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8" r:id="rId5"/>
    <p:sldId id="269" r:id="rId6"/>
    <p:sldId id="270" r:id="rId7"/>
    <p:sldId id="271" r:id="rId8"/>
    <p:sldId id="272" r:id="rId9"/>
    <p:sldId id="273" r:id="rId10"/>
    <p:sldId id="274" r:id="rId11"/>
    <p:sldId id="258" r:id="rId12"/>
    <p:sldId id="275" r:id="rId13"/>
    <p:sldId id="276" r:id="rId14"/>
    <p:sldId id="277" r:id="rId15"/>
    <p:sldId id="260" r:id="rId16"/>
    <p:sldId id="261" r:id="rId17"/>
    <p:sldId id="262" r:id="rId18"/>
    <p:sldId id="265"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5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21.svg"/><Relationship Id="rId12" Type="http://schemas.openxmlformats.org/officeDocument/2006/relationships/image" Target="../media/image2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19.svg"/><Relationship Id="rId10" Type="http://schemas.openxmlformats.org/officeDocument/2006/relationships/image" Target="../media/image2.svg"/><Relationship Id="rId4" Type="http://schemas.openxmlformats.org/officeDocument/2006/relationships/image" Target="../media/image15.png"/><Relationship Id="rId9" Type="http://schemas.openxmlformats.org/officeDocument/2006/relationships/image" Target="../media/image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21.png"/><Relationship Id="rId12" Type="http://schemas.openxmlformats.org/officeDocument/2006/relationships/image" Target="../media/image3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4.sv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21.svg"/><Relationship Id="rId12" Type="http://schemas.openxmlformats.org/officeDocument/2006/relationships/image" Target="../media/image2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19.svg"/><Relationship Id="rId10" Type="http://schemas.openxmlformats.org/officeDocument/2006/relationships/image" Target="../media/image2.svg"/><Relationship Id="rId4" Type="http://schemas.openxmlformats.org/officeDocument/2006/relationships/image" Target="../media/image15.png"/><Relationship Id="rId9" Type="http://schemas.openxmlformats.org/officeDocument/2006/relationships/image" Target="../media/image1.png"/><Relationship Id="rId14"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61.svg"/><Relationship Id="rId12" Type="http://schemas.openxmlformats.org/officeDocument/2006/relationships/image" Target="../media/image66.svg"/><Relationship Id="rId17" Type="http://schemas.openxmlformats.org/officeDocument/2006/relationships/image" Target="../media/image71.svg"/><Relationship Id="rId2" Type="http://schemas.openxmlformats.org/officeDocument/2006/relationships/image" Target="../media/image1.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59.svg"/><Relationship Id="rId15"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image" Target="../media/image68.sv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4.svg"/><Relationship Id="rId7" Type="http://schemas.openxmlformats.org/officeDocument/2006/relationships/image" Target="../media/image88.svg"/><Relationship Id="rId12"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png"/><Relationship Id="rId5" Type="http://schemas.openxmlformats.org/officeDocument/2006/relationships/image" Target="../media/image86.svg"/><Relationship Id="rId10" Type="http://schemas.openxmlformats.org/officeDocument/2006/relationships/image" Target="../media/image68.svg"/><Relationship Id="rId4" Type="http://schemas.openxmlformats.org/officeDocument/2006/relationships/image" Target="../media/image11.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png"/><Relationship Id="rId3" Type="http://schemas.openxmlformats.org/officeDocument/2006/relationships/image" Target="../media/image2.svg"/><Relationship Id="rId7" Type="http://schemas.openxmlformats.org/officeDocument/2006/relationships/image" Target="../media/image50.svg"/><Relationship Id="rId12" Type="http://schemas.openxmlformats.org/officeDocument/2006/relationships/image" Target="../media/image5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6.png"/><Relationship Id="rId5" Type="http://schemas.openxmlformats.org/officeDocument/2006/relationships/image" Target="../media/image48.svg"/><Relationship Id="rId10" Type="http://schemas.openxmlformats.org/officeDocument/2006/relationships/image" Target="../media/image53.svg"/><Relationship Id="rId4" Type="http://schemas.openxmlformats.org/officeDocument/2006/relationships/image" Target="../media/image42.png"/><Relationship Id="rId9" Type="http://schemas.openxmlformats.org/officeDocument/2006/relationships/image" Target="../media/image45.png"/><Relationship Id="rId14" Type="http://schemas.openxmlformats.org/officeDocument/2006/relationships/image" Target="../media/image57.sv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61.svg"/><Relationship Id="rId12" Type="http://schemas.openxmlformats.org/officeDocument/2006/relationships/image" Target="../media/image66.svg"/><Relationship Id="rId17" Type="http://schemas.openxmlformats.org/officeDocument/2006/relationships/image" Target="../media/image71.svg"/><Relationship Id="rId2" Type="http://schemas.openxmlformats.org/officeDocument/2006/relationships/image" Target="../media/image1.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59.svg"/><Relationship Id="rId15"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image" Target="../media/image68.sv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75.svg"/><Relationship Id="rId12" Type="http://schemas.openxmlformats.org/officeDocument/2006/relationships/image" Target="../media/image8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73.svg"/><Relationship Id="rId10" Type="http://schemas.openxmlformats.org/officeDocument/2006/relationships/image" Target="../media/image78.sv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82.sv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3.png"/><Relationship Id="rId3" Type="http://schemas.openxmlformats.org/officeDocument/2006/relationships/image" Target="../media/image100.svg"/><Relationship Id="rId7" Type="http://schemas.openxmlformats.org/officeDocument/2006/relationships/image" Target="../media/image102.svg"/><Relationship Id="rId12" Type="http://schemas.openxmlformats.org/officeDocument/2006/relationships/image" Target="../media/image107.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2.png"/><Relationship Id="rId5" Type="http://schemas.openxmlformats.org/officeDocument/2006/relationships/image" Target="../media/image2.svg"/><Relationship Id="rId10" Type="http://schemas.openxmlformats.org/officeDocument/2006/relationships/image" Target="../media/image105.svg"/><Relationship Id="rId4" Type="http://schemas.openxmlformats.org/officeDocument/2006/relationships/image" Target="../media/image1.png"/><Relationship Id="rId9" Type="http://schemas.openxmlformats.org/officeDocument/2006/relationships/image" Target="../media/image51.png"/><Relationship Id="rId14" Type="http://schemas.openxmlformats.org/officeDocument/2006/relationships/image" Target="../media/image109.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4.svg"/><Relationship Id="rId7" Type="http://schemas.openxmlformats.org/officeDocument/2006/relationships/image" Target="../media/image88.svg"/><Relationship Id="rId12"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png"/><Relationship Id="rId5" Type="http://schemas.openxmlformats.org/officeDocument/2006/relationships/image" Target="../media/image86.svg"/><Relationship Id="rId10" Type="http://schemas.openxmlformats.org/officeDocument/2006/relationships/image" Target="../media/image68.svg"/><Relationship Id="rId4" Type="http://schemas.openxmlformats.org/officeDocument/2006/relationships/image" Target="../media/image11.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svg"/><Relationship Id="rId7"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9.svg"/><Relationship Id="rId10" Type="http://schemas.openxmlformats.org/officeDocument/2006/relationships/image" Target="../media/image2.svg"/><Relationship Id="rId4" Type="http://schemas.openxmlformats.org/officeDocument/2006/relationships/image" Target="../media/image15.png"/><Relationship Id="rId9" Type="http://schemas.openxmlformats.org/officeDocument/2006/relationships/image" Target="../media/image1.png"/><Relationship Id="rId14"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21.png"/><Relationship Id="rId12" Type="http://schemas.openxmlformats.org/officeDocument/2006/relationships/image" Target="../media/image3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4.svg"/><Relationship Id="rId7" Type="http://schemas.openxmlformats.org/officeDocument/2006/relationships/image" Target="../media/image88.svg"/><Relationship Id="rId12"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png"/><Relationship Id="rId5" Type="http://schemas.openxmlformats.org/officeDocument/2006/relationships/image" Target="../media/image86.svg"/><Relationship Id="rId10" Type="http://schemas.openxmlformats.org/officeDocument/2006/relationships/image" Target="../media/image68.svg"/><Relationship Id="rId4" Type="http://schemas.openxmlformats.org/officeDocument/2006/relationships/image" Target="../media/image11.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75.svg"/><Relationship Id="rId12" Type="http://schemas.openxmlformats.org/officeDocument/2006/relationships/image" Target="../media/image8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73.svg"/><Relationship Id="rId10" Type="http://schemas.openxmlformats.org/officeDocument/2006/relationships/image" Target="../media/image78.sv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82.sv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21.png"/><Relationship Id="rId12" Type="http://schemas.openxmlformats.org/officeDocument/2006/relationships/image" Target="../media/image3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4.svg"/><Relationship Id="rId7" Type="http://schemas.openxmlformats.org/officeDocument/2006/relationships/image" Target="../media/image88.svg"/><Relationship Id="rId12"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png"/><Relationship Id="rId5" Type="http://schemas.openxmlformats.org/officeDocument/2006/relationships/image" Target="../media/image86.svg"/><Relationship Id="rId10" Type="http://schemas.openxmlformats.org/officeDocument/2006/relationships/image" Target="../media/image68.svg"/><Relationship Id="rId4" Type="http://schemas.openxmlformats.org/officeDocument/2006/relationships/image" Target="../media/image11.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42.svg"/><Relationship Id="rId4" Type="http://schemas.openxmlformats.org/officeDocument/2006/relationships/image" Target="../media/image32.png"/><Relationship Id="rId14"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6615834" y="6736085"/>
            <a:ext cx="14529757" cy="7010608"/>
          </a:xfrm>
          <a:custGeom>
            <a:avLst/>
            <a:gdLst/>
            <a:ahLst/>
            <a:cxnLst/>
            <a:rect l="l" t="t" r="r" b="b"/>
            <a:pathLst>
              <a:path w="14529757" h="7010608">
                <a:moveTo>
                  <a:pt x="0" y="0"/>
                </a:moveTo>
                <a:lnTo>
                  <a:pt x="14529757" y="0"/>
                </a:lnTo>
                <a:lnTo>
                  <a:pt x="14529757" y="7010608"/>
                </a:lnTo>
                <a:lnTo>
                  <a:pt x="0" y="70106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4588844">
            <a:off x="-1255161" y="-458875"/>
            <a:ext cx="6596345" cy="5509169"/>
          </a:xfrm>
          <a:custGeom>
            <a:avLst/>
            <a:gdLst/>
            <a:ahLst/>
            <a:cxnLst/>
            <a:rect l="l" t="t" r="r" b="b"/>
            <a:pathLst>
              <a:path w="6596345" h="5509169">
                <a:moveTo>
                  <a:pt x="0" y="0"/>
                </a:moveTo>
                <a:lnTo>
                  <a:pt x="6596345" y="0"/>
                </a:lnTo>
                <a:lnTo>
                  <a:pt x="6596345" y="5509169"/>
                </a:lnTo>
                <a:lnTo>
                  <a:pt x="0" y="5509169"/>
                </a:lnTo>
                <a:lnTo>
                  <a:pt x="0" y="0"/>
                </a:lnTo>
                <a:close/>
              </a:path>
            </a:pathLst>
          </a:custGeom>
          <a:blipFill>
            <a:blip r:embed="rId4">
              <a:extLst>
                <a:ext uri="{96DAC541-7B7A-43D3-8B79-37D633B846F1}">
                  <asvg:svgBlip xmlns:asvg="http://schemas.microsoft.com/office/drawing/2016/SVG/main" xmlns="" r:embed="rId5"/>
                </a:ext>
              </a:extLst>
            </a:blip>
            <a:stretch>
              <a:fillRect l="-5007" t="-51538" r="-25637"/>
            </a:stretch>
          </a:blipFill>
        </p:spPr>
      </p:sp>
      <p:sp>
        <p:nvSpPr>
          <p:cNvPr id="4" name="Freeform 4"/>
          <p:cNvSpPr/>
          <p:nvPr/>
        </p:nvSpPr>
        <p:spPr>
          <a:xfrm rot="-2700000">
            <a:off x="9206243" y="-431926"/>
            <a:ext cx="4114136" cy="2741043"/>
          </a:xfrm>
          <a:custGeom>
            <a:avLst/>
            <a:gdLst/>
            <a:ahLst/>
            <a:cxnLst/>
            <a:rect l="l" t="t" r="r" b="b"/>
            <a:pathLst>
              <a:path w="4114136" h="2741043">
                <a:moveTo>
                  <a:pt x="0" y="0"/>
                </a:moveTo>
                <a:lnTo>
                  <a:pt x="4114137" y="0"/>
                </a:lnTo>
                <a:lnTo>
                  <a:pt x="4114137" y="2741043"/>
                </a:lnTo>
                <a:lnTo>
                  <a:pt x="0" y="27410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7105757">
            <a:off x="13818701" y="-4608774"/>
            <a:ext cx="8136733" cy="7882460"/>
          </a:xfrm>
          <a:custGeom>
            <a:avLst/>
            <a:gdLst/>
            <a:ahLst/>
            <a:cxnLst/>
            <a:rect l="l" t="t" r="r" b="b"/>
            <a:pathLst>
              <a:path w="8136733" h="7882460">
                <a:moveTo>
                  <a:pt x="0" y="0"/>
                </a:moveTo>
                <a:lnTo>
                  <a:pt x="8136733" y="0"/>
                </a:lnTo>
                <a:lnTo>
                  <a:pt x="8136733" y="7882461"/>
                </a:lnTo>
                <a:lnTo>
                  <a:pt x="0" y="788246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6055564" y="1627693"/>
            <a:ext cx="10127012" cy="6317646"/>
          </a:xfrm>
          <a:custGeom>
            <a:avLst/>
            <a:gdLst/>
            <a:ahLst/>
            <a:cxnLst/>
            <a:rect l="l" t="t" r="r" b="b"/>
            <a:pathLst>
              <a:path w="10127012" h="6317646">
                <a:moveTo>
                  <a:pt x="0" y="0"/>
                </a:moveTo>
                <a:lnTo>
                  <a:pt x="10127012" y="0"/>
                </a:lnTo>
                <a:lnTo>
                  <a:pt x="10127012" y="6317646"/>
                </a:lnTo>
                <a:lnTo>
                  <a:pt x="0" y="631764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267196" y="3579885"/>
            <a:ext cx="6335122" cy="7068477"/>
          </a:xfrm>
          <a:custGeom>
            <a:avLst/>
            <a:gdLst/>
            <a:ahLst/>
            <a:cxnLst/>
            <a:rect l="l" t="t" r="r" b="b"/>
            <a:pathLst>
              <a:path w="6335122" h="7068477">
                <a:moveTo>
                  <a:pt x="0" y="0"/>
                </a:moveTo>
                <a:lnTo>
                  <a:pt x="6335123" y="0"/>
                </a:lnTo>
                <a:lnTo>
                  <a:pt x="6335123" y="7068477"/>
                </a:lnTo>
                <a:lnTo>
                  <a:pt x="0" y="7068477"/>
                </a:lnTo>
                <a:lnTo>
                  <a:pt x="0" y="0"/>
                </a:lnTo>
                <a:close/>
              </a:path>
            </a:pathLst>
          </a:custGeom>
          <a:blipFill>
            <a:blip r:embed="rId12"/>
            <a:stretch>
              <a:fillRect/>
            </a:stretch>
          </a:blipFill>
        </p:spPr>
      </p:sp>
      <p:sp>
        <p:nvSpPr>
          <p:cNvPr id="8" name="Freeform 8"/>
          <p:cNvSpPr/>
          <p:nvPr/>
        </p:nvSpPr>
        <p:spPr>
          <a:xfrm>
            <a:off x="14610813" y="2704984"/>
            <a:ext cx="1571763" cy="1314566"/>
          </a:xfrm>
          <a:custGeom>
            <a:avLst/>
            <a:gdLst/>
            <a:ahLst/>
            <a:cxnLst/>
            <a:rect l="l" t="t" r="r" b="b"/>
            <a:pathLst>
              <a:path w="1571763" h="1314566">
                <a:moveTo>
                  <a:pt x="0" y="0"/>
                </a:moveTo>
                <a:lnTo>
                  <a:pt x="1571763" y="0"/>
                </a:lnTo>
                <a:lnTo>
                  <a:pt x="1571763" y="1314566"/>
                </a:lnTo>
                <a:lnTo>
                  <a:pt x="0" y="131456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a:off x="14768215" y="7637131"/>
            <a:ext cx="3386254" cy="3242339"/>
          </a:xfrm>
          <a:custGeom>
            <a:avLst/>
            <a:gdLst/>
            <a:ahLst/>
            <a:cxnLst/>
            <a:rect l="l" t="t" r="r" b="b"/>
            <a:pathLst>
              <a:path w="3386254" h="3242339">
                <a:moveTo>
                  <a:pt x="0" y="0"/>
                </a:moveTo>
                <a:lnTo>
                  <a:pt x="3386254" y="0"/>
                </a:lnTo>
                <a:lnTo>
                  <a:pt x="3386254" y="3242338"/>
                </a:lnTo>
                <a:lnTo>
                  <a:pt x="0" y="324233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0" name="Freeform 10"/>
          <p:cNvSpPr/>
          <p:nvPr/>
        </p:nvSpPr>
        <p:spPr>
          <a:xfrm>
            <a:off x="2195969" y="-1150581"/>
            <a:ext cx="4097047" cy="4358561"/>
          </a:xfrm>
          <a:custGeom>
            <a:avLst/>
            <a:gdLst/>
            <a:ahLst/>
            <a:cxnLst/>
            <a:rect l="l" t="t" r="r" b="b"/>
            <a:pathLst>
              <a:path w="4097047" h="4358561">
                <a:moveTo>
                  <a:pt x="0" y="0"/>
                </a:moveTo>
                <a:lnTo>
                  <a:pt x="4097047" y="0"/>
                </a:lnTo>
                <a:lnTo>
                  <a:pt x="4097047" y="4358562"/>
                </a:lnTo>
                <a:lnTo>
                  <a:pt x="0" y="435856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1" name="TextBox 11"/>
          <p:cNvSpPr txBox="1"/>
          <p:nvPr/>
        </p:nvSpPr>
        <p:spPr>
          <a:xfrm>
            <a:off x="5637184" y="2089431"/>
            <a:ext cx="9979603" cy="1231106"/>
          </a:xfrm>
          <a:prstGeom prst="rect">
            <a:avLst/>
          </a:prstGeom>
        </p:spPr>
        <p:txBody>
          <a:bodyPr lIns="0" tIns="0" rIns="0" bIns="0" rtlCol="0" anchor="t">
            <a:spAutoFit/>
          </a:bodyPr>
          <a:lstStyle/>
          <a:p>
            <a:pPr algn="ctr">
              <a:lnSpc>
                <a:spcPts val="11258"/>
              </a:lnSpc>
            </a:pPr>
            <a:r>
              <a:rPr lang="de-DE" sz="4800" b="1" u="sng">
                <a:solidFill>
                  <a:schemeClr val="bg1"/>
                </a:solidFill>
                <a:latin typeface="Times New Roman" panose="02020603050405020304" pitchFamily="18" charset="0"/>
                <a:cs typeface="Times New Roman" panose="02020603050405020304" pitchFamily="18" charset="0"/>
              </a:rPr>
              <a:t>THỰC HÀNH TIẾNG VIỆT</a:t>
            </a:r>
            <a:endParaRPr lang="en-US" sz="4800" u="sng">
              <a:solidFill>
                <a:schemeClr val="bg1"/>
              </a:solidFill>
              <a:latin typeface="Times New Roman" panose="02020603050405020304" pitchFamily="18" charset="0"/>
              <a:cs typeface="Times New Roman" panose="02020603050405020304" pitchFamily="18" charset="0"/>
            </a:endParaRPr>
          </a:p>
        </p:txBody>
      </p:sp>
      <p:sp>
        <p:nvSpPr>
          <p:cNvPr id="12" name="TextBox 12"/>
          <p:cNvSpPr txBox="1"/>
          <p:nvPr/>
        </p:nvSpPr>
        <p:spPr>
          <a:xfrm>
            <a:off x="7165590" y="3920493"/>
            <a:ext cx="8452047" cy="2554545"/>
          </a:xfrm>
          <a:prstGeom prst="rect">
            <a:avLst/>
          </a:prstGeom>
        </p:spPr>
        <p:txBody>
          <a:bodyPr wrap="square" lIns="0" tIns="0" rIns="0" bIns="0" rtlCol="0" anchor="t">
            <a:spAutoFit/>
          </a:bodyPr>
          <a:lstStyle/>
          <a:p>
            <a:r>
              <a:rPr lang="de-DE" sz="16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TRỢ TỪ</a:t>
            </a:r>
            <a:endParaRPr lang="en-GB" sz="16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8011311" y="-431020"/>
            <a:ext cx="12978431" cy="11022993"/>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xmlns="" r:embed="rId3"/>
                </a:ext>
              </a:extLst>
            </a:blip>
            <a:stretch>
              <a:fillRect t="-28595" r="-25479" b="-14526"/>
            </a:stretch>
          </a:blipFill>
        </p:spPr>
      </p:sp>
      <p:sp>
        <p:nvSpPr>
          <p:cNvPr id="3" name="Freeform 3"/>
          <p:cNvSpPr/>
          <p:nvPr/>
        </p:nvSpPr>
        <p:spPr>
          <a:xfrm rot="-2185063">
            <a:off x="-76422" y="665027"/>
            <a:ext cx="2552856" cy="4978974"/>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91096" y="487115"/>
            <a:ext cx="9398208" cy="9312770"/>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9671132" y="4639106"/>
            <a:ext cx="7588168" cy="6734499"/>
          </a:xfrm>
          <a:custGeom>
            <a:avLst/>
            <a:gdLst/>
            <a:ahLst/>
            <a:cxnLst/>
            <a:rect l="l" t="t" r="r" b="b"/>
            <a:pathLst>
              <a:path w="7588168" h="6734499">
                <a:moveTo>
                  <a:pt x="0" y="0"/>
                </a:moveTo>
                <a:lnTo>
                  <a:pt x="7588168" y="0"/>
                </a:lnTo>
                <a:lnTo>
                  <a:pt x="7588168" y="6734500"/>
                </a:lnTo>
                <a:lnTo>
                  <a:pt x="0" y="6734500"/>
                </a:lnTo>
                <a:lnTo>
                  <a:pt x="0" y="0"/>
                </a:lnTo>
                <a:close/>
              </a:path>
            </a:pathLst>
          </a:custGeom>
          <a:blipFill>
            <a:blip r:embed="rId8"/>
            <a:stretch>
              <a:fillRect/>
            </a:stretch>
          </a:blipFill>
        </p:spPr>
      </p:sp>
      <p:sp>
        <p:nvSpPr>
          <p:cNvPr id="7" name="Freeform 7"/>
          <p:cNvSpPr/>
          <p:nvPr/>
        </p:nvSpPr>
        <p:spPr>
          <a:xfrm rot="2208479">
            <a:off x="12623618" y="-1749601"/>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a:off x="-357246" y="7305406"/>
            <a:ext cx="2963018" cy="2837090"/>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rot="-10582054">
            <a:off x="12767373" y="-1562492"/>
            <a:ext cx="4286719" cy="4374203"/>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0" name="TextBox 10"/>
          <p:cNvSpPr txBox="1"/>
          <p:nvPr/>
        </p:nvSpPr>
        <p:spPr>
          <a:xfrm>
            <a:off x="2934765" y="1455115"/>
            <a:ext cx="7545238" cy="2031325"/>
          </a:xfrm>
          <a:prstGeom prst="rect">
            <a:avLst/>
          </a:prstGeom>
        </p:spPr>
        <p:txBody>
          <a:bodyPr lIns="0" tIns="0" rIns="0" bIns="0" rtlCol="0" anchor="t">
            <a:spAutoFit/>
          </a:bodyPr>
          <a:lstStyle/>
          <a:p>
            <a:pPr algn="ctr"/>
            <a:r>
              <a:rPr lang="en-US" sz="6600" b="1">
                <a:latin typeface="Times New Roman" panose="02020603050405020304" pitchFamily="18" charset="0"/>
                <a:cs typeface="Times New Roman" panose="02020603050405020304" pitchFamily="18" charset="0"/>
              </a:rPr>
              <a:t>2. Bài tập 2 </a:t>
            </a:r>
            <a:endParaRPr lang="vi-VN" sz="6600" b="1" smtClean="0">
              <a:latin typeface="Times New Roman" panose="02020603050405020304" pitchFamily="18" charset="0"/>
              <a:cs typeface="Times New Roman" panose="02020603050405020304" pitchFamily="18" charset="0"/>
            </a:endParaRPr>
          </a:p>
          <a:p>
            <a:pPr algn="ctr"/>
            <a:r>
              <a:rPr lang="en-US" sz="6600" b="1" smtClean="0">
                <a:latin typeface="Times New Roman" panose="02020603050405020304" pitchFamily="18" charset="0"/>
                <a:cs typeface="Times New Roman" panose="02020603050405020304" pitchFamily="18" charset="0"/>
              </a:rPr>
              <a:t>(</a:t>
            </a:r>
            <a:r>
              <a:rPr lang="en-US" sz="6600" b="1">
                <a:latin typeface="Times New Roman" panose="02020603050405020304" pitchFamily="18" charset="0"/>
                <a:cs typeface="Times New Roman" panose="02020603050405020304" pitchFamily="18" charset="0"/>
              </a:rPr>
              <a:t>Tr 14/SGK)</a:t>
            </a:r>
            <a:endParaRPr lang="en-GB" sz="6600">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027378039"/>
              </p:ext>
            </p:extLst>
          </p:nvPr>
        </p:nvGraphicFramePr>
        <p:xfrm>
          <a:off x="2389399" y="4550318"/>
          <a:ext cx="8143252" cy="3698179"/>
        </p:xfrm>
        <a:graphic>
          <a:graphicData uri="http://schemas.openxmlformats.org/drawingml/2006/table">
            <a:tbl>
              <a:tblPr firstRow="1" firstCol="1" bandRow="1">
                <a:effectLst>
                  <a:outerShdw blurRad="50800" dist="38100" algn="l" rotWithShape="0">
                    <a:prstClr val="black">
                      <a:alpha val="40000"/>
                    </a:prstClr>
                  </a:outerShdw>
                </a:effectLst>
              </a:tblPr>
              <a:tblGrid>
                <a:gridCol w="8143252"/>
              </a:tblGrid>
              <a:tr h="2363729">
                <a:tc>
                  <a:txBody>
                    <a:bodyPr/>
                    <a:lstStyle/>
                    <a:p>
                      <a:pPr marL="457200" algn="just">
                        <a:lnSpc>
                          <a:spcPct val="115000"/>
                        </a:lnSpc>
                        <a:spcAft>
                          <a:spcPts val="0"/>
                        </a:spcAft>
                        <a:tabLst>
                          <a:tab pos="413385" algn="l"/>
                        </a:tabLst>
                      </a:pPr>
                      <a:r>
                        <a:rPr lang="vi-VN" sz="6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tập 2:</a:t>
                      </a:r>
                      <a:endParaRPr lang="en-GB" sz="60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tabLst>
                          <a:tab pos="413385" algn="l"/>
                        </a:tabLst>
                      </a:pPr>
                      <a:r>
                        <a:rPr lang="vi-VN" sz="6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Trợ từ ở các câu</a:t>
                      </a:r>
                      <a:r>
                        <a:rPr lang="vi-VN" sz="60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60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tabLst>
                          <a:tab pos="413385" algn="l"/>
                        </a:tabLst>
                      </a:pPr>
                      <a:r>
                        <a:rPr lang="en-US" sz="6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60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6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499">
                <a:tc>
                  <a:txBody>
                    <a:bodyPr/>
                    <a:lstStyle/>
                    <a:p>
                      <a:pPr marL="457200" algn="just">
                        <a:lnSpc>
                          <a:spcPct val="115000"/>
                        </a:lnSpc>
                        <a:spcAft>
                          <a:spcPts val="0"/>
                        </a:spcAft>
                        <a:tabLst>
                          <a:tab pos="413385" algn="l"/>
                        </a:tabLst>
                      </a:pP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00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727455" y="7606295"/>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848208">
            <a:off x="-143877" y="-2318753"/>
            <a:ext cx="5155600" cy="6562393"/>
          </a:xfrm>
          <a:custGeom>
            <a:avLst/>
            <a:gdLst/>
            <a:ahLst/>
            <a:cxnLst/>
            <a:rect l="l" t="t" r="r" b="b"/>
            <a:pathLst>
              <a:path w="5155600" h="6562393">
                <a:moveTo>
                  <a:pt x="0" y="0"/>
                </a:moveTo>
                <a:lnTo>
                  <a:pt x="5155600" y="0"/>
                </a:lnTo>
                <a:lnTo>
                  <a:pt x="5155600" y="6562394"/>
                </a:lnTo>
                <a:lnTo>
                  <a:pt x="0" y="6562394"/>
                </a:lnTo>
                <a:lnTo>
                  <a:pt x="0" y="0"/>
                </a:lnTo>
                <a:close/>
              </a:path>
            </a:pathLst>
          </a:custGeom>
          <a:blipFill>
            <a:blip r:embed="rId4">
              <a:extLst>
                <a:ext uri="{96DAC541-7B7A-43D3-8B79-37D633B846F1}">
                  <asvg:svgBlip xmlns:asvg="http://schemas.microsoft.com/office/drawing/2016/SVG/main" xmlns="" r:embed="rId5"/>
                </a:ext>
              </a:extLst>
            </a:blip>
            <a:stretch>
              <a:fillRect r="-44942" b="-15020"/>
            </a:stretch>
          </a:blipFill>
        </p:spPr>
      </p:sp>
      <p:sp>
        <p:nvSpPr>
          <p:cNvPr id="4" name="Freeform 4"/>
          <p:cNvSpPr/>
          <p:nvPr/>
        </p:nvSpPr>
        <p:spPr>
          <a:xfrm>
            <a:off x="83185" y="3457150"/>
            <a:ext cx="6770415" cy="5653297"/>
          </a:xfrm>
          <a:custGeom>
            <a:avLst/>
            <a:gdLst/>
            <a:ahLst/>
            <a:cxnLst/>
            <a:rect l="l" t="t" r="r" b="b"/>
            <a:pathLst>
              <a:path w="6770415" h="5653297">
                <a:moveTo>
                  <a:pt x="0" y="0"/>
                </a:moveTo>
                <a:lnTo>
                  <a:pt x="6770415" y="0"/>
                </a:lnTo>
                <a:lnTo>
                  <a:pt x="6770415" y="5653297"/>
                </a:lnTo>
                <a:lnTo>
                  <a:pt x="0" y="5653297"/>
                </a:lnTo>
                <a:lnTo>
                  <a:pt x="0" y="0"/>
                </a:lnTo>
                <a:close/>
              </a:path>
            </a:pathLst>
          </a:custGeom>
          <a:blipFill>
            <a:blip r:embed="rId6"/>
            <a:stretch>
              <a:fillRect/>
            </a:stretch>
          </a:blipFill>
        </p:spPr>
      </p:sp>
      <p:sp>
        <p:nvSpPr>
          <p:cNvPr id="5" name="Freeform 5"/>
          <p:cNvSpPr/>
          <p:nvPr/>
        </p:nvSpPr>
        <p:spPr>
          <a:xfrm flipH="1">
            <a:off x="4952999" y="190501"/>
            <a:ext cx="12838469" cy="14504434"/>
          </a:xfrm>
          <a:custGeom>
            <a:avLst/>
            <a:gdLst/>
            <a:ahLst/>
            <a:cxnLst/>
            <a:rect l="l" t="t" r="r" b="b"/>
            <a:pathLst>
              <a:path w="11394988" h="14177279">
                <a:moveTo>
                  <a:pt x="11394988" y="0"/>
                </a:moveTo>
                <a:lnTo>
                  <a:pt x="0" y="0"/>
                </a:lnTo>
                <a:lnTo>
                  <a:pt x="0" y="14177279"/>
                </a:lnTo>
                <a:lnTo>
                  <a:pt x="11394988" y="14177279"/>
                </a:lnTo>
                <a:lnTo>
                  <a:pt x="11394988"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8934319">
            <a:off x="-1607655" y="1123901"/>
            <a:ext cx="7315200" cy="1179576"/>
          </a:xfrm>
          <a:custGeom>
            <a:avLst/>
            <a:gdLst/>
            <a:ahLst/>
            <a:cxnLst/>
            <a:rect l="l" t="t" r="r" b="b"/>
            <a:pathLst>
              <a:path w="7315200" h="1179576">
                <a:moveTo>
                  <a:pt x="0" y="0"/>
                </a:moveTo>
                <a:lnTo>
                  <a:pt x="7315200" y="0"/>
                </a:lnTo>
                <a:lnTo>
                  <a:pt x="7315200" y="1179576"/>
                </a:lnTo>
                <a:lnTo>
                  <a:pt x="0" y="1179576"/>
                </a:lnTo>
                <a:lnTo>
                  <a:pt x="0" y="0"/>
                </a:lnTo>
                <a:close/>
              </a:path>
            </a:pathLst>
          </a:custGeom>
          <a:blipFill>
            <a:blip r:embed="rId9">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7193742" y="8547994"/>
            <a:ext cx="2963018" cy="2837090"/>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454271203"/>
              </p:ext>
            </p:extLst>
          </p:nvPr>
        </p:nvGraphicFramePr>
        <p:xfrm>
          <a:off x="7727345" y="432263"/>
          <a:ext cx="9798655" cy="8998719"/>
        </p:xfrm>
        <a:graphic>
          <a:graphicData uri="http://schemas.openxmlformats.org/drawingml/2006/table">
            <a:tbl>
              <a:tblPr firstRow="1" firstCol="1" bandRow="1">
                <a:effectLst>
                  <a:outerShdw blurRad="50800" dist="38100" algn="l" rotWithShape="0">
                    <a:prstClr val="black">
                      <a:alpha val="40000"/>
                    </a:prstClr>
                  </a:outerShdw>
                </a:effectLst>
              </a:tblPr>
              <a:tblGrid>
                <a:gridCol w="1113993"/>
                <a:gridCol w="8684662"/>
              </a:tblGrid>
              <a:tr h="2578757">
                <a:tc>
                  <a:txBody>
                    <a:bodyPr/>
                    <a:lstStyle/>
                    <a:p>
                      <a:pPr marL="457200" algn="just">
                        <a:lnSpc>
                          <a:spcPct val="115000"/>
                        </a:lnSpc>
                        <a:spcAft>
                          <a:spcPts val="0"/>
                        </a:spcAft>
                        <a:tabLst>
                          <a:tab pos="413385"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44" marR="60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tabLst>
                          <a:tab pos="525145" algn="l"/>
                        </a:tabLst>
                      </a:pPr>
                      <a:r>
                        <a:rPr lang="en-GB" sz="3200" b="1"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b="1"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điểu mới mẻ: </a:t>
                      </a:r>
                      <a:r>
                        <a:rPr lang="vi-VN" sz="3200" b="1"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vi-VN" sz="3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 phó từ chỉ lượng; </a:t>
                      </a:r>
                      <a:endParaRPr lang="en-GB" sz="3200">
                        <a:effectLst/>
                        <a:latin typeface="Times New Roman" panose="02020603050405020304" pitchFamily="18" charset="0"/>
                        <a:ea typeface="Arial" panose="020B0604020202020204" pitchFamily="34" charset="0"/>
                        <a:cs typeface="Times New Roman" panose="02020603050405020304" pitchFamily="18" charset="0"/>
                      </a:endParaRPr>
                    </a:p>
                    <a:p>
                      <a:pPr indent="12700" algn="just">
                        <a:lnSpc>
                          <a:spcPct val="115000"/>
                        </a:lnSpc>
                        <a:spcAft>
                          <a:spcPts val="0"/>
                        </a:spcAft>
                        <a:tabLst>
                          <a:tab pos="525145" algn="l"/>
                        </a:tabLst>
                      </a:pPr>
                      <a:r>
                        <a:rPr lang="vi-VN" sz="3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b="1"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tám quyển truyện: </a:t>
                      </a:r>
                      <a:r>
                        <a:rPr lang="vi-VN" sz="3200" b="1"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vi-VN" sz="32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 trợ từ có ý nhấn mạnh, đánh giá việc “nó” mua tám quyển truyện là nhiều, vượt quá mức bình thường.</a:t>
                      </a:r>
                      <a:endParaRPr lang="en-GB" sz="3200">
                        <a:effectLst/>
                        <a:latin typeface="Times New Roman" panose="02020603050405020304" pitchFamily="18" charset="0"/>
                        <a:ea typeface="Arial" panose="020B0604020202020204" pitchFamily="34" charset="0"/>
                        <a:cs typeface="Times New Roman" panose="02020603050405020304" pitchFamily="18" charset="0"/>
                      </a:endParaRPr>
                    </a:p>
                  </a:txBody>
                  <a:tcPr marL="60144" marR="60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5802">
                <a:tc>
                  <a:txBody>
                    <a:bodyPr/>
                    <a:lstStyle/>
                    <a:p>
                      <a:pPr marL="457200" algn="just">
                        <a:lnSpc>
                          <a:spcPct val="115000"/>
                        </a:lnSpc>
                        <a:spcAft>
                          <a:spcPts val="0"/>
                        </a:spcAft>
                        <a:tabLst>
                          <a:tab pos="413385"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tabLst>
                          <a:tab pos="413385"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tabLst>
                          <a:tab pos="413385"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44" marR="60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tabLst>
                          <a:tab pos="525145" algn="l"/>
                        </a:tabLst>
                      </a:pPr>
                      <a:r>
                        <a:rPr lang="en-GB" sz="3200" b="1"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đoán </a:t>
                      </a:r>
                      <a:r>
                        <a:rPr lang="vi-VN" sz="3200" b="1"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ngay</a:t>
                      </a: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chuyện gì đã xảy ra: </a:t>
                      </a:r>
                      <a:r>
                        <a:rPr lang="vi-VN" sz="3200" b="1"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ngay</a:t>
                      </a:r>
                      <a:r>
                        <a:rPr lang="vi-VN" sz="3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 phó từ chỉ sự không chậm trễ của hành động </a:t>
                      </a: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đoán.</a:t>
                      </a:r>
                      <a:endParaRPr lang="en-GB" sz="3200">
                        <a:effectLst/>
                        <a:latin typeface="Times New Roman" panose="02020603050405020304" pitchFamily="18" charset="0"/>
                        <a:ea typeface="Arial" panose="020B0604020202020204" pitchFamily="34" charset="0"/>
                        <a:cs typeface="Times New Roman" panose="02020603050405020304" pitchFamily="18" charset="0"/>
                      </a:endParaRPr>
                    </a:p>
                    <a:p>
                      <a:pPr indent="12700" algn="just">
                        <a:lnSpc>
                          <a:spcPct val="115000"/>
                        </a:lnSpc>
                        <a:spcAft>
                          <a:spcPts val="0"/>
                        </a:spcAft>
                        <a:tabLst>
                          <a:tab pos="525145" algn="l"/>
                        </a:tabLst>
                      </a:pP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b="1"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ngay </a:t>
                      </a: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cạnh trường: </a:t>
                      </a:r>
                      <a:r>
                        <a:rPr lang="vi-VN" sz="3200" b="1"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ngay</a:t>
                      </a:r>
                      <a:r>
                        <a:rPr lang="vi-VN" sz="3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 trợ từ biểu thị ý nhẩn mạnh khoảng cách rất gần giữa vị trí của sự vật được nói đến </a:t>
                      </a: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(nhà tôi)</a:t>
                      </a:r>
                      <a:r>
                        <a:rPr lang="vi-VN" sz="3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so với địa điểm được lấy làm mốc </a:t>
                      </a: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(trường).</a:t>
                      </a:r>
                      <a:endParaRPr lang="en-GB" sz="3200">
                        <a:effectLst/>
                        <a:latin typeface="Times New Roman" panose="02020603050405020304" pitchFamily="18" charset="0"/>
                        <a:ea typeface="Arial" panose="020B0604020202020204" pitchFamily="34" charset="0"/>
                        <a:cs typeface="Times New Roman" panose="02020603050405020304" pitchFamily="18" charset="0"/>
                      </a:endParaRPr>
                    </a:p>
                  </a:txBody>
                  <a:tcPr marL="60144" marR="60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4410">
                <a:tc>
                  <a:txBody>
                    <a:bodyPr/>
                    <a:lstStyle/>
                    <a:p>
                      <a:pPr marL="457200" algn="just">
                        <a:lnSpc>
                          <a:spcPct val="115000"/>
                        </a:lnSpc>
                        <a:spcAft>
                          <a:spcPts val="0"/>
                        </a:spcAft>
                        <a:tabLst>
                          <a:tab pos="413385"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44" marR="60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tabLst>
                          <a:tab pos="514985" algn="l"/>
                        </a:tabLst>
                      </a:pPr>
                      <a:r>
                        <a:rPr lang="en-GB"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bán </a:t>
                      </a:r>
                      <a:r>
                        <a:rPr lang="vi-VN" sz="3200" b="1"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đến</a:t>
                      </a: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hàng nghìn con </a:t>
                      </a:r>
                      <a:r>
                        <a:rPr lang="en-GB"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ạc đà: </a:t>
                      </a:r>
                      <a:r>
                        <a:rPr lang="vi-VN" sz="3200" b="1"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đến</a:t>
                      </a:r>
                      <a:r>
                        <a:rPr lang="vi-VN" sz="3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 trợ từ biểu thị ý nhẩn mạnh, đánh giá việc bán hàng nghìn con lạc đà là rất nhi</a:t>
                      </a:r>
                      <a:r>
                        <a:rPr lang="en-GB" sz="3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ề</a:t>
                      </a:r>
                      <a:r>
                        <a:rPr lang="vi-VN" sz="3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u; </a:t>
                      </a:r>
                      <a:endParaRPr lang="en-GB" sz="3200">
                        <a:effectLst/>
                        <a:latin typeface="Times New Roman" panose="02020603050405020304" pitchFamily="18" charset="0"/>
                        <a:ea typeface="Arial" panose="020B0604020202020204" pitchFamily="34" charset="0"/>
                        <a:cs typeface="Times New Roman" panose="02020603050405020304" pitchFamily="18" charset="0"/>
                      </a:endParaRPr>
                    </a:p>
                    <a:p>
                      <a:pPr indent="12700" algn="just">
                        <a:lnSpc>
                          <a:spcPct val="115000"/>
                        </a:lnSpc>
                        <a:spcAft>
                          <a:spcPts val="0"/>
                        </a:spcAft>
                        <a:tabLst>
                          <a:tab pos="514985" algn="l"/>
                        </a:tabLst>
                      </a:pPr>
                      <a:r>
                        <a:rPr lang="vi-VN" sz="3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sắp </a:t>
                      </a:r>
                      <a:r>
                        <a:rPr lang="vi-VN" sz="3200" b="1"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đến</a:t>
                      </a: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rồi: </a:t>
                      </a:r>
                      <a:r>
                        <a:rPr lang="vi-VN" sz="3200" b="1"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đến</a:t>
                      </a:r>
                      <a:r>
                        <a:rPr lang="vi-VN" sz="3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 động từ thể hiện một cái gì đó </a:t>
                      </a:r>
                      <a:r>
                        <a:rPr lang="vi-VN" sz="32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(mùa đông)</a:t>
                      </a:r>
                      <a:r>
                        <a:rPr lang="vi-VN" sz="3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xuất hiện hay (đi) </a:t>
                      </a:r>
                      <a:r>
                        <a:rPr lang="vi-VN" sz="320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tới</a:t>
                      </a:r>
                      <a:endParaRPr lang="en-GB" sz="3200">
                        <a:effectLst/>
                        <a:latin typeface="Times New Roman" panose="02020603050405020304" pitchFamily="18" charset="0"/>
                        <a:ea typeface="Arial" panose="020B0604020202020204" pitchFamily="34" charset="0"/>
                        <a:cs typeface="Times New Roman" panose="02020603050405020304" pitchFamily="18" charset="0"/>
                      </a:endParaRPr>
                    </a:p>
                  </a:txBody>
                  <a:tcPr marL="60144" marR="60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8011311" y="-431020"/>
            <a:ext cx="12978431" cy="11022993"/>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xmlns="" r:embed="rId3"/>
                </a:ext>
              </a:extLst>
            </a:blip>
            <a:stretch>
              <a:fillRect t="-28595" r="-25479" b="-14526"/>
            </a:stretch>
          </a:blipFill>
        </p:spPr>
      </p:sp>
      <p:sp>
        <p:nvSpPr>
          <p:cNvPr id="3" name="Freeform 3"/>
          <p:cNvSpPr/>
          <p:nvPr/>
        </p:nvSpPr>
        <p:spPr>
          <a:xfrm rot="-2185063">
            <a:off x="-76422" y="665027"/>
            <a:ext cx="2552856" cy="4978974"/>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91096" y="487115"/>
            <a:ext cx="9398208" cy="9312770"/>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9671132" y="4639106"/>
            <a:ext cx="7588168" cy="6734499"/>
          </a:xfrm>
          <a:custGeom>
            <a:avLst/>
            <a:gdLst/>
            <a:ahLst/>
            <a:cxnLst/>
            <a:rect l="l" t="t" r="r" b="b"/>
            <a:pathLst>
              <a:path w="7588168" h="6734499">
                <a:moveTo>
                  <a:pt x="0" y="0"/>
                </a:moveTo>
                <a:lnTo>
                  <a:pt x="7588168" y="0"/>
                </a:lnTo>
                <a:lnTo>
                  <a:pt x="7588168" y="6734500"/>
                </a:lnTo>
                <a:lnTo>
                  <a:pt x="0" y="6734500"/>
                </a:lnTo>
                <a:lnTo>
                  <a:pt x="0" y="0"/>
                </a:lnTo>
                <a:close/>
              </a:path>
            </a:pathLst>
          </a:custGeom>
          <a:blipFill>
            <a:blip r:embed="rId8"/>
            <a:stretch>
              <a:fillRect/>
            </a:stretch>
          </a:blipFill>
        </p:spPr>
      </p:sp>
      <p:sp>
        <p:nvSpPr>
          <p:cNvPr id="7" name="Freeform 7"/>
          <p:cNvSpPr/>
          <p:nvPr/>
        </p:nvSpPr>
        <p:spPr>
          <a:xfrm rot="2208479">
            <a:off x="12623618" y="-1749601"/>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a:off x="-357246" y="7305406"/>
            <a:ext cx="2963018" cy="2837090"/>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rot="-10582054">
            <a:off x="12767373" y="-1562492"/>
            <a:ext cx="4286719" cy="4374203"/>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0" name="TextBox 10"/>
          <p:cNvSpPr txBox="1"/>
          <p:nvPr/>
        </p:nvSpPr>
        <p:spPr>
          <a:xfrm>
            <a:off x="2517581" y="1714460"/>
            <a:ext cx="7545238" cy="830997"/>
          </a:xfrm>
          <a:prstGeom prst="rect">
            <a:avLst/>
          </a:prstGeom>
        </p:spPr>
        <p:txBody>
          <a:bodyPr lIns="0" tIns="0" rIns="0" bIns="0" rtlCol="0" anchor="t">
            <a:spAutoFit/>
          </a:bodyPr>
          <a:lstStyle/>
          <a:p>
            <a:r>
              <a:rPr lang="en-US" sz="5400" b="1">
                <a:solidFill>
                  <a:prstClr val="black"/>
                </a:solidFill>
                <a:latin typeface="Times New Roman" panose="02020603050405020304" pitchFamily="18" charset="0"/>
                <a:cs typeface="Times New Roman" panose="02020603050405020304" pitchFamily="18" charset="0"/>
              </a:rPr>
              <a:t>2. Bài tập </a:t>
            </a:r>
            <a:r>
              <a:rPr lang="vi-VN" sz="5400" b="1" smtClean="0">
                <a:solidFill>
                  <a:prstClr val="black"/>
                </a:solidFill>
                <a:latin typeface="Times New Roman" panose="02020603050405020304" pitchFamily="18" charset="0"/>
                <a:cs typeface="Times New Roman" panose="02020603050405020304" pitchFamily="18" charset="0"/>
              </a:rPr>
              <a:t>3</a:t>
            </a:r>
            <a:r>
              <a:rPr lang="en-US" sz="5400" b="1" smtClean="0">
                <a:solidFill>
                  <a:prstClr val="black"/>
                </a:solidFill>
                <a:latin typeface="Times New Roman" panose="02020603050405020304" pitchFamily="18" charset="0"/>
                <a:cs typeface="Times New Roman" panose="02020603050405020304" pitchFamily="18" charset="0"/>
              </a:rPr>
              <a:t> </a:t>
            </a:r>
            <a:r>
              <a:rPr lang="en-US" sz="5400" b="1">
                <a:solidFill>
                  <a:prstClr val="black"/>
                </a:solidFill>
                <a:latin typeface="Times New Roman" panose="02020603050405020304" pitchFamily="18" charset="0"/>
                <a:cs typeface="Times New Roman" panose="02020603050405020304" pitchFamily="18" charset="0"/>
              </a:rPr>
              <a:t>(Tr 14/SGK)</a:t>
            </a:r>
            <a:endParaRPr lang="en-GB" sz="5400">
              <a:solidFill>
                <a:prstClr val="black"/>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95147793"/>
              </p:ext>
            </p:extLst>
          </p:nvPr>
        </p:nvGraphicFramePr>
        <p:xfrm>
          <a:off x="2286000" y="3455472"/>
          <a:ext cx="7162800" cy="4416552"/>
        </p:xfrm>
        <a:graphic>
          <a:graphicData uri="http://schemas.openxmlformats.org/drawingml/2006/table">
            <a:tbl>
              <a:tblPr firstRow="1" firstCol="1" bandRow="1">
                <a:effectLst>
                  <a:outerShdw blurRad="50800" dist="38100" algn="l" rotWithShape="0">
                    <a:prstClr val="black">
                      <a:alpha val="40000"/>
                    </a:prstClr>
                  </a:outerShdw>
                </a:effectLst>
              </a:tblPr>
              <a:tblGrid>
                <a:gridCol w="7162800"/>
              </a:tblGrid>
              <a:tr h="0">
                <a:tc>
                  <a:txBody>
                    <a:bodyPr/>
                    <a:lstStyle/>
                    <a:p>
                      <a:pPr marL="457200" algn="just">
                        <a:lnSpc>
                          <a:spcPct val="115000"/>
                        </a:lnSpc>
                        <a:spcAft>
                          <a:spcPts val="0"/>
                        </a:spcAft>
                        <a:tabLst>
                          <a:tab pos="413385" algn="l"/>
                        </a:tabLst>
                      </a:pP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just">
                        <a:lnSpc>
                          <a:spcPct val="115000"/>
                        </a:lnSpc>
                        <a:spcAft>
                          <a:spcPts val="0"/>
                        </a:spcAft>
                        <a:tabLst>
                          <a:tab pos="413385" algn="l"/>
                        </a:tabLst>
                      </a:pPr>
                      <a:r>
                        <a:rPr lang="en-US" sz="4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tập 3: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tabLst>
                          <a:tab pos="413385" algn="l"/>
                        </a:tabLs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Trợ từ “cả” được lặp lại….lần.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tabLst>
                          <a:tab pos="413385" algn="l"/>
                        </a:tabLs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Tác dụng của việc lặp lại trợ từ “cả”:</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tabLst>
                          <a:tab pos="413385" algn="l"/>
                        </a:tabLs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545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5400000">
            <a:off x="4777002" y="3474177"/>
            <a:ext cx="19059813" cy="9196360"/>
          </a:xfrm>
          <a:custGeom>
            <a:avLst/>
            <a:gdLst/>
            <a:ahLst/>
            <a:cxnLst/>
            <a:rect l="l" t="t" r="r" b="b"/>
            <a:pathLst>
              <a:path w="19059813" h="9196360">
                <a:moveTo>
                  <a:pt x="0" y="0"/>
                </a:moveTo>
                <a:lnTo>
                  <a:pt x="19059813" y="0"/>
                </a:lnTo>
                <a:lnTo>
                  <a:pt x="19059813" y="9196359"/>
                </a:lnTo>
                <a:lnTo>
                  <a:pt x="0" y="9196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3319272">
            <a:off x="15682602" y="-2314258"/>
            <a:ext cx="5907266" cy="6066512"/>
          </a:xfrm>
          <a:custGeom>
            <a:avLst/>
            <a:gdLst/>
            <a:ahLst/>
            <a:cxnLst/>
            <a:rect l="l" t="t" r="r" b="b"/>
            <a:pathLst>
              <a:path w="5907266" h="6066512">
                <a:moveTo>
                  <a:pt x="0" y="0"/>
                </a:moveTo>
                <a:lnTo>
                  <a:pt x="5907266" y="0"/>
                </a:lnTo>
                <a:lnTo>
                  <a:pt x="5907266" y="6066513"/>
                </a:lnTo>
                <a:lnTo>
                  <a:pt x="0" y="60665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0800000">
            <a:off x="-3663036" y="-1293900"/>
            <a:ext cx="12122915" cy="15765701"/>
          </a:xfrm>
          <a:custGeom>
            <a:avLst/>
            <a:gdLst/>
            <a:ahLst/>
            <a:cxnLst/>
            <a:rect l="l" t="t" r="r" b="b"/>
            <a:pathLst>
              <a:path w="12122915" h="15765701">
                <a:moveTo>
                  <a:pt x="0" y="0"/>
                </a:moveTo>
                <a:lnTo>
                  <a:pt x="12122915" y="0"/>
                </a:lnTo>
                <a:lnTo>
                  <a:pt x="12122915" y="15765701"/>
                </a:lnTo>
                <a:lnTo>
                  <a:pt x="0" y="15765701"/>
                </a:lnTo>
                <a:lnTo>
                  <a:pt x="0" y="0"/>
                </a:lnTo>
                <a:close/>
              </a:path>
            </a:pathLst>
          </a:custGeom>
          <a:blipFill>
            <a:blip r:embed="rId6">
              <a:extLst>
                <a:ext uri="{96DAC541-7B7A-43D3-8B79-37D633B846F1}">
                  <asvg:svgBlip xmlns:asvg="http://schemas.microsoft.com/office/drawing/2016/SVG/main" xmlns="" r:embed="rId7"/>
                </a:ext>
              </a:extLst>
            </a:blip>
            <a:stretch>
              <a:fillRect l="-20457"/>
            </a:stretch>
          </a:blipFill>
        </p:spPr>
      </p:sp>
      <p:sp>
        <p:nvSpPr>
          <p:cNvPr id="5" name="Freeform 5"/>
          <p:cNvSpPr/>
          <p:nvPr/>
        </p:nvSpPr>
        <p:spPr>
          <a:xfrm>
            <a:off x="1117565" y="1023348"/>
            <a:ext cx="7596414"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8"/>
            <a:stretch>
              <a:fillRect/>
            </a:stretch>
          </a:blipFill>
        </p:spPr>
      </p:sp>
      <p:sp>
        <p:nvSpPr>
          <p:cNvPr id="8" name="Freeform 8"/>
          <p:cNvSpPr/>
          <p:nvPr/>
        </p:nvSpPr>
        <p:spPr>
          <a:xfrm>
            <a:off x="-1538522" y="-2311628"/>
            <a:ext cx="5706352" cy="3915984"/>
          </a:xfrm>
          <a:custGeom>
            <a:avLst/>
            <a:gdLst/>
            <a:ahLst/>
            <a:cxnLst/>
            <a:rect l="l" t="t" r="r" b="b"/>
            <a:pathLst>
              <a:path w="5706352" h="3915984">
                <a:moveTo>
                  <a:pt x="0" y="0"/>
                </a:moveTo>
                <a:lnTo>
                  <a:pt x="5706353" y="0"/>
                </a:lnTo>
                <a:lnTo>
                  <a:pt x="5706353" y="3915984"/>
                </a:lnTo>
                <a:lnTo>
                  <a:pt x="0" y="3915984"/>
                </a:lnTo>
                <a:lnTo>
                  <a:pt x="0" y="0"/>
                </a:lnTo>
                <a:close/>
              </a:path>
            </a:pathLst>
          </a:custGeom>
          <a:blipFill>
            <a:blip r:embed="rId9">
              <a:extLst>
                <a:ext uri="{96DAC541-7B7A-43D3-8B79-37D633B846F1}">
                  <asvg:svgBlip xmlns:asvg="http://schemas.microsoft.com/office/drawing/2016/SVG/main" xmlns="" r:embed="rId12"/>
                </a:ext>
              </a:extLst>
            </a:blip>
            <a:stretch>
              <a:fillRect/>
            </a:stretch>
          </a:blipFill>
        </p:spPr>
      </p:sp>
      <p:sp>
        <p:nvSpPr>
          <p:cNvPr id="9" name="Freeform 9"/>
          <p:cNvSpPr/>
          <p:nvPr/>
        </p:nvSpPr>
        <p:spPr>
          <a:xfrm>
            <a:off x="12817894" y="-1904406"/>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0" name="Freeform 10"/>
          <p:cNvSpPr/>
          <p:nvPr/>
        </p:nvSpPr>
        <p:spPr>
          <a:xfrm>
            <a:off x="4787532" y="6634361"/>
            <a:ext cx="1794612" cy="1958648"/>
          </a:xfrm>
          <a:custGeom>
            <a:avLst/>
            <a:gdLst/>
            <a:ahLst/>
            <a:cxnLst/>
            <a:rect l="l" t="t" r="r" b="b"/>
            <a:pathLst>
              <a:path w="1794612" h="1958648">
                <a:moveTo>
                  <a:pt x="0" y="0"/>
                </a:moveTo>
                <a:lnTo>
                  <a:pt x="1794611" y="0"/>
                </a:lnTo>
                <a:lnTo>
                  <a:pt x="1794611" y="1958648"/>
                </a:lnTo>
                <a:lnTo>
                  <a:pt x="0" y="1958648"/>
                </a:lnTo>
                <a:lnTo>
                  <a:pt x="0" y="0"/>
                </a:lnTo>
                <a:close/>
              </a:path>
            </a:pathLst>
          </a:custGeom>
          <a:blipFill>
            <a:blip r:embed="rId15"/>
            <a:stretch>
              <a:fillRect/>
            </a:stretch>
          </a:blipFill>
        </p:spPr>
      </p:sp>
      <p:sp>
        <p:nvSpPr>
          <p:cNvPr id="11" name="Freeform 11"/>
          <p:cNvSpPr/>
          <p:nvPr/>
        </p:nvSpPr>
        <p:spPr>
          <a:xfrm rot="105157">
            <a:off x="12219450" y="6786217"/>
            <a:ext cx="10079700" cy="9764709"/>
          </a:xfrm>
          <a:custGeom>
            <a:avLst/>
            <a:gdLst/>
            <a:ahLst/>
            <a:cxnLst/>
            <a:rect l="l" t="t" r="r" b="b"/>
            <a:pathLst>
              <a:path w="10079700" h="9764709">
                <a:moveTo>
                  <a:pt x="0" y="0"/>
                </a:moveTo>
                <a:lnTo>
                  <a:pt x="10079700" y="0"/>
                </a:lnTo>
                <a:lnTo>
                  <a:pt x="10079700" y="9764709"/>
                </a:lnTo>
                <a:lnTo>
                  <a:pt x="0" y="976470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2" name="TextBox 12"/>
          <p:cNvSpPr txBox="1"/>
          <p:nvPr/>
        </p:nvSpPr>
        <p:spPr>
          <a:xfrm>
            <a:off x="2655359" y="1706451"/>
            <a:ext cx="4367706" cy="3693319"/>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 Trong đoạn trích của văn bản </a:t>
            </a:r>
            <a:r>
              <a:rPr lang="vi-VN" sz="4800" i="1">
                <a:latin typeface="Times New Roman" panose="02020603050405020304" pitchFamily="18" charset="0"/>
                <a:cs typeface="Times New Roman" panose="02020603050405020304" pitchFamily="18" charset="0"/>
              </a:rPr>
              <a:t>Mắt sói</a:t>
            </a:r>
            <a:r>
              <a:rPr lang="vi-VN" sz="4800">
                <a:latin typeface="Times New Roman" panose="02020603050405020304" pitchFamily="18" charset="0"/>
                <a:cs typeface="Times New Roman" panose="02020603050405020304" pitchFamily="18" charset="0"/>
              </a:rPr>
              <a:t>, trợ từ “cả” được lặp lại nhiều lần (3 lần).</a:t>
            </a:r>
            <a:endParaRPr lang="en-GB" sz="4800">
              <a:latin typeface="Times New Roman" panose="02020603050405020304" pitchFamily="18" charset="0"/>
              <a:cs typeface="Times New Roman" panose="02020603050405020304" pitchFamily="18" charset="0"/>
            </a:endParaRPr>
          </a:p>
        </p:txBody>
      </p:sp>
      <p:sp>
        <p:nvSpPr>
          <p:cNvPr id="15" name="Freeform 5"/>
          <p:cNvSpPr/>
          <p:nvPr/>
        </p:nvSpPr>
        <p:spPr>
          <a:xfrm>
            <a:off x="7411322" y="780551"/>
            <a:ext cx="10813143"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8"/>
            <a:stretch>
              <a:fillRect/>
            </a:stretch>
          </a:blipFill>
        </p:spPr>
      </p:sp>
      <p:sp>
        <p:nvSpPr>
          <p:cNvPr id="16" name="Rectangle 15"/>
          <p:cNvSpPr/>
          <p:nvPr/>
        </p:nvSpPr>
        <p:spPr>
          <a:xfrm>
            <a:off x="9750931" y="1038963"/>
            <a:ext cx="6644734" cy="6463308"/>
          </a:xfrm>
          <a:prstGeom prst="rect">
            <a:avLst/>
          </a:prstGeom>
        </p:spPr>
        <p:txBody>
          <a:bodyPr wrap="square">
            <a:spAutoFit/>
          </a:bodyPr>
          <a:lstStyle/>
          <a:p>
            <a:pPr indent="12700" algn="just">
              <a:lnSpc>
                <a:spcPct val="115000"/>
              </a:lnSpc>
              <a:spcAft>
                <a:spcPts val="0"/>
              </a:spcAft>
              <a:tabLst>
                <a:tab pos="544195" algn="l"/>
              </a:tabLst>
            </a:pPr>
            <a:r>
              <a:rPr lang="vi-VN" sz="4000">
                <a:latin typeface="Times New Roman" panose="02020603050405020304" pitchFamily="18" charset="0"/>
                <a:ea typeface="Arial" panose="020B0604020202020204" pitchFamily="34" charset="0"/>
                <a:cs typeface="Times New Roman" panose="02020603050405020304" pitchFamily="18" charset="0"/>
              </a:rPr>
              <a:t>- Ý nghĩa của việc lặp lại trợ từ “cả”: biểu thị ý nhấn mạnh về phạm vi không hạn chế của sự vật. Phi Châu tìm lạc đà Hàng Xén qua nhiều đối tượng khác nhau: </a:t>
            </a:r>
            <a:r>
              <a:rPr lang="vi-VN" sz="4000" i="1">
                <a:latin typeface="Times New Roman" panose="02020603050405020304" pitchFamily="18" charset="0"/>
                <a:ea typeface="Arial" panose="020B0604020202020204" pitchFamily="34" charset="0"/>
                <a:cs typeface="Times New Roman" panose="02020603050405020304" pitchFamily="18" charset="0"/>
              </a:rPr>
              <a:t>những người qua đường, những đứa trẻ trạc tuổi cậu, những con lạc đà, những người mua lạc đà</a:t>
            </a:r>
            <a:r>
              <a:rPr lang="vi-VN" sz="4000">
                <a:latin typeface="Times New Roman" panose="02020603050405020304" pitchFamily="18" charset="0"/>
                <a:ea typeface="Arial" panose="020B0604020202020204" pitchFamily="34" charset="0"/>
                <a:cs typeface="Times New Roman" panose="02020603050405020304" pitchFamily="18" charset="0"/>
              </a:rPr>
              <a:t>. </a:t>
            </a:r>
            <a:endParaRPr lang="en-GB" sz="40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5877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860099">
            <a:off x="-883508" y="6935226"/>
            <a:ext cx="5247787" cy="4915427"/>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825861" flipH="1">
            <a:off x="15262815" y="4206180"/>
            <a:ext cx="3542174" cy="6908495"/>
          </a:xfrm>
          <a:custGeom>
            <a:avLst/>
            <a:gdLst/>
            <a:ahLst/>
            <a:cxnLst/>
            <a:rect l="l" t="t" r="r" b="b"/>
            <a:pathLst>
              <a:path w="3542174" h="6908495">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6060214">
            <a:off x="82951" y="673154"/>
            <a:ext cx="18122099" cy="19227691"/>
          </a:xfrm>
          <a:custGeom>
            <a:avLst/>
            <a:gdLst/>
            <a:ahLst/>
            <a:cxnLst/>
            <a:rect l="l" t="t" r="r" b="b"/>
            <a:pathLst>
              <a:path w="18122099" h="19227691">
                <a:moveTo>
                  <a:pt x="0" y="0"/>
                </a:moveTo>
                <a:lnTo>
                  <a:pt x="18122098" y="0"/>
                </a:lnTo>
                <a:lnTo>
                  <a:pt x="18122098" y="19227692"/>
                </a:lnTo>
                <a:lnTo>
                  <a:pt x="0" y="192276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291065">
            <a:off x="3781003" y="2031069"/>
            <a:ext cx="11608157" cy="10432831"/>
          </a:xfrm>
          <a:custGeom>
            <a:avLst/>
            <a:gdLst/>
            <a:ahLst/>
            <a:cxnLst/>
            <a:rect l="l" t="t" r="r" b="b"/>
            <a:pathLst>
              <a:path w="11608157" h="10432831">
                <a:moveTo>
                  <a:pt x="0" y="0"/>
                </a:moveTo>
                <a:lnTo>
                  <a:pt x="11608157" y="0"/>
                </a:lnTo>
                <a:lnTo>
                  <a:pt x="11608157" y="10432831"/>
                </a:lnTo>
                <a:lnTo>
                  <a:pt x="0" y="10432831"/>
                </a:lnTo>
                <a:lnTo>
                  <a:pt x="0" y="0"/>
                </a:lnTo>
                <a:close/>
              </a:path>
            </a:pathLst>
          </a:custGeom>
          <a:blipFill>
            <a:blip r:embed="rId8"/>
            <a:stretch>
              <a:fillRect/>
            </a:stretch>
          </a:blipFill>
        </p:spPr>
      </p:sp>
      <p:sp>
        <p:nvSpPr>
          <p:cNvPr id="6" name="Freeform 6"/>
          <p:cNvSpPr/>
          <p:nvPr/>
        </p:nvSpPr>
        <p:spPr>
          <a:xfrm>
            <a:off x="15549271" y="-1028700"/>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TextBox 7"/>
          <p:cNvSpPr txBox="1"/>
          <p:nvPr/>
        </p:nvSpPr>
        <p:spPr>
          <a:xfrm>
            <a:off x="4952443" y="3086100"/>
            <a:ext cx="8383113" cy="2708434"/>
          </a:xfrm>
          <a:prstGeom prst="rect">
            <a:avLst/>
          </a:prstGeom>
        </p:spPr>
        <p:txBody>
          <a:bodyPr lIns="0" tIns="0" rIns="0" bIns="0" rtlCol="0" anchor="t">
            <a:spAutoFit/>
          </a:bodyPr>
          <a:lstStyle/>
          <a:p>
            <a:pPr algn="ctr"/>
            <a:r>
              <a:rPr lang="vi-VN" sz="8800" b="1" smtClean="0">
                <a:effectLst>
                  <a:glow rad="139700">
                    <a:schemeClr val="accent1">
                      <a:satMod val="175000"/>
                      <a:alpha val="40000"/>
                    </a:schemeClr>
                  </a:glow>
                </a:effectLst>
                <a:latin typeface="Times New Roman" panose="02020603050405020304" pitchFamily="18" charset="0"/>
                <a:cs typeface="Times New Roman" panose="02020603050405020304" pitchFamily="18" charset="0"/>
              </a:rPr>
              <a:t>HOẠT </a:t>
            </a:r>
            <a:r>
              <a:rPr lang="vi-VN" sz="8800" b="1">
                <a:effectLst>
                  <a:glow rad="139700">
                    <a:schemeClr val="accent1">
                      <a:satMod val="175000"/>
                      <a:alpha val="40000"/>
                    </a:schemeClr>
                  </a:glow>
                </a:effectLst>
                <a:latin typeface="Times New Roman" panose="02020603050405020304" pitchFamily="18" charset="0"/>
                <a:cs typeface="Times New Roman" panose="02020603050405020304" pitchFamily="18" charset="0"/>
              </a:rPr>
              <a:t>ĐỘNG </a:t>
            </a:r>
            <a:r>
              <a:rPr lang="vi-VN" sz="8800" b="1" smtClean="0">
                <a:effectLst>
                  <a:glow rad="139700">
                    <a:schemeClr val="accent1">
                      <a:satMod val="175000"/>
                      <a:alpha val="40000"/>
                    </a:schemeClr>
                  </a:glow>
                </a:effectLst>
                <a:latin typeface="Times New Roman" panose="02020603050405020304" pitchFamily="18" charset="0"/>
                <a:cs typeface="Times New Roman" panose="02020603050405020304" pitchFamily="18" charset="0"/>
              </a:rPr>
              <a:t>4</a:t>
            </a:r>
          </a:p>
          <a:p>
            <a:pPr algn="ctr"/>
            <a:r>
              <a:rPr lang="vi-VN" sz="8800" b="1" smtClean="0">
                <a:effectLst>
                  <a:glow rad="139700">
                    <a:schemeClr val="accent1">
                      <a:satMod val="175000"/>
                      <a:alpha val="40000"/>
                    </a:schemeClr>
                  </a:glow>
                </a:effectLst>
                <a:latin typeface="Times New Roman" panose="02020603050405020304" pitchFamily="18" charset="0"/>
                <a:cs typeface="Times New Roman" panose="02020603050405020304" pitchFamily="18" charset="0"/>
              </a:rPr>
              <a:t> </a:t>
            </a:r>
            <a:r>
              <a:rPr lang="vi-VN" sz="8800" b="1">
                <a:effectLst>
                  <a:glow rad="139700">
                    <a:schemeClr val="accent1">
                      <a:satMod val="175000"/>
                      <a:alpha val="40000"/>
                    </a:schemeClr>
                  </a:glow>
                </a:effectLst>
                <a:latin typeface="Times New Roman" panose="02020603050405020304" pitchFamily="18" charset="0"/>
                <a:cs typeface="Times New Roman" panose="02020603050405020304" pitchFamily="18" charset="0"/>
              </a:rPr>
              <a:t>VẬN DỤNG</a:t>
            </a:r>
            <a:endParaRPr lang="en-GB" sz="8800">
              <a:effectLst>
                <a:glow rad="1397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9" name="Freeform 9"/>
          <p:cNvSpPr/>
          <p:nvPr/>
        </p:nvSpPr>
        <p:spPr>
          <a:xfrm rot="8527196">
            <a:off x="-4072665" y="-1705009"/>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2164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2357860" y="-2775847"/>
            <a:ext cx="11506102"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60519" y="542486"/>
            <a:ext cx="11200974" cy="11515020"/>
          </a:xfrm>
          <a:custGeom>
            <a:avLst/>
            <a:gdLst/>
            <a:ahLst/>
            <a:cxnLst/>
            <a:rect l="l" t="t" r="r" b="b"/>
            <a:pathLst>
              <a:path w="11200974" h="11515020">
                <a:moveTo>
                  <a:pt x="0" y="0"/>
                </a:moveTo>
                <a:lnTo>
                  <a:pt x="11200974" y="0"/>
                </a:lnTo>
                <a:lnTo>
                  <a:pt x="11200974" y="11515021"/>
                </a:lnTo>
                <a:lnTo>
                  <a:pt x="0" y="1151502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6291302">
            <a:off x="11959688" y="-310083"/>
            <a:ext cx="7980382"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6">
              <a:extLst>
                <a:ext uri="{96DAC541-7B7A-43D3-8B79-37D633B846F1}">
                  <asvg:svgBlip xmlns:asvg="http://schemas.microsoft.com/office/drawing/2016/SVG/main" xmlns="" r:embed="rId7"/>
                </a:ext>
              </a:extLst>
            </a:blip>
            <a:stretch>
              <a:fillRect l="-4079" t="-2292" r="-48138" b="-88622"/>
            </a:stretch>
          </a:blipFill>
        </p:spPr>
      </p:sp>
      <p:sp>
        <p:nvSpPr>
          <p:cNvPr id="5" name="Freeform 5"/>
          <p:cNvSpPr/>
          <p:nvPr/>
        </p:nvSpPr>
        <p:spPr>
          <a:xfrm>
            <a:off x="10705868" y="4820801"/>
            <a:ext cx="6911828" cy="5710898"/>
          </a:xfrm>
          <a:custGeom>
            <a:avLst/>
            <a:gdLst/>
            <a:ahLst/>
            <a:cxnLst/>
            <a:rect l="l" t="t" r="r" b="b"/>
            <a:pathLst>
              <a:path w="6911828" h="5710898">
                <a:moveTo>
                  <a:pt x="0" y="0"/>
                </a:moveTo>
                <a:lnTo>
                  <a:pt x="6911828" y="0"/>
                </a:lnTo>
                <a:lnTo>
                  <a:pt x="6911828" y="5710898"/>
                </a:lnTo>
                <a:lnTo>
                  <a:pt x="0" y="5710898"/>
                </a:lnTo>
                <a:lnTo>
                  <a:pt x="0" y="0"/>
                </a:lnTo>
                <a:close/>
              </a:path>
            </a:pathLst>
          </a:custGeom>
          <a:blipFill>
            <a:blip r:embed="rId8"/>
            <a:stretch>
              <a:fillRect/>
            </a:stretch>
          </a:blipFill>
        </p:spPr>
      </p:sp>
      <p:sp>
        <p:nvSpPr>
          <p:cNvPr id="7" name="Freeform 7"/>
          <p:cNvSpPr/>
          <p:nvPr/>
        </p:nvSpPr>
        <p:spPr>
          <a:xfrm>
            <a:off x="12590635" y="-1666889"/>
            <a:ext cx="5341006"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a:off x="-1484938" y="-1295896"/>
            <a:ext cx="4490914"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a:off x="4375518" y="8574383"/>
            <a:ext cx="8330339" cy="6966246"/>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1" name="Rectangle 10"/>
          <p:cNvSpPr/>
          <p:nvPr/>
        </p:nvSpPr>
        <p:spPr>
          <a:xfrm>
            <a:off x="1876274" y="2818904"/>
            <a:ext cx="7905580" cy="5189113"/>
          </a:xfrm>
          <a:prstGeom prst="rect">
            <a:avLst/>
          </a:prstGeom>
        </p:spPr>
        <p:txBody>
          <a:bodyPr wrap="square">
            <a:spAutoFit/>
          </a:bodyPr>
          <a:lstStyle/>
          <a:p>
            <a:pPr algn="just">
              <a:lnSpc>
                <a:spcPct val="115000"/>
              </a:lnSpc>
              <a:spcAft>
                <a:spcPts val="0"/>
              </a:spcAft>
            </a:pPr>
            <a:r>
              <a:rPr lang="vi-VN" sz="4800">
                <a:latin typeface="Times New Roman" panose="02020603050405020304" pitchFamily="18" charset="0"/>
                <a:ea typeface="Times New Roman" panose="02020603050405020304" pitchFamily="18" charset="0"/>
              </a:rPr>
              <a:t>Viết đoạn văn khoảng 5 -7 câu trình bày cảm nhận của em về một nhân vật, sự việc hoặc chi tiết mà em ấn tượng nhất trong văn bản “Mắt sói”, đoạn văn có sử dụng ít nhất một trợ từ.</a:t>
            </a:r>
            <a:endParaRPr lang="en-GB" sz="48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5400000">
            <a:off x="4777002" y="3474177"/>
            <a:ext cx="19059813" cy="9196360"/>
          </a:xfrm>
          <a:custGeom>
            <a:avLst/>
            <a:gdLst/>
            <a:ahLst/>
            <a:cxnLst/>
            <a:rect l="l" t="t" r="r" b="b"/>
            <a:pathLst>
              <a:path w="19059813" h="9196360">
                <a:moveTo>
                  <a:pt x="0" y="0"/>
                </a:moveTo>
                <a:lnTo>
                  <a:pt x="19059813" y="0"/>
                </a:lnTo>
                <a:lnTo>
                  <a:pt x="19059813" y="9196359"/>
                </a:lnTo>
                <a:lnTo>
                  <a:pt x="0" y="9196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3319272">
            <a:off x="15682602" y="-2314258"/>
            <a:ext cx="5907266" cy="6066512"/>
          </a:xfrm>
          <a:custGeom>
            <a:avLst/>
            <a:gdLst/>
            <a:ahLst/>
            <a:cxnLst/>
            <a:rect l="l" t="t" r="r" b="b"/>
            <a:pathLst>
              <a:path w="5907266" h="6066512">
                <a:moveTo>
                  <a:pt x="0" y="0"/>
                </a:moveTo>
                <a:lnTo>
                  <a:pt x="5907266" y="0"/>
                </a:lnTo>
                <a:lnTo>
                  <a:pt x="5907266" y="6066513"/>
                </a:lnTo>
                <a:lnTo>
                  <a:pt x="0" y="60665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0800000">
            <a:off x="-3663036" y="-1293900"/>
            <a:ext cx="12122915" cy="15765701"/>
          </a:xfrm>
          <a:custGeom>
            <a:avLst/>
            <a:gdLst/>
            <a:ahLst/>
            <a:cxnLst/>
            <a:rect l="l" t="t" r="r" b="b"/>
            <a:pathLst>
              <a:path w="12122915" h="15765701">
                <a:moveTo>
                  <a:pt x="0" y="0"/>
                </a:moveTo>
                <a:lnTo>
                  <a:pt x="12122915" y="0"/>
                </a:lnTo>
                <a:lnTo>
                  <a:pt x="12122915" y="15765701"/>
                </a:lnTo>
                <a:lnTo>
                  <a:pt x="0" y="15765701"/>
                </a:lnTo>
                <a:lnTo>
                  <a:pt x="0" y="0"/>
                </a:lnTo>
                <a:close/>
              </a:path>
            </a:pathLst>
          </a:custGeom>
          <a:blipFill>
            <a:blip r:embed="rId6">
              <a:extLst>
                <a:ext uri="{96DAC541-7B7A-43D3-8B79-37D633B846F1}">
                  <asvg:svgBlip xmlns:asvg="http://schemas.microsoft.com/office/drawing/2016/SVG/main" xmlns="" r:embed="rId7"/>
                </a:ext>
              </a:extLst>
            </a:blip>
            <a:stretch>
              <a:fillRect l="-20457"/>
            </a:stretch>
          </a:blipFill>
        </p:spPr>
      </p:sp>
      <p:sp>
        <p:nvSpPr>
          <p:cNvPr id="5" name="Freeform 5"/>
          <p:cNvSpPr/>
          <p:nvPr/>
        </p:nvSpPr>
        <p:spPr>
          <a:xfrm>
            <a:off x="1028700" y="1830289"/>
            <a:ext cx="9012068"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8"/>
            <a:stretch>
              <a:fillRect/>
            </a:stretch>
          </a:blipFill>
        </p:spPr>
      </p:sp>
      <p:sp>
        <p:nvSpPr>
          <p:cNvPr id="8" name="Freeform 8"/>
          <p:cNvSpPr/>
          <p:nvPr/>
        </p:nvSpPr>
        <p:spPr>
          <a:xfrm>
            <a:off x="-1538522" y="-2311628"/>
            <a:ext cx="5706352" cy="3915984"/>
          </a:xfrm>
          <a:custGeom>
            <a:avLst/>
            <a:gdLst/>
            <a:ahLst/>
            <a:cxnLst/>
            <a:rect l="l" t="t" r="r" b="b"/>
            <a:pathLst>
              <a:path w="5706352" h="3915984">
                <a:moveTo>
                  <a:pt x="0" y="0"/>
                </a:moveTo>
                <a:lnTo>
                  <a:pt x="5706353" y="0"/>
                </a:lnTo>
                <a:lnTo>
                  <a:pt x="5706353" y="3915984"/>
                </a:lnTo>
                <a:lnTo>
                  <a:pt x="0" y="3915984"/>
                </a:lnTo>
                <a:lnTo>
                  <a:pt x="0" y="0"/>
                </a:lnTo>
                <a:close/>
              </a:path>
            </a:pathLst>
          </a:custGeom>
          <a:blipFill>
            <a:blip r:embed="rId9">
              <a:extLst>
                <a:ext uri="{96DAC541-7B7A-43D3-8B79-37D633B846F1}">
                  <asvg:svgBlip xmlns:asvg="http://schemas.microsoft.com/office/drawing/2016/SVG/main" xmlns="" r:embed="rId12"/>
                </a:ext>
              </a:extLst>
            </a:blip>
            <a:stretch>
              <a:fillRect/>
            </a:stretch>
          </a:blipFill>
        </p:spPr>
      </p:sp>
      <p:sp>
        <p:nvSpPr>
          <p:cNvPr id="9" name="Freeform 9"/>
          <p:cNvSpPr/>
          <p:nvPr/>
        </p:nvSpPr>
        <p:spPr>
          <a:xfrm>
            <a:off x="12817894" y="-1904406"/>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0" name="Freeform 10"/>
          <p:cNvSpPr/>
          <p:nvPr/>
        </p:nvSpPr>
        <p:spPr>
          <a:xfrm>
            <a:off x="4787532" y="6634361"/>
            <a:ext cx="1794612" cy="1958648"/>
          </a:xfrm>
          <a:custGeom>
            <a:avLst/>
            <a:gdLst/>
            <a:ahLst/>
            <a:cxnLst/>
            <a:rect l="l" t="t" r="r" b="b"/>
            <a:pathLst>
              <a:path w="1794612" h="1958648">
                <a:moveTo>
                  <a:pt x="0" y="0"/>
                </a:moveTo>
                <a:lnTo>
                  <a:pt x="1794611" y="0"/>
                </a:lnTo>
                <a:lnTo>
                  <a:pt x="1794611" y="1958648"/>
                </a:lnTo>
                <a:lnTo>
                  <a:pt x="0" y="1958648"/>
                </a:lnTo>
                <a:lnTo>
                  <a:pt x="0" y="0"/>
                </a:lnTo>
                <a:close/>
              </a:path>
            </a:pathLst>
          </a:custGeom>
          <a:blipFill>
            <a:blip r:embed="rId15"/>
            <a:stretch>
              <a:fillRect/>
            </a:stretch>
          </a:blipFill>
        </p:spPr>
      </p:sp>
      <p:sp>
        <p:nvSpPr>
          <p:cNvPr id="11" name="Freeform 11"/>
          <p:cNvSpPr/>
          <p:nvPr/>
        </p:nvSpPr>
        <p:spPr>
          <a:xfrm rot="105157">
            <a:off x="12219450" y="6786217"/>
            <a:ext cx="10079700" cy="9764709"/>
          </a:xfrm>
          <a:custGeom>
            <a:avLst/>
            <a:gdLst/>
            <a:ahLst/>
            <a:cxnLst/>
            <a:rect l="l" t="t" r="r" b="b"/>
            <a:pathLst>
              <a:path w="10079700" h="9764709">
                <a:moveTo>
                  <a:pt x="0" y="0"/>
                </a:moveTo>
                <a:lnTo>
                  <a:pt x="10079700" y="0"/>
                </a:lnTo>
                <a:lnTo>
                  <a:pt x="10079700" y="9764709"/>
                </a:lnTo>
                <a:lnTo>
                  <a:pt x="0" y="976470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2" name="TextBox 12"/>
          <p:cNvSpPr txBox="1"/>
          <p:nvPr/>
        </p:nvSpPr>
        <p:spPr>
          <a:xfrm>
            <a:off x="2566494" y="2513392"/>
            <a:ext cx="6236686" cy="3790140"/>
          </a:xfrm>
          <a:prstGeom prst="rect">
            <a:avLst/>
          </a:prstGeom>
        </p:spPr>
        <p:txBody>
          <a:bodyPr lIns="0" tIns="0" rIns="0" bIns="0" rtlCol="0" anchor="t">
            <a:spAutoFit/>
          </a:bodyPr>
          <a:lstStyle/>
          <a:p>
            <a:pPr algn="ctr">
              <a:lnSpc>
                <a:spcPts val="9699"/>
              </a:lnSpc>
            </a:pPr>
            <a:r>
              <a:rPr lang="en-US" sz="9600" b="1" i="1">
                <a:latin typeface="Times New Roman" panose="02020603050405020304" pitchFamily="18" charset="0"/>
                <a:cs typeface="Times New Roman" panose="02020603050405020304" pitchFamily="18" charset="0"/>
              </a:rPr>
              <a:t>Bảng kiểm kĩ năng viết đoạn văn</a:t>
            </a:r>
            <a:endParaRPr lang="en-US" sz="9999">
              <a:solidFill>
                <a:srgbClr val="492D4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7551038" y="6658870"/>
            <a:ext cx="12767842" cy="6160484"/>
          </a:xfrm>
          <a:custGeom>
            <a:avLst/>
            <a:gdLst/>
            <a:ahLst/>
            <a:cxnLst/>
            <a:rect l="l" t="t" r="r" b="b"/>
            <a:pathLst>
              <a:path w="12767842" h="6160484">
                <a:moveTo>
                  <a:pt x="0" y="0"/>
                </a:moveTo>
                <a:lnTo>
                  <a:pt x="12767842" y="0"/>
                </a:lnTo>
                <a:lnTo>
                  <a:pt x="12767842" y="6160483"/>
                </a:lnTo>
                <a:lnTo>
                  <a:pt x="0" y="616048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317407">
            <a:off x="295215" y="-1635834"/>
            <a:ext cx="8559999" cy="10161562"/>
          </a:xfrm>
          <a:custGeom>
            <a:avLst/>
            <a:gdLst/>
            <a:ahLst/>
            <a:cxnLst/>
            <a:rect l="l" t="t" r="r" b="b"/>
            <a:pathLst>
              <a:path w="8559999" h="10161562">
                <a:moveTo>
                  <a:pt x="0" y="0"/>
                </a:moveTo>
                <a:lnTo>
                  <a:pt x="8559999" y="0"/>
                </a:lnTo>
                <a:lnTo>
                  <a:pt x="8559999" y="10161562"/>
                </a:lnTo>
                <a:lnTo>
                  <a:pt x="0" y="10161562"/>
                </a:lnTo>
                <a:lnTo>
                  <a:pt x="0" y="0"/>
                </a:lnTo>
                <a:close/>
              </a:path>
            </a:pathLst>
          </a:custGeom>
          <a:blipFill>
            <a:blip r:embed="rId4">
              <a:extLst>
                <a:ext uri="{96DAC541-7B7A-43D3-8B79-37D633B846F1}">
                  <asvg:svgBlip xmlns:asvg="http://schemas.microsoft.com/office/drawing/2016/SVG/main" xmlns="" r:embed="rId5"/>
                </a:ext>
              </a:extLst>
            </a:blip>
            <a:stretch>
              <a:fillRect t="-38549" r="-79017"/>
            </a:stretch>
          </a:blipFill>
        </p:spPr>
      </p:sp>
      <p:sp>
        <p:nvSpPr>
          <p:cNvPr id="4" name="Freeform 4"/>
          <p:cNvSpPr/>
          <p:nvPr/>
        </p:nvSpPr>
        <p:spPr>
          <a:xfrm>
            <a:off x="5257800" y="403907"/>
            <a:ext cx="12573000" cy="9478337"/>
          </a:xfrm>
          <a:custGeom>
            <a:avLst/>
            <a:gdLst/>
            <a:ahLst/>
            <a:cxnLst/>
            <a:rect l="l" t="t" r="r" b="b"/>
            <a:pathLst>
              <a:path w="8894529" h="8916821">
                <a:moveTo>
                  <a:pt x="0" y="0"/>
                </a:moveTo>
                <a:lnTo>
                  <a:pt x="8894528" y="0"/>
                </a:lnTo>
                <a:lnTo>
                  <a:pt x="8894528" y="8916820"/>
                </a:lnTo>
                <a:lnTo>
                  <a:pt x="0" y="89168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584875" y="4235186"/>
            <a:ext cx="6273069" cy="6667472"/>
          </a:xfrm>
          <a:custGeom>
            <a:avLst/>
            <a:gdLst/>
            <a:ahLst/>
            <a:cxnLst/>
            <a:rect l="l" t="t" r="r" b="b"/>
            <a:pathLst>
              <a:path w="10064109" h="6667472">
                <a:moveTo>
                  <a:pt x="10064108" y="0"/>
                </a:moveTo>
                <a:lnTo>
                  <a:pt x="0" y="0"/>
                </a:lnTo>
                <a:lnTo>
                  <a:pt x="0" y="6667472"/>
                </a:lnTo>
                <a:lnTo>
                  <a:pt x="10064108" y="6667472"/>
                </a:lnTo>
                <a:lnTo>
                  <a:pt x="10064108" y="0"/>
                </a:lnTo>
                <a:close/>
              </a:path>
            </a:pathLst>
          </a:custGeom>
          <a:blipFill>
            <a:blip r:embed="rId8"/>
            <a:stretch>
              <a:fillRect/>
            </a:stretch>
          </a:blipFill>
        </p:spPr>
      </p:sp>
      <p:sp>
        <p:nvSpPr>
          <p:cNvPr id="6" name="Freeform 6"/>
          <p:cNvSpPr/>
          <p:nvPr/>
        </p:nvSpPr>
        <p:spPr>
          <a:xfrm rot="8527810">
            <a:off x="-2084167" y="-887385"/>
            <a:ext cx="7315200" cy="3998976"/>
          </a:xfrm>
          <a:custGeom>
            <a:avLst/>
            <a:gdLst/>
            <a:ahLst/>
            <a:cxnLst/>
            <a:rect l="l" t="t" r="r" b="b"/>
            <a:pathLst>
              <a:path w="7315200" h="3998976">
                <a:moveTo>
                  <a:pt x="0" y="0"/>
                </a:moveTo>
                <a:lnTo>
                  <a:pt x="7315200" y="0"/>
                </a:lnTo>
                <a:lnTo>
                  <a:pt x="7315200" y="3998976"/>
                </a:lnTo>
                <a:lnTo>
                  <a:pt x="0" y="399897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15359451" y="8191500"/>
            <a:ext cx="4333100" cy="3970696"/>
          </a:xfrm>
          <a:custGeom>
            <a:avLst/>
            <a:gdLst/>
            <a:ahLst/>
            <a:cxnLst/>
            <a:rect l="l" t="t" r="r" b="b"/>
            <a:pathLst>
              <a:path w="4333100" h="3970696">
                <a:moveTo>
                  <a:pt x="0" y="0"/>
                </a:moveTo>
                <a:lnTo>
                  <a:pt x="4333100" y="0"/>
                </a:lnTo>
                <a:lnTo>
                  <a:pt x="4333100" y="3970695"/>
                </a:lnTo>
                <a:lnTo>
                  <a:pt x="0" y="397069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rot="8166164" flipV="1">
            <a:off x="-549714" y="3027234"/>
            <a:ext cx="2537034" cy="3073499"/>
          </a:xfrm>
          <a:custGeom>
            <a:avLst/>
            <a:gdLst/>
            <a:ahLst/>
            <a:cxnLst/>
            <a:rect l="l" t="t" r="r" b="b"/>
            <a:pathLst>
              <a:path w="2537034" h="3073499">
                <a:moveTo>
                  <a:pt x="0" y="3073499"/>
                </a:moveTo>
                <a:lnTo>
                  <a:pt x="2537034" y="3073499"/>
                </a:lnTo>
                <a:lnTo>
                  <a:pt x="2537034" y="0"/>
                </a:lnTo>
                <a:lnTo>
                  <a:pt x="0" y="0"/>
                </a:lnTo>
                <a:lnTo>
                  <a:pt x="0" y="3073499"/>
                </a:lnTo>
                <a:close/>
              </a:path>
            </a:pathLst>
          </a:custGeom>
          <a:blipFill>
            <a:blip r:embed="rId13">
              <a:extLst>
                <a:ext uri="{96DAC541-7B7A-43D3-8B79-37D633B846F1}">
                  <asvg:svgBlip xmlns:asvg="http://schemas.microsoft.com/office/drawing/2016/SVG/main" xmlns="" r:embed="rId14"/>
                </a:ext>
              </a:extLst>
            </a:blip>
            <a:stretch>
              <a:fillRect/>
            </a:stretch>
          </a:blipFill>
        </p:spPr>
      </p:sp>
      <p:graphicFrame>
        <p:nvGraphicFramePr>
          <p:cNvPr id="12" name="Table 11"/>
          <p:cNvGraphicFramePr>
            <a:graphicFrameLocks noGrp="1"/>
          </p:cNvGraphicFramePr>
          <p:nvPr>
            <p:extLst>
              <p:ext uri="{D42A27DB-BD31-4B8C-83A1-F6EECF244321}">
                <p14:modId xmlns:p14="http://schemas.microsoft.com/office/powerpoint/2010/main" val="3622426761"/>
              </p:ext>
            </p:extLst>
          </p:nvPr>
        </p:nvGraphicFramePr>
        <p:xfrm>
          <a:off x="5426315" y="1660395"/>
          <a:ext cx="11815763" cy="7571232"/>
        </p:xfrm>
        <a:graphic>
          <a:graphicData uri="http://schemas.openxmlformats.org/drawingml/2006/table">
            <a:tbl>
              <a:tblPr firstRow="1" firstCol="1" bandRow="1">
                <a:effectLst>
                  <a:outerShdw blurRad="50800" dist="38100" algn="l" rotWithShape="0">
                    <a:prstClr val="black">
                      <a:alpha val="40000"/>
                    </a:prstClr>
                  </a:outerShdw>
                </a:effectLst>
              </a:tblPr>
              <a:tblGrid>
                <a:gridCol w="1219200"/>
                <a:gridCol w="7423367"/>
                <a:gridCol w="1034833"/>
                <a:gridCol w="2138363"/>
              </a:tblGrid>
              <a:tr h="422564">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5127">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hình thức đoạn văn  với dung lượng khoảng 5-7 câu.</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691">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đúng chủ đề: </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Trình bày cảm nhận của em về một nhân vật, sự việc hoặc chi tiết mà em ấn tượng nhất trong văn bản “Mắt sói”.</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5127">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tính liên kết giữa các câu trong đoạn văn.</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5127">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564">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Đoạn văn có sử dụng ít nhất một trợ từ</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4429557">
            <a:off x="10032316" y="2016409"/>
            <a:ext cx="12655191" cy="7631847"/>
          </a:xfrm>
          <a:custGeom>
            <a:avLst/>
            <a:gdLst/>
            <a:ahLst/>
            <a:cxnLst/>
            <a:rect l="l" t="t" r="r" b="b"/>
            <a:pathLst>
              <a:path w="12655191" h="7631847">
                <a:moveTo>
                  <a:pt x="0" y="0"/>
                </a:moveTo>
                <a:lnTo>
                  <a:pt x="12655191" y="0"/>
                </a:lnTo>
                <a:lnTo>
                  <a:pt x="12655191" y="7631846"/>
                </a:lnTo>
                <a:lnTo>
                  <a:pt x="0" y="7631846"/>
                </a:lnTo>
                <a:lnTo>
                  <a:pt x="0" y="0"/>
                </a:lnTo>
                <a:close/>
              </a:path>
            </a:pathLst>
          </a:custGeom>
          <a:blipFill>
            <a:blip r:embed="rId2">
              <a:extLst>
                <a:ext uri="{96DAC541-7B7A-43D3-8B79-37D633B846F1}">
                  <asvg:svgBlip xmlns:asvg="http://schemas.microsoft.com/office/drawing/2016/SVG/main" xmlns="" r:embed="rId3"/>
                </a:ext>
              </a:extLst>
            </a:blip>
            <a:stretch>
              <a:fillRect r="-31050" b="-123167"/>
            </a:stretch>
          </a:blipFill>
        </p:spPr>
      </p:sp>
      <p:sp>
        <p:nvSpPr>
          <p:cNvPr id="3" name="Freeform 3"/>
          <p:cNvSpPr/>
          <p:nvPr/>
        </p:nvSpPr>
        <p:spPr>
          <a:xfrm>
            <a:off x="1607404" y="8432175"/>
            <a:ext cx="14046119" cy="6777253"/>
          </a:xfrm>
          <a:custGeom>
            <a:avLst/>
            <a:gdLst/>
            <a:ahLst/>
            <a:cxnLst/>
            <a:rect l="l" t="t" r="r" b="b"/>
            <a:pathLst>
              <a:path w="14046119" h="6777253">
                <a:moveTo>
                  <a:pt x="0" y="0"/>
                </a:moveTo>
                <a:lnTo>
                  <a:pt x="14046120" y="0"/>
                </a:lnTo>
                <a:lnTo>
                  <a:pt x="14046120" y="6777252"/>
                </a:lnTo>
                <a:lnTo>
                  <a:pt x="0" y="67772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929465" y="3420096"/>
            <a:ext cx="7073738" cy="10027207"/>
          </a:xfrm>
          <a:custGeom>
            <a:avLst/>
            <a:gdLst/>
            <a:ahLst/>
            <a:cxnLst/>
            <a:rect l="l" t="t" r="r" b="b"/>
            <a:pathLst>
              <a:path w="7073738" h="10027207">
                <a:moveTo>
                  <a:pt x="0" y="0"/>
                </a:moveTo>
                <a:lnTo>
                  <a:pt x="7073739" y="0"/>
                </a:lnTo>
                <a:lnTo>
                  <a:pt x="7073739" y="10027206"/>
                </a:lnTo>
                <a:lnTo>
                  <a:pt x="0" y="100272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2525986" y="3832954"/>
            <a:ext cx="4310253" cy="8229600"/>
          </a:xfrm>
          <a:custGeom>
            <a:avLst/>
            <a:gdLst/>
            <a:ahLst/>
            <a:cxnLst/>
            <a:rect l="l" t="t" r="r" b="b"/>
            <a:pathLst>
              <a:path w="4310253" h="8229600">
                <a:moveTo>
                  <a:pt x="0" y="0"/>
                </a:moveTo>
                <a:lnTo>
                  <a:pt x="4310253" y="0"/>
                </a:lnTo>
                <a:lnTo>
                  <a:pt x="4310253" y="8229600"/>
                </a:lnTo>
                <a:lnTo>
                  <a:pt x="0" y="8229600"/>
                </a:lnTo>
                <a:lnTo>
                  <a:pt x="0" y="0"/>
                </a:lnTo>
                <a:close/>
              </a:path>
            </a:pathLst>
          </a:custGeom>
          <a:blipFill>
            <a:blip r:embed="rId8"/>
            <a:stretch>
              <a:fillRect/>
            </a:stretch>
          </a:blipFill>
        </p:spPr>
      </p:sp>
      <p:sp>
        <p:nvSpPr>
          <p:cNvPr id="6" name="Freeform 6"/>
          <p:cNvSpPr/>
          <p:nvPr/>
        </p:nvSpPr>
        <p:spPr>
          <a:xfrm>
            <a:off x="11740104" y="1792735"/>
            <a:ext cx="1945757" cy="1627360"/>
          </a:xfrm>
          <a:custGeom>
            <a:avLst/>
            <a:gdLst/>
            <a:ahLst/>
            <a:cxnLst/>
            <a:rect l="l" t="t" r="r" b="b"/>
            <a:pathLst>
              <a:path w="1945757" h="1627360">
                <a:moveTo>
                  <a:pt x="0" y="0"/>
                </a:moveTo>
                <a:lnTo>
                  <a:pt x="1945757" y="0"/>
                </a:lnTo>
                <a:lnTo>
                  <a:pt x="1945757" y="1627361"/>
                </a:lnTo>
                <a:lnTo>
                  <a:pt x="0" y="162736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7577007" flipV="1">
            <a:off x="-1768711" y="2098345"/>
            <a:ext cx="7315200" cy="1712976"/>
          </a:xfrm>
          <a:custGeom>
            <a:avLst/>
            <a:gdLst/>
            <a:ahLst/>
            <a:cxnLst/>
            <a:rect l="l" t="t" r="r" b="b"/>
            <a:pathLst>
              <a:path w="7315200" h="1712976">
                <a:moveTo>
                  <a:pt x="0" y="1712976"/>
                </a:moveTo>
                <a:lnTo>
                  <a:pt x="7315200" y="1712976"/>
                </a:lnTo>
                <a:lnTo>
                  <a:pt x="7315200" y="0"/>
                </a:lnTo>
                <a:lnTo>
                  <a:pt x="0" y="0"/>
                </a:lnTo>
                <a:lnTo>
                  <a:pt x="0" y="1712976"/>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rot="1526331">
            <a:off x="13143627" y="-1883675"/>
            <a:ext cx="3396580" cy="4114800"/>
          </a:xfrm>
          <a:custGeom>
            <a:avLst/>
            <a:gdLst/>
            <a:ahLst/>
            <a:cxnLst/>
            <a:rect l="l" t="t" r="r" b="b"/>
            <a:pathLst>
              <a:path w="3396580" h="4114800">
                <a:moveTo>
                  <a:pt x="0" y="0"/>
                </a:moveTo>
                <a:lnTo>
                  <a:pt x="3396581" y="0"/>
                </a:lnTo>
                <a:lnTo>
                  <a:pt x="3396581"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TextBox 9"/>
          <p:cNvSpPr txBox="1"/>
          <p:nvPr/>
        </p:nvSpPr>
        <p:spPr>
          <a:xfrm>
            <a:off x="4208934" y="3107233"/>
            <a:ext cx="9069185" cy="1436291"/>
          </a:xfrm>
          <a:prstGeom prst="rect">
            <a:avLst/>
          </a:prstGeom>
        </p:spPr>
        <p:txBody>
          <a:bodyPr lIns="0" tIns="0" rIns="0" bIns="0" rtlCol="0" anchor="t">
            <a:spAutoFit/>
            <a:scene3d>
              <a:camera prst="orthographicFront"/>
              <a:lightRig rig="soft" dir="t">
                <a:rot lat="0" lon="0" rev="15600000"/>
              </a:lightRig>
            </a:scene3d>
            <a:sp3d extrusionH="57150" prstMaterial="softEdge">
              <a:bevelT w="25400" h="38100"/>
            </a:sp3d>
          </a:bodyPr>
          <a:lstStyle/>
          <a:p>
            <a:pPr algn="ctr">
              <a:lnSpc>
                <a:spcPts val="11196"/>
              </a:lnSpc>
            </a:pPr>
            <a:r>
              <a:rPr lang="en-US" sz="11542" b="1">
                <a:ln/>
                <a:solidFill>
                  <a:schemeClr val="accent4"/>
                </a:solidFill>
                <a:latin typeface="Times New Roman" panose="02020603050405020304" pitchFamily="18" charset="0"/>
                <a:cs typeface="Times New Roman" panose="02020603050405020304" pitchFamily="18" charset="0"/>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860099">
            <a:off x="-883508" y="6935226"/>
            <a:ext cx="5247787" cy="4915427"/>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825861" flipH="1">
            <a:off x="15262815" y="4206180"/>
            <a:ext cx="3542174" cy="6908495"/>
          </a:xfrm>
          <a:custGeom>
            <a:avLst/>
            <a:gdLst/>
            <a:ahLst/>
            <a:cxnLst/>
            <a:rect l="l" t="t" r="r" b="b"/>
            <a:pathLst>
              <a:path w="3542174" h="6908495">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6060214">
            <a:off x="82951" y="673154"/>
            <a:ext cx="18122099" cy="19227691"/>
          </a:xfrm>
          <a:custGeom>
            <a:avLst/>
            <a:gdLst/>
            <a:ahLst/>
            <a:cxnLst/>
            <a:rect l="l" t="t" r="r" b="b"/>
            <a:pathLst>
              <a:path w="18122099" h="19227691">
                <a:moveTo>
                  <a:pt x="0" y="0"/>
                </a:moveTo>
                <a:lnTo>
                  <a:pt x="18122098" y="0"/>
                </a:lnTo>
                <a:lnTo>
                  <a:pt x="18122098" y="19227692"/>
                </a:lnTo>
                <a:lnTo>
                  <a:pt x="0" y="192276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291065">
            <a:off x="3781003" y="2031069"/>
            <a:ext cx="11608157" cy="10432831"/>
          </a:xfrm>
          <a:custGeom>
            <a:avLst/>
            <a:gdLst/>
            <a:ahLst/>
            <a:cxnLst/>
            <a:rect l="l" t="t" r="r" b="b"/>
            <a:pathLst>
              <a:path w="11608157" h="10432831">
                <a:moveTo>
                  <a:pt x="0" y="0"/>
                </a:moveTo>
                <a:lnTo>
                  <a:pt x="11608157" y="0"/>
                </a:lnTo>
                <a:lnTo>
                  <a:pt x="11608157" y="10432831"/>
                </a:lnTo>
                <a:lnTo>
                  <a:pt x="0" y="10432831"/>
                </a:lnTo>
                <a:lnTo>
                  <a:pt x="0" y="0"/>
                </a:lnTo>
                <a:close/>
              </a:path>
            </a:pathLst>
          </a:custGeom>
          <a:blipFill>
            <a:blip r:embed="rId8"/>
            <a:stretch>
              <a:fillRect/>
            </a:stretch>
          </a:blipFill>
        </p:spPr>
      </p:sp>
      <p:sp>
        <p:nvSpPr>
          <p:cNvPr id="6" name="Freeform 6"/>
          <p:cNvSpPr/>
          <p:nvPr/>
        </p:nvSpPr>
        <p:spPr>
          <a:xfrm>
            <a:off x="15549271" y="-1028700"/>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TextBox 7"/>
          <p:cNvSpPr txBox="1"/>
          <p:nvPr/>
        </p:nvSpPr>
        <p:spPr>
          <a:xfrm>
            <a:off x="4891091" y="3044415"/>
            <a:ext cx="8383113" cy="2708434"/>
          </a:xfrm>
          <a:prstGeom prst="rect">
            <a:avLst/>
          </a:prstGeom>
        </p:spPr>
        <p:txBody>
          <a:bodyPr lIns="0" tIns="0" rIns="0" bIns="0" rtlCol="0" anchor="t">
            <a:spAutoFit/>
          </a:bodyPr>
          <a:lstStyle/>
          <a:p>
            <a:pPr algn="ctr"/>
            <a:r>
              <a:rPr lang="it-IT" sz="8800" b="1">
                <a:effectLst>
                  <a:glow rad="101600">
                    <a:schemeClr val="accent1">
                      <a:satMod val="175000"/>
                      <a:alpha val="40000"/>
                    </a:schemeClr>
                  </a:glow>
                </a:effectLst>
                <a:latin typeface="Times New Roman" panose="02020603050405020304" pitchFamily="18" charset="0"/>
                <a:cs typeface="Times New Roman" panose="02020603050405020304" pitchFamily="18" charset="0"/>
              </a:rPr>
              <a:t>HOẠT ĐỘNG </a:t>
            </a:r>
            <a:r>
              <a:rPr lang="it-IT" sz="8800" b="1" smtClean="0">
                <a:effectLst>
                  <a:glow rad="101600">
                    <a:schemeClr val="accent1">
                      <a:satMod val="175000"/>
                      <a:alpha val="40000"/>
                    </a:schemeClr>
                  </a:glow>
                </a:effectLst>
                <a:latin typeface="Times New Roman" panose="02020603050405020304" pitchFamily="18" charset="0"/>
                <a:cs typeface="Times New Roman" panose="02020603050405020304" pitchFamily="18" charset="0"/>
              </a:rPr>
              <a:t>1 </a:t>
            </a:r>
            <a:r>
              <a:rPr lang="it-IT" sz="8800" b="1">
                <a:effectLst>
                  <a:glow rad="101600">
                    <a:schemeClr val="accent1">
                      <a:satMod val="175000"/>
                      <a:alpha val="40000"/>
                    </a:schemeClr>
                  </a:glow>
                </a:effectLst>
                <a:latin typeface="Times New Roman" panose="02020603050405020304" pitchFamily="18" charset="0"/>
                <a:cs typeface="Times New Roman" panose="02020603050405020304" pitchFamily="18" charset="0"/>
              </a:rPr>
              <a:t>KHỞI ĐỘNG</a:t>
            </a:r>
            <a:endParaRPr lang="en-GB" sz="8800">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9" name="Freeform 9"/>
          <p:cNvSpPr/>
          <p:nvPr/>
        </p:nvSpPr>
        <p:spPr>
          <a:xfrm rot="8527196">
            <a:off x="-4072665" y="-1705009"/>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238965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8011311" y="-431020"/>
            <a:ext cx="12978431" cy="11022993"/>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xmlns="" r:embed="rId3"/>
                </a:ext>
              </a:extLst>
            </a:blip>
            <a:stretch>
              <a:fillRect t="-28595" r="-25479" b="-14526"/>
            </a:stretch>
          </a:blipFill>
        </p:spPr>
      </p:sp>
      <p:sp>
        <p:nvSpPr>
          <p:cNvPr id="3" name="Freeform 3"/>
          <p:cNvSpPr/>
          <p:nvPr/>
        </p:nvSpPr>
        <p:spPr>
          <a:xfrm rot="-2185063">
            <a:off x="-76422" y="665027"/>
            <a:ext cx="2552856" cy="4978974"/>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91096" y="487114"/>
            <a:ext cx="10524704" cy="9685585"/>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9671132" y="4639106"/>
            <a:ext cx="7588168" cy="6734499"/>
          </a:xfrm>
          <a:custGeom>
            <a:avLst/>
            <a:gdLst/>
            <a:ahLst/>
            <a:cxnLst/>
            <a:rect l="l" t="t" r="r" b="b"/>
            <a:pathLst>
              <a:path w="7588168" h="6734499">
                <a:moveTo>
                  <a:pt x="0" y="0"/>
                </a:moveTo>
                <a:lnTo>
                  <a:pt x="7588168" y="0"/>
                </a:lnTo>
                <a:lnTo>
                  <a:pt x="7588168" y="6734500"/>
                </a:lnTo>
                <a:lnTo>
                  <a:pt x="0" y="6734500"/>
                </a:lnTo>
                <a:lnTo>
                  <a:pt x="0" y="0"/>
                </a:lnTo>
                <a:close/>
              </a:path>
            </a:pathLst>
          </a:custGeom>
          <a:blipFill>
            <a:blip r:embed="rId8"/>
            <a:stretch>
              <a:fillRect/>
            </a:stretch>
          </a:blipFill>
        </p:spPr>
      </p:sp>
      <p:sp>
        <p:nvSpPr>
          <p:cNvPr id="6" name="TextBox 6"/>
          <p:cNvSpPr txBox="1"/>
          <p:nvPr/>
        </p:nvSpPr>
        <p:spPr>
          <a:xfrm>
            <a:off x="2278204" y="1267255"/>
            <a:ext cx="9525000" cy="8125301"/>
          </a:xfrm>
          <a:prstGeom prst="rect">
            <a:avLst/>
          </a:prstGeom>
        </p:spPr>
        <p:txBody>
          <a:bodyPr wrap="square" lIns="0" tIns="0" rIns="0" bIns="0" rtlCol="0" anchor="t">
            <a:spAutoFit/>
          </a:bodyPr>
          <a:lstStyle/>
          <a:p>
            <a:r>
              <a:rPr lang="vi-VN" sz="4400">
                <a:latin typeface="Times New Roman" panose="02020603050405020304" pitchFamily="18" charset="0"/>
                <a:cs typeface="Times New Roman" panose="02020603050405020304" pitchFamily="18" charset="0"/>
              </a:rPr>
              <a:t>C</a:t>
            </a:r>
            <a:r>
              <a:rPr lang="vi-VN" sz="4400" smtClean="0">
                <a:latin typeface="Times New Roman" panose="02020603050405020304" pitchFamily="18" charset="0"/>
                <a:cs typeface="Times New Roman" panose="02020603050405020304" pitchFamily="18" charset="0"/>
              </a:rPr>
              <a:t>ho </a:t>
            </a:r>
            <a:r>
              <a:rPr lang="vi-VN" sz="4400">
                <a:latin typeface="Times New Roman" panose="02020603050405020304" pitchFamily="18" charset="0"/>
                <a:cs typeface="Times New Roman" panose="02020603050405020304" pitchFamily="18" charset="0"/>
              </a:rPr>
              <a:t>2 cặp câu sau:</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Cặp a: a1) Cô chủ nhiệm đã tặng tôi cuốn sách này.</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a2) </a:t>
            </a:r>
            <a:r>
              <a:rPr lang="vi-VN" sz="4400" b="1">
                <a:latin typeface="Times New Roman" panose="02020603050405020304" pitchFamily="18" charset="0"/>
                <a:cs typeface="Times New Roman" panose="02020603050405020304" pitchFamily="18" charset="0"/>
              </a:rPr>
              <a:t>Chính</a:t>
            </a:r>
            <a:r>
              <a:rPr lang="vi-VN" sz="4400">
                <a:latin typeface="Times New Roman" panose="02020603050405020304" pitchFamily="18" charset="0"/>
                <a:cs typeface="Times New Roman" panose="02020603050405020304" pitchFamily="18" charset="0"/>
              </a:rPr>
              <a:t> cô chủ nhiệm đã tặng tôi cuốn sách này.</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Cặp b: b1) Nó ăn hai bát cơm. </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b2) Nó ăn</a:t>
            </a:r>
            <a:r>
              <a:rPr lang="vi-VN" sz="4400" b="1">
                <a:latin typeface="Times New Roman" panose="02020603050405020304" pitchFamily="18" charset="0"/>
                <a:cs typeface="Times New Roman" panose="02020603050405020304" pitchFamily="18" charset="0"/>
              </a:rPr>
              <a:t> những</a:t>
            </a:r>
            <a:r>
              <a:rPr lang="vi-VN" sz="4400">
                <a:latin typeface="Times New Roman" panose="02020603050405020304" pitchFamily="18" charset="0"/>
                <a:cs typeface="Times New Roman" panose="02020603050405020304" pitchFamily="18" charset="0"/>
              </a:rPr>
              <a:t> hai bát cơm. </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a:t>
            </a:r>
            <a:r>
              <a:rPr lang="vi-VN" sz="4400" b="1">
                <a:latin typeface="Times New Roman" panose="02020603050405020304" pitchFamily="18" charset="0"/>
                <a:cs typeface="Times New Roman" panose="02020603050405020304" pitchFamily="18" charset="0"/>
              </a:rPr>
              <a:t>Yêu cầu</a:t>
            </a:r>
            <a:r>
              <a:rPr lang="vi-VN" sz="4400">
                <a:latin typeface="Times New Roman" panose="02020603050405020304" pitchFamily="18" charset="0"/>
                <a:cs typeface="Times New Roman" panose="02020603050405020304" pitchFamily="18" charset="0"/>
              </a:rPr>
              <a:t>: Các từ in đậm “chính”, “những” trong 2 ví dụ trên đi kèm với những từ ngữ nào? So sánh trong từng cặp câu và cho biết việc thêm các từ in đậm đã bổ sung thêm ý nghĩa nào cho câu.</a:t>
            </a:r>
            <a:endParaRPr lang="en-GB" sz="4400">
              <a:latin typeface="Times New Roman" panose="02020603050405020304" pitchFamily="18" charset="0"/>
              <a:cs typeface="Times New Roman" panose="02020603050405020304" pitchFamily="18" charset="0"/>
            </a:endParaRPr>
          </a:p>
        </p:txBody>
      </p:sp>
      <p:sp>
        <p:nvSpPr>
          <p:cNvPr id="7" name="Freeform 7"/>
          <p:cNvSpPr/>
          <p:nvPr/>
        </p:nvSpPr>
        <p:spPr>
          <a:xfrm rot="2208479">
            <a:off x="12623618" y="-1749601"/>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10582054">
            <a:off x="12767373" y="-1562492"/>
            <a:ext cx="4286719" cy="4374203"/>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1">
              <a:extLst>
                <a:ext uri="{96DAC541-7B7A-43D3-8B79-37D633B846F1}">
                  <asvg:svgBlip xmlns:asvg="http://schemas.microsoft.com/office/drawing/2016/SVG/main" xmlns="" r:embed="rId1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727455" y="7606295"/>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848208">
            <a:off x="-143877" y="-2318753"/>
            <a:ext cx="5155600" cy="6562393"/>
          </a:xfrm>
          <a:custGeom>
            <a:avLst/>
            <a:gdLst/>
            <a:ahLst/>
            <a:cxnLst/>
            <a:rect l="l" t="t" r="r" b="b"/>
            <a:pathLst>
              <a:path w="5155600" h="6562393">
                <a:moveTo>
                  <a:pt x="0" y="0"/>
                </a:moveTo>
                <a:lnTo>
                  <a:pt x="5155600" y="0"/>
                </a:lnTo>
                <a:lnTo>
                  <a:pt x="5155600" y="6562394"/>
                </a:lnTo>
                <a:lnTo>
                  <a:pt x="0" y="6562394"/>
                </a:lnTo>
                <a:lnTo>
                  <a:pt x="0" y="0"/>
                </a:lnTo>
                <a:close/>
              </a:path>
            </a:pathLst>
          </a:custGeom>
          <a:blipFill>
            <a:blip r:embed="rId4">
              <a:extLst>
                <a:ext uri="{96DAC541-7B7A-43D3-8B79-37D633B846F1}">
                  <asvg:svgBlip xmlns:asvg="http://schemas.microsoft.com/office/drawing/2016/SVG/main" xmlns="" r:embed="rId5"/>
                </a:ext>
              </a:extLst>
            </a:blip>
            <a:stretch>
              <a:fillRect r="-44942" b="-15020"/>
            </a:stretch>
          </a:blipFill>
        </p:spPr>
      </p:sp>
      <p:sp>
        <p:nvSpPr>
          <p:cNvPr id="4" name="Freeform 4"/>
          <p:cNvSpPr/>
          <p:nvPr/>
        </p:nvSpPr>
        <p:spPr>
          <a:xfrm>
            <a:off x="710642" y="3755393"/>
            <a:ext cx="6770415" cy="5653297"/>
          </a:xfrm>
          <a:custGeom>
            <a:avLst/>
            <a:gdLst/>
            <a:ahLst/>
            <a:cxnLst/>
            <a:rect l="l" t="t" r="r" b="b"/>
            <a:pathLst>
              <a:path w="6770415" h="5653297">
                <a:moveTo>
                  <a:pt x="0" y="0"/>
                </a:moveTo>
                <a:lnTo>
                  <a:pt x="6770415" y="0"/>
                </a:lnTo>
                <a:lnTo>
                  <a:pt x="6770415" y="5653297"/>
                </a:lnTo>
                <a:lnTo>
                  <a:pt x="0" y="5653297"/>
                </a:lnTo>
                <a:lnTo>
                  <a:pt x="0" y="0"/>
                </a:lnTo>
                <a:close/>
              </a:path>
            </a:pathLst>
          </a:custGeom>
          <a:blipFill>
            <a:blip r:embed="rId6"/>
            <a:stretch>
              <a:fillRect/>
            </a:stretch>
          </a:blipFill>
        </p:spPr>
      </p:sp>
      <p:sp>
        <p:nvSpPr>
          <p:cNvPr id="5" name="Freeform 5"/>
          <p:cNvSpPr/>
          <p:nvPr/>
        </p:nvSpPr>
        <p:spPr>
          <a:xfrm flipH="1">
            <a:off x="6396481" y="517655"/>
            <a:ext cx="11394988" cy="14177279"/>
          </a:xfrm>
          <a:custGeom>
            <a:avLst/>
            <a:gdLst/>
            <a:ahLst/>
            <a:cxnLst/>
            <a:rect l="l" t="t" r="r" b="b"/>
            <a:pathLst>
              <a:path w="11394988" h="14177279">
                <a:moveTo>
                  <a:pt x="11394988" y="0"/>
                </a:moveTo>
                <a:lnTo>
                  <a:pt x="0" y="0"/>
                </a:lnTo>
                <a:lnTo>
                  <a:pt x="0" y="14177279"/>
                </a:lnTo>
                <a:lnTo>
                  <a:pt x="11394988" y="14177279"/>
                </a:lnTo>
                <a:lnTo>
                  <a:pt x="11394988"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flipV="1">
            <a:off x="13626968" y="5946447"/>
            <a:ext cx="5937140" cy="5203094"/>
          </a:xfrm>
          <a:custGeom>
            <a:avLst/>
            <a:gdLst/>
            <a:ahLst/>
            <a:cxnLst/>
            <a:rect l="l" t="t" r="r" b="b"/>
            <a:pathLst>
              <a:path w="5937140" h="5203094">
                <a:moveTo>
                  <a:pt x="5937140" y="5203094"/>
                </a:moveTo>
                <a:lnTo>
                  <a:pt x="0" y="5203094"/>
                </a:lnTo>
                <a:lnTo>
                  <a:pt x="0" y="0"/>
                </a:lnTo>
                <a:lnTo>
                  <a:pt x="5937140" y="0"/>
                </a:lnTo>
                <a:lnTo>
                  <a:pt x="5937140" y="5203094"/>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8934319">
            <a:off x="-1607655" y="1123901"/>
            <a:ext cx="7315200" cy="1179576"/>
          </a:xfrm>
          <a:custGeom>
            <a:avLst/>
            <a:gdLst/>
            <a:ahLst/>
            <a:cxnLst/>
            <a:rect l="l" t="t" r="r" b="b"/>
            <a:pathLst>
              <a:path w="7315200" h="1179576">
                <a:moveTo>
                  <a:pt x="0" y="0"/>
                </a:moveTo>
                <a:lnTo>
                  <a:pt x="7315200" y="0"/>
                </a:lnTo>
                <a:lnTo>
                  <a:pt x="7315200" y="1179576"/>
                </a:lnTo>
                <a:lnTo>
                  <a:pt x="0" y="117957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7193742" y="8547994"/>
            <a:ext cx="2963018" cy="2837090"/>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1" name="Rectangle 10"/>
          <p:cNvSpPr/>
          <p:nvPr/>
        </p:nvSpPr>
        <p:spPr>
          <a:xfrm>
            <a:off x="8176060" y="2270539"/>
            <a:ext cx="8892740" cy="6321731"/>
          </a:xfrm>
          <a:prstGeom prst="rect">
            <a:avLst/>
          </a:prstGeom>
        </p:spPr>
        <p:txBody>
          <a:bodyPr wrap="square">
            <a:spAutoFit/>
          </a:bodyPr>
          <a:lstStyle/>
          <a:p>
            <a:pPr algn="just">
              <a:lnSpc>
                <a:spcPct val="115000"/>
              </a:lnSpc>
              <a:spcAft>
                <a:spcPts val="0"/>
              </a:spcAft>
            </a:pPr>
            <a:r>
              <a:rPr lang="en-US" sz="4400" b="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a2</a:t>
            </a:r>
            <a:r>
              <a:rPr lang="en-US" sz="44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từ “</a:t>
            </a:r>
            <a:r>
              <a:rPr lang="en-US" sz="44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chính</a:t>
            </a:r>
            <a:r>
              <a:rPr lang="en-US" sz="44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đi kèm với đối tượng “cô chủ nhiệm”, nhằm nhấn mạnh người đã tặng nhân vật “tôi” sách là cô chủ nhiệm.</a:t>
            </a:r>
            <a:endParaRPr lang="en-GB" sz="4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sz="4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Câu b2: từ “</a:t>
            </a:r>
            <a:r>
              <a:rPr lang="vi-VN" sz="44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vi-VN" sz="4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đi kèm với sự vật “hai bát cơm”, nhằm </a:t>
            </a: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nhấn mạnh </a:t>
            </a:r>
            <a:r>
              <a:rPr lang="en-US"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 việc “nó” </a:t>
            </a: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ăn hai bát cơm là nhiều hơn bình thường.</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11610905" y="723900"/>
            <a:ext cx="1999266" cy="1069075"/>
          </a:xfrm>
          <a:prstGeom prst="rect">
            <a:avLst/>
          </a:prstGeom>
        </p:spPr>
        <p:txBody>
          <a:bodyPr wrap="none">
            <a:spAutoFit/>
          </a:bodyPr>
          <a:lstStyle/>
          <a:p>
            <a:pPr algn="ctr">
              <a:lnSpc>
                <a:spcPct val="115000"/>
              </a:lnSpc>
              <a:spcAft>
                <a:spcPts val="0"/>
              </a:spcAft>
            </a:pPr>
            <a:r>
              <a:rPr lang="en-US" sz="60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Gợi </a:t>
            </a:r>
            <a:r>
              <a:rPr lang="en-US" sz="6000" b="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ý</a:t>
            </a:r>
            <a:endParaRPr lang="en-GB" sz="60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388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860099">
            <a:off x="-883508" y="6935226"/>
            <a:ext cx="5247787" cy="4915427"/>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825861" flipH="1">
            <a:off x="15262815" y="4206180"/>
            <a:ext cx="3542174" cy="6908495"/>
          </a:xfrm>
          <a:custGeom>
            <a:avLst/>
            <a:gdLst/>
            <a:ahLst/>
            <a:cxnLst/>
            <a:rect l="l" t="t" r="r" b="b"/>
            <a:pathLst>
              <a:path w="3542174" h="6908495">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6060214">
            <a:off x="82951" y="673154"/>
            <a:ext cx="18122099" cy="19227691"/>
          </a:xfrm>
          <a:custGeom>
            <a:avLst/>
            <a:gdLst/>
            <a:ahLst/>
            <a:cxnLst/>
            <a:rect l="l" t="t" r="r" b="b"/>
            <a:pathLst>
              <a:path w="18122099" h="19227691">
                <a:moveTo>
                  <a:pt x="0" y="0"/>
                </a:moveTo>
                <a:lnTo>
                  <a:pt x="18122098" y="0"/>
                </a:lnTo>
                <a:lnTo>
                  <a:pt x="18122098" y="19227692"/>
                </a:lnTo>
                <a:lnTo>
                  <a:pt x="0" y="192276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291065">
            <a:off x="2724391" y="1980346"/>
            <a:ext cx="14916685" cy="10432831"/>
          </a:xfrm>
          <a:custGeom>
            <a:avLst/>
            <a:gdLst/>
            <a:ahLst/>
            <a:cxnLst/>
            <a:rect l="l" t="t" r="r" b="b"/>
            <a:pathLst>
              <a:path w="11608157" h="10432831">
                <a:moveTo>
                  <a:pt x="0" y="0"/>
                </a:moveTo>
                <a:lnTo>
                  <a:pt x="11608157" y="0"/>
                </a:lnTo>
                <a:lnTo>
                  <a:pt x="11608157" y="10432831"/>
                </a:lnTo>
                <a:lnTo>
                  <a:pt x="0" y="10432831"/>
                </a:lnTo>
                <a:lnTo>
                  <a:pt x="0" y="0"/>
                </a:lnTo>
                <a:close/>
              </a:path>
            </a:pathLst>
          </a:custGeom>
          <a:blipFill>
            <a:blip r:embed="rId8"/>
            <a:stretch>
              <a:fillRect/>
            </a:stretch>
          </a:blipFill>
        </p:spPr>
      </p:sp>
      <p:sp>
        <p:nvSpPr>
          <p:cNvPr id="6" name="Freeform 6"/>
          <p:cNvSpPr/>
          <p:nvPr/>
        </p:nvSpPr>
        <p:spPr>
          <a:xfrm>
            <a:off x="15549271" y="-1028700"/>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TextBox 7"/>
          <p:cNvSpPr txBox="1"/>
          <p:nvPr/>
        </p:nvSpPr>
        <p:spPr>
          <a:xfrm>
            <a:off x="5306010" y="2660657"/>
            <a:ext cx="8383113" cy="3693319"/>
          </a:xfrm>
          <a:prstGeom prst="rect">
            <a:avLst/>
          </a:prstGeom>
        </p:spPr>
        <p:txBody>
          <a:bodyPr lIns="0" tIns="0" rIns="0" bIns="0" rtlCol="0" anchor="t">
            <a:spAutoFit/>
          </a:bodyPr>
          <a:lstStyle/>
          <a:p>
            <a:pPr algn="ctr"/>
            <a:r>
              <a:rPr lang="it-IT" sz="8000" b="1">
                <a:effectLst>
                  <a:glow rad="101600">
                    <a:schemeClr val="accent1">
                      <a:satMod val="175000"/>
                      <a:alpha val="40000"/>
                    </a:schemeClr>
                  </a:glow>
                </a:effectLst>
                <a:latin typeface="Times New Roman" panose="02020603050405020304" pitchFamily="18" charset="0"/>
                <a:cs typeface="Times New Roman" panose="02020603050405020304" pitchFamily="18" charset="0"/>
              </a:rPr>
              <a:t>HOẠT ĐỘNG </a:t>
            </a:r>
            <a:r>
              <a:rPr lang="it-IT" sz="8000" b="1" smtClean="0">
                <a:effectLst>
                  <a:glow rad="101600">
                    <a:schemeClr val="accent1">
                      <a:satMod val="175000"/>
                      <a:alpha val="40000"/>
                    </a:schemeClr>
                  </a:glow>
                </a:effectLst>
                <a:latin typeface="Times New Roman" panose="02020603050405020304" pitchFamily="18" charset="0"/>
                <a:cs typeface="Times New Roman" panose="02020603050405020304" pitchFamily="18" charset="0"/>
              </a:rPr>
              <a:t>2 </a:t>
            </a:r>
            <a:r>
              <a:rPr lang="it-IT" sz="8000" b="1">
                <a:effectLst>
                  <a:glow rad="101600">
                    <a:schemeClr val="accent1">
                      <a:satMod val="175000"/>
                      <a:alpha val="40000"/>
                    </a:schemeClr>
                  </a:glow>
                </a:effectLst>
                <a:latin typeface="Times New Roman" panose="02020603050405020304" pitchFamily="18" charset="0"/>
                <a:cs typeface="Times New Roman" panose="02020603050405020304" pitchFamily="18" charset="0"/>
              </a:rPr>
              <a:t>HÌNH THÀNH KIẾN THỨC MỚI</a:t>
            </a:r>
            <a:endParaRPr lang="en-GB" sz="8000">
              <a:solidFill>
                <a:prstClr val="black"/>
              </a:solidFill>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9" name="Freeform 9"/>
          <p:cNvSpPr/>
          <p:nvPr/>
        </p:nvSpPr>
        <p:spPr>
          <a:xfrm rot="8527196">
            <a:off x="-4072665" y="-1705009"/>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7821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7551038" y="6658870"/>
            <a:ext cx="12767842" cy="6160484"/>
          </a:xfrm>
          <a:custGeom>
            <a:avLst/>
            <a:gdLst/>
            <a:ahLst/>
            <a:cxnLst/>
            <a:rect l="l" t="t" r="r" b="b"/>
            <a:pathLst>
              <a:path w="12767842" h="6160484">
                <a:moveTo>
                  <a:pt x="0" y="0"/>
                </a:moveTo>
                <a:lnTo>
                  <a:pt x="12767842" y="0"/>
                </a:lnTo>
                <a:lnTo>
                  <a:pt x="12767842" y="6160483"/>
                </a:lnTo>
                <a:lnTo>
                  <a:pt x="0" y="616048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317407">
            <a:off x="295215" y="-1635834"/>
            <a:ext cx="8559999" cy="10161562"/>
          </a:xfrm>
          <a:custGeom>
            <a:avLst/>
            <a:gdLst/>
            <a:ahLst/>
            <a:cxnLst/>
            <a:rect l="l" t="t" r="r" b="b"/>
            <a:pathLst>
              <a:path w="8559999" h="10161562">
                <a:moveTo>
                  <a:pt x="0" y="0"/>
                </a:moveTo>
                <a:lnTo>
                  <a:pt x="8559999" y="0"/>
                </a:lnTo>
                <a:lnTo>
                  <a:pt x="8559999" y="10161562"/>
                </a:lnTo>
                <a:lnTo>
                  <a:pt x="0" y="10161562"/>
                </a:lnTo>
                <a:lnTo>
                  <a:pt x="0" y="0"/>
                </a:lnTo>
                <a:close/>
              </a:path>
            </a:pathLst>
          </a:custGeom>
          <a:blipFill>
            <a:blip r:embed="rId4">
              <a:extLst>
                <a:ext uri="{96DAC541-7B7A-43D3-8B79-37D633B846F1}">
                  <asvg:svgBlip xmlns:asvg="http://schemas.microsoft.com/office/drawing/2016/SVG/main" xmlns="" r:embed="rId5"/>
                </a:ext>
              </a:extLst>
            </a:blip>
            <a:stretch>
              <a:fillRect t="-38549" r="-79017"/>
            </a:stretch>
          </a:blipFill>
        </p:spPr>
      </p:sp>
      <p:sp>
        <p:nvSpPr>
          <p:cNvPr id="4" name="Freeform 4"/>
          <p:cNvSpPr/>
          <p:nvPr/>
        </p:nvSpPr>
        <p:spPr>
          <a:xfrm>
            <a:off x="7244493" y="703701"/>
            <a:ext cx="10357707" cy="8916821"/>
          </a:xfrm>
          <a:custGeom>
            <a:avLst/>
            <a:gdLst/>
            <a:ahLst/>
            <a:cxnLst/>
            <a:rect l="l" t="t" r="r" b="b"/>
            <a:pathLst>
              <a:path w="8894529" h="8916821">
                <a:moveTo>
                  <a:pt x="0" y="0"/>
                </a:moveTo>
                <a:lnTo>
                  <a:pt x="8894528" y="0"/>
                </a:lnTo>
                <a:lnTo>
                  <a:pt x="8894528" y="8916820"/>
                </a:lnTo>
                <a:lnTo>
                  <a:pt x="0" y="89168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631015" y="4076700"/>
            <a:ext cx="7599736" cy="6667472"/>
          </a:xfrm>
          <a:custGeom>
            <a:avLst/>
            <a:gdLst/>
            <a:ahLst/>
            <a:cxnLst/>
            <a:rect l="l" t="t" r="r" b="b"/>
            <a:pathLst>
              <a:path w="10064109" h="6667472">
                <a:moveTo>
                  <a:pt x="10064108" y="0"/>
                </a:moveTo>
                <a:lnTo>
                  <a:pt x="0" y="0"/>
                </a:lnTo>
                <a:lnTo>
                  <a:pt x="0" y="6667472"/>
                </a:lnTo>
                <a:lnTo>
                  <a:pt x="10064108" y="6667472"/>
                </a:lnTo>
                <a:lnTo>
                  <a:pt x="10064108" y="0"/>
                </a:lnTo>
                <a:close/>
              </a:path>
            </a:pathLst>
          </a:custGeom>
          <a:blipFill>
            <a:blip r:embed="rId8"/>
            <a:stretch>
              <a:fillRect/>
            </a:stretch>
          </a:blipFill>
        </p:spPr>
      </p:sp>
      <p:sp>
        <p:nvSpPr>
          <p:cNvPr id="6" name="Freeform 6"/>
          <p:cNvSpPr/>
          <p:nvPr/>
        </p:nvSpPr>
        <p:spPr>
          <a:xfrm rot="8527810">
            <a:off x="-2084167" y="-887385"/>
            <a:ext cx="7315200" cy="3998976"/>
          </a:xfrm>
          <a:custGeom>
            <a:avLst/>
            <a:gdLst/>
            <a:ahLst/>
            <a:cxnLst/>
            <a:rect l="l" t="t" r="r" b="b"/>
            <a:pathLst>
              <a:path w="7315200" h="3998976">
                <a:moveTo>
                  <a:pt x="0" y="0"/>
                </a:moveTo>
                <a:lnTo>
                  <a:pt x="7315200" y="0"/>
                </a:lnTo>
                <a:lnTo>
                  <a:pt x="7315200" y="3998976"/>
                </a:lnTo>
                <a:lnTo>
                  <a:pt x="0" y="399897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14208681" y="7753764"/>
            <a:ext cx="4333100" cy="3970696"/>
          </a:xfrm>
          <a:custGeom>
            <a:avLst/>
            <a:gdLst/>
            <a:ahLst/>
            <a:cxnLst/>
            <a:rect l="l" t="t" r="r" b="b"/>
            <a:pathLst>
              <a:path w="4333100" h="3970696">
                <a:moveTo>
                  <a:pt x="0" y="0"/>
                </a:moveTo>
                <a:lnTo>
                  <a:pt x="4333100" y="0"/>
                </a:lnTo>
                <a:lnTo>
                  <a:pt x="4333100" y="3970695"/>
                </a:lnTo>
                <a:lnTo>
                  <a:pt x="0" y="397069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rot="8166164" flipV="1">
            <a:off x="-549714" y="3027234"/>
            <a:ext cx="2537034" cy="3073499"/>
          </a:xfrm>
          <a:custGeom>
            <a:avLst/>
            <a:gdLst/>
            <a:ahLst/>
            <a:cxnLst/>
            <a:rect l="l" t="t" r="r" b="b"/>
            <a:pathLst>
              <a:path w="2537034" h="3073499">
                <a:moveTo>
                  <a:pt x="0" y="3073499"/>
                </a:moveTo>
                <a:lnTo>
                  <a:pt x="2537034" y="3073499"/>
                </a:lnTo>
                <a:lnTo>
                  <a:pt x="2537034" y="0"/>
                </a:lnTo>
                <a:lnTo>
                  <a:pt x="0" y="0"/>
                </a:lnTo>
                <a:lnTo>
                  <a:pt x="0" y="3073499"/>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2" name="Rectangle 11"/>
          <p:cNvSpPr/>
          <p:nvPr/>
        </p:nvSpPr>
        <p:spPr>
          <a:xfrm>
            <a:off x="9605834" y="741801"/>
            <a:ext cx="4846520" cy="987450"/>
          </a:xfrm>
          <a:prstGeom prst="rect">
            <a:avLst/>
          </a:prstGeom>
        </p:spPr>
        <p:txBody>
          <a:bodyPr wrap="none">
            <a:spAutoFit/>
          </a:bodyPr>
          <a:lstStyle/>
          <a:p>
            <a:pPr algn="just">
              <a:lnSpc>
                <a:spcPct val="115000"/>
              </a:lnSpc>
              <a:spcAft>
                <a:spcPts val="0"/>
              </a:spcAft>
            </a:pPr>
            <a:r>
              <a:rPr lang="vi-VN" sz="5400" b="1">
                <a:latin typeface="Times New Roman" panose="02020603050405020304" pitchFamily="18" charset="0"/>
                <a:ea typeface="Arial" panose="020B0604020202020204" pitchFamily="34" charset="0"/>
                <a:cs typeface="Times New Roman" panose="02020603050405020304" pitchFamily="18" charset="0"/>
              </a:rPr>
              <a:t>I. LÝ THUYẾT</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7938306" y="2178082"/>
            <a:ext cx="8436925" cy="821700"/>
          </a:xfrm>
          <a:prstGeom prst="rect">
            <a:avLst/>
          </a:prstGeom>
        </p:spPr>
        <p:txBody>
          <a:bodyPr wrap="none">
            <a:spAutoFit/>
          </a:bodyPr>
          <a:lstStyle/>
          <a:p>
            <a:pPr algn="ctr">
              <a:lnSpc>
                <a:spcPct val="115000"/>
              </a:lnSpc>
              <a:spcAft>
                <a:spcPts val="0"/>
              </a:spcAft>
            </a:pPr>
            <a:r>
              <a:rPr lang="vi-VN" sz="4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Phiếu học tập 01:</a:t>
            </a:r>
            <a:r>
              <a:rPr lang="vi-VN" sz="4400" b="1">
                <a:solidFill>
                  <a:srgbClr val="0070C0"/>
                </a:solidFill>
                <a:latin typeface="Times New Roman" panose="02020603050405020304" pitchFamily="18" charset="0"/>
                <a:ea typeface="Arial" panose="020B0604020202020204" pitchFamily="34" charset="0"/>
                <a:cs typeface="Times New Roman" panose="02020603050405020304" pitchFamily="18" charset="0"/>
              </a:rPr>
              <a:t> Nhận biết trợ từ</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976678719"/>
              </p:ext>
            </p:extLst>
          </p:nvPr>
        </p:nvGraphicFramePr>
        <p:xfrm>
          <a:off x="8452107" y="3474303"/>
          <a:ext cx="7553180" cy="4907280"/>
        </p:xfrm>
        <a:graphic>
          <a:graphicData uri="http://schemas.openxmlformats.org/drawingml/2006/table">
            <a:tbl>
              <a:tblPr firstRow="1" firstCol="1" bandRow="1">
                <a:effectLst>
                  <a:outerShdw blurRad="50800" dist="38100" algn="l" rotWithShape="0">
                    <a:prstClr val="black">
                      <a:alpha val="40000"/>
                    </a:prstClr>
                  </a:outerShdw>
                </a:effectLst>
              </a:tblPr>
              <a:tblGrid>
                <a:gridCol w="4120893"/>
                <a:gridCol w="3432287"/>
              </a:tblGrid>
              <a:tr h="0">
                <a:tc>
                  <a:txBody>
                    <a:bodyPr/>
                    <a:lstStyle/>
                    <a:p>
                      <a:pPr>
                        <a:lnSpc>
                          <a:spcPct val="115000"/>
                        </a:lnSpc>
                        <a:spcAft>
                          <a:spcPts val="0"/>
                        </a:spcAft>
                      </a:pPr>
                      <a:r>
                        <a:rPr lang="vi-VN" sz="4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4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Trợ từ</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4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1. Đặc điểm</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4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2. Chức năng</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4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3. Ví dụ minh họa</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8368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727455" y="7606295"/>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848208">
            <a:off x="-143877" y="-2318753"/>
            <a:ext cx="5155600" cy="6562393"/>
          </a:xfrm>
          <a:custGeom>
            <a:avLst/>
            <a:gdLst/>
            <a:ahLst/>
            <a:cxnLst/>
            <a:rect l="l" t="t" r="r" b="b"/>
            <a:pathLst>
              <a:path w="5155600" h="6562393">
                <a:moveTo>
                  <a:pt x="0" y="0"/>
                </a:moveTo>
                <a:lnTo>
                  <a:pt x="5155600" y="0"/>
                </a:lnTo>
                <a:lnTo>
                  <a:pt x="5155600" y="6562394"/>
                </a:lnTo>
                <a:lnTo>
                  <a:pt x="0" y="6562394"/>
                </a:lnTo>
                <a:lnTo>
                  <a:pt x="0" y="0"/>
                </a:lnTo>
                <a:close/>
              </a:path>
            </a:pathLst>
          </a:custGeom>
          <a:blipFill>
            <a:blip r:embed="rId4">
              <a:extLst>
                <a:ext uri="{96DAC541-7B7A-43D3-8B79-37D633B846F1}">
                  <asvg:svgBlip xmlns:asvg="http://schemas.microsoft.com/office/drawing/2016/SVG/main" xmlns="" r:embed="rId5"/>
                </a:ext>
              </a:extLst>
            </a:blip>
            <a:stretch>
              <a:fillRect r="-44942" b="-15020"/>
            </a:stretch>
          </a:blipFill>
        </p:spPr>
      </p:sp>
      <p:sp>
        <p:nvSpPr>
          <p:cNvPr id="4" name="Freeform 4"/>
          <p:cNvSpPr/>
          <p:nvPr/>
        </p:nvSpPr>
        <p:spPr>
          <a:xfrm>
            <a:off x="710642" y="3755393"/>
            <a:ext cx="4943479" cy="5653297"/>
          </a:xfrm>
          <a:custGeom>
            <a:avLst/>
            <a:gdLst/>
            <a:ahLst/>
            <a:cxnLst/>
            <a:rect l="l" t="t" r="r" b="b"/>
            <a:pathLst>
              <a:path w="6770415" h="5653297">
                <a:moveTo>
                  <a:pt x="0" y="0"/>
                </a:moveTo>
                <a:lnTo>
                  <a:pt x="6770415" y="0"/>
                </a:lnTo>
                <a:lnTo>
                  <a:pt x="6770415" y="5653297"/>
                </a:lnTo>
                <a:lnTo>
                  <a:pt x="0" y="5653297"/>
                </a:lnTo>
                <a:lnTo>
                  <a:pt x="0" y="0"/>
                </a:lnTo>
                <a:close/>
              </a:path>
            </a:pathLst>
          </a:custGeom>
          <a:blipFill>
            <a:blip r:embed="rId6"/>
            <a:stretch>
              <a:fillRect/>
            </a:stretch>
          </a:blipFill>
        </p:spPr>
      </p:sp>
      <p:sp>
        <p:nvSpPr>
          <p:cNvPr id="5" name="Freeform 5"/>
          <p:cNvSpPr/>
          <p:nvPr/>
        </p:nvSpPr>
        <p:spPr>
          <a:xfrm flipH="1">
            <a:off x="4419600" y="517655"/>
            <a:ext cx="13371869" cy="14177279"/>
          </a:xfrm>
          <a:custGeom>
            <a:avLst/>
            <a:gdLst/>
            <a:ahLst/>
            <a:cxnLst/>
            <a:rect l="l" t="t" r="r" b="b"/>
            <a:pathLst>
              <a:path w="11394988" h="14177279">
                <a:moveTo>
                  <a:pt x="11394988" y="0"/>
                </a:moveTo>
                <a:lnTo>
                  <a:pt x="0" y="0"/>
                </a:lnTo>
                <a:lnTo>
                  <a:pt x="0" y="14177279"/>
                </a:lnTo>
                <a:lnTo>
                  <a:pt x="11394988" y="14177279"/>
                </a:lnTo>
                <a:lnTo>
                  <a:pt x="11394988"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flipV="1">
            <a:off x="13626968" y="5946447"/>
            <a:ext cx="5937140" cy="5203094"/>
          </a:xfrm>
          <a:custGeom>
            <a:avLst/>
            <a:gdLst/>
            <a:ahLst/>
            <a:cxnLst/>
            <a:rect l="l" t="t" r="r" b="b"/>
            <a:pathLst>
              <a:path w="5937140" h="5203094">
                <a:moveTo>
                  <a:pt x="5937140" y="5203094"/>
                </a:moveTo>
                <a:lnTo>
                  <a:pt x="0" y="5203094"/>
                </a:lnTo>
                <a:lnTo>
                  <a:pt x="0" y="0"/>
                </a:lnTo>
                <a:lnTo>
                  <a:pt x="5937140" y="0"/>
                </a:lnTo>
                <a:lnTo>
                  <a:pt x="5937140" y="5203094"/>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8934319">
            <a:off x="-1607655" y="1123901"/>
            <a:ext cx="7315200" cy="1179576"/>
          </a:xfrm>
          <a:custGeom>
            <a:avLst/>
            <a:gdLst/>
            <a:ahLst/>
            <a:cxnLst/>
            <a:rect l="l" t="t" r="r" b="b"/>
            <a:pathLst>
              <a:path w="7315200" h="1179576">
                <a:moveTo>
                  <a:pt x="0" y="0"/>
                </a:moveTo>
                <a:lnTo>
                  <a:pt x="7315200" y="0"/>
                </a:lnTo>
                <a:lnTo>
                  <a:pt x="7315200" y="1179576"/>
                </a:lnTo>
                <a:lnTo>
                  <a:pt x="0" y="117957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7193742" y="8547994"/>
            <a:ext cx="2963018" cy="2837090"/>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1" name="Rectangle 10"/>
          <p:cNvSpPr/>
          <p:nvPr/>
        </p:nvSpPr>
        <p:spPr>
          <a:xfrm>
            <a:off x="7703701" y="958289"/>
            <a:ext cx="8436925" cy="821700"/>
          </a:xfrm>
          <a:prstGeom prst="rect">
            <a:avLst/>
          </a:prstGeom>
        </p:spPr>
        <p:txBody>
          <a:bodyPr wrap="none">
            <a:spAutoFit/>
          </a:bodyPr>
          <a:lstStyle/>
          <a:p>
            <a:pPr algn="just">
              <a:lnSpc>
                <a:spcPct val="115000"/>
              </a:lnSpc>
              <a:spcAft>
                <a:spcPts val="0"/>
              </a:spcAft>
            </a:pPr>
            <a:r>
              <a:rPr lang="vi-VN" sz="4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Phiếu học tập 01:</a:t>
            </a:r>
            <a:r>
              <a:rPr lang="vi-VN" sz="4400" b="1">
                <a:solidFill>
                  <a:srgbClr val="0070C0"/>
                </a:solidFill>
                <a:latin typeface="Times New Roman" panose="02020603050405020304" pitchFamily="18" charset="0"/>
                <a:ea typeface="Arial" panose="020B0604020202020204" pitchFamily="34" charset="0"/>
                <a:cs typeface="Times New Roman" panose="02020603050405020304" pitchFamily="18" charset="0"/>
              </a:rPr>
              <a:t> Nhận biết trợ từ</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31538614"/>
              </p:ext>
            </p:extLst>
          </p:nvPr>
        </p:nvGraphicFramePr>
        <p:xfrm>
          <a:off x="7197371" y="2155557"/>
          <a:ext cx="9824182" cy="6729984"/>
        </p:xfrm>
        <a:graphic>
          <a:graphicData uri="http://schemas.openxmlformats.org/drawingml/2006/table">
            <a:tbl>
              <a:tblPr firstRow="1" firstCol="1" bandRow="1">
                <a:effectLst>
                  <a:outerShdw blurRad="50800" dist="38100" algn="l" rotWithShape="0">
                    <a:prstClr val="black">
                      <a:alpha val="40000"/>
                    </a:prstClr>
                  </a:outerShdw>
                </a:effectLst>
              </a:tblPr>
              <a:tblGrid>
                <a:gridCol w="1910530"/>
                <a:gridCol w="7913652"/>
              </a:tblGrid>
              <a:tr h="0">
                <a:tc>
                  <a:txBody>
                    <a:bodyPr/>
                    <a:lstStyle/>
                    <a:p>
                      <a:pPr algn="ctr">
                        <a:lnSpc>
                          <a:spcPct val="115000"/>
                        </a:lnSpc>
                        <a:spcAft>
                          <a:spcPts val="0"/>
                        </a:spcAft>
                      </a:pPr>
                      <a:r>
                        <a:rPr lang="vi-VN" sz="32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Trợ từ</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1. Đặc điểm</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Chuyên đi kèm với từ ngữ khác.</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2. Chức năng</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Nhấn mạnh sự việc, sự việc được nói đến ở từ ngữ mà nó đi kèm.</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Ví dụ: </a:t>
                      </a:r>
                      <a:r>
                        <a:rPr lang="en-US" sz="3200" i="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cả, chính, ngay</a:t>
                      </a:r>
                      <a:r>
                        <a:rPr lang="en-US" sz="32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Biểu thị thái độ đánh giá sự vật, sự việc được nói đến ở từ ngữ mà nó đi kèm.</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Ví dụ: </a:t>
                      </a:r>
                      <a:r>
                        <a:rPr lang="en-US" sz="3200" i="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những, chỉ, có,…</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3. Ví dụ minh họa</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u="sng">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Cả</a:t>
                      </a:r>
                      <a:r>
                        <a:rPr lang="en-US" sz="32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hai lần thi, anh ta đều trượt.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Tôi nhắc anh ta </a:t>
                      </a:r>
                      <a:r>
                        <a:rPr lang="en-US" sz="3200" b="1" u="sng">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32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ba lần mà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nh ta vẫn quên.</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739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860099">
            <a:off x="-883508" y="6935226"/>
            <a:ext cx="5247787" cy="4915427"/>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825861" flipH="1">
            <a:off x="15262815" y="4206180"/>
            <a:ext cx="3542174" cy="6908495"/>
          </a:xfrm>
          <a:custGeom>
            <a:avLst/>
            <a:gdLst/>
            <a:ahLst/>
            <a:cxnLst/>
            <a:rect l="l" t="t" r="r" b="b"/>
            <a:pathLst>
              <a:path w="3542174" h="6908495">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6060214">
            <a:off x="82951" y="673154"/>
            <a:ext cx="18122099" cy="19227691"/>
          </a:xfrm>
          <a:custGeom>
            <a:avLst/>
            <a:gdLst/>
            <a:ahLst/>
            <a:cxnLst/>
            <a:rect l="l" t="t" r="r" b="b"/>
            <a:pathLst>
              <a:path w="18122099" h="19227691">
                <a:moveTo>
                  <a:pt x="0" y="0"/>
                </a:moveTo>
                <a:lnTo>
                  <a:pt x="18122098" y="0"/>
                </a:lnTo>
                <a:lnTo>
                  <a:pt x="18122098" y="19227692"/>
                </a:lnTo>
                <a:lnTo>
                  <a:pt x="0" y="192276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291065">
            <a:off x="3781003" y="2031069"/>
            <a:ext cx="11608157" cy="10432831"/>
          </a:xfrm>
          <a:custGeom>
            <a:avLst/>
            <a:gdLst/>
            <a:ahLst/>
            <a:cxnLst/>
            <a:rect l="l" t="t" r="r" b="b"/>
            <a:pathLst>
              <a:path w="11608157" h="10432831">
                <a:moveTo>
                  <a:pt x="0" y="0"/>
                </a:moveTo>
                <a:lnTo>
                  <a:pt x="11608157" y="0"/>
                </a:lnTo>
                <a:lnTo>
                  <a:pt x="11608157" y="10432831"/>
                </a:lnTo>
                <a:lnTo>
                  <a:pt x="0" y="10432831"/>
                </a:lnTo>
                <a:lnTo>
                  <a:pt x="0" y="0"/>
                </a:lnTo>
                <a:close/>
              </a:path>
            </a:pathLst>
          </a:custGeom>
          <a:blipFill>
            <a:blip r:embed="rId8"/>
            <a:stretch>
              <a:fillRect/>
            </a:stretch>
          </a:blipFill>
        </p:spPr>
      </p:sp>
      <p:sp>
        <p:nvSpPr>
          <p:cNvPr id="6" name="Freeform 6"/>
          <p:cNvSpPr/>
          <p:nvPr/>
        </p:nvSpPr>
        <p:spPr>
          <a:xfrm>
            <a:off x="15549271" y="-1028700"/>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TextBox 7"/>
          <p:cNvSpPr txBox="1"/>
          <p:nvPr/>
        </p:nvSpPr>
        <p:spPr>
          <a:xfrm>
            <a:off x="4892340" y="3013185"/>
            <a:ext cx="8383113" cy="2708434"/>
          </a:xfrm>
          <a:prstGeom prst="rect">
            <a:avLst/>
          </a:prstGeom>
        </p:spPr>
        <p:txBody>
          <a:bodyPr lIns="0" tIns="0" rIns="0" bIns="0" rtlCol="0" anchor="t">
            <a:spAutoFit/>
          </a:bodyPr>
          <a:lstStyle/>
          <a:p>
            <a:pPr algn="ctr"/>
            <a:r>
              <a:rPr lang="en-US" sz="8800" b="1">
                <a:effectLst>
                  <a:glow rad="101600">
                    <a:schemeClr val="accent1">
                      <a:satMod val="175000"/>
                      <a:alpha val="40000"/>
                    </a:schemeClr>
                  </a:glow>
                </a:effectLst>
                <a:latin typeface="Times New Roman" panose="02020603050405020304" pitchFamily="18" charset="0"/>
                <a:cs typeface="Times New Roman" panose="02020603050405020304" pitchFamily="18" charset="0"/>
              </a:rPr>
              <a:t>HOẠT ĐỘNG </a:t>
            </a:r>
            <a:r>
              <a:rPr lang="vi-VN" sz="8800" b="1">
                <a:effectLst>
                  <a:glow rad="101600">
                    <a:schemeClr val="accent1">
                      <a:satMod val="175000"/>
                      <a:alpha val="40000"/>
                    </a:schemeClr>
                  </a:glow>
                </a:effectLst>
                <a:latin typeface="Times New Roman" panose="02020603050405020304" pitchFamily="18" charset="0"/>
                <a:cs typeface="Times New Roman" panose="02020603050405020304" pitchFamily="18" charset="0"/>
              </a:rPr>
              <a:t>3</a:t>
            </a:r>
            <a:r>
              <a:rPr lang="en-US" sz="8800" b="1" smtClean="0">
                <a:effectLst>
                  <a:glow rad="101600">
                    <a:schemeClr val="accent1">
                      <a:satMod val="175000"/>
                      <a:alpha val="40000"/>
                    </a:schemeClr>
                  </a:glow>
                </a:effectLst>
                <a:latin typeface="Times New Roman" panose="02020603050405020304" pitchFamily="18" charset="0"/>
                <a:cs typeface="Times New Roman" panose="02020603050405020304" pitchFamily="18" charset="0"/>
              </a:rPr>
              <a:t> </a:t>
            </a:r>
            <a:r>
              <a:rPr lang="en-US" sz="8800" b="1">
                <a:effectLst>
                  <a:glow rad="101600">
                    <a:schemeClr val="accent1">
                      <a:satMod val="175000"/>
                      <a:alpha val="40000"/>
                    </a:schemeClr>
                  </a:glow>
                </a:effectLst>
                <a:latin typeface="Times New Roman" panose="02020603050405020304" pitchFamily="18" charset="0"/>
                <a:cs typeface="Times New Roman" panose="02020603050405020304" pitchFamily="18" charset="0"/>
              </a:rPr>
              <a:t>LUYỆN TẬP</a:t>
            </a:r>
            <a:endParaRPr lang="en-GB" sz="8800">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9" name="Freeform 9"/>
          <p:cNvSpPr/>
          <p:nvPr/>
        </p:nvSpPr>
        <p:spPr>
          <a:xfrm rot="8527196">
            <a:off x="-4072665" y="-1705009"/>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421777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9296400" y="-1734549"/>
            <a:ext cx="14314291" cy="15187577"/>
          </a:xfrm>
          <a:custGeom>
            <a:avLst/>
            <a:gdLst/>
            <a:ahLst/>
            <a:cxnLst/>
            <a:rect l="l" t="t" r="r" b="b"/>
            <a:pathLst>
              <a:path w="14314291" h="15187577">
                <a:moveTo>
                  <a:pt x="0" y="0"/>
                </a:moveTo>
                <a:lnTo>
                  <a:pt x="14314291" y="0"/>
                </a:lnTo>
                <a:lnTo>
                  <a:pt x="14314291" y="15187577"/>
                </a:lnTo>
                <a:lnTo>
                  <a:pt x="0" y="151875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63375" y="4914900"/>
            <a:ext cx="4298353" cy="5587858"/>
          </a:xfrm>
          <a:custGeom>
            <a:avLst/>
            <a:gdLst/>
            <a:ahLst/>
            <a:cxnLst/>
            <a:rect l="l" t="t" r="r" b="b"/>
            <a:pathLst>
              <a:path w="8596705" h="5587858">
                <a:moveTo>
                  <a:pt x="0" y="0"/>
                </a:moveTo>
                <a:lnTo>
                  <a:pt x="8596705" y="0"/>
                </a:lnTo>
                <a:lnTo>
                  <a:pt x="8596705" y="5587858"/>
                </a:lnTo>
                <a:lnTo>
                  <a:pt x="0" y="5587858"/>
                </a:lnTo>
                <a:lnTo>
                  <a:pt x="0" y="0"/>
                </a:lnTo>
                <a:close/>
              </a:path>
            </a:pathLst>
          </a:custGeom>
          <a:blipFill>
            <a:blip r:embed="rId4"/>
            <a:stretch>
              <a:fillRect/>
            </a:stretch>
          </a:blipFill>
        </p:spPr>
      </p:sp>
      <p:sp>
        <p:nvSpPr>
          <p:cNvPr id="4" name="Freeform 4"/>
          <p:cNvSpPr/>
          <p:nvPr/>
        </p:nvSpPr>
        <p:spPr>
          <a:xfrm>
            <a:off x="304801" y="364740"/>
            <a:ext cx="5181599" cy="2264160"/>
          </a:xfrm>
          <a:custGeom>
            <a:avLst/>
            <a:gdLst/>
            <a:ahLst/>
            <a:cxnLst/>
            <a:rect l="l" t="t" r="r" b="b"/>
            <a:pathLst>
              <a:path w="8958177" h="2182538">
                <a:moveTo>
                  <a:pt x="0" y="0"/>
                </a:moveTo>
                <a:lnTo>
                  <a:pt x="8958177" y="0"/>
                </a:lnTo>
                <a:lnTo>
                  <a:pt x="8958177" y="2182538"/>
                </a:lnTo>
                <a:lnTo>
                  <a:pt x="0" y="21825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1939430">
            <a:off x="11022823" y="6919750"/>
            <a:ext cx="8467656" cy="5441560"/>
          </a:xfrm>
          <a:custGeom>
            <a:avLst/>
            <a:gdLst/>
            <a:ahLst/>
            <a:cxnLst/>
            <a:rect l="l" t="t" r="r" b="b"/>
            <a:pathLst>
              <a:path w="8467656" h="5441560">
                <a:moveTo>
                  <a:pt x="0" y="0"/>
                </a:moveTo>
                <a:lnTo>
                  <a:pt x="8467656" y="0"/>
                </a:lnTo>
                <a:lnTo>
                  <a:pt x="8467656" y="5441561"/>
                </a:lnTo>
                <a:lnTo>
                  <a:pt x="0" y="5441561"/>
                </a:lnTo>
                <a:lnTo>
                  <a:pt x="0" y="0"/>
                </a:lnTo>
                <a:close/>
              </a:path>
            </a:pathLst>
          </a:custGeom>
          <a:blipFill>
            <a:blip r:embed="rId7">
              <a:extLst>
                <a:ext uri="{96DAC541-7B7A-43D3-8B79-37D633B846F1}">
                  <asvg:svgBlip xmlns:asvg="http://schemas.microsoft.com/office/drawing/2016/SVG/main" xmlns="" r:embed="rId10"/>
                </a:ext>
              </a:extLst>
            </a:blip>
            <a:stretch>
              <a:fillRect l="-19507" r="-79400" b="-163867"/>
            </a:stretch>
          </a:blipFill>
        </p:spPr>
      </p:sp>
      <p:sp>
        <p:nvSpPr>
          <p:cNvPr id="8" name="Freeform 8"/>
          <p:cNvSpPr/>
          <p:nvPr/>
        </p:nvSpPr>
        <p:spPr>
          <a:xfrm>
            <a:off x="-2591231" y="4126059"/>
            <a:ext cx="3778135" cy="4114800"/>
          </a:xfrm>
          <a:custGeom>
            <a:avLst/>
            <a:gdLst/>
            <a:ahLst/>
            <a:cxnLst/>
            <a:rect l="l" t="t" r="r" b="b"/>
            <a:pathLst>
              <a:path w="3778135" h="4114800">
                <a:moveTo>
                  <a:pt x="0" y="0"/>
                </a:moveTo>
                <a:lnTo>
                  <a:pt x="3778135" y="0"/>
                </a:lnTo>
                <a:lnTo>
                  <a:pt x="3778135" y="4114800"/>
                </a:lnTo>
                <a:lnTo>
                  <a:pt x="0" y="4114800"/>
                </a:lnTo>
                <a:lnTo>
                  <a:pt x="0" y="0"/>
                </a:lnTo>
                <a:close/>
              </a:path>
            </a:pathLst>
          </a:custGeom>
          <a:blipFill>
            <a:blip r:embed="rId11">
              <a:extLst>
                <a:ext uri="{96DAC541-7B7A-43D3-8B79-37D633B846F1}">
                  <asvg:svgBlip xmlns:asvg="http://schemas.microsoft.com/office/drawing/2016/SVG/main" xmlns="" r:embed="rId14"/>
                </a:ext>
              </a:extLst>
            </a:blip>
            <a:stretch>
              <a:fillRect/>
            </a:stretch>
          </a:blipFill>
        </p:spPr>
      </p:sp>
      <p:sp>
        <p:nvSpPr>
          <p:cNvPr id="9" name="TextBox 9"/>
          <p:cNvSpPr txBox="1"/>
          <p:nvPr/>
        </p:nvSpPr>
        <p:spPr>
          <a:xfrm>
            <a:off x="560134" y="533304"/>
            <a:ext cx="5358261" cy="1846659"/>
          </a:xfrm>
          <a:prstGeom prst="rect">
            <a:avLst/>
          </a:prstGeom>
        </p:spPr>
        <p:txBody>
          <a:bodyPr wrap="square" lIns="0" tIns="0" rIns="0" bIns="0" rtlCol="0" anchor="t">
            <a:spAutoFit/>
          </a:bodyPr>
          <a:lstStyle/>
          <a:p>
            <a:r>
              <a:rPr lang="en-US" sz="6000" b="1">
                <a:latin typeface="Times New Roman" panose="02020603050405020304" pitchFamily="18" charset="0"/>
                <a:cs typeface="Times New Roman" panose="02020603050405020304" pitchFamily="18" charset="0"/>
              </a:rPr>
              <a:t>1. Bài tập 1 (Tr.14/ SGK )</a:t>
            </a:r>
            <a:endParaRPr lang="en-GB" sz="6000">
              <a:latin typeface="Times New Roman" panose="02020603050405020304" pitchFamily="18" charset="0"/>
              <a:cs typeface="Times New Roman" panose="02020603050405020304" pitchFamily="18" charset="0"/>
            </a:endParaRPr>
          </a:p>
        </p:txBody>
      </p:sp>
      <p:sp>
        <p:nvSpPr>
          <p:cNvPr id="11" name="TextBox 11"/>
          <p:cNvSpPr txBox="1"/>
          <p:nvPr/>
        </p:nvSpPr>
        <p:spPr>
          <a:xfrm>
            <a:off x="5918395" y="533304"/>
            <a:ext cx="11760005" cy="1846659"/>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a. </a:t>
            </a:r>
            <a:r>
              <a:rPr lang="vi-VN" sz="4000">
                <a:latin typeface="Times New Roman" panose="02020603050405020304" pitchFamily="18" charset="0"/>
                <a:cs typeface="Times New Roman" panose="02020603050405020304" pitchFamily="18" charset="0"/>
              </a:rPr>
              <a:t>Trợ từ “</a:t>
            </a:r>
            <a:r>
              <a:rPr lang="vi-VN" sz="4000" b="1">
                <a:latin typeface="Times New Roman" panose="02020603050405020304" pitchFamily="18" charset="0"/>
                <a:cs typeface="Times New Roman" panose="02020603050405020304" pitchFamily="18" charset="0"/>
              </a:rPr>
              <a:t>chính</a:t>
            </a:r>
            <a:r>
              <a:rPr lang="vi-VN" sz="4000">
                <a:latin typeface="Times New Roman" panose="02020603050405020304" pitchFamily="18" charset="0"/>
                <a:cs typeface="Times New Roman" panose="02020603050405020304" pitchFamily="18" charset="0"/>
              </a:rPr>
              <a:t>” có tác dụng nhấn mạnh đích xác điểm quan trọng nhất, tập trung sự chú ý của Phi Châu khi nhìn vào mắt sói là con người chứ không phải cái gì khác.</a:t>
            </a:r>
            <a:endParaRPr lang="en-GB" sz="3200">
              <a:latin typeface="Times New Roman" panose="02020603050405020304" pitchFamily="18" charset="0"/>
              <a:cs typeface="Times New Roman" panose="02020603050405020304" pitchFamily="18" charset="0"/>
            </a:endParaRPr>
          </a:p>
        </p:txBody>
      </p:sp>
      <p:sp>
        <p:nvSpPr>
          <p:cNvPr id="12" name="Rectangle 11"/>
          <p:cNvSpPr/>
          <p:nvPr/>
        </p:nvSpPr>
        <p:spPr>
          <a:xfrm>
            <a:off x="5918395" y="2723982"/>
            <a:ext cx="11760005" cy="3631763"/>
          </a:xfrm>
          <a:prstGeom prst="rect">
            <a:avLst/>
          </a:prstGeom>
        </p:spPr>
        <p:txBody>
          <a:bodyPr wrap="square">
            <a:spAutoFit/>
          </a:bodyPr>
          <a:lstStyle/>
          <a:p>
            <a:pPr algn="just">
              <a:lnSpc>
                <a:spcPct val="115000"/>
              </a:lnSpc>
              <a:spcAft>
                <a:spcPts val="0"/>
              </a:spcAft>
            </a:pPr>
            <a:r>
              <a:rPr lang="vi-VN" sz="4000">
                <a:latin typeface="Times New Roman" panose="02020603050405020304" pitchFamily="18" charset="0"/>
                <a:ea typeface="Calibri" panose="020F0502020204030204" pitchFamily="34" charset="0"/>
                <a:cs typeface="Times New Roman" panose="02020603050405020304" pitchFamily="18" charset="0"/>
              </a:rPr>
              <a:t>b. Trợ từ “</a:t>
            </a:r>
            <a:r>
              <a:rPr lang="vi-VN" sz="4000" b="1">
                <a:latin typeface="Times New Roman" panose="02020603050405020304" pitchFamily="18" charset="0"/>
                <a:ea typeface="Calibri" panose="020F0502020204030204" pitchFamily="34" charset="0"/>
                <a:cs typeface="Times New Roman" panose="02020603050405020304" pitchFamily="18" charset="0"/>
              </a:rPr>
              <a:t>chỉ</a:t>
            </a:r>
            <a:r>
              <a:rPr lang="vi-VN" sz="4000">
                <a:latin typeface="Times New Roman" panose="02020603050405020304" pitchFamily="18" charset="0"/>
                <a:ea typeface="Calibri" panose="020F0502020204030204" pitchFamily="34" charset="0"/>
                <a:cs typeface="Times New Roman" panose="02020603050405020304" pitchFamily="18" charset="0"/>
              </a:rPr>
              <a:t>” có tác dụng nhấn mạnh phạm vi được hạn định, biểu thị thái độ đánh giá của Sói Lam về cách thức cứu Ánh Vàng. Đó là cách duy nhất để cứu Ánh Vàng thoát khỏi toán thợ săn mà không còn cách nào khác nữa.</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5968248" y="6355745"/>
            <a:ext cx="11405351" cy="3631763"/>
          </a:xfrm>
          <a:prstGeom prst="rect">
            <a:avLst/>
          </a:prstGeom>
        </p:spPr>
        <p:txBody>
          <a:bodyPr wrap="square">
            <a:spAutoFit/>
          </a:bodyPr>
          <a:lstStyle/>
          <a:p>
            <a:pPr indent="12700" algn="just">
              <a:lnSpc>
                <a:spcPct val="115000"/>
              </a:lnSpc>
              <a:spcAft>
                <a:spcPts val="0"/>
              </a:spcAft>
              <a:tabLst>
                <a:tab pos="511810" algn="l"/>
              </a:tabLst>
            </a:pPr>
            <a:r>
              <a:rPr lang="vi-VN" sz="4000" b="1">
                <a:latin typeface="Times New Roman" panose="02020603050405020304" pitchFamily="18" charset="0"/>
                <a:ea typeface="Arial" panose="020B0604020202020204" pitchFamily="34" charset="0"/>
                <a:cs typeface="Times New Roman" panose="02020603050405020304" pitchFamily="18" charset="0"/>
              </a:rPr>
              <a:t>c. </a:t>
            </a:r>
            <a:r>
              <a:rPr lang="vi-VN" sz="4000">
                <a:solidFill>
                  <a:srgbClr val="000000"/>
                </a:solidFill>
                <a:latin typeface="Times New Roman" panose="02020603050405020304" pitchFamily="18" charset="0"/>
                <a:ea typeface="Arial" panose="020B0604020202020204" pitchFamily="34" charset="0"/>
                <a:cs typeface="Times New Roman" panose="02020603050405020304" pitchFamily="18" charset="0"/>
              </a:rPr>
              <a:t>Trợ từ </a:t>
            </a:r>
            <a:r>
              <a:rPr lang="vi-VN" sz="40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“ngay”</a:t>
            </a:r>
            <a:r>
              <a:rPr lang="vi-VN" sz="4000" i="1">
                <a:solidFill>
                  <a:srgbClr val="000000"/>
                </a:solidFill>
                <a:latin typeface="Times New Roman" panose="02020603050405020304" pitchFamily="18" charset="0"/>
                <a:ea typeface="Arial" panose="020B0604020202020204" pitchFamily="34" charset="0"/>
                <a:cs typeface="Times New Roman" panose="02020603050405020304" pitchFamily="18" charset="0"/>
              </a:rPr>
              <a:t> có</a:t>
            </a:r>
            <a:r>
              <a:rPr lang="vi-VN" sz="4000">
                <a:solidFill>
                  <a:srgbClr val="000000"/>
                </a:solidFill>
                <a:latin typeface="Times New Roman" panose="02020603050405020304" pitchFamily="18" charset="0"/>
                <a:ea typeface="Arial" panose="020B0604020202020204" pitchFamily="34" charset="0"/>
                <a:cs typeface="Times New Roman" panose="02020603050405020304" pitchFamily="18" charset="0"/>
              </a:rPr>
              <a:t> tác dụng nhấn mạnh ý sự vật ở rất gần là “đầu ngón chân” của mình mà Sói Lam cũng không nhìn thấy khi nó cảm nhận sự tối tăm như một đường hầm bị sập dưới lòng đất trong con mắt của cậu bé Phi Châu.</a:t>
            </a:r>
            <a:endParaRPr lang="en-GB" sz="24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1656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1009</Words>
  <Application>Microsoft Office PowerPoint</Application>
  <PresentationFormat>Custom</PresentationFormat>
  <Paragraphs>94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dc:creator>Administrator</dc:creator>
  <cp:lastModifiedBy>21AK22</cp:lastModifiedBy>
  <cp:revision>40</cp:revision>
  <dcterms:created xsi:type="dcterms:W3CDTF">2006-08-16T00:00:00Z</dcterms:created>
  <dcterms:modified xsi:type="dcterms:W3CDTF">2025-02-02T10:01:17Z</dcterms:modified>
  <dc:identifier>DAFo_5PLMrQ</dc:identifier>
</cp:coreProperties>
</file>