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7"/>
  </p:notesMasterIdLst>
  <p:sldIdLst>
    <p:sldId id="297" r:id="rId2"/>
    <p:sldId id="304" r:id="rId3"/>
    <p:sldId id="305" r:id="rId4"/>
    <p:sldId id="306" r:id="rId5"/>
    <p:sldId id="307" r:id="rId6"/>
    <p:sldId id="313" r:id="rId7"/>
    <p:sldId id="314" r:id="rId8"/>
    <p:sldId id="317" r:id="rId9"/>
    <p:sldId id="308" r:id="rId10"/>
    <p:sldId id="316" r:id="rId11"/>
    <p:sldId id="309" r:id="rId12"/>
    <p:sldId id="310" r:id="rId13"/>
    <p:sldId id="311" r:id="rId14"/>
    <p:sldId id="312" r:id="rId15"/>
    <p:sldId id="302" r:id="rId1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9" d="100"/>
          <a:sy n="69" d="100"/>
        </p:scale>
        <p:origin x="-69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B6CDAF-67BA-4BFF-BD86-3003172BD53B}" type="datetimeFigureOut">
              <a:rPr lang="vi-VN" smtClean="0"/>
              <a:t>02/02/2025</a:t>
            </a:fld>
            <a:endParaRPr lang="vi-VN"/>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1F264C-A480-48C6-A271-97B27C14F541}" type="slidenum">
              <a:rPr lang="vi-VN" smtClean="0"/>
              <a:t>‹#›</a:t>
            </a:fld>
            <a:endParaRPr lang="vi-VN"/>
          </a:p>
        </p:txBody>
      </p:sp>
    </p:spTree>
    <p:extLst>
      <p:ext uri="{BB962C8B-B14F-4D97-AF65-F5344CB8AC3E}">
        <p14:creationId xmlns:p14="http://schemas.microsoft.com/office/powerpoint/2010/main" val="366822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3D40A32-3412-4678-B800-C3353DA8AFD6}"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87682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D40A32-3412-4678-B800-C3353DA8AFD6}"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923390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D40A32-3412-4678-B800-C3353DA8AFD6}"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25843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D40A32-3412-4678-B800-C3353DA8AFD6}"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3751844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D40A32-3412-4678-B800-C3353DA8AFD6}"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133003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D40A32-3412-4678-B800-C3353DA8AFD6}"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3414755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D40A32-3412-4678-B800-C3353DA8AFD6}" type="datetimeFigureOut">
              <a:rPr lang="en-US" smtClean="0"/>
              <a:t>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16003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D40A32-3412-4678-B800-C3353DA8AFD6}" type="datetimeFigureOut">
              <a:rPr lang="en-US" smtClean="0"/>
              <a:t>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82025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40A32-3412-4678-B800-C3353DA8AFD6}" type="datetimeFigureOut">
              <a:rPr lang="en-US" smtClean="0"/>
              <a:t>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3945948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D40A32-3412-4678-B800-C3353DA8AFD6}"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65377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D40A32-3412-4678-B800-C3353DA8AFD6}"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AFCC46-F14D-41C5-B016-85A080E28094}" type="slidenum">
              <a:rPr lang="en-US" smtClean="0"/>
              <a:t>‹#›</a:t>
            </a:fld>
            <a:endParaRPr lang="en-US"/>
          </a:p>
        </p:txBody>
      </p:sp>
    </p:spTree>
    <p:extLst>
      <p:ext uri="{BB962C8B-B14F-4D97-AF65-F5344CB8AC3E}">
        <p14:creationId xmlns:p14="http://schemas.microsoft.com/office/powerpoint/2010/main" val="131783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40A32-3412-4678-B800-C3353DA8AFD6}" type="datetimeFigureOut">
              <a:rPr lang="en-US" smtClean="0"/>
              <a:t>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AFCC46-F14D-41C5-B016-85A080E28094}" type="slidenum">
              <a:rPr lang="en-US" smtClean="0"/>
              <a:t>‹#›</a:t>
            </a:fld>
            <a:endParaRPr lang="en-US"/>
          </a:p>
        </p:txBody>
      </p:sp>
    </p:spTree>
    <p:extLst>
      <p:ext uri="{BB962C8B-B14F-4D97-AF65-F5344CB8AC3E}">
        <p14:creationId xmlns:p14="http://schemas.microsoft.com/office/powerpoint/2010/main" val="170534331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416">
          <p15:clr>
            <a:srgbClr val="F26B43"/>
          </p15:clr>
        </p15:guide>
        <p15:guide id="2" pos="7256">
          <p15:clr>
            <a:srgbClr val="F26B43"/>
          </p15:clr>
        </p15:guide>
        <p15:guide id="3" orient="horz" pos="648">
          <p15:clr>
            <a:srgbClr val="F26B43"/>
          </p15:clr>
        </p15:guide>
        <p15:guide id="4" orient="horz" pos="712">
          <p15:clr>
            <a:srgbClr val="F26B43"/>
          </p15:clr>
        </p15:guide>
        <p15:guide id="5" orient="horz" pos="3928">
          <p15:clr>
            <a:srgbClr val="F26B43"/>
          </p15:clr>
        </p15:guide>
        <p15:guide id="6" orient="horz" pos="3864">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8"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1811714" cy="553357"/>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pt-BR"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Khởi động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ình chữ nhật 3">
            <a:extLst>
              <a:ext uri="{FF2B5EF4-FFF2-40B4-BE49-F238E27FC236}">
                <a16:creationId xmlns:a16="http://schemas.microsoft.com/office/drawing/2014/main" xmlns="" id="{95430789-F356-B9A7-CA26-750D31877CEF}"/>
              </a:ext>
            </a:extLst>
          </p:cNvPr>
          <p:cNvSpPr/>
          <p:nvPr/>
        </p:nvSpPr>
        <p:spPr>
          <a:xfrm>
            <a:off x="465345" y="1574242"/>
            <a:ext cx="7761757" cy="69317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dirty="0"/>
              <a:t>Hãy đặt một câu đơn, một câu ghép tương ứng với các bức hình sau.</a:t>
            </a:r>
          </a:p>
        </p:txBody>
      </p:sp>
      <p:pic>
        <p:nvPicPr>
          <p:cNvPr id="1026" name="Picture 2" descr="Mê mẩn 9 cảnh đẹp mùa xuân ở Việt Nam động lòng người | VIETRAVEL">
            <a:extLst>
              <a:ext uri="{FF2B5EF4-FFF2-40B4-BE49-F238E27FC236}">
                <a16:creationId xmlns:a16="http://schemas.microsoft.com/office/drawing/2014/main" xmlns="" id="{65C85A45-1C7C-70E6-695D-5A313B64F2F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345" y="2384555"/>
            <a:ext cx="3670050" cy="33160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op 10 Đoạn văn tả cảnh mùa xuân ngắn gọn nhất (lớp 2) - toplist.vn">
            <a:extLst>
              <a:ext uri="{FF2B5EF4-FFF2-40B4-BE49-F238E27FC236}">
                <a16:creationId xmlns:a16="http://schemas.microsoft.com/office/drawing/2014/main" xmlns="" id="{03C88700-4A8D-4961-AD7F-9F7186D3448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9618" y="2358653"/>
            <a:ext cx="3957484" cy="334193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op 10 Cảnh vật chỉ thấy ở nông thôn - toplist.vn">
            <a:extLst>
              <a:ext uri="{FF2B5EF4-FFF2-40B4-BE49-F238E27FC236}">
                <a16:creationId xmlns:a16="http://schemas.microsoft.com/office/drawing/2014/main" xmlns="" id="{2FF6EB8A-E05F-9D29-4497-F2810906FD1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3708" y="2384555"/>
            <a:ext cx="3336357" cy="3316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87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8"/>
                                        </p:tgtEl>
                                        <p:attrNameLst>
                                          <p:attrName>style.visibility</p:attrName>
                                        </p:attrNameLst>
                                      </p:cBhvr>
                                      <p:to>
                                        <p:strVal val="visible"/>
                                      </p:to>
                                    </p:set>
                                    <p:anim calcmode="lin" valueType="num">
                                      <p:cBhvr additive="base">
                                        <p:cTn id="15" dur="500" fill="hold"/>
                                        <p:tgtEl>
                                          <p:spTgt spid="1028"/>
                                        </p:tgtEl>
                                        <p:attrNameLst>
                                          <p:attrName>ppt_x</p:attrName>
                                        </p:attrNameLst>
                                      </p:cBhvr>
                                      <p:tavLst>
                                        <p:tav tm="0">
                                          <p:val>
                                            <p:strVal val="#ppt_x"/>
                                          </p:val>
                                        </p:tav>
                                        <p:tav tm="100000">
                                          <p:val>
                                            <p:strVal val="#ppt_x"/>
                                          </p:val>
                                        </p:tav>
                                      </p:tavLst>
                                    </p:anim>
                                    <p:anim calcmode="lin" valueType="num">
                                      <p:cBhvr additive="base">
                                        <p:cTn id="16" dur="500" fill="hold"/>
                                        <p:tgtEl>
                                          <p:spTgt spid="102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30"/>
                                        </p:tgtEl>
                                        <p:attrNameLst>
                                          <p:attrName>style.visibility</p:attrName>
                                        </p:attrNameLst>
                                      </p:cBhvr>
                                      <p:to>
                                        <p:strVal val="visible"/>
                                      </p:to>
                                    </p:set>
                                    <p:anim calcmode="lin" valueType="num">
                                      <p:cBhvr additive="base">
                                        <p:cTn id="19" dur="500" fill="hold"/>
                                        <p:tgtEl>
                                          <p:spTgt spid="1030"/>
                                        </p:tgtEl>
                                        <p:attrNameLst>
                                          <p:attrName>ppt_x</p:attrName>
                                        </p:attrNameLst>
                                      </p:cBhvr>
                                      <p:tavLst>
                                        <p:tav tm="0">
                                          <p:val>
                                            <p:strVal val="#ppt_x"/>
                                          </p:val>
                                        </p:tav>
                                        <p:tav tm="100000">
                                          <p:val>
                                            <p:strVal val="#ppt_x"/>
                                          </p:val>
                                        </p:tav>
                                      </p:tavLst>
                                    </p:anim>
                                    <p:anim calcmode="lin" valueType="num">
                                      <p:cBhvr additive="base">
                                        <p:cTn id="20"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74812" y="833803"/>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2529016" y="818537"/>
            <a:ext cx="6639696"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3328802" y="818535"/>
            <a:ext cx="5548314"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 Lựa chọn câu đơn hoặc câu ghép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xmlns="" id="{17590392-C7FF-ECCC-83A5-A8E480326A85}"/>
              </a:ext>
            </a:extLst>
          </p:cNvPr>
          <p:cNvSpPr txBox="1"/>
          <p:nvPr/>
        </p:nvSpPr>
        <p:spPr>
          <a:xfrm>
            <a:off x="403269" y="1542018"/>
            <a:ext cx="11343887" cy="2677656"/>
          </a:xfrm>
          <a:prstGeom prst="rect">
            <a:avLst/>
          </a:prstGeom>
          <a:noFill/>
        </p:spPr>
        <p:txBody>
          <a:bodyPr wrap="square">
            <a:spAutoFit/>
          </a:bodyPr>
          <a:lstStyle/>
          <a:p>
            <a:pPr marR="42545" algn="just"/>
            <a:r>
              <a:rPr lang="vi-VN" sz="2800" b="1" dirty="0">
                <a:effectLst/>
                <a:latin typeface="Times New Roman" panose="02020603050405020304" pitchFamily="18" charset="0"/>
                <a:ea typeface="Arial" panose="020B0604020202020204" pitchFamily="34" charset="0"/>
                <a:cs typeface="Times New Roman" panose="02020603050405020304" pitchFamily="18" charset="0"/>
              </a:rPr>
              <a:t>I. Lựa chọn câu đơn hoặc câu ghép.</a:t>
            </a:r>
            <a:endParaRPr lang="vi-VN" sz="28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pPr>
            <a:r>
              <a:rPr lang="vi-VN" sz="28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Tuỳ</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thuộc</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vào</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mục</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đích,</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kiểu</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loại</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VB,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ngữ</a:t>
            </a:r>
            <a:r>
              <a:rPr lang="vi-VN" sz="2800" spc="9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cảnh</a:t>
            </a:r>
            <a:r>
              <a:rPr lang="vi-VN" sz="2800" spc="9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và</a:t>
            </a:r>
            <a:r>
              <a:rPr lang="vi-VN" sz="2800" spc="9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nội</a:t>
            </a:r>
            <a:r>
              <a:rPr lang="vi-VN" sz="2800" spc="1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dung</a:t>
            </a:r>
            <a:r>
              <a:rPr lang="vi-VN" sz="2800" spc="9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cần</a:t>
            </a:r>
            <a:r>
              <a:rPr lang="vi-VN" sz="2800" spc="9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biểu</a:t>
            </a:r>
            <a:r>
              <a:rPr lang="vi-VN" sz="2800" spc="1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25" dirty="0">
                <a:effectLst/>
                <a:latin typeface="Times New Roman" panose="02020603050405020304" pitchFamily="18" charset="0"/>
                <a:ea typeface="Arial" panose="020B0604020202020204" pitchFamily="34" charset="0"/>
                <a:cs typeface="Times New Roman" panose="02020603050405020304" pitchFamily="18" charset="0"/>
              </a:rPr>
              <a:t>đạt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mà</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người</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nói</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(người</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viết)</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lựa</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20" dirty="0">
                <a:effectLst/>
                <a:latin typeface="Times New Roman" panose="02020603050405020304" pitchFamily="18" charset="0"/>
                <a:ea typeface="Arial" panose="020B0604020202020204" pitchFamily="34" charset="0"/>
                <a:cs typeface="Times New Roman" panose="02020603050405020304" pitchFamily="18" charset="0"/>
              </a:rPr>
              <a:t>chọn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câu</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đơn</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hay</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câu</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ghép</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cho</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phù</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20" dirty="0">
                <a:effectLst/>
                <a:latin typeface="Times New Roman" panose="02020603050405020304" pitchFamily="18" charset="0"/>
                <a:ea typeface="Arial" panose="020B0604020202020204" pitchFamily="34" charset="0"/>
                <a:cs typeface="Times New Roman" panose="02020603050405020304" pitchFamily="18" charset="0"/>
              </a:rPr>
              <a:t>hợp.</a:t>
            </a:r>
            <a:endParaRPr lang="vi-VN" sz="2800" dirty="0">
              <a:effectLst/>
              <a:latin typeface="VNI-Times"/>
              <a:ea typeface="Times New Roman" panose="02020603050405020304" pitchFamily="18" charset="0"/>
              <a:cs typeface="Times New Roman" panose="02020603050405020304" pitchFamily="18" charset="0"/>
            </a:endParaRPr>
          </a:p>
          <a:p>
            <a:pPr marR="43180" lvl="0" algn="just">
              <a:spcAft>
                <a:spcPts val="0"/>
              </a:spcAft>
              <a:buClr>
                <a:srgbClr val="231F20"/>
              </a:buClr>
              <a:buSzPts val="1100"/>
              <a:tabLst>
                <a:tab pos="163195" algn="l"/>
              </a:tabLst>
            </a:pP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 Khi</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thể</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hiện</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một</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sự</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việc,</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có</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thể</a:t>
            </a:r>
            <a:r>
              <a:rPr lang="vi-VN" sz="28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sử dụng câu đơn.</a:t>
            </a:r>
            <a:endParaRPr lang="vi-VN" sz="2800" spc="0" dirty="0">
              <a:effectLst/>
              <a:latin typeface="VNI-Times"/>
              <a:ea typeface="Arial" panose="020B0604020202020204" pitchFamily="34" charset="0"/>
              <a:cs typeface="Times New Roman" panose="02020603050405020304" pitchFamily="18" charset="0"/>
            </a:endParaRPr>
          </a:p>
          <a:p>
            <a:r>
              <a:rPr lang="vi-VN" sz="2800" dirty="0">
                <a:effectLst/>
                <a:latin typeface="Times New Roman" panose="02020603050405020304" pitchFamily="18" charset="0"/>
                <a:ea typeface="Arial" panose="020B0604020202020204" pitchFamily="34" charset="0"/>
              </a:rPr>
              <a:t>- Khi thể hiện các sự việc và muốn nhấn</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mạnh</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mối</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quan</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hệ</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giữa</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các</a:t>
            </a:r>
            <a:r>
              <a:rPr lang="vi-VN" sz="2800" spc="-65" dirty="0">
                <a:effectLst/>
                <a:latin typeface="Times New Roman" panose="02020603050405020304" pitchFamily="18" charset="0"/>
                <a:ea typeface="Arial" panose="020B0604020202020204" pitchFamily="34" charset="0"/>
              </a:rPr>
              <a:t> </a:t>
            </a:r>
            <a:r>
              <a:rPr lang="vi-VN" sz="2800" dirty="0">
                <a:effectLst/>
                <a:latin typeface="Times New Roman" panose="02020603050405020304" pitchFamily="18" charset="0"/>
                <a:ea typeface="Arial" panose="020B0604020202020204" pitchFamily="34" charset="0"/>
              </a:rPr>
              <a:t>sự việc đó thì sử dụng câu ghép.</a:t>
            </a:r>
            <a:endParaRPr lang="vi-VN" sz="2800" dirty="0"/>
          </a:p>
        </p:txBody>
      </p:sp>
    </p:spTree>
    <p:extLst>
      <p:ext uri="{BB962C8B-B14F-4D97-AF65-F5344CB8AC3E}">
        <p14:creationId xmlns:p14="http://schemas.microsoft.com/office/powerpoint/2010/main" val="344355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down)">
                                      <p:cBhvr>
                                        <p:cTn id="12" dur="500"/>
                                        <p:tgtEl>
                                          <p:spTgt spid="7">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down)">
                                      <p:cBhvr>
                                        <p:cTn id="18"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A76B8964-0AD4-27B3-6580-6E5BAEE514A2}"/>
              </a:ext>
            </a:extLst>
          </p:cNvPr>
          <p:cNvSpPr txBox="1"/>
          <p:nvPr/>
        </p:nvSpPr>
        <p:spPr>
          <a:xfrm>
            <a:off x="602372" y="1543144"/>
            <a:ext cx="11095357" cy="3970318"/>
          </a:xfrm>
          <a:prstGeom prst="rect">
            <a:avLst/>
          </a:prstGeom>
          <a:noFill/>
        </p:spPr>
        <p:txBody>
          <a:bodyPr wrap="square">
            <a:spAutoFit/>
          </a:bodyPr>
          <a:lstStyle/>
          <a:p>
            <a:pPr algn="just"/>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Bài tập 1</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 Các vế câu có quan hệ liệt kê, tăng cấp. </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Không nên tách mỗi vế câu thành câu đơn vì ý nghĩa của các vế câu có quan hệ chặt chẽ với nhau.</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b. Các vế câu có quan hệ giả thiết – hệ quả. Trong vế nêu giả thiết </a:t>
            </a: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(Nếu con chưa đi, cụ Nghị chưa giao tiền cho, u chưa có tiền nộp sưu)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có ba vế thể hiện ba sự việc tiếp nối nhau theo trật tự thời gian, có quan hệ nguyên nhân – kết quả. </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Không thể tách mỗi vế của câu ghép thành</a:t>
            </a:r>
            <a:r>
              <a:rPr lang="vi-VN" sz="2800" dirty="0">
                <a:latin typeface="VNI-Times"/>
                <a:ea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một câu đơn.</a:t>
            </a:r>
            <a:endParaRPr lang="vi-VN" sz="28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400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F3A15750-74A7-8E4E-3C7B-C0F4698F343E}"/>
              </a:ext>
            </a:extLst>
          </p:cNvPr>
          <p:cNvSpPr txBox="1"/>
          <p:nvPr/>
        </p:nvSpPr>
        <p:spPr>
          <a:xfrm>
            <a:off x="702279" y="1565268"/>
            <a:ext cx="10946024" cy="4708981"/>
          </a:xfrm>
          <a:prstGeom prst="rect">
            <a:avLst/>
          </a:prstGeom>
          <a:noFill/>
        </p:spPr>
        <p:txBody>
          <a:bodyPr wrap="square">
            <a:spAutoFit/>
          </a:bodyPr>
          <a:lstStyle/>
          <a:p>
            <a:pPr algn="just"/>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Bài tập 2:</a:t>
            </a:r>
            <a:endParaRPr lang="vi-VN" sz="2000" dirty="0">
              <a:effectLst/>
              <a:latin typeface="VNI-Times"/>
              <a:ea typeface="Times New Roman" panose="02020603050405020304" pitchFamily="18" charset="0"/>
              <a:cs typeface="Times New Roman" panose="02020603050405020304" pitchFamily="18" charset="0"/>
            </a:endParaRPr>
          </a:p>
          <a:p>
            <a:pPr marR="42545" algn="just">
              <a:tabLst>
                <a:tab pos="229870" algn="l"/>
              </a:tabLst>
            </a:pPr>
            <a:r>
              <a:rPr lang="vi-VN" sz="2000" dirty="0">
                <a:effectLst/>
                <a:latin typeface="Times New Roman" panose="02020603050405020304" pitchFamily="18" charset="0"/>
                <a:ea typeface="Arial" panose="020B0604020202020204" pitchFamily="34" charset="0"/>
                <a:cs typeface="Times New Roman" panose="02020603050405020304" pitchFamily="18" charset="0"/>
              </a:rPr>
              <a:t>a. Chuyển đổi câu: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Rõ ràng Phạm Xuân Ẩn có cuộc đời</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của</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nhân</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vật</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tiểu</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thuyết</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nhưng</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các</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nhà</a:t>
            </a:r>
            <a:r>
              <a:rPr lang="vi-VN" sz="2000" i="1" spc="2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báo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Việt</a:t>
            </a:r>
            <a:r>
              <a:rPr lang="vi-VN" sz="2000" i="1"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Nam</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cũng</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như</a:t>
            </a:r>
            <a:r>
              <a:rPr lang="vi-VN" sz="2000" i="1"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nhà</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báo</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nước</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ngoài</a:t>
            </a:r>
            <a:r>
              <a:rPr lang="vi-VN" sz="2000" i="1"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mới</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chỉ</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có</a:t>
            </a:r>
            <a:r>
              <a:rPr lang="vi-VN" sz="2000" i="1"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được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“vài</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chớp</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đèn</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err="1">
                <a:effectLst/>
                <a:latin typeface="Times New Roman" panose="02020603050405020304" pitchFamily="18" charset="0"/>
                <a:ea typeface="Arial" panose="020B0604020202020204" pitchFamily="34" charset="0"/>
                <a:cs typeface="Times New Roman" panose="02020603050405020304" pitchFamily="18" charset="0"/>
              </a:rPr>
              <a:t>flash</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nắm</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bắt</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những</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nét</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thoảng</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qua</a:t>
            </a:r>
            <a:r>
              <a:rPr lang="vi-VN" sz="2000" i="1"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nào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đó</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của</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cuộc</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đời</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ông</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theo</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một</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số</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sự</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kiện</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lịch</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sử</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lớn</a:t>
            </a:r>
            <a:r>
              <a:rPr lang="vi-VN" sz="2000" i="1" spc="-8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lao.</a:t>
            </a:r>
            <a:endParaRPr lang="vi-VN" sz="20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pPr>
            <a:r>
              <a:rPr lang="vi-VN" sz="2000" dirty="0">
                <a:effectLst/>
                <a:latin typeface="Times New Roman" panose="02020603050405020304" pitchFamily="18" charset="0"/>
                <a:ea typeface="Arial" panose="020B0604020202020204" pitchFamily="34" charset="0"/>
                <a:cs typeface="Times New Roman" panose="02020603050405020304" pitchFamily="18" charset="0"/>
              </a:rPr>
              <a:t>-So với việc diễn đạt bằng một câu ghép, diễn đạt bằng các câu đơn có tác dụng nhấn mạnh hơn thông tin: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các nhà báo nước ngoài mới chỉ nắm bắt được vài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nét</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ít</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ỏi</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về</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Phạm</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Xuân</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Ẩn,</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trong</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khi</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cuộc</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đời</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ông</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10" dirty="0">
                <a:effectLst/>
                <a:latin typeface="Times New Roman" panose="02020603050405020304" pitchFamily="18" charset="0"/>
                <a:ea typeface="Arial" panose="020B0604020202020204" pitchFamily="34" charset="0"/>
                <a:cs typeface="Times New Roman" panose="02020603050405020304" pitchFamily="18" charset="0"/>
              </a:rPr>
              <a:t>phong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phú, hấp dẫn như một nhân vật tiểu thuyết.</a:t>
            </a:r>
            <a:endParaRPr lang="vi-VN" sz="2000" dirty="0">
              <a:effectLst/>
              <a:latin typeface="VNI-Times"/>
              <a:ea typeface="Times New Roman" panose="02020603050405020304" pitchFamily="18" charset="0"/>
              <a:cs typeface="Times New Roman" panose="02020603050405020304" pitchFamily="18" charset="0"/>
            </a:endParaRPr>
          </a:p>
          <a:p>
            <a:pPr marR="42545" algn="just">
              <a:tabLst>
                <a:tab pos="195580" algn="l"/>
              </a:tabLst>
            </a:pPr>
            <a:r>
              <a:rPr lang="vi-VN" sz="2000" spc="-20" dirty="0">
                <a:effectLst/>
                <a:latin typeface="Times New Roman" panose="02020603050405020304" pitchFamily="18" charset="0"/>
                <a:ea typeface="Arial" panose="020B0604020202020204" pitchFamily="34" charset="0"/>
                <a:cs typeface="Times New Roman" panose="02020603050405020304" pitchFamily="18" charset="0"/>
              </a:rPr>
              <a:t>b. Chuyển</a:t>
            </a:r>
            <a:r>
              <a:rPr lang="vi-VN" sz="20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spc="-20" dirty="0">
                <a:effectLst/>
                <a:latin typeface="Times New Roman" panose="02020603050405020304" pitchFamily="18" charset="0"/>
                <a:ea typeface="Arial" panose="020B0604020202020204" pitchFamily="34" charset="0"/>
                <a:cs typeface="Times New Roman" panose="02020603050405020304" pitchFamily="18" charset="0"/>
              </a:rPr>
              <a:t>đổi câu: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Thầy</a:t>
            </a:r>
            <a:r>
              <a:rPr lang="vi-VN" sz="2000" i="1" spc="-6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dạy</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rất</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ân</a:t>
            </a:r>
            <a:r>
              <a:rPr lang="vi-VN" sz="2000" i="1" spc="-6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cần,</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tỉ</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mỉ,</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chỉ</a:t>
            </a:r>
            <a:r>
              <a:rPr lang="vi-VN" sz="2000" i="1" spc="-6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bảo</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cho chúng</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tôi</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từng</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li</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từng</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tí:</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cách</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tô</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màu,</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đánh</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bóng,</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cả</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cách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gọt</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bút</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chì</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thế</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nào</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cho</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đẹp</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và</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dễ</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vẽ</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nhưng</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thú</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vị</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hơn</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cả</a:t>
            </a:r>
            <a:r>
              <a:rPr lang="vi-VN" sz="2000" i="1" spc="-2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là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những</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câu</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chuyện</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của</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thầy.</a:t>
            </a:r>
            <a:endParaRPr lang="vi-VN" sz="2000" dirty="0">
              <a:effectLst/>
              <a:latin typeface="VNI-Times"/>
              <a:ea typeface="Times New Roman" panose="02020603050405020304" pitchFamily="18" charset="0"/>
              <a:cs typeface="Times New Roman" panose="02020603050405020304" pitchFamily="18" charset="0"/>
            </a:endParaRPr>
          </a:p>
          <a:p>
            <a:pPr marR="42545" algn="just"/>
            <a:r>
              <a:rPr lang="vi-VN" sz="2000" dirty="0">
                <a:effectLst/>
                <a:latin typeface="Times New Roman" panose="02020603050405020304" pitchFamily="18" charset="0"/>
                <a:ea typeface="Arial" panose="020B0604020202020204" pitchFamily="34" charset="0"/>
                <a:cs typeface="Times New Roman" panose="02020603050405020304" pitchFamily="18" charset="0"/>
              </a:rPr>
              <a:t>- So với việc diễn đạt bằng một câu ghép, diễn đạt bằng các câu đơn có tác dụng nhấn mạnh hơn thông tin: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những câu chuyện của thầy thú vị hơn cả.</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spc="-30" dirty="0">
                <a:effectLst/>
                <a:latin typeface="Times New Roman" panose="02020603050405020304" pitchFamily="18" charset="0"/>
                <a:ea typeface="Arial" panose="020B0604020202020204" pitchFamily="34" charset="0"/>
                <a:cs typeface="Times New Roman" panose="02020603050405020304" pitchFamily="18" charset="0"/>
              </a:rPr>
              <a:t>Chuyển</a:t>
            </a:r>
            <a:r>
              <a:rPr lang="vi-VN" sz="2000"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spc="-30" dirty="0">
                <a:effectLst/>
                <a:latin typeface="Times New Roman" panose="02020603050405020304" pitchFamily="18" charset="0"/>
                <a:ea typeface="Arial" panose="020B0604020202020204" pitchFamily="34" charset="0"/>
                <a:cs typeface="Times New Roman" panose="02020603050405020304" pitchFamily="18" charset="0"/>
              </a:rPr>
              <a:t>đổi</a:t>
            </a:r>
            <a:r>
              <a:rPr lang="vi-VN" sz="20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spc="-30" dirty="0">
                <a:effectLst/>
                <a:latin typeface="Times New Roman" panose="02020603050405020304" pitchFamily="18" charset="0"/>
                <a:ea typeface="Arial" panose="020B0604020202020204" pitchFamily="34" charset="0"/>
                <a:cs typeface="Times New Roman" panose="02020603050405020304" pitchFamily="18" charset="0"/>
              </a:rPr>
              <a:t>câu:</a:t>
            </a:r>
            <a:r>
              <a:rPr lang="vi-VN" sz="2000"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Chắc</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cô</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giáo</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rất</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vui</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trước</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món</a:t>
            </a:r>
            <a:r>
              <a:rPr lang="vi-VN" sz="2000" i="1" spc="-4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quà</a:t>
            </a:r>
            <a:r>
              <a:rPr lang="vi-VN" sz="2000" i="1" spc="-5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30" dirty="0">
                <a:effectLst/>
                <a:latin typeface="Times New Roman" panose="02020603050405020304" pitchFamily="18" charset="0"/>
                <a:ea typeface="Arial" panose="020B0604020202020204" pitchFamily="34" charset="0"/>
                <a:cs typeface="Times New Roman" panose="02020603050405020304" pitchFamily="18" charset="0"/>
              </a:rPr>
              <a:t>của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em, giữa</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bao</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món quà</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của</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các</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bạn và</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em</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sẽ không</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để</a:t>
            </a:r>
            <a:r>
              <a:rPr lang="vi-VN" sz="2000" i="1" spc="-3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spc="-40" dirty="0">
                <a:effectLst/>
                <a:latin typeface="Times New Roman" panose="02020603050405020304" pitchFamily="18" charset="0"/>
                <a:ea typeface="Arial" panose="020B0604020202020204" pitchFamily="34" charset="0"/>
                <a:cs typeface="Times New Roman" panose="02020603050405020304" pitchFamily="18" charset="0"/>
              </a:rPr>
              <a:t>tên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mình</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tên</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người</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mang</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cánh</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buồm</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tặng</a:t>
            </a:r>
            <a:r>
              <a:rPr lang="vi-VN" sz="2000" i="1" spc="-5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000" i="1" dirty="0">
                <a:effectLst/>
                <a:latin typeface="Times New Roman" panose="02020603050405020304" pitchFamily="18" charset="0"/>
                <a:ea typeface="Arial" panose="020B0604020202020204" pitchFamily="34" charset="0"/>
                <a:cs typeface="Times New Roman" panose="02020603050405020304" pitchFamily="18" charset="0"/>
              </a:rPr>
              <a:t>cô.</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-So với việc diễn đạt bằng một câu ghép, diễn đạt bằng các câu đơn có tác dụng nhấn mạnh hơn thông tin: </a:t>
            </a:r>
            <a:r>
              <a:rPr lang="vi-VN" sz="2000" i="1" dirty="0">
                <a:effectLst/>
                <a:latin typeface="Times New Roman" panose="02020603050405020304" pitchFamily="18" charset="0"/>
                <a:ea typeface="Times New Roman" panose="02020603050405020304" pitchFamily="18" charset="0"/>
                <a:cs typeface="Times New Roman" panose="02020603050405020304" pitchFamily="18" charset="0"/>
              </a:rPr>
              <a:t>“em” sẽ không để tên mình trên món quà tặng cô.</a:t>
            </a:r>
            <a:endParaRPr lang="vi-VN" sz="20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107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wipe(down)">
                                      <p:cBhvr>
                                        <p:cTn id="13" dur="500"/>
                                        <p:tgtEl>
                                          <p:spTgt spid="4">
                                            <p:txEl>
                                              <p:pRg st="1" end="1"/>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barn(inVertical)">
                                      <p:cBhvr>
                                        <p:cTn id="21" dur="500"/>
                                        <p:tgtEl>
                                          <p:spTgt spid="4">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barn(inVertical)">
                                      <p:cBhvr>
                                        <p:cTn id="24" dur="500"/>
                                        <p:tgtEl>
                                          <p:spTgt spid="4">
                                            <p:txEl>
                                              <p:pRg st="4" end="4"/>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barn(inVertical)">
                                      <p:cBhvr>
                                        <p:cTn id="3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17646D27-DF7E-BD18-54E1-D05F37E53C47}"/>
              </a:ext>
            </a:extLst>
          </p:cNvPr>
          <p:cNvSpPr txBox="1"/>
          <p:nvPr/>
        </p:nvSpPr>
        <p:spPr>
          <a:xfrm>
            <a:off x="477795" y="1661344"/>
            <a:ext cx="11203459" cy="4093428"/>
          </a:xfrm>
          <a:prstGeom prst="rect">
            <a:avLst/>
          </a:prstGeom>
          <a:noFill/>
        </p:spPr>
        <p:txBody>
          <a:bodyPr wrap="square">
            <a:spAutoFit/>
          </a:bodyPr>
          <a:lstStyle/>
          <a:p>
            <a:pPr algn="just"/>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Bài tập 3</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a.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1 là câu ghép gồm hai vế diễn tả mong muốn (chúng ta muốn </a:t>
            </a:r>
            <a:r>
              <a:rPr lang="vi-VN" sz="2000" dirty="0" err="1">
                <a:effectLst/>
                <a:latin typeface="Times New Roman" panose="02020603050405020304" pitchFamily="18" charset="0"/>
                <a:ea typeface="Times New Roman" panose="02020603050405020304" pitchFamily="18" charset="0"/>
                <a:cs typeface="Times New Roman" panose="02020603050405020304" pitchFamily="18" charset="0"/>
              </a:rPr>
              <a:t>hoà</a:t>
            </a:r>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bình) và thái độ của nhân dân Việt Nam đối với thực dân Pháp (chúng ta phải nhân nhượng).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2 là câu ghép có hai vế, trong đó, vế 1 nêu thực tế xảy ra (chúng ta càng nhân nhượng, thực dân Pháp ngày càng lấn tới), vế 2 giải thích nguyên nhân (vì chúng quyết tâm cướp nước ta lần nữa). Vế 1 tuy là một bộ phận của câu, nhưng có cấu trúc như một câu ghép gồm hai vế có quan hệ tăng cấp.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3 là câu đặc biệt.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4 là câu đơn thể hiện tinh thần quyết tâm đứng lên cứu nước của nhân dân ta.</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b.</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1 là câu ghép có quan hệ tương phản (đối lập) nhằm diễn tả ý nghĩa: thế giới biết rõ ông là tình báo nhưng người Mỹ vẫn tin tưởng, kính trọng ông.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Câu 2, câu 3 là câu đơn khẳng định, ca ngợi con người và cuộc đời Phạm Xuân Ẩn.</a:t>
            </a:r>
            <a:endParaRPr lang="vi-VN" sz="20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94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barn(inVertical)">
                                      <p:cBhvr>
                                        <p:cTn id="13" dur="500"/>
                                        <p:tgtEl>
                                          <p:spTgt spid="4">
                                            <p:txEl>
                                              <p:pRg st="1" end="1"/>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barn(inVertical)">
                                      <p:cBhvr>
                                        <p:cTn id="16" dur="500"/>
                                        <p:tgtEl>
                                          <p:spTgt spid="4">
                                            <p:txEl>
                                              <p:pRg st="2" end="2"/>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barn(inVertical)">
                                      <p:cBhvr>
                                        <p:cTn id="19" dur="500"/>
                                        <p:tgtEl>
                                          <p:spTgt spid="4">
                                            <p:txEl>
                                              <p:pRg st="3" end="3"/>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arn(inVertical)">
                                      <p:cBhvr>
                                        <p:cTn id="22" dur="500"/>
                                        <p:tgtEl>
                                          <p:spTgt spid="4">
                                            <p:txEl>
                                              <p:pRg st="4" end="4"/>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barn(inVertical)">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1000"/>
                                        <p:tgtEl>
                                          <p:spTgt spid="4">
                                            <p:txEl>
                                              <p:pRg st="6" end="6"/>
                                            </p:txEl>
                                          </p:spTgt>
                                        </p:tgtEl>
                                      </p:cBhvr>
                                    </p:animEffect>
                                    <p:anim calcmode="lin" valueType="num">
                                      <p:cBhvr>
                                        <p:cTn id="3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1000"/>
                                        <p:tgtEl>
                                          <p:spTgt spid="4">
                                            <p:txEl>
                                              <p:pRg st="7" end="7"/>
                                            </p:txEl>
                                          </p:spTgt>
                                        </p:tgtEl>
                                      </p:cBhvr>
                                    </p:animEffect>
                                    <p:anim calcmode="lin" valueType="num">
                                      <p:cBhvr>
                                        <p:cTn id="3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7" end="7"/>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1000"/>
                                        <p:tgtEl>
                                          <p:spTgt spid="4">
                                            <p:txEl>
                                              <p:pRg st="8" end="8"/>
                                            </p:txEl>
                                          </p:spTgt>
                                        </p:tgtEl>
                                      </p:cBhvr>
                                    </p:animEffect>
                                    <p:anim calcmode="lin" valueType="num">
                                      <p:cBhvr>
                                        <p:cTn id="41"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86236BD3-1FA1-C3F4-D779-1ECDCAB631FA}"/>
              </a:ext>
            </a:extLst>
          </p:cNvPr>
          <p:cNvSpPr txBox="1"/>
          <p:nvPr/>
        </p:nvSpPr>
        <p:spPr>
          <a:xfrm>
            <a:off x="602373" y="1840990"/>
            <a:ext cx="10905886" cy="1815882"/>
          </a:xfrm>
          <a:prstGeom prst="rect">
            <a:avLst/>
          </a:prstGeom>
          <a:noFill/>
        </p:spPr>
        <p:txBody>
          <a:bodyPr wrap="square">
            <a:spAutoFit/>
          </a:bodyPr>
          <a:lstStyle/>
          <a:p>
            <a:pPr algn="just"/>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Bài tập 4</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–Nội dung đoạn văn: trình bày cảm nghĩ về nhà tình báo Phạm Xuân Ẩn, trong đoạn văn có ít nhất một câu ghép.</a:t>
            </a:r>
            <a:endParaRPr lang="vi-VN" sz="2800" dirty="0">
              <a:effectLst/>
              <a:latin typeface="VNI-Times"/>
              <a:ea typeface="Times New Roman" panose="02020603050405020304" pitchFamily="18" charset="0"/>
              <a:cs typeface="Times New Roman" panose="02020603050405020304" pitchFamily="18" charset="0"/>
            </a:endParaRPr>
          </a:p>
          <a:p>
            <a:r>
              <a:rPr lang="vi-VN" sz="2800" dirty="0">
                <a:effectLst/>
                <a:latin typeface="Times New Roman" panose="02020603050405020304" pitchFamily="18" charset="0"/>
                <a:ea typeface="Times New Roman" panose="02020603050405020304" pitchFamily="18" charset="0"/>
              </a:rPr>
              <a:t>–Dung lượng: đoạn văn 5 – 7 câu.</a:t>
            </a:r>
            <a:endParaRPr lang="vi-VN" sz="2800" dirty="0"/>
          </a:p>
        </p:txBody>
      </p:sp>
    </p:spTree>
    <p:extLst>
      <p:ext uri="{BB962C8B-B14F-4D97-AF65-F5344CB8AC3E}">
        <p14:creationId xmlns:p14="http://schemas.microsoft.com/office/powerpoint/2010/main" val="221971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833284"/>
            <a:ext cx="11517055" cy="5740810"/>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2"/>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2"/>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3"/>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3"/>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p:cNvPicPr>
            <a:picLocks noChangeAspect="1"/>
          </p:cNvPicPr>
          <p:nvPr/>
        </p:nvPicPr>
        <p:blipFill>
          <a:blip r:embed="rId4"/>
          <a:stretch>
            <a:fillRect/>
          </a:stretch>
        </p:blipFill>
        <p:spPr>
          <a:xfrm>
            <a:off x="801477" y="2320195"/>
            <a:ext cx="4479164" cy="35869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16" name="Right Arrow 15"/>
          <p:cNvSpPr/>
          <p:nvPr/>
        </p:nvSpPr>
        <p:spPr>
          <a:xfrm>
            <a:off x="5427406" y="2799813"/>
            <a:ext cx="958646" cy="2787445"/>
          </a:xfrm>
          <a:prstGeom prst="rightArrow">
            <a:avLst>
              <a:gd name="adj1" fmla="val 59524"/>
              <a:gd name="adj2" fmla="val 50000"/>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27" name="Picture 26"/>
          <p:cNvPicPr>
            <a:picLocks noChangeAspect="1"/>
          </p:cNvPicPr>
          <p:nvPr/>
        </p:nvPicPr>
        <p:blipFill>
          <a:blip r:embed="rId5"/>
          <a:stretch>
            <a:fillRect/>
          </a:stretch>
        </p:blipFill>
        <p:spPr>
          <a:xfrm>
            <a:off x="6524943" y="2628040"/>
            <a:ext cx="4981257" cy="3279055"/>
          </a:xfrm>
          <a:prstGeom prst="rect">
            <a:avLst/>
          </a:prstGeom>
        </p:spPr>
      </p:pic>
      <p:sp>
        <p:nvSpPr>
          <p:cNvPr id="28" name="Snip Diagonal Corner Rectangle 27"/>
          <p:cNvSpPr/>
          <p:nvPr/>
        </p:nvSpPr>
        <p:spPr>
          <a:xfrm>
            <a:off x="4346224" y="1437883"/>
            <a:ext cx="4188542" cy="539790"/>
          </a:xfrm>
          <a:prstGeom prst="snip2DiagRect">
            <a:avLst>
              <a:gd name="adj1" fmla="val 0"/>
              <a:gd name="adj2" fmla="val 5000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Vận dụng</a:t>
            </a:r>
            <a:endPar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4" name="Hộp Văn bản 3">
            <a:extLst>
              <a:ext uri="{FF2B5EF4-FFF2-40B4-BE49-F238E27FC236}">
                <a16:creationId xmlns:a16="http://schemas.microsoft.com/office/drawing/2014/main" xmlns="" id="{4FDC9894-22BE-D1C1-6B55-6478DF55CCA1}"/>
              </a:ext>
            </a:extLst>
          </p:cNvPr>
          <p:cNvSpPr txBox="1"/>
          <p:nvPr/>
        </p:nvSpPr>
        <p:spPr>
          <a:xfrm>
            <a:off x="6774646" y="3275111"/>
            <a:ext cx="3514413" cy="1569660"/>
          </a:xfrm>
          <a:prstGeom prst="rect">
            <a:avLst/>
          </a:prstGeom>
          <a:noFill/>
        </p:spPr>
        <p:txBody>
          <a:bodyPr wrap="square">
            <a:spAutoFit/>
          </a:bodyPr>
          <a:lstStyle/>
          <a:p>
            <a:r>
              <a:rPr lang="vi-VN" sz="2400" dirty="0">
                <a:effectLst/>
                <a:latin typeface="Times New Roman" panose="02020603050405020304" pitchFamily="18" charset="0"/>
                <a:ea typeface="Arial" panose="020B0604020202020204" pitchFamily="34" charset="0"/>
              </a:rPr>
              <a:t>Sưu tầm và phân tích được ngữ liệu trong đoạn văn có sử dụng câu đơn và câu ghép.</a:t>
            </a:r>
            <a:endParaRPr lang="vi-VN" sz="2400" dirty="0"/>
          </a:p>
        </p:txBody>
      </p:sp>
    </p:spTree>
    <p:extLst>
      <p:ext uri="{BB962C8B-B14F-4D97-AF65-F5344CB8AC3E}">
        <p14:creationId xmlns:p14="http://schemas.microsoft.com/office/powerpoint/2010/main" val="250583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outVertic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500"/>
                                        <p:tgtEl>
                                          <p:spTgt spid="16"/>
                                        </p:tgtEl>
                                      </p:cBhvr>
                                    </p:animEffect>
                                  </p:childTnLst>
                                </p:cTn>
                              </p:par>
                              <p:par>
                                <p:cTn id="18" presetID="6" presetClass="entr" presetSubtype="16" fill="hold" nodeType="with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circle(in)">
                                      <p:cBhvr>
                                        <p:cTn id="20" dur="2000"/>
                                        <p:tgtEl>
                                          <p:spTgt spid="27"/>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8" grpId="0" animBg="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4275438" y="810722"/>
            <a:ext cx="4228980" cy="522259"/>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 Các kiểu câu ghép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55DBDC62-0641-27D6-E442-4DE824EDEB9E}"/>
              </a:ext>
            </a:extLst>
          </p:cNvPr>
          <p:cNvSpPr txBox="1"/>
          <p:nvPr/>
        </p:nvSpPr>
        <p:spPr>
          <a:xfrm>
            <a:off x="602372" y="1565268"/>
            <a:ext cx="10988265" cy="4401205"/>
          </a:xfrm>
          <a:prstGeom prst="rect">
            <a:avLst/>
          </a:prstGeom>
          <a:noFill/>
        </p:spPr>
        <p:txBody>
          <a:bodyPr wrap="square">
            <a:spAutoFit/>
          </a:bodyPr>
          <a:lstStyle/>
          <a:p>
            <a:pPr marL="514350" indent="-514350" algn="just">
              <a:buAutoNum type="arabicPeriod"/>
            </a:pPr>
            <a:r>
              <a:rPr lang="vi-VN" sz="2800" b="1" dirty="0">
                <a:effectLst/>
                <a:latin typeface="Times New Roman" panose="02020603050405020304" pitchFamily="18" charset="0"/>
                <a:ea typeface="Arial" panose="020B0604020202020204" pitchFamily="34" charset="0"/>
                <a:cs typeface="Times New Roman" panose="02020603050405020304" pitchFamily="18" charset="0"/>
              </a:rPr>
              <a:t>Câu ghép đẳng lập</a:t>
            </a:r>
            <a:endParaRPr lang="vi-VN" sz="2800" b="1" dirty="0">
              <a:latin typeface="VNI-Times"/>
              <a:ea typeface="Arial" panose="020B0604020202020204" pitchFamily="34" charset="0"/>
              <a:cs typeface="Times New Roman" panose="02020603050405020304" pitchFamily="18" charset="0"/>
            </a:endParaRPr>
          </a:p>
          <a:p>
            <a:pPr algn="just"/>
            <a:r>
              <a:rPr lang="vi-VN" sz="2800" b="1" spc="0" dirty="0">
                <a:effectLst/>
                <a:latin typeface="VNI-Times"/>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Những</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quan</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hệ</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ý</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nghĩa</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thường gặp giữa các vế của câu ghép đẳng lập là: quan hệ thời gian,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quan</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hệ</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tương</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phản,</a:t>
            </a:r>
            <a:r>
              <a:rPr lang="vi-VN" sz="2800" spc="-7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quan</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hệ</a:t>
            </a:r>
            <a:r>
              <a:rPr lang="vi-VN" sz="2800" spc="-6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10" dirty="0">
                <a:effectLst/>
                <a:latin typeface="Times New Roman" panose="02020603050405020304" pitchFamily="18" charset="0"/>
                <a:ea typeface="Arial" panose="020B0604020202020204" pitchFamily="34" charset="0"/>
                <a:cs typeface="Times New Roman" panose="02020603050405020304" pitchFamily="18" charset="0"/>
              </a:rPr>
              <a:t>lựa chọn,…</a:t>
            </a:r>
            <a:endParaRPr lang="vi-VN" sz="2800" dirty="0">
              <a:latin typeface="VNI-Times"/>
              <a:ea typeface="Arial" panose="020B0604020202020204" pitchFamily="34" charset="0"/>
              <a:cs typeface="Times New Roman" panose="02020603050405020304" pitchFamily="18" charset="0"/>
            </a:endParaRPr>
          </a:p>
          <a:p>
            <a:pPr algn="just"/>
            <a:r>
              <a:rPr lang="vi-VN" sz="2800" spc="0" dirty="0">
                <a:effectLst/>
                <a:latin typeface="VNI-Times"/>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Phương</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tiện</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ngôn</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ngữ</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chủ</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yếu được</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dùng</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để</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nối</a:t>
            </a:r>
            <a:r>
              <a:rPr lang="vi-VN" sz="2800" spc="-8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vế</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spc="-75"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câu ghép</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đẳng</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lập</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là</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kết</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từ</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hoặc</a:t>
            </a:r>
            <a:r>
              <a:rPr lang="vi-VN" sz="2800" spc="-4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dirty="0">
                <a:effectLst/>
                <a:latin typeface="Times New Roman" panose="02020603050405020304" pitchFamily="18" charset="0"/>
                <a:ea typeface="Arial" panose="020B0604020202020204" pitchFamily="34" charset="0"/>
                <a:cs typeface="Times New Roman" panose="02020603050405020304" pitchFamily="18" charset="0"/>
              </a:rPr>
              <a:t>cặp từ hô ứng.</a:t>
            </a:r>
            <a:endParaRPr lang="vi-VN" sz="2800" spc="0" dirty="0">
              <a:effectLst/>
              <a:latin typeface="VNI-Times"/>
              <a:ea typeface="Arial" panose="020B0604020202020204" pitchFamily="34" charset="0"/>
              <a:cs typeface="Times New Roman" panose="02020603050405020304" pitchFamily="18" charset="0"/>
            </a:endParaRPr>
          </a:p>
          <a:p>
            <a:pPr marR="42545" algn="just">
              <a:spcAft>
                <a:spcPts val="0"/>
              </a:spcAft>
              <a:tabLst>
                <a:tab pos="158750" algn="l"/>
              </a:tabLst>
            </a:pPr>
            <a:r>
              <a:rPr lang="vi-VN" sz="2800" b="1" dirty="0">
                <a:effectLst/>
                <a:latin typeface="Times New Roman" panose="02020603050405020304" pitchFamily="18" charset="0"/>
                <a:ea typeface="Arial" panose="020B0604020202020204" pitchFamily="34" charset="0"/>
                <a:cs typeface="Times New Roman" panose="02020603050405020304" pitchFamily="18" charset="0"/>
              </a:rPr>
              <a:t>Chẳng hạn:</a:t>
            </a:r>
            <a:endParaRPr lang="vi-VN" sz="28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tabLst>
                <a:tab pos="158750" algn="l"/>
              </a:tabLst>
            </a:pP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-Câu ghép đẳng lập: thể hiện sự đồng nhất giữa các thành phần.</a:t>
            </a:r>
            <a:endParaRPr lang="vi-VN" sz="28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tabLst>
                <a:tab pos="158750" algn="l"/>
              </a:tabLst>
            </a:pP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Ví dụ</a:t>
            </a: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Hôm nay trời mưa, chúng tôi ở nhà</a:t>
            </a: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endParaRPr lang="vi-VN" sz="28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tabLst>
                <a:tab pos="158750" algn="l"/>
              </a:tabLst>
            </a:pP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-Câu ghép liên tiếp: thể hiện trình tự diễn biến của các sự việc. </a:t>
            </a:r>
            <a:endParaRPr lang="vi-VN" sz="2800" dirty="0">
              <a:effectLst/>
              <a:latin typeface="VNI-Times"/>
              <a:ea typeface="Times New Roman" panose="02020603050405020304" pitchFamily="18" charset="0"/>
              <a:cs typeface="Times New Roman" panose="02020603050405020304" pitchFamily="18" charset="0"/>
            </a:endParaRPr>
          </a:p>
          <a:p>
            <a:pPr marL="50800" marR="42545" algn="just">
              <a:spcAft>
                <a:spcPts val="0"/>
              </a:spcAft>
              <a:tabLst>
                <a:tab pos="158750" algn="l"/>
              </a:tabLst>
            </a:pPr>
            <a:r>
              <a:rPr lang="vi-VN" sz="2800" b="1"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Ví dụ</a:t>
            </a:r>
            <a:r>
              <a:rPr lang="vi-VN"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Chúng tôi đi học, sau đó đi ăn trưa cùng nhau.</a:t>
            </a:r>
            <a:endParaRPr lang="vi-VN" sz="28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3994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additive="base">
                                        <p:cTn id="1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additive="base">
                                        <p:cTn id="2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additive="base">
                                        <p:cTn id="28"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barn(inVertical)">
                                      <p:cBhvr>
                                        <p:cTn id="34" dur="500"/>
                                        <p:tgtEl>
                                          <p:spTgt spid="4">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Effect transition="in" filter="fade">
                                      <p:cBhvr>
                                        <p:cTn id="44" dur="1000"/>
                                        <p:tgtEl>
                                          <p:spTgt spid="4">
                                            <p:txEl>
                                              <p:pRg st="7" end="7"/>
                                            </p:txEl>
                                          </p:spTgt>
                                        </p:tgtEl>
                                      </p:cBhvr>
                                    </p:animEffect>
                                    <p:anim calcmode="lin" valueType="num">
                                      <p:cBhvr>
                                        <p:cTn id="4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4346224" y="810722"/>
            <a:ext cx="4158194" cy="522259"/>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 Các kiểu câu ghép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E8ADDCE6-9205-AB56-3A15-7FD6DC0D086A}"/>
              </a:ext>
            </a:extLst>
          </p:cNvPr>
          <p:cNvSpPr txBox="1"/>
          <p:nvPr/>
        </p:nvSpPr>
        <p:spPr>
          <a:xfrm>
            <a:off x="553717" y="1146687"/>
            <a:ext cx="11069872" cy="4832092"/>
          </a:xfrm>
          <a:prstGeom prst="rect">
            <a:avLst/>
          </a:prstGeom>
          <a:noFill/>
        </p:spPr>
        <p:txBody>
          <a:bodyPr wrap="square">
            <a:spAutoFit/>
          </a:bodyPr>
          <a:lstStyle/>
          <a:p>
            <a:pPr marL="50800" algn="just"/>
            <a:r>
              <a:rPr lang="vi-VN" sz="2800" b="1" dirty="0">
                <a:effectLst/>
                <a:latin typeface="+mj-lt"/>
                <a:ea typeface="Arial" panose="020B0604020202020204" pitchFamily="34" charset="0"/>
                <a:cs typeface="Times New Roman" panose="02020603050405020304" pitchFamily="18" charset="0"/>
              </a:rPr>
              <a:t>2.</a:t>
            </a:r>
            <a:r>
              <a:rPr lang="vi-VN" sz="2800" b="1" spc="-55" dirty="0">
                <a:effectLst/>
                <a:latin typeface="+mj-lt"/>
                <a:ea typeface="Arial" panose="020B0604020202020204" pitchFamily="34" charset="0"/>
                <a:cs typeface="Times New Roman" panose="02020603050405020304" pitchFamily="18" charset="0"/>
              </a:rPr>
              <a:t> </a:t>
            </a:r>
            <a:r>
              <a:rPr lang="vi-VN" sz="2800" b="1" dirty="0">
                <a:effectLst/>
                <a:latin typeface="+mj-lt"/>
                <a:ea typeface="Arial" panose="020B0604020202020204" pitchFamily="34" charset="0"/>
                <a:cs typeface="Times New Roman" panose="02020603050405020304" pitchFamily="18" charset="0"/>
              </a:rPr>
              <a:t>Câu</a:t>
            </a:r>
            <a:r>
              <a:rPr lang="vi-VN" sz="2800" b="1" spc="-55" dirty="0">
                <a:effectLst/>
                <a:latin typeface="+mj-lt"/>
                <a:ea typeface="Arial" panose="020B0604020202020204" pitchFamily="34" charset="0"/>
                <a:cs typeface="Times New Roman" panose="02020603050405020304" pitchFamily="18" charset="0"/>
              </a:rPr>
              <a:t> </a:t>
            </a:r>
            <a:r>
              <a:rPr lang="vi-VN" sz="2800" b="1" dirty="0">
                <a:effectLst/>
                <a:latin typeface="+mj-lt"/>
                <a:ea typeface="Arial" panose="020B0604020202020204" pitchFamily="34" charset="0"/>
                <a:cs typeface="Times New Roman" panose="02020603050405020304" pitchFamily="18" charset="0"/>
              </a:rPr>
              <a:t>ghép</a:t>
            </a:r>
            <a:r>
              <a:rPr lang="vi-VN" sz="2800" b="1" spc="-50" dirty="0">
                <a:effectLst/>
                <a:latin typeface="+mj-lt"/>
                <a:ea typeface="Arial" panose="020B0604020202020204" pitchFamily="34" charset="0"/>
                <a:cs typeface="Times New Roman" panose="02020603050405020304" pitchFamily="18" charset="0"/>
              </a:rPr>
              <a:t> </a:t>
            </a:r>
            <a:r>
              <a:rPr lang="vi-VN" sz="2800" b="1" dirty="0">
                <a:effectLst/>
                <a:latin typeface="+mj-lt"/>
                <a:ea typeface="Arial" panose="020B0604020202020204" pitchFamily="34" charset="0"/>
                <a:cs typeface="Times New Roman" panose="02020603050405020304" pitchFamily="18" charset="0"/>
              </a:rPr>
              <a:t>chính</a:t>
            </a:r>
            <a:r>
              <a:rPr lang="vi-VN" sz="2800" b="1" spc="-55" dirty="0">
                <a:effectLst/>
                <a:latin typeface="+mj-lt"/>
                <a:ea typeface="Arial" panose="020B0604020202020204" pitchFamily="34" charset="0"/>
                <a:cs typeface="Times New Roman" panose="02020603050405020304" pitchFamily="18" charset="0"/>
              </a:rPr>
              <a:t> </a:t>
            </a:r>
            <a:r>
              <a:rPr lang="vi-VN" sz="2800" b="1" spc="-25" dirty="0">
                <a:effectLst/>
                <a:latin typeface="+mj-lt"/>
                <a:ea typeface="Arial" panose="020B0604020202020204" pitchFamily="34" charset="0"/>
                <a:cs typeface="Times New Roman" panose="02020603050405020304" pitchFamily="18" charset="0"/>
              </a:rPr>
              <a:t>phụ</a:t>
            </a:r>
            <a:endParaRPr lang="vi-VN" sz="2800" dirty="0">
              <a:effectLst/>
              <a:latin typeface="+mj-lt"/>
              <a:ea typeface="Times New Roman" panose="02020603050405020304" pitchFamily="18" charset="0"/>
              <a:cs typeface="Times New Roman" panose="02020603050405020304" pitchFamily="18" charset="0"/>
            </a:endParaRPr>
          </a:p>
          <a:p>
            <a:pPr algn="just"/>
            <a:r>
              <a:rPr lang="vi-VN" sz="2800" spc="-10" dirty="0">
                <a:effectLst/>
                <a:latin typeface="+mj-lt"/>
                <a:ea typeface="Arial" panose="020B0604020202020204" pitchFamily="34" charset="0"/>
                <a:cs typeface="Times New Roman" panose="02020603050405020304" pitchFamily="18" charset="0"/>
              </a:rPr>
              <a:t>–</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Những</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quan</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hệ</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ý</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nghĩa</a:t>
            </a:r>
            <a:r>
              <a:rPr lang="vi-VN" sz="2800" spc="-65" dirty="0">
                <a:effectLst/>
                <a:latin typeface="+mj-lt"/>
                <a:ea typeface="Arial" panose="020B0604020202020204" pitchFamily="34" charset="0"/>
                <a:cs typeface="Times New Roman" panose="02020603050405020304" pitchFamily="18" charset="0"/>
              </a:rPr>
              <a:t> </a:t>
            </a:r>
            <a:r>
              <a:rPr lang="vi-VN" sz="2800" spc="-10" dirty="0">
                <a:effectLst/>
                <a:latin typeface="+mj-lt"/>
                <a:ea typeface="Arial" panose="020B0604020202020204" pitchFamily="34" charset="0"/>
                <a:cs typeface="Times New Roman" panose="02020603050405020304" pitchFamily="18" charset="0"/>
              </a:rPr>
              <a:t>thường </a:t>
            </a:r>
            <a:r>
              <a:rPr lang="vi-VN" sz="2800" dirty="0">
                <a:effectLst/>
                <a:latin typeface="+mj-lt"/>
                <a:ea typeface="Arial" panose="020B0604020202020204" pitchFamily="34" charset="0"/>
                <a:cs typeface="Times New Roman" panose="02020603050405020304" pitchFamily="18" charset="0"/>
              </a:rPr>
              <a:t>gặp giữa các vế của câu ghép chính phụ là: quan hệ nguyên nhân – kết quả; quan hệ điều kiện, giả thiết – hệ quả;…</a:t>
            </a:r>
            <a:endParaRPr lang="vi-VN" sz="2800" dirty="0">
              <a:effectLst/>
              <a:latin typeface="+mj-lt"/>
              <a:ea typeface="Times New Roman" panose="02020603050405020304" pitchFamily="18" charset="0"/>
              <a:cs typeface="Times New Roman" panose="02020603050405020304" pitchFamily="18" charset="0"/>
            </a:endParaRPr>
          </a:p>
          <a:p>
            <a:pPr algn="just"/>
            <a:r>
              <a:rPr lang="vi-VN" sz="2800" dirty="0">
                <a:effectLst/>
                <a:latin typeface="+mj-lt"/>
                <a:ea typeface="Arial" panose="020B0604020202020204" pitchFamily="34" charset="0"/>
                <a:cs typeface="Times New Roman" panose="02020603050405020304" pitchFamily="18" charset="0"/>
              </a:rPr>
              <a:t>– Phương tiện ngôn ngữ chủ yếu được dùng để nối các vế của câu ghép chính phụ là cặp kết từ hoặc một kết từ ở vế phụ hay vế chính.</a:t>
            </a:r>
            <a:endParaRPr lang="vi-VN" sz="2800" dirty="0">
              <a:effectLst/>
              <a:latin typeface="+mj-lt"/>
              <a:ea typeface="Times New Roman" panose="02020603050405020304" pitchFamily="18" charset="0"/>
              <a:cs typeface="Times New Roman" panose="02020603050405020304" pitchFamily="18" charset="0"/>
            </a:endParaRPr>
          </a:p>
          <a:p>
            <a:pPr algn="just" fontAlgn="base"/>
            <a:r>
              <a:rPr lang="vi-VN" sz="2800" b="1" dirty="0">
                <a:solidFill>
                  <a:srgbClr val="000000"/>
                </a:solidFill>
                <a:effectLst/>
                <a:highlight>
                  <a:srgbClr val="FFFFFF"/>
                </a:highlight>
                <a:latin typeface="+mj-lt"/>
                <a:ea typeface="Times New Roman" panose="02020603050405020304" pitchFamily="18" charset="0"/>
                <a:cs typeface="Times New Roman" panose="02020603050405020304" pitchFamily="18" charset="0"/>
              </a:rPr>
              <a:t>*Lưu ý</a:t>
            </a:r>
            <a:r>
              <a:rPr lang="vi-VN" sz="2800" dirty="0">
                <a:solidFill>
                  <a:srgbClr val="000000"/>
                </a:solidFill>
                <a:effectLst/>
                <a:highlight>
                  <a:srgbClr val="FFFFFF"/>
                </a:highlight>
                <a:latin typeface="+mj-lt"/>
                <a:ea typeface="Times New Roman" panose="02020603050405020304" pitchFamily="18" charset="0"/>
                <a:cs typeface="Times New Roman" panose="02020603050405020304" pitchFamily="18" charset="0"/>
              </a:rPr>
              <a:t>: Câu ghép do các câu ghép lại với nhau nên cần phải có sự liên kết một cách hợp lý. Các vế của câu ghép được nối với nhau bởi 03 cách:</a:t>
            </a:r>
            <a:endParaRPr lang="vi-VN" sz="2800" dirty="0">
              <a:effectLst/>
              <a:highlight>
                <a:srgbClr val="FFFFFF"/>
              </a:highlight>
              <a:latin typeface="+mj-lt"/>
              <a:ea typeface="Times New Roman" panose="02020603050405020304" pitchFamily="18" charset="0"/>
              <a:cs typeface="Times New Roman" panose="02020603050405020304" pitchFamily="18" charset="0"/>
            </a:endParaRPr>
          </a:p>
          <a:p>
            <a:pPr algn="just" fontAlgn="base"/>
            <a:r>
              <a:rPr lang="vi-VN" sz="2800" dirty="0">
                <a:solidFill>
                  <a:srgbClr val="000000"/>
                </a:solidFill>
                <a:effectLst/>
                <a:highlight>
                  <a:srgbClr val="FFFFFF"/>
                </a:highlight>
                <a:latin typeface="+mj-lt"/>
                <a:ea typeface="Times New Roman" panose="02020603050405020304" pitchFamily="18" charset="0"/>
                <a:cs typeface="Times New Roman" panose="02020603050405020304" pitchFamily="18" charset="0"/>
              </a:rPr>
              <a:t>-Sử dụng từ ngữ có tác dụng nối.</a:t>
            </a:r>
            <a:endParaRPr lang="vi-VN" sz="2800" dirty="0">
              <a:effectLst/>
              <a:highlight>
                <a:srgbClr val="FFFFFF"/>
              </a:highlight>
              <a:latin typeface="+mj-lt"/>
              <a:ea typeface="Times New Roman" panose="02020603050405020304" pitchFamily="18" charset="0"/>
              <a:cs typeface="Times New Roman" panose="02020603050405020304" pitchFamily="18" charset="0"/>
            </a:endParaRPr>
          </a:p>
          <a:p>
            <a:pPr algn="just" fontAlgn="base"/>
            <a:r>
              <a:rPr lang="vi-VN" sz="2800" dirty="0">
                <a:solidFill>
                  <a:srgbClr val="000000"/>
                </a:solidFill>
                <a:effectLst/>
                <a:highlight>
                  <a:srgbClr val="FFFFFF"/>
                </a:highlight>
                <a:latin typeface="+mj-lt"/>
                <a:ea typeface="Times New Roman" panose="02020603050405020304" pitchFamily="18" charset="0"/>
                <a:cs typeface="Times New Roman" panose="02020603050405020304" pitchFamily="18" charset="0"/>
              </a:rPr>
              <a:t>-Nối trực tiếp (sử dụng sử dụng các dấu: hai chấm, chấm phẩy và dấu phẩy).</a:t>
            </a:r>
            <a:endParaRPr lang="vi-VN" sz="2800" dirty="0">
              <a:effectLst/>
              <a:highlight>
                <a:srgbClr val="FFFFFF"/>
              </a:highlight>
              <a:latin typeface="+mj-lt"/>
              <a:ea typeface="Times New Roman" panose="02020603050405020304" pitchFamily="18" charset="0"/>
              <a:cs typeface="Times New Roman" panose="02020603050405020304" pitchFamily="18" charset="0"/>
            </a:endParaRPr>
          </a:p>
          <a:p>
            <a:r>
              <a:rPr lang="vi-VN" sz="2800" dirty="0">
                <a:effectLst/>
                <a:latin typeface="+mj-lt"/>
                <a:ea typeface="Times New Roman" panose="02020603050405020304" pitchFamily="18" charset="0"/>
              </a:rPr>
              <a:t>-Nối bằng quan hệ từ: Quan hệ từ: </a:t>
            </a:r>
            <a:r>
              <a:rPr lang="vi-VN" sz="2800" i="1" dirty="0">
                <a:effectLst/>
                <a:latin typeface="+mj-lt"/>
                <a:ea typeface="Times New Roman" panose="02020603050405020304" pitchFamily="18" charset="0"/>
              </a:rPr>
              <a:t>và, nhưng, hoặc, hay, thì,...</a:t>
            </a:r>
            <a:r>
              <a:rPr lang="vi-VN" sz="2800" dirty="0">
                <a:effectLst/>
                <a:latin typeface="+mj-lt"/>
                <a:ea typeface="Times New Roman" panose="02020603050405020304" pitchFamily="18" charset="0"/>
              </a:rPr>
              <a:t>; Cặp quan hệ từ: </a:t>
            </a:r>
            <a:r>
              <a:rPr lang="vi-VN" sz="2800" i="1" dirty="0">
                <a:effectLst/>
                <a:latin typeface="+mj-lt"/>
                <a:ea typeface="Times New Roman" panose="02020603050405020304" pitchFamily="18" charset="0"/>
              </a:rPr>
              <a:t>vì – nên, nếu – thì, tuy – nhưng…</a:t>
            </a:r>
            <a:endParaRPr lang="vi-VN" sz="2800" dirty="0">
              <a:latin typeface="+mj-lt"/>
            </a:endParaRPr>
          </a:p>
        </p:txBody>
      </p:sp>
    </p:spTree>
    <p:extLst>
      <p:ext uri="{BB962C8B-B14F-4D97-AF65-F5344CB8AC3E}">
        <p14:creationId xmlns:p14="http://schemas.microsoft.com/office/powerpoint/2010/main" val="1977894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wipe(down)">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wipe(down)">
                                      <p:cBhvr>
                                        <p:cTn id="20" dur="500"/>
                                        <p:tgtEl>
                                          <p:spTgt spid="4">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wipe(down)">
                                      <p:cBhvr>
                                        <p:cTn id="23" dur="500"/>
                                        <p:tgtEl>
                                          <p:spTgt spid="4">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wipe(down)">
                                      <p:cBhvr>
                                        <p:cTn id="26" dur="500"/>
                                        <p:tgtEl>
                                          <p:spTgt spid="4">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wipe(down)">
                                      <p:cBhvr>
                                        <p:cTn id="29"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3B4FCC9B-C0BF-9C54-4665-13F9A9620F78}"/>
              </a:ext>
            </a:extLst>
          </p:cNvPr>
          <p:cNvSpPr txBox="1"/>
          <p:nvPr/>
        </p:nvSpPr>
        <p:spPr>
          <a:xfrm>
            <a:off x="918696" y="1933245"/>
            <a:ext cx="6112474" cy="1384995"/>
          </a:xfrm>
          <a:prstGeom prst="rect">
            <a:avLst/>
          </a:prstGeom>
          <a:noFill/>
        </p:spPr>
        <p:txBody>
          <a:bodyPr wrap="square">
            <a:spAutoFit/>
          </a:bodyPr>
          <a:lstStyle/>
          <a:p>
            <a:pPr algn="just"/>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Bài tập 1</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–Câu ghép đẳng lập: a, d.</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–Câu ghép chính phụ: b, c.</a:t>
            </a:r>
            <a:endParaRPr lang="vi-VN" sz="28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5780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76483" y="737419"/>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xmlns="" id="{70DF1707-0269-F60D-BBF6-47F4487DA3A9}"/>
              </a:ext>
            </a:extLst>
          </p:cNvPr>
          <p:cNvSpPr txBox="1"/>
          <p:nvPr/>
        </p:nvSpPr>
        <p:spPr>
          <a:xfrm>
            <a:off x="459386" y="1565268"/>
            <a:ext cx="11287771" cy="3970318"/>
          </a:xfrm>
          <a:prstGeom prst="rect">
            <a:avLst/>
          </a:prstGeom>
          <a:noFill/>
        </p:spPr>
        <p:txBody>
          <a:bodyPr wrap="square">
            <a:spAutoFit/>
          </a:bodyPr>
          <a:lstStyle/>
          <a:p>
            <a:pPr algn="just"/>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Bài tập 2</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 Quan hệ ý nghĩa giữa các vế câu ghép là quan hệ nguyên nhân – kết quả. Các vế câu ghép được nối với nhau bằng cặp kết từ </a:t>
            </a:r>
            <a:r>
              <a:rPr lang="vi-VN"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vì ... nên ...</a:t>
            </a:r>
            <a:endParaRPr lang="vi-VN" sz="2800" i="1" dirty="0">
              <a:solidFill>
                <a:srgbClr val="FF0000"/>
              </a:solidFill>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b. Quan hệ ý nghĩa giữa các vế câu ghép là quan hệ liệt kê. Các vế câu ghép được nối với nhau bằng kết từ </a:t>
            </a:r>
            <a:r>
              <a:rPr lang="vi-VN"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800" dirty="0">
              <a:solidFill>
                <a:srgbClr val="FF0000"/>
              </a:solidFill>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c. Quan hệ ý nghĩa giữa các vế câu ghép là quan hệ mục đích – sự kiện. Các vế câu ghép được nối với nhau bằng kết từ </a:t>
            </a:r>
            <a:r>
              <a:rPr lang="vi-VN"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ở</a:t>
            </a:r>
            <a:r>
              <a:rPr lang="vi-VN" sz="2800" dirty="0">
                <a:latin typeface="VNI-Times"/>
                <a:ea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vế phụ.</a:t>
            </a:r>
            <a:endParaRPr lang="vi-VN" sz="2800" dirty="0">
              <a:effectLst/>
              <a:latin typeface="VNI-Times"/>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d. Quan hệ ý nghĩa giữa các vế câu ghép là quan hệ tăng cấp. Các vế câu ghép được nối với nhau bằng cặp từ hô ứng ... </a:t>
            </a:r>
            <a:r>
              <a:rPr lang="vi-VN"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càng ... càng ...</a:t>
            </a:r>
            <a:endParaRPr lang="vi-VN" sz="2800" i="1" dirty="0">
              <a:solidFill>
                <a:srgbClr val="FF0000"/>
              </a:solidFill>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3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1000"/>
                                        <p:tgtEl>
                                          <p:spTgt spid="4">
                                            <p:txEl>
                                              <p:pRg st="1" end="1"/>
                                            </p:txEl>
                                          </p:spTgt>
                                        </p:tgtEl>
                                      </p:cBhvr>
                                    </p:animEffect>
                                    <p:anim calcmode="lin" valueType="num">
                                      <p:cBhvr>
                                        <p:cTn id="1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wheel(1)">
                                      <p:cBhvr>
                                        <p:cTn id="23" dur="20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additive="base">
                                        <p:cTn id="28"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xmlns="" id="{34111E5C-EAB8-ED5F-7993-197D6F9070A3}"/>
              </a:ext>
            </a:extLst>
          </p:cNvPr>
          <p:cNvSpPr txBox="1"/>
          <p:nvPr/>
        </p:nvSpPr>
        <p:spPr>
          <a:xfrm>
            <a:off x="728020" y="1386641"/>
            <a:ext cx="10953233" cy="4093428"/>
          </a:xfrm>
          <a:prstGeom prst="rect">
            <a:avLst/>
          </a:prstGeom>
          <a:noFill/>
        </p:spPr>
        <p:txBody>
          <a:bodyPr wrap="square">
            <a:spAutoFit/>
          </a:bodyPr>
          <a:lstStyle/>
          <a:p>
            <a:pPr algn="just"/>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Bài tập 3</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a.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Câu “Thu nhập tốt nhưng chỗ làm hơi xa.” nhấn mạnh thông tin chỗ làm xa, đi lại không được thuận lợi.</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Câu “Chỗ làm hơi xa nhưng thu nhập tốt.” nhấn mạnh thông tin thu nhập tốt, có ý nhấn mạnh đến mặt tích cực.</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b. </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Câu “Vì Hà chăm chỉ và luôn cố gắng trong học tập nên bạn ấy đạt điểm rất cao trong kì thi vừa qua.” nhấn mạnh thông tin kết quả học tập của Hà (đạt điểm rất cao trong kì thi vừa qua).</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 Câu “Hà đạt điểm rất cao trong kì thi vừa qua vì bạn ấy chăm chỉ và luôn cố gắng trong học tập.” nhấn mạnh thông tin nguyên nhân Hà có kết quả học tập tốt (chăm chỉ và luôn cố gắng trong học tập).</a:t>
            </a:r>
            <a:endParaRPr lang="vi-VN" sz="2000" dirty="0">
              <a:effectLst/>
              <a:latin typeface="VNI-Times"/>
              <a:ea typeface="Times New Roman" panose="02020603050405020304" pitchFamily="18" charset="0"/>
              <a:cs typeface="Times New Roman" panose="02020603050405020304" pitchFamily="18" charset="0"/>
            </a:endParaRPr>
          </a:p>
          <a:p>
            <a:pPr algn="just"/>
            <a:r>
              <a:rPr lang="vi-VN" sz="2000" dirty="0">
                <a:effectLst/>
                <a:latin typeface="Times New Roman" panose="02020603050405020304" pitchFamily="18" charset="0"/>
                <a:ea typeface="Times New Roman" panose="02020603050405020304" pitchFamily="18" charset="0"/>
                <a:cs typeface="Times New Roman" panose="02020603050405020304" pitchFamily="18" charset="0"/>
              </a:rPr>
              <a:t>-&gt; Việc lựa chọn trật tự của các vế câu đóng vai trò quan trọng để tạo điểm nhấn thông tin và có thể chi phối ý nghĩa của cả câu.</a:t>
            </a:r>
            <a:endParaRPr lang="vi-VN" sz="2000" dirty="0">
              <a:effectLst/>
              <a:latin typeface="VNI-Times"/>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0041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additive="base">
                                        <p:cTn id="14"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 calcmode="lin" valueType="num">
                                      <p:cBhvr additive="base">
                                        <p:cTn id="18"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 calcmode="lin" valueType="num">
                                      <p:cBhvr additive="base">
                                        <p:cTn id="22"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Effect transition="in" filter="fade">
                                      <p:cBhvr>
                                        <p:cTn id="28" dur="1000"/>
                                        <p:tgtEl>
                                          <p:spTgt spid="7">
                                            <p:txEl>
                                              <p:pRg st="4" end="4"/>
                                            </p:txEl>
                                          </p:spTgt>
                                        </p:tgtEl>
                                      </p:cBhvr>
                                    </p:animEffect>
                                    <p:anim calcmode="lin" valueType="num">
                                      <p:cBhvr>
                                        <p:cTn id="29"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4" end="4"/>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animEffect transition="in" filter="fade">
                                      <p:cBhvr>
                                        <p:cTn id="33" dur="1000"/>
                                        <p:tgtEl>
                                          <p:spTgt spid="7">
                                            <p:txEl>
                                              <p:pRg st="5" end="5"/>
                                            </p:txEl>
                                          </p:spTgt>
                                        </p:tgtEl>
                                      </p:cBhvr>
                                    </p:animEffect>
                                    <p:anim calcmode="lin" valueType="num">
                                      <p:cBhvr>
                                        <p:cTn id="34"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5" end="5"/>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7">
                                            <p:txEl>
                                              <p:pRg st="6" end="6"/>
                                            </p:txEl>
                                          </p:spTgt>
                                        </p:tgtEl>
                                        <p:attrNameLst>
                                          <p:attrName>style.visibility</p:attrName>
                                        </p:attrNameLst>
                                      </p:cBhvr>
                                      <p:to>
                                        <p:strVal val="visible"/>
                                      </p:to>
                                    </p:set>
                                    <p:animEffect transition="in" filter="fade">
                                      <p:cBhvr>
                                        <p:cTn id="38" dur="1000"/>
                                        <p:tgtEl>
                                          <p:spTgt spid="7">
                                            <p:txEl>
                                              <p:pRg st="6" end="6"/>
                                            </p:txEl>
                                          </p:spTgt>
                                        </p:tgtEl>
                                      </p:cBhvr>
                                    </p:animEffect>
                                    <p:anim calcmode="lin" valueType="num">
                                      <p:cBhvr>
                                        <p:cTn id="39"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7">
                                            <p:txEl>
                                              <p:pRg st="6" end="6"/>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7">
                                            <p:txEl>
                                              <p:pRg st="7" end="7"/>
                                            </p:txEl>
                                          </p:spTgt>
                                        </p:tgtEl>
                                        <p:attrNameLst>
                                          <p:attrName>style.visibility</p:attrName>
                                        </p:attrNameLst>
                                      </p:cBhvr>
                                      <p:to>
                                        <p:strVal val="visible"/>
                                      </p:to>
                                    </p:set>
                                    <p:animEffect transition="in" filter="fade">
                                      <p:cBhvr>
                                        <p:cTn id="43" dur="1000"/>
                                        <p:tgtEl>
                                          <p:spTgt spid="7">
                                            <p:txEl>
                                              <p:pRg st="7" end="7"/>
                                            </p:txEl>
                                          </p:spTgt>
                                        </p:tgtEl>
                                      </p:cBhvr>
                                    </p:animEffect>
                                    <p:anim calcmode="lin" valueType="num">
                                      <p:cBhvr>
                                        <p:cTn id="44"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2210862" cy="522259"/>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vi-VN"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II. Luyện tập</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xmlns="" id="{885F0C61-9307-985E-BB01-06A92715E3E9}"/>
              </a:ext>
            </a:extLst>
          </p:cNvPr>
          <p:cNvSpPr txBox="1"/>
          <p:nvPr/>
        </p:nvSpPr>
        <p:spPr>
          <a:xfrm>
            <a:off x="702279" y="1777316"/>
            <a:ext cx="10614440" cy="1938992"/>
          </a:xfrm>
          <a:prstGeom prst="rect">
            <a:avLst/>
          </a:prstGeom>
          <a:noFill/>
        </p:spPr>
        <p:txBody>
          <a:bodyPr wrap="square">
            <a:spAutoFit/>
          </a:bodyPr>
          <a:lstStyle/>
          <a:p>
            <a:pPr marL="71755" algn="just"/>
            <a:r>
              <a:rPr lang="vi-VN" sz="2400" b="1" dirty="0">
                <a:effectLst/>
                <a:latin typeface="+mj-lt"/>
                <a:ea typeface="Arial" panose="020B0604020202020204" pitchFamily="34" charset="0"/>
                <a:cs typeface="Times New Roman" panose="02020603050405020304" pitchFamily="18" charset="0"/>
              </a:rPr>
              <a:t>Bài</a:t>
            </a:r>
            <a:r>
              <a:rPr lang="vi-VN" sz="2400" b="1" spc="-25" dirty="0">
                <a:effectLst/>
                <a:latin typeface="+mj-lt"/>
                <a:ea typeface="Arial" panose="020B0604020202020204" pitchFamily="34" charset="0"/>
                <a:cs typeface="Times New Roman" panose="02020603050405020304" pitchFamily="18" charset="0"/>
              </a:rPr>
              <a:t> </a:t>
            </a:r>
            <a:r>
              <a:rPr lang="vi-VN" sz="2400" b="1" dirty="0">
                <a:effectLst/>
                <a:latin typeface="+mj-lt"/>
                <a:ea typeface="Arial" panose="020B0604020202020204" pitchFamily="34" charset="0"/>
                <a:cs typeface="Times New Roman" panose="02020603050405020304" pitchFamily="18" charset="0"/>
              </a:rPr>
              <a:t>tập</a:t>
            </a:r>
            <a:r>
              <a:rPr lang="vi-VN" sz="2400" b="1" spc="-20" dirty="0">
                <a:effectLst/>
                <a:latin typeface="+mj-lt"/>
                <a:ea typeface="Arial" panose="020B0604020202020204" pitchFamily="34" charset="0"/>
                <a:cs typeface="Times New Roman" panose="02020603050405020304" pitchFamily="18" charset="0"/>
              </a:rPr>
              <a:t> </a:t>
            </a:r>
            <a:r>
              <a:rPr lang="vi-VN" sz="2400" b="1" spc="-50" dirty="0">
                <a:effectLst/>
                <a:latin typeface="+mj-lt"/>
                <a:ea typeface="Arial" panose="020B0604020202020204" pitchFamily="34" charset="0"/>
                <a:cs typeface="Times New Roman" panose="02020603050405020304" pitchFamily="18" charset="0"/>
              </a:rPr>
              <a:t>4</a:t>
            </a:r>
            <a:endParaRPr lang="vi-VN" sz="2400" dirty="0">
              <a:effectLst/>
              <a:latin typeface="+mj-lt"/>
              <a:ea typeface="Times New Roman" panose="02020603050405020304" pitchFamily="18" charset="0"/>
              <a:cs typeface="Times New Roman" panose="02020603050405020304" pitchFamily="18" charset="0"/>
            </a:endParaRPr>
          </a:p>
          <a:p>
            <a:pPr marL="71755" marR="61595" algn="just">
              <a:spcAft>
                <a:spcPts val="0"/>
              </a:spcAft>
            </a:pPr>
            <a:r>
              <a:rPr lang="vi-VN" sz="2400" spc="-10" dirty="0">
                <a:effectLst/>
                <a:latin typeface="+mj-lt"/>
                <a:ea typeface="Arial" panose="020B0604020202020204" pitchFamily="34" charset="0"/>
                <a:cs typeface="Times New Roman" panose="02020603050405020304" pitchFamily="18" charset="0"/>
              </a:rPr>
              <a:t>Câu</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dùng</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sai</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phương</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tiện</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nối</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giữa</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các</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vế</a:t>
            </a:r>
            <a:r>
              <a:rPr lang="vi-VN" sz="2400" spc="-85" dirty="0">
                <a:effectLst/>
                <a:latin typeface="+mj-lt"/>
                <a:ea typeface="Arial" panose="020B0604020202020204" pitchFamily="34" charset="0"/>
                <a:cs typeface="Times New Roman" panose="02020603050405020304" pitchFamily="18" charset="0"/>
              </a:rPr>
              <a:t> </a:t>
            </a:r>
            <a:r>
              <a:rPr lang="vi-VN" sz="2400" spc="-10" dirty="0">
                <a:effectLst/>
                <a:latin typeface="+mj-lt"/>
                <a:ea typeface="Arial" panose="020B0604020202020204" pitchFamily="34" charset="0"/>
                <a:cs typeface="Times New Roman" panose="02020603050405020304" pitchFamily="18" charset="0"/>
              </a:rPr>
              <a:t>là </a:t>
            </a:r>
            <a:r>
              <a:rPr lang="vi-VN" sz="2400" dirty="0">
                <a:effectLst/>
                <a:latin typeface="+mj-lt"/>
                <a:ea typeface="Arial" panose="020B0604020202020204" pitchFamily="34" charset="0"/>
                <a:cs typeface="Times New Roman" panose="02020603050405020304" pitchFamily="18" charset="0"/>
              </a:rPr>
              <a:t>câu</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a,</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c,</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d.</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Có</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thể</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sửa</a:t>
            </a:r>
            <a:r>
              <a:rPr lang="vi-VN" sz="2400" spc="-5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lại:</a:t>
            </a:r>
            <a:endParaRPr lang="vi-VN" sz="2400" dirty="0">
              <a:effectLst/>
              <a:latin typeface="+mj-lt"/>
              <a:ea typeface="Times New Roman" panose="02020603050405020304" pitchFamily="18" charset="0"/>
              <a:cs typeface="Times New Roman" panose="02020603050405020304" pitchFamily="18" charset="0"/>
            </a:endParaRPr>
          </a:p>
          <a:p>
            <a:pPr marL="71755" algn="just"/>
            <a:r>
              <a:rPr lang="vi-VN" sz="2400" spc="-20" dirty="0">
                <a:effectLst/>
                <a:latin typeface="+mj-lt"/>
                <a:ea typeface="Arial" panose="020B0604020202020204" pitchFamily="34" charset="0"/>
                <a:cs typeface="Times New Roman" panose="02020603050405020304" pitchFamily="18" charset="0"/>
              </a:rPr>
              <a:t>a. Hà</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không</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những</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học</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tốt</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mà</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cô</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ấy</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còn</a:t>
            </a:r>
            <a:r>
              <a:rPr lang="vi-VN" sz="2400" spc="-60" dirty="0">
                <a:effectLst/>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cs typeface="Times New Roman" panose="02020603050405020304" pitchFamily="18" charset="0"/>
              </a:rPr>
              <a:t>hát hay.</a:t>
            </a:r>
            <a:endParaRPr lang="vi-VN" sz="2400" dirty="0">
              <a:effectLst/>
              <a:latin typeface="+mj-lt"/>
              <a:ea typeface="Times New Roman" panose="02020603050405020304" pitchFamily="18" charset="0"/>
              <a:cs typeface="Times New Roman" panose="02020603050405020304" pitchFamily="18" charset="0"/>
            </a:endParaRPr>
          </a:p>
          <a:p>
            <a:pPr marL="71755" algn="just"/>
            <a:r>
              <a:rPr lang="vi-VN" sz="2400" dirty="0">
                <a:effectLst/>
                <a:latin typeface="+mj-lt"/>
                <a:ea typeface="Arial" panose="020B0604020202020204" pitchFamily="34" charset="0"/>
                <a:cs typeface="Times New Roman" panose="02020603050405020304" pitchFamily="18" charset="0"/>
              </a:rPr>
              <a:t>c.</a:t>
            </a:r>
            <a:r>
              <a:rPr lang="vi-VN" sz="2400" spc="-4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Chúng</a:t>
            </a:r>
            <a:r>
              <a:rPr lang="vi-VN" sz="2400" spc="-7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ta</a:t>
            </a:r>
            <a:r>
              <a:rPr lang="vi-VN" sz="2400" spc="-7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càng</a:t>
            </a:r>
            <a:r>
              <a:rPr lang="vi-VN" sz="2400" spc="-80"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đọc</a:t>
            </a:r>
            <a:r>
              <a:rPr lang="vi-VN" sz="2400" spc="-7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nhiều</a:t>
            </a:r>
            <a:r>
              <a:rPr lang="vi-VN" sz="2400" spc="-7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sách,</a:t>
            </a:r>
            <a:r>
              <a:rPr lang="vi-VN" sz="2400" spc="-80"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kiến</a:t>
            </a:r>
            <a:r>
              <a:rPr lang="vi-VN" sz="2400" spc="-7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thức càng được mở rộng.</a:t>
            </a:r>
            <a:endParaRPr lang="vi-VN" sz="2400" dirty="0">
              <a:effectLst/>
              <a:latin typeface="+mj-lt"/>
              <a:ea typeface="Times New Roman" panose="02020603050405020304" pitchFamily="18" charset="0"/>
              <a:cs typeface="Times New Roman" panose="02020603050405020304" pitchFamily="18" charset="0"/>
            </a:endParaRPr>
          </a:p>
          <a:p>
            <a:pPr marL="71755" algn="just"/>
            <a:r>
              <a:rPr lang="vi-VN" sz="2400" dirty="0">
                <a:effectLst/>
                <a:latin typeface="+mj-lt"/>
                <a:ea typeface="Arial" panose="020B0604020202020204" pitchFamily="34" charset="0"/>
                <a:cs typeface="Times New Roman" panose="02020603050405020304" pitchFamily="18" charset="0"/>
              </a:rPr>
              <a:t>d.</a:t>
            </a:r>
            <a:r>
              <a:rPr lang="vi-VN" sz="2400" spc="20"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Mặc</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dù</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trời</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mưa</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rất</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to</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nhưng</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chị</a:t>
            </a:r>
            <a:r>
              <a:rPr lang="vi-VN" sz="2400" spc="-25" dirty="0">
                <a:effectLst/>
                <a:latin typeface="+mj-lt"/>
                <a:ea typeface="Arial" panose="020B0604020202020204" pitchFamily="34" charset="0"/>
                <a:cs typeface="Times New Roman" panose="02020603050405020304" pitchFamily="18" charset="0"/>
              </a:rPr>
              <a:t> </a:t>
            </a:r>
            <a:r>
              <a:rPr lang="vi-VN" sz="2400" dirty="0">
                <a:effectLst/>
                <a:latin typeface="+mj-lt"/>
                <a:ea typeface="Arial" panose="020B0604020202020204" pitchFamily="34" charset="0"/>
                <a:cs typeface="Times New Roman" panose="02020603050405020304" pitchFamily="18" charset="0"/>
              </a:rPr>
              <a:t>ấy</a:t>
            </a:r>
            <a:r>
              <a:rPr lang="vi-VN" sz="2400" spc="-25" dirty="0">
                <a:effectLst/>
                <a:latin typeface="+mj-lt"/>
                <a:ea typeface="Arial" panose="020B0604020202020204" pitchFamily="34" charset="0"/>
                <a:cs typeface="Times New Roman" panose="02020603050405020304" pitchFamily="18" charset="0"/>
              </a:rPr>
              <a:t> vẫn</a:t>
            </a:r>
            <a:r>
              <a:rPr lang="vi-VN" sz="2400" dirty="0">
                <a:latin typeface="+mj-lt"/>
                <a:ea typeface="Arial" panose="020B0604020202020204" pitchFamily="34" charset="0"/>
                <a:cs typeface="Times New Roman" panose="02020603050405020304" pitchFamily="18" charset="0"/>
              </a:rPr>
              <a:t> </a:t>
            </a:r>
            <a:r>
              <a:rPr lang="vi-VN" sz="2400" spc="-20" dirty="0">
                <a:effectLst/>
                <a:latin typeface="+mj-lt"/>
                <a:ea typeface="Arial" panose="020B0604020202020204" pitchFamily="34" charset="0"/>
              </a:rPr>
              <a:t>đến</a:t>
            </a:r>
            <a:r>
              <a:rPr lang="vi-VN" sz="2400" spc="-90" dirty="0">
                <a:effectLst/>
                <a:latin typeface="+mj-lt"/>
                <a:ea typeface="Arial" panose="020B0604020202020204" pitchFamily="34" charset="0"/>
              </a:rPr>
              <a:t> </a:t>
            </a:r>
            <a:r>
              <a:rPr lang="vi-VN" sz="2400" spc="-20" dirty="0">
                <a:effectLst/>
                <a:latin typeface="+mj-lt"/>
                <a:ea typeface="Arial" panose="020B0604020202020204" pitchFamily="34" charset="0"/>
              </a:rPr>
              <a:t>đúng</a:t>
            </a:r>
            <a:r>
              <a:rPr lang="vi-VN" sz="2400" spc="-90" dirty="0">
                <a:effectLst/>
                <a:latin typeface="+mj-lt"/>
                <a:ea typeface="Arial" panose="020B0604020202020204" pitchFamily="34" charset="0"/>
              </a:rPr>
              <a:t> </a:t>
            </a:r>
            <a:r>
              <a:rPr lang="vi-VN" sz="2400" spc="-20" dirty="0">
                <a:effectLst/>
                <a:latin typeface="+mj-lt"/>
                <a:ea typeface="Arial" panose="020B0604020202020204" pitchFamily="34" charset="0"/>
              </a:rPr>
              <a:t>giờ.</a:t>
            </a:r>
            <a:endParaRPr lang="vi-VN" sz="2400" dirty="0">
              <a:latin typeface="+mj-lt"/>
            </a:endParaRPr>
          </a:p>
        </p:txBody>
      </p:sp>
    </p:spTree>
    <p:extLst>
      <p:ext uri="{BB962C8B-B14F-4D97-AF65-F5344CB8AC3E}">
        <p14:creationId xmlns:p14="http://schemas.microsoft.com/office/powerpoint/2010/main" val="4179655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833284"/>
            <a:ext cx="11517055" cy="5740810"/>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2"/>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2"/>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3"/>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3"/>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p:cNvPicPr>
            <a:picLocks noChangeAspect="1"/>
          </p:cNvPicPr>
          <p:nvPr/>
        </p:nvPicPr>
        <p:blipFill>
          <a:blip r:embed="rId4"/>
          <a:stretch>
            <a:fillRect/>
          </a:stretch>
        </p:blipFill>
        <p:spPr>
          <a:xfrm>
            <a:off x="801477" y="2320195"/>
            <a:ext cx="4479164" cy="35869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16" name="Right Arrow 15"/>
          <p:cNvSpPr/>
          <p:nvPr/>
        </p:nvSpPr>
        <p:spPr>
          <a:xfrm>
            <a:off x="5427406" y="2799813"/>
            <a:ext cx="958646" cy="2787445"/>
          </a:xfrm>
          <a:prstGeom prst="rightArrow">
            <a:avLst>
              <a:gd name="adj1" fmla="val 59524"/>
              <a:gd name="adj2" fmla="val 50000"/>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27" name="Picture 26"/>
          <p:cNvPicPr>
            <a:picLocks noChangeAspect="1"/>
          </p:cNvPicPr>
          <p:nvPr/>
        </p:nvPicPr>
        <p:blipFill>
          <a:blip r:embed="rId5"/>
          <a:stretch>
            <a:fillRect/>
          </a:stretch>
        </p:blipFill>
        <p:spPr>
          <a:xfrm>
            <a:off x="6524943" y="2628040"/>
            <a:ext cx="4981257" cy="3279055"/>
          </a:xfrm>
          <a:prstGeom prst="rect">
            <a:avLst/>
          </a:prstGeom>
        </p:spPr>
      </p:pic>
      <p:sp>
        <p:nvSpPr>
          <p:cNvPr id="28" name="Snip Diagonal Corner Rectangle 27"/>
          <p:cNvSpPr/>
          <p:nvPr/>
        </p:nvSpPr>
        <p:spPr>
          <a:xfrm>
            <a:off x="4346224" y="1437883"/>
            <a:ext cx="4188542" cy="539790"/>
          </a:xfrm>
          <a:prstGeom prst="snip2DiagRect">
            <a:avLst>
              <a:gd name="adj1" fmla="val 0"/>
              <a:gd name="adj2" fmla="val 5000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Vận dụng</a:t>
            </a:r>
            <a:endParaRPr kumimoji="0" lang="en-US" sz="28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4" name="Hộp Văn bản 3">
            <a:extLst>
              <a:ext uri="{FF2B5EF4-FFF2-40B4-BE49-F238E27FC236}">
                <a16:creationId xmlns:a16="http://schemas.microsoft.com/office/drawing/2014/main" xmlns="" id="{4FDC9894-22BE-D1C1-6B55-6478DF55CCA1}"/>
              </a:ext>
            </a:extLst>
          </p:cNvPr>
          <p:cNvSpPr txBox="1"/>
          <p:nvPr/>
        </p:nvSpPr>
        <p:spPr>
          <a:xfrm>
            <a:off x="6774646" y="3275111"/>
            <a:ext cx="3605030" cy="156966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prstClr val="black"/>
                </a:solidFill>
                <a:effectLst/>
                <a:uLnTx/>
                <a:uFillTx/>
                <a:latin typeface="Times New Roman" panose="02020603050405020304" pitchFamily="18" charset="0"/>
                <a:ea typeface="Arial" panose="020B0604020202020204" pitchFamily="34" charset="0"/>
                <a:cs typeface="+mn-cs"/>
              </a:rPr>
              <a:t>Sưu tầm và phân tích được ngữ liệu trong đoạn văn có sử dụng câu ghép chính phụ và câu ghép đẳng lập.</a:t>
            </a:r>
            <a:endParaRPr kumimoji="0" lang="vi-VN" sz="2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28557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arn(outVertic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500"/>
                                        <p:tgtEl>
                                          <p:spTgt spid="16"/>
                                        </p:tgtEl>
                                      </p:cBhvr>
                                    </p:animEffect>
                                  </p:childTnLst>
                                </p:cTn>
                              </p:par>
                              <p:par>
                                <p:cTn id="18" presetID="6" presetClass="entr" presetSubtype="16" fill="hold" nodeType="with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circle(in)">
                                      <p:cBhvr>
                                        <p:cTn id="20" dur="2000"/>
                                        <p:tgtEl>
                                          <p:spTgt spid="27"/>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8"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p:cNvSpPr/>
          <p:nvPr/>
        </p:nvSpPr>
        <p:spPr>
          <a:xfrm>
            <a:off x="331122" y="1028700"/>
            <a:ext cx="11517055" cy="5545394"/>
          </a:xfrm>
          <a:prstGeom prst="frame">
            <a:avLst>
              <a:gd name="adj1" fmla="val 1596"/>
            </a:avLst>
          </a:prstGeom>
          <a:gradFill flip="none" rotWithShape="1">
            <a:gsLst>
              <a:gs pos="0">
                <a:schemeClr val="accent2">
                  <a:lumMod val="75000"/>
                  <a:tint val="66000"/>
                  <a:satMod val="160000"/>
                </a:schemeClr>
              </a:gs>
              <a:gs pos="50000">
                <a:schemeClr val="accent2">
                  <a:lumMod val="75000"/>
                  <a:tint val="44500"/>
                  <a:satMod val="160000"/>
                </a:schemeClr>
              </a:gs>
              <a:gs pos="100000">
                <a:schemeClr val="accent2">
                  <a:lumMod val="75000"/>
                  <a:tint val="23500"/>
                  <a:satMod val="160000"/>
                </a:schemeClr>
              </a:gs>
            </a:gsLst>
            <a:path path="circle">
              <a:fillToRect r="100000" b="100000"/>
            </a:path>
            <a:tileRect l="-100000" t="-100000"/>
          </a:gra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10"/>
          <p:cNvSpPr/>
          <p:nvPr/>
        </p:nvSpPr>
        <p:spPr>
          <a:xfrm>
            <a:off x="889200" y="154858"/>
            <a:ext cx="10427519" cy="523568"/>
          </a:xfrm>
          <a:custGeom>
            <a:avLst/>
            <a:gdLst>
              <a:gd name="connsiteX0" fmla="*/ 260542 w 10427519"/>
              <a:gd name="connsiteY0" fmla="*/ 0 h 523568"/>
              <a:gd name="connsiteX1" fmla="*/ 10166977 w 10427519"/>
              <a:gd name="connsiteY1" fmla="*/ 0 h 523568"/>
              <a:gd name="connsiteX2" fmla="*/ 10427519 w 10427519"/>
              <a:gd name="connsiteY2" fmla="*/ 260542 h 523568"/>
              <a:gd name="connsiteX3" fmla="*/ 10427519 w 10427519"/>
              <a:gd name="connsiteY3" fmla="*/ 381013 h 523568"/>
              <a:gd name="connsiteX4" fmla="*/ 10407044 w 10427519"/>
              <a:gd name="connsiteY4" fmla="*/ 482428 h 523568"/>
              <a:gd name="connsiteX5" fmla="*/ 10384713 w 10427519"/>
              <a:gd name="connsiteY5" fmla="*/ 523568 h 523568"/>
              <a:gd name="connsiteX6" fmla="*/ 42806 w 10427519"/>
              <a:gd name="connsiteY6" fmla="*/ 523568 h 523568"/>
              <a:gd name="connsiteX7" fmla="*/ 20475 w 10427519"/>
              <a:gd name="connsiteY7" fmla="*/ 482428 h 523568"/>
              <a:gd name="connsiteX8" fmla="*/ 0 w 10427519"/>
              <a:gd name="connsiteY8" fmla="*/ 381013 h 523568"/>
              <a:gd name="connsiteX9" fmla="*/ 0 w 10427519"/>
              <a:gd name="connsiteY9" fmla="*/ 260542 h 523568"/>
              <a:gd name="connsiteX10" fmla="*/ 260542 w 10427519"/>
              <a:gd name="connsiteY10" fmla="*/ 0 h 523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27519" h="523568">
                <a:moveTo>
                  <a:pt x="260542" y="0"/>
                </a:moveTo>
                <a:lnTo>
                  <a:pt x="10166977" y="0"/>
                </a:lnTo>
                <a:cubicBezTo>
                  <a:pt x="10310870" y="0"/>
                  <a:pt x="10427519" y="116649"/>
                  <a:pt x="10427519" y="260542"/>
                </a:cubicBezTo>
                <a:lnTo>
                  <a:pt x="10427519" y="381013"/>
                </a:lnTo>
                <a:cubicBezTo>
                  <a:pt x="10427519" y="416986"/>
                  <a:pt x="10420228" y="451257"/>
                  <a:pt x="10407044" y="482428"/>
                </a:cubicBezTo>
                <a:lnTo>
                  <a:pt x="10384713" y="523568"/>
                </a:lnTo>
                <a:lnTo>
                  <a:pt x="42806" y="523568"/>
                </a:lnTo>
                <a:lnTo>
                  <a:pt x="20475" y="482428"/>
                </a:lnTo>
                <a:cubicBezTo>
                  <a:pt x="7291" y="451257"/>
                  <a:pt x="0" y="416986"/>
                  <a:pt x="0" y="381013"/>
                </a:cubicBezTo>
                <a:lnTo>
                  <a:pt x="0" y="260542"/>
                </a:lnTo>
                <a:cubicBezTo>
                  <a:pt x="0" y="116649"/>
                  <a:pt x="116649" y="0"/>
                  <a:pt x="260542" y="0"/>
                </a:cubicBez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9"/>
          <p:cNvSpPr/>
          <p:nvPr/>
        </p:nvSpPr>
        <p:spPr>
          <a:xfrm>
            <a:off x="-1" y="-1"/>
            <a:ext cx="12192000" cy="678426"/>
          </a:xfrm>
          <a:custGeom>
            <a:avLst/>
            <a:gdLst>
              <a:gd name="connsiteX0" fmla="*/ 0 w 12192000"/>
              <a:gd name="connsiteY0" fmla="*/ 0 h 678426"/>
              <a:gd name="connsiteX1" fmla="*/ 12192000 w 12192000"/>
              <a:gd name="connsiteY1" fmla="*/ 0 h 678426"/>
              <a:gd name="connsiteX2" fmla="*/ 12192000 w 12192000"/>
              <a:gd name="connsiteY2" fmla="*/ 678426 h 678426"/>
              <a:gd name="connsiteX3" fmla="*/ 11260603 w 12192000"/>
              <a:gd name="connsiteY3" fmla="*/ 678426 h 678426"/>
              <a:gd name="connsiteX4" fmla="*/ 11282934 w 12192000"/>
              <a:gd name="connsiteY4" fmla="*/ 637286 h 678426"/>
              <a:gd name="connsiteX5" fmla="*/ 11303409 w 12192000"/>
              <a:gd name="connsiteY5" fmla="*/ 535871 h 678426"/>
              <a:gd name="connsiteX6" fmla="*/ 11303409 w 12192000"/>
              <a:gd name="connsiteY6" fmla="*/ 415400 h 678426"/>
              <a:gd name="connsiteX7" fmla="*/ 11042867 w 12192000"/>
              <a:gd name="connsiteY7" fmla="*/ 154858 h 678426"/>
              <a:gd name="connsiteX8" fmla="*/ 1136432 w 12192000"/>
              <a:gd name="connsiteY8" fmla="*/ 154858 h 678426"/>
              <a:gd name="connsiteX9" fmla="*/ 875890 w 12192000"/>
              <a:gd name="connsiteY9" fmla="*/ 415400 h 678426"/>
              <a:gd name="connsiteX10" fmla="*/ 875890 w 12192000"/>
              <a:gd name="connsiteY10" fmla="*/ 535871 h 678426"/>
              <a:gd name="connsiteX11" fmla="*/ 896365 w 12192000"/>
              <a:gd name="connsiteY11" fmla="*/ 637286 h 678426"/>
              <a:gd name="connsiteX12" fmla="*/ 918696 w 12192000"/>
              <a:gd name="connsiteY12" fmla="*/ 678426 h 678426"/>
              <a:gd name="connsiteX13" fmla="*/ 0 w 12192000"/>
              <a:gd name="connsiteY13" fmla="*/ 678426 h 678426"/>
              <a:gd name="connsiteX14" fmla="*/ 0 w 12192000"/>
              <a:gd name="connsiteY14" fmla="*/ 0 h 678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678426">
                <a:moveTo>
                  <a:pt x="0" y="0"/>
                </a:moveTo>
                <a:lnTo>
                  <a:pt x="12192000" y="0"/>
                </a:lnTo>
                <a:lnTo>
                  <a:pt x="12192000" y="678426"/>
                </a:lnTo>
                <a:lnTo>
                  <a:pt x="11260603" y="678426"/>
                </a:lnTo>
                <a:lnTo>
                  <a:pt x="11282934" y="637286"/>
                </a:lnTo>
                <a:cubicBezTo>
                  <a:pt x="11296118" y="606115"/>
                  <a:pt x="11303409" y="571844"/>
                  <a:pt x="11303409" y="535871"/>
                </a:cubicBezTo>
                <a:lnTo>
                  <a:pt x="11303409" y="415400"/>
                </a:lnTo>
                <a:cubicBezTo>
                  <a:pt x="11303409" y="271507"/>
                  <a:pt x="11186760" y="154858"/>
                  <a:pt x="11042867" y="154858"/>
                </a:cubicBezTo>
                <a:lnTo>
                  <a:pt x="1136432" y="154858"/>
                </a:lnTo>
                <a:cubicBezTo>
                  <a:pt x="992539" y="154858"/>
                  <a:pt x="875890" y="271507"/>
                  <a:pt x="875890" y="415400"/>
                </a:cubicBezTo>
                <a:lnTo>
                  <a:pt x="875890" y="535871"/>
                </a:lnTo>
                <a:cubicBezTo>
                  <a:pt x="875890" y="571844"/>
                  <a:pt x="883181" y="606115"/>
                  <a:pt x="896365" y="637286"/>
                </a:cubicBezTo>
                <a:lnTo>
                  <a:pt x="918696" y="678426"/>
                </a:lnTo>
                <a:lnTo>
                  <a:pt x="0" y="678426"/>
                </a:lnTo>
                <a:lnTo>
                  <a:pt x="0"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8"/>
          <p:cNvSpPr/>
          <p:nvPr/>
        </p:nvSpPr>
        <p:spPr>
          <a:xfrm>
            <a:off x="918696" y="678426"/>
            <a:ext cx="10341907" cy="117987"/>
          </a:xfrm>
          <a:custGeom>
            <a:avLst/>
            <a:gdLst>
              <a:gd name="connsiteX0" fmla="*/ 0 w 10341907"/>
              <a:gd name="connsiteY0" fmla="*/ 0 h 117987"/>
              <a:gd name="connsiteX1" fmla="*/ 10341907 w 10341907"/>
              <a:gd name="connsiteY1" fmla="*/ 0 h 117987"/>
              <a:gd name="connsiteX2" fmla="*/ 10340216 w 10341907"/>
              <a:gd name="connsiteY2" fmla="*/ 3116 h 117987"/>
              <a:gd name="connsiteX3" fmla="*/ 10124171 w 10341907"/>
              <a:gd name="connsiteY3" fmla="*/ 117987 h 117987"/>
              <a:gd name="connsiteX4" fmla="*/ 217736 w 10341907"/>
              <a:gd name="connsiteY4" fmla="*/ 117987 h 117987"/>
              <a:gd name="connsiteX5" fmla="*/ 1691 w 10341907"/>
              <a:gd name="connsiteY5" fmla="*/ 3116 h 117987"/>
              <a:gd name="connsiteX6" fmla="*/ 0 w 10341907"/>
              <a:gd name="connsiteY6" fmla="*/ 0 h 117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41907" h="117987">
                <a:moveTo>
                  <a:pt x="0" y="0"/>
                </a:moveTo>
                <a:lnTo>
                  <a:pt x="10341907" y="0"/>
                </a:lnTo>
                <a:lnTo>
                  <a:pt x="10340216" y="3116"/>
                </a:lnTo>
                <a:cubicBezTo>
                  <a:pt x="10293395" y="72421"/>
                  <a:pt x="10214104" y="117987"/>
                  <a:pt x="10124171" y="117987"/>
                </a:cubicBezTo>
                <a:lnTo>
                  <a:pt x="217736" y="117987"/>
                </a:lnTo>
                <a:cubicBezTo>
                  <a:pt x="127803" y="117987"/>
                  <a:pt x="48512" y="72421"/>
                  <a:pt x="1691" y="3116"/>
                </a:cubicBezTo>
                <a:lnTo>
                  <a:pt x="0"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Can 11"/>
          <p:cNvSpPr/>
          <p:nvPr/>
        </p:nvSpPr>
        <p:spPr>
          <a:xfrm>
            <a:off x="-1" y="-2"/>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an 12"/>
          <p:cNvSpPr/>
          <p:nvPr/>
        </p:nvSpPr>
        <p:spPr>
          <a:xfrm>
            <a:off x="11890372" y="-3"/>
            <a:ext cx="331123" cy="678427"/>
          </a:xfrm>
          <a:prstGeom prst="can">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Lst>
          </a:blip>
          <a:stretch>
            <a:fillRect/>
          </a:stretch>
        </p:blipFill>
        <p:spPr>
          <a:xfrm>
            <a:off x="3758516" y="818537"/>
            <a:ext cx="4662268" cy="568104"/>
          </a:xfrm>
          <a:prstGeom prst="rect">
            <a:avLst/>
          </a:prstGeom>
        </p:spPr>
      </p:pic>
      <p:sp>
        <p:nvSpPr>
          <p:cNvPr id="22" name="4-Point Star 21"/>
          <p:cNvSpPr/>
          <p:nvPr/>
        </p:nvSpPr>
        <p:spPr>
          <a:xfrm>
            <a:off x="403270" y="160880"/>
            <a:ext cx="398207" cy="427703"/>
          </a:xfrm>
          <a:prstGeom prst="star4">
            <a:avLst>
              <a:gd name="adj" fmla="val 125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Picture 25"/>
          <p:cNvPicPr>
            <a:picLocks noChangeAspect="1"/>
          </p:cNvPicPr>
          <p:nvPr/>
        </p:nvPicPr>
        <p:blipFill>
          <a:blip r:embed="rId4"/>
          <a:srcRect l="31230" t="-4849" r="66223" b="100000"/>
          <a:stretch>
            <a:fillRect/>
          </a:stretch>
        </p:blipFill>
        <p:spPr>
          <a:xfrm>
            <a:off x="4346224" y="2521974"/>
            <a:ext cx="225776" cy="180754"/>
          </a:xfrm>
          <a:custGeom>
            <a:avLst/>
            <a:gdLst>
              <a:gd name="connsiteX0" fmla="*/ 0 w 225776"/>
              <a:gd name="connsiteY0" fmla="*/ 0 h 180754"/>
              <a:gd name="connsiteX1" fmla="*/ 225776 w 225776"/>
              <a:gd name="connsiteY1" fmla="*/ 0 h 180754"/>
              <a:gd name="connsiteX2" fmla="*/ 225776 w 225776"/>
              <a:gd name="connsiteY2" fmla="*/ 180754 h 180754"/>
              <a:gd name="connsiteX3" fmla="*/ 0 w 225776"/>
              <a:gd name="connsiteY3" fmla="*/ 180754 h 180754"/>
              <a:gd name="connsiteX4" fmla="*/ 0 w 225776"/>
              <a:gd name="connsiteY4" fmla="*/ 0 h 180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180754">
                <a:moveTo>
                  <a:pt x="0" y="0"/>
                </a:moveTo>
                <a:lnTo>
                  <a:pt x="225776" y="0"/>
                </a:lnTo>
                <a:lnTo>
                  <a:pt x="225776" y="180754"/>
                </a:lnTo>
                <a:lnTo>
                  <a:pt x="0" y="180754"/>
                </a:lnTo>
                <a:lnTo>
                  <a:pt x="0" y="0"/>
                </a:lnTo>
                <a:close/>
              </a:path>
            </a:pathLst>
          </a:custGeom>
        </p:spPr>
      </p:pic>
      <p:pic>
        <p:nvPicPr>
          <p:cNvPr id="23" name="Picture 22"/>
          <p:cNvPicPr>
            <a:picLocks noChangeAspect="1"/>
          </p:cNvPicPr>
          <p:nvPr/>
        </p:nvPicPr>
        <p:blipFill>
          <a:blip r:embed="rId4"/>
          <a:srcRect l="31230" t="100000" r="66223" b="-8896"/>
          <a:stretch>
            <a:fillRect/>
          </a:stretch>
        </p:blipFill>
        <p:spPr>
          <a:xfrm>
            <a:off x="4346224" y="6430297"/>
            <a:ext cx="225776" cy="331600"/>
          </a:xfrm>
          <a:custGeom>
            <a:avLst/>
            <a:gdLst>
              <a:gd name="connsiteX0" fmla="*/ 0 w 225776"/>
              <a:gd name="connsiteY0" fmla="*/ 0 h 331600"/>
              <a:gd name="connsiteX1" fmla="*/ 225776 w 225776"/>
              <a:gd name="connsiteY1" fmla="*/ 0 h 331600"/>
              <a:gd name="connsiteX2" fmla="*/ 225776 w 225776"/>
              <a:gd name="connsiteY2" fmla="*/ 331600 h 331600"/>
              <a:gd name="connsiteX3" fmla="*/ 0 w 225776"/>
              <a:gd name="connsiteY3" fmla="*/ 331600 h 331600"/>
              <a:gd name="connsiteX4" fmla="*/ 0 w 225776"/>
              <a:gd name="connsiteY4" fmla="*/ 0 h 33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76" h="331600">
                <a:moveTo>
                  <a:pt x="0" y="0"/>
                </a:moveTo>
                <a:lnTo>
                  <a:pt x="225776" y="0"/>
                </a:lnTo>
                <a:lnTo>
                  <a:pt x="225776" y="331600"/>
                </a:lnTo>
                <a:lnTo>
                  <a:pt x="0" y="331600"/>
                </a:lnTo>
                <a:lnTo>
                  <a:pt x="0" y="0"/>
                </a:lnTo>
                <a:close/>
              </a:path>
            </a:pathLst>
          </a:custGeom>
        </p:spPr>
      </p:pic>
      <p:pic>
        <p:nvPicPr>
          <p:cNvPr id="48" name="Picture 47"/>
          <p:cNvPicPr>
            <a:picLocks noChangeAspect="1"/>
          </p:cNvPicPr>
          <p:nvPr/>
        </p:nvPicPr>
        <p:blipFill>
          <a:blip r:embed="rId5"/>
          <a:srcRect l="-6510" t="67413" r="100000" b="26074"/>
          <a:stretch>
            <a:fillRect/>
          </a:stretch>
        </p:blipFill>
        <p:spPr>
          <a:xfrm>
            <a:off x="801478" y="5987845"/>
            <a:ext cx="590333" cy="442452"/>
          </a:xfrm>
          <a:custGeom>
            <a:avLst/>
            <a:gdLst>
              <a:gd name="connsiteX0" fmla="*/ 0 w 590333"/>
              <a:gd name="connsiteY0" fmla="*/ 0 h 442452"/>
              <a:gd name="connsiteX1" fmla="*/ 590333 w 590333"/>
              <a:gd name="connsiteY1" fmla="*/ 0 h 442452"/>
              <a:gd name="connsiteX2" fmla="*/ 590333 w 590333"/>
              <a:gd name="connsiteY2" fmla="*/ 442452 h 442452"/>
              <a:gd name="connsiteX3" fmla="*/ 0 w 590333"/>
              <a:gd name="connsiteY3" fmla="*/ 442452 h 442452"/>
              <a:gd name="connsiteX4" fmla="*/ 0 w 590333"/>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33" h="442452">
                <a:moveTo>
                  <a:pt x="0" y="0"/>
                </a:moveTo>
                <a:lnTo>
                  <a:pt x="590333" y="0"/>
                </a:lnTo>
                <a:lnTo>
                  <a:pt x="590333" y="442452"/>
                </a:lnTo>
                <a:lnTo>
                  <a:pt x="0" y="442452"/>
                </a:lnTo>
                <a:lnTo>
                  <a:pt x="0" y="0"/>
                </a:lnTo>
                <a:close/>
              </a:path>
            </a:pathLst>
          </a:custGeom>
        </p:spPr>
      </p:pic>
      <p:pic>
        <p:nvPicPr>
          <p:cNvPr id="47" name="Picture 46"/>
          <p:cNvPicPr>
            <a:picLocks noChangeAspect="1"/>
          </p:cNvPicPr>
          <p:nvPr/>
        </p:nvPicPr>
        <p:blipFill>
          <a:blip r:embed="rId5"/>
          <a:srcRect l="100000" t="67413" r="-7154" b="26074"/>
          <a:stretch>
            <a:fillRect/>
          </a:stretch>
        </p:blipFill>
        <p:spPr>
          <a:xfrm>
            <a:off x="10460296" y="5987845"/>
            <a:ext cx="648778" cy="442452"/>
          </a:xfrm>
          <a:custGeom>
            <a:avLst/>
            <a:gdLst>
              <a:gd name="connsiteX0" fmla="*/ 0 w 648778"/>
              <a:gd name="connsiteY0" fmla="*/ 0 h 442452"/>
              <a:gd name="connsiteX1" fmla="*/ 648778 w 648778"/>
              <a:gd name="connsiteY1" fmla="*/ 0 h 442452"/>
              <a:gd name="connsiteX2" fmla="*/ 648778 w 648778"/>
              <a:gd name="connsiteY2" fmla="*/ 442452 h 442452"/>
              <a:gd name="connsiteX3" fmla="*/ 0 w 648778"/>
              <a:gd name="connsiteY3" fmla="*/ 442452 h 442452"/>
              <a:gd name="connsiteX4" fmla="*/ 0 w 648778"/>
              <a:gd name="connsiteY4" fmla="*/ 0 h 442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778" h="442452">
                <a:moveTo>
                  <a:pt x="0" y="0"/>
                </a:moveTo>
                <a:lnTo>
                  <a:pt x="648778" y="0"/>
                </a:lnTo>
                <a:lnTo>
                  <a:pt x="648778" y="442452"/>
                </a:lnTo>
                <a:lnTo>
                  <a:pt x="0" y="442452"/>
                </a:lnTo>
                <a:lnTo>
                  <a:pt x="0" y="0"/>
                </a:lnTo>
                <a:close/>
              </a:path>
            </a:pathLst>
          </a:custGeom>
        </p:spPr>
      </p:pic>
      <p:sp>
        <p:nvSpPr>
          <p:cNvPr id="3" name="Rectangle 2"/>
          <p:cNvSpPr/>
          <p:nvPr/>
        </p:nvSpPr>
        <p:spPr>
          <a:xfrm>
            <a:off x="3776483" y="155204"/>
            <a:ext cx="46136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THỰC HÀNH TIẾNG VIỆT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5197102" y="810722"/>
            <a:ext cx="1811714" cy="553357"/>
          </a:xfrm>
          <a:prstGeom prst="rect">
            <a:avLst/>
          </a:prstGeom>
        </p:spPr>
        <p:txBody>
          <a:bodyPr wrap="none">
            <a:spAutoFit/>
          </a:bodyPr>
          <a:lstStyle/>
          <a:p>
            <a:pPr marL="0" marR="0" lvl="0" indent="0" algn="l" defTabSz="914400" rtl="0" eaLnBrk="1" fontAlgn="auto" latinLnBrk="0" hangingPunct="1">
              <a:lnSpc>
                <a:spcPct val="107000"/>
              </a:lnSpc>
              <a:spcBef>
                <a:spcPts val="0"/>
              </a:spcBef>
              <a:spcAft>
                <a:spcPts val="0"/>
              </a:spcAft>
              <a:buClrTx/>
              <a:buSzTx/>
              <a:buFontTx/>
              <a:buNone/>
              <a:tabLst>
                <a:tab pos="1386840" algn="l"/>
              </a:tabLst>
              <a:defRPr/>
            </a:pPr>
            <a:r>
              <a:rPr kumimoji="0" lang="pt-BR" sz="2800" b="1" i="0" u="none" strike="noStrike" kern="1200" cap="none" spc="0" normalizeH="0" baseline="0" noProof="0" dirty="0">
                <a:ln>
                  <a:noFill/>
                </a:ln>
                <a:solidFill>
                  <a:srgbClr val="0000FF"/>
                </a:solidFill>
                <a:effectLst/>
                <a:uLnTx/>
                <a:uFillTx/>
                <a:latin typeface="Times New Roman" panose="02020603050405020304" pitchFamily="18" charset="0"/>
                <a:ea typeface="MS Mincho"/>
                <a:cs typeface="Times New Roman" panose="02020603050405020304" pitchFamily="18" charset="0"/>
              </a:rPr>
              <a:t>Khởi động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050" name="Picture 2" descr="Bộ sưu tập ảnh phong cảnh làng quê Việt Nam xưa đẹp nao lòng">
            <a:extLst>
              <a:ext uri="{FF2B5EF4-FFF2-40B4-BE49-F238E27FC236}">
                <a16:creationId xmlns:a16="http://schemas.microsoft.com/office/drawing/2014/main" xmlns="" id="{4CE0EBE0-6AB4-8F06-4359-26CF76D6258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0790" y="2124074"/>
            <a:ext cx="2972086" cy="3355538"/>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6" descr="Chỉ thị về định hướng phát triển quy hoạch kiến trúc nông thôn Việt Nam">
            <a:extLst>
              <a:ext uri="{FF2B5EF4-FFF2-40B4-BE49-F238E27FC236}">
                <a16:creationId xmlns:a16="http://schemas.microsoft.com/office/drawing/2014/main" xmlns="" id="{B17AB8E6-17B0-16B8-959C-3B13E7D25F4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7" name="AutoShape 8" descr="Phát động cuộc thi và triển lãm ảnh “Một thoáng Nông thôn mới Hà Nội”">
            <a:extLst>
              <a:ext uri="{FF2B5EF4-FFF2-40B4-BE49-F238E27FC236}">
                <a16:creationId xmlns:a16="http://schemas.microsoft.com/office/drawing/2014/main" xmlns="" id="{4FC29A06-7650-FBC6-A5B4-420640A10049}"/>
              </a:ext>
            </a:extLst>
          </p:cNvPr>
          <p:cNvSpPr>
            <a:spLocks noChangeAspect="1" noChangeArrowheads="1"/>
          </p:cNvSpPr>
          <p:nvPr/>
        </p:nvSpPr>
        <p:spPr bwMode="auto">
          <a:xfrm>
            <a:off x="7191633" y="339435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2058" name="Picture 10" descr="List] những hình ảnh về nông thôn Việt Nam đẹp không tì vết | Bali,  Beautiful photos of nature, Beautiful places nature">
            <a:extLst>
              <a:ext uri="{FF2B5EF4-FFF2-40B4-BE49-F238E27FC236}">
                <a16:creationId xmlns:a16="http://schemas.microsoft.com/office/drawing/2014/main" xmlns="" id="{A7CCB5E9-B2F1-ED8D-0E55-CB34599E4FD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2208" y="2124074"/>
            <a:ext cx="3166608" cy="335553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Làng Việt thời hội nhập - Những câu chuyện nông thôn...">
            <a:extLst>
              <a:ext uri="{FF2B5EF4-FFF2-40B4-BE49-F238E27FC236}">
                <a16:creationId xmlns:a16="http://schemas.microsoft.com/office/drawing/2014/main" xmlns="" id="{2EAC2151-D543-9F76-F075-3C3FDB24AAC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91633" y="2124074"/>
            <a:ext cx="4068969" cy="3355538"/>
          </a:xfrm>
          <a:prstGeom prst="rect">
            <a:avLst/>
          </a:prstGeom>
          <a:noFill/>
          <a:extLst>
            <a:ext uri="{909E8E84-426E-40DD-AFC4-6F175D3DCCD1}">
              <a14:hiddenFill xmlns:a14="http://schemas.microsoft.com/office/drawing/2010/main">
                <a:solidFill>
                  <a:srgbClr val="FFFFFF"/>
                </a:solidFill>
              </a14:hiddenFill>
            </a:ext>
          </a:extLst>
        </p:spPr>
      </p:pic>
      <p:sp>
        <p:nvSpPr>
          <p:cNvPr id="2" name="Hình chữ nhật 1">
            <a:extLst>
              <a:ext uri="{FF2B5EF4-FFF2-40B4-BE49-F238E27FC236}">
                <a16:creationId xmlns:a16="http://schemas.microsoft.com/office/drawing/2014/main" xmlns="" id="{7F050747-58CE-79D8-6766-6AF8FDB700F8}"/>
              </a:ext>
            </a:extLst>
          </p:cNvPr>
          <p:cNvSpPr/>
          <p:nvPr/>
        </p:nvSpPr>
        <p:spPr>
          <a:xfrm>
            <a:off x="465345" y="1378388"/>
            <a:ext cx="7761757" cy="69317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dirty="0"/>
              <a:t>Hãy đặt một câu đơn hoặc một câu ghép tương ứng với các bức hình sau.</a:t>
            </a:r>
          </a:p>
        </p:txBody>
      </p:sp>
    </p:spTree>
    <p:extLst>
      <p:ext uri="{BB962C8B-B14F-4D97-AF65-F5344CB8AC3E}">
        <p14:creationId xmlns:p14="http://schemas.microsoft.com/office/powerpoint/2010/main" val="717880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050"/>
                                        </p:tgtEl>
                                        <p:attrNameLst>
                                          <p:attrName>style.visibility</p:attrName>
                                        </p:attrNameLst>
                                      </p:cBhvr>
                                      <p:to>
                                        <p:strVal val="visible"/>
                                      </p:to>
                                    </p:set>
                                    <p:anim calcmode="lin" valueType="num">
                                      <p:cBhvr additive="base">
                                        <p:cTn id="14" dur="500" fill="hold"/>
                                        <p:tgtEl>
                                          <p:spTgt spid="2050"/>
                                        </p:tgtEl>
                                        <p:attrNameLst>
                                          <p:attrName>ppt_x</p:attrName>
                                        </p:attrNameLst>
                                      </p:cBhvr>
                                      <p:tavLst>
                                        <p:tav tm="0">
                                          <p:val>
                                            <p:strVal val="#ppt_x"/>
                                          </p:val>
                                        </p:tav>
                                        <p:tav tm="100000">
                                          <p:val>
                                            <p:strVal val="#ppt_x"/>
                                          </p:val>
                                        </p:tav>
                                      </p:tavLst>
                                    </p:anim>
                                    <p:anim calcmode="lin" valueType="num">
                                      <p:cBhvr additive="base">
                                        <p:cTn id="15" dur="500" fill="hold"/>
                                        <p:tgtEl>
                                          <p:spTgt spid="2050"/>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2058"/>
                                        </p:tgtEl>
                                        <p:attrNameLst>
                                          <p:attrName>style.visibility</p:attrName>
                                        </p:attrNameLst>
                                      </p:cBhvr>
                                      <p:to>
                                        <p:strVal val="visible"/>
                                      </p:to>
                                    </p:set>
                                    <p:anim calcmode="lin" valueType="num">
                                      <p:cBhvr additive="base">
                                        <p:cTn id="18" dur="500" fill="hold"/>
                                        <p:tgtEl>
                                          <p:spTgt spid="2058"/>
                                        </p:tgtEl>
                                        <p:attrNameLst>
                                          <p:attrName>ppt_x</p:attrName>
                                        </p:attrNameLst>
                                      </p:cBhvr>
                                      <p:tavLst>
                                        <p:tav tm="0">
                                          <p:val>
                                            <p:strVal val="#ppt_x"/>
                                          </p:val>
                                        </p:tav>
                                        <p:tav tm="100000">
                                          <p:val>
                                            <p:strVal val="#ppt_x"/>
                                          </p:val>
                                        </p:tav>
                                      </p:tavLst>
                                    </p:anim>
                                    <p:anim calcmode="lin" valueType="num">
                                      <p:cBhvr additive="base">
                                        <p:cTn id="19" dur="500" fill="hold"/>
                                        <p:tgtEl>
                                          <p:spTgt spid="2058"/>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2060"/>
                                        </p:tgtEl>
                                        <p:attrNameLst>
                                          <p:attrName>style.visibility</p:attrName>
                                        </p:attrNameLst>
                                      </p:cBhvr>
                                      <p:to>
                                        <p:strVal val="visible"/>
                                      </p:to>
                                    </p:set>
                                    <p:anim calcmode="lin" valueType="num">
                                      <p:cBhvr additive="base">
                                        <p:cTn id="22" dur="500" fill="hold"/>
                                        <p:tgtEl>
                                          <p:spTgt spid="2060"/>
                                        </p:tgtEl>
                                        <p:attrNameLst>
                                          <p:attrName>ppt_x</p:attrName>
                                        </p:attrNameLst>
                                      </p:cBhvr>
                                      <p:tavLst>
                                        <p:tav tm="0">
                                          <p:val>
                                            <p:strVal val="#ppt_x"/>
                                          </p:val>
                                        </p:tav>
                                        <p:tav tm="100000">
                                          <p:val>
                                            <p:strVal val="#ppt_x"/>
                                          </p:val>
                                        </p:tav>
                                      </p:tavLst>
                                    </p:anim>
                                    <p:anim calcmode="lin" valueType="num">
                                      <p:cBhvr additive="base">
                                        <p:cTn id="23" dur="500" fill="hold"/>
                                        <p:tgtEl>
                                          <p:spTgt spid="20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TotalTime>
  <Words>1626</Words>
  <Application>Microsoft Office PowerPoint</Application>
  <PresentationFormat>Custom</PresentationFormat>
  <Paragraphs>98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HS678421 Quân Hà Jon Ngọc Minh</dc:creator>
  <cp:lastModifiedBy>21AK22</cp:lastModifiedBy>
  <cp:revision>24</cp:revision>
  <dcterms:created xsi:type="dcterms:W3CDTF">2024-05-30T01:42:16Z</dcterms:created>
  <dcterms:modified xsi:type="dcterms:W3CDTF">2025-02-02T10:05:49Z</dcterms:modified>
</cp:coreProperties>
</file>