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5" r:id="rId2"/>
    <p:sldMasterId id="2147483667" r:id="rId3"/>
    <p:sldMasterId id="2147483669" r:id="rId4"/>
    <p:sldMasterId id="2147483671" r:id="rId5"/>
  </p:sldMasterIdLst>
  <p:notesMasterIdLst>
    <p:notesMasterId r:id="rId24"/>
  </p:notesMasterIdLst>
  <p:sldIdLst>
    <p:sldId id="256" r:id="rId6"/>
    <p:sldId id="280" r:id="rId7"/>
    <p:sldId id="279" r:id="rId8"/>
    <p:sldId id="278" r:id="rId9"/>
    <p:sldId id="277" r:id="rId10"/>
    <p:sldId id="276" r:id="rId11"/>
    <p:sldId id="275" r:id="rId12"/>
    <p:sldId id="286" r:id="rId13"/>
    <p:sldId id="287" r:id="rId14"/>
    <p:sldId id="274" r:id="rId15"/>
    <p:sldId id="273" r:id="rId16"/>
    <p:sldId id="272" r:id="rId17"/>
    <p:sldId id="288" r:id="rId18"/>
    <p:sldId id="290" r:id="rId19"/>
    <p:sldId id="291" r:id="rId20"/>
    <p:sldId id="292" r:id="rId21"/>
    <p:sldId id="293" r:id="rId22"/>
    <p:sldId id="265" r:id="rId23"/>
  </p:sldIdLst>
  <p:sldSz cx="18288000" cy="10287000"/>
  <p:notesSz cx="6858000" cy="9144000"/>
  <p:embeddedFontLst>
    <p:embeddedFont>
      <p:font typeface="MS Mincho" pitchFamily="49" charset="-128"/>
      <p:regular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Calibri Light" pitchFamily="34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22" autoAdjust="0"/>
  </p:normalViewPr>
  <p:slideViewPr>
    <p:cSldViewPr>
      <p:cViewPr>
        <p:scale>
          <a:sx n="50" d="100"/>
          <a:sy n="50" d="100"/>
        </p:scale>
        <p:origin x="-45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6D97C-7D50-4BE6-99F6-5B82FBFFB7B2}" type="datetimeFigureOut">
              <a:rPr lang="en-GB" smtClean="0"/>
              <a:t>02/02/2025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AEC42-CA3A-44F6-BC80-46AA1C557C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283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93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948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268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684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3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42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30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7" Type="http://schemas.openxmlformats.org/officeDocument/2006/relationships/image" Target="../media/image6.sv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6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8.gif"/><Relationship Id="rId10" Type="http://schemas.openxmlformats.org/officeDocument/2006/relationships/image" Target="../media/image4.png"/><Relationship Id="rId9" Type="http://schemas.openxmlformats.org/officeDocument/2006/relationships/image" Target="../media/image8.svg"/><Relationship Id="rId1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0.svg"/><Relationship Id="rId18" Type="http://schemas.openxmlformats.org/officeDocument/2006/relationships/image" Target="../media/image17.pn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17" Type="http://schemas.openxmlformats.org/officeDocument/2006/relationships/image" Target="../media/image3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9" Type="http://schemas.openxmlformats.org/officeDocument/2006/relationships/image" Target="../media/image8.sv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0.svg"/><Relationship Id="rId18" Type="http://schemas.openxmlformats.org/officeDocument/2006/relationships/image" Target="../media/image17.png"/><Relationship Id="rId21" Type="http://schemas.openxmlformats.org/officeDocument/2006/relationships/image" Target="../media/image5.pn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17" Type="http://schemas.openxmlformats.org/officeDocument/2006/relationships/image" Target="../media/image3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9" Type="http://schemas.openxmlformats.org/officeDocument/2006/relationships/image" Target="../media/image8.svg"/><Relationship Id="rId14" Type="http://schemas.openxmlformats.org/officeDocument/2006/relationships/image" Target="../media/image14.png"/><Relationship Id="rId22" Type="http://schemas.openxmlformats.org/officeDocument/2006/relationships/image" Target="../media/image26.png"/><Relationship Id="rId35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0.svg"/><Relationship Id="rId18" Type="http://schemas.openxmlformats.org/officeDocument/2006/relationships/image" Target="../media/image17.pn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17" Type="http://schemas.openxmlformats.org/officeDocument/2006/relationships/image" Target="../media/image3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9" Type="http://schemas.openxmlformats.org/officeDocument/2006/relationships/image" Target="../media/image8.sv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7" Type="http://schemas.openxmlformats.org/officeDocument/2006/relationships/image" Target="../media/image6.sv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6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8.gif"/><Relationship Id="rId10" Type="http://schemas.openxmlformats.org/officeDocument/2006/relationships/image" Target="../media/image4.png"/><Relationship Id="rId9" Type="http://schemas.openxmlformats.org/officeDocument/2006/relationships/image" Target="../media/image8.svg"/><Relationship Id="rId14" Type="http://schemas.openxmlformats.org/officeDocument/2006/relationships/image" Target="../media/image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4.xml"/><Relationship Id="rId18" Type="http://schemas.openxmlformats.org/officeDocument/2006/relationships/image" Target="../media/image38.gif"/><Relationship Id="rId3" Type="http://schemas.openxmlformats.org/officeDocument/2006/relationships/image" Target="../media/image27.png"/><Relationship Id="rId21" Type="http://schemas.openxmlformats.org/officeDocument/2006/relationships/slide" Target="slide6.xml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37.gif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20" Type="http://schemas.openxmlformats.org/officeDocument/2006/relationships/image" Target="../media/image40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slide" Target="slide3.xml"/><Relationship Id="rId5" Type="http://schemas.openxmlformats.org/officeDocument/2006/relationships/image" Target="../media/image29.png"/><Relationship Id="rId15" Type="http://schemas.openxmlformats.org/officeDocument/2006/relationships/slide" Target="slide5.xml"/><Relationship Id="rId23" Type="http://schemas.openxmlformats.org/officeDocument/2006/relationships/image" Target="../media/image42.png"/><Relationship Id="rId10" Type="http://schemas.openxmlformats.org/officeDocument/2006/relationships/image" Target="../media/image33.png"/><Relationship Id="rId19" Type="http://schemas.openxmlformats.org/officeDocument/2006/relationships/image" Target="../media/image39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png"/><Relationship Id="rId22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0.svg"/><Relationship Id="rId18" Type="http://schemas.openxmlformats.org/officeDocument/2006/relationships/image" Target="../media/image17.png"/><Relationship Id="rId21" Type="http://schemas.openxmlformats.org/officeDocument/2006/relationships/image" Target="../media/image44.pn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17" Type="http://schemas.openxmlformats.org/officeDocument/2006/relationships/image" Target="../media/image3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9" Type="http://schemas.openxmlformats.org/officeDocument/2006/relationships/image" Target="../media/image8.svg"/><Relationship Id="rId14" Type="http://schemas.openxmlformats.org/officeDocument/2006/relationships/image" Target="../media/image14.png"/><Relationship Id="rId27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0.svg"/><Relationship Id="rId18" Type="http://schemas.openxmlformats.org/officeDocument/2006/relationships/image" Target="../media/image17.png"/><Relationship Id="rId21" Type="http://schemas.openxmlformats.org/officeDocument/2006/relationships/image" Target="../media/image19.jp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17" Type="http://schemas.openxmlformats.org/officeDocument/2006/relationships/image" Target="../media/image3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9" Type="http://schemas.openxmlformats.org/officeDocument/2006/relationships/image" Target="../media/image8.svg"/><Relationship Id="rId14" Type="http://schemas.openxmlformats.org/officeDocument/2006/relationships/image" Target="../media/image14.png"/><Relationship Id="rId22" Type="http://schemas.openxmlformats.org/officeDocument/2006/relationships/image" Target="../media/image20.jf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0.svg"/><Relationship Id="rId18" Type="http://schemas.openxmlformats.org/officeDocument/2006/relationships/image" Target="../media/image17.png"/><Relationship Id="rId21" Type="http://schemas.openxmlformats.org/officeDocument/2006/relationships/image" Target="../media/image22.pn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17" Type="http://schemas.openxmlformats.org/officeDocument/2006/relationships/image" Target="../media/image3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9" Type="http://schemas.openxmlformats.org/officeDocument/2006/relationships/image" Target="../media/image8.svg"/><Relationship Id="rId14" Type="http://schemas.openxmlformats.org/officeDocument/2006/relationships/image" Target="../media/image14.png"/><Relationship Id="rId22" Type="http://schemas.openxmlformats.org/officeDocument/2006/relationships/image" Target="../media/image23.jf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0.svg"/><Relationship Id="rId18" Type="http://schemas.openxmlformats.org/officeDocument/2006/relationships/image" Target="../media/image17.pn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17" Type="http://schemas.openxmlformats.org/officeDocument/2006/relationships/image" Target="../media/image3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9" Type="http://schemas.openxmlformats.org/officeDocument/2006/relationships/image" Target="../media/image8.sv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0.svg"/><Relationship Id="rId18" Type="http://schemas.openxmlformats.org/officeDocument/2006/relationships/image" Target="../media/image17.pn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17" Type="http://schemas.openxmlformats.org/officeDocument/2006/relationships/image" Target="../media/image3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9" Type="http://schemas.openxmlformats.org/officeDocument/2006/relationships/image" Target="../media/image8.sv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0.svg"/><Relationship Id="rId18" Type="http://schemas.openxmlformats.org/officeDocument/2006/relationships/image" Target="../media/image17.pn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17" Type="http://schemas.openxmlformats.org/officeDocument/2006/relationships/image" Target="../media/image3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9" Type="http://schemas.openxmlformats.org/officeDocument/2006/relationships/image" Target="../media/image8.sv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0.svg"/><Relationship Id="rId18" Type="http://schemas.openxmlformats.org/officeDocument/2006/relationships/image" Target="../media/image17.pn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17" Type="http://schemas.openxmlformats.org/officeDocument/2006/relationships/image" Target="../media/image3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9" Type="http://schemas.openxmlformats.org/officeDocument/2006/relationships/image" Target="../media/image8.sv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6097" y="-524661"/>
            <a:ext cx="19440194" cy="11336323"/>
          </a:xfrm>
          <a:prstGeom prst="rect">
            <a:avLst/>
          </a:prstGeom>
          <a:solidFill>
            <a:srgbClr val="60392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alphaModFix amt="4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914609" y="2831045"/>
            <a:ext cx="817253" cy="7406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543483">
            <a:off x="-949419" y="-870460"/>
            <a:ext cx="3511863" cy="35118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581172" y="-123398"/>
            <a:ext cx="2304195" cy="23041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714717">
            <a:off x="3526304" y="1688450"/>
            <a:ext cx="2316925" cy="231692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8804">
            <a:off x="-1101484" y="3469858"/>
            <a:ext cx="2499426" cy="249942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183258">
            <a:off x="1130723" y="2318540"/>
            <a:ext cx="2365918" cy="23659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50940">
            <a:off x="5023125" y="-1069306"/>
            <a:ext cx="3443448" cy="34434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183258">
            <a:off x="6556444" y="1265328"/>
            <a:ext cx="2365918" cy="236591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441849">
            <a:off x="8690295" y="424870"/>
            <a:ext cx="3511863" cy="351186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76307">
            <a:off x="8586999" y="-737072"/>
            <a:ext cx="2365918" cy="236591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88004">
            <a:off x="11861622" y="-444322"/>
            <a:ext cx="2316925" cy="231692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027887">
            <a:off x="12661994" y="1663949"/>
            <a:ext cx="2365918" cy="236591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18903">
            <a:off x="14267283" y="-607451"/>
            <a:ext cx="2365918" cy="236591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50866">
            <a:off x="14627147" y="1789401"/>
            <a:ext cx="3511863" cy="35118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642451">
            <a:off x="16983944" y="3762624"/>
            <a:ext cx="2316925" cy="231692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57339">
            <a:off x="16677797" y="127349"/>
            <a:ext cx="2304195" cy="23041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7859" y="5165319"/>
            <a:ext cx="9427230" cy="52999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808" y="5248123"/>
            <a:ext cx="5191607" cy="530853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173726" y="3478247"/>
            <a:ext cx="11222303" cy="41088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  <a:tabLst>
                <a:tab pos="4594860" algn="l"/>
              </a:tabLst>
            </a:pPr>
            <a:r>
              <a:rPr lang="de-DE" sz="4800" b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 BẢN 3</a:t>
            </a:r>
            <a:endParaRPr lang="vi-VN" sz="4800" b="1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tabLst>
                <a:tab pos="4594860" algn="l"/>
              </a:tabLst>
            </a:pPr>
            <a:r>
              <a:rPr lang="de-DE" sz="5400" b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7200" b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CON MỐI VÀ CON KIẾN</a:t>
            </a:r>
            <a:r>
              <a:rPr lang="de-DE" sz="6600" b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GB" sz="6600" b="1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tabLst>
                <a:tab pos="4594860" algn="l"/>
              </a:tabLst>
            </a:pPr>
            <a:r>
              <a:rPr lang="de-DE" sz="5400" b="1" i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(Nam Hương)</a:t>
            </a:r>
            <a:endParaRPr lang="en-GB" sz="5400" b="1" i="1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93043" y="3951839"/>
            <a:ext cx="1187172" cy="11539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661" y="3795348"/>
            <a:ext cx="1187172" cy="11111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356" y="6658366"/>
            <a:ext cx="1187172" cy="1172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6097" y="-524661"/>
            <a:ext cx="19440194" cy="11336323"/>
          </a:xfrm>
          <a:prstGeom prst="rect">
            <a:avLst/>
          </a:prstGeom>
          <a:solidFill>
            <a:srgbClr val="603928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77209">
            <a:off x="44581" y="8908260"/>
            <a:ext cx="2319399" cy="23193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216367">
            <a:off x="16948712" y="9546424"/>
            <a:ext cx="1194948" cy="11949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714717">
            <a:off x="-479726" y="9248817"/>
            <a:ext cx="1391294" cy="13912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8804">
            <a:off x="-1158586" y="3953029"/>
            <a:ext cx="1943847" cy="1943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83258">
            <a:off x="-883418" y="6101338"/>
            <a:ext cx="1855052" cy="185505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50940">
            <a:off x="5729627" y="-931973"/>
            <a:ext cx="2754724" cy="275472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88004">
            <a:off x="11835891" y="-416144"/>
            <a:ext cx="1722117" cy="17221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027887">
            <a:off x="9049235" y="-5136"/>
            <a:ext cx="1433075" cy="143307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718903">
            <a:off x="14861590" y="-455697"/>
            <a:ext cx="1861629" cy="186162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50866">
            <a:off x="16078643" y="7431406"/>
            <a:ext cx="3511863" cy="35118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642451">
            <a:off x="16983944" y="3762624"/>
            <a:ext cx="2316925" cy="231692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57339">
            <a:off x="17182454" y="-130806"/>
            <a:ext cx="1814011" cy="18140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097" y="73646"/>
            <a:ext cx="3230523" cy="181618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639" y="-3038"/>
            <a:ext cx="1926169" cy="19695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69446" y="475117"/>
            <a:ext cx="38902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000" b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CON MỐI VÀ CON KIẾN</a:t>
            </a:r>
            <a:endParaRPr lang="en-GB" sz="4000" b="1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71651" y="2231167"/>
            <a:ext cx="6997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vi-VN" sz="3600" b="1">
                <a:solidFill>
                  <a:srgbClr val="FFFF00"/>
                </a:solidFill>
                <a:latin typeface="Times New Roman" panose="02020603050405020304" pitchFamily="18" charset="0"/>
                <a:ea typeface="MS Mincho"/>
              </a:rPr>
              <a:t>2</a:t>
            </a:r>
            <a:r>
              <a:rPr lang="vi-VN" sz="4000" b="1">
                <a:solidFill>
                  <a:srgbClr val="FFFF00"/>
                </a:solidFill>
                <a:latin typeface="Times New Roman" panose="02020603050405020304" pitchFamily="18" charset="0"/>
                <a:ea typeface="MS Mincho"/>
              </a:rPr>
              <a:t>. Thái độ của người kể chuyện</a:t>
            </a:r>
            <a:endParaRPr lang="en-GB" sz="320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134278" y="3657504"/>
            <a:ext cx="5972711" cy="5786885"/>
          </a:xfrm>
          <a:prstGeom prst="roundRect">
            <a:avLst/>
          </a:prstGeom>
          <a:noFill/>
          <a:ln w="12700" cmpd="sng">
            <a:solidFill>
              <a:srgbClr val="FFFF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808476" y="3600694"/>
            <a:ext cx="8638456" cy="5786885"/>
          </a:xfrm>
          <a:prstGeom prst="roundRect">
            <a:avLst/>
          </a:prstGeom>
          <a:noFill/>
          <a:ln w="12700" cmpd="sng">
            <a:solidFill>
              <a:srgbClr val="FFFF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2057" y="3900293"/>
            <a:ext cx="22650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vi-VN" sz="3600" b="1">
                <a:solidFill>
                  <a:srgbClr val="FFFF00"/>
                </a:solidFill>
                <a:latin typeface="Times New Roman" panose="02020603050405020304" pitchFamily="18" charset="0"/>
                <a:ea typeface="MS Mincho"/>
              </a:rPr>
              <a:t>a. Với Mối</a:t>
            </a:r>
            <a:endParaRPr lang="en-GB" sz="320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97018" y="4628088"/>
            <a:ext cx="5743513" cy="4147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vi-VN" sz="360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- Xưng hô trịch thượng: "chúng ta"; "béo trục, béo tròn": Đánh giá tiêu cực: vị kỉ, lười biếng, chỉ biết hưởng thụ.</a:t>
            </a:r>
            <a:endParaRPr lang="en-GB" sz="32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65772" y="3806502"/>
            <a:ext cx="24445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vi-VN" sz="3600" b="1">
                <a:solidFill>
                  <a:srgbClr val="FFFF00"/>
                </a:solidFill>
                <a:latin typeface="Times New Roman" panose="02020603050405020304" pitchFamily="18" charset="0"/>
                <a:ea typeface="MS Mincho"/>
              </a:rPr>
              <a:t>b. Với Kiến</a:t>
            </a:r>
            <a:endParaRPr lang="en-GB" sz="320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51075" y="4381050"/>
            <a:ext cx="8077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vi-VN" sz="36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Xưng hô chừng mực "các anh"; </a:t>
            </a:r>
            <a:r>
              <a:rPr lang="vi-VN" sz="360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"tha mồi, tìm kiếm khắp ngày, gầy gò, có làm mới có ăn, sinh tồn là cuộc khó khăn",…: Chăm chỉ, cố gắng, biết sống vì người khác, biết lo cho cái chung, hướng tới tương lai bền vững,…</a:t>
            </a:r>
            <a:endParaRPr lang="en-GB" sz="32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91997" y="9634763"/>
            <a:ext cx="7421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=&gt; Tác giả dành thiện cảm cho Kiến.</a:t>
            </a:r>
            <a:endParaRPr lang="en-GB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005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 animBg="1"/>
      <p:bldP spid="26" grpId="1" animBg="1"/>
      <p:bldP spid="27" grpId="0" animBg="1"/>
      <p:bldP spid="27" grpId="1" animBg="1"/>
      <p:bldP spid="5" grpId="0"/>
      <p:bldP spid="6" grpId="0"/>
      <p:bldP spid="7" grpId="0"/>
      <p:bldP spid="8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6097" y="-524661"/>
            <a:ext cx="19440194" cy="11336323"/>
          </a:xfrm>
          <a:prstGeom prst="rect">
            <a:avLst/>
          </a:prstGeom>
          <a:solidFill>
            <a:srgbClr val="603928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77209">
            <a:off x="44581" y="8908260"/>
            <a:ext cx="2319399" cy="23193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216367">
            <a:off x="16948712" y="9546424"/>
            <a:ext cx="1194948" cy="11949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714717">
            <a:off x="-479726" y="9248817"/>
            <a:ext cx="1391294" cy="13912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8804">
            <a:off x="-1158586" y="3953029"/>
            <a:ext cx="1943847" cy="1943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83258">
            <a:off x="-883418" y="6101338"/>
            <a:ext cx="1855052" cy="185505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50940">
            <a:off x="5729627" y="-931973"/>
            <a:ext cx="2754724" cy="275472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88004">
            <a:off x="11835891" y="-416144"/>
            <a:ext cx="1722117" cy="17221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027887">
            <a:off x="9049235" y="-5136"/>
            <a:ext cx="1433075" cy="143307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718903">
            <a:off x="14861590" y="-455697"/>
            <a:ext cx="1861629" cy="186162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50866">
            <a:off x="16078643" y="7431406"/>
            <a:ext cx="3511863" cy="35118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642451">
            <a:off x="16983944" y="3762624"/>
            <a:ext cx="2316925" cy="231692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57339">
            <a:off x="17182454" y="-130806"/>
            <a:ext cx="1814011" cy="18140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097" y="73646"/>
            <a:ext cx="3230523" cy="181618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639" y="-3038"/>
            <a:ext cx="1926169" cy="19695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69446" y="475117"/>
            <a:ext cx="38902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000" b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CON MỐI VÀ CON KIẾN</a:t>
            </a:r>
            <a:endParaRPr lang="en-GB" sz="4000" b="1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723" y="4076741"/>
            <a:ext cx="9427230" cy="5299943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>
            <a:off x="5840679" y="1991913"/>
            <a:ext cx="9855049" cy="881578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9550755" y="2842640"/>
            <a:ext cx="25523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vi-VN" sz="4400" b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3. Bài học</a:t>
            </a:r>
            <a:endParaRPr lang="en-GB" sz="40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53331" y="3823275"/>
            <a:ext cx="8347150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Nếu chỉ biết sống phá hoại, hưởng thụ sẽ huỷ hoại chính mình và cộng đồng xã hội.</a:t>
            </a:r>
            <a:endParaRPr lang="en-GB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19866" y="5496890"/>
            <a:ext cx="9144000" cy="24857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Nỗ lực, chăm chỉ làm lụng, biết sống vì mọi người sẽ đem lại cuộc sống tốt đẹp, được mọi người yêu quý.</a:t>
            </a:r>
            <a:endParaRPr lang="en-GB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97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6097" y="-524661"/>
            <a:ext cx="19440194" cy="11336323"/>
          </a:xfrm>
          <a:prstGeom prst="rect">
            <a:avLst/>
          </a:prstGeom>
          <a:solidFill>
            <a:srgbClr val="603928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77209">
            <a:off x="44581" y="8908260"/>
            <a:ext cx="2319399" cy="23193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216367">
            <a:off x="16948712" y="9546424"/>
            <a:ext cx="1194948" cy="11949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714717">
            <a:off x="-479726" y="9248817"/>
            <a:ext cx="1391294" cy="13912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8804">
            <a:off x="-1158586" y="3953029"/>
            <a:ext cx="1943847" cy="1943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83258">
            <a:off x="-883418" y="6101338"/>
            <a:ext cx="1855052" cy="185505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50940">
            <a:off x="5729627" y="-931973"/>
            <a:ext cx="2754724" cy="275472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88004">
            <a:off x="11835891" y="-416144"/>
            <a:ext cx="1722117" cy="17221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027887">
            <a:off x="9049235" y="-5136"/>
            <a:ext cx="1433075" cy="143307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718903">
            <a:off x="14861590" y="-455697"/>
            <a:ext cx="1861629" cy="186162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50866">
            <a:off x="16078643" y="7431406"/>
            <a:ext cx="3511863" cy="35118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642451">
            <a:off x="16983944" y="3762624"/>
            <a:ext cx="2316925" cy="231692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57339">
            <a:off x="17182454" y="-130806"/>
            <a:ext cx="1814011" cy="18140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097" y="73646"/>
            <a:ext cx="3230523" cy="181618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639" y="-3038"/>
            <a:ext cx="1926169" cy="19695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69446" y="475117"/>
            <a:ext cx="38902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000" b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CON MỐI VÀ CON KIẾN</a:t>
            </a:r>
            <a:endParaRPr lang="en-GB" sz="4000" b="1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59663" y="1870974"/>
            <a:ext cx="29854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III. Tổng kết</a:t>
            </a:r>
            <a:endParaRPr lang="en-GB" sz="4000">
              <a:solidFill>
                <a:srgbClr val="FFFF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134278" y="3657504"/>
            <a:ext cx="6790522" cy="5786885"/>
          </a:xfrm>
          <a:prstGeom prst="roundRect">
            <a:avLst/>
          </a:prstGeom>
          <a:noFill/>
          <a:ln w="12700" cmpd="sng">
            <a:solidFill>
              <a:srgbClr val="FFFF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227596" y="3657504"/>
            <a:ext cx="8704491" cy="5645721"/>
          </a:xfrm>
          <a:prstGeom prst="roundRect">
            <a:avLst/>
          </a:prstGeom>
          <a:noFill/>
          <a:ln w="12700" cmpd="sng">
            <a:solidFill>
              <a:srgbClr val="FFFF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28008" y="3940933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ea typeface="MS Mincho"/>
              </a:rPr>
              <a:t>1. Nghệ thuật:</a:t>
            </a:r>
            <a:endParaRPr lang="en-GB" sz="360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37074" y="4999895"/>
            <a:ext cx="63014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hể thơ truyền thống, hình th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ức đối thoại để nhân vật bộc lộ tính cách.</a:t>
            </a:r>
            <a:endParaRPr lang="en-GB" sz="28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4071" y="6819329"/>
            <a:ext cx="65007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Mượn chuyện của những con vật gần gũi để khuyên nhủ con người.</a:t>
            </a:r>
            <a:endParaRPr lang="en-GB" sz="28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50366" y="3936134"/>
            <a:ext cx="4621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3600" b="1">
                <a:solidFill>
                  <a:srgbClr val="FFFF00"/>
                </a:solidFill>
                <a:latin typeface="Times New Roman" panose="02020603050405020304" pitchFamily="18" charset="0"/>
                <a:ea typeface="MS Mincho"/>
              </a:rPr>
              <a:t>2. Nội dung – Ý nghĩa:</a:t>
            </a:r>
            <a:endParaRPr lang="en-GB" sz="320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78958" y="4755262"/>
            <a:ext cx="83867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Con mối chỉ lười nhác, phá hoại, hưởng thụ còn con kiến thì chăm chỉ lam làm, sống có trách nhiệm,…</a:t>
            </a:r>
            <a:endParaRPr lang="en-GB" sz="28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92255" y="6872545"/>
            <a:ext cx="85504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Bài thơ khuyên nhủ: Không nên sống hưởng thụ theo cách phá hoại mà cần chăm chỉ làm ăn để có cuộc sống tốt đẹp, có ý nghĩa.</a:t>
            </a:r>
            <a:endParaRPr lang="en-GB" sz="28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72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 animBg="1"/>
      <p:bldP spid="26" grpId="1" animBg="1"/>
      <p:bldP spid="27" grpId="0" animBg="1"/>
      <p:bldP spid="27" grpId="1" animBg="1"/>
      <p:bldP spid="5" grpId="0"/>
      <p:bldP spid="6" grpId="0"/>
      <p:bldP spid="7" grpId="0"/>
      <p:bldP spid="8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6097" y="-524661"/>
            <a:ext cx="19440194" cy="11336323"/>
          </a:xfrm>
          <a:prstGeom prst="rect">
            <a:avLst/>
          </a:prstGeom>
          <a:solidFill>
            <a:srgbClr val="60392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alphaModFix amt="4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914609" y="2831045"/>
            <a:ext cx="817253" cy="7406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543483">
            <a:off x="-949419" y="-870460"/>
            <a:ext cx="3511863" cy="35118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581172" y="-123398"/>
            <a:ext cx="2304195" cy="23041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714717">
            <a:off x="3526304" y="1688450"/>
            <a:ext cx="2316925" cy="231692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8804">
            <a:off x="-1101484" y="3469858"/>
            <a:ext cx="2499426" cy="249942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183258">
            <a:off x="1130723" y="2318540"/>
            <a:ext cx="2365918" cy="23659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50940">
            <a:off x="5023125" y="-1069306"/>
            <a:ext cx="3443448" cy="34434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183258">
            <a:off x="6556444" y="1265328"/>
            <a:ext cx="2365918" cy="236591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441849">
            <a:off x="8690295" y="424870"/>
            <a:ext cx="3511863" cy="351186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76307">
            <a:off x="8586999" y="-737072"/>
            <a:ext cx="2365918" cy="236591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88004">
            <a:off x="11861622" y="-444322"/>
            <a:ext cx="2316925" cy="231692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027887">
            <a:off x="12661994" y="1663949"/>
            <a:ext cx="2365918" cy="236591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18903">
            <a:off x="14267283" y="-607451"/>
            <a:ext cx="2365918" cy="236591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50866">
            <a:off x="14627147" y="1789401"/>
            <a:ext cx="3511863" cy="35118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642451">
            <a:off x="16983944" y="3762624"/>
            <a:ext cx="2316925" cy="231692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57339">
            <a:off x="16677797" y="127349"/>
            <a:ext cx="2304195" cy="23041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7859" y="5165319"/>
            <a:ext cx="9427230" cy="52999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808" y="5248123"/>
            <a:ext cx="5191607" cy="530853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268458" y="3989458"/>
            <a:ext cx="8711231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  <a:tabLst>
                <a:tab pos="4594860" algn="l"/>
              </a:tabLst>
            </a:pPr>
            <a:r>
              <a:rPr lang="vi-VN" sz="9600" b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vi-VN" sz="9600" b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</a:p>
          <a:p>
            <a:pPr algn="ctr">
              <a:lnSpc>
                <a:spcPct val="150000"/>
              </a:lnSpc>
              <a:tabLst>
                <a:tab pos="4594860" algn="l"/>
              </a:tabLst>
            </a:pPr>
            <a:r>
              <a:rPr lang="vi-VN" sz="9600" b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</a:rPr>
              <a:t>LUYỆN TẬP</a:t>
            </a:r>
            <a:endParaRPr lang="en-GB" sz="11500" b="1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93043" y="3951839"/>
            <a:ext cx="1187172" cy="11539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661" y="3795348"/>
            <a:ext cx="1187172" cy="11111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8006319"/>
            <a:ext cx="1187172" cy="117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1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904"/>
            <a:ext cx="18287993" cy="10285190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26" y="1649000"/>
            <a:ext cx="4828451" cy="3365283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=""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48" y="1649000"/>
            <a:ext cx="4819305" cy="3383574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=""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595" y="5125783"/>
            <a:ext cx="4791872" cy="3337850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897" y="5157346"/>
            <a:ext cx="4764437" cy="3337850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=""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871" y="1640363"/>
            <a:ext cx="4819305" cy="3468440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=""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249" y="1643311"/>
            <a:ext cx="4807805" cy="3457607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882" y="5134584"/>
            <a:ext cx="4764437" cy="3436941"/>
          </a:xfrm>
          <a:prstGeom prst="rect">
            <a:avLst/>
          </a:prstGeom>
        </p:spPr>
      </p:pic>
      <p:pic>
        <p:nvPicPr>
          <p:cNvPr id="43" name="4a">
            <a:hlinkClick r:id="rId15" action="ppaction://hlinksldjump"/>
            <a:extLst>
              <a:ext uri="{FF2B5EF4-FFF2-40B4-BE49-F238E27FC236}">
                <a16:creationId xmlns=""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146" y="5146473"/>
            <a:ext cx="4760187" cy="3462786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7369750" y="4285716"/>
            <a:ext cx="362768" cy="294294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=""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2753072" y="3740289"/>
            <a:ext cx="1445873" cy="13851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139" y="7402389"/>
            <a:ext cx="759435" cy="7594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10" y="216923"/>
            <a:ext cx="1302965" cy="966365"/>
          </a:xfrm>
          <a:prstGeom prst="rect">
            <a:avLst/>
          </a:prstGeom>
        </p:spPr>
      </p:pic>
      <p:pic>
        <p:nvPicPr>
          <p:cNvPr id="4" name="Picture 3">
            <a:hlinkClick r:id="rId21" action="ppaction://hlinksldjump"/>
            <a:extLst>
              <a:ext uri="{FF2B5EF4-FFF2-40B4-BE49-F238E27FC236}">
                <a16:creationId xmlns=""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11169968" y="9329738"/>
            <a:ext cx="2259371" cy="83724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BDA498F2-95DB-4782-AC50-20E7893504EB}"/>
              </a:ext>
            </a:extLst>
          </p:cNvPr>
          <p:cNvSpPr/>
          <p:nvPr/>
        </p:nvSpPr>
        <p:spPr>
          <a:xfrm>
            <a:off x="5618310" y="1545086"/>
            <a:ext cx="10658010" cy="7026440"/>
          </a:xfrm>
          <a:prstGeom prst="rect">
            <a:avLst/>
          </a:prstGeom>
          <a:blipFill dpi="0"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=""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10469880" y="9075420"/>
            <a:ext cx="3246120" cy="96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421318" y="1562100"/>
            <a:ext cx="154686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b="1">
                <a:solidFill>
                  <a:schemeClr val="bg1"/>
                </a:solidFill>
                <a:latin typeface="+mj-lt"/>
              </a:rPr>
              <a:t>Câu 1.</a:t>
            </a:r>
            <a:r>
              <a:rPr lang="vi-VN" sz="4400">
                <a:solidFill>
                  <a:schemeClr val="bg1"/>
                </a:solidFill>
                <a:latin typeface="+mj-lt"/>
              </a:rPr>
              <a:t> Dòng nào sau đây nêu </a:t>
            </a:r>
            <a:r>
              <a:rPr lang="vi-VN" sz="4400" b="1" i="1">
                <a:solidFill>
                  <a:schemeClr val="bg1"/>
                </a:solidFill>
                <a:latin typeface="+mj-lt"/>
              </a:rPr>
              <a:t>không</a:t>
            </a:r>
            <a:r>
              <a:rPr lang="vi-VN" sz="4400">
                <a:solidFill>
                  <a:schemeClr val="bg1"/>
                </a:solidFill>
                <a:latin typeface="+mj-lt"/>
              </a:rPr>
              <a:t> đúng quan niệm sống của mối.</a:t>
            </a:r>
            <a:endParaRPr lang="en-GB" sz="440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4400">
                <a:solidFill>
                  <a:schemeClr val="bg1"/>
                </a:solidFill>
                <a:latin typeface="+mj-lt"/>
              </a:rPr>
              <a:t>A.</a:t>
            </a:r>
            <a:r>
              <a:rPr lang="vi-VN" sz="4400" i="1">
                <a:solidFill>
                  <a:schemeClr val="bg1"/>
                </a:solidFill>
                <a:latin typeface="+mj-lt"/>
              </a:rPr>
              <a:t> </a:t>
            </a:r>
            <a:r>
              <a:rPr lang="vi-VN" sz="4400">
                <a:solidFill>
                  <a:schemeClr val="bg1"/>
                </a:solidFill>
                <a:latin typeface="+mj-lt"/>
              </a:rPr>
              <a:t>Không muốn lao động, sợ vất vả.</a:t>
            </a:r>
            <a:endParaRPr lang="en-GB" sz="440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4400">
                <a:solidFill>
                  <a:schemeClr val="bg1"/>
                </a:solidFill>
                <a:latin typeface="+mj-lt"/>
              </a:rPr>
              <a:t>B. Chỉ biết hưởng thụ trước mắt.</a:t>
            </a:r>
            <a:endParaRPr lang="en-GB" sz="440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4400">
                <a:solidFill>
                  <a:schemeClr val="bg1"/>
                </a:solidFill>
                <a:latin typeface="+mj-lt"/>
              </a:rPr>
              <a:t>C. Chỉ nghĩ đến bản thân (nên tầm nhìn thiển cận).</a:t>
            </a:r>
            <a:endParaRPr lang="en-GB" sz="440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4400">
                <a:solidFill>
                  <a:schemeClr val="bg1"/>
                </a:solidFill>
                <a:latin typeface="+mj-lt"/>
              </a:rPr>
              <a:t>D. </a:t>
            </a:r>
            <a:r>
              <a:rPr lang="vi-VN" sz="4400">
                <a:solidFill>
                  <a:schemeClr val="bg1"/>
                </a:solidFill>
                <a:latin typeface="+mj-lt"/>
              </a:rPr>
              <a:t>Ăn no béo trục béo tròn.</a:t>
            </a:r>
            <a:endParaRPr lang="en-GB" sz="4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6477000" y="7714029"/>
            <a:ext cx="28533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en-US" sz="48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án: A</a:t>
            </a:r>
            <a:endParaRPr lang="en-US" sz="48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10469880" y="9075420"/>
            <a:ext cx="3246120" cy="96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676400" y="986790"/>
            <a:ext cx="15163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</a:t>
            </a:r>
            <a:r>
              <a:rPr lang="vi-VN" sz="4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Dòng nào sau đây nêu đúng quan niệm sống của kiến.</a:t>
            </a:r>
            <a:endParaRPr lang="en-GB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4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muốn lao động, sợ vất vả.</a:t>
            </a:r>
            <a:endParaRPr lang="en-GB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Chỉ biết hưởng thụ trước mắt, chỉ nghĩ đến bản thân (nên tầm nhìn thiển cận).</a:t>
            </a:r>
            <a:endParaRPr lang="en-GB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Không ngại vất vả, chăm chỉ lao động, biết lo xa, sống có trách nhiệm với cộng đồng.</a:t>
            </a:r>
            <a:endParaRPr lang="en-GB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Ăn no béo trục béo tròn, ngồi ở trong nhà nhìn ra ngoài.</a:t>
            </a:r>
            <a:endParaRPr lang="en-GB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7162800" y="7505700"/>
            <a:ext cx="28873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en-US" sz="48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án: C</a:t>
            </a:r>
            <a:endParaRPr lang="en-US" sz="48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10469880" y="9075420"/>
            <a:ext cx="3246120" cy="96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prstClr val="white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999748"/>
              </p:ext>
            </p:extLst>
          </p:nvPr>
        </p:nvGraphicFramePr>
        <p:xfrm>
          <a:off x="1676400" y="2444204"/>
          <a:ext cx="15392399" cy="6339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87200"/>
                <a:gridCol w="1828800"/>
                <a:gridCol w="1676399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8475" algn="l"/>
                        </a:tabLs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</a:t>
                      </a:r>
                      <a:endParaRPr lang="en-GB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98475" algn="l"/>
                        </a:tabLs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mối</a:t>
                      </a:r>
                      <a:endParaRPr lang="en-GB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98475" algn="l"/>
                        </a:tabLst>
                      </a:pPr>
                      <a:r>
                        <a:rPr lang="en-US" sz="3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kiến</a:t>
                      </a:r>
                      <a:endParaRPr lang="en-GB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98475" algn="l"/>
                        </a:tabLs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vi-VN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Lười vận động nên cơ thể béo mập và chậm chạp</a:t>
                      </a: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98475" algn="l"/>
                        </a:tabLst>
                      </a:pPr>
                      <a:r>
                        <a:rPr lang="vi-VN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98475" algn="l"/>
                        </a:tabLst>
                      </a:pPr>
                      <a:r>
                        <a:rPr lang="vi-VN" sz="3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610860" algn="l"/>
                        </a:tabLs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Sẵn sàng ra ngoài làm việc, dù vất vả, khiến cơ thể gầy gò.</a:t>
                      </a:r>
                      <a:endParaRPr lang="en-GB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98475" algn="l"/>
                        </a:tabLst>
                      </a:pPr>
                      <a:r>
                        <a:rPr lang="vi-VN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98475" algn="l"/>
                        </a:tabLst>
                      </a:pPr>
                      <a:r>
                        <a:rPr lang="vi-VN" sz="3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610860" algn="l"/>
                        </a:tabLs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Ý thức: Hễ có làm thì mới có ăn.</a:t>
                      </a:r>
                      <a:endParaRPr lang="en-GB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98475" algn="l"/>
                        </a:tabLst>
                      </a:pPr>
                      <a:r>
                        <a:rPr lang="vi-VN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98475" algn="l"/>
                        </a:tabLst>
                      </a:pPr>
                      <a:r>
                        <a:rPr lang="vi-VN" sz="3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98475" algn="l"/>
                        </a:tabLs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vi-VN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 tựa lưng trên chiếc ghế chéo, bên chiếc bàn tròn.</a:t>
                      </a:r>
                      <a:endParaRPr lang="en-GB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98475" algn="l"/>
                        </a:tabLst>
                      </a:pPr>
                      <a:r>
                        <a:rPr lang="vi-VN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98475" algn="l"/>
                        </a:tabLst>
                      </a:pPr>
                      <a:r>
                        <a:rPr lang="vi-VN" sz="3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1185" algn="l"/>
                        </a:tabLs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vi-VN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 nhận thức Sinh tồn là cuộc khó khăn nên chủ động lo xa, chuẩn bị cho tương lai lâu dài, bền vững.</a:t>
                      </a:r>
                      <a:endParaRPr lang="en-GB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98475" algn="l"/>
                        </a:tabLst>
                      </a:pPr>
                      <a:r>
                        <a:rPr lang="vi-VN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98475" algn="l"/>
                        </a:tabLst>
                      </a:pPr>
                      <a:r>
                        <a:rPr lang="vi-VN" sz="3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86410" algn="l"/>
                        </a:tabLs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vi-VN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nói: Tội tình gì lao khổ lắm thay!</a:t>
                      </a:r>
                      <a:endParaRPr lang="en-GB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98475" algn="l"/>
                        </a:tabLst>
                      </a:pPr>
                      <a:r>
                        <a:rPr lang="vi-VN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98475" algn="l"/>
                        </a:tabLst>
                      </a:pPr>
                      <a:r>
                        <a:rPr lang="vi-VN" sz="3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798830" algn="l"/>
                        </a:tabLs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vi-VN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 tâm đến trên địa cầu muôn loại (muôn loài trên địa cầu).</a:t>
                      </a:r>
                      <a:endParaRPr lang="en-GB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98475" algn="l"/>
                        </a:tabLst>
                      </a:pPr>
                      <a:r>
                        <a:rPr lang="vi-VN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98475" algn="l"/>
                        </a:tabLst>
                      </a:pPr>
                      <a:r>
                        <a:rPr lang="vi-VN" sz="3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88010" algn="l"/>
                        </a:tabLs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vi-VN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 biết an hưởng nhà cao cửa rộng, của nả đầy tủ, đầy hòm.</a:t>
                      </a:r>
                      <a:endParaRPr lang="en-GB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98475" algn="l"/>
                        </a:tabLst>
                      </a:pPr>
                      <a:r>
                        <a:rPr lang="vi-VN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98475" algn="l"/>
                        </a:tabLst>
                      </a:pPr>
                      <a:r>
                        <a:rPr lang="vi-VN" sz="3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88010" algn="l"/>
                        </a:tabLs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vi-VN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thức: Vì đàn vì tổ, vun thu xứ sở.</a:t>
                      </a:r>
                      <a:endParaRPr lang="en-GB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98475" algn="l"/>
                        </a:tabLst>
                      </a:pPr>
                      <a:r>
                        <a:rPr lang="vi-VN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98475" algn="l"/>
                        </a:tabLst>
                      </a:pPr>
                      <a:r>
                        <a:rPr lang="vi-VN" sz="3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88010" algn="l"/>
                          <a:tab pos="5610860" algn="l"/>
                          <a:tab pos="5784215" algn="l"/>
                        </a:tabLs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vi-VN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nhận ra rằng chỉ biết sống hưởng thụ mà không lao động thì cuộc sống tốt đẹp sẽ chẳng thể được bền lâu.</a:t>
                      </a:r>
                      <a:endParaRPr lang="en-GB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98475" algn="l"/>
                        </a:tabLst>
                      </a:pPr>
                      <a:r>
                        <a:rPr lang="vi-VN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98475" algn="l"/>
                        </a:tabLst>
                      </a:pPr>
                      <a:r>
                        <a:rPr lang="vi-VN" sz="3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057400" y="952500"/>
            <a:ext cx="13487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9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9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9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9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9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9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9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9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9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8475" algn="l"/>
              </a:tabLst>
            </a:pPr>
            <a:r>
              <a:rPr kumimoji="0" lang="vi-VN" altLang="en-US" sz="3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Câu 3. Đánh dấu (X) vào ô mà em cho đó là biểu hiện của nhân vật trong câu chuyện "Con mối và con kiến"</a:t>
            </a:r>
            <a:endParaRPr kumimoji="0" lang="vi-VN" altLang="en-US" sz="4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6097" y="-524661"/>
            <a:ext cx="19440194" cy="11336323"/>
          </a:xfrm>
          <a:prstGeom prst="rect">
            <a:avLst/>
          </a:prstGeom>
          <a:solidFill>
            <a:srgbClr val="603928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77209">
            <a:off x="44581" y="8908260"/>
            <a:ext cx="2319399" cy="23193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216367">
            <a:off x="16948712" y="9546424"/>
            <a:ext cx="1194948" cy="11949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714717">
            <a:off x="-479726" y="9248817"/>
            <a:ext cx="1391294" cy="13912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8804">
            <a:off x="-1158586" y="3953029"/>
            <a:ext cx="1943847" cy="1943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83258">
            <a:off x="-883418" y="6101338"/>
            <a:ext cx="1855052" cy="185505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50940">
            <a:off x="5729627" y="-931973"/>
            <a:ext cx="2754724" cy="275472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88004">
            <a:off x="11835891" y="-416144"/>
            <a:ext cx="1722117" cy="17221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027887">
            <a:off x="9049235" y="-5136"/>
            <a:ext cx="1433075" cy="143307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718903">
            <a:off x="14861590" y="-455697"/>
            <a:ext cx="1861629" cy="186162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50866">
            <a:off x="16078643" y="7431406"/>
            <a:ext cx="3511863" cy="35118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642451">
            <a:off x="16983944" y="3762624"/>
            <a:ext cx="2316925" cy="231692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57339">
            <a:off x="17182454" y="-130806"/>
            <a:ext cx="1814011" cy="18140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097" y="73646"/>
            <a:ext cx="3230523" cy="181618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639" y="-3038"/>
            <a:ext cx="1926169" cy="19695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69446" y="475117"/>
            <a:ext cx="38902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000" b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CON MỐI VÀ CON KIẾN</a:t>
            </a:r>
            <a:endParaRPr lang="en-GB" sz="4000" b="1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6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3584884" y="2569304"/>
            <a:ext cx="10849559" cy="71607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35647" y="3185527"/>
            <a:ext cx="958760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TỰ HỌC</a:t>
            </a:r>
            <a:endParaRPr lang="en-GB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 Hoàn thiện các đơn vị kiến thức và nhiệm vụ của bài học.</a:t>
            </a:r>
            <a:endParaRPr lang="en-GB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 Tìm đọc thêm các truyện ngụ ngôn của </a:t>
            </a:r>
            <a:r>
              <a:rPr lang="pt-BR" sz="36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Ê-dốp; Ngụ ngôn Việt Nam và thế giới; Trang Tử và Nam Hoa Kinh....</a:t>
            </a:r>
            <a:endParaRPr lang="en-GB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 Chuẩn bị soạn bài: đọc, tìm hiểu bài thực hành tiếng Việt: Thành ngữ.</a:t>
            </a:r>
            <a:endParaRPr lang="en-GB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71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6097" y="-524661"/>
            <a:ext cx="19440194" cy="11336323"/>
          </a:xfrm>
          <a:prstGeom prst="rect">
            <a:avLst/>
          </a:prstGeom>
          <a:solidFill>
            <a:srgbClr val="603928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77209">
            <a:off x="44581" y="8908260"/>
            <a:ext cx="2319399" cy="23193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216367">
            <a:off x="16948712" y="9546424"/>
            <a:ext cx="1194948" cy="11949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714717">
            <a:off x="-479726" y="9248817"/>
            <a:ext cx="1391294" cy="13912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8804">
            <a:off x="-1158586" y="3953029"/>
            <a:ext cx="1943847" cy="1943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83258">
            <a:off x="-883418" y="6101338"/>
            <a:ext cx="1855052" cy="185505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50940">
            <a:off x="5729627" y="-931973"/>
            <a:ext cx="2754724" cy="275472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88004">
            <a:off x="11835891" y="-416144"/>
            <a:ext cx="1722117" cy="17221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027887">
            <a:off x="9049235" y="-5136"/>
            <a:ext cx="1433075" cy="143307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718903">
            <a:off x="14861590" y="-455697"/>
            <a:ext cx="1861629" cy="186162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50866">
            <a:off x="16078643" y="7431406"/>
            <a:ext cx="3511863" cy="35118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642451">
            <a:off x="16983944" y="3762624"/>
            <a:ext cx="2316925" cy="231692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57339">
            <a:off x="17182454" y="-130806"/>
            <a:ext cx="1814011" cy="18140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097" y="73646"/>
            <a:ext cx="3230523" cy="181618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639" y="-3038"/>
            <a:ext cx="1926169" cy="19695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69446" y="475117"/>
            <a:ext cx="38902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000" b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CON MỐI VÀ CON KIẾN</a:t>
            </a:r>
            <a:endParaRPr lang="en-GB" sz="4000" b="1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9164" y="2227777"/>
            <a:ext cx="63161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ea typeface="MS Mincho"/>
              </a:rPr>
              <a:t>I. Khám phá chung văn bản</a:t>
            </a:r>
            <a:endParaRPr lang="en-GB" sz="4000" b="1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7999" y="3390096"/>
            <a:ext cx="20871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1. Tác giả</a:t>
            </a:r>
            <a:endParaRPr lang="en-GB" sz="32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8193" y="4537781"/>
            <a:ext cx="61392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- Nam Hương (1899-1960) quê ở Hà Nội, là tác giả của nhiều truyện ngụ ngôn.</a:t>
            </a:r>
            <a:endParaRPr lang="en-GB" sz="320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63894" y="7226559"/>
            <a:ext cx="6391423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20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- Các tác phẩm chính: </a:t>
            </a:r>
            <a:r>
              <a:rPr lang="fr-FR" sz="3200" i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Ngụ ngôn mới, Gương thế sự, Tập thơ ngụ ngôn...</a:t>
            </a:r>
            <a:endParaRPr lang="en-GB" sz="28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513" y="5873823"/>
            <a:ext cx="8325230" cy="46798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377" y="1383816"/>
            <a:ext cx="8276014" cy="43124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284" y="2069984"/>
            <a:ext cx="6538794" cy="769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7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6097" y="-524661"/>
            <a:ext cx="19440194" cy="11336323"/>
          </a:xfrm>
          <a:prstGeom prst="rect">
            <a:avLst/>
          </a:prstGeom>
          <a:solidFill>
            <a:srgbClr val="603928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77209">
            <a:off x="44581" y="8908260"/>
            <a:ext cx="2319399" cy="23193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216367">
            <a:off x="16948712" y="9546424"/>
            <a:ext cx="1194948" cy="11949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714717">
            <a:off x="-479726" y="9248817"/>
            <a:ext cx="1391294" cy="13912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8804">
            <a:off x="-1158586" y="3953029"/>
            <a:ext cx="1943847" cy="1943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83258">
            <a:off x="-883418" y="6101338"/>
            <a:ext cx="1855052" cy="185505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50940">
            <a:off x="5729627" y="-931973"/>
            <a:ext cx="2754724" cy="275472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88004">
            <a:off x="11835891" y="-416144"/>
            <a:ext cx="1722117" cy="17221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027887">
            <a:off x="9049235" y="-5136"/>
            <a:ext cx="1433075" cy="143307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718903">
            <a:off x="14861590" y="-455697"/>
            <a:ext cx="1861629" cy="186162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50866">
            <a:off x="16078643" y="7431406"/>
            <a:ext cx="3511863" cy="35118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642451">
            <a:off x="16983944" y="3762624"/>
            <a:ext cx="2316925" cy="231692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57339">
            <a:off x="17182454" y="-130806"/>
            <a:ext cx="1814011" cy="18140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097" y="73646"/>
            <a:ext cx="3230523" cy="181618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639" y="-3038"/>
            <a:ext cx="1926169" cy="19695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69446" y="475117"/>
            <a:ext cx="38902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000" b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CON MỐI VÀ CON KIẾN</a:t>
            </a:r>
            <a:endParaRPr lang="en-GB" sz="4000" b="1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1719" y="2321745"/>
            <a:ext cx="2625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2. Tác phẩm</a:t>
            </a:r>
            <a:endParaRPr lang="en-GB" sz="3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3200" y="3434188"/>
            <a:ext cx="56861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a. Đọc và tìm hiểu chú thích</a:t>
            </a:r>
            <a:endParaRPr lang="en-GB" sz="3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01719" y="4694841"/>
            <a:ext cx="24240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b. Xuất xứ:</a:t>
            </a:r>
            <a:endParaRPr lang="en-GB" sz="3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11301" y="4796888"/>
            <a:ext cx="74206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de-DE" sz="3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Trích </a:t>
            </a:r>
            <a:r>
              <a:rPr lang="de-DE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từ </a:t>
            </a:r>
            <a:r>
              <a:rPr lang="de-DE" sz="32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Tuyển tập văn học dân gian Việt Nam, </a:t>
            </a:r>
            <a:r>
              <a:rPr lang="de-DE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tập III, NXB Giáo dục, 1999, tr.805.</a:t>
            </a:r>
            <a:endParaRPr lang="en-GB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0240" y="6465288"/>
            <a:ext cx="30617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de-DE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c. Tình huống:</a:t>
            </a:r>
            <a:endParaRPr lang="en-GB" sz="3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81976" y="6286829"/>
            <a:ext cx="68794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3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Mối </a:t>
            </a:r>
            <a:r>
              <a:rPr lang="de-DE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gặp kiến đang tha mồi ra giễu cợt và bị kiến đáp lại.</a:t>
            </a:r>
            <a:endParaRPr lang="en-GB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90574" y="8119809"/>
            <a:ext cx="25359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d. Thể loại:</a:t>
            </a:r>
            <a:r>
              <a:rPr lang="de-DE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GB" sz="36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64625" y="8173491"/>
            <a:ext cx="40772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Truyện ngụ ngôn.</a:t>
            </a:r>
            <a:endParaRPr lang="en-GB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927498" y="9224712"/>
            <a:ext cx="28985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/>
              </a:rPr>
              <a:t>e. Hình thức:</a:t>
            </a:r>
            <a:r>
              <a:rPr lang="de-DE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GB" sz="36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90090" y="9267998"/>
            <a:ext cx="69713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de-DE" sz="3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hơ </a:t>
            </a:r>
            <a:r>
              <a:rPr lang="de-DE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song thất lục bát (hai câu 7 tiếng; 1 câu 6 tiếng, 1 câu 8 tiếng)</a:t>
            </a:r>
            <a:endParaRPr lang="en-GB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912" y="827072"/>
            <a:ext cx="6556984" cy="602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117" y="4516542"/>
            <a:ext cx="6510295" cy="5297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8939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5" grpId="0"/>
      <p:bldP spid="16" grpId="0"/>
      <p:bldP spid="17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6097" y="-524661"/>
            <a:ext cx="19440194" cy="11336323"/>
          </a:xfrm>
          <a:prstGeom prst="rect">
            <a:avLst/>
          </a:prstGeom>
          <a:solidFill>
            <a:srgbClr val="603928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77209">
            <a:off x="44581" y="8908260"/>
            <a:ext cx="2319399" cy="23193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216367">
            <a:off x="16948712" y="9546424"/>
            <a:ext cx="1194948" cy="11949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714717">
            <a:off x="-479726" y="9248817"/>
            <a:ext cx="1391294" cy="13912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8804">
            <a:off x="-1158586" y="3953029"/>
            <a:ext cx="1943847" cy="1943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83258">
            <a:off x="-883418" y="6101338"/>
            <a:ext cx="1855052" cy="185505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50940">
            <a:off x="5729627" y="-931973"/>
            <a:ext cx="2754724" cy="275472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88004">
            <a:off x="11835891" y="-416144"/>
            <a:ext cx="1722117" cy="17221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027887">
            <a:off x="9049235" y="-5136"/>
            <a:ext cx="1433075" cy="143307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718903">
            <a:off x="14861590" y="-455697"/>
            <a:ext cx="1861629" cy="186162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50866">
            <a:off x="16078643" y="7431406"/>
            <a:ext cx="3511863" cy="35118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642451">
            <a:off x="16983944" y="3762624"/>
            <a:ext cx="2316925" cy="231692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57339">
            <a:off x="17182454" y="-130806"/>
            <a:ext cx="1814011" cy="18140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097" y="73646"/>
            <a:ext cx="3230523" cy="181618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639" y="-3038"/>
            <a:ext cx="1926169" cy="19695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69446" y="475117"/>
            <a:ext cx="38902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000" b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CON MỐI VÀ CON KIẾN</a:t>
            </a:r>
            <a:endParaRPr lang="en-GB" sz="4000" b="1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59887" y="2679336"/>
            <a:ext cx="89370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4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chi tiết văn bản</a:t>
            </a:r>
            <a:endParaRPr lang="en-GB" sz="5400">
              <a:solidFill>
                <a:srgbClr val="FFFF00"/>
              </a:solidFill>
            </a:endParaRPr>
          </a:p>
        </p:txBody>
      </p:sp>
      <p:sp>
        <p:nvSpPr>
          <p:cNvPr id="26" name="Up Ribbon 25"/>
          <p:cNvSpPr/>
          <p:nvPr/>
        </p:nvSpPr>
        <p:spPr>
          <a:xfrm>
            <a:off x="2362201" y="4483447"/>
            <a:ext cx="10972800" cy="3147870"/>
          </a:xfrm>
          <a:prstGeom prst="ribbon2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5943600" y="4766609"/>
            <a:ext cx="399340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vi-VN" sz="6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PHIẾU </a:t>
            </a:r>
          </a:p>
          <a:p>
            <a:r>
              <a:rPr lang="vi-VN" sz="6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 TẬP</a:t>
            </a:r>
            <a:endParaRPr lang="en-GB" sz="6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450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6097" y="-524661"/>
            <a:ext cx="19440194" cy="11336323"/>
          </a:xfrm>
          <a:prstGeom prst="rect">
            <a:avLst/>
          </a:prstGeom>
          <a:solidFill>
            <a:srgbClr val="603928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77209">
            <a:off x="44581" y="8908260"/>
            <a:ext cx="2319399" cy="23193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216367">
            <a:off x="16948712" y="9546424"/>
            <a:ext cx="1194948" cy="11949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714717">
            <a:off x="-479726" y="9248817"/>
            <a:ext cx="1391294" cy="13912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8804">
            <a:off x="-1158586" y="3953029"/>
            <a:ext cx="1943847" cy="1943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83258">
            <a:off x="-883418" y="6101338"/>
            <a:ext cx="1855052" cy="185505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50940">
            <a:off x="5729627" y="-931973"/>
            <a:ext cx="2754724" cy="275472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88004">
            <a:off x="11835891" y="-416144"/>
            <a:ext cx="1722117" cy="17221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027887">
            <a:off x="9049235" y="-5136"/>
            <a:ext cx="1433075" cy="143307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718903">
            <a:off x="14861590" y="-455697"/>
            <a:ext cx="1861629" cy="186162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50866">
            <a:off x="16078643" y="7431406"/>
            <a:ext cx="3511863" cy="35118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642451">
            <a:off x="16983944" y="3762624"/>
            <a:ext cx="2316925" cy="231692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57339">
            <a:off x="17182454" y="-130806"/>
            <a:ext cx="1814011" cy="18140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097" y="73646"/>
            <a:ext cx="3230523" cy="181618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639" y="-3038"/>
            <a:ext cx="1926169" cy="19695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69446" y="475117"/>
            <a:ext cx="38902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000" b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CON MỐI VÀ CON KIẾN</a:t>
            </a:r>
            <a:endParaRPr lang="en-GB" sz="4000" b="1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1000" y="2575140"/>
            <a:ext cx="9144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4400" b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PHIẾU HỌC TẬP SỐ 1</a:t>
            </a:r>
            <a:endParaRPr lang="en-GB" sz="4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pt-BR" sz="36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(Tìm hiểu nhân vật Mối và Kiến)</a:t>
            </a:r>
            <a:endParaRPr lang="en-GB" sz="32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51816"/>
              </p:ext>
            </p:extLst>
          </p:nvPr>
        </p:nvGraphicFramePr>
        <p:xfrm>
          <a:off x="3606002" y="4507206"/>
          <a:ext cx="11474062" cy="4572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29656"/>
                <a:gridCol w="3929656"/>
                <a:gridCol w="361475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</a:t>
                      </a:r>
                      <a:endParaRPr lang="en-GB" sz="4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 niệm sống</a:t>
                      </a:r>
                      <a:endParaRPr lang="en-GB" sz="4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</a:t>
                      </a:r>
                      <a:endParaRPr lang="en-GB" sz="4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Mối</a:t>
                      </a:r>
                      <a:endParaRPr lang="en-GB" sz="4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1…</a:t>
                      </a:r>
                      <a:endParaRPr lang="en-GB" sz="4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…</a:t>
                      </a:r>
                      <a:endParaRPr lang="en-GB" sz="4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2…</a:t>
                      </a:r>
                      <a:endParaRPr lang="en-GB" sz="4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…</a:t>
                      </a:r>
                      <a:endParaRPr lang="en-GB" sz="4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endParaRPr lang="en-GB" sz="4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1…</a:t>
                      </a:r>
                      <a:endParaRPr lang="en-GB" sz="4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…</a:t>
                      </a:r>
                      <a:endParaRPr lang="en-GB" sz="4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638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2……………</a:t>
                      </a:r>
                      <a:endParaRPr lang="en-GB" sz="4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…</a:t>
                      </a:r>
                      <a:endParaRPr lang="en-GB" sz="4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490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6097" y="-524661"/>
            <a:ext cx="19440194" cy="11336323"/>
          </a:xfrm>
          <a:prstGeom prst="rect">
            <a:avLst/>
          </a:prstGeom>
          <a:solidFill>
            <a:srgbClr val="603928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77209">
            <a:off x="44581" y="8908260"/>
            <a:ext cx="2319399" cy="23193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216367">
            <a:off x="16948712" y="9546424"/>
            <a:ext cx="1194948" cy="11949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714717">
            <a:off x="-479726" y="9248817"/>
            <a:ext cx="1391294" cy="13912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8804">
            <a:off x="-1158586" y="3953029"/>
            <a:ext cx="1943847" cy="1943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83258">
            <a:off x="-883418" y="6101338"/>
            <a:ext cx="1855052" cy="185505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50940">
            <a:off x="5729627" y="-931973"/>
            <a:ext cx="2754724" cy="275472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88004">
            <a:off x="11835891" y="-416144"/>
            <a:ext cx="1722117" cy="17221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027887">
            <a:off x="9049235" y="-5136"/>
            <a:ext cx="1433075" cy="143307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718903">
            <a:off x="14861590" y="-455697"/>
            <a:ext cx="1861629" cy="186162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50866">
            <a:off x="16078643" y="7431406"/>
            <a:ext cx="3511863" cy="35118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642451">
            <a:off x="16983944" y="3762624"/>
            <a:ext cx="2316925" cy="231692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57339">
            <a:off x="17182454" y="-130806"/>
            <a:ext cx="1814011" cy="18140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097" y="73646"/>
            <a:ext cx="3230523" cy="181618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639" y="-3038"/>
            <a:ext cx="1926169" cy="19695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69446" y="475117"/>
            <a:ext cx="38902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000" b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CON MỐI VÀ CON KIẾN</a:t>
            </a:r>
            <a:endParaRPr lang="en-GB" sz="4000" b="1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71898" y="1743251"/>
            <a:ext cx="124700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en-US" sz="4400" b="1">
                <a:solidFill>
                  <a:srgbClr val="FFFF00"/>
                </a:solidFill>
                <a:latin typeface="Times New Roman" panose="02020603050405020304" pitchFamily="18" charset="0"/>
                <a:ea typeface="MS Mincho"/>
              </a:rPr>
              <a:t>1. Sự khác biệt về quan niệm sống của Mối và Kiến</a:t>
            </a:r>
            <a:endParaRPr lang="en-GB" sz="400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3363" y="2741821"/>
            <a:ext cx="446628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4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vi-VN" sz="44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Quan </a:t>
            </a:r>
            <a:r>
              <a:rPr lang="vi-VN" sz="4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niệm sống</a:t>
            </a:r>
            <a:endParaRPr lang="en-GB" sz="4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1054" y="4040002"/>
            <a:ext cx="40966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498475" algn="l"/>
              </a:tabLst>
            </a:pPr>
            <a:r>
              <a:rPr lang="vi-VN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  <a:r>
              <a:rPr lang="vi-VN" sz="3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Không muốn lao động, sợ vất vả.</a:t>
            </a:r>
            <a:endParaRPr lang="en-GB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080488" y="2741821"/>
            <a:ext cx="10800123" cy="7752370"/>
          </a:xfrm>
          <a:prstGeom prst="roundRect">
            <a:avLst/>
          </a:prstGeom>
          <a:solidFill>
            <a:schemeClr val="accent1">
              <a:lumMod val="50000"/>
              <a:alpha val="1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9" name="AutoShape 30"/>
          <p:cNvSpPr>
            <a:spLocks noChangeArrowheads="1"/>
          </p:cNvSpPr>
          <p:nvPr/>
        </p:nvSpPr>
        <p:spPr bwMode="ltGray">
          <a:xfrm>
            <a:off x="7762150" y="8975399"/>
            <a:ext cx="7382634" cy="141927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C6600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30" name="AutoShape 45"/>
          <p:cNvSpPr>
            <a:spLocks noChangeArrowheads="1"/>
          </p:cNvSpPr>
          <p:nvPr/>
        </p:nvSpPr>
        <p:spPr bwMode="ltGray">
          <a:xfrm>
            <a:off x="8342042" y="7011851"/>
            <a:ext cx="6681159" cy="155517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31" name="AutoShape 77"/>
          <p:cNvSpPr>
            <a:spLocks noChangeArrowheads="1"/>
          </p:cNvSpPr>
          <p:nvPr/>
        </p:nvSpPr>
        <p:spPr bwMode="ltGray">
          <a:xfrm rot="5400000">
            <a:off x="3676413" y="4887853"/>
            <a:ext cx="2961936" cy="3154975"/>
          </a:xfrm>
          <a:custGeom>
            <a:avLst/>
            <a:gdLst>
              <a:gd name="G0" fmla="+- 64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4"/>
              <a:gd name="G18" fmla="*/ 64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64 10800 0"/>
              <a:gd name="G26" fmla="?: G9 G17 G25"/>
              <a:gd name="G27" fmla="?: G9 0 21600"/>
              <a:gd name="G28" fmla="cos 10800 11796480"/>
              <a:gd name="G29" fmla="sin 10800 11796480"/>
              <a:gd name="G30" fmla="sin 64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68 w 21600"/>
              <a:gd name="T15" fmla="*/ 10800 h 21600"/>
              <a:gd name="T16" fmla="*/ 10800 w 21600"/>
              <a:gd name="T17" fmla="*/ 10736 h 21600"/>
              <a:gd name="T18" fmla="*/ 16232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36" y="10800"/>
                </a:moveTo>
                <a:cubicBezTo>
                  <a:pt x="10736" y="10764"/>
                  <a:pt x="10764" y="10736"/>
                  <a:pt x="10800" y="10736"/>
                </a:cubicBezTo>
                <a:cubicBezTo>
                  <a:pt x="10835" y="10735"/>
                  <a:pt x="10863" y="10764"/>
                  <a:pt x="10864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rgbClr val="FFFF00">
                  <a:lumMod val="67000"/>
                </a:srgbClr>
              </a:gs>
              <a:gs pos="100000">
                <a:srgbClr val="FFC000">
                  <a:lumMod val="90000"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en-US" sz="2700" dirty="0"/>
          </a:p>
        </p:txBody>
      </p:sp>
      <p:sp>
        <p:nvSpPr>
          <p:cNvPr id="32" name="AutoShape 29"/>
          <p:cNvSpPr>
            <a:spLocks noChangeArrowheads="1"/>
          </p:cNvSpPr>
          <p:nvPr/>
        </p:nvSpPr>
        <p:spPr bwMode="gray">
          <a:xfrm rot="5400000">
            <a:off x="2063179" y="3818164"/>
            <a:ext cx="6143979" cy="5428037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rgbClr val="FFFF00">
                  <a:lumMod val="56000"/>
                </a:srgbClr>
              </a:gs>
              <a:gs pos="100000">
                <a:schemeClr val="accent6">
                  <a:lumMod val="7700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en-US" sz="2700"/>
          </a:p>
        </p:txBody>
      </p:sp>
      <p:grpSp>
        <p:nvGrpSpPr>
          <p:cNvPr id="34" name="Group 39"/>
          <p:cNvGrpSpPr>
            <a:grpSpLocks/>
          </p:cNvGrpSpPr>
          <p:nvPr/>
        </p:nvGrpSpPr>
        <p:grpSpPr bwMode="auto">
          <a:xfrm>
            <a:off x="6701072" y="4515926"/>
            <a:ext cx="1627969" cy="2034742"/>
            <a:chOff x="1583" y="1494"/>
            <a:chExt cx="526" cy="526"/>
          </a:xfrm>
        </p:grpSpPr>
        <p:sp>
          <p:nvSpPr>
            <p:cNvPr id="35" name="Oval 40"/>
            <p:cNvSpPr>
              <a:spLocks noChangeArrowheads="1"/>
            </p:cNvSpPr>
            <p:nvPr/>
          </p:nvSpPr>
          <p:spPr bwMode="gray">
            <a:xfrm>
              <a:off x="1583" y="1494"/>
              <a:ext cx="526" cy="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36" name="Oval 41"/>
            <p:cNvSpPr>
              <a:spLocks noChangeArrowheads="1"/>
            </p:cNvSpPr>
            <p:nvPr/>
          </p:nvSpPr>
          <p:spPr bwMode="gray">
            <a:xfrm>
              <a:off x="1634" y="1547"/>
              <a:ext cx="425" cy="425"/>
            </a:xfrm>
            <a:prstGeom prst="ellipse">
              <a:avLst/>
            </a:prstGeom>
            <a:gradFill rotWithShape="1">
              <a:gsLst>
                <a:gs pos="0">
                  <a:srgbClr val="10E470"/>
                </a:gs>
                <a:gs pos="100000">
                  <a:srgbClr val="10E47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37" name="Oval 42"/>
            <p:cNvSpPr>
              <a:spLocks noChangeArrowheads="1"/>
            </p:cNvSpPr>
            <p:nvPr/>
          </p:nvSpPr>
          <p:spPr bwMode="gray">
            <a:xfrm>
              <a:off x="1642" y="1557"/>
              <a:ext cx="406" cy="40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85001"/>
                  </a:srgbClr>
                </a:gs>
                <a:gs pos="100000">
                  <a:srgbClr val="FFFF0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38" name="Oval 43"/>
            <p:cNvSpPr>
              <a:spLocks noChangeArrowheads="1"/>
            </p:cNvSpPr>
            <p:nvPr/>
          </p:nvSpPr>
          <p:spPr bwMode="gray">
            <a:xfrm>
              <a:off x="1652" y="1582"/>
              <a:ext cx="265" cy="266"/>
            </a:xfrm>
            <a:prstGeom prst="ellipse">
              <a:avLst/>
            </a:prstGeom>
            <a:gradFill rotWithShape="1">
              <a:gsLst>
                <a:gs pos="0">
                  <a:srgbClr val="E9940B">
                    <a:gamma/>
                    <a:tint val="0"/>
                    <a:invGamma/>
                  </a:srgbClr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39" name="Oval 44"/>
            <p:cNvSpPr>
              <a:spLocks noChangeArrowheads="1"/>
            </p:cNvSpPr>
            <p:nvPr/>
          </p:nvSpPr>
          <p:spPr bwMode="gray">
            <a:xfrm>
              <a:off x="1659" y="1571"/>
              <a:ext cx="366" cy="36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0"/>
                  </a:srgbClr>
                </a:gs>
                <a:gs pos="100000">
                  <a:srgbClr val="FFFF00">
                    <a:gamma/>
                    <a:shade val="76078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grpSp>
        <p:nvGrpSpPr>
          <p:cNvPr id="40" name="Group 46"/>
          <p:cNvGrpSpPr>
            <a:grpSpLocks/>
          </p:cNvGrpSpPr>
          <p:nvPr/>
        </p:nvGrpSpPr>
        <p:grpSpPr bwMode="auto">
          <a:xfrm>
            <a:off x="5637047" y="2965248"/>
            <a:ext cx="1515347" cy="1738104"/>
            <a:chOff x="1583" y="1494"/>
            <a:chExt cx="526" cy="526"/>
          </a:xfrm>
        </p:grpSpPr>
        <p:sp>
          <p:nvSpPr>
            <p:cNvPr id="41" name="Oval 47"/>
            <p:cNvSpPr>
              <a:spLocks noChangeArrowheads="1"/>
            </p:cNvSpPr>
            <p:nvPr/>
          </p:nvSpPr>
          <p:spPr bwMode="gray">
            <a:xfrm>
              <a:off x="1583" y="1494"/>
              <a:ext cx="526" cy="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42" name="Oval 48"/>
            <p:cNvSpPr>
              <a:spLocks noChangeArrowheads="1"/>
            </p:cNvSpPr>
            <p:nvPr/>
          </p:nvSpPr>
          <p:spPr bwMode="gray">
            <a:xfrm>
              <a:off x="1634" y="1547"/>
              <a:ext cx="425" cy="425"/>
            </a:xfrm>
            <a:prstGeom prst="ellipse">
              <a:avLst/>
            </a:prstGeom>
            <a:gradFill rotWithShape="1">
              <a:gsLst>
                <a:gs pos="0">
                  <a:srgbClr val="10E470"/>
                </a:gs>
                <a:gs pos="100000">
                  <a:srgbClr val="10E47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43" name="Oval 49"/>
            <p:cNvSpPr>
              <a:spLocks noChangeArrowheads="1"/>
            </p:cNvSpPr>
            <p:nvPr/>
          </p:nvSpPr>
          <p:spPr bwMode="gray">
            <a:xfrm>
              <a:off x="1642" y="1557"/>
              <a:ext cx="406" cy="40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85001"/>
                  </a:srgbClr>
                </a:gs>
                <a:gs pos="100000">
                  <a:srgbClr val="FFFF0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44" name="Oval 50"/>
            <p:cNvSpPr>
              <a:spLocks noChangeArrowheads="1"/>
            </p:cNvSpPr>
            <p:nvPr/>
          </p:nvSpPr>
          <p:spPr bwMode="gray">
            <a:xfrm>
              <a:off x="1652" y="1582"/>
              <a:ext cx="265" cy="266"/>
            </a:xfrm>
            <a:prstGeom prst="ellipse">
              <a:avLst/>
            </a:prstGeom>
            <a:gradFill rotWithShape="1">
              <a:gsLst>
                <a:gs pos="0">
                  <a:srgbClr val="E9940B">
                    <a:gamma/>
                    <a:tint val="0"/>
                    <a:invGamma/>
                  </a:srgbClr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45" name="Oval 51"/>
            <p:cNvSpPr>
              <a:spLocks noChangeArrowheads="1"/>
            </p:cNvSpPr>
            <p:nvPr/>
          </p:nvSpPr>
          <p:spPr bwMode="gray">
            <a:xfrm>
              <a:off x="1659" y="1571"/>
              <a:ext cx="366" cy="36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0"/>
                  </a:srgbClr>
                </a:gs>
                <a:gs pos="100000">
                  <a:srgbClr val="FFFF00">
                    <a:gamma/>
                    <a:shade val="76078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grpSp>
        <p:nvGrpSpPr>
          <p:cNvPr id="46" name="Group 31"/>
          <p:cNvGrpSpPr>
            <a:grpSpLocks/>
          </p:cNvGrpSpPr>
          <p:nvPr/>
        </p:nvGrpSpPr>
        <p:grpSpPr bwMode="auto">
          <a:xfrm>
            <a:off x="6511894" y="6901803"/>
            <a:ext cx="1662397" cy="1924932"/>
            <a:chOff x="1583" y="1494"/>
            <a:chExt cx="526" cy="526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gray">
            <a:xfrm>
              <a:off x="1583" y="1494"/>
              <a:ext cx="526" cy="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gray">
            <a:xfrm>
              <a:off x="1634" y="1547"/>
              <a:ext cx="425" cy="425"/>
            </a:xfrm>
            <a:prstGeom prst="ellipse">
              <a:avLst/>
            </a:prstGeom>
            <a:gradFill rotWithShape="1">
              <a:gsLst>
                <a:gs pos="0">
                  <a:srgbClr val="10E470"/>
                </a:gs>
                <a:gs pos="100000">
                  <a:srgbClr val="10E47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49" name="Oval 34"/>
            <p:cNvSpPr>
              <a:spLocks noChangeArrowheads="1"/>
            </p:cNvSpPr>
            <p:nvPr/>
          </p:nvSpPr>
          <p:spPr bwMode="gray">
            <a:xfrm>
              <a:off x="1642" y="1557"/>
              <a:ext cx="406" cy="40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85001"/>
                  </a:srgbClr>
                </a:gs>
                <a:gs pos="100000">
                  <a:srgbClr val="FFFF0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0" name="Oval 35"/>
            <p:cNvSpPr>
              <a:spLocks noChangeArrowheads="1"/>
            </p:cNvSpPr>
            <p:nvPr/>
          </p:nvSpPr>
          <p:spPr bwMode="gray">
            <a:xfrm>
              <a:off x="1652" y="1582"/>
              <a:ext cx="265" cy="266"/>
            </a:xfrm>
            <a:prstGeom prst="ellipse">
              <a:avLst/>
            </a:prstGeom>
            <a:gradFill rotWithShape="1">
              <a:gsLst>
                <a:gs pos="0">
                  <a:srgbClr val="E9940B">
                    <a:gamma/>
                    <a:tint val="0"/>
                    <a:invGamma/>
                  </a:srgbClr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1" name="Oval 36"/>
            <p:cNvSpPr>
              <a:spLocks noChangeArrowheads="1"/>
            </p:cNvSpPr>
            <p:nvPr/>
          </p:nvSpPr>
          <p:spPr bwMode="gray">
            <a:xfrm>
              <a:off x="1659" y="1571"/>
              <a:ext cx="366" cy="36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0"/>
                  </a:srgbClr>
                </a:gs>
                <a:gs pos="100000">
                  <a:srgbClr val="FFFF00">
                    <a:gamma/>
                    <a:shade val="76078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grpSp>
        <p:nvGrpSpPr>
          <p:cNvPr id="58" name="Group 46"/>
          <p:cNvGrpSpPr>
            <a:grpSpLocks/>
          </p:cNvGrpSpPr>
          <p:nvPr/>
        </p:nvGrpSpPr>
        <p:grpSpPr bwMode="auto">
          <a:xfrm>
            <a:off x="5281360" y="8409499"/>
            <a:ext cx="1515347" cy="1985170"/>
            <a:chOff x="1583" y="1494"/>
            <a:chExt cx="526" cy="526"/>
          </a:xfrm>
        </p:grpSpPr>
        <p:sp>
          <p:nvSpPr>
            <p:cNvPr id="59" name="Oval 47"/>
            <p:cNvSpPr>
              <a:spLocks noChangeArrowheads="1"/>
            </p:cNvSpPr>
            <p:nvPr/>
          </p:nvSpPr>
          <p:spPr bwMode="gray">
            <a:xfrm>
              <a:off x="1583" y="1494"/>
              <a:ext cx="526" cy="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0" name="Oval 48"/>
            <p:cNvSpPr>
              <a:spLocks noChangeArrowheads="1"/>
            </p:cNvSpPr>
            <p:nvPr/>
          </p:nvSpPr>
          <p:spPr bwMode="gray">
            <a:xfrm>
              <a:off x="1634" y="1547"/>
              <a:ext cx="425" cy="425"/>
            </a:xfrm>
            <a:prstGeom prst="ellipse">
              <a:avLst/>
            </a:prstGeom>
            <a:gradFill rotWithShape="1">
              <a:gsLst>
                <a:gs pos="0">
                  <a:srgbClr val="10E470"/>
                </a:gs>
                <a:gs pos="100000">
                  <a:srgbClr val="10E47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1" name="Oval 49"/>
            <p:cNvSpPr>
              <a:spLocks noChangeArrowheads="1"/>
            </p:cNvSpPr>
            <p:nvPr/>
          </p:nvSpPr>
          <p:spPr bwMode="gray">
            <a:xfrm>
              <a:off x="1642" y="1557"/>
              <a:ext cx="406" cy="40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85001"/>
                  </a:srgbClr>
                </a:gs>
                <a:gs pos="100000">
                  <a:srgbClr val="FFFF0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2" name="Oval 50"/>
            <p:cNvSpPr>
              <a:spLocks noChangeArrowheads="1"/>
            </p:cNvSpPr>
            <p:nvPr/>
          </p:nvSpPr>
          <p:spPr bwMode="gray">
            <a:xfrm>
              <a:off x="1652" y="1582"/>
              <a:ext cx="265" cy="266"/>
            </a:xfrm>
            <a:prstGeom prst="ellipse">
              <a:avLst/>
            </a:prstGeom>
            <a:gradFill rotWithShape="1">
              <a:gsLst>
                <a:gs pos="0">
                  <a:srgbClr val="E9940B">
                    <a:gamma/>
                    <a:tint val="0"/>
                    <a:invGamma/>
                  </a:srgbClr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" name="Oval 51"/>
            <p:cNvSpPr>
              <a:spLocks noChangeArrowheads="1"/>
            </p:cNvSpPr>
            <p:nvPr/>
          </p:nvSpPr>
          <p:spPr bwMode="gray">
            <a:xfrm>
              <a:off x="1659" y="1571"/>
              <a:ext cx="366" cy="36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0"/>
                  </a:srgbClr>
                </a:gs>
                <a:gs pos="100000">
                  <a:srgbClr val="FFFF00">
                    <a:gamma/>
                    <a:shade val="76078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sp>
        <p:nvSpPr>
          <p:cNvPr id="64" name="AutoShape 45"/>
          <p:cNvSpPr>
            <a:spLocks noChangeArrowheads="1"/>
          </p:cNvSpPr>
          <p:nvPr/>
        </p:nvSpPr>
        <p:spPr bwMode="ltGray">
          <a:xfrm>
            <a:off x="8405129" y="4984372"/>
            <a:ext cx="6570034" cy="152928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5" name="AutoShape 45"/>
          <p:cNvSpPr>
            <a:spLocks noChangeArrowheads="1"/>
          </p:cNvSpPr>
          <p:nvPr/>
        </p:nvSpPr>
        <p:spPr bwMode="ltGray">
          <a:xfrm>
            <a:off x="7324714" y="3253958"/>
            <a:ext cx="7522407" cy="124235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6" name="Rectangle 65"/>
          <p:cNvSpPr/>
          <p:nvPr/>
        </p:nvSpPr>
        <p:spPr>
          <a:xfrm>
            <a:off x="5163644" y="5734490"/>
            <a:ext cx="11977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Biểu </a:t>
            </a:r>
          </a:p>
          <a:p>
            <a:r>
              <a:rPr lang="vi-VN" sz="3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endParaRPr lang="en-GB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8073420" y="3578322"/>
            <a:ext cx="65097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486410" algn="l"/>
              </a:tabLst>
            </a:pPr>
            <a:r>
              <a:rPr lang="vi-VN" sz="36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Ngồi ở trong nhà nhìn ra ngoài.</a:t>
            </a:r>
            <a:endParaRPr lang="en-GB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8667146" y="5199321"/>
            <a:ext cx="62166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86410" algn="l"/>
              </a:tabLst>
            </a:pPr>
            <a:r>
              <a:rPr lang="vi-VN" sz="36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Ngồi </a:t>
            </a:r>
            <a:r>
              <a:rPr lang="vi-VN" sz="36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tựa lưng trên chiếc ghế chéo, bên chiếc bàn tròn.</a:t>
            </a:r>
            <a:endParaRPr lang="en-GB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8714468" y="7162857"/>
            <a:ext cx="5988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86410" algn="l"/>
              </a:tabLst>
            </a:pPr>
            <a:r>
              <a:rPr lang="vi-VN" sz="36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Lười vận động nên cơ thể béo mập và chậm chạp </a:t>
            </a:r>
            <a:r>
              <a:rPr lang="vi-VN" sz="36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(ồ ề).</a:t>
            </a:r>
            <a:endParaRPr lang="en-GB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8410408" y="9003216"/>
            <a:ext cx="600803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86410" algn="l"/>
              </a:tabLst>
            </a:pPr>
            <a:r>
              <a:rPr lang="vi-VN" sz="36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Nói </a:t>
            </a:r>
            <a:r>
              <a:rPr lang="vi-VN" sz="36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với kiến: </a:t>
            </a:r>
            <a:r>
              <a:rPr lang="vi-VN" sz="36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Tội tình gì lao khổ lắm thay!</a:t>
            </a:r>
            <a:r>
              <a:rPr lang="vi-VN" sz="36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vi-VN" sz="36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GB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35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8" grpId="0" animBg="1"/>
      <p:bldP spid="29" grpId="0" animBg="1"/>
      <p:bldP spid="30" grpId="0" animBg="1"/>
      <p:bldP spid="32" grpId="0" animBg="1"/>
      <p:bldP spid="64" grpId="0" animBg="1"/>
      <p:bldP spid="65" grpId="0" animBg="1"/>
      <p:bldP spid="66" grpId="0"/>
      <p:bldP spid="67" grpId="0"/>
      <p:bldP spid="68" grpId="0"/>
      <p:bldP spid="69" grpId="0"/>
      <p:bldP spid="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6097" y="-524661"/>
            <a:ext cx="19440194" cy="11336323"/>
          </a:xfrm>
          <a:prstGeom prst="rect">
            <a:avLst/>
          </a:prstGeom>
          <a:solidFill>
            <a:srgbClr val="603928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77209">
            <a:off x="44581" y="8908260"/>
            <a:ext cx="2319399" cy="23193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216367">
            <a:off x="16948712" y="9546424"/>
            <a:ext cx="1194948" cy="11949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714717">
            <a:off x="-479726" y="9248817"/>
            <a:ext cx="1391294" cy="13912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8804">
            <a:off x="-1158586" y="3953029"/>
            <a:ext cx="1943847" cy="1943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83258">
            <a:off x="-883418" y="6101338"/>
            <a:ext cx="1855052" cy="185505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50940">
            <a:off x="5729627" y="-931973"/>
            <a:ext cx="2754724" cy="275472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88004">
            <a:off x="11835891" y="-416144"/>
            <a:ext cx="1722117" cy="17221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027887">
            <a:off x="9049235" y="-5136"/>
            <a:ext cx="1433075" cy="143307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718903">
            <a:off x="14861590" y="-455697"/>
            <a:ext cx="1861629" cy="186162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50866">
            <a:off x="16078643" y="7431406"/>
            <a:ext cx="3511863" cy="35118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642451">
            <a:off x="16983944" y="3762624"/>
            <a:ext cx="2316925" cy="231692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57339">
            <a:off x="17182454" y="-130806"/>
            <a:ext cx="1814011" cy="18140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097" y="73646"/>
            <a:ext cx="3230523" cy="181618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639" y="-3038"/>
            <a:ext cx="1926169" cy="19695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69446" y="475117"/>
            <a:ext cx="38902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000" b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CON MỐI VÀ CON KIẾN</a:t>
            </a:r>
            <a:endParaRPr lang="en-GB" sz="4000" b="1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5027" y="3961118"/>
            <a:ext cx="368783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590550" algn="l"/>
              </a:tabLst>
            </a:pPr>
            <a:r>
              <a:rPr lang="vi-VN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Chỉ biết hưởng thụ trước mắt, chỉ nghĩ đến bản thân (nên tầm nhìn thiển cận)</a:t>
            </a:r>
            <a:endParaRPr lang="en-GB" sz="3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080488" y="2741821"/>
            <a:ext cx="10800123" cy="7752370"/>
          </a:xfrm>
          <a:prstGeom prst="roundRect">
            <a:avLst/>
          </a:prstGeom>
          <a:solidFill>
            <a:schemeClr val="accent1">
              <a:lumMod val="50000"/>
              <a:alpha val="1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8" name="AutoShape 30"/>
          <p:cNvSpPr>
            <a:spLocks noChangeArrowheads="1"/>
          </p:cNvSpPr>
          <p:nvPr/>
        </p:nvSpPr>
        <p:spPr bwMode="ltGray">
          <a:xfrm>
            <a:off x="7762150" y="8180907"/>
            <a:ext cx="7613756" cy="205204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C6600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9" name="AutoShape 45"/>
          <p:cNvSpPr>
            <a:spLocks noChangeArrowheads="1"/>
          </p:cNvSpPr>
          <p:nvPr/>
        </p:nvSpPr>
        <p:spPr bwMode="ltGray">
          <a:xfrm>
            <a:off x="8622056" y="5881844"/>
            <a:ext cx="6753850" cy="181697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30" name="AutoShape 77"/>
          <p:cNvSpPr>
            <a:spLocks noChangeArrowheads="1"/>
          </p:cNvSpPr>
          <p:nvPr/>
        </p:nvSpPr>
        <p:spPr bwMode="ltGray">
          <a:xfrm rot="5400000">
            <a:off x="3676413" y="4887853"/>
            <a:ext cx="2961936" cy="3154975"/>
          </a:xfrm>
          <a:custGeom>
            <a:avLst/>
            <a:gdLst>
              <a:gd name="G0" fmla="+- 64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4"/>
              <a:gd name="G18" fmla="*/ 64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64 10800 0"/>
              <a:gd name="G26" fmla="?: G9 G17 G25"/>
              <a:gd name="G27" fmla="?: G9 0 21600"/>
              <a:gd name="G28" fmla="cos 10800 11796480"/>
              <a:gd name="G29" fmla="sin 10800 11796480"/>
              <a:gd name="G30" fmla="sin 64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68 w 21600"/>
              <a:gd name="T15" fmla="*/ 10800 h 21600"/>
              <a:gd name="T16" fmla="*/ 10800 w 21600"/>
              <a:gd name="T17" fmla="*/ 10736 h 21600"/>
              <a:gd name="T18" fmla="*/ 16232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36" y="10800"/>
                </a:moveTo>
                <a:cubicBezTo>
                  <a:pt x="10736" y="10764"/>
                  <a:pt x="10764" y="10736"/>
                  <a:pt x="10800" y="10736"/>
                </a:cubicBezTo>
                <a:cubicBezTo>
                  <a:pt x="10835" y="10735"/>
                  <a:pt x="10863" y="10764"/>
                  <a:pt x="10864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rgbClr val="FFFF00">
                  <a:lumMod val="67000"/>
                </a:srgbClr>
              </a:gs>
              <a:gs pos="100000">
                <a:srgbClr val="FFC000">
                  <a:lumMod val="90000"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en-US" sz="2700" dirty="0"/>
          </a:p>
        </p:txBody>
      </p:sp>
      <p:sp>
        <p:nvSpPr>
          <p:cNvPr id="31" name="AutoShape 29"/>
          <p:cNvSpPr>
            <a:spLocks noChangeArrowheads="1"/>
          </p:cNvSpPr>
          <p:nvPr/>
        </p:nvSpPr>
        <p:spPr bwMode="gray">
          <a:xfrm rot="5400000">
            <a:off x="2063179" y="3818164"/>
            <a:ext cx="6143979" cy="5428037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rgbClr val="FFFF00">
                  <a:lumMod val="56000"/>
                </a:srgbClr>
              </a:gs>
              <a:gs pos="100000">
                <a:schemeClr val="accent6">
                  <a:lumMod val="7700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en-US" sz="2700"/>
          </a:p>
        </p:txBody>
      </p:sp>
      <p:grpSp>
        <p:nvGrpSpPr>
          <p:cNvPr id="32" name="Group 39"/>
          <p:cNvGrpSpPr>
            <a:grpSpLocks/>
          </p:cNvGrpSpPr>
          <p:nvPr/>
        </p:nvGrpSpPr>
        <p:grpSpPr bwMode="auto">
          <a:xfrm>
            <a:off x="5913078" y="3157047"/>
            <a:ext cx="1627969" cy="2034742"/>
            <a:chOff x="1583" y="1494"/>
            <a:chExt cx="526" cy="526"/>
          </a:xfrm>
        </p:grpSpPr>
        <p:sp>
          <p:nvSpPr>
            <p:cNvPr id="33" name="Oval 40"/>
            <p:cNvSpPr>
              <a:spLocks noChangeArrowheads="1"/>
            </p:cNvSpPr>
            <p:nvPr/>
          </p:nvSpPr>
          <p:spPr bwMode="gray">
            <a:xfrm>
              <a:off x="1583" y="1494"/>
              <a:ext cx="526" cy="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34" name="Oval 41"/>
            <p:cNvSpPr>
              <a:spLocks noChangeArrowheads="1"/>
            </p:cNvSpPr>
            <p:nvPr/>
          </p:nvSpPr>
          <p:spPr bwMode="gray">
            <a:xfrm>
              <a:off x="1634" y="1547"/>
              <a:ext cx="425" cy="425"/>
            </a:xfrm>
            <a:prstGeom prst="ellipse">
              <a:avLst/>
            </a:prstGeom>
            <a:gradFill rotWithShape="1">
              <a:gsLst>
                <a:gs pos="0">
                  <a:srgbClr val="10E470"/>
                </a:gs>
                <a:gs pos="100000">
                  <a:srgbClr val="10E47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35" name="Oval 42"/>
            <p:cNvSpPr>
              <a:spLocks noChangeArrowheads="1"/>
            </p:cNvSpPr>
            <p:nvPr/>
          </p:nvSpPr>
          <p:spPr bwMode="gray">
            <a:xfrm>
              <a:off x="1642" y="1557"/>
              <a:ext cx="406" cy="40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85001"/>
                  </a:srgbClr>
                </a:gs>
                <a:gs pos="100000">
                  <a:srgbClr val="FFFF0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36" name="Oval 43"/>
            <p:cNvSpPr>
              <a:spLocks noChangeArrowheads="1"/>
            </p:cNvSpPr>
            <p:nvPr/>
          </p:nvSpPr>
          <p:spPr bwMode="gray">
            <a:xfrm>
              <a:off x="1652" y="1582"/>
              <a:ext cx="265" cy="266"/>
            </a:xfrm>
            <a:prstGeom prst="ellipse">
              <a:avLst/>
            </a:prstGeom>
            <a:gradFill rotWithShape="1">
              <a:gsLst>
                <a:gs pos="0">
                  <a:srgbClr val="E9940B">
                    <a:gamma/>
                    <a:tint val="0"/>
                    <a:invGamma/>
                  </a:srgbClr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37" name="Oval 44"/>
            <p:cNvSpPr>
              <a:spLocks noChangeArrowheads="1"/>
            </p:cNvSpPr>
            <p:nvPr/>
          </p:nvSpPr>
          <p:spPr bwMode="gray">
            <a:xfrm>
              <a:off x="1659" y="1571"/>
              <a:ext cx="366" cy="36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0"/>
                  </a:srgbClr>
                </a:gs>
                <a:gs pos="100000">
                  <a:srgbClr val="FFFF00">
                    <a:gamma/>
                    <a:shade val="76078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grpSp>
        <p:nvGrpSpPr>
          <p:cNvPr id="44" name="Group 31"/>
          <p:cNvGrpSpPr>
            <a:grpSpLocks/>
          </p:cNvGrpSpPr>
          <p:nvPr/>
        </p:nvGrpSpPr>
        <p:grpSpPr bwMode="auto">
          <a:xfrm>
            <a:off x="6801926" y="5881843"/>
            <a:ext cx="1662397" cy="1924932"/>
            <a:chOff x="1583" y="1494"/>
            <a:chExt cx="526" cy="526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gray">
            <a:xfrm>
              <a:off x="1583" y="1494"/>
              <a:ext cx="526" cy="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gray">
            <a:xfrm>
              <a:off x="1634" y="1547"/>
              <a:ext cx="425" cy="425"/>
            </a:xfrm>
            <a:prstGeom prst="ellipse">
              <a:avLst/>
            </a:prstGeom>
            <a:gradFill rotWithShape="1">
              <a:gsLst>
                <a:gs pos="0">
                  <a:srgbClr val="10E470"/>
                </a:gs>
                <a:gs pos="100000">
                  <a:srgbClr val="10E47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47" name="Oval 34"/>
            <p:cNvSpPr>
              <a:spLocks noChangeArrowheads="1"/>
            </p:cNvSpPr>
            <p:nvPr/>
          </p:nvSpPr>
          <p:spPr bwMode="gray">
            <a:xfrm>
              <a:off x="1642" y="1557"/>
              <a:ext cx="406" cy="40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85001"/>
                  </a:srgbClr>
                </a:gs>
                <a:gs pos="100000">
                  <a:srgbClr val="FFFF0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48" name="Oval 35"/>
            <p:cNvSpPr>
              <a:spLocks noChangeArrowheads="1"/>
            </p:cNvSpPr>
            <p:nvPr/>
          </p:nvSpPr>
          <p:spPr bwMode="gray">
            <a:xfrm>
              <a:off x="1652" y="1582"/>
              <a:ext cx="265" cy="266"/>
            </a:xfrm>
            <a:prstGeom prst="ellipse">
              <a:avLst/>
            </a:prstGeom>
            <a:gradFill rotWithShape="1">
              <a:gsLst>
                <a:gs pos="0">
                  <a:srgbClr val="E9940B">
                    <a:gamma/>
                    <a:tint val="0"/>
                    <a:invGamma/>
                  </a:srgbClr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49" name="Oval 36"/>
            <p:cNvSpPr>
              <a:spLocks noChangeArrowheads="1"/>
            </p:cNvSpPr>
            <p:nvPr/>
          </p:nvSpPr>
          <p:spPr bwMode="gray">
            <a:xfrm>
              <a:off x="1659" y="1571"/>
              <a:ext cx="366" cy="36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0"/>
                  </a:srgbClr>
                </a:gs>
                <a:gs pos="100000">
                  <a:srgbClr val="FFFF00">
                    <a:gamma/>
                    <a:shade val="76078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grpSp>
        <p:nvGrpSpPr>
          <p:cNvPr id="50" name="Group 46"/>
          <p:cNvGrpSpPr>
            <a:grpSpLocks/>
          </p:cNvGrpSpPr>
          <p:nvPr/>
        </p:nvGrpSpPr>
        <p:grpSpPr bwMode="auto">
          <a:xfrm>
            <a:off x="5484380" y="8144944"/>
            <a:ext cx="1904425" cy="1985170"/>
            <a:chOff x="1583" y="1494"/>
            <a:chExt cx="526" cy="526"/>
          </a:xfrm>
        </p:grpSpPr>
        <p:sp>
          <p:nvSpPr>
            <p:cNvPr id="51" name="Oval 47"/>
            <p:cNvSpPr>
              <a:spLocks noChangeArrowheads="1"/>
            </p:cNvSpPr>
            <p:nvPr/>
          </p:nvSpPr>
          <p:spPr bwMode="gray">
            <a:xfrm>
              <a:off x="1583" y="1494"/>
              <a:ext cx="526" cy="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gray">
            <a:xfrm>
              <a:off x="1634" y="1547"/>
              <a:ext cx="425" cy="425"/>
            </a:xfrm>
            <a:prstGeom prst="ellipse">
              <a:avLst/>
            </a:prstGeom>
            <a:gradFill rotWithShape="1">
              <a:gsLst>
                <a:gs pos="0">
                  <a:srgbClr val="10E470"/>
                </a:gs>
                <a:gs pos="100000">
                  <a:srgbClr val="10E47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gray">
            <a:xfrm>
              <a:off x="1642" y="1557"/>
              <a:ext cx="406" cy="40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85001"/>
                  </a:srgbClr>
                </a:gs>
                <a:gs pos="100000">
                  <a:srgbClr val="FFFF0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gray">
            <a:xfrm>
              <a:off x="1652" y="1582"/>
              <a:ext cx="265" cy="266"/>
            </a:xfrm>
            <a:prstGeom prst="ellipse">
              <a:avLst/>
            </a:prstGeom>
            <a:gradFill rotWithShape="1">
              <a:gsLst>
                <a:gs pos="0">
                  <a:srgbClr val="E9940B">
                    <a:gamma/>
                    <a:tint val="0"/>
                    <a:invGamma/>
                  </a:srgbClr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gray">
            <a:xfrm>
              <a:off x="1659" y="1571"/>
              <a:ext cx="366" cy="36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0"/>
                  </a:srgbClr>
                </a:gs>
                <a:gs pos="100000">
                  <a:srgbClr val="FFFF00">
                    <a:gamma/>
                    <a:shade val="76078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sp>
        <p:nvSpPr>
          <p:cNvPr id="56" name="AutoShape 45"/>
          <p:cNvSpPr>
            <a:spLocks noChangeArrowheads="1"/>
          </p:cNvSpPr>
          <p:nvPr/>
        </p:nvSpPr>
        <p:spPr bwMode="ltGray">
          <a:xfrm>
            <a:off x="7678659" y="3365049"/>
            <a:ext cx="7697247" cy="159109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58" name="Rectangle 57"/>
          <p:cNvSpPr/>
          <p:nvPr/>
        </p:nvSpPr>
        <p:spPr>
          <a:xfrm>
            <a:off x="5215376" y="6033019"/>
            <a:ext cx="11977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590550" algn="l"/>
              </a:tabLst>
            </a:pPr>
            <a:r>
              <a:rPr lang="vi-VN" sz="3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Biểu </a:t>
            </a:r>
          </a:p>
          <a:p>
            <a:pPr>
              <a:tabLst>
                <a:tab pos="590550" algn="l"/>
              </a:tabLst>
            </a:pPr>
            <a:r>
              <a:rPr lang="vi-VN" sz="3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endParaRPr lang="en-GB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8545522" y="3753242"/>
            <a:ext cx="44694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tabLst>
                <a:tab pos="588010" algn="l"/>
              </a:tabLst>
            </a:pPr>
            <a:r>
              <a:rPr lang="vi-VN" sz="32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Ăn </a:t>
            </a:r>
            <a:r>
              <a:rPr lang="vi-VN" sz="3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no béo trục béo tròn.</a:t>
            </a:r>
            <a:endParaRPr lang="en-GB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931229" y="6203885"/>
            <a:ext cx="6022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588010" algn="l"/>
              </a:tabLst>
            </a:pPr>
            <a:r>
              <a:rPr lang="vi-VN" sz="32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Chỉ biết an hưởng nhà cao cửa rộng, của nả đầy tủ, đầy hòm.</a:t>
            </a:r>
            <a:endParaRPr lang="en-GB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151976" y="8452408"/>
            <a:ext cx="70523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591185" algn="l"/>
                <a:tab pos="5610860" algn="l"/>
                <a:tab pos="5784215" algn="l"/>
              </a:tabLst>
            </a:pPr>
            <a:r>
              <a:rPr lang="vi-VN" sz="32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Không nhận ra rằng chỉ biết sống hưởng thụ mà không lao động thì cuộc sống tốt đẹp sẽ chẳng thể được bền lâu.</a:t>
            </a:r>
            <a:endParaRPr lang="en-GB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08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28" grpId="0" animBg="1"/>
      <p:bldP spid="29" grpId="0" animBg="1"/>
      <p:bldP spid="30" grpId="0" animBg="1"/>
      <p:bldP spid="31" grpId="0" animBg="1"/>
      <p:bldP spid="56" grpId="0" animBg="1"/>
      <p:bldP spid="58" grpId="0"/>
      <p:bldP spid="59" grpId="0"/>
      <p:bldP spid="60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8326100" cy="102129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400" y="373743"/>
            <a:ext cx="21018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fr-FR" sz="4800" b="1">
                <a:solidFill>
                  <a:srgbClr val="FFFF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b. Kiến</a:t>
            </a:r>
            <a:endParaRPr lang="en-GB" sz="4800" b="1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4888" y="1551047"/>
            <a:ext cx="42482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  <a:tabLst>
                <a:tab pos="498475" algn="l"/>
              </a:tabLst>
            </a:pPr>
            <a:r>
              <a:rPr lang="fr-FR" sz="4000" b="1" i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4000" b="1" i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vi-VN" sz="4000" b="1" i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 sống:</a:t>
            </a:r>
            <a:endParaRPr lang="en-GB" sz="4000" b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1896" y="2550200"/>
            <a:ext cx="60427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5610860" algn="l"/>
              </a:tabLst>
            </a:pPr>
            <a:r>
              <a:rPr lang="vi-VN" sz="40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Không ngại vất vả, chăm chỉ lao động</a:t>
            </a:r>
            <a:endParaRPr lang="en-GB" sz="4000" b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9600" y="6130557"/>
            <a:ext cx="6247752" cy="2351306"/>
          </a:xfrm>
          <a:prstGeom prst="roundRect">
            <a:avLst/>
          </a:prstGeom>
          <a:solidFill>
            <a:schemeClr val="bg1">
              <a:alpha val="45000"/>
            </a:schemeClr>
          </a:solidFill>
          <a:ln w="50800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800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915400" y="6127013"/>
            <a:ext cx="6477000" cy="2369287"/>
          </a:xfrm>
          <a:prstGeom prst="roundRect">
            <a:avLst/>
          </a:prstGeom>
          <a:solidFill>
            <a:schemeClr val="bg1">
              <a:alpha val="45000"/>
            </a:schemeClr>
          </a:solidFill>
          <a:ln w="50800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800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9000" y="6438934"/>
            <a:ext cx="58556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5610860" algn="l"/>
              </a:tabLst>
            </a:pPr>
            <a:r>
              <a:rPr lang="vi-VN" sz="4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 sàng ra ngoài làm việc, dù vất vả, khiến cơ thể gầy gò.</a:t>
            </a:r>
            <a:endParaRPr lang="en-GB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95350" y="6649936"/>
            <a:ext cx="58607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5610860" algn="l"/>
              </a:tabLst>
            </a:pPr>
            <a:r>
              <a:rPr lang="vi-VN" sz="4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vi-VN" sz="4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thức: </a:t>
            </a:r>
            <a:r>
              <a:rPr lang="vi-VN" sz="40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Hễ có làm thì mới có ăn</a:t>
            </a:r>
            <a:r>
              <a:rPr lang="vi-VN" sz="4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553199" y="3913407"/>
            <a:ext cx="3810001" cy="1382494"/>
          </a:xfrm>
          <a:prstGeom prst="roundRect">
            <a:avLst/>
          </a:prstGeom>
          <a:solidFill>
            <a:schemeClr val="bg1">
              <a:alpha val="45000"/>
            </a:schemeClr>
          </a:solidFill>
          <a:ln w="50800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800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68610" y="4250711"/>
            <a:ext cx="23791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  <a:tabLst>
                <a:tab pos="5610860" algn="l"/>
              </a:tabLst>
            </a:pPr>
            <a:r>
              <a:rPr lang="vi-VN" sz="40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 </a:t>
            </a:r>
            <a:r>
              <a:rPr lang="vi-VN" sz="40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GB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rved Right Arrow 16"/>
          <p:cNvSpPr/>
          <p:nvPr/>
        </p:nvSpPr>
        <p:spPr>
          <a:xfrm>
            <a:off x="5837786" y="4604653"/>
            <a:ext cx="715411" cy="1730344"/>
          </a:xfrm>
          <a:prstGeom prst="curved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Curved Left Arrow 17"/>
          <p:cNvSpPr/>
          <p:nvPr/>
        </p:nvSpPr>
        <p:spPr>
          <a:xfrm>
            <a:off x="10435181" y="4576947"/>
            <a:ext cx="731520" cy="1758050"/>
          </a:xfrm>
          <a:prstGeom prst="curved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07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 animBg="1"/>
      <p:bldP spid="12" grpId="0" animBg="1"/>
      <p:bldP spid="13" grpId="0"/>
      <p:bldP spid="14" grpId="0"/>
      <p:bldP spid="15" grpId="0" animBg="1"/>
      <p:bldP spid="16" grpId="0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06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5800" y="218506"/>
            <a:ext cx="11801906" cy="182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5610860" algn="l"/>
              </a:tabLst>
            </a:pPr>
            <a:r>
              <a:rPr lang="vi-VN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Biết lo xa, biết sống có trách nhiệm với cộng đồng, sống vì mọi người (nên biết nhìn xa trông rộng)</a:t>
            </a:r>
            <a:endParaRPr lang="en-GB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9600" y="6058075"/>
            <a:ext cx="4858801" cy="3432543"/>
          </a:xfrm>
          <a:prstGeom prst="roundRect">
            <a:avLst/>
          </a:prstGeom>
          <a:solidFill>
            <a:schemeClr val="bg1">
              <a:alpha val="45000"/>
            </a:schemeClr>
          </a:solidFill>
          <a:ln w="50800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800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115800" y="6058075"/>
            <a:ext cx="5486401" cy="3505023"/>
          </a:xfrm>
          <a:prstGeom prst="roundRect">
            <a:avLst/>
          </a:prstGeom>
          <a:solidFill>
            <a:schemeClr val="bg1">
              <a:alpha val="45000"/>
            </a:schemeClr>
          </a:solidFill>
          <a:ln w="50800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800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859472" y="2631520"/>
            <a:ext cx="3810001" cy="1382494"/>
          </a:xfrm>
          <a:prstGeom prst="roundRect">
            <a:avLst/>
          </a:prstGeom>
          <a:solidFill>
            <a:schemeClr val="bg1">
              <a:alpha val="45000"/>
            </a:schemeClr>
          </a:solidFill>
          <a:ln w="50800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800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67811" y="2935309"/>
            <a:ext cx="24593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  <a:tabLst>
                <a:tab pos="5610860" algn="l"/>
              </a:tabLst>
            </a:pPr>
            <a:r>
              <a:rPr lang="vi-VN" sz="44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Biểu hiện</a:t>
            </a:r>
            <a:endParaRPr lang="en-GB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172200" y="6068783"/>
            <a:ext cx="4953000" cy="3494315"/>
          </a:xfrm>
          <a:prstGeom prst="roundRect">
            <a:avLst/>
          </a:prstGeom>
          <a:solidFill>
            <a:schemeClr val="bg1">
              <a:alpha val="45000"/>
            </a:schemeClr>
          </a:solidFill>
          <a:ln w="50800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800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0200" y="6533313"/>
            <a:ext cx="4437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591185" algn="l"/>
              </a:tabLst>
            </a:pPr>
            <a:r>
              <a:rPr lang="vi-VN" sz="32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Vì nhận thức </a:t>
            </a:r>
            <a:r>
              <a:rPr lang="vi-VN"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Sinh tồn là cuộc khó khăn</a:t>
            </a:r>
            <a:r>
              <a:rPr lang="vi-VN" sz="3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nên chủ động lo xa, chuẩn bị cho tương lai lâu dài, bền vững.</a:t>
            </a:r>
            <a:endParaRPr lang="en-GB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59000" y="6957200"/>
            <a:ext cx="42104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798830" algn="l"/>
              </a:tabLst>
            </a:pPr>
            <a:r>
              <a:rPr lang="vi-VN" sz="32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Quan </a:t>
            </a:r>
            <a:r>
              <a:rPr lang="vi-VN" sz="3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tâm đến </a:t>
            </a:r>
            <a:r>
              <a:rPr lang="vi-VN"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trên địa cầu muôn loại</a:t>
            </a:r>
            <a:r>
              <a:rPr lang="vi-VN" sz="3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(muôn loài trên địa cầu).</a:t>
            </a:r>
            <a:endParaRPr lang="en-GB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768047" y="6982600"/>
            <a:ext cx="41819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vi-VN" sz="3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thức: </a:t>
            </a:r>
            <a:r>
              <a:rPr lang="vi-VN"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Vì đàn vì tổ, vun thu xứ sở.</a:t>
            </a:r>
            <a:endParaRPr lang="en-GB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Arrow Connector 18"/>
          <p:cNvCxnSpPr>
            <a:endCxn id="12" idx="0"/>
          </p:cNvCxnSpPr>
          <p:nvPr/>
        </p:nvCxnSpPr>
        <p:spPr>
          <a:xfrm flipH="1">
            <a:off x="8648700" y="4074933"/>
            <a:ext cx="173972" cy="199385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819400" y="4066851"/>
            <a:ext cx="6003272" cy="185411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894546" y="4091823"/>
            <a:ext cx="5964453" cy="196396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76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 animBg="1"/>
      <p:bldP spid="11" grpId="0"/>
      <p:bldP spid="12" grpId="0" animBg="1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1254</Words>
  <Application>Microsoft Office PowerPoint</Application>
  <PresentationFormat>Custom</PresentationFormat>
  <Paragraphs>139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Times New Roman</vt:lpstr>
      <vt:lpstr>MS Mincho</vt:lpstr>
      <vt:lpstr>Calibri</vt:lpstr>
      <vt:lpstr>Calibri Light</vt:lpstr>
      <vt:lpstr>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Mùa thu Những con cú Hình nền</dc:title>
  <dc:creator>asus PC</dc:creator>
  <cp:lastModifiedBy>21AK22</cp:lastModifiedBy>
  <cp:revision>30</cp:revision>
  <dcterms:created xsi:type="dcterms:W3CDTF">2006-08-16T00:00:00Z</dcterms:created>
  <dcterms:modified xsi:type="dcterms:W3CDTF">2025-02-02T10:09:06Z</dcterms:modified>
  <dc:identifier>DAFSeNGaTFQ</dc:identifier>
</cp:coreProperties>
</file>