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4" r:id="rId4"/>
  </p:sldMasterIdLst>
  <p:sldIdLst>
    <p:sldId id="257" r:id="rId5"/>
    <p:sldId id="258" r:id="rId6"/>
    <p:sldId id="259" r:id="rId7"/>
    <p:sldId id="260"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302" r:id="rId21"/>
    <p:sldId id="303" r:id="rId22"/>
    <p:sldId id="304" r:id="rId23"/>
    <p:sldId id="278" r:id="rId24"/>
    <p:sldId id="279" r:id="rId25"/>
    <p:sldId id="280" r:id="rId26"/>
  </p:sldIdLst>
  <p:sldSz cx="12192000" cy="6858000"/>
  <p:notesSz cx="6858000" cy="9144000"/>
  <p:embeddedFontLst>
    <p:embeddedFont>
      <p:font typeface="Palatino Linotype" pitchFamily="18" charset="0"/>
      <p:regular r:id="rId27"/>
      <p:bold r:id="rId28"/>
      <p:italic r:id="rId29"/>
      <p:boldItalic r:id="rId30"/>
    </p:embeddedFont>
    <p:embeddedFont>
      <p:font typeface="MS Mincho" pitchFamily="49" charset="-128"/>
      <p:regular r:id="rId31"/>
    </p:embeddedFont>
    <p:embeddedFont>
      <p:font typeface="Calibri Light" pitchFamily="34" charset="0"/>
      <p:regular r:id="rId32"/>
      <p:italic r:id="rId33"/>
    </p:embeddedFont>
    <p:embeddedFont>
      <p:font typeface="Calibri"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75" d="100"/>
          <a:sy n="75" d="100"/>
        </p:scale>
        <p:origin x="-51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31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818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27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83151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3471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893832"/>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4.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5.jp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2.jp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28.gif"/><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26" Type="http://schemas.openxmlformats.org/officeDocument/2006/relationships/image" Target="../media/image21.jpeg"/><Relationship Id="rId3" Type="http://schemas.openxmlformats.org/officeDocument/2006/relationships/image" Target="../media/image2.svg"/><Relationship Id="rId21" Type="http://schemas.openxmlformats.org/officeDocument/2006/relationships/image" Target="../media/image16.jp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0.jp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8.jp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svg"/><Relationship Id="rId1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8.sv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6.png"/><Relationship Id="rId19" Type="http://schemas.openxmlformats.org/officeDocument/2006/relationships/image" Target="../media/image22.jp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3.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31681" y="393184"/>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91391" y="1858117"/>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03101" y="268676"/>
            <a:ext cx="4928134" cy="6274244"/>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89296" y="4960516"/>
            <a:ext cx="1724776" cy="159620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778732" y="4609812"/>
            <a:ext cx="3408799" cy="211965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705125" y="3900389"/>
            <a:ext cx="3195542" cy="3090961"/>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420100" y="5942095"/>
            <a:ext cx="1234656" cy="855280"/>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449515" y="5758617"/>
            <a:ext cx="2212258" cy="1371600"/>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sp>
        <p:nvSpPr>
          <p:cNvPr id="20" name="Rectangle 19"/>
          <p:cNvSpPr/>
          <p:nvPr/>
        </p:nvSpPr>
        <p:spPr>
          <a:xfrm>
            <a:off x="359109" y="418280"/>
            <a:ext cx="9302355" cy="3831818"/>
          </a:xfrm>
          <a:prstGeom prst="rect">
            <a:avLst/>
          </a:prstGeom>
          <a:noFill/>
        </p:spPr>
        <p:txBody>
          <a:bodyPr wrap="none" lIns="91440" tIns="45720" rIns="91440" bIns="45720">
            <a:spAutoFit/>
          </a:bodyPr>
          <a:lstStyle/>
          <a:p>
            <a:pPr algn="ctr">
              <a:lnSpc>
                <a:spcPct val="150000"/>
              </a:lnSpc>
            </a:pPr>
            <a:r>
              <a:rPr lang="de-DE"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VĂN BẢN 1</a:t>
            </a:r>
            <a:endParaRPr lang="vi-VN"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de-DE"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a:t>
            </a:r>
            <a:r>
              <a:rPr lang="de-DE"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de-DE"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(Truyện ngụ ngôn Việt Nam)</a:t>
            </a:r>
            <a:endParaRPr lang="en-GB"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629471" y="867052"/>
            <a:ext cx="6289968" cy="461665"/>
          </a:xfrm>
          <a:prstGeom prst="rect">
            <a:avLst/>
          </a:prstGeom>
        </p:spPr>
        <p:txBody>
          <a:bodyPr wrap="square" lIns="0" tIns="0" rIns="0" bIns="0" rtlCol="0" anchor="t">
            <a:spAutoFit/>
          </a:bodyPr>
          <a:lstStyle/>
          <a:p>
            <a:pPr>
              <a:lnSpc>
                <a:spcPts val="3617"/>
              </a:lnSpc>
            </a:pPr>
            <a:r>
              <a:rPr lang="pt-BR" sz="3600" b="1">
                <a:latin typeface="Times New Roman" panose="02020603050405020304" pitchFamily="18" charset="0"/>
                <a:cs typeface="Times New Roman" panose="02020603050405020304" pitchFamily="18" charset="0"/>
              </a:rPr>
              <a:t>II. Khám phá chi tiết văn bản</a:t>
            </a:r>
            <a:endParaRPr lang="en-US" sz="3200" spc="19">
              <a:solidFill>
                <a:srgbClr val="37735B"/>
              </a:solidFill>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1358223" y="1345501"/>
            <a:ext cx="8813952" cy="954107"/>
          </a:xfrm>
          <a:prstGeom prst="rect">
            <a:avLst/>
          </a:prstGeom>
        </p:spPr>
        <p:txBody>
          <a:bodyPr wrap="square">
            <a:spAutoFit/>
          </a:bodyPr>
          <a:lstStyle/>
          <a:p>
            <a:pPr algn="ctr">
              <a:spcAft>
                <a:spcPts val="0"/>
              </a:spcAft>
            </a:pPr>
            <a:r>
              <a:rPr lang="pt-BR" sz="3200" b="1">
                <a:solidFill>
                  <a:srgbClr val="FF0000"/>
                </a:solidFill>
                <a:latin typeface="Times New Roman" panose="02020603050405020304" pitchFamily="18" charset="0"/>
                <a:ea typeface="MS Mincho"/>
                <a:cs typeface="Times New Roman" panose="02020603050405020304" pitchFamily="18" charset="0"/>
              </a:rPr>
              <a:t>PHIẾU HỌC TẬP SỐ 2</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những lần góp ý và phản ứng của người thợ mộc)</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4255689908"/>
              </p:ext>
            </p:extLst>
          </p:nvPr>
        </p:nvGraphicFramePr>
        <p:xfrm>
          <a:off x="1245081" y="2343412"/>
          <a:ext cx="9229796" cy="3652520"/>
        </p:xfrm>
        <a:graphic>
          <a:graphicData uri="http://schemas.openxmlformats.org/drawingml/2006/table">
            <a:tbl>
              <a:tblPr firstRow="1" firstCol="1" bandRow="1">
                <a:tableStyleId>{5C22544A-7EE6-4342-B048-85BDC9FD1C3A}</a:tableStyleId>
              </a:tblPr>
              <a:tblGrid>
                <a:gridCol w="4478931">
                  <a:extLst>
                    <a:ext uri="{9D8B030D-6E8A-4147-A177-3AD203B41FA5}">
                      <a16:colId xmlns:a16="http://schemas.microsoft.com/office/drawing/2014/main" xmlns="" val="20000"/>
                    </a:ext>
                  </a:extLst>
                </a:gridCol>
                <a:gridCol w="1752600">
                  <a:extLst>
                    <a:ext uri="{9D8B030D-6E8A-4147-A177-3AD203B41FA5}">
                      <a16:colId xmlns:a16="http://schemas.microsoft.com/office/drawing/2014/main" xmlns="" val="20001"/>
                    </a:ext>
                  </a:extLst>
                </a:gridCol>
                <a:gridCol w="2998265">
                  <a:extLst>
                    <a:ext uri="{9D8B030D-6E8A-4147-A177-3AD203B41FA5}">
                      <a16:colId xmlns:a16="http://schemas.microsoft.com/office/drawing/2014/main" xmlns="" val="20002"/>
                    </a:ext>
                  </a:extLst>
                </a:gridCol>
              </a:tblGrid>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Người góp ý</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Nội dung góp ý</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Hành động của anh thợ mộc</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Lần 1:…</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Lần 2:…</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Lần 3:…</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Kết quả của việc đẽo cày:</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4"/>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Nhận xét hành động anh thợ mộc:</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358791" y="2323391"/>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443948" y="871420"/>
            <a:ext cx="8202887" cy="523220"/>
          </a:xfrm>
          <a:prstGeom prst="rect">
            <a:avLst/>
          </a:prstGeom>
        </p:spPr>
        <p:txBody>
          <a:bodyPr wrap="none">
            <a:spAutoFit/>
          </a:bodyPr>
          <a:lstStyle/>
          <a:p>
            <a:pPr algn="just"/>
            <a:r>
              <a:rPr lang="vi-VN" sz="2800" b="1">
                <a:solidFill>
                  <a:srgbClr val="0070C0"/>
                </a:solidFill>
                <a:latin typeface="+mj-lt"/>
                <a:ea typeface="MS Mincho"/>
              </a:rPr>
              <a:t>1. Những lần góp ý và hành động của người thợ mộc</a:t>
            </a:r>
            <a:endParaRPr lang="en-GB" sz="2800">
              <a:effectLst/>
              <a:latin typeface="+mj-lt"/>
            </a:endParaRPr>
          </a:p>
        </p:txBody>
      </p:sp>
      <p:graphicFrame>
        <p:nvGraphicFramePr>
          <p:cNvPr id="20" name="Table 19"/>
          <p:cNvGraphicFramePr>
            <a:graphicFrameLocks noGrp="1"/>
          </p:cNvGraphicFramePr>
          <p:nvPr>
            <p:extLst>
              <p:ext uri="{D42A27DB-BD31-4B8C-83A1-F6EECF244321}">
                <p14:modId xmlns:p14="http://schemas.microsoft.com/office/powerpoint/2010/main" val="3255998299"/>
              </p:ext>
            </p:extLst>
          </p:nvPr>
        </p:nvGraphicFramePr>
        <p:xfrm>
          <a:off x="609600" y="1600200"/>
          <a:ext cx="9760394" cy="4822683"/>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xmlns="" val="20000"/>
                    </a:ext>
                  </a:extLst>
                </a:gridCol>
                <a:gridCol w="4959216">
                  <a:extLst>
                    <a:ext uri="{9D8B030D-6E8A-4147-A177-3AD203B41FA5}">
                      <a16:colId xmlns:a16="http://schemas.microsoft.com/office/drawing/2014/main" xmlns="" val="20001"/>
                    </a:ext>
                  </a:extLst>
                </a:gridCol>
                <a:gridCol w="3581978">
                  <a:extLst>
                    <a:ext uri="{9D8B030D-6E8A-4147-A177-3AD203B41FA5}">
                      <a16:colId xmlns:a16="http://schemas.microsoft.com/office/drawing/2014/main" xmlns="" val="20002"/>
                    </a:ext>
                  </a:extLst>
                </a:gridCol>
              </a:tblGrid>
              <a:tr h="931997">
                <a:tc>
                  <a:txBody>
                    <a:bodyPr/>
                    <a:lstStyle/>
                    <a:p>
                      <a:pPr algn="just">
                        <a:lnSpc>
                          <a:spcPct val="107000"/>
                        </a:lnSpc>
                      </a:pPr>
                      <a:r>
                        <a:rPr lang="en-US" sz="2800">
                          <a:solidFill>
                            <a:schemeClr val="tx1"/>
                          </a:solidFill>
                          <a:effectLst/>
                          <a:latin typeface="Times New Roman" panose="02020603050405020304" pitchFamily="18" charset="0"/>
                          <a:cs typeface="Times New Roman" panose="02020603050405020304" pitchFamily="18" charset="0"/>
                        </a:rPr>
                        <a:t>Người góp ý</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r>
                        <a:rPr lang="en-US" sz="2800">
                          <a:solidFill>
                            <a:schemeClr val="tx1"/>
                          </a:solidFill>
                          <a:effectLst/>
                          <a:latin typeface="Times New Roman" panose="02020603050405020304" pitchFamily="18" charset="0"/>
                          <a:cs typeface="Times New Roman" panose="02020603050405020304" pitchFamily="18" charset="0"/>
                        </a:rPr>
                        <a:t>Nội dung góp ý</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r>
                        <a:rPr lang="en-US" sz="2800">
                          <a:solidFill>
                            <a:schemeClr val="tx1"/>
                          </a:solidFill>
                          <a:effectLst/>
                          <a:latin typeface="Times New Roman" panose="02020603050405020304" pitchFamily="18" charset="0"/>
                          <a:cs typeface="Times New Roman" panose="02020603050405020304" pitchFamily="18" charset="0"/>
                        </a:rPr>
                        <a:t>Hành động của anh thợ mộc</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0"/>
                  </a:ext>
                </a:extLst>
              </a:tr>
              <a:tr h="831429">
                <a:tc>
                  <a:txBody>
                    <a:bodyPr/>
                    <a:lstStyle/>
                    <a:p>
                      <a:pPr algn="ctr">
                        <a:lnSpc>
                          <a:spcPct val="107000"/>
                        </a:lnSpc>
                      </a:pPr>
                      <a:r>
                        <a:rPr lang="en-US" sz="2800">
                          <a:solidFill>
                            <a:schemeClr val="tx1"/>
                          </a:solidFill>
                          <a:effectLst/>
                          <a:latin typeface="Times New Roman" panose="02020603050405020304" pitchFamily="18" charset="0"/>
                          <a:cs typeface="Times New Roman" panose="02020603050405020304" pitchFamily="18" charset="0"/>
                        </a:rPr>
                        <a:t>Thứ 1</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1"/>
                  </a:ext>
                </a:extLst>
              </a:tr>
              <a:tr h="623572">
                <a:tc>
                  <a:txBody>
                    <a:bodyPr/>
                    <a:lstStyle/>
                    <a:p>
                      <a:pPr algn="ctr">
                        <a:lnSpc>
                          <a:spcPct val="107000"/>
                        </a:lnSpc>
                      </a:pPr>
                      <a:r>
                        <a:rPr lang="en-US" sz="2800">
                          <a:solidFill>
                            <a:schemeClr val="tx1"/>
                          </a:solidFill>
                          <a:effectLst/>
                          <a:latin typeface="Times New Roman" panose="02020603050405020304" pitchFamily="18" charset="0"/>
                          <a:cs typeface="Times New Roman" panose="02020603050405020304" pitchFamily="18" charset="0"/>
                        </a:rPr>
                        <a:t>Thứ 2</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2"/>
                  </a:ext>
                </a:extLst>
              </a:tr>
              <a:tr h="1121992">
                <a:tc>
                  <a:txBody>
                    <a:bodyPr/>
                    <a:lstStyle/>
                    <a:p>
                      <a:pPr algn="ctr">
                        <a:lnSpc>
                          <a:spcPct val="107000"/>
                        </a:lnSpc>
                      </a:pPr>
                      <a:r>
                        <a:rPr lang="en-US" sz="2800">
                          <a:solidFill>
                            <a:schemeClr val="tx1"/>
                          </a:solidFill>
                          <a:effectLst/>
                          <a:latin typeface="Times New Roman" panose="02020603050405020304" pitchFamily="18" charset="0"/>
                          <a:cs typeface="Times New Roman" panose="02020603050405020304" pitchFamily="18" charset="0"/>
                        </a:rPr>
                        <a:t>Thứ 3</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3"/>
                  </a:ext>
                </a:extLst>
              </a:tr>
              <a:tr h="482264">
                <a:tc gridSpan="3">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4"/>
                  </a:ext>
                </a:extLst>
              </a:tr>
              <a:tr h="831429">
                <a:tc gridSpan="3">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5"/>
                  </a:ext>
                </a:extLst>
              </a:tr>
            </a:tbl>
          </a:graphicData>
        </a:graphic>
      </p:graphicFrame>
      <p:sp>
        <p:nvSpPr>
          <p:cNvPr id="22" name="Rectangle 21"/>
          <p:cNvSpPr/>
          <p:nvPr/>
        </p:nvSpPr>
        <p:spPr>
          <a:xfrm>
            <a:off x="1863582" y="2514229"/>
            <a:ext cx="4576894"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Phải đẽo cày cho cao, cho to.</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p:cNvSpPr/>
          <p:nvPr/>
        </p:nvSpPr>
        <p:spPr>
          <a:xfrm>
            <a:off x="1882751" y="3302252"/>
            <a:ext cx="3783408"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Đẽo nhỏ hơn, thấp hơn.</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ectangle 23"/>
          <p:cNvSpPr/>
          <p:nvPr/>
        </p:nvSpPr>
        <p:spPr>
          <a:xfrm>
            <a:off x="1940570" y="3892672"/>
            <a:ext cx="4838181" cy="1014380"/>
          </a:xfrm>
          <a:prstGeom prst="rect">
            <a:avLst/>
          </a:prstGeom>
        </p:spPr>
        <p:txBody>
          <a:bodyPr wrap="squar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Đẽo cày cho thật cao, thật to gấp đôi, gấp ba để voi cày được.</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6948089" y="2540137"/>
            <a:ext cx="2954655"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là phải - đẽo.</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6948089" y="3315967"/>
            <a:ext cx="3401893" cy="522259"/>
          </a:xfrm>
          <a:prstGeom prst="rect">
            <a:avLst/>
          </a:prstGeom>
        </p:spPr>
        <p:txBody>
          <a:bodyPr wrap="none">
            <a:spAutoFit/>
          </a:bodyPr>
          <a:lstStyle/>
          <a:p>
            <a:pPr algn="just">
              <a:lnSpc>
                <a:spcPct val="107000"/>
              </a:lnSpc>
            </a:pPr>
            <a:r>
              <a:rPr lang="fr-FR"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là phải - lại đẽo.</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Rectangle 26"/>
          <p:cNvSpPr/>
          <p:nvPr/>
        </p:nvSpPr>
        <p:spPr>
          <a:xfrm>
            <a:off x="6941866" y="4091797"/>
            <a:ext cx="2512932"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Liền đẽo ngay.</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Rectangle 27"/>
          <p:cNvSpPr/>
          <p:nvPr/>
        </p:nvSpPr>
        <p:spPr>
          <a:xfrm>
            <a:off x="759524" y="5059700"/>
            <a:ext cx="8680581"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 quả: Chẳng ai đến mua, gỗ hỏng hết, vốn liếng đi sạch.</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Rectangle 28"/>
          <p:cNvSpPr/>
          <p:nvPr/>
        </p:nvSpPr>
        <p:spPr>
          <a:xfrm>
            <a:off x="691728" y="5497746"/>
            <a:ext cx="9436945" cy="1014380"/>
          </a:xfrm>
          <a:prstGeom prst="rect">
            <a:avLst/>
          </a:prstGeom>
        </p:spPr>
        <p:txBody>
          <a:bodyPr wrap="squar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 xét: hành động không có suy nghĩ, tìm hiểu hay cân nhắc, chỉ nghe và tin một cách thụ động mù quáng.</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24"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721046" y="983781"/>
            <a:ext cx="4350335" cy="553998"/>
          </a:xfrm>
          <a:prstGeom prst="rect">
            <a:avLst/>
          </a:prstGeom>
        </p:spPr>
        <p:txBody>
          <a:bodyPr lIns="0" tIns="0" rIns="0" bIns="0" rtlCol="0" anchor="t">
            <a:spAutoFit/>
          </a:bodyPr>
          <a:lstStyle/>
          <a:p>
            <a:r>
              <a:rPr lang="en-US" sz="3600" b="1">
                <a:latin typeface="Times New Roman" panose="02020603050405020304" pitchFamily="18" charset="0"/>
                <a:cs typeface="Times New Roman" panose="02020603050405020304" pitchFamily="18" charset="0"/>
              </a:rPr>
              <a:t>2. Bài học</a:t>
            </a:r>
            <a:endParaRPr lang="en-GB" sz="3600">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ounded Rectangular Callout 16"/>
          <p:cNvSpPr/>
          <p:nvPr/>
        </p:nvSpPr>
        <p:spPr>
          <a:xfrm>
            <a:off x="762000" y="1978851"/>
            <a:ext cx="4181400" cy="320457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039392" y="1977695"/>
            <a:ext cx="3810000" cy="3046988"/>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Từ hành động và kết cục trong câu chuyện của anh thợ mộc, em rút ra được bài học gì cho bản thân?</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2" name="Rounded Rectangular Callout 21"/>
          <p:cNvSpPr/>
          <p:nvPr/>
        </p:nvSpPr>
        <p:spPr>
          <a:xfrm>
            <a:off x="5991025" y="304801"/>
            <a:ext cx="4438149" cy="227238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ular Callout 22"/>
          <p:cNvSpPr/>
          <p:nvPr/>
        </p:nvSpPr>
        <p:spPr>
          <a:xfrm>
            <a:off x="5470682" y="3175964"/>
            <a:ext cx="4665327" cy="2706189"/>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241047" y="380963"/>
            <a:ext cx="3979771" cy="1569660"/>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Em hiểu như thế nào về nhan đề “Đẽo cày giữa đường”?</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5749417" y="3369162"/>
            <a:ext cx="4252444" cy="2062103"/>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Theo em, "biết lắng nghe góp ý" với "dễ nghe người (cả tin)" khác nhau ở chỗ nào?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0" grpId="0"/>
      <p:bldP spid="22" grpId="0" animBg="1"/>
      <p:bldP spid="23" grpId="0" animBg="1"/>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22"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3" name="Rectangle 22"/>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7" name="Picture 1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692" y="119189"/>
            <a:ext cx="12133308" cy="6783946"/>
          </a:xfrm>
          <a:prstGeom prst="rect">
            <a:avLst/>
          </a:prstGeom>
        </p:spPr>
      </p:pic>
      <p:sp>
        <p:nvSpPr>
          <p:cNvPr id="21" name="Rectangle 20">
            <a:extLst>
              <a:ext uri="{FF2B5EF4-FFF2-40B4-BE49-F238E27FC236}">
                <a16:creationId xmlns:a16="http://schemas.microsoft.com/office/drawing/2014/main" xmlns="" id="{407E3729-BB04-4D5C-BB93-FBA119F07B39}"/>
              </a:ext>
            </a:extLst>
          </p:cNvPr>
          <p:cNvSpPr/>
          <p:nvPr/>
        </p:nvSpPr>
        <p:spPr>
          <a:xfrm>
            <a:off x="1195765" y="579016"/>
            <a:ext cx="9906000"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ounded Rectangle 23"/>
          <p:cNvSpPr/>
          <p:nvPr/>
        </p:nvSpPr>
        <p:spPr>
          <a:xfrm>
            <a:off x="1930547" y="985814"/>
            <a:ext cx="8660866" cy="4957786"/>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040113" y="1166258"/>
            <a:ext cx="2082621" cy="646331"/>
          </a:xfrm>
          <a:prstGeom prst="rect">
            <a:avLst/>
          </a:prstGeom>
        </p:spPr>
        <p:txBody>
          <a:bodyPr wrap="none">
            <a:spAutoFit/>
          </a:bodyPr>
          <a:lstStyle/>
          <a:p>
            <a:pPr algn="just">
              <a:spcAft>
                <a:spcPts val="0"/>
              </a:spcAft>
            </a:pPr>
            <a:r>
              <a:rPr lang="en-US" sz="3600" b="1">
                <a:solidFill>
                  <a:schemeClr val="bg1"/>
                </a:solidFill>
                <a:latin typeface="Times New Roman" panose="02020603050405020304" pitchFamily="18" charset="0"/>
                <a:ea typeface="Times New Roman" panose="02020603050405020304" pitchFamily="18" charset="0"/>
              </a:rPr>
              <a:t>- Bài học:</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2040114" y="1905000"/>
            <a:ext cx="8380480" cy="1200329"/>
          </a:xfrm>
          <a:prstGeom prst="rect">
            <a:avLst/>
          </a:prstGeom>
        </p:spPr>
        <p:txBody>
          <a:bodyPr wrap="square">
            <a:spAutoFit/>
          </a:bodyPr>
          <a:lstStyle/>
          <a:p>
            <a:pPr algn="just">
              <a:spcAft>
                <a:spcPts val="0"/>
              </a:spcAft>
            </a:pPr>
            <a:r>
              <a:rPr lang="en-US" sz="3600">
                <a:solidFill>
                  <a:schemeClr val="bg1"/>
                </a:solidFill>
                <a:latin typeface="Times New Roman" panose="02020603050405020304" pitchFamily="18" charset="0"/>
                <a:ea typeface="Times New Roman" panose="02020603050405020304" pitchFamily="18" charset="0"/>
              </a:rPr>
              <a:t>+ Cần phải có hiểu biết để giữ được chính kiến, tự tin khi làm việc.</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2040113" y="3200400"/>
            <a:ext cx="8268742" cy="1200329"/>
          </a:xfrm>
          <a:prstGeom prst="rect">
            <a:avLst/>
          </a:prstGeom>
        </p:spPr>
        <p:txBody>
          <a:bodyPr wrap="square">
            <a:spAutoFit/>
          </a:bodyPr>
          <a:lstStyle/>
          <a:p>
            <a:pPr algn="just">
              <a:spcAft>
                <a:spcPts val="0"/>
              </a:spcAft>
            </a:pPr>
            <a:r>
              <a:rPr lang="en-US" sz="3600">
                <a:solidFill>
                  <a:schemeClr val="bg1"/>
                </a:solidFill>
                <a:latin typeface="Times New Roman" panose="02020603050405020304" pitchFamily="18" charset="0"/>
                <a:ea typeface="Times New Roman" panose="02020603050405020304" pitchFamily="18" charset="0"/>
              </a:rPr>
              <a:t>+ Biết lắng nghe nhưng cần phải có sự suy xét, đánh giá đúng sai trước khi hành động.</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2011733" y="4465487"/>
            <a:ext cx="8297122" cy="1200329"/>
          </a:xfrm>
          <a:prstGeom prst="rect">
            <a:avLst/>
          </a:prstGeom>
        </p:spPr>
        <p:txBody>
          <a:bodyPr wrap="square">
            <a:spAutoFit/>
          </a:bodyPr>
          <a:lstStyle/>
          <a:p>
            <a:pPr algn="just">
              <a:spcAft>
                <a:spcPts val="0"/>
              </a:spcAft>
            </a:pPr>
            <a:r>
              <a:rPr lang="en-US" sz="3600" b="1">
                <a:solidFill>
                  <a:schemeClr val="bg1"/>
                </a:solidFill>
                <a:latin typeface="Times New Roman" panose="02020603050405020304" pitchFamily="18" charset="0"/>
                <a:ea typeface="Times New Roman" panose="02020603050405020304" pitchFamily="18" charset="0"/>
              </a:rPr>
              <a:t>- Nhan đề:</a:t>
            </a:r>
            <a:r>
              <a:rPr lang="en-US" sz="3600">
                <a:solidFill>
                  <a:schemeClr val="bg1"/>
                </a:solidFill>
                <a:latin typeface="Times New Roman" panose="02020603050405020304" pitchFamily="18" charset="0"/>
                <a:ea typeface="Times New Roman" panose="02020603050405020304" pitchFamily="18" charset="0"/>
              </a:rPr>
              <a:t> hành động thiếu chủ kiến, bị động nên kết quả thất bại.</a:t>
            </a:r>
            <a:endParaRPr lang="en-GB" sz="320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19" grpId="0"/>
      <p:bldP spid="20"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7" name="Picture 1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400" y="117641"/>
            <a:ext cx="12491822" cy="6813721"/>
          </a:xfrm>
          <a:prstGeom prst="rect">
            <a:avLst/>
          </a:prstGeom>
        </p:spPr>
      </p:pic>
      <p:sp>
        <p:nvSpPr>
          <p:cNvPr id="22" name="Rectangle 21">
            <a:extLst>
              <a:ext uri="{FF2B5EF4-FFF2-40B4-BE49-F238E27FC236}">
                <a16:creationId xmlns:a16="http://schemas.microsoft.com/office/drawing/2014/main" xmlns="" id="{407E3729-BB04-4D5C-BB93-FBA119F07B39}"/>
              </a:ext>
            </a:extLst>
          </p:cNvPr>
          <p:cNvSpPr/>
          <p:nvPr/>
        </p:nvSpPr>
        <p:spPr>
          <a:xfrm>
            <a:off x="1445311" y="554851"/>
            <a:ext cx="9906000"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ounded Rectangle 22"/>
          <p:cNvSpPr/>
          <p:nvPr/>
        </p:nvSpPr>
        <p:spPr>
          <a:xfrm>
            <a:off x="1930547" y="985814"/>
            <a:ext cx="8660866" cy="4957786"/>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456544" y="1170392"/>
            <a:ext cx="2579552" cy="707886"/>
          </a:xfrm>
          <a:prstGeom prst="rect">
            <a:avLst/>
          </a:prstGeom>
        </p:spPr>
        <p:txBody>
          <a:bodyPr wrap="none">
            <a:spAutoFit/>
          </a:bodyPr>
          <a:lstStyle/>
          <a:p>
            <a:r>
              <a:rPr lang="en-US" sz="4000" b="1">
                <a:solidFill>
                  <a:schemeClr val="bg1"/>
                </a:solidFill>
                <a:latin typeface="Times New Roman" panose="02020603050405020304" pitchFamily="18" charset="0"/>
                <a:ea typeface="Times New Roman" panose="02020603050405020304" pitchFamily="18" charset="0"/>
              </a:rPr>
              <a:t>- Phân biệt</a:t>
            </a:r>
            <a:endParaRPr lang="en-GB" sz="4000">
              <a:solidFill>
                <a:schemeClr val="bg1"/>
              </a:solidFill>
            </a:endParaRPr>
          </a:p>
        </p:txBody>
      </p:sp>
      <p:sp>
        <p:nvSpPr>
          <p:cNvPr id="24" name="Rectangle 23"/>
          <p:cNvSpPr/>
          <p:nvPr/>
        </p:nvSpPr>
        <p:spPr>
          <a:xfrm>
            <a:off x="2930435" y="2291863"/>
            <a:ext cx="6828247" cy="3416320"/>
          </a:xfrm>
          <a:prstGeom prst="rect">
            <a:avLst/>
          </a:prstGeom>
        </p:spPr>
        <p:txBody>
          <a:bodyPr wrap="square">
            <a:spAutoFit/>
          </a:bodyPr>
          <a:lstStyle/>
          <a:p>
            <a:pPr algn="just"/>
            <a:r>
              <a:rPr lang="en-US" sz="3600" i="1">
                <a:solidFill>
                  <a:schemeClr val="bg1"/>
                </a:solidFill>
                <a:latin typeface="Times New Roman" panose="02020603050405020304" pitchFamily="18" charset="0"/>
                <a:ea typeface="Times New Roman" panose="02020603050405020304" pitchFamily="18" charset="0"/>
              </a:rPr>
              <a:t>"</a:t>
            </a:r>
            <a:r>
              <a:rPr lang="vi-VN" sz="3600" i="1">
                <a:solidFill>
                  <a:schemeClr val="bg1"/>
                </a:solidFill>
                <a:latin typeface="Times New Roman" panose="02020603050405020304" pitchFamily="18" charset="0"/>
                <a:ea typeface="Times New Roman" panose="02020603050405020304" pitchFamily="18" charset="0"/>
              </a:rPr>
              <a:t>B</a:t>
            </a:r>
            <a:r>
              <a:rPr lang="en-US" sz="3600" i="1">
                <a:solidFill>
                  <a:schemeClr val="bg1"/>
                </a:solidFill>
                <a:latin typeface="Times New Roman" panose="02020603050405020304" pitchFamily="18" charset="0"/>
                <a:ea typeface="Times New Roman" panose="02020603050405020304" pitchFamily="18" charset="0"/>
              </a:rPr>
              <a:t>iết lắng nghe góp ý"</a:t>
            </a:r>
            <a:r>
              <a:rPr lang="en-US" sz="3600">
                <a:solidFill>
                  <a:schemeClr val="bg1"/>
                </a:solidFill>
                <a:latin typeface="Times New Roman" panose="02020603050405020304" pitchFamily="18" charset="0"/>
                <a:ea typeface="Times New Roman" panose="02020603050405020304" pitchFamily="18" charset="0"/>
              </a:rPr>
              <a:t>: tiếp thu những ý kiến hay để tiến bộ, thành công;</a:t>
            </a:r>
            <a:r>
              <a:rPr lang="en-US" sz="3600" i="1">
                <a:solidFill>
                  <a:schemeClr val="bg1"/>
                </a:solidFill>
                <a:latin typeface="Times New Roman" panose="02020603050405020304" pitchFamily="18" charset="0"/>
                <a:ea typeface="Times New Roman" panose="02020603050405020304" pitchFamily="18" charset="0"/>
              </a:rPr>
              <a:t> </a:t>
            </a:r>
            <a:r>
              <a:rPr lang="en-US" sz="3600">
                <a:solidFill>
                  <a:schemeClr val="bg1"/>
                </a:solidFill>
                <a:latin typeface="Times New Roman" panose="02020603050405020304" pitchFamily="18" charset="0"/>
                <a:ea typeface="Times New Roman" panose="02020603050405020304" pitchFamily="18" charset="0"/>
              </a:rPr>
              <a:t>còn </a:t>
            </a:r>
            <a:r>
              <a:rPr lang="en-US" sz="3600" i="1">
                <a:solidFill>
                  <a:schemeClr val="bg1"/>
                </a:solidFill>
                <a:latin typeface="Times New Roman" panose="02020603050405020304" pitchFamily="18" charset="0"/>
                <a:ea typeface="Times New Roman" panose="02020603050405020304" pitchFamily="18" charset="0"/>
              </a:rPr>
              <a:t>"dễ nghe người (cả tin)</a:t>
            </a:r>
            <a:r>
              <a:rPr lang="en-US" sz="3600">
                <a:solidFill>
                  <a:schemeClr val="bg1"/>
                </a:solidFill>
                <a:latin typeface="Times New Roman" panose="02020603050405020304" pitchFamily="18" charset="0"/>
                <a:ea typeface="Times New Roman" panose="02020603050405020304" pitchFamily="18" charset="0"/>
              </a:rPr>
              <a:t>: không có sự suy xét, đánh giá, không tìm hiểu thực tế mà chỉ nghe và tin một cách mù quáng.</a:t>
            </a:r>
            <a:endParaRPr lang="en-GB" sz="3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0"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61665"/>
          </a:xfrm>
          <a:prstGeom prst="rect">
            <a:avLst/>
          </a:prstGeom>
        </p:spPr>
        <p:txBody>
          <a:bodyPr lIns="0" tIns="0" rIns="0" bIns="0" rtlCol="0" anchor="t">
            <a:spAutoFit/>
          </a:bodyPr>
          <a:lstStyle/>
          <a:p>
            <a:pPr>
              <a:lnSpc>
                <a:spcPts val="3617"/>
              </a:lnSpc>
            </a:pPr>
            <a:endParaRPr lang="en-US" sz="3200" spc="19">
              <a:solidFill>
                <a:schemeClr val="bg1"/>
              </a:solidFill>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2123658"/>
          </a:xfrm>
          <a:prstGeom prst="rect">
            <a:avLst/>
          </a:prstGeom>
          <a:noFill/>
        </p:spPr>
        <p:txBody>
          <a:bodyPr wrap="square" lIns="91440" tIns="45720" rIns="91440" bIns="45720">
            <a:spAutoFit/>
          </a:bodyPr>
          <a:lstStyle/>
          <a:p>
            <a:pPr algn="ctr">
              <a:lnSpc>
                <a:spcPct val="150000"/>
              </a:lnSpc>
            </a:pPr>
            <a:r>
              <a:rPr lang="de-DE" sz="4400" b="1" cap="none" spc="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ĐẼO CÀY GIỮA ĐƯỜNG</a:t>
            </a:r>
            <a:endParaRPr lang="vi-VN" sz="4400" b="1" cap="none" spc="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26246"/>
            <a:ext cx="12192000" cy="6884245"/>
          </a:xfrm>
          <a:prstGeom prst="rect">
            <a:avLst/>
          </a:prstGeom>
        </p:spPr>
      </p:pic>
      <p:sp>
        <p:nvSpPr>
          <p:cNvPr id="22" name="Rectangle 21">
            <a:extLst>
              <a:ext uri="{FF2B5EF4-FFF2-40B4-BE49-F238E27FC236}">
                <a16:creationId xmlns:a16="http://schemas.microsoft.com/office/drawing/2014/main" xmlns="" id="{407E3729-BB04-4D5C-BB93-FBA119F07B39}"/>
              </a:ext>
            </a:extLst>
          </p:cNvPr>
          <p:cNvSpPr/>
          <p:nvPr/>
        </p:nvSpPr>
        <p:spPr>
          <a:xfrm>
            <a:off x="914400" y="450525"/>
            <a:ext cx="10146970"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3200">
              <a:solidFill>
                <a:schemeClr val="bg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1295400" y="1423296"/>
            <a:ext cx="4447785" cy="4520304"/>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299978" y="577194"/>
            <a:ext cx="2424638" cy="584775"/>
          </a:xfrm>
          <a:prstGeom prst="rect">
            <a:avLst/>
          </a:prstGeom>
        </p:spPr>
        <p:txBody>
          <a:bodyPr wrap="none">
            <a:spAutoFit/>
          </a:bodyPr>
          <a:lstStyle/>
          <a:p>
            <a:r>
              <a:rPr lang="pt-BR"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6595461" y="1423296"/>
            <a:ext cx="4031627" cy="4520304"/>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299978" y="1629434"/>
            <a:ext cx="2678938" cy="584775"/>
          </a:xfrm>
          <a:prstGeom prst="rect">
            <a:avLst/>
          </a:prstGeom>
        </p:spPr>
        <p:txBody>
          <a:bodyPr wrap="none">
            <a:spAutoFit/>
          </a:bodyPr>
          <a:lstStyle/>
          <a:p>
            <a:r>
              <a:rPr lang="en-US" sz="3200" b="1">
                <a:solidFill>
                  <a:schemeClr val="bg1"/>
                </a:solidFill>
                <a:latin typeface="Times New Roman" panose="02020603050405020304" pitchFamily="18" charset="0"/>
                <a:cs typeface="Times New Roman" panose="02020603050405020304" pitchFamily="18" charset="0"/>
              </a:rPr>
              <a:t>1. Nghệ thuật:</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89600" y="2309581"/>
            <a:ext cx="4325400" cy="1569660"/>
          </a:xfrm>
          <a:prstGeom prst="rect">
            <a:avLst/>
          </a:prstGeom>
        </p:spPr>
        <p:txBody>
          <a:bodyPr wrap="square">
            <a:spAutoFit/>
          </a:bodyPr>
          <a:lstStyle/>
          <a:p>
            <a:pPr algn="just">
              <a:spcAft>
                <a:spcPts val="0"/>
              </a:spcAft>
            </a:pPr>
            <a:r>
              <a:rPr lang="en-US" sz="3200">
                <a:solidFill>
                  <a:schemeClr val="bg1"/>
                </a:solidFill>
                <a:latin typeface="Times New Roman" panose="02020603050405020304" pitchFamily="18" charset="0"/>
                <a:ea typeface="MS Mincho"/>
                <a:cs typeface="Times New Roman" panose="02020603050405020304" pitchFamily="18" charset="0"/>
              </a:rPr>
              <a:t>- Sử dụng hình ảnh cụ thể, gần gũi, giàu ý nghĩa.</a:t>
            </a:r>
            <a:endPar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p:cNvSpPr/>
          <p:nvPr/>
        </p:nvSpPr>
        <p:spPr>
          <a:xfrm>
            <a:off x="1367386" y="4063623"/>
            <a:ext cx="4120243" cy="1077218"/>
          </a:xfrm>
          <a:prstGeom prst="rect">
            <a:avLst/>
          </a:prstGeom>
        </p:spPr>
        <p:txBody>
          <a:bodyPr wrap="square">
            <a:spAutoFit/>
          </a:bodyPr>
          <a:lstStyle/>
          <a:p>
            <a:pPr algn="just">
              <a:spcAft>
                <a:spcPts val="0"/>
              </a:spcAft>
            </a:pPr>
            <a:r>
              <a:rPr lang="en-US" sz="3200">
                <a:solidFill>
                  <a:schemeClr val="bg1"/>
                </a:solidFill>
                <a:latin typeface="Times New Roman" panose="02020603050405020304" pitchFamily="18" charset="0"/>
                <a:ea typeface="MS Mincho"/>
                <a:cs typeface="Times New Roman" panose="02020603050405020304" pitchFamily="18" charset="0"/>
              </a:rPr>
              <a:t>- Kết cấu ngắn gọn, dễ hiểu.</a:t>
            </a:r>
            <a:endPar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27"/>
          <p:cNvSpPr/>
          <p:nvPr/>
        </p:nvSpPr>
        <p:spPr>
          <a:xfrm>
            <a:off x="1437393" y="5211772"/>
            <a:ext cx="3812839" cy="584775"/>
          </a:xfrm>
          <a:prstGeom prst="rect">
            <a:avLst/>
          </a:prstGeom>
        </p:spPr>
        <p:txBody>
          <a:bodyPr wrap="none">
            <a:spAutoFit/>
          </a:bodyPr>
          <a:lstStyle/>
          <a:p>
            <a:pPr algn="just">
              <a:spcAft>
                <a:spcPts val="0"/>
              </a:spcAft>
            </a:pPr>
            <a:r>
              <a:rPr lang="en-US" sz="3200">
                <a:solidFill>
                  <a:schemeClr val="bg1"/>
                </a:solidFill>
                <a:latin typeface="Times New Roman" panose="02020603050405020304" pitchFamily="18" charset="0"/>
                <a:ea typeface="MS Mincho"/>
                <a:cs typeface="Times New Roman" panose="02020603050405020304" pitchFamily="18" charset="0"/>
              </a:rPr>
              <a:t>- Tình huống hấp dẫn.</a:t>
            </a:r>
            <a:endPar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Rectangle 28"/>
          <p:cNvSpPr/>
          <p:nvPr/>
        </p:nvSpPr>
        <p:spPr>
          <a:xfrm>
            <a:off x="6858000" y="1626498"/>
            <a:ext cx="2201244" cy="584775"/>
          </a:xfrm>
          <a:prstGeom prst="rect">
            <a:avLst/>
          </a:prstGeom>
        </p:spPr>
        <p:txBody>
          <a:bodyPr wrap="none">
            <a:spAutoFit/>
          </a:bodyPr>
          <a:lstStyle/>
          <a:p>
            <a:r>
              <a:rPr lang="en-US" sz="3200" b="1">
                <a:solidFill>
                  <a:schemeClr val="bg1"/>
                </a:solidFill>
                <a:latin typeface="Times New Roman" panose="02020603050405020304" pitchFamily="18" charset="0"/>
                <a:ea typeface="MS Mincho"/>
                <a:cs typeface="Times New Roman" panose="02020603050405020304" pitchFamily="18" charset="0"/>
              </a:rPr>
              <a:t>2. Nội dung</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6629091" y="2353476"/>
            <a:ext cx="3810549" cy="3046988"/>
          </a:xfrm>
          <a:prstGeom prst="rect">
            <a:avLst/>
          </a:prstGeom>
        </p:spPr>
        <p:txBody>
          <a:bodyPr wrap="square">
            <a:spAutoFit/>
          </a:bodyPr>
          <a:lstStyle/>
          <a:p>
            <a:pPr algn="just">
              <a:spcAft>
                <a:spcPts val="0"/>
              </a:spcAft>
            </a:pPr>
            <a:r>
              <a:rPr lang="en-US" sz="3200">
                <a:solidFill>
                  <a:schemeClr val="bg1"/>
                </a:solidFill>
                <a:latin typeface="Times New Roman" panose="02020603050405020304" pitchFamily="18" charset="0"/>
                <a:ea typeface="MS Mincho"/>
                <a:cs typeface="Times New Roman" panose="02020603050405020304" pitchFamily="18" charset="0"/>
              </a:rPr>
              <a:t>- Người thợ mộc vì thiếu chủ kiến khi làm việc và không suy xét kĩ khi nghe người khác góp ý nên đã thất bại.</a:t>
            </a:r>
            <a:endPar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7" grpId="0"/>
      <p:bldP spid="24" grpId="0" animBg="1"/>
      <p:bldP spid="24" grpId="1" animBg="1"/>
      <p:bldP spid="25" grpId="0"/>
      <p:bldP spid="26" grpId="0"/>
      <p:bldP spid="27" grpId="0"/>
      <p:bldP spid="28"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87809" y="2935367"/>
            <a:ext cx="8191500" cy="3771812"/>
          </a:xfrm>
          <a:prstGeom prst="rect">
            <a:avLst/>
          </a:prstGeom>
        </p:spPr>
      </p:pic>
      <p:sp>
        <p:nvSpPr>
          <p:cNvPr id="22" name="Rectangle 21"/>
          <p:cNvSpPr/>
          <p:nvPr/>
        </p:nvSpPr>
        <p:spPr>
          <a:xfrm>
            <a:off x="2583677" y="588047"/>
            <a:ext cx="6047618" cy="3139321"/>
          </a:xfrm>
          <a:prstGeom prst="rect">
            <a:avLst/>
          </a:prstGeom>
          <a:noFill/>
        </p:spPr>
        <p:txBody>
          <a:bodyPr wrap="none" lIns="91440" tIns="45720" rIns="91440" bIns="45720">
            <a:spAutoFit/>
          </a:bodyPr>
          <a:lstStyle/>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HOẠT ĐỘNG </a:t>
            </a:r>
            <a:r>
              <a:rPr lang="vi-VN"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3</a:t>
            </a:r>
            <a:endPar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endParaRPr>
          </a:p>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a:t>
            </a:r>
            <a:r>
              <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LUYỆN TẬP</a:t>
            </a:r>
            <a:endParaRPr lang="en-GB"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xmlns=""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Ong</a:t>
            </a:r>
            <a:endParaRPr lang="en-US" sz="6600">
              <a:solidFill>
                <a:prstClr val="white"/>
              </a:solidFill>
            </a:endParaRPr>
          </a:p>
        </p:txBody>
      </p:sp>
      <p:sp>
        <p:nvSpPr>
          <p:cNvPr id="9" name="Hexagon 8">
            <a:extLst>
              <a:ext uri="{FF2B5EF4-FFF2-40B4-BE49-F238E27FC236}">
                <a16:creationId xmlns:a16="http://schemas.microsoft.com/office/drawing/2014/main" xmlns=""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non</a:t>
            </a:r>
            <a:endParaRPr lang="en-US" sz="6600">
              <a:solidFill>
                <a:prstClr val="white"/>
              </a:solidFill>
            </a:endParaRPr>
          </a:p>
        </p:txBody>
      </p:sp>
      <p:sp>
        <p:nvSpPr>
          <p:cNvPr id="10" name="Hexagon 9">
            <a:extLst>
              <a:ext uri="{FF2B5EF4-FFF2-40B4-BE49-F238E27FC236}">
                <a16:creationId xmlns:a16="http://schemas.microsoft.com/office/drawing/2014/main" xmlns=""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việc</a:t>
            </a:r>
          </a:p>
        </p:txBody>
      </p:sp>
      <p:sp>
        <p:nvSpPr>
          <p:cNvPr id="13" name="Hexagon 12">
            <a:extLst>
              <a:ext uri="{FF2B5EF4-FFF2-40B4-BE49-F238E27FC236}">
                <a16:creationId xmlns:a16="http://schemas.microsoft.com/office/drawing/2014/main" xmlns=""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học</a:t>
            </a:r>
            <a:endParaRPr lang="en-US" sz="6600">
              <a:solidFill>
                <a:prstClr val="white"/>
              </a:solidFill>
            </a:endParaRPr>
          </a:p>
        </p:txBody>
      </p:sp>
      <p:pic>
        <p:nvPicPr>
          <p:cNvPr id="15" name="Picture 14">
            <a:extLst>
              <a:ext uri="{FF2B5EF4-FFF2-40B4-BE49-F238E27FC236}">
                <a16:creationId xmlns:a16="http://schemas.microsoft.com/office/drawing/2014/main" xmlns=""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524000" y="386086"/>
            <a:ext cx="7840345" cy="129031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a:solidFill>
                <a:schemeClr val="tx1"/>
              </a:solidFill>
              <a:latin typeface="Times New Roman" panose="02020603050405020304" pitchFamily="18" charset="0"/>
              <a:cs typeface="Times New Roman" panose="02020603050405020304" pitchFamily="18" charset="0"/>
            </a:endParaRPr>
          </a:p>
          <a:p>
            <a:r>
              <a:rPr lang="en-US" sz="4000" b="1">
                <a:solidFill>
                  <a:schemeClr val="tx1"/>
                </a:solidFill>
                <a:latin typeface="Times New Roman" panose="02020603050405020304" pitchFamily="18" charset="0"/>
                <a:cs typeface="Times New Roman" panose="02020603050405020304" pitchFamily="18" charset="0"/>
              </a:rPr>
              <a:t>Câu 1.</a:t>
            </a:r>
            <a:r>
              <a:rPr lang="en-US" sz="4000">
                <a:solidFill>
                  <a:schemeClr val="tx1"/>
                </a:solidFill>
                <a:latin typeface="Times New Roman" panose="02020603050405020304" pitchFamily="18" charset="0"/>
                <a:cs typeface="Times New Roman" panose="02020603050405020304" pitchFamily="18" charset="0"/>
              </a:rPr>
              <a:t> Truyện "Đẽo cày giữa đường" thuộc thể loại nào?</a:t>
            </a:r>
            <a:endParaRPr lang="en-GB" sz="40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 </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394948" y="5724063"/>
            <a:ext cx="2774179" cy="10577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A. Truyện </a:t>
            </a:r>
            <a:r>
              <a:rPr lang="vi-VN" sz="3200">
                <a:solidFill>
                  <a:schemeClr val="tx1"/>
                </a:solidFill>
                <a:latin typeface="Times New Roman" panose="02020603050405020304" pitchFamily="18" charset="0"/>
                <a:cs typeface="Times New Roman" panose="02020603050405020304" pitchFamily="18" charset="0"/>
              </a:rPr>
              <a:t>ngụ ngôn</a:t>
            </a:r>
            <a:endParaRPr lang="en-GB"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                            </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3227243" y="5724063"/>
            <a:ext cx="2774179" cy="10577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Truyện cười</a:t>
            </a: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6059538" y="5724063"/>
            <a:ext cx="2774179" cy="10577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a:t>
            </a:r>
            <a:r>
              <a:rPr lang="vi-VN" sz="280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Truyện </a:t>
            </a:r>
            <a:r>
              <a:rPr lang="vi-VN" sz="2800">
                <a:solidFill>
                  <a:schemeClr val="tx1"/>
                </a:solidFill>
                <a:latin typeface="Times New Roman" panose="02020603050405020304" pitchFamily="18" charset="0"/>
                <a:cs typeface="Times New Roman" panose="02020603050405020304" pitchFamily="18" charset="0"/>
              </a:rPr>
              <a:t>cổ tích</a:t>
            </a:r>
            <a:r>
              <a:rPr lang="en-US" sz="2800">
                <a:solidFill>
                  <a:schemeClr val="tx1"/>
                </a:solidFill>
                <a:latin typeface="Times New Roman" panose="02020603050405020304" pitchFamily="18" charset="0"/>
                <a:cs typeface="Times New Roman" panose="02020603050405020304" pitchFamily="18" charset="0"/>
              </a:rPr>
              <a:t> </a:t>
            </a:r>
            <a:endParaRPr lang="en-GB" sz="280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8891833" y="5724063"/>
            <a:ext cx="2774179" cy="10577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Truyện truyền thuyết</a:t>
            </a:r>
            <a:endParaRPr lang="en-GB"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494155" y="152400"/>
            <a:ext cx="8411845" cy="32766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Câu 2.</a:t>
            </a:r>
            <a:r>
              <a:rPr lang="en-US" sz="2800">
                <a:solidFill>
                  <a:schemeClr val="tx1"/>
                </a:solidFill>
                <a:latin typeface="Times New Roman" panose="02020603050405020304" pitchFamily="18" charset="0"/>
                <a:cs typeface="Times New Roman" panose="02020603050405020304" pitchFamily="18" charset="0"/>
              </a:rPr>
              <a:t> Sắp xếp các sự kiện sau đây theo trình tự diễn ra trong truyện "Đẽo cày giữa đường".</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a. Mọi người đi qua thường ghé vào xem đẽo cày.</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b. Mỗi người xem đều góp ý khác nhau.</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c. Bao nhiêu gỗ anh đều đẽo hỏng, vốn liếng mất hết.</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d. Anh thợ mộc đốc hết vốn mua gỗ để đẽo cày.</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e. Nghe ai nói anh cũng thấy có lí và làm theo.</a:t>
            </a:r>
            <a:endParaRPr lang="en-GB" sz="280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A. </a:t>
            </a:r>
            <a:r>
              <a:rPr lang="vi-VN" sz="3200">
                <a:solidFill>
                  <a:srgbClr val="002060"/>
                </a:solidFill>
                <a:latin typeface="Times New Roman" panose="02020603050405020304" pitchFamily="18" charset="0"/>
                <a:cs typeface="Times New Roman" panose="02020603050405020304" pitchFamily="18" charset="0"/>
              </a:rPr>
              <a:t>a-b-c-d-e</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B. </a:t>
            </a:r>
            <a:r>
              <a:rPr lang="vi-VN" sz="3200">
                <a:solidFill>
                  <a:srgbClr val="002060"/>
                </a:solidFill>
                <a:latin typeface="Times New Roman" panose="02020603050405020304" pitchFamily="18" charset="0"/>
                <a:cs typeface="Times New Roman" panose="02020603050405020304" pitchFamily="18" charset="0"/>
              </a:rPr>
              <a:t>d-a-b-e-c</a:t>
            </a:r>
            <a:endParaRPr lang="en-US" sz="3200">
              <a:solidFill>
                <a:srgbClr val="002060"/>
              </a:solidFill>
              <a:latin typeface="Times New Roman" panose="02020603050405020304" pitchFamily="18" charset="0"/>
              <a:cs typeface="Times New Roman" panose="02020603050405020304" pitchFamily="18" charset="0"/>
            </a:endParaRPr>
          </a:p>
          <a:p>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a:solidFill>
                  <a:srgbClr val="002060"/>
                </a:solidFill>
                <a:latin typeface="Times New Roman" panose="02020603050405020304" pitchFamily="18" charset="0"/>
                <a:cs typeface="Times New Roman" panose="02020603050405020304" pitchFamily="18" charset="0"/>
              </a:rPr>
              <a:t>C. </a:t>
            </a:r>
            <a:r>
              <a:rPr lang="vi-VN" sz="2800">
                <a:solidFill>
                  <a:srgbClr val="002060"/>
                </a:solidFill>
                <a:latin typeface="Times New Roman" panose="02020603050405020304" pitchFamily="18" charset="0"/>
                <a:cs typeface="Times New Roman" panose="02020603050405020304" pitchFamily="18" charset="0"/>
              </a:rPr>
              <a:t>e-a-b-d-c</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a:solidFill>
                  <a:srgbClr val="002060"/>
                </a:solidFill>
                <a:latin typeface="Times New Roman" panose="02020603050405020304" pitchFamily="18" charset="0"/>
                <a:cs typeface="Times New Roman" panose="02020603050405020304" pitchFamily="18" charset="0"/>
              </a:rPr>
              <a:t>D. </a:t>
            </a:r>
            <a:r>
              <a:rPr lang="vi-VN" sz="2800">
                <a:solidFill>
                  <a:srgbClr val="002060"/>
                </a:solidFill>
                <a:latin typeface="Times New Roman" panose="02020603050405020304" pitchFamily="18" charset="0"/>
                <a:cs typeface="Times New Roman" panose="02020603050405020304" pitchFamily="18" charset="0"/>
              </a:rPr>
              <a:t>d-b-a-c-e</a:t>
            </a:r>
            <a:endParaRPr lang="en-US"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97909" y="1967748"/>
            <a:ext cx="8191500" cy="4076661"/>
          </a:xfrm>
          <a:prstGeom prst="rect">
            <a:avLst/>
          </a:prstGeom>
        </p:spPr>
      </p:pic>
      <p:sp>
        <p:nvSpPr>
          <p:cNvPr id="24" name="Rectangle 23"/>
          <p:cNvSpPr/>
          <p:nvPr/>
        </p:nvSpPr>
        <p:spPr>
          <a:xfrm>
            <a:off x="2583675" y="588047"/>
            <a:ext cx="6047618" cy="2976520"/>
          </a:xfrm>
          <a:prstGeom prst="rect">
            <a:avLst/>
          </a:prstGeom>
          <a:noFill/>
        </p:spPr>
        <p:txBody>
          <a:bodyPr wrap="none" lIns="91440" tIns="45720" rIns="91440" bIns="45720">
            <a:spAutoFit/>
          </a:bodyPr>
          <a:lstStyle/>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HOẠT ĐỘNG 1</a:t>
            </a:r>
            <a:endPar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endParaRPr>
          </a:p>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KHỞI ĐỘNG</a:t>
            </a:r>
            <a:endParaRPr lang="en-GB"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0" name="Rectangle 19"/>
          <p:cNvSpPr/>
          <p:nvPr/>
        </p:nvSpPr>
        <p:spPr>
          <a:xfrm>
            <a:off x="2928112" y="1490290"/>
            <a:ext cx="6047618" cy="3139321"/>
          </a:xfrm>
          <a:prstGeom prst="rect">
            <a:avLst/>
          </a:prstGeom>
          <a:noFill/>
        </p:spPr>
        <p:txBody>
          <a:bodyPr wrap="none" lIns="91440" tIns="45720" rIns="91440" bIns="45720">
            <a:spAutoFit/>
          </a:bodyPr>
          <a:lstStyle/>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HOẠT ĐỘNG </a:t>
            </a:r>
            <a:r>
              <a:rPr lang="vi-VN"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4</a:t>
            </a:r>
            <a:endPar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endParaRPr>
          </a:p>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a:t>
            </a:r>
            <a:r>
              <a:rPr lang="vi-VN"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VẬN DỤNG</a:t>
            </a:r>
            <a:endParaRPr lang="en-GB"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3925467" y="1992853"/>
            <a:ext cx="4837533" cy="2308324"/>
          </a:xfrm>
          <a:prstGeom prst="rect">
            <a:avLst/>
          </a:prstGeom>
        </p:spPr>
        <p:txBody>
          <a:bodyPr wrap="square">
            <a:spAutoFit/>
          </a:bodyPr>
          <a:lstStyle/>
          <a:p>
            <a:pPr algn="just">
              <a:spcAft>
                <a:spcPts val="0"/>
              </a:spcAft>
            </a:pPr>
            <a:r>
              <a:rPr lang="en-US" sz="3600" b="1">
                <a:latin typeface="Times New Roman" panose="02020603050405020304" pitchFamily="18" charset="0"/>
                <a:ea typeface="Times New Roman" panose="02020603050405020304" pitchFamily="18" charset="0"/>
              </a:rPr>
              <a:t>Viết đoạn văn (khoảng 5 - 7 câu) có sử dụng thành ngữ "đẽo cày giữa đường".</a:t>
            </a:r>
            <a:endParaRPr lang="en-GB" sz="3200">
              <a:effectLst/>
              <a:latin typeface="Times New Roman" panose="02020603050405020304" pitchFamily="18" charset="0"/>
              <a:ea typeface="Times New Roman" panose="02020603050405020304" pitchFamily="18" charset="0"/>
            </a:endParaRPr>
          </a:p>
        </p:txBody>
      </p:sp>
      <p:sp>
        <p:nvSpPr>
          <p:cNvPr id="20" name="Cloud Callout 19"/>
          <p:cNvSpPr/>
          <p:nvPr/>
        </p:nvSpPr>
        <p:spPr>
          <a:xfrm>
            <a:off x="3276599" y="1296863"/>
            <a:ext cx="6241259" cy="3898782"/>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3119536" y="628110"/>
            <a:ext cx="6096000" cy="954107"/>
          </a:xfrm>
          <a:prstGeom prst="rect">
            <a:avLst/>
          </a:prstGeom>
        </p:spPr>
        <p:txBody>
          <a:bodyPr>
            <a:spAutoFit/>
          </a:bodyPr>
          <a:lstStyle/>
          <a:p>
            <a:pPr algn="ctr">
              <a:spcAft>
                <a:spcPts val="0"/>
              </a:spcAf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Bảng kiểm</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Đánh giá kĩ năng viết đoạn văn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202684352"/>
              </p:ext>
            </p:extLst>
          </p:nvPr>
        </p:nvGraphicFramePr>
        <p:xfrm>
          <a:off x="990599" y="1650799"/>
          <a:ext cx="11114800" cy="426720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937303">
                  <a:extLst>
                    <a:ext uri="{9D8B030D-6E8A-4147-A177-3AD203B41FA5}">
                      <a16:colId xmlns:a16="http://schemas.microsoft.com/office/drawing/2014/main" xmlns="" val="20000"/>
                    </a:ext>
                  </a:extLst>
                </a:gridCol>
                <a:gridCol w="7657125">
                  <a:extLst>
                    <a:ext uri="{9D8B030D-6E8A-4147-A177-3AD203B41FA5}">
                      <a16:colId xmlns:a16="http://schemas.microsoft.com/office/drawing/2014/main" xmlns="" val="20001"/>
                    </a:ext>
                  </a:extLst>
                </a:gridCol>
                <a:gridCol w="767772">
                  <a:extLst>
                    <a:ext uri="{9D8B030D-6E8A-4147-A177-3AD203B41FA5}">
                      <a16:colId xmlns:a16="http://schemas.microsoft.com/office/drawing/2014/main" xmlns="" val="20002"/>
                    </a:ext>
                  </a:extLst>
                </a:gridCol>
                <a:gridCol w="1752600">
                  <a:extLst>
                    <a:ext uri="{9D8B030D-6E8A-4147-A177-3AD203B41FA5}">
                      <a16:colId xmlns:a16="http://schemas.microsoft.com/office/drawing/2014/main" xmlns="" val="20003"/>
                    </a:ext>
                  </a:extLst>
                </a:gridCol>
              </a:tblGrid>
              <a:tr h="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STT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Tiêu chí</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Đạt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Chưa đạt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1021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1</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Đảm bảo hình thức đoạn văn với dung lượng khoảng 5 - 7 câu.</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56235">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2</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văn có một chủ đề nhất định, có sử dụng thành ngữ "đẽo cày giữa đường"</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3</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 lẽ dẫn chứng thuyết phục.</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5</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Oval Callout 16"/>
          <p:cNvSpPr/>
          <p:nvPr/>
        </p:nvSpPr>
        <p:spPr>
          <a:xfrm>
            <a:off x="1447800" y="1062065"/>
            <a:ext cx="9062313" cy="4771306"/>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96214" y="1511449"/>
            <a:ext cx="6096000" cy="3970318"/>
          </a:xfrm>
          <a:prstGeom prst="rect">
            <a:avLst/>
          </a:prstGeom>
        </p:spPr>
        <p:txBody>
          <a:bodyPr>
            <a:spAutoFit/>
          </a:bodyPr>
          <a:lstStyle/>
          <a:p>
            <a:pPr algn="just"/>
            <a:r>
              <a:rPr lang="pt-BR" sz="36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Kể một câu chuyện (em đọc được, nghe được hoặc tự mình trải qua) hoặc một sự việc em chứng kiến (tham gia) đã để lại cho em bài học sâu sắc. Bài học em rút ra từ câu chuyện hoặc sự việc đó là gì?</a:t>
            </a:r>
            <a:endParaRPr lang="en-GB" sz="360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4" name="Picture 2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85427" y="1160765"/>
            <a:ext cx="8514933" cy="4456752"/>
          </a:xfrm>
          <a:prstGeom prst="rect">
            <a:avLst/>
          </a:prstGeom>
        </p:spPr>
      </p:pic>
      <p:pic>
        <p:nvPicPr>
          <p:cNvPr id="26" name="Pictur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81122" y="1162263"/>
            <a:ext cx="8766326" cy="5257800"/>
          </a:xfrm>
          <a:prstGeom prst="rect">
            <a:avLst/>
          </a:prstGeom>
        </p:spPr>
      </p:pic>
      <p:pic>
        <p:nvPicPr>
          <p:cNvPr id="27" name="Picture 2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18778" y="1140792"/>
            <a:ext cx="8801235" cy="5107608"/>
          </a:xfrm>
          <a:prstGeom prst="rect">
            <a:avLst/>
          </a:prstGeom>
        </p:spPr>
      </p:pic>
      <p:pic>
        <p:nvPicPr>
          <p:cNvPr id="28" name="Picture 2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69509" y="763188"/>
            <a:ext cx="8877939" cy="5714286"/>
          </a:xfrm>
          <a:prstGeom prst="rect">
            <a:avLst/>
          </a:prstGeom>
        </p:spPr>
      </p:pic>
      <p:pic>
        <p:nvPicPr>
          <p:cNvPr id="29" name="Picture 2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002489" y="1201760"/>
            <a:ext cx="8615059" cy="4824433"/>
          </a:xfrm>
          <a:prstGeom prst="rect">
            <a:avLst/>
          </a:prstGeom>
        </p:spPr>
      </p:pic>
      <p:pic>
        <p:nvPicPr>
          <p:cNvPr id="30" name="Picture 2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69509" y="1078431"/>
            <a:ext cx="8874076" cy="4999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0" name="Horizontal Scroll 19"/>
          <p:cNvSpPr/>
          <p:nvPr/>
        </p:nvSpPr>
        <p:spPr>
          <a:xfrm>
            <a:off x="3200400" y="1090176"/>
            <a:ext cx="6621496" cy="4434438"/>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23018" y="1920267"/>
            <a:ext cx="5376260" cy="2585323"/>
          </a:xfrm>
          <a:prstGeom prst="rect">
            <a:avLst/>
          </a:prstGeom>
        </p:spPr>
        <p:txBody>
          <a:bodyPr wrap="square">
            <a:spAutoFit/>
          </a:bodyPr>
          <a:lstStyle/>
          <a:p>
            <a:pPr algn="just">
              <a:lnSpc>
                <a:spcPct val="150000"/>
              </a:lnSpc>
            </a:pPr>
            <a:r>
              <a:rPr lang="en-US" sz="3600" b="1">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Tránh cách nhìn nhận phiến diện trong việc đánh giá sự vật</a:t>
            </a:r>
            <a:endParaRPr lang="en-GB" sz="3600" b="1">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87809" y="2935367"/>
            <a:ext cx="8191500" cy="3771812"/>
          </a:xfrm>
          <a:prstGeom prst="rect">
            <a:avLst/>
          </a:prstGeom>
        </p:spPr>
      </p:pic>
      <p:sp>
        <p:nvSpPr>
          <p:cNvPr id="22" name="Rectangle 21"/>
          <p:cNvSpPr/>
          <p:nvPr/>
        </p:nvSpPr>
        <p:spPr>
          <a:xfrm>
            <a:off x="92226" y="588047"/>
            <a:ext cx="11030520" cy="3139321"/>
          </a:xfrm>
          <a:prstGeom prst="rect">
            <a:avLst/>
          </a:prstGeom>
          <a:noFill/>
        </p:spPr>
        <p:txBody>
          <a:bodyPr wrap="none" lIns="91440" tIns="45720" rIns="91440" bIns="45720">
            <a:spAutoFit/>
          </a:bodyPr>
          <a:lstStyle/>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HOẠT ĐỘNG </a:t>
            </a:r>
            <a:r>
              <a:rPr lang="vi-VN"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2</a:t>
            </a:r>
            <a:endPar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endParaRPr>
          </a:p>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a:t>
            </a:r>
            <a:r>
              <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HÌNH THÀNH KIẾN THỨC</a:t>
            </a:r>
            <a:endParaRPr lang="en-GB"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482801" y="975081"/>
            <a:ext cx="5461792" cy="461665"/>
          </a:xfrm>
          <a:prstGeom prst="rect">
            <a:avLst/>
          </a:prstGeom>
        </p:spPr>
        <p:txBody>
          <a:bodyPr wrap="square" lIns="0" tIns="0" rIns="0" bIns="0" rtlCol="0" anchor="t">
            <a:spAutoFit/>
          </a:bodyPr>
          <a:lstStyle/>
          <a:p>
            <a:pPr>
              <a:lnSpc>
                <a:spcPts val="3617"/>
              </a:lnSpc>
            </a:pP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Khám phá chung văn bản</a:t>
            </a:r>
            <a:endParaRPr lang="en-US" sz="3200" spc="19">
              <a:solidFill>
                <a:srgbClr val="37735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3503645" y="1759281"/>
            <a:ext cx="4372094" cy="584775"/>
          </a:xfrm>
          <a:prstGeom prst="rect">
            <a:avLst/>
          </a:prstGeom>
        </p:spPr>
        <p:txBody>
          <a:bodyPr wrap="none">
            <a:spAutoFit/>
          </a:bodyPr>
          <a:lstStyle/>
          <a:p>
            <a:pPr algn="ctr">
              <a:spcAft>
                <a:spcPts val="0"/>
              </a:spcAft>
            </a:pPr>
            <a:r>
              <a:rPr lang="pt-BR" sz="32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SỐ 1</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37356613"/>
              </p:ext>
            </p:extLst>
          </p:nvPr>
        </p:nvGraphicFramePr>
        <p:xfrm>
          <a:off x="2561046" y="2521094"/>
          <a:ext cx="6257290" cy="3657600"/>
        </p:xfrm>
        <a:graphic>
          <a:graphicData uri="http://schemas.openxmlformats.org/drawingml/2006/table">
            <a:tbl>
              <a:tblPr firstRow="1" firstCol="1" bandRow="1">
                <a:tableStyleId>{5C22544A-7EE6-4342-B048-85BDC9FD1C3A}</a:tableStyleId>
              </a:tblPr>
              <a:tblGrid>
                <a:gridCol w="3915954">
                  <a:extLst>
                    <a:ext uri="{9D8B030D-6E8A-4147-A177-3AD203B41FA5}">
                      <a16:colId xmlns:a16="http://schemas.microsoft.com/office/drawing/2014/main" xmlns="" val="20000"/>
                    </a:ext>
                  </a:extLst>
                </a:gridCol>
                <a:gridCol w="2341336">
                  <a:extLst>
                    <a:ext uri="{9D8B030D-6E8A-4147-A177-3AD203B41FA5}">
                      <a16:colId xmlns:a16="http://schemas.microsoft.com/office/drawing/2014/main" xmlns="" val="20001"/>
                    </a:ext>
                  </a:extLst>
                </a:gridCol>
              </a:tblGrid>
              <a:tr h="0">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Tìm hiểu</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Trả lời</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0">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Xuất xứ:</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0">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Bố cục:</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0">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Tóm tắt tình huống, cốt truyện: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757241" y="5872615"/>
            <a:ext cx="747716" cy="517963"/>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18">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661334" y="807373"/>
            <a:ext cx="5072222" cy="830997"/>
          </a:xfrm>
          <a:prstGeom prst="rect">
            <a:avLst/>
          </a:prstGeom>
        </p:spPr>
        <p:txBody>
          <a:bodyPr wrap="none">
            <a:spAutoFit/>
          </a:bodyPr>
          <a:lstStyle/>
          <a:p>
            <a:pPr>
              <a:lnSpc>
                <a:spcPct val="150000"/>
              </a:lnSpc>
              <a:spcAft>
                <a:spcPts val="0"/>
              </a:spcAft>
            </a:pPr>
            <a:r>
              <a:rPr lang="fr-FR" sz="3200" b="1">
                <a:solidFill>
                  <a:srgbClr val="0070C0"/>
                </a:solidFill>
                <a:latin typeface="Times New Roman" panose="02020603050405020304" pitchFamily="18" charset="0"/>
                <a:ea typeface="MS Mincho"/>
                <a:cs typeface="Times New Roman" panose="02020603050405020304" pitchFamily="18" charset="0"/>
              </a:rPr>
              <a:t>1. Đọc và tìm hiểu chú thích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661334" y="1524000"/>
            <a:ext cx="2015295" cy="830997"/>
          </a:xfrm>
          <a:prstGeom prst="rect">
            <a:avLst/>
          </a:prstGeom>
        </p:spPr>
        <p:txBody>
          <a:bodyPr wrap="none">
            <a:spAutoFit/>
          </a:bodyPr>
          <a:lstStyle/>
          <a:p>
            <a:pPr>
              <a:lnSpc>
                <a:spcPct val="150000"/>
              </a:lnSpc>
              <a:spcAft>
                <a:spcPts val="0"/>
              </a:spcAft>
            </a:pPr>
            <a:r>
              <a:rPr lang="fr-FR" sz="3200" b="1">
                <a:solidFill>
                  <a:srgbClr val="0070C0"/>
                </a:solidFill>
                <a:latin typeface="Times New Roman" panose="02020603050405020304" pitchFamily="18" charset="0"/>
                <a:ea typeface="MS Mincho"/>
                <a:cs typeface="Times New Roman" panose="02020603050405020304" pitchFamily="18" charset="0"/>
              </a:rPr>
              <a:t>2. Xuất xứ</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p:cNvSpPr/>
          <p:nvPr/>
        </p:nvSpPr>
        <p:spPr>
          <a:xfrm>
            <a:off x="685801" y="2133600"/>
            <a:ext cx="6400800" cy="1569660"/>
          </a:xfrm>
          <a:prstGeom prst="rect">
            <a:avLst/>
          </a:prstGeom>
        </p:spPr>
        <p:txBody>
          <a:bodyPr wrap="square">
            <a:spAutoFit/>
          </a:bodyPr>
          <a:lstStyle/>
          <a:p>
            <a:pPr>
              <a:lnSpc>
                <a:spcPct val="150000"/>
              </a:lnSpc>
              <a:spcAft>
                <a:spcPts val="0"/>
              </a:spcAft>
            </a:pPr>
            <a:r>
              <a:rPr lang="fr-FR" sz="3200" b="1">
                <a:solidFill>
                  <a:srgbClr val="0D0D0D"/>
                </a:solidFill>
                <a:latin typeface="Times New Roman" panose="02020603050405020304" pitchFamily="18" charset="0"/>
                <a:ea typeface="MS Mincho"/>
                <a:cs typeface="Times New Roman" panose="02020603050405020304" pitchFamily="18" charset="0"/>
              </a:rPr>
              <a:t>- </a:t>
            </a:r>
            <a:r>
              <a:rPr lang="fr-FR" sz="3200" i="1">
                <a:solidFill>
                  <a:srgbClr val="0D0D0D"/>
                </a:solidFill>
                <a:latin typeface="Times New Roman" panose="02020603050405020304" pitchFamily="18" charset="0"/>
                <a:ea typeface="MS Mincho"/>
                <a:cs typeface="Times New Roman" panose="02020603050405020304" pitchFamily="18" charset="0"/>
              </a:rPr>
              <a:t>Theo</a:t>
            </a:r>
            <a:r>
              <a:rPr lang="fr-FR" sz="3200">
                <a:solidFill>
                  <a:srgbClr val="0D0D0D"/>
                </a:solidFill>
                <a:latin typeface="Times New Roman" panose="02020603050405020304" pitchFamily="18" charset="0"/>
                <a:ea typeface="MS Mincho"/>
                <a:cs typeface="Times New Roman" panose="02020603050405020304" pitchFamily="18" charset="0"/>
              </a:rPr>
              <a:t> Ôn Như Nguyễn Văn Ngọc, </a:t>
            </a:r>
            <a:r>
              <a:rPr lang="fr-FR" sz="3200" i="1">
                <a:solidFill>
                  <a:srgbClr val="0D0D0D"/>
                </a:solidFill>
                <a:latin typeface="Times New Roman" panose="02020603050405020304" pitchFamily="18" charset="0"/>
                <a:ea typeface="MS Mincho"/>
                <a:cs typeface="Times New Roman" panose="02020603050405020304" pitchFamily="18" charset="0"/>
              </a:rPr>
              <a:t>Truyện cổ nước Nam</a:t>
            </a:r>
            <a:r>
              <a:rPr lang="fr-FR" sz="3200">
                <a:solidFill>
                  <a:srgbClr val="0D0D0D"/>
                </a:solidFill>
                <a:latin typeface="Times New Roman" panose="02020603050405020304" pitchFamily="18" charset="0"/>
                <a:ea typeface="MS Mincho"/>
                <a:cs typeface="Times New Roman" panose="02020603050405020304" pitchFamily="18" charset="0"/>
              </a:rPr>
              <a:t>, tập 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angle 22"/>
          <p:cNvSpPr/>
          <p:nvPr/>
        </p:nvSpPr>
        <p:spPr>
          <a:xfrm>
            <a:off x="659500" y="3588603"/>
            <a:ext cx="3114955" cy="830997"/>
          </a:xfrm>
          <a:prstGeom prst="rect">
            <a:avLst/>
          </a:prstGeom>
        </p:spPr>
        <p:txBody>
          <a:bodyPr wrap="none">
            <a:spAutoFit/>
          </a:bodyPr>
          <a:lstStyle/>
          <a:p>
            <a:pPr algn="just">
              <a:lnSpc>
                <a:spcPct val="150000"/>
              </a:lnSpc>
              <a:spcAft>
                <a:spcPts val="0"/>
              </a:spcAft>
            </a:pPr>
            <a:r>
              <a:rPr lang="fr-FR" sz="3200" b="1">
                <a:solidFill>
                  <a:srgbClr val="0070C0"/>
                </a:solidFill>
                <a:latin typeface="Times New Roman" panose="02020603050405020304" pitchFamily="18" charset="0"/>
                <a:ea typeface="MS Mincho"/>
                <a:cs typeface="Times New Roman" panose="02020603050405020304" pitchFamily="18" charset="0"/>
              </a:rPr>
              <a:t>3. Bố cục:</a:t>
            </a:r>
            <a:r>
              <a:rPr lang="fr-FR" sz="3200" b="1">
                <a:latin typeface="Times New Roman" panose="02020603050405020304" pitchFamily="18" charset="0"/>
                <a:ea typeface="Times New Roman" panose="02020603050405020304" pitchFamily="18" charset="0"/>
                <a:cs typeface="Times New Roman" panose="02020603050405020304" pitchFamily="18" charset="0"/>
              </a:rPr>
              <a:t> </a:t>
            </a:r>
            <a:r>
              <a:rPr lang="fr-FR" sz="3200">
                <a:latin typeface="Times New Roman" panose="02020603050405020304" pitchFamily="18" charset="0"/>
                <a:ea typeface="Times New Roman" panose="02020603050405020304" pitchFamily="18" charset="0"/>
                <a:cs typeface="Times New Roman" panose="02020603050405020304" pitchFamily="18" charset="0"/>
              </a:rPr>
              <a:t>2 phần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p:cNvSpPr/>
          <p:nvPr/>
        </p:nvSpPr>
        <p:spPr>
          <a:xfrm>
            <a:off x="899382" y="4256860"/>
            <a:ext cx="7298950" cy="1569660"/>
          </a:xfrm>
          <a:prstGeom prst="rect">
            <a:avLst/>
          </a:prstGeom>
        </p:spPr>
        <p:txBody>
          <a:bodyPr wrap="square">
            <a:spAutoFit/>
          </a:bodyPr>
          <a:lstStyle/>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P</a:t>
            </a:r>
            <a:r>
              <a:rPr lang="fr-FR" sz="3200">
                <a:latin typeface="Times New Roman" panose="02020603050405020304" pitchFamily="18" charset="0"/>
                <a:ea typeface="Times New Roman" panose="02020603050405020304" pitchFamily="18" charset="0"/>
                <a:cs typeface="Times New Roman" panose="02020603050405020304" pitchFamily="18" charset="0"/>
              </a:rPr>
              <a:t>hần </a:t>
            </a:r>
            <a:r>
              <a:rPr lang="vi-VN" sz="3200">
                <a:latin typeface="Times New Roman" panose="02020603050405020304" pitchFamily="18" charset="0"/>
                <a:ea typeface="Times New Roman" panose="02020603050405020304" pitchFamily="18" charset="0"/>
                <a:cs typeface="Times New Roman" panose="02020603050405020304" pitchFamily="18" charset="0"/>
              </a:rPr>
              <a:t>1</a:t>
            </a:r>
            <a:r>
              <a:rPr lang="fr-FR" sz="3200">
                <a:latin typeface="Times New Roman" panose="02020603050405020304" pitchFamily="18" charset="0"/>
                <a:ea typeface="Times New Roman" panose="02020603050405020304" pitchFamily="18" charset="0"/>
                <a:cs typeface="Times New Roman" panose="02020603050405020304" pitchFamily="18" charset="0"/>
              </a:rPr>
              <a:t> (Đoạn 1): Người thợ mộc đẽo cày. </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P</a:t>
            </a:r>
            <a:r>
              <a:rPr lang="fr-FR" sz="3200">
                <a:latin typeface="Times New Roman" panose="02020603050405020304" pitchFamily="18" charset="0"/>
                <a:ea typeface="Times New Roman" panose="02020603050405020304" pitchFamily="18" charset="0"/>
                <a:cs typeface="Times New Roman" panose="02020603050405020304" pitchFamily="18" charset="0"/>
              </a:rPr>
              <a:t>hần </a:t>
            </a:r>
            <a:r>
              <a:rPr lang="vi-VN" sz="3200">
                <a:latin typeface="Times New Roman" panose="02020603050405020304" pitchFamily="18" charset="0"/>
                <a:ea typeface="Times New Roman" panose="02020603050405020304" pitchFamily="18" charset="0"/>
                <a:cs typeface="Times New Roman" panose="02020603050405020304" pitchFamily="18" charset="0"/>
              </a:rPr>
              <a:t>2</a:t>
            </a:r>
            <a:r>
              <a:rPr lang="fr-FR" sz="3200">
                <a:latin typeface="Times New Roman" panose="02020603050405020304" pitchFamily="18" charset="0"/>
                <a:ea typeface="Times New Roman" panose="02020603050405020304" pitchFamily="18" charset="0"/>
                <a:cs typeface="Times New Roman" panose="02020603050405020304" pitchFamily="18" charset="0"/>
              </a:rPr>
              <a:t> (Còn lại): Những lần góp ý và phản ứng của người thợ mộc.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86601" y="1374293"/>
            <a:ext cx="4762500" cy="2762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602770" y="6051558"/>
            <a:ext cx="1419041" cy="879805"/>
          </a:xfrm>
          <a:prstGeom prst="rect">
            <a:avLst/>
          </a:prstGeom>
        </p:spPr>
      </p:pic>
      <p:sp>
        <p:nvSpPr>
          <p:cNvPr id="18" name="TextBox 18"/>
          <p:cNvSpPr txBox="1"/>
          <p:nvPr/>
        </p:nvSpPr>
        <p:spPr>
          <a:xfrm>
            <a:off x="4876801" y="1597131"/>
            <a:ext cx="6185330" cy="1292662"/>
          </a:xfrm>
          <a:prstGeom prst="rect">
            <a:avLst/>
          </a:prstGeom>
        </p:spPr>
        <p:txBody>
          <a:bodyPr wrap="square" lIns="0" tIns="0" rIns="0" bIns="0" rtlCol="0" anchor="t">
            <a:spAutoFit/>
          </a:bodyPr>
          <a:lstStyle/>
          <a:p>
            <a:pPr>
              <a:lnSpc>
                <a:spcPct val="150000"/>
              </a:lnSpc>
            </a:pPr>
            <a:r>
              <a:rPr lang="fr-FR"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Anh thợ mộc bỏ tiền mua gỗ về đẽo cày để bán.</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0">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5791200" y="701970"/>
            <a:ext cx="5270930" cy="523220"/>
          </a:xfrm>
          <a:prstGeom prst="rect">
            <a:avLst/>
          </a:prstGeom>
        </p:spPr>
        <p:txBody>
          <a:bodyPr wrap="none">
            <a:spAutoFit/>
          </a:bodyPr>
          <a:lstStyle/>
          <a:p>
            <a:r>
              <a:rPr lang="fr-FR" sz="2800" b="1">
                <a:solidFill>
                  <a:srgbClr val="0070C0"/>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4. Tóm tắt tình huống, cốt truyện</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Rectangle 19"/>
          <p:cNvSpPr/>
          <p:nvPr/>
        </p:nvSpPr>
        <p:spPr>
          <a:xfrm>
            <a:off x="4726832" y="2895535"/>
            <a:ext cx="6096000" cy="1307537"/>
          </a:xfrm>
          <a:prstGeom prst="rect">
            <a:avLst/>
          </a:prstGeom>
        </p:spPr>
        <p:txBody>
          <a:bodyPr>
            <a:spAutoFit/>
          </a:bodyPr>
          <a:lstStyle/>
          <a:p>
            <a:pPr algn="just">
              <a:lnSpc>
                <a:spcPct val="150000"/>
              </a:lnSpc>
            </a:pPr>
            <a:r>
              <a:rPr lang="fr-FR"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Mỗi lần có khách ghé vào và góp ý về việc đẽo cày, anh ta đều làm theo.</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4693957" y="4327473"/>
            <a:ext cx="6096000" cy="1307537"/>
          </a:xfrm>
          <a:prstGeom prst="rect">
            <a:avLst/>
          </a:prstGeom>
        </p:spPr>
        <p:txBody>
          <a:bodyPr>
            <a:spAutoFit/>
          </a:bodyPr>
          <a:lstStyle/>
          <a:p>
            <a:pPr algn="just">
              <a:lnSpc>
                <a:spcPct val="150000"/>
              </a:lnSpc>
            </a:pPr>
            <a:r>
              <a:rPr lang="fr-FR"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Cuối cùng, không ai đến mua cày, bao nhiêu vốn liếng mất sạch. </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1296864"/>
            <a:ext cx="4388577" cy="3990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P spid="20"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1065</Words>
  <Application>Microsoft Office PowerPoint</Application>
  <PresentationFormat>Custom</PresentationFormat>
  <Paragraphs>153</Paragraphs>
  <Slides>22</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Arial</vt:lpstr>
      <vt:lpstr>Palatino Linotype</vt:lpstr>
      <vt:lpstr>MS Mincho</vt:lpstr>
      <vt:lpstr>Coiny Bold Italics</vt:lpstr>
      <vt:lpstr>Calibri Light</vt:lpstr>
      <vt:lpstr>Calibri</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Nông trại Động vật Giáo dục Hình nền Zoom</dc:title>
  <dc:creator>Administrator</dc:creator>
  <cp:lastModifiedBy>21AK22</cp:lastModifiedBy>
  <cp:revision>23</cp:revision>
  <dcterms:created xsi:type="dcterms:W3CDTF">2006-08-16T00:00:00Z</dcterms:created>
  <dcterms:modified xsi:type="dcterms:W3CDTF">2025-02-02T10:07:46Z</dcterms:modified>
  <dc:identifier>DAFSeO1c37U</dc:identifier>
</cp:coreProperties>
</file>