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 id="280" r:id="rId14"/>
    <p:sldId id="284" r:id="rId15"/>
    <p:sldId id="285" r:id="rId16"/>
    <p:sldId id="286" r:id="rId17"/>
    <p:sldId id="287" r:id="rId18"/>
    <p:sldId id="288" r:id="rId19"/>
    <p:sldId id="289" r:id="rId20"/>
    <p:sldId id="290" r:id="rId21"/>
    <p:sldId id="291" r:id="rId22"/>
    <p:sldId id="257" r:id="rId23"/>
    <p:sldId id="258" r:id="rId24"/>
    <p:sldId id="264" r:id="rId25"/>
    <p:sldId id="265" r:id="rId2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3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5.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5.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5.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5.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42.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5.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2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0.svg"/><Relationship Id="rId7" Type="http://schemas.openxmlformats.org/officeDocument/2006/relationships/image" Target="../media/image13.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6.svg"/><Relationship Id="rId4" Type="http://schemas.openxmlformats.org/officeDocument/2006/relationships/image" Target="../media/image3.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82C"/>
        </a:solidFill>
        <a:effectLst/>
      </p:bgPr>
    </p:bg>
    <p:spTree>
      <p:nvGrpSpPr>
        <p:cNvPr id="1" name=""/>
        <p:cNvGrpSpPr/>
        <p:nvPr/>
      </p:nvGrpSpPr>
      <p:grpSpPr>
        <a:xfrm>
          <a:off x="0" y="0"/>
          <a:ext cx="0" cy="0"/>
          <a:chOff x="0" y="0"/>
          <a:chExt cx="0" cy="0"/>
        </a:xfrm>
      </p:grpSpPr>
      <p:sp>
        <p:nvSpPr>
          <p:cNvPr id="2" name="Freeform 2"/>
          <p:cNvSpPr/>
          <p:nvPr/>
        </p:nvSpPr>
        <p:spPr>
          <a:xfrm rot="339583">
            <a:off x="-1441698" y="-2506936"/>
            <a:ext cx="17645885" cy="12594750"/>
          </a:xfrm>
          <a:custGeom>
            <a:avLst/>
            <a:gdLst/>
            <a:ahLst/>
            <a:cxnLst/>
            <a:rect l="l" t="t" r="r" b="b"/>
            <a:pathLst>
              <a:path w="17645885" h="12594750">
                <a:moveTo>
                  <a:pt x="0" y="0"/>
                </a:moveTo>
                <a:lnTo>
                  <a:pt x="17645885" y="0"/>
                </a:lnTo>
                <a:lnTo>
                  <a:pt x="17645885" y="12594750"/>
                </a:lnTo>
                <a:lnTo>
                  <a:pt x="0" y="125947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72758" y="2466236"/>
            <a:ext cx="20362925" cy="14457677"/>
          </a:xfrm>
          <a:custGeom>
            <a:avLst/>
            <a:gdLst/>
            <a:ahLst/>
            <a:cxnLst/>
            <a:rect l="l" t="t" r="r" b="b"/>
            <a:pathLst>
              <a:path w="20362925" h="14457677">
                <a:moveTo>
                  <a:pt x="0" y="0"/>
                </a:moveTo>
                <a:lnTo>
                  <a:pt x="20362925" y="0"/>
                </a:lnTo>
                <a:lnTo>
                  <a:pt x="20362925" y="14457677"/>
                </a:lnTo>
                <a:lnTo>
                  <a:pt x="0" y="14457677"/>
                </a:lnTo>
                <a:lnTo>
                  <a:pt x="0" y="0"/>
                </a:lnTo>
                <a:close/>
              </a:path>
            </a:pathLst>
          </a:custGeom>
          <a:blipFill>
            <a:blip r:embed="rId4"/>
            <a:stretch>
              <a:fillRect/>
            </a:stretch>
          </a:blipFill>
        </p:spPr>
      </p:sp>
      <p:sp>
        <p:nvSpPr>
          <p:cNvPr id="4" name="Freeform 4"/>
          <p:cNvSpPr/>
          <p:nvPr/>
        </p:nvSpPr>
        <p:spPr>
          <a:xfrm>
            <a:off x="12744038" y="-336241"/>
            <a:ext cx="6041415" cy="10959482"/>
          </a:xfrm>
          <a:custGeom>
            <a:avLst/>
            <a:gdLst/>
            <a:ahLst/>
            <a:cxnLst/>
            <a:rect l="l" t="t" r="r" b="b"/>
            <a:pathLst>
              <a:path w="6041415" h="10959482">
                <a:moveTo>
                  <a:pt x="0" y="0"/>
                </a:moveTo>
                <a:lnTo>
                  <a:pt x="6041414" y="0"/>
                </a:lnTo>
                <a:lnTo>
                  <a:pt x="6041414" y="10959482"/>
                </a:lnTo>
                <a:lnTo>
                  <a:pt x="0" y="109594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905676">
            <a:off x="9930167" y="4573814"/>
            <a:ext cx="2014299" cy="1850637"/>
          </a:xfrm>
          <a:custGeom>
            <a:avLst/>
            <a:gdLst/>
            <a:ahLst/>
            <a:cxnLst/>
            <a:rect l="l" t="t" r="r" b="b"/>
            <a:pathLst>
              <a:path w="2014299" h="1850637">
                <a:moveTo>
                  <a:pt x="0" y="0"/>
                </a:moveTo>
                <a:lnTo>
                  <a:pt x="2014298" y="0"/>
                </a:lnTo>
                <a:lnTo>
                  <a:pt x="2014298" y="1850637"/>
                </a:lnTo>
                <a:lnTo>
                  <a:pt x="0" y="18506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flipH="1">
            <a:off x="10426439" y="3195040"/>
            <a:ext cx="5774184" cy="8952223"/>
          </a:xfrm>
          <a:custGeom>
            <a:avLst/>
            <a:gdLst/>
            <a:ahLst/>
            <a:cxnLst/>
            <a:rect l="l" t="t" r="r" b="b"/>
            <a:pathLst>
              <a:path w="5774184" h="8952223">
                <a:moveTo>
                  <a:pt x="5774184" y="0"/>
                </a:moveTo>
                <a:lnTo>
                  <a:pt x="0" y="0"/>
                </a:lnTo>
                <a:lnTo>
                  <a:pt x="0" y="8952223"/>
                </a:lnTo>
                <a:lnTo>
                  <a:pt x="5774184" y="8952223"/>
                </a:lnTo>
                <a:lnTo>
                  <a:pt x="5774184" y="0"/>
                </a:lnTo>
                <a:close/>
              </a:path>
            </a:pathLst>
          </a:custGeom>
          <a:blipFill>
            <a:blip r:embed="rId9">
              <a:extLst>
                <a:ext uri="{96DAC541-7B7A-43D3-8B79-37D633B846F1}">
                  <asvg:svgBlip xmlns:asvg="http://schemas.microsoft.com/office/drawing/2016/SVG/main" r:embed="rId10"/>
                </a:ext>
              </a:extLst>
            </a:blip>
            <a:stretch>
              <a:fillRect/>
            </a:stretch>
          </a:blipFill>
        </p:spPr>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00400" y="1866900"/>
            <a:ext cx="9753599" cy="4787900"/>
          </a:xfrm>
          <a:prstGeom prst="rect">
            <a:avLst/>
          </a:prstGeom>
        </p:spPr>
      </p:pic>
      <p:sp>
        <p:nvSpPr>
          <p:cNvPr id="9" name="Rectangle 8">
            <a:extLst>
              <a:ext uri="{FF2B5EF4-FFF2-40B4-BE49-F238E27FC236}">
                <a16:creationId xmlns:a16="http://schemas.microsoft.com/office/drawing/2014/main" id="{BEF23DF7-B472-3183-1B11-8DC45D72F0B5}"/>
              </a:ext>
            </a:extLst>
          </p:cNvPr>
          <p:cNvSpPr/>
          <p:nvPr/>
        </p:nvSpPr>
        <p:spPr>
          <a:xfrm>
            <a:off x="4038600" y="1028700"/>
            <a:ext cx="8001000" cy="9144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Times New Roman" panose="02020603050405020304" pitchFamily="18" charset="0"/>
                <a:cs typeface="Times New Roman" panose="02020603050405020304" pitchFamily="18" charset="0"/>
              </a:rPr>
              <a:t>TIẾT 59,60. VĂN BẢN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08723" y="-3413338"/>
            <a:ext cx="28305447" cy="15921814"/>
          </a:xfrm>
          <a:custGeom>
            <a:avLst/>
            <a:gdLst/>
            <a:ahLst/>
            <a:cxnLst/>
            <a:rect l="l" t="t" r="r" b="b"/>
            <a:pathLst>
              <a:path w="28305447" h="15921814">
                <a:moveTo>
                  <a:pt x="0" y="0"/>
                </a:moveTo>
                <a:lnTo>
                  <a:pt x="28305446" y="0"/>
                </a:lnTo>
                <a:lnTo>
                  <a:pt x="28305446" y="15921814"/>
                </a:lnTo>
                <a:lnTo>
                  <a:pt x="0" y="159218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990599" y="-734984"/>
            <a:ext cx="19773832" cy="12430081"/>
            <a:chOff x="0" y="0"/>
            <a:chExt cx="5050706" cy="3273766"/>
          </a:xfrm>
        </p:grpSpPr>
        <p:sp>
          <p:nvSpPr>
            <p:cNvPr id="4" name="Freeform 4"/>
            <p:cNvSpPr/>
            <p:nvPr/>
          </p:nvSpPr>
          <p:spPr>
            <a:xfrm>
              <a:off x="0" y="0"/>
              <a:ext cx="5050706" cy="3273766"/>
            </a:xfrm>
            <a:custGeom>
              <a:avLst/>
              <a:gdLst/>
              <a:ahLst/>
              <a:cxnLst/>
              <a:rect l="l" t="t" r="r" b="b"/>
              <a:pathLst>
                <a:path w="5050706" h="3273766">
                  <a:moveTo>
                    <a:pt x="0" y="0"/>
                  </a:moveTo>
                  <a:lnTo>
                    <a:pt x="5050706" y="0"/>
                  </a:lnTo>
                  <a:lnTo>
                    <a:pt x="5050706" y="3273766"/>
                  </a:lnTo>
                  <a:lnTo>
                    <a:pt x="0" y="3273766"/>
                  </a:lnTo>
                  <a:close/>
                </a:path>
              </a:pathLst>
            </a:custGeom>
            <a:solidFill>
              <a:srgbClr val="000000">
                <a:alpha val="42745"/>
              </a:srgbClr>
            </a:solidFill>
          </p:spPr>
        </p:sp>
        <p:sp>
          <p:nvSpPr>
            <p:cNvPr id="5" name="TextBox 5"/>
            <p:cNvSpPr txBox="1"/>
            <p:nvPr/>
          </p:nvSpPr>
          <p:spPr>
            <a:xfrm>
              <a:off x="0" y="-47625"/>
              <a:ext cx="5050706" cy="3321391"/>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6" name="Group 6"/>
          <p:cNvGrpSpPr/>
          <p:nvPr/>
        </p:nvGrpSpPr>
        <p:grpSpPr>
          <a:xfrm>
            <a:off x="3429000" y="124675"/>
            <a:ext cx="10591273" cy="1248077"/>
            <a:chOff x="0" y="0"/>
            <a:chExt cx="13187207" cy="2230719"/>
          </a:xfrm>
        </p:grpSpPr>
        <p:grpSp>
          <p:nvGrpSpPr>
            <p:cNvPr id="7" name="Group 7"/>
            <p:cNvGrpSpPr/>
            <p:nvPr/>
          </p:nvGrpSpPr>
          <p:grpSpPr>
            <a:xfrm>
              <a:off x="200653" y="31402"/>
              <a:ext cx="12780757" cy="2167916"/>
              <a:chOff x="0" y="0"/>
              <a:chExt cx="2182243" cy="370160"/>
            </a:xfrm>
          </p:grpSpPr>
          <p:sp>
            <p:nvSpPr>
              <p:cNvPr id="8" name="Freeform 8"/>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9" name="TextBox 9"/>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10" name="AutoShape 10"/>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1" name="AutoShape 11"/>
            <p:cNvSpPr/>
            <p:nvPr/>
          </p:nvSpPr>
          <p:spPr>
            <a:xfrm>
              <a:off x="0" y="2199318"/>
              <a:ext cx="13182062" cy="0"/>
            </a:xfrm>
            <a:prstGeom prst="line">
              <a:avLst/>
            </a:prstGeom>
            <a:ln w="62803" cap="flat">
              <a:solidFill>
                <a:srgbClr val="000000"/>
              </a:solidFill>
              <a:prstDash val="solid"/>
              <a:headEnd type="oval" w="lg" len="lg"/>
              <a:tailEnd type="oval" w="lg" len="lg"/>
            </a:ln>
          </p:spPr>
        </p:sp>
      </p:grpSp>
      <p:grpSp>
        <p:nvGrpSpPr>
          <p:cNvPr id="12" name="Group 12"/>
          <p:cNvGrpSpPr/>
          <p:nvPr/>
        </p:nvGrpSpPr>
        <p:grpSpPr>
          <a:xfrm>
            <a:off x="8423258" y="9077763"/>
            <a:ext cx="1543050" cy="322973"/>
            <a:chOff x="0" y="0"/>
            <a:chExt cx="812800" cy="170126"/>
          </a:xfrm>
        </p:grpSpPr>
        <p:sp>
          <p:nvSpPr>
            <p:cNvPr id="13" name="Freeform 13"/>
            <p:cNvSpPr/>
            <p:nvPr/>
          </p:nvSpPr>
          <p:spPr>
            <a:xfrm>
              <a:off x="0" y="0"/>
              <a:ext cx="812800" cy="170126"/>
            </a:xfrm>
            <a:custGeom>
              <a:avLst/>
              <a:gdLst/>
              <a:ahLst/>
              <a:cxnLst/>
              <a:rect l="l" t="t" r="r" b="b"/>
              <a:pathLst>
                <a:path w="812800" h="170126">
                  <a:moveTo>
                    <a:pt x="406400" y="0"/>
                  </a:moveTo>
                  <a:cubicBezTo>
                    <a:pt x="181951" y="0"/>
                    <a:pt x="0" y="38084"/>
                    <a:pt x="0" y="85063"/>
                  </a:cubicBezTo>
                  <a:cubicBezTo>
                    <a:pt x="0" y="132042"/>
                    <a:pt x="181951" y="170126"/>
                    <a:pt x="406400" y="170126"/>
                  </a:cubicBezTo>
                  <a:cubicBezTo>
                    <a:pt x="630849" y="170126"/>
                    <a:pt x="812800" y="132042"/>
                    <a:pt x="812800" y="85063"/>
                  </a:cubicBezTo>
                  <a:cubicBezTo>
                    <a:pt x="812800" y="38084"/>
                    <a:pt x="630849" y="0"/>
                    <a:pt x="406400" y="0"/>
                  </a:cubicBezTo>
                  <a:close/>
                </a:path>
              </a:pathLst>
            </a:custGeom>
            <a:solidFill>
              <a:srgbClr val="FF982C"/>
            </a:solidFill>
          </p:spPr>
        </p:sp>
        <p:sp>
          <p:nvSpPr>
            <p:cNvPr id="14" name="TextBox 14"/>
            <p:cNvSpPr txBox="1"/>
            <p:nvPr/>
          </p:nvSpPr>
          <p:spPr>
            <a:xfrm>
              <a:off x="76200" y="-31676"/>
              <a:ext cx="660400" cy="185852"/>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6" name="TextBox 16"/>
          <p:cNvSpPr txBox="1"/>
          <p:nvPr/>
        </p:nvSpPr>
        <p:spPr>
          <a:xfrm>
            <a:off x="4098429" y="368878"/>
            <a:ext cx="9949422" cy="677108"/>
          </a:xfrm>
          <a:prstGeom prst="rect">
            <a:avLst/>
          </a:prstGeom>
        </p:spPr>
        <p:txBody>
          <a:bodyPr wrap="square" lIns="0" tIns="0" rIns="0" bIns="0" rtlCol="0" anchor="t">
            <a:spAutoFit/>
          </a:bodyPr>
          <a:lstStyle/>
          <a:p>
            <a:r>
              <a:rPr lang="de-DE" sz="4400" b="1">
                <a:latin typeface="Times New Roman" panose="02020603050405020304" pitchFamily="18" charset="0"/>
                <a:cs typeface="Times New Roman" panose="02020603050405020304" pitchFamily="18" charset="0"/>
              </a:rPr>
              <a:t>1.1. Mục đích Rô-đri-gơ  tìm gặp Si-men </a:t>
            </a:r>
            <a:endParaRPr lang="en-GB" sz="4400">
              <a:latin typeface="Times New Roman" panose="02020603050405020304" pitchFamily="18" charset="0"/>
              <a:cs typeface="Times New Roman" panose="02020603050405020304" pitchFamily="18" charset="0"/>
            </a:endParaRPr>
          </a:p>
        </p:txBody>
      </p:sp>
      <p:sp>
        <p:nvSpPr>
          <p:cNvPr id="18" name="Rectangle 17"/>
          <p:cNvSpPr/>
          <p:nvPr/>
        </p:nvSpPr>
        <p:spPr>
          <a:xfrm>
            <a:off x="4311131" y="1854415"/>
            <a:ext cx="9524018" cy="1200329"/>
          </a:xfrm>
          <a:prstGeom prst="rect">
            <a:avLst/>
          </a:prstGeom>
        </p:spPr>
        <p:txBody>
          <a:bodyPr wrap="square">
            <a:spAutoFit/>
          </a:bodyPr>
          <a:lstStyle/>
          <a:p>
            <a:pPr algn="just">
              <a:spcAft>
                <a:spcPts val="0"/>
              </a:spcAft>
              <a:tabLst>
                <a:tab pos="1386840" algn="l"/>
              </a:tabLst>
            </a:pPr>
            <a:r>
              <a:rPr lang="de-DE" sz="3600" b="1" dirty="0">
                <a:solidFill>
                  <a:schemeClr val="bg1"/>
                </a:solidFill>
                <a:latin typeface="Times New Roman" panose="02020603050405020304" pitchFamily="18" charset="0"/>
                <a:ea typeface="MS Mincho"/>
              </a:rPr>
              <a:t>- </a:t>
            </a:r>
            <a:r>
              <a:rPr lang="de-DE" sz="3600" b="1" dirty="0">
                <a:solidFill>
                  <a:schemeClr val="bg1"/>
                </a:solidFill>
                <a:latin typeface="Times New Roman" panose="02020603050405020304" pitchFamily="18" charset="0"/>
                <a:ea typeface="Calibri" panose="020F0502020204030204" pitchFamily="34" charset="0"/>
              </a:rPr>
              <a:t>Hành động Rô-đri-gơ giết cha của Si-men trong cuộc đấu kiếm</a:t>
            </a:r>
            <a:endParaRPr lang="en-GB" sz="3600" dirty="0">
              <a:solidFill>
                <a:schemeClr val="bg1"/>
              </a:solidFill>
              <a:effectLst/>
              <a:latin typeface="Times New Roman" panose="02020603050405020304" pitchFamily="18" charset="0"/>
              <a:ea typeface="Calibri" panose="020F0502020204030204" pitchFamily="34" charset="0"/>
            </a:endParaRPr>
          </a:p>
        </p:txBody>
      </p:sp>
      <p:sp>
        <p:nvSpPr>
          <p:cNvPr id="19" name="Rectangle 18"/>
          <p:cNvSpPr/>
          <p:nvPr/>
        </p:nvSpPr>
        <p:spPr>
          <a:xfrm>
            <a:off x="4273705" y="3445350"/>
            <a:ext cx="9598869" cy="1754326"/>
          </a:xfrm>
          <a:prstGeom prst="rect">
            <a:avLst/>
          </a:prstGeom>
        </p:spPr>
        <p:txBody>
          <a:bodyPr wrap="square">
            <a:spAutoFit/>
          </a:bodyPr>
          <a:lstStyle/>
          <a:p>
            <a:pPr algn="just">
              <a:spcAft>
                <a:spcPts val="0"/>
              </a:spcAft>
              <a:tabLst>
                <a:tab pos="1386840" algn="l"/>
              </a:tabLst>
            </a:pPr>
            <a:r>
              <a:rPr lang="de-DE" sz="3600" b="1" dirty="0">
                <a:solidFill>
                  <a:schemeClr val="bg1"/>
                </a:solidFill>
                <a:latin typeface="Times New Roman" panose="02020603050405020304" pitchFamily="18" charset="0"/>
                <a:ea typeface="Calibri" panose="020F0502020204030204" pitchFamily="34" charset="0"/>
              </a:rPr>
              <a:t>- Sau khi giết chết cha của Si-men, Rô-đri-gơ đã tìm gặp Si-men, cũng là con gái của người mình vừa giết để xin được chết dưới tay nàng.</a:t>
            </a:r>
            <a:endParaRPr lang="en-GB" sz="3600" b="1" dirty="0">
              <a:solidFill>
                <a:schemeClr val="bg1"/>
              </a:solidFill>
              <a:effectLst/>
              <a:latin typeface="Times New Roman" panose="02020603050405020304" pitchFamily="18" charset="0"/>
              <a:ea typeface="Calibri" panose="020F0502020204030204" pitchFamily="34" charset="0"/>
            </a:endParaRPr>
          </a:p>
        </p:txBody>
      </p:sp>
      <p:sp>
        <p:nvSpPr>
          <p:cNvPr id="20" name="Rectangle 19"/>
          <p:cNvSpPr/>
          <p:nvPr/>
        </p:nvSpPr>
        <p:spPr>
          <a:xfrm>
            <a:off x="4351216" y="5538647"/>
            <a:ext cx="9585567" cy="3416320"/>
          </a:xfrm>
          <a:prstGeom prst="rect">
            <a:avLst/>
          </a:prstGeom>
        </p:spPr>
        <p:txBody>
          <a:bodyPr wrap="square">
            <a:spAutoFit/>
          </a:bodyPr>
          <a:lstStyle/>
          <a:p>
            <a:pPr algn="just">
              <a:spcAft>
                <a:spcPts val="0"/>
              </a:spcAft>
              <a:tabLst>
                <a:tab pos="1386840" algn="l"/>
              </a:tabLst>
            </a:pPr>
            <a:r>
              <a:rPr lang="de-DE" sz="3600" b="1" dirty="0">
                <a:solidFill>
                  <a:schemeClr val="bg1"/>
                </a:solidFill>
                <a:latin typeface="Times New Roman" panose="02020603050405020304" pitchFamily="18" charset="0"/>
                <a:ea typeface="Calibri" panose="020F0502020204030204" pitchFamily="34" charset="0"/>
              </a:rPr>
              <a:t>- Khi đến gặp Si-men, chàng bày tỏ những giằng xé nội tâm của mình, khẳng định tình yêu dành cho nàng</a:t>
            </a:r>
            <a:r>
              <a:rPr lang="de-DE" sz="3600" dirty="0">
                <a:solidFill>
                  <a:schemeClr val="bg1"/>
                </a:solidFill>
                <a:latin typeface="Times New Roman" panose="02020603050405020304" pitchFamily="18" charset="0"/>
                <a:ea typeface="Calibri" panose="020F0502020204030204" pitchFamily="34" charset="0"/>
              </a:rPr>
              <a:t>, </a:t>
            </a:r>
            <a:r>
              <a:rPr lang="de-DE" sz="3600" b="1" dirty="0">
                <a:solidFill>
                  <a:schemeClr val="bg1"/>
                </a:solidFill>
                <a:latin typeface="Times New Roman" panose="02020603050405020304" pitchFamily="18" charset="0"/>
                <a:ea typeface="Calibri" panose="020F0502020204030204" pitchFamily="34" charset="0"/>
              </a:rPr>
              <a:t>đồng thời thể hiện sự đồng cảm sâu sắc với nỗi đau của Si-men </a:t>
            </a:r>
            <a:r>
              <a:rPr lang="de-DE" sz="3600" dirty="0">
                <a:solidFill>
                  <a:schemeClr val="bg1"/>
                </a:solidFill>
                <a:latin typeface="Times New Roman" panose="02020603050405020304" pitchFamily="18" charset="0"/>
                <a:ea typeface="Calibri" panose="020F0502020204030204" pitchFamily="34" charset="0"/>
              </a:rPr>
              <a:t>cũng như đứng về phía nàng để thôi thúc nàng hành động trả thù cho cha.</a:t>
            </a:r>
            <a:endParaRPr lang="en-GB" sz="36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8007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12713"/>
        </a:solidFill>
        <a:effectLst/>
      </p:bgPr>
    </p:bg>
    <p:spTree>
      <p:nvGrpSpPr>
        <p:cNvPr id="1" name=""/>
        <p:cNvGrpSpPr/>
        <p:nvPr/>
      </p:nvGrpSpPr>
      <p:grpSpPr>
        <a:xfrm>
          <a:off x="0" y="0"/>
          <a:ext cx="0" cy="0"/>
          <a:chOff x="0" y="0"/>
          <a:chExt cx="0" cy="0"/>
        </a:xfrm>
      </p:grpSpPr>
      <p:sp>
        <p:nvSpPr>
          <p:cNvPr id="2" name="Freeform 2"/>
          <p:cNvSpPr/>
          <p:nvPr/>
        </p:nvSpPr>
        <p:spPr>
          <a:xfrm flipH="1">
            <a:off x="-1870213" y="-145741"/>
            <a:ext cx="6041415" cy="10959482"/>
          </a:xfrm>
          <a:custGeom>
            <a:avLst/>
            <a:gdLst/>
            <a:ahLst/>
            <a:cxnLst/>
            <a:rect l="l" t="t" r="r" b="b"/>
            <a:pathLst>
              <a:path w="6041415" h="10959482">
                <a:moveTo>
                  <a:pt x="6041415" y="0"/>
                </a:moveTo>
                <a:lnTo>
                  <a:pt x="0" y="0"/>
                </a:lnTo>
                <a:lnTo>
                  <a:pt x="0" y="10959482"/>
                </a:lnTo>
                <a:lnTo>
                  <a:pt x="6041415" y="10959482"/>
                </a:lnTo>
                <a:lnTo>
                  <a:pt x="604141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4238593" y="-145741"/>
            <a:ext cx="6041415" cy="10959482"/>
          </a:xfrm>
          <a:custGeom>
            <a:avLst/>
            <a:gdLst/>
            <a:ahLst/>
            <a:cxnLst/>
            <a:rect l="l" t="t" r="r" b="b"/>
            <a:pathLst>
              <a:path w="6041415" h="10959482">
                <a:moveTo>
                  <a:pt x="0" y="0"/>
                </a:moveTo>
                <a:lnTo>
                  <a:pt x="6041414" y="0"/>
                </a:lnTo>
                <a:lnTo>
                  <a:pt x="6041414" y="10959482"/>
                </a:lnTo>
                <a:lnTo>
                  <a:pt x="0" y="109594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1654039" y="6855663"/>
            <a:ext cx="5227037" cy="6453133"/>
          </a:xfrm>
          <a:custGeom>
            <a:avLst/>
            <a:gdLst/>
            <a:ahLst/>
            <a:cxnLst/>
            <a:rect l="l" t="t" r="r" b="b"/>
            <a:pathLst>
              <a:path w="5227037" h="6453133">
                <a:moveTo>
                  <a:pt x="0" y="0"/>
                </a:moveTo>
                <a:lnTo>
                  <a:pt x="5227038" y="0"/>
                </a:lnTo>
                <a:lnTo>
                  <a:pt x="5227038" y="6453133"/>
                </a:lnTo>
                <a:lnTo>
                  <a:pt x="0" y="64531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4198797" y="2037296"/>
            <a:ext cx="9890406" cy="2801404"/>
            <a:chOff x="0" y="0"/>
            <a:chExt cx="13187207" cy="2230719"/>
          </a:xfrm>
        </p:grpSpPr>
        <p:grpSp>
          <p:nvGrpSpPr>
            <p:cNvPr id="6" name="Group 6"/>
            <p:cNvGrpSpPr/>
            <p:nvPr/>
          </p:nvGrpSpPr>
          <p:grpSpPr>
            <a:xfrm>
              <a:off x="200653" y="31402"/>
              <a:ext cx="12780757" cy="2167916"/>
              <a:chOff x="0" y="0"/>
              <a:chExt cx="2182243" cy="370160"/>
            </a:xfrm>
          </p:grpSpPr>
          <p:sp>
            <p:nvSpPr>
              <p:cNvPr id="7" name="Freeform 7"/>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8" name="TextBox 8"/>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9" name="AutoShape 9"/>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0" name="AutoShape 10"/>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11" name="TextBox 11"/>
          <p:cNvSpPr txBox="1"/>
          <p:nvPr/>
        </p:nvSpPr>
        <p:spPr>
          <a:xfrm>
            <a:off x="4236530" y="2105401"/>
            <a:ext cx="9814940" cy="2215991"/>
          </a:xfrm>
          <a:prstGeom prst="rect">
            <a:avLst/>
          </a:prstGeom>
        </p:spPr>
        <p:txBody>
          <a:bodyPr lIns="0" tIns="0" rIns="0" bIns="0" rtlCol="0" anchor="t">
            <a:spAutoFit/>
          </a:bodyPr>
          <a:lstStyle/>
          <a:p>
            <a:pPr algn="ctr"/>
            <a:r>
              <a:rPr lang="de-DE" sz="7200" b="1">
                <a:latin typeface="Times New Roman" panose="02020603050405020304" pitchFamily="18" charset="0"/>
                <a:cs typeface="Times New Roman" panose="02020603050405020304" pitchFamily="18" charset="0"/>
              </a:rPr>
              <a:t>1.2. Giằng xé nội tâm của hai nhân vật</a:t>
            </a:r>
            <a:endParaRPr lang="en-GB" sz="7200">
              <a:latin typeface="Times New Roman" panose="02020603050405020304" pitchFamily="18" charset="0"/>
              <a:cs typeface="Times New Roman" panose="02020603050405020304" pitchFamily="18" charset="0"/>
            </a:endParaRPr>
          </a:p>
        </p:txBody>
      </p:sp>
      <p:sp>
        <p:nvSpPr>
          <p:cNvPr id="13" name="Freeform 13"/>
          <p:cNvSpPr/>
          <p:nvPr/>
        </p:nvSpPr>
        <p:spPr>
          <a:xfrm>
            <a:off x="1868166" y="6779062"/>
            <a:ext cx="4516057" cy="7542476"/>
          </a:xfrm>
          <a:custGeom>
            <a:avLst/>
            <a:gdLst/>
            <a:ahLst/>
            <a:cxnLst/>
            <a:rect l="l" t="t" r="r" b="b"/>
            <a:pathLst>
              <a:path w="4516057" h="7542476">
                <a:moveTo>
                  <a:pt x="0" y="0"/>
                </a:moveTo>
                <a:lnTo>
                  <a:pt x="4516057" y="0"/>
                </a:lnTo>
                <a:lnTo>
                  <a:pt x="4516057" y="7542476"/>
                </a:lnTo>
                <a:lnTo>
                  <a:pt x="0" y="75424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4457333" y="6855663"/>
            <a:ext cx="2769799" cy="6654172"/>
          </a:xfrm>
          <a:custGeom>
            <a:avLst/>
            <a:gdLst/>
            <a:ahLst/>
            <a:cxnLst/>
            <a:rect l="l" t="t" r="r" b="b"/>
            <a:pathLst>
              <a:path w="2769799" h="6654172">
                <a:moveTo>
                  <a:pt x="0" y="0"/>
                </a:moveTo>
                <a:lnTo>
                  <a:pt x="2769799" y="0"/>
                </a:lnTo>
                <a:lnTo>
                  <a:pt x="2769799" y="6654172"/>
                </a:lnTo>
                <a:lnTo>
                  <a:pt x="0" y="66541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a:off x="9852430" y="6386383"/>
            <a:ext cx="4091151" cy="6790293"/>
          </a:xfrm>
          <a:custGeom>
            <a:avLst/>
            <a:gdLst/>
            <a:ahLst/>
            <a:cxnLst/>
            <a:rect l="l" t="t" r="r" b="b"/>
            <a:pathLst>
              <a:path w="4091151" h="6790293">
                <a:moveTo>
                  <a:pt x="0" y="0"/>
                </a:moveTo>
                <a:lnTo>
                  <a:pt x="4091151" y="0"/>
                </a:lnTo>
                <a:lnTo>
                  <a:pt x="4091151" y="6790293"/>
                </a:lnTo>
                <a:lnTo>
                  <a:pt x="0" y="67902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Freeform 16"/>
          <p:cNvSpPr/>
          <p:nvPr/>
        </p:nvSpPr>
        <p:spPr>
          <a:xfrm>
            <a:off x="6877465" y="6654800"/>
            <a:ext cx="4654864" cy="7017383"/>
          </a:xfrm>
          <a:custGeom>
            <a:avLst/>
            <a:gdLst/>
            <a:ahLst/>
            <a:cxnLst/>
            <a:rect l="l" t="t" r="r" b="b"/>
            <a:pathLst>
              <a:path w="4654864" h="7017383">
                <a:moveTo>
                  <a:pt x="0" y="0"/>
                </a:moveTo>
                <a:lnTo>
                  <a:pt x="4654864" y="0"/>
                </a:lnTo>
                <a:lnTo>
                  <a:pt x="4654864" y="7017383"/>
                </a:lnTo>
                <a:lnTo>
                  <a:pt x="0" y="701738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extLst>
      <p:ext uri="{BB962C8B-B14F-4D97-AF65-F5344CB8AC3E}">
        <p14:creationId xmlns:p14="http://schemas.microsoft.com/office/powerpoint/2010/main" val="288787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2284C"/>
        </a:solidFill>
        <a:effectLst/>
      </p:bgPr>
    </p:bg>
    <p:spTree>
      <p:nvGrpSpPr>
        <p:cNvPr id="1" name=""/>
        <p:cNvGrpSpPr/>
        <p:nvPr/>
      </p:nvGrpSpPr>
      <p:grpSpPr>
        <a:xfrm>
          <a:off x="0" y="0"/>
          <a:ext cx="0" cy="0"/>
          <a:chOff x="0" y="0"/>
          <a:chExt cx="0" cy="0"/>
        </a:xfrm>
      </p:grpSpPr>
      <p:grpSp>
        <p:nvGrpSpPr>
          <p:cNvPr id="2" name="Group 2"/>
          <p:cNvGrpSpPr/>
          <p:nvPr/>
        </p:nvGrpSpPr>
        <p:grpSpPr>
          <a:xfrm>
            <a:off x="851037" y="-346141"/>
            <a:ext cx="16548178" cy="8099434"/>
            <a:chOff x="0" y="0"/>
            <a:chExt cx="4358368" cy="2133184"/>
          </a:xfrm>
        </p:grpSpPr>
        <p:sp>
          <p:nvSpPr>
            <p:cNvPr id="3" name="Freeform 3"/>
            <p:cNvSpPr/>
            <p:nvPr/>
          </p:nvSpPr>
          <p:spPr>
            <a:xfrm>
              <a:off x="0" y="0"/>
              <a:ext cx="4358368" cy="2133184"/>
            </a:xfrm>
            <a:custGeom>
              <a:avLst/>
              <a:gdLst/>
              <a:ahLst/>
              <a:cxnLst/>
              <a:rect l="l" t="t" r="r" b="b"/>
              <a:pathLst>
                <a:path w="4358368" h="2133184">
                  <a:moveTo>
                    <a:pt x="0" y="0"/>
                  </a:moveTo>
                  <a:lnTo>
                    <a:pt x="4358368" y="0"/>
                  </a:lnTo>
                  <a:lnTo>
                    <a:pt x="4358368" y="2133184"/>
                  </a:lnTo>
                  <a:lnTo>
                    <a:pt x="0" y="2133184"/>
                  </a:lnTo>
                  <a:close/>
                </a:path>
              </a:pathLst>
            </a:custGeom>
            <a:solidFill>
              <a:srgbClr val="3A3F67"/>
            </a:solidFill>
          </p:spPr>
        </p:sp>
        <p:sp>
          <p:nvSpPr>
            <p:cNvPr id="4" name="TextBox 4"/>
            <p:cNvSpPr txBox="1"/>
            <p:nvPr/>
          </p:nvSpPr>
          <p:spPr>
            <a:xfrm>
              <a:off x="0" y="-47625"/>
              <a:ext cx="4358368" cy="2180809"/>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5" name="Group 5"/>
          <p:cNvGrpSpPr/>
          <p:nvPr/>
        </p:nvGrpSpPr>
        <p:grpSpPr>
          <a:xfrm>
            <a:off x="1173336" y="-462268"/>
            <a:ext cx="15942897" cy="8215561"/>
            <a:chOff x="0" y="0"/>
            <a:chExt cx="4198952" cy="2163769"/>
          </a:xfrm>
        </p:grpSpPr>
        <p:sp>
          <p:nvSpPr>
            <p:cNvPr id="6" name="Freeform 6"/>
            <p:cNvSpPr/>
            <p:nvPr/>
          </p:nvSpPr>
          <p:spPr>
            <a:xfrm>
              <a:off x="0" y="0"/>
              <a:ext cx="4198952" cy="2163769"/>
            </a:xfrm>
            <a:custGeom>
              <a:avLst/>
              <a:gdLst/>
              <a:ahLst/>
              <a:cxnLst/>
              <a:rect l="l" t="t" r="r" b="b"/>
              <a:pathLst>
                <a:path w="4198952" h="2163769">
                  <a:moveTo>
                    <a:pt x="0" y="0"/>
                  </a:moveTo>
                  <a:lnTo>
                    <a:pt x="4198952" y="0"/>
                  </a:lnTo>
                  <a:lnTo>
                    <a:pt x="4198952" y="2163769"/>
                  </a:lnTo>
                  <a:lnTo>
                    <a:pt x="0" y="2163769"/>
                  </a:lnTo>
                  <a:close/>
                </a:path>
              </a:pathLst>
            </a:custGeom>
            <a:solidFill>
              <a:srgbClr val="412713"/>
            </a:solidFill>
          </p:spPr>
        </p:sp>
        <p:sp>
          <p:nvSpPr>
            <p:cNvPr id="7" name="TextBox 7"/>
            <p:cNvSpPr txBox="1"/>
            <p:nvPr/>
          </p:nvSpPr>
          <p:spPr>
            <a:xfrm>
              <a:off x="0" y="-47625"/>
              <a:ext cx="4198952" cy="2211394"/>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8" name="Group 8"/>
          <p:cNvGrpSpPr/>
          <p:nvPr/>
        </p:nvGrpSpPr>
        <p:grpSpPr>
          <a:xfrm>
            <a:off x="-835372" y="7150100"/>
            <a:ext cx="19572681" cy="3168953"/>
            <a:chOff x="0" y="0"/>
            <a:chExt cx="5154945" cy="834621"/>
          </a:xfrm>
        </p:grpSpPr>
        <p:sp>
          <p:nvSpPr>
            <p:cNvPr id="9" name="Freeform 9"/>
            <p:cNvSpPr/>
            <p:nvPr/>
          </p:nvSpPr>
          <p:spPr>
            <a:xfrm>
              <a:off x="0" y="0"/>
              <a:ext cx="5154945" cy="834621"/>
            </a:xfrm>
            <a:custGeom>
              <a:avLst/>
              <a:gdLst/>
              <a:ahLst/>
              <a:cxnLst/>
              <a:rect l="l" t="t" r="r" b="b"/>
              <a:pathLst>
                <a:path w="5154945" h="834621">
                  <a:moveTo>
                    <a:pt x="0" y="0"/>
                  </a:moveTo>
                  <a:lnTo>
                    <a:pt x="5154945" y="0"/>
                  </a:lnTo>
                  <a:lnTo>
                    <a:pt x="5154945" y="834621"/>
                  </a:lnTo>
                  <a:lnTo>
                    <a:pt x="0" y="834621"/>
                  </a:lnTo>
                  <a:close/>
                </a:path>
              </a:pathLst>
            </a:custGeom>
            <a:solidFill>
              <a:srgbClr val="301D0E"/>
            </a:solidFill>
          </p:spPr>
        </p:sp>
        <p:sp>
          <p:nvSpPr>
            <p:cNvPr id="10" name="TextBox 10"/>
            <p:cNvSpPr txBox="1"/>
            <p:nvPr/>
          </p:nvSpPr>
          <p:spPr>
            <a:xfrm>
              <a:off x="0" y="-47625"/>
              <a:ext cx="5154945" cy="882246"/>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1" name="Freeform 11"/>
          <p:cNvSpPr/>
          <p:nvPr/>
        </p:nvSpPr>
        <p:spPr>
          <a:xfrm>
            <a:off x="-254660" y="-138541"/>
            <a:ext cx="3129778" cy="8007961"/>
          </a:xfrm>
          <a:custGeom>
            <a:avLst/>
            <a:gdLst/>
            <a:ahLst/>
            <a:cxnLst/>
            <a:rect l="l" t="t" r="r" b="b"/>
            <a:pathLst>
              <a:path w="3129778" h="8007961">
                <a:moveTo>
                  <a:pt x="0" y="0"/>
                </a:moveTo>
                <a:lnTo>
                  <a:pt x="3129779" y="0"/>
                </a:lnTo>
                <a:lnTo>
                  <a:pt x="3129779" y="8007961"/>
                </a:lnTo>
                <a:lnTo>
                  <a:pt x="0" y="80079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15317200" y="-195570"/>
            <a:ext cx="3129778" cy="8007961"/>
          </a:xfrm>
          <a:custGeom>
            <a:avLst/>
            <a:gdLst/>
            <a:ahLst/>
            <a:cxnLst/>
            <a:rect l="l" t="t" r="r" b="b"/>
            <a:pathLst>
              <a:path w="3129778" h="8007961">
                <a:moveTo>
                  <a:pt x="3129778" y="0"/>
                </a:moveTo>
                <a:lnTo>
                  <a:pt x="0" y="0"/>
                </a:lnTo>
                <a:lnTo>
                  <a:pt x="0" y="8007962"/>
                </a:lnTo>
                <a:lnTo>
                  <a:pt x="3129778" y="8007962"/>
                </a:lnTo>
                <a:lnTo>
                  <a:pt x="3129778"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3" name="Group 13"/>
          <p:cNvGrpSpPr/>
          <p:nvPr/>
        </p:nvGrpSpPr>
        <p:grpSpPr>
          <a:xfrm>
            <a:off x="4168578" y="194236"/>
            <a:ext cx="9890406" cy="1673039"/>
            <a:chOff x="0" y="0"/>
            <a:chExt cx="13187207" cy="2230719"/>
          </a:xfrm>
        </p:grpSpPr>
        <p:grpSp>
          <p:nvGrpSpPr>
            <p:cNvPr id="14" name="Group 14"/>
            <p:cNvGrpSpPr/>
            <p:nvPr/>
          </p:nvGrpSpPr>
          <p:grpSpPr>
            <a:xfrm>
              <a:off x="200653" y="31402"/>
              <a:ext cx="12780757" cy="2167916"/>
              <a:chOff x="0" y="0"/>
              <a:chExt cx="2182243" cy="370160"/>
            </a:xfrm>
          </p:grpSpPr>
          <p:sp>
            <p:nvSpPr>
              <p:cNvPr id="15" name="Freeform 15"/>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16" name="TextBox 16"/>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17" name="AutoShape 17"/>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8" name="AutoShape 18"/>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24" name="TextBox 24"/>
          <p:cNvSpPr txBox="1"/>
          <p:nvPr/>
        </p:nvSpPr>
        <p:spPr>
          <a:xfrm>
            <a:off x="4929668" y="393887"/>
            <a:ext cx="8570408" cy="2800447"/>
          </a:xfrm>
          <a:prstGeom prst="rect">
            <a:avLst/>
          </a:prstGeom>
        </p:spPr>
        <p:txBody>
          <a:bodyPr lIns="0" tIns="0" rIns="0" bIns="0" rtlCol="0" anchor="t">
            <a:spAutoFit/>
          </a:bodyPr>
          <a:lstStyle/>
          <a:p>
            <a:pPr algn="ctr">
              <a:lnSpc>
                <a:spcPts val="11266"/>
              </a:lnSpc>
              <a:spcBef>
                <a:spcPct val="0"/>
              </a:spcBef>
            </a:pPr>
            <a:r>
              <a:rPr lang="de-DE" sz="8800" b="1" i="1" dirty="0">
                <a:latin typeface="Times New Roman" panose="02020603050405020304" pitchFamily="18" charset="0"/>
                <a:cs typeface="Times New Roman" panose="02020603050405020304" pitchFamily="18" charset="0"/>
              </a:rPr>
              <a:t>* Về phía Rô-đri-gơ</a:t>
            </a:r>
            <a:endParaRPr lang="en-US" sz="8047" dirty="0">
              <a:solidFill>
                <a:srgbClr val="000000"/>
              </a:solidFill>
              <a:latin typeface="Times New Roman" panose="02020603050405020304" pitchFamily="18" charset="0"/>
              <a:ea typeface="Agrandir Tight Heavy"/>
              <a:cs typeface="Times New Roman" panose="02020603050405020304" pitchFamily="18" charset="0"/>
              <a:sym typeface="Agrandir Tight Heavy"/>
            </a:endParaRPr>
          </a:p>
        </p:txBody>
      </p:sp>
      <p:sp>
        <p:nvSpPr>
          <p:cNvPr id="25" name="TextBox 25"/>
          <p:cNvSpPr txBox="1"/>
          <p:nvPr/>
        </p:nvSpPr>
        <p:spPr>
          <a:xfrm>
            <a:off x="2667000" y="2436728"/>
            <a:ext cx="13182600" cy="1562415"/>
          </a:xfrm>
          <a:prstGeom prst="rect">
            <a:avLst/>
          </a:prstGeom>
        </p:spPr>
        <p:txBody>
          <a:bodyPr wrap="square" lIns="0" tIns="0" rIns="0" bIns="0" rtlCol="0" anchor="t">
            <a:spAutoFit/>
          </a:bodyPr>
          <a:lstStyle/>
          <a:p>
            <a:pPr algn="just">
              <a:lnSpc>
                <a:spcPct val="150000"/>
              </a:lnSpc>
            </a:pPr>
            <a:r>
              <a:rPr lang="de-DE" sz="3600" b="1" dirty="0">
                <a:solidFill>
                  <a:schemeClr val="bg1"/>
                </a:solidFill>
                <a:latin typeface="Times New Roman" panose="02020603050405020304" pitchFamily="18" charset="0"/>
                <a:cs typeface="Times New Roman" panose="02020603050405020304" pitchFamily="18" charset="0"/>
              </a:rPr>
              <a:t>+ </a:t>
            </a:r>
            <a:r>
              <a:rPr lang="vi-VN" sz="3600" b="1" dirty="0">
                <a:solidFill>
                  <a:schemeClr val="bg1"/>
                </a:solidFill>
                <a:latin typeface="Times New Roman" panose="02020603050405020304" pitchFamily="18" charset="0"/>
                <a:cs typeface="Times New Roman" panose="02020603050405020304" pitchFamily="18" charset="0"/>
              </a:rPr>
              <a:t>Đ</a:t>
            </a:r>
            <a:r>
              <a:rPr lang="de-DE" sz="3600" b="1" dirty="0">
                <a:solidFill>
                  <a:schemeClr val="bg1"/>
                </a:solidFill>
                <a:latin typeface="Times New Roman" panose="02020603050405020304" pitchFamily="18" charset="0"/>
                <a:cs typeface="Times New Roman" panose="02020603050405020304" pitchFamily="18" charset="0"/>
              </a:rPr>
              <a:t>ứng trước bi kịch của sự lựa chọn: nghe theo tiếng gọi tình yêu hay phục tùng lí trí. </a:t>
            </a:r>
            <a:endParaRPr lang="en-GB" sz="3600" dirty="0">
              <a:solidFill>
                <a:schemeClr val="bg1"/>
              </a:solidFill>
              <a:latin typeface="Times New Roman" panose="02020603050405020304" pitchFamily="18" charset="0"/>
              <a:cs typeface="Times New Roman" panose="02020603050405020304" pitchFamily="18" charset="0"/>
            </a:endParaRPr>
          </a:p>
        </p:txBody>
      </p:sp>
      <p:sp>
        <p:nvSpPr>
          <p:cNvPr id="26" name="Freeform 26"/>
          <p:cNvSpPr/>
          <p:nvPr/>
        </p:nvSpPr>
        <p:spPr>
          <a:xfrm>
            <a:off x="-449309" y="7902804"/>
            <a:ext cx="19186618" cy="2973926"/>
          </a:xfrm>
          <a:custGeom>
            <a:avLst/>
            <a:gdLst/>
            <a:ahLst/>
            <a:cxnLst/>
            <a:rect l="l" t="t" r="r" b="b"/>
            <a:pathLst>
              <a:path w="19186618" h="2973926">
                <a:moveTo>
                  <a:pt x="0" y="0"/>
                </a:moveTo>
                <a:lnTo>
                  <a:pt x="19186618" y="0"/>
                </a:lnTo>
                <a:lnTo>
                  <a:pt x="19186618" y="2973925"/>
                </a:lnTo>
                <a:lnTo>
                  <a:pt x="0" y="2973925"/>
                </a:lnTo>
                <a:lnTo>
                  <a:pt x="0" y="0"/>
                </a:lnTo>
                <a:close/>
              </a:path>
            </a:pathLst>
          </a:custGeom>
          <a:blipFill>
            <a:blip r:embed="rId4"/>
            <a:stretch>
              <a:fillRect/>
            </a:stretch>
          </a:blipFill>
        </p:spPr>
      </p:sp>
      <p:sp>
        <p:nvSpPr>
          <p:cNvPr id="28" name="Rectangle 27"/>
          <p:cNvSpPr/>
          <p:nvPr/>
        </p:nvSpPr>
        <p:spPr>
          <a:xfrm>
            <a:off x="2209800" y="4543335"/>
            <a:ext cx="14249400" cy="1200329"/>
          </a:xfrm>
          <a:prstGeom prst="rect">
            <a:avLst/>
          </a:prstGeom>
        </p:spPr>
        <p:txBody>
          <a:bodyPr wrap="square">
            <a:spAutoFit/>
          </a:bodyPr>
          <a:lstStyle/>
          <a:p>
            <a:pPr algn="just"/>
            <a:r>
              <a:rPr lang="de-DE"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Chàng vừa bày tỏ tình yêu, muốn được chết dưới tay người yêu, vừa khẳng định hành động đúng của mình khi quyết định đấu kiếm.</a:t>
            </a:r>
            <a:r>
              <a:rPr lang="vi-VN"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GB"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701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2284C"/>
        </a:solidFill>
        <a:effectLst/>
      </p:bgPr>
    </p:bg>
    <p:spTree>
      <p:nvGrpSpPr>
        <p:cNvPr id="1" name=""/>
        <p:cNvGrpSpPr/>
        <p:nvPr/>
      </p:nvGrpSpPr>
      <p:grpSpPr>
        <a:xfrm>
          <a:off x="0" y="0"/>
          <a:ext cx="0" cy="0"/>
          <a:chOff x="0" y="0"/>
          <a:chExt cx="0" cy="0"/>
        </a:xfrm>
      </p:grpSpPr>
      <p:grpSp>
        <p:nvGrpSpPr>
          <p:cNvPr id="2" name="Group 2"/>
          <p:cNvGrpSpPr/>
          <p:nvPr/>
        </p:nvGrpSpPr>
        <p:grpSpPr>
          <a:xfrm>
            <a:off x="851037" y="-346141"/>
            <a:ext cx="16548178" cy="8099434"/>
            <a:chOff x="0" y="0"/>
            <a:chExt cx="4358368" cy="2133184"/>
          </a:xfrm>
        </p:grpSpPr>
        <p:sp>
          <p:nvSpPr>
            <p:cNvPr id="3" name="Freeform 3"/>
            <p:cNvSpPr/>
            <p:nvPr/>
          </p:nvSpPr>
          <p:spPr>
            <a:xfrm>
              <a:off x="0" y="0"/>
              <a:ext cx="4358368" cy="2133184"/>
            </a:xfrm>
            <a:custGeom>
              <a:avLst/>
              <a:gdLst/>
              <a:ahLst/>
              <a:cxnLst/>
              <a:rect l="l" t="t" r="r" b="b"/>
              <a:pathLst>
                <a:path w="4358368" h="2133184">
                  <a:moveTo>
                    <a:pt x="0" y="0"/>
                  </a:moveTo>
                  <a:lnTo>
                    <a:pt x="4358368" y="0"/>
                  </a:lnTo>
                  <a:lnTo>
                    <a:pt x="4358368" y="2133184"/>
                  </a:lnTo>
                  <a:lnTo>
                    <a:pt x="0" y="2133184"/>
                  </a:lnTo>
                  <a:close/>
                </a:path>
              </a:pathLst>
            </a:custGeom>
            <a:solidFill>
              <a:srgbClr val="3A3F67"/>
            </a:solidFill>
          </p:spPr>
        </p:sp>
        <p:sp>
          <p:nvSpPr>
            <p:cNvPr id="4" name="TextBox 4"/>
            <p:cNvSpPr txBox="1"/>
            <p:nvPr/>
          </p:nvSpPr>
          <p:spPr>
            <a:xfrm>
              <a:off x="0" y="-47625"/>
              <a:ext cx="4358368" cy="2180809"/>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5" name="Group 5"/>
          <p:cNvGrpSpPr/>
          <p:nvPr/>
        </p:nvGrpSpPr>
        <p:grpSpPr>
          <a:xfrm>
            <a:off x="1173336" y="-462268"/>
            <a:ext cx="15942897" cy="8215561"/>
            <a:chOff x="0" y="0"/>
            <a:chExt cx="4198952" cy="2163769"/>
          </a:xfrm>
        </p:grpSpPr>
        <p:sp>
          <p:nvSpPr>
            <p:cNvPr id="6" name="Freeform 6"/>
            <p:cNvSpPr/>
            <p:nvPr/>
          </p:nvSpPr>
          <p:spPr>
            <a:xfrm>
              <a:off x="0" y="0"/>
              <a:ext cx="4198952" cy="2163769"/>
            </a:xfrm>
            <a:custGeom>
              <a:avLst/>
              <a:gdLst/>
              <a:ahLst/>
              <a:cxnLst/>
              <a:rect l="l" t="t" r="r" b="b"/>
              <a:pathLst>
                <a:path w="4198952" h="2163769">
                  <a:moveTo>
                    <a:pt x="0" y="0"/>
                  </a:moveTo>
                  <a:lnTo>
                    <a:pt x="4198952" y="0"/>
                  </a:lnTo>
                  <a:lnTo>
                    <a:pt x="4198952" y="2163769"/>
                  </a:lnTo>
                  <a:lnTo>
                    <a:pt x="0" y="2163769"/>
                  </a:lnTo>
                  <a:close/>
                </a:path>
              </a:pathLst>
            </a:custGeom>
            <a:solidFill>
              <a:srgbClr val="412713"/>
            </a:solidFill>
          </p:spPr>
        </p:sp>
        <p:sp>
          <p:nvSpPr>
            <p:cNvPr id="7" name="TextBox 7"/>
            <p:cNvSpPr txBox="1"/>
            <p:nvPr/>
          </p:nvSpPr>
          <p:spPr>
            <a:xfrm>
              <a:off x="0" y="-47625"/>
              <a:ext cx="4198952" cy="2211394"/>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8" name="Group 8"/>
          <p:cNvGrpSpPr/>
          <p:nvPr/>
        </p:nvGrpSpPr>
        <p:grpSpPr>
          <a:xfrm>
            <a:off x="-835372" y="7150100"/>
            <a:ext cx="19572681" cy="3168953"/>
            <a:chOff x="0" y="0"/>
            <a:chExt cx="5154945" cy="834621"/>
          </a:xfrm>
        </p:grpSpPr>
        <p:sp>
          <p:nvSpPr>
            <p:cNvPr id="9" name="Freeform 9"/>
            <p:cNvSpPr/>
            <p:nvPr/>
          </p:nvSpPr>
          <p:spPr>
            <a:xfrm>
              <a:off x="0" y="0"/>
              <a:ext cx="5154945" cy="834621"/>
            </a:xfrm>
            <a:custGeom>
              <a:avLst/>
              <a:gdLst/>
              <a:ahLst/>
              <a:cxnLst/>
              <a:rect l="l" t="t" r="r" b="b"/>
              <a:pathLst>
                <a:path w="5154945" h="834621">
                  <a:moveTo>
                    <a:pt x="0" y="0"/>
                  </a:moveTo>
                  <a:lnTo>
                    <a:pt x="5154945" y="0"/>
                  </a:lnTo>
                  <a:lnTo>
                    <a:pt x="5154945" y="834621"/>
                  </a:lnTo>
                  <a:lnTo>
                    <a:pt x="0" y="834621"/>
                  </a:lnTo>
                  <a:close/>
                </a:path>
              </a:pathLst>
            </a:custGeom>
            <a:solidFill>
              <a:srgbClr val="301D0E"/>
            </a:solidFill>
          </p:spPr>
        </p:sp>
        <p:sp>
          <p:nvSpPr>
            <p:cNvPr id="10" name="TextBox 10"/>
            <p:cNvSpPr txBox="1"/>
            <p:nvPr/>
          </p:nvSpPr>
          <p:spPr>
            <a:xfrm>
              <a:off x="0" y="-47625"/>
              <a:ext cx="5154945" cy="882246"/>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1" name="Freeform 11"/>
          <p:cNvSpPr/>
          <p:nvPr/>
        </p:nvSpPr>
        <p:spPr>
          <a:xfrm>
            <a:off x="-254660" y="-138541"/>
            <a:ext cx="3129778" cy="8007961"/>
          </a:xfrm>
          <a:custGeom>
            <a:avLst/>
            <a:gdLst/>
            <a:ahLst/>
            <a:cxnLst/>
            <a:rect l="l" t="t" r="r" b="b"/>
            <a:pathLst>
              <a:path w="3129778" h="8007961">
                <a:moveTo>
                  <a:pt x="0" y="0"/>
                </a:moveTo>
                <a:lnTo>
                  <a:pt x="3129779" y="0"/>
                </a:lnTo>
                <a:lnTo>
                  <a:pt x="3129779" y="8007961"/>
                </a:lnTo>
                <a:lnTo>
                  <a:pt x="0" y="80079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15317200" y="-195570"/>
            <a:ext cx="3129778" cy="8007961"/>
          </a:xfrm>
          <a:custGeom>
            <a:avLst/>
            <a:gdLst/>
            <a:ahLst/>
            <a:cxnLst/>
            <a:rect l="l" t="t" r="r" b="b"/>
            <a:pathLst>
              <a:path w="3129778" h="8007961">
                <a:moveTo>
                  <a:pt x="3129778" y="0"/>
                </a:moveTo>
                <a:lnTo>
                  <a:pt x="0" y="0"/>
                </a:lnTo>
                <a:lnTo>
                  <a:pt x="0" y="8007962"/>
                </a:lnTo>
                <a:lnTo>
                  <a:pt x="3129778" y="8007962"/>
                </a:lnTo>
                <a:lnTo>
                  <a:pt x="3129778"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3" name="Group 13"/>
          <p:cNvGrpSpPr/>
          <p:nvPr/>
        </p:nvGrpSpPr>
        <p:grpSpPr>
          <a:xfrm>
            <a:off x="4168578" y="194236"/>
            <a:ext cx="9890406" cy="1673039"/>
            <a:chOff x="0" y="0"/>
            <a:chExt cx="13187207" cy="2230719"/>
          </a:xfrm>
        </p:grpSpPr>
        <p:grpSp>
          <p:nvGrpSpPr>
            <p:cNvPr id="14" name="Group 14"/>
            <p:cNvGrpSpPr/>
            <p:nvPr/>
          </p:nvGrpSpPr>
          <p:grpSpPr>
            <a:xfrm>
              <a:off x="200653" y="31402"/>
              <a:ext cx="12780757" cy="2167916"/>
              <a:chOff x="0" y="0"/>
              <a:chExt cx="2182243" cy="370160"/>
            </a:xfrm>
          </p:grpSpPr>
          <p:sp>
            <p:nvSpPr>
              <p:cNvPr id="15" name="Freeform 15"/>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16" name="TextBox 16"/>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17" name="AutoShape 17"/>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8" name="AutoShape 18"/>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24" name="TextBox 24"/>
          <p:cNvSpPr txBox="1"/>
          <p:nvPr/>
        </p:nvSpPr>
        <p:spPr>
          <a:xfrm>
            <a:off x="4966903" y="259248"/>
            <a:ext cx="8570408" cy="1327286"/>
          </a:xfrm>
          <a:prstGeom prst="rect">
            <a:avLst/>
          </a:prstGeom>
        </p:spPr>
        <p:txBody>
          <a:bodyPr lIns="0" tIns="0" rIns="0" bIns="0" rtlCol="0" anchor="t">
            <a:spAutoFit/>
          </a:bodyPr>
          <a:lstStyle/>
          <a:p>
            <a:pPr algn="ctr">
              <a:lnSpc>
                <a:spcPts val="11266"/>
              </a:lnSpc>
              <a:spcBef>
                <a:spcPct val="0"/>
              </a:spcBef>
            </a:pPr>
            <a:r>
              <a:rPr lang="de-DE" sz="8000" b="1" i="1" dirty="0">
                <a:latin typeface="Times New Roman" panose="02020603050405020304" pitchFamily="18" charset="0"/>
                <a:cs typeface="Times New Roman" panose="02020603050405020304" pitchFamily="18" charset="0"/>
              </a:rPr>
              <a:t>* Về phía Si-men</a:t>
            </a:r>
            <a:endParaRPr lang="en-US" sz="8000" dirty="0">
              <a:solidFill>
                <a:srgbClr val="000000"/>
              </a:solidFill>
              <a:latin typeface="Times New Roman" panose="02020603050405020304" pitchFamily="18" charset="0"/>
              <a:ea typeface="Agrandir Tight Heavy"/>
              <a:cs typeface="Times New Roman" panose="02020603050405020304" pitchFamily="18" charset="0"/>
              <a:sym typeface="Agrandir Tight Heavy"/>
            </a:endParaRPr>
          </a:p>
        </p:txBody>
      </p:sp>
      <p:sp>
        <p:nvSpPr>
          <p:cNvPr id="25" name="TextBox 25"/>
          <p:cNvSpPr txBox="1"/>
          <p:nvPr/>
        </p:nvSpPr>
        <p:spPr>
          <a:xfrm>
            <a:off x="2625576" y="2474609"/>
            <a:ext cx="12972550" cy="1846659"/>
          </a:xfrm>
          <a:prstGeom prst="rect">
            <a:avLst/>
          </a:prstGeom>
        </p:spPr>
        <p:txBody>
          <a:bodyPr wrap="square" lIns="0" tIns="0" rIns="0" bIns="0" rtlCol="0" anchor="t">
            <a:spAutoFit/>
          </a:bodyPr>
          <a:lstStyle/>
          <a:p>
            <a:pPr algn="just"/>
            <a:r>
              <a:rPr lang="de-DE" sz="4000" b="1" dirty="0">
                <a:solidFill>
                  <a:schemeClr val="bg1"/>
                </a:solidFill>
                <a:latin typeface="Times New Roman" panose="02020603050405020304" pitchFamily="18" charset="0"/>
                <a:cs typeface="Times New Roman" panose="02020603050405020304" pitchFamily="18" charset="0"/>
              </a:rPr>
              <a:t>+ Si-men không trách cứ Rô-đri-gơ vì nàng hiểu hành động của chàng là để bảo vệ danh dự, để xứng với tình yêu của nàng</a:t>
            </a:r>
            <a:endParaRPr lang="en-GB" sz="4000" dirty="0">
              <a:solidFill>
                <a:schemeClr val="bg1"/>
              </a:solidFill>
              <a:latin typeface="Times New Roman" panose="02020603050405020304" pitchFamily="18" charset="0"/>
              <a:cs typeface="Times New Roman" panose="02020603050405020304" pitchFamily="18" charset="0"/>
            </a:endParaRPr>
          </a:p>
        </p:txBody>
      </p:sp>
      <p:sp>
        <p:nvSpPr>
          <p:cNvPr id="26" name="Freeform 26"/>
          <p:cNvSpPr/>
          <p:nvPr/>
        </p:nvSpPr>
        <p:spPr>
          <a:xfrm>
            <a:off x="-449309" y="7902804"/>
            <a:ext cx="19186618" cy="2973926"/>
          </a:xfrm>
          <a:custGeom>
            <a:avLst/>
            <a:gdLst/>
            <a:ahLst/>
            <a:cxnLst/>
            <a:rect l="l" t="t" r="r" b="b"/>
            <a:pathLst>
              <a:path w="19186618" h="2973926">
                <a:moveTo>
                  <a:pt x="0" y="0"/>
                </a:moveTo>
                <a:lnTo>
                  <a:pt x="19186618" y="0"/>
                </a:lnTo>
                <a:lnTo>
                  <a:pt x="19186618" y="2973925"/>
                </a:lnTo>
                <a:lnTo>
                  <a:pt x="0" y="2973925"/>
                </a:lnTo>
                <a:lnTo>
                  <a:pt x="0" y="0"/>
                </a:lnTo>
                <a:close/>
              </a:path>
            </a:pathLst>
          </a:custGeom>
          <a:blipFill>
            <a:blip r:embed="rId4"/>
            <a:stretch>
              <a:fillRect/>
            </a:stretch>
          </a:blipFill>
        </p:spPr>
      </p:sp>
      <p:sp>
        <p:nvSpPr>
          <p:cNvPr id="19" name="Rectangle 18"/>
          <p:cNvSpPr/>
          <p:nvPr/>
        </p:nvSpPr>
        <p:spPr>
          <a:xfrm>
            <a:off x="2397768" y="4658099"/>
            <a:ext cx="13106400" cy="1828386"/>
          </a:xfrm>
          <a:prstGeom prst="rect">
            <a:avLst/>
          </a:prstGeom>
        </p:spPr>
        <p:txBody>
          <a:bodyPr wrap="square">
            <a:spAutoFit/>
          </a:bodyPr>
          <a:lstStyle/>
          <a:p>
            <a:pPr algn="just">
              <a:lnSpc>
                <a:spcPct val="150000"/>
              </a:lnSpc>
              <a:spcAft>
                <a:spcPts val="0"/>
              </a:spcAft>
              <a:tabLst>
                <a:tab pos="164465" algn="l"/>
              </a:tabLst>
            </a:pPr>
            <a:r>
              <a:rPr lang="de-DE"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Si-men cũng nhận thức được rằng: </a:t>
            </a:r>
            <a:r>
              <a:rPr lang="de-DE" sz="40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Để xứng chàng, em cũng phải đòi chàng thế mạng. </a:t>
            </a:r>
            <a:endParaRPr lang="en-GB" sz="4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3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12713"/>
        </a:solidFill>
        <a:effectLst/>
      </p:bgPr>
    </p:bg>
    <p:spTree>
      <p:nvGrpSpPr>
        <p:cNvPr id="1" name=""/>
        <p:cNvGrpSpPr/>
        <p:nvPr/>
      </p:nvGrpSpPr>
      <p:grpSpPr>
        <a:xfrm>
          <a:off x="0" y="0"/>
          <a:ext cx="0" cy="0"/>
          <a:chOff x="0" y="0"/>
          <a:chExt cx="0" cy="0"/>
        </a:xfrm>
      </p:grpSpPr>
      <p:sp>
        <p:nvSpPr>
          <p:cNvPr id="2" name="Freeform 2"/>
          <p:cNvSpPr/>
          <p:nvPr/>
        </p:nvSpPr>
        <p:spPr>
          <a:xfrm flipH="1">
            <a:off x="-1870213" y="-145741"/>
            <a:ext cx="6041415" cy="10959482"/>
          </a:xfrm>
          <a:custGeom>
            <a:avLst/>
            <a:gdLst/>
            <a:ahLst/>
            <a:cxnLst/>
            <a:rect l="l" t="t" r="r" b="b"/>
            <a:pathLst>
              <a:path w="6041415" h="10959482">
                <a:moveTo>
                  <a:pt x="6041415" y="0"/>
                </a:moveTo>
                <a:lnTo>
                  <a:pt x="0" y="0"/>
                </a:lnTo>
                <a:lnTo>
                  <a:pt x="0" y="10959482"/>
                </a:lnTo>
                <a:lnTo>
                  <a:pt x="6041415" y="10959482"/>
                </a:lnTo>
                <a:lnTo>
                  <a:pt x="604141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4238593" y="-145741"/>
            <a:ext cx="6041415" cy="10959482"/>
          </a:xfrm>
          <a:custGeom>
            <a:avLst/>
            <a:gdLst/>
            <a:ahLst/>
            <a:cxnLst/>
            <a:rect l="l" t="t" r="r" b="b"/>
            <a:pathLst>
              <a:path w="6041415" h="10959482">
                <a:moveTo>
                  <a:pt x="0" y="0"/>
                </a:moveTo>
                <a:lnTo>
                  <a:pt x="6041414" y="0"/>
                </a:lnTo>
                <a:lnTo>
                  <a:pt x="6041414" y="10959482"/>
                </a:lnTo>
                <a:lnTo>
                  <a:pt x="0" y="109594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1654039" y="6855663"/>
            <a:ext cx="5227037" cy="6453133"/>
          </a:xfrm>
          <a:custGeom>
            <a:avLst/>
            <a:gdLst/>
            <a:ahLst/>
            <a:cxnLst/>
            <a:rect l="l" t="t" r="r" b="b"/>
            <a:pathLst>
              <a:path w="5227037" h="6453133">
                <a:moveTo>
                  <a:pt x="0" y="0"/>
                </a:moveTo>
                <a:lnTo>
                  <a:pt x="5227038" y="0"/>
                </a:lnTo>
                <a:lnTo>
                  <a:pt x="5227038" y="6453133"/>
                </a:lnTo>
                <a:lnTo>
                  <a:pt x="0" y="64531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4121892" y="562271"/>
            <a:ext cx="9890406" cy="2416637"/>
            <a:chOff x="0" y="0"/>
            <a:chExt cx="13187207" cy="2230719"/>
          </a:xfrm>
        </p:grpSpPr>
        <p:grpSp>
          <p:nvGrpSpPr>
            <p:cNvPr id="6" name="Group 6"/>
            <p:cNvGrpSpPr/>
            <p:nvPr/>
          </p:nvGrpSpPr>
          <p:grpSpPr>
            <a:xfrm>
              <a:off x="200653" y="31402"/>
              <a:ext cx="12780757" cy="2167916"/>
              <a:chOff x="0" y="0"/>
              <a:chExt cx="2182243" cy="370160"/>
            </a:xfrm>
          </p:grpSpPr>
          <p:sp>
            <p:nvSpPr>
              <p:cNvPr id="7" name="Freeform 7"/>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8" name="TextBox 8"/>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9" name="AutoShape 9"/>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0" name="AutoShape 10"/>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11" name="TextBox 11"/>
          <p:cNvSpPr txBox="1"/>
          <p:nvPr/>
        </p:nvSpPr>
        <p:spPr>
          <a:xfrm>
            <a:off x="4220522" y="662595"/>
            <a:ext cx="9814940" cy="2215991"/>
          </a:xfrm>
          <a:prstGeom prst="rect">
            <a:avLst/>
          </a:prstGeom>
        </p:spPr>
        <p:txBody>
          <a:bodyPr lIns="0" tIns="0" rIns="0" bIns="0" rtlCol="0" anchor="t">
            <a:spAutoFit/>
          </a:bodyPr>
          <a:lstStyle/>
          <a:p>
            <a:pPr algn="ctr"/>
            <a:r>
              <a:rPr lang="de-DE" sz="7200" b="1" dirty="0">
                <a:latin typeface="Times New Roman" panose="02020603050405020304" pitchFamily="18" charset="0"/>
                <a:cs typeface="Times New Roman" panose="02020603050405020304" pitchFamily="18" charset="0"/>
              </a:rPr>
              <a:t>1.3. Phẩm chất của các nhân vật</a:t>
            </a:r>
            <a:endParaRPr lang="en-GB" sz="7200" dirty="0">
              <a:solidFill>
                <a:prstClr val="black"/>
              </a:solidFill>
              <a:latin typeface="Times New Roman" panose="02020603050405020304" pitchFamily="18" charset="0"/>
              <a:cs typeface="Times New Roman" panose="02020603050405020304" pitchFamily="18" charset="0"/>
            </a:endParaRPr>
          </a:p>
        </p:txBody>
      </p:sp>
      <p:sp>
        <p:nvSpPr>
          <p:cNvPr id="13" name="Freeform 13"/>
          <p:cNvSpPr/>
          <p:nvPr/>
        </p:nvSpPr>
        <p:spPr>
          <a:xfrm>
            <a:off x="1868166" y="6779062"/>
            <a:ext cx="4516057" cy="7542476"/>
          </a:xfrm>
          <a:custGeom>
            <a:avLst/>
            <a:gdLst/>
            <a:ahLst/>
            <a:cxnLst/>
            <a:rect l="l" t="t" r="r" b="b"/>
            <a:pathLst>
              <a:path w="4516057" h="7542476">
                <a:moveTo>
                  <a:pt x="0" y="0"/>
                </a:moveTo>
                <a:lnTo>
                  <a:pt x="4516057" y="0"/>
                </a:lnTo>
                <a:lnTo>
                  <a:pt x="4516057" y="7542476"/>
                </a:lnTo>
                <a:lnTo>
                  <a:pt x="0" y="75424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4457333" y="6855663"/>
            <a:ext cx="2769799" cy="6654172"/>
          </a:xfrm>
          <a:custGeom>
            <a:avLst/>
            <a:gdLst/>
            <a:ahLst/>
            <a:cxnLst/>
            <a:rect l="l" t="t" r="r" b="b"/>
            <a:pathLst>
              <a:path w="2769799" h="6654172">
                <a:moveTo>
                  <a:pt x="0" y="0"/>
                </a:moveTo>
                <a:lnTo>
                  <a:pt x="2769799" y="0"/>
                </a:lnTo>
                <a:lnTo>
                  <a:pt x="2769799" y="6654172"/>
                </a:lnTo>
                <a:lnTo>
                  <a:pt x="0" y="66541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a:off x="9852430" y="6386383"/>
            <a:ext cx="4091151" cy="6790293"/>
          </a:xfrm>
          <a:custGeom>
            <a:avLst/>
            <a:gdLst/>
            <a:ahLst/>
            <a:cxnLst/>
            <a:rect l="l" t="t" r="r" b="b"/>
            <a:pathLst>
              <a:path w="4091151" h="6790293">
                <a:moveTo>
                  <a:pt x="0" y="0"/>
                </a:moveTo>
                <a:lnTo>
                  <a:pt x="4091151" y="0"/>
                </a:lnTo>
                <a:lnTo>
                  <a:pt x="4091151" y="6790293"/>
                </a:lnTo>
                <a:lnTo>
                  <a:pt x="0" y="67902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Freeform 16"/>
          <p:cNvSpPr/>
          <p:nvPr/>
        </p:nvSpPr>
        <p:spPr>
          <a:xfrm>
            <a:off x="6877465" y="6654800"/>
            <a:ext cx="4654864" cy="7017383"/>
          </a:xfrm>
          <a:custGeom>
            <a:avLst/>
            <a:gdLst/>
            <a:ahLst/>
            <a:cxnLst/>
            <a:rect l="l" t="t" r="r" b="b"/>
            <a:pathLst>
              <a:path w="4654864" h="7017383">
                <a:moveTo>
                  <a:pt x="0" y="0"/>
                </a:moveTo>
                <a:lnTo>
                  <a:pt x="4654864" y="0"/>
                </a:lnTo>
                <a:lnTo>
                  <a:pt x="4654864" y="7017383"/>
                </a:lnTo>
                <a:lnTo>
                  <a:pt x="0" y="701738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Rectangle 11"/>
          <p:cNvSpPr/>
          <p:nvPr/>
        </p:nvSpPr>
        <p:spPr>
          <a:xfrm>
            <a:off x="3724112" y="3389773"/>
            <a:ext cx="10815019" cy="2800767"/>
          </a:xfrm>
          <a:prstGeom prst="rect">
            <a:avLst/>
          </a:prstGeom>
        </p:spPr>
        <p:txBody>
          <a:bodyPr wrap="square">
            <a:spAutoFit/>
          </a:bodyPr>
          <a:lstStyle/>
          <a:p>
            <a:pPr algn="just"/>
            <a:r>
              <a:rPr lang="vi-VN" sz="4400">
                <a:solidFill>
                  <a:schemeClr val="bg1"/>
                </a:solidFill>
                <a:latin typeface="Times New Roman" panose="02020603050405020304" pitchFamily="18" charset="0"/>
                <a:ea typeface="Calibri" panose="020F0502020204030204" pitchFamily="34" charset="0"/>
              </a:rPr>
              <a:t>Đ</a:t>
            </a:r>
            <a:r>
              <a:rPr lang="de-DE" sz="4400">
                <a:solidFill>
                  <a:schemeClr val="bg1"/>
                </a:solidFill>
                <a:latin typeface="Times New Roman" panose="02020603050405020304" pitchFamily="18" charset="0"/>
                <a:ea typeface="Calibri" panose="020F0502020204030204" pitchFamily="34" charset="0"/>
              </a:rPr>
              <a:t>ều là những con người đề cao nghĩa vụ thiêng liêng với gia đình và Tổ quốc. Họ là những con người cao thượng, có ý chí mãnh liệt, có tình cảm nồng nhiệt.</a:t>
            </a:r>
            <a:endParaRPr lang="en-GB" sz="4400">
              <a:solidFill>
                <a:schemeClr val="bg1"/>
              </a:solidFill>
            </a:endParaRPr>
          </a:p>
        </p:txBody>
      </p:sp>
    </p:spTree>
    <p:extLst>
      <p:ext uri="{BB962C8B-B14F-4D97-AF65-F5344CB8AC3E}">
        <p14:creationId xmlns:p14="http://schemas.microsoft.com/office/powerpoint/2010/main" val="415939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12713"/>
        </a:solidFill>
        <a:effectLst/>
      </p:bgPr>
    </p:bg>
    <p:spTree>
      <p:nvGrpSpPr>
        <p:cNvPr id="1" name=""/>
        <p:cNvGrpSpPr/>
        <p:nvPr/>
      </p:nvGrpSpPr>
      <p:grpSpPr>
        <a:xfrm>
          <a:off x="0" y="0"/>
          <a:ext cx="0" cy="0"/>
          <a:chOff x="0" y="0"/>
          <a:chExt cx="0" cy="0"/>
        </a:xfrm>
      </p:grpSpPr>
      <p:sp>
        <p:nvSpPr>
          <p:cNvPr id="2" name="Freeform 2"/>
          <p:cNvSpPr/>
          <p:nvPr/>
        </p:nvSpPr>
        <p:spPr>
          <a:xfrm flipH="1">
            <a:off x="-1870213" y="-145741"/>
            <a:ext cx="6041415" cy="10959482"/>
          </a:xfrm>
          <a:custGeom>
            <a:avLst/>
            <a:gdLst/>
            <a:ahLst/>
            <a:cxnLst/>
            <a:rect l="l" t="t" r="r" b="b"/>
            <a:pathLst>
              <a:path w="6041415" h="10959482">
                <a:moveTo>
                  <a:pt x="6041415" y="0"/>
                </a:moveTo>
                <a:lnTo>
                  <a:pt x="0" y="0"/>
                </a:lnTo>
                <a:lnTo>
                  <a:pt x="0" y="10959482"/>
                </a:lnTo>
                <a:lnTo>
                  <a:pt x="6041415" y="10959482"/>
                </a:lnTo>
                <a:lnTo>
                  <a:pt x="604141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4238593" y="-145741"/>
            <a:ext cx="6041415" cy="10959482"/>
          </a:xfrm>
          <a:custGeom>
            <a:avLst/>
            <a:gdLst/>
            <a:ahLst/>
            <a:cxnLst/>
            <a:rect l="l" t="t" r="r" b="b"/>
            <a:pathLst>
              <a:path w="6041415" h="10959482">
                <a:moveTo>
                  <a:pt x="0" y="0"/>
                </a:moveTo>
                <a:lnTo>
                  <a:pt x="6041414" y="0"/>
                </a:lnTo>
                <a:lnTo>
                  <a:pt x="6041414" y="10959482"/>
                </a:lnTo>
                <a:lnTo>
                  <a:pt x="0" y="109594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1654039" y="6855663"/>
            <a:ext cx="5227037" cy="6453133"/>
          </a:xfrm>
          <a:custGeom>
            <a:avLst/>
            <a:gdLst/>
            <a:ahLst/>
            <a:cxnLst/>
            <a:rect l="l" t="t" r="r" b="b"/>
            <a:pathLst>
              <a:path w="5227037" h="6453133">
                <a:moveTo>
                  <a:pt x="0" y="0"/>
                </a:moveTo>
                <a:lnTo>
                  <a:pt x="5227038" y="0"/>
                </a:lnTo>
                <a:lnTo>
                  <a:pt x="5227038" y="6453133"/>
                </a:lnTo>
                <a:lnTo>
                  <a:pt x="0" y="64531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4126194" y="3927489"/>
            <a:ext cx="9890406" cy="1673039"/>
            <a:chOff x="0" y="0"/>
            <a:chExt cx="13187207" cy="2230719"/>
          </a:xfrm>
        </p:grpSpPr>
        <p:grpSp>
          <p:nvGrpSpPr>
            <p:cNvPr id="6" name="Group 6"/>
            <p:cNvGrpSpPr/>
            <p:nvPr/>
          </p:nvGrpSpPr>
          <p:grpSpPr>
            <a:xfrm>
              <a:off x="200653" y="31402"/>
              <a:ext cx="12780757" cy="2167916"/>
              <a:chOff x="0" y="0"/>
              <a:chExt cx="2182243" cy="370160"/>
            </a:xfrm>
          </p:grpSpPr>
          <p:sp>
            <p:nvSpPr>
              <p:cNvPr id="7" name="Freeform 7"/>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8" name="TextBox 8"/>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9" name="AutoShape 9"/>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0" name="AutoShape 10"/>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11" name="TextBox 11"/>
          <p:cNvSpPr txBox="1"/>
          <p:nvPr/>
        </p:nvSpPr>
        <p:spPr>
          <a:xfrm>
            <a:off x="5105400" y="4244139"/>
            <a:ext cx="9814940" cy="1107996"/>
          </a:xfrm>
          <a:prstGeom prst="rect">
            <a:avLst/>
          </a:prstGeom>
        </p:spPr>
        <p:txBody>
          <a:bodyPr lIns="0" tIns="0" rIns="0" bIns="0" rtlCol="0" anchor="t">
            <a:spAutoFit/>
          </a:bodyPr>
          <a:lstStyle/>
          <a:p>
            <a:r>
              <a:rPr lang="de-DE" sz="7200" b="1" dirty="0">
                <a:latin typeface="Times New Roman" panose="02020603050405020304" pitchFamily="18" charset="0"/>
                <a:cs typeface="Times New Roman" panose="02020603050405020304" pitchFamily="18" charset="0"/>
              </a:rPr>
              <a:t>1.4. Xung đột kịch</a:t>
            </a:r>
            <a:endParaRPr lang="en-GB" sz="7200" dirty="0">
              <a:latin typeface="Times New Roman" panose="02020603050405020304" pitchFamily="18" charset="0"/>
              <a:cs typeface="Times New Roman" panose="02020603050405020304" pitchFamily="18" charset="0"/>
            </a:endParaRPr>
          </a:p>
        </p:txBody>
      </p:sp>
      <p:sp>
        <p:nvSpPr>
          <p:cNvPr id="13" name="Freeform 13"/>
          <p:cNvSpPr/>
          <p:nvPr/>
        </p:nvSpPr>
        <p:spPr>
          <a:xfrm>
            <a:off x="1868166" y="6779062"/>
            <a:ext cx="4516057" cy="7542476"/>
          </a:xfrm>
          <a:custGeom>
            <a:avLst/>
            <a:gdLst/>
            <a:ahLst/>
            <a:cxnLst/>
            <a:rect l="l" t="t" r="r" b="b"/>
            <a:pathLst>
              <a:path w="4516057" h="7542476">
                <a:moveTo>
                  <a:pt x="0" y="0"/>
                </a:moveTo>
                <a:lnTo>
                  <a:pt x="4516057" y="0"/>
                </a:lnTo>
                <a:lnTo>
                  <a:pt x="4516057" y="7542476"/>
                </a:lnTo>
                <a:lnTo>
                  <a:pt x="0" y="75424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4457333" y="6855663"/>
            <a:ext cx="2769799" cy="6654172"/>
          </a:xfrm>
          <a:custGeom>
            <a:avLst/>
            <a:gdLst/>
            <a:ahLst/>
            <a:cxnLst/>
            <a:rect l="l" t="t" r="r" b="b"/>
            <a:pathLst>
              <a:path w="2769799" h="6654172">
                <a:moveTo>
                  <a:pt x="0" y="0"/>
                </a:moveTo>
                <a:lnTo>
                  <a:pt x="2769799" y="0"/>
                </a:lnTo>
                <a:lnTo>
                  <a:pt x="2769799" y="6654172"/>
                </a:lnTo>
                <a:lnTo>
                  <a:pt x="0" y="66541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a:off x="9852430" y="6386383"/>
            <a:ext cx="4091151" cy="6790293"/>
          </a:xfrm>
          <a:custGeom>
            <a:avLst/>
            <a:gdLst/>
            <a:ahLst/>
            <a:cxnLst/>
            <a:rect l="l" t="t" r="r" b="b"/>
            <a:pathLst>
              <a:path w="4091151" h="6790293">
                <a:moveTo>
                  <a:pt x="0" y="0"/>
                </a:moveTo>
                <a:lnTo>
                  <a:pt x="4091151" y="0"/>
                </a:lnTo>
                <a:lnTo>
                  <a:pt x="4091151" y="6790293"/>
                </a:lnTo>
                <a:lnTo>
                  <a:pt x="0" y="67902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Freeform 16"/>
          <p:cNvSpPr/>
          <p:nvPr/>
        </p:nvSpPr>
        <p:spPr>
          <a:xfrm>
            <a:off x="6877465" y="6654800"/>
            <a:ext cx="4654864" cy="7017383"/>
          </a:xfrm>
          <a:custGeom>
            <a:avLst/>
            <a:gdLst/>
            <a:ahLst/>
            <a:cxnLst/>
            <a:rect l="l" t="t" r="r" b="b"/>
            <a:pathLst>
              <a:path w="4654864" h="7017383">
                <a:moveTo>
                  <a:pt x="0" y="0"/>
                </a:moveTo>
                <a:lnTo>
                  <a:pt x="4654864" y="0"/>
                </a:lnTo>
                <a:lnTo>
                  <a:pt x="4654864" y="7017383"/>
                </a:lnTo>
                <a:lnTo>
                  <a:pt x="0" y="701738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extLst>
      <p:ext uri="{BB962C8B-B14F-4D97-AF65-F5344CB8AC3E}">
        <p14:creationId xmlns:p14="http://schemas.microsoft.com/office/powerpoint/2010/main" val="248426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B4D2E"/>
        </a:solidFill>
        <a:effectLst/>
      </p:bgPr>
    </p:bg>
    <p:spTree>
      <p:nvGrpSpPr>
        <p:cNvPr id="1" name=""/>
        <p:cNvGrpSpPr/>
        <p:nvPr/>
      </p:nvGrpSpPr>
      <p:grpSpPr>
        <a:xfrm>
          <a:off x="0" y="0"/>
          <a:ext cx="0" cy="0"/>
          <a:chOff x="0" y="0"/>
          <a:chExt cx="0" cy="0"/>
        </a:xfrm>
      </p:grpSpPr>
      <p:grpSp>
        <p:nvGrpSpPr>
          <p:cNvPr id="8" name="Group 8"/>
          <p:cNvGrpSpPr/>
          <p:nvPr/>
        </p:nvGrpSpPr>
        <p:grpSpPr>
          <a:xfrm>
            <a:off x="-283850" y="7765267"/>
            <a:ext cx="18855700" cy="3086100"/>
            <a:chOff x="0" y="0"/>
            <a:chExt cx="4966110" cy="812800"/>
          </a:xfrm>
        </p:grpSpPr>
        <p:sp>
          <p:nvSpPr>
            <p:cNvPr id="9" name="Freeform 9"/>
            <p:cNvSpPr/>
            <p:nvPr/>
          </p:nvSpPr>
          <p:spPr>
            <a:xfrm>
              <a:off x="0" y="0"/>
              <a:ext cx="4966110" cy="812800"/>
            </a:xfrm>
            <a:custGeom>
              <a:avLst/>
              <a:gdLst/>
              <a:ahLst/>
              <a:cxnLst/>
              <a:rect l="l" t="t" r="r" b="b"/>
              <a:pathLst>
                <a:path w="4966110" h="812800">
                  <a:moveTo>
                    <a:pt x="0" y="0"/>
                  </a:moveTo>
                  <a:lnTo>
                    <a:pt x="4966110" y="0"/>
                  </a:lnTo>
                  <a:lnTo>
                    <a:pt x="4966110" y="812800"/>
                  </a:lnTo>
                  <a:lnTo>
                    <a:pt x="0" y="812800"/>
                  </a:lnTo>
                  <a:close/>
                </a:path>
              </a:pathLst>
            </a:custGeom>
            <a:solidFill>
              <a:srgbClr val="301D0E"/>
            </a:solidFill>
          </p:spPr>
        </p:sp>
        <p:sp>
          <p:nvSpPr>
            <p:cNvPr id="10" name="TextBox 10"/>
            <p:cNvSpPr txBox="1"/>
            <p:nvPr/>
          </p:nvSpPr>
          <p:spPr>
            <a:xfrm>
              <a:off x="0" y="-47625"/>
              <a:ext cx="4966110" cy="860425"/>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1" name="Freeform 11"/>
          <p:cNvSpPr/>
          <p:nvPr/>
        </p:nvSpPr>
        <p:spPr>
          <a:xfrm>
            <a:off x="-449309" y="8603269"/>
            <a:ext cx="19186618" cy="2973926"/>
          </a:xfrm>
          <a:custGeom>
            <a:avLst/>
            <a:gdLst/>
            <a:ahLst/>
            <a:cxnLst/>
            <a:rect l="l" t="t" r="r" b="b"/>
            <a:pathLst>
              <a:path w="19186618" h="2973926">
                <a:moveTo>
                  <a:pt x="0" y="0"/>
                </a:moveTo>
                <a:lnTo>
                  <a:pt x="19186618" y="0"/>
                </a:lnTo>
                <a:lnTo>
                  <a:pt x="19186618" y="2973926"/>
                </a:lnTo>
                <a:lnTo>
                  <a:pt x="0" y="2973926"/>
                </a:lnTo>
                <a:lnTo>
                  <a:pt x="0" y="0"/>
                </a:lnTo>
                <a:close/>
              </a:path>
            </a:pathLst>
          </a:custGeom>
          <a:blipFill>
            <a:blip r:embed="rId2"/>
            <a:stretch>
              <a:fillRect/>
            </a:stretch>
          </a:blipFill>
        </p:spPr>
      </p:sp>
      <p:sp>
        <p:nvSpPr>
          <p:cNvPr id="12" name="Freeform 12"/>
          <p:cNvSpPr/>
          <p:nvPr/>
        </p:nvSpPr>
        <p:spPr>
          <a:xfrm>
            <a:off x="14373914" y="-336241"/>
            <a:ext cx="4883269" cy="8858538"/>
          </a:xfrm>
          <a:custGeom>
            <a:avLst/>
            <a:gdLst/>
            <a:ahLst/>
            <a:cxnLst/>
            <a:rect l="l" t="t" r="r" b="b"/>
            <a:pathLst>
              <a:path w="4883269" h="8858538">
                <a:moveTo>
                  <a:pt x="0" y="0"/>
                </a:moveTo>
                <a:lnTo>
                  <a:pt x="4883269" y="0"/>
                </a:lnTo>
                <a:lnTo>
                  <a:pt x="4883269" y="8858538"/>
                </a:lnTo>
                <a:lnTo>
                  <a:pt x="0" y="88585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flipH="1">
            <a:off x="-1063171" y="-336241"/>
            <a:ext cx="4883269" cy="8858538"/>
          </a:xfrm>
          <a:custGeom>
            <a:avLst/>
            <a:gdLst/>
            <a:ahLst/>
            <a:cxnLst/>
            <a:rect l="l" t="t" r="r" b="b"/>
            <a:pathLst>
              <a:path w="4883269" h="8858538">
                <a:moveTo>
                  <a:pt x="4883269" y="0"/>
                </a:moveTo>
                <a:lnTo>
                  <a:pt x="0" y="0"/>
                </a:lnTo>
                <a:lnTo>
                  <a:pt x="0" y="8858538"/>
                </a:lnTo>
                <a:lnTo>
                  <a:pt x="4883269" y="8858538"/>
                </a:lnTo>
                <a:lnTo>
                  <a:pt x="4883269"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4" name="Group 14"/>
          <p:cNvGrpSpPr/>
          <p:nvPr/>
        </p:nvGrpSpPr>
        <p:grpSpPr>
          <a:xfrm>
            <a:off x="15674188" y="8064906"/>
            <a:ext cx="2482521" cy="464208"/>
            <a:chOff x="0" y="0"/>
            <a:chExt cx="812800" cy="151986"/>
          </a:xfrm>
        </p:grpSpPr>
        <p:sp>
          <p:nvSpPr>
            <p:cNvPr id="15" name="Freeform 15"/>
            <p:cNvSpPr/>
            <p:nvPr/>
          </p:nvSpPr>
          <p:spPr>
            <a:xfrm>
              <a:off x="0" y="0"/>
              <a:ext cx="812800" cy="151986"/>
            </a:xfrm>
            <a:custGeom>
              <a:avLst/>
              <a:gdLst/>
              <a:ahLst/>
              <a:cxnLst/>
              <a:rect l="l" t="t" r="r" b="b"/>
              <a:pathLst>
                <a:path w="812800" h="151986">
                  <a:moveTo>
                    <a:pt x="406400" y="0"/>
                  </a:moveTo>
                  <a:cubicBezTo>
                    <a:pt x="181951" y="0"/>
                    <a:pt x="0" y="34023"/>
                    <a:pt x="0" y="75993"/>
                  </a:cubicBezTo>
                  <a:cubicBezTo>
                    <a:pt x="0" y="117963"/>
                    <a:pt x="181951" y="151986"/>
                    <a:pt x="406400" y="151986"/>
                  </a:cubicBezTo>
                  <a:cubicBezTo>
                    <a:pt x="630849" y="151986"/>
                    <a:pt x="812800" y="117963"/>
                    <a:pt x="812800" y="75993"/>
                  </a:cubicBezTo>
                  <a:cubicBezTo>
                    <a:pt x="812800" y="34023"/>
                    <a:pt x="630849" y="0"/>
                    <a:pt x="406400" y="0"/>
                  </a:cubicBezTo>
                  <a:close/>
                </a:path>
              </a:pathLst>
            </a:custGeom>
            <a:solidFill>
              <a:srgbClr val="FF982C"/>
            </a:solidFill>
          </p:spPr>
        </p:sp>
        <p:sp>
          <p:nvSpPr>
            <p:cNvPr id="16" name="TextBox 16"/>
            <p:cNvSpPr txBox="1"/>
            <p:nvPr/>
          </p:nvSpPr>
          <p:spPr>
            <a:xfrm>
              <a:off x="76200" y="-33376"/>
              <a:ext cx="660400" cy="171114"/>
            </a:xfrm>
            <a:prstGeom prst="rect">
              <a:avLst/>
            </a:prstGeom>
          </p:spPr>
          <p:txBody>
            <a:bodyPr lIns="42085" tIns="42085" rIns="42085" bIns="42085" rtlCol="0" anchor="ctr"/>
            <a:lstStyle/>
            <a:p>
              <a:pPr algn="ctr">
                <a:lnSpc>
                  <a:spcPts val="3227"/>
                </a:lnSpc>
              </a:pPr>
              <a:endParaRPr>
                <a:solidFill>
                  <a:prstClr val="black"/>
                </a:solidFill>
              </a:endParaRPr>
            </a:p>
          </p:txBody>
        </p:sp>
      </p:grpSp>
      <p:sp>
        <p:nvSpPr>
          <p:cNvPr id="17" name="Freeform 17"/>
          <p:cNvSpPr/>
          <p:nvPr/>
        </p:nvSpPr>
        <p:spPr>
          <a:xfrm>
            <a:off x="15835514" y="5739741"/>
            <a:ext cx="1879377" cy="2320218"/>
          </a:xfrm>
          <a:custGeom>
            <a:avLst/>
            <a:gdLst/>
            <a:ahLst/>
            <a:cxnLst/>
            <a:rect l="l" t="t" r="r" b="b"/>
            <a:pathLst>
              <a:path w="1879377" h="2320218">
                <a:moveTo>
                  <a:pt x="0" y="0"/>
                </a:moveTo>
                <a:lnTo>
                  <a:pt x="1879377" y="0"/>
                </a:lnTo>
                <a:lnTo>
                  <a:pt x="1879377" y="2320218"/>
                </a:lnTo>
                <a:lnTo>
                  <a:pt x="0" y="23202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0" name="Rectangle 19"/>
          <p:cNvSpPr/>
          <p:nvPr/>
        </p:nvSpPr>
        <p:spPr>
          <a:xfrm>
            <a:off x="3153406" y="406072"/>
            <a:ext cx="11887200" cy="2308324"/>
          </a:xfrm>
          <a:prstGeom prst="rect">
            <a:avLst/>
          </a:prstGeom>
        </p:spPr>
        <p:txBody>
          <a:bodyPr wrap="square">
            <a:spAutoFit/>
          </a:bodyPr>
          <a:lstStyle/>
          <a:p>
            <a:pPr algn="just">
              <a:spcAft>
                <a:spcPts val="0"/>
              </a:spcAft>
              <a:tabLst>
                <a:tab pos="133985" algn="l"/>
              </a:tabLst>
            </a:pPr>
            <a:r>
              <a:rPr lang="de-DE" sz="4800" b="1">
                <a:solidFill>
                  <a:schemeClr val="bg1"/>
                </a:solidFill>
                <a:latin typeface="Times New Roman" panose="02020603050405020304" pitchFamily="18" charset="0"/>
                <a:ea typeface="Times New Roman" panose="02020603050405020304" pitchFamily="18" charset="0"/>
              </a:rPr>
              <a:t>- </a:t>
            </a:r>
            <a:r>
              <a:rPr lang="de-DE" sz="4800">
                <a:solidFill>
                  <a:schemeClr val="bg1"/>
                </a:solidFill>
                <a:latin typeface="Times New Roman" panose="02020603050405020304" pitchFamily="18" charset="0"/>
                <a:ea typeface="Times New Roman" panose="02020603050405020304" pitchFamily="18" charset="0"/>
              </a:rPr>
              <a:t>Vở kịch </a:t>
            </a:r>
            <a:r>
              <a:rPr lang="de-DE" sz="4800" i="1">
                <a:solidFill>
                  <a:schemeClr val="bg1"/>
                </a:solidFill>
                <a:latin typeface="Times New Roman" panose="02020603050405020304" pitchFamily="18" charset="0"/>
                <a:ea typeface="Times New Roman" panose="02020603050405020304" pitchFamily="18" charset="0"/>
              </a:rPr>
              <a:t>Lơ Xít</a:t>
            </a:r>
            <a:r>
              <a:rPr lang="de-DE" sz="4800">
                <a:solidFill>
                  <a:schemeClr val="bg1"/>
                </a:solidFill>
                <a:latin typeface="Times New Roman" panose="02020603050405020304" pitchFamily="18" charset="0"/>
                <a:ea typeface="Times New Roman" panose="02020603050405020304" pitchFamily="18" charset="0"/>
              </a:rPr>
              <a:t> thể hiện xung đột nội tâm, khác với kiểu xung đột trong vở </a:t>
            </a:r>
            <a:r>
              <a:rPr lang="de-DE" sz="4800" i="1">
                <a:solidFill>
                  <a:schemeClr val="bg1"/>
                </a:solidFill>
                <a:latin typeface="Times New Roman" panose="02020603050405020304" pitchFamily="18" charset="0"/>
                <a:ea typeface="Times New Roman" panose="02020603050405020304" pitchFamily="18" charset="0"/>
              </a:rPr>
              <a:t>Rô-mê-ô và Giu-li-ét</a:t>
            </a:r>
            <a:r>
              <a:rPr lang="de-DE" sz="4800">
                <a:solidFill>
                  <a:schemeClr val="bg1"/>
                </a:solidFill>
                <a:latin typeface="Times New Roman" panose="02020603050405020304" pitchFamily="18" charset="0"/>
                <a:ea typeface="Times New Roman" panose="02020603050405020304" pitchFamily="18" charset="0"/>
              </a:rPr>
              <a:t> (xung đột giữa tình yêu và hoàn cảnh).</a:t>
            </a:r>
            <a:endParaRPr lang="en-GB" sz="4800">
              <a:solidFill>
                <a:schemeClr val="bg1"/>
              </a:solidFill>
              <a:effectLst/>
              <a:latin typeface="Times New Roman" panose="02020603050405020304" pitchFamily="18" charset="0"/>
              <a:ea typeface="Times New Roman" panose="02020603050405020304" pitchFamily="18" charset="0"/>
            </a:endParaRPr>
          </a:p>
        </p:txBody>
      </p:sp>
      <p:sp>
        <p:nvSpPr>
          <p:cNvPr id="21" name="Rectangle 20"/>
          <p:cNvSpPr/>
          <p:nvPr/>
        </p:nvSpPr>
        <p:spPr>
          <a:xfrm>
            <a:off x="3146149" y="2938866"/>
            <a:ext cx="12017651" cy="2308324"/>
          </a:xfrm>
          <a:prstGeom prst="rect">
            <a:avLst/>
          </a:prstGeom>
        </p:spPr>
        <p:txBody>
          <a:bodyPr wrap="square">
            <a:spAutoFit/>
          </a:bodyPr>
          <a:lstStyle/>
          <a:p>
            <a:pPr lvl="0" algn="just">
              <a:spcAft>
                <a:spcPts val="0"/>
              </a:spcAft>
              <a:buClr>
                <a:srgbClr val="231F20"/>
              </a:buClr>
              <a:buSzPts val="1200"/>
              <a:tabLst>
                <a:tab pos="165100" algn="l"/>
              </a:tabLst>
            </a:pPr>
            <a:r>
              <a:rPr lang="vi-VN" sz="4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Đoạn trích đã góp phần thể hiện xung đột xuyên suốt tác phẩm: xung đột giữa dục vọng và danh dự, giữa tình yêu và bổn phận. </a:t>
            </a:r>
            <a:endParaRPr lang="en-GB" sz="4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Rectangle 21"/>
          <p:cNvSpPr/>
          <p:nvPr/>
        </p:nvSpPr>
        <p:spPr>
          <a:xfrm>
            <a:off x="3062781" y="5381414"/>
            <a:ext cx="12017651" cy="2308324"/>
          </a:xfrm>
          <a:prstGeom prst="rect">
            <a:avLst/>
          </a:prstGeom>
        </p:spPr>
        <p:txBody>
          <a:bodyPr wrap="square">
            <a:spAutoFit/>
          </a:bodyPr>
          <a:lstStyle/>
          <a:p>
            <a:pPr algn="just"/>
            <a:r>
              <a:rPr lang="vi-VN" sz="4800">
                <a:solidFill>
                  <a:schemeClr val="bg1"/>
                </a:solidFill>
                <a:latin typeface="Times New Roman" panose="02020603050405020304" pitchFamily="18" charset="0"/>
                <a:ea typeface="Calibri" panose="020F0502020204030204" pitchFamily="34" charset="0"/>
              </a:rPr>
              <a:t>- </a:t>
            </a:r>
            <a:r>
              <a:rPr lang="en-US" sz="4800">
                <a:solidFill>
                  <a:schemeClr val="bg1"/>
                </a:solidFill>
                <a:latin typeface="Times New Roman" panose="02020603050405020304" pitchFamily="18" charset="0"/>
                <a:ea typeface="Calibri" panose="020F0502020204030204" pitchFamily="34" charset="0"/>
              </a:rPr>
              <a:t>Coóc-nây còn đẩy xung đột đến mức cao hơn, đó là xung đột giữa thù riêng và nghĩa vụ với Tổ quốc</a:t>
            </a:r>
            <a:endParaRPr lang="en-GB" sz="4800">
              <a:solidFill>
                <a:schemeClr val="bg1"/>
              </a:solidFill>
            </a:endParaRPr>
          </a:p>
        </p:txBody>
      </p:sp>
    </p:spTree>
    <p:extLst>
      <p:ext uri="{BB962C8B-B14F-4D97-AF65-F5344CB8AC3E}">
        <p14:creationId xmlns:p14="http://schemas.microsoft.com/office/powerpoint/2010/main" val="27412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B4D2E"/>
        </a:solidFill>
        <a:effectLst/>
      </p:bgPr>
    </p:bg>
    <p:spTree>
      <p:nvGrpSpPr>
        <p:cNvPr id="1" name=""/>
        <p:cNvGrpSpPr/>
        <p:nvPr/>
      </p:nvGrpSpPr>
      <p:grpSpPr>
        <a:xfrm>
          <a:off x="0" y="0"/>
          <a:ext cx="0" cy="0"/>
          <a:chOff x="0" y="0"/>
          <a:chExt cx="0" cy="0"/>
        </a:xfrm>
      </p:grpSpPr>
      <p:grpSp>
        <p:nvGrpSpPr>
          <p:cNvPr id="2" name="Group 2"/>
          <p:cNvGrpSpPr/>
          <p:nvPr/>
        </p:nvGrpSpPr>
        <p:grpSpPr>
          <a:xfrm>
            <a:off x="-691346" y="8123760"/>
            <a:ext cx="20078418" cy="3086100"/>
            <a:chOff x="0" y="0"/>
            <a:chExt cx="5288143" cy="812800"/>
          </a:xfrm>
        </p:grpSpPr>
        <p:sp>
          <p:nvSpPr>
            <p:cNvPr id="3" name="Freeform 3"/>
            <p:cNvSpPr/>
            <p:nvPr/>
          </p:nvSpPr>
          <p:spPr>
            <a:xfrm>
              <a:off x="0" y="0"/>
              <a:ext cx="5288143" cy="812800"/>
            </a:xfrm>
            <a:custGeom>
              <a:avLst/>
              <a:gdLst/>
              <a:ahLst/>
              <a:cxnLst/>
              <a:rect l="l" t="t" r="r" b="b"/>
              <a:pathLst>
                <a:path w="5288143" h="812800">
                  <a:moveTo>
                    <a:pt x="0" y="0"/>
                  </a:moveTo>
                  <a:lnTo>
                    <a:pt x="5288143" y="0"/>
                  </a:lnTo>
                  <a:lnTo>
                    <a:pt x="5288143" y="812800"/>
                  </a:lnTo>
                  <a:lnTo>
                    <a:pt x="0" y="812800"/>
                  </a:lnTo>
                  <a:close/>
                </a:path>
              </a:pathLst>
            </a:custGeom>
            <a:solidFill>
              <a:srgbClr val="412713"/>
            </a:solidFill>
          </p:spPr>
        </p:sp>
        <p:sp>
          <p:nvSpPr>
            <p:cNvPr id="4" name="TextBox 4"/>
            <p:cNvSpPr txBox="1"/>
            <p:nvPr/>
          </p:nvSpPr>
          <p:spPr>
            <a:xfrm>
              <a:off x="0" y="-47625"/>
              <a:ext cx="5288143" cy="860425"/>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5" name="Freeform 5"/>
          <p:cNvSpPr/>
          <p:nvPr/>
        </p:nvSpPr>
        <p:spPr>
          <a:xfrm>
            <a:off x="-1496170" y="-303130"/>
            <a:ext cx="5508991" cy="9055876"/>
          </a:xfrm>
          <a:custGeom>
            <a:avLst/>
            <a:gdLst/>
            <a:ahLst/>
            <a:cxnLst/>
            <a:rect l="l" t="t" r="r" b="b"/>
            <a:pathLst>
              <a:path w="5508991" h="9055876">
                <a:moveTo>
                  <a:pt x="0" y="0"/>
                </a:moveTo>
                <a:lnTo>
                  <a:pt x="5508992" y="0"/>
                </a:lnTo>
                <a:lnTo>
                  <a:pt x="5508992" y="9055876"/>
                </a:lnTo>
                <a:lnTo>
                  <a:pt x="0" y="9055876"/>
                </a:lnTo>
                <a:lnTo>
                  <a:pt x="0" y="0"/>
                </a:lnTo>
                <a:close/>
              </a:path>
            </a:pathLst>
          </a:custGeom>
          <a:blipFill>
            <a:blip r:embed="rId2"/>
            <a:stretch>
              <a:fillRect/>
            </a:stretch>
          </a:blipFill>
        </p:spPr>
      </p:sp>
      <p:grpSp>
        <p:nvGrpSpPr>
          <p:cNvPr id="6" name="Group 6"/>
          <p:cNvGrpSpPr/>
          <p:nvPr/>
        </p:nvGrpSpPr>
        <p:grpSpPr>
          <a:xfrm>
            <a:off x="4154714" y="255270"/>
            <a:ext cx="13258800" cy="1360058"/>
            <a:chOff x="0" y="0"/>
            <a:chExt cx="13187207" cy="2230719"/>
          </a:xfrm>
        </p:grpSpPr>
        <p:grpSp>
          <p:nvGrpSpPr>
            <p:cNvPr id="7" name="Group 7"/>
            <p:cNvGrpSpPr/>
            <p:nvPr/>
          </p:nvGrpSpPr>
          <p:grpSpPr>
            <a:xfrm>
              <a:off x="200653" y="31402"/>
              <a:ext cx="12780757" cy="2167916"/>
              <a:chOff x="0" y="0"/>
              <a:chExt cx="2182243" cy="370160"/>
            </a:xfrm>
          </p:grpSpPr>
          <p:sp>
            <p:nvSpPr>
              <p:cNvPr id="8" name="Freeform 8"/>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9" name="TextBox 9"/>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10" name="AutoShape 10"/>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1" name="AutoShape 11"/>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12" name="Freeform 12"/>
          <p:cNvSpPr/>
          <p:nvPr/>
        </p:nvSpPr>
        <p:spPr>
          <a:xfrm>
            <a:off x="-2057400" y="3906518"/>
            <a:ext cx="8005072" cy="6644210"/>
          </a:xfrm>
          <a:custGeom>
            <a:avLst/>
            <a:gdLst/>
            <a:ahLst/>
            <a:cxnLst/>
            <a:rect l="l" t="t" r="r" b="b"/>
            <a:pathLst>
              <a:path w="8005072" h="6644210">
                <a:moveTo>
                  <a:pt x="0" y="0"/>
                </a:moveTo>
                <a:lnTo>
                  <a:pt x="8005073" y="0"/>
                </a:lnTo>
                <a:lnTo>
                  <a:pt x="8005073" y="6644210"/>
                </a:lnTo>
                <a:lnTo>
                  <a:pt x="0" y="66442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8645717" y="7705758"/>
            <a:ext cx="7315200" cy="2093976"/>
          </a:xfrm>
          <a:custGeom>
            <a:avLst/>
            <a:gdLst/>
            <a:ahLst/>
            <a:cxnLst/>
            <a:rect l="l" t="t" r="r" b="b"/>
            <a:pathLst>
              <a:path w="7315200" h="2093976">
                <a:moveTo>
                  <a:pt x="0" y="0"/>
                </a:moveTo>
                <a:lnTo>
                  <a:pt x="7315200" y="0"/>
                </a:lnTo>
                <a:lnTo>
                  <a:pt x="7315200" y="2093976"/>
                </a:lnTo>
                <a:lnTo>
                  <a:pt x="0" y="20939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TextBox 14"/>
          <p:cNvSpPr txBox="1"/>
          <p:nvPr/>
        </p:nvSpPr>
        <p:spPr>
          <a:xfrm>
            <a:off x="5391696" y="263494"/>
            <a:ext cx="13792200" cy="1107996"/>
          </a:xfrm>
          <a:prstGeom prst="rect">
            <a:avLst/>
          </a:prstGeom>
        </p:spPr>
        <p:txBody>
          <a:bodyPr wrap="square" lIns="0" tIns="0" rIns="0" bIns="0" rtlCol="0" anchor="t">
            <a:spAutoFit/>
          </a:bodyPr>
          <a:lstStyle/>
          <a:p>
            <a:r>
              <a:rPr lang="vi-VN" sz="7200" b="1">
                <a:latin typeface="Times New Roman" panose="02020603050405020304" pitchFamily="18" charset="0"/>
                <a:cs typeface="Times New Roman" panose="02020603050405020304" pitchFamily="18" charset="0"/>
              </a:rPr>
              <a:t>2. Lời thoại của nhân vật</a:t>
            </a:r>
            <a:endParaRPr lang="en-GB" sz="7200">
              <a:latin typeface="Times New Roman" panose="02020603050405020304" pitchFamily="18" charset="0"/>
              <a:cs typeface="Times New Roman" panose="02020603050405020304" pitchFamily="18" charset="0"/>
            </a:endParaRPr>
          </a:p>
        </p:txBody>
      </p:sp>
      <p:sp>
        <p:nvSpPr>
          <p:cNvPr id="15" name="TextBox 15"/>
          <p:cNvSpPr txBox="1"/>
          <p:nvPr/>
        </p:nvSpPr>
        <p:spPr>
          <a:xfrm>
            <a:off x="5152536" y="2064638"/>
            <a:ext cx="12288462" cy="1661993"/>
          </a:xfrm>
          <a:prstGeom prst="rect">
            <a:avLst/>
          </a:prstGeom>
        </p:spPr>
        <p:txBody>
          <a:bodyPr wrap="square" lIns="0" tIns="0" rIns="0" bIns="0" rtlCol="0" anchor="t">
            <a:spAutoFit/>
          </a:bodyPr>
          <a:lstStyle/>
          <a:p>
            <a:pPr algn="just"/>
            <a:r>
              <a:rPr lang="vi-VN" sz="3600">
                <a:solidFill>
                  <a:schemeClr val="bg1"/>
                </a:solidFill>
                <a:latin typeface="Times New Roman" panose="02020603050405020304" pitchFamily="18" charset="0"/>
                <a:cs typeface="Times New Roman" panose="02020603050405020304" pitchFamily="18" charset="0"/>
              </a:rPr>
              <a:t>- </a:t>
            </a:r>
            <a:r>
              <a:rPr lang="vi-VN" sz="3600" b="1">
                <a:solidFill>
                  <a:schemeClr val="bg1"/>
                </a:solidFill>
                <a:latin typeface="Times New Roman" panose="02020603050405020304" pitchFamily="18" charset="0"/>
                <a:cs typeface="Times New Roman" panose="02020603050405020304" pitchFamily="18" charset="0"/>
              </a:rPr>
              <a:t>Có nhịp điệu</a:t>
            </a:r>
            <a:r>
              <a:rPr lang="vi-VN" sz="3600">
                <a:solidFill>
                  <a:schemeClr val="bg1"/>
                </a:solidFill>
                <a:latin typeface="Times New Roman" panose="02020603050405020304" pitchFamily="18" charset="0"/>
                <a:cs typeface="Times New Roman" panose="02020603050405020304" pitchFamily="18" charset="0"/>
              </a:rPr>
              <a:t>: Lơ Xít (cũng như các bi kịch khác thời đại này) được viết bằng thơ, bản dịch cố gắng diễn tả bằng hình thức thơ, do vậy, lời thoại có nhịp điệu. </a:t>
            </a:r>
            <a:endParaRPr lang="en-GB" sz="3600">
              <a:solidFill>
                <a:schemeClr val="bg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5137265" y="3877713"/>
            <a:ext cx="12255805" cy="1200329"/>
          </a:xfrm>
          <a:prstGeom prst="rect">
            <a:avLst/>
          </a:prstGeom>
        </p:spPr>
        <p:txBody>
          <a:bodyPr wrap="square">
            <a:spAutoFit/>
          </a:bodyPr>
          <a:lstStyle/>
          <a:p>
            <a:pPr algn="just">
              <a:spcAft>
                <a:spcPts val="0"/>
              </a:spcAft>
            </a:pP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Đều toát lên sự trang trọng, thống thiết, phù hợp với tính cách và tâm lí nhân vật. </a:t>
            </a:r>
            <a:endParaRPr lang="en-GB" sz="3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5152535" y="5172671"/>
            <a:ext cx="8340745" cy="812530"/>
          </a:xfrm>
          <a:prstGeom prst="rect">
            <a:avLst/>
          </a:prstGeom>
        </p:spPr>
        <p:txBody>
          <a:bodyPr wrap="none">
            <a:spAutoFit/>
          </a:bodyPr>
          <a:lstStyle/>
          <a:p>
            <a:pPr algn="just">
              <a:lnSpc>
                <a:spcPct val="130000"/>
              </a:lnSpc>
              <a:spcAft>
                <a:spcPts val="0"/>
              </a:spcAft>
            </a:pP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Mang tính triết lí, thể hiện tinh thần duy lí.</a:t>
            </a:r>
            <a:endParaRPr lang="en-GB" sz="3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5174306" y="6232854"/>
            <a:ext cx="12351694" cy="1200329"/>
          </a:xfrm>
          <a:prstGeom prst="rect">
            <a:avLst/>
          </a:prstGeom>
        </p:spPr>
        <p:txBody>
          <a:bodyPr wrap="square">
            <a:spAutoFit/>
          </a:bodyPr>
          <a:lstStyle/>
          <a:p>
            <a:pPr algn="just"/>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Lời thoại kịch nói chung và bi kịch nói riêng có sự đối nghịch, tạo kịch tính</a:t>
            </a:r>
            <a:endParaRPr lang="en-GB" sz="36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587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08723" y="-3413338"/>
            <a:ext cx="28305447" cy="15921814"/>
          </a:xfrm>
          <a:custGeom>
            <a:avLst/>
            <a:gdLst/>
            <a:ahLst/>
            <a:cxnLst/>
            <a:rect l="l" t="t" r="r" b="b"/>
            <a:pathLst>
              <a:path w="28305447" h="15921814">
                <a:moveTo>
                  <a:pt x="0" y="0"/>
                </a:moveTo>
                <a:lnTo>
                  <a:pt x="28305446" y="0"/>
                </a:lnTo>
                <a:lnTo>
                  <a:pt x="28305446" y="15921814"/>
                </a:lnTo>
                <a:lnTo>
                  <a:pt x="0" y="159218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393667" y="-734984"/>
            <a:ext cx="19176899" cy="12430081"/>
            <a:chOff x="0" y="0"/>
            <a:chExt cx="5050706" cy="3273766"/>
          </a:xfrm>
        </p:grpSpPr>
        <p:sp>
          <p:nvSpPr>
            <p:cNvPr id="4" name="Freeform 4"/>
            <p:cNvSpPr/>
            <p:nvPr/>
          </p:nvSpPr>
          <p:spPr>
            <a:xfrm>
              <a:off x="0" y="0"/>
              <a:ext cx="5050706" cy="3273766"/>
            </a:xfrm>
            <a:custGeom>
              <a:avLst/>
              <a:gdLst/>
              <a:ahLst/>
              <a:cxnLst/>
              <a:rect l="l" t="t" r="r" b="b"/>
              <a:pathLst>
                <a:path w="5050706" h="3273766">
                  <a:moveTo>
                    <a:pt x="0" y="0"/>
                  </a:moveTo>
                  <a:lnTo>
                    <a:pt x="5050706" y="0"/>
                  </a:lnTo>
                  <a:lnTo>
                    <a:pt x="5050706" y="3273766"/>
                  </a:lnTo>
                  <a:lnTo>
                    <a:pt x="0" y="3273766"/>
                  </a:lnTo>
                  <a:close/>
                </a:path>
              </a:pathLst>
            </a:custGeom>
            <a:solidFill>
              <a:srgbClr val="000000">
                <a:alpha val="42745"/>
              </a:srgbClr>
            </a:solidFill>
          </p:spPr>
        </p:sp>
        <p:sp>
          <p:nvSpPr>
            <p:cNvPr id="5" name="TextBox 5"/>
            <p:cNvSpPr txBox="1"/>
            <p:nvPr/>
          </p:nvSpPr>
          <p:spPr>
            <a:xfrm>
              <a:off x="0" y="-47625"/>
              <a:ext cx="5050706" cy="3321391"/>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12" name="Group 12"/>
          <p:cNvGrpSpPr/>
          <p:nvPr/>
        </p:nvGrpSpPr>
        <p:grpSpPr>
          <a:xfrm>
            <a:off x="8423258" y="9077763"/>
            <a:ext cx="1543050" cy="322973"/>
            <a:chOff x="0" y="0"/>
            <a:chExt cx="812800" cy="170126"/>
          </a:xfrm>
        </p:grpSpPr>
        <p:sp>
          <p:nvSpPr>
            <p:cNvPr id="13" name="Freeform 13"/>
            <p:cNvSpPr/>
            <p:nvPr/>
          </p:nvSpPr>
          <p:spPr>
            <a:xfrm>
              <a:off x="0" y="0"/>
              <a:ext cx="812800" cy="170126"/>
            </a:xfrm>
            <a:custGeom>
              <a:avLst/>
              <a:gdLst/>
              <a:ahLst/>
              <a:cxnLst/>
              <a:rect l="l" t="t" r="r" b="b"/>
              <a:pathLst>
                <a:path w="812800" h="170126">
                  <a:moveTo>
                    <a:pt x="406400" y="0"/>
                  </a:moveTo>
                  <a:cubicBezTo>
                    <a:pt x="181951" y="0"/>
                    <a:pt x="0" y="38084"/>
                    <a:pt x="0" y="85063"/>
                  </a:cubicBezTo>
                  <a:cubicBezTo>
                    <a:pt x="0" y="132042"/>
                    <a:pt x="181951" y="170126"/>
                    <a:pt x="406400" y="170126"/>
                  </a:cubicBezTo>
                  <a:cubicBezTo>
                    <a:pt x="630849" y="170126"/>
                    <a:pt x="812800" y="132042"/>
                    <a:pt x="812800" y="85063"/>
                  </a:cubicBezTo>
                  <a:cubicBezTo>
                    <a:pt x="812800" y="38084"/>
                    <a:pt x="630849" y="0"/>
                    <a:pt x="406400" y="0"/>
                  </a:cubicBezTo>
                  <a:close/>
                </a:path>
              </a:pathLst>
            </a:custGeom>
            <a:solidFill>
              <a:srgbClr val="FF982C"/>
            </a:solidFill>
          </p:spPr>
        </p:sp>
        <p:sp>
          <p:nvSpPr>
            <p:cNvPr id="14" name="TextBox 14"/>
            <p:cNvSpPr txBox="1"/>
            <p:nvPr/>
          </p:nvSpPr>
          <p:spPr>
            <a:xfrm>
              <a:off x="76200" y="-31676"/>
              <a:ext cx="660400" cy="185852"/>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5" name="Freeform 15"/>
          <p:cNvSpPr/>
          <p:nvPr/>
        </p:nvSpPr>
        <p:spPr>
          <a:xfrm>
            <a:off x="7929151" y="6140714"/>
            <a:ext cx="1878346" cy="3117586"/>
          </a:xfrm>
          <a:custGeom>
            <a:avLst/>
            <a:gdLst/>
            <a:ahLst/>
            <a:cxnLst/>
            <a:rect l="l" t="t" r="r" b="b"/>
            <a:pathLst>
              <a:path w="1878346" h="3117586">
                <a:moveTo>
                  <a:pt x="0" y="0"/>
                </a:moveTo>
                <a:lnTo>
                  <a:pt x="1878345" y="0"/>
                </a:lnTo>
                <a:lnTo>
                  <a:pt x="1878345" y="3117586"/>
                </a:lnTo>
                <a:lnTo>
                  <a:pt x="0" y="3117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TextBox 16"/>
          <p:cNvSpPr txBox="1"/>
          <p:nvPr/>
        </p:nvSpPr>
        <p:spPr>
          <a:xfrm>
            <a:off x="5522293" y="4049508"/>
            <a:ext cx="8570408" cy="13542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r>
              <a:rPr lang="it-IT" sz="8800" b="1">
                <a:solidFill>
                  <a:schemeClr val="bg1"/>
                </a:solidFill>
                <a:latin typeface="Times New Roman" panose="02020603050405020304" pitchFamily="18" charset="0"/>
                <a:cs typeface="Times New Roman" panose="02020603050405020304" pitchFamily="18" charset="0"/>
              </a:rPr>
              <a:t>III. TỔNG KẾT</a:t>
            </a:r>
            <a:endParaRPr lang="en-GB" sz="88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94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2284C"/>
        </a:solidFill>
        <a:effectLst/>
      </p:bgPr>
    </p:bg>
    <p:spTree>
      <p:nvGrpSpPr>
        <p:cNvPr id="1" name=""/>
        <p:cNvGrpSpPr/>
        <p:nvPr/>
      </p:nvGrpSpPr>
      <p:grpSpPr>
        <a:xfrm>
          <a:off x="0" y="0"/>
          <a:ext cx="0" cy="0"/>
          <a:chOff x="0" y="0"/>
          <a:chExt cx="0" cy="0"/>
        </a:xfrm>
      </p:grpSpPr>
      <p:grpSp>
        <p:nvGrpSpPr>
          <p:cNvPr id="2" name="Group 2"/>
          <p:cNvGrpSpPr/>
          <p:nvPr/>
        </p:nvGrpSpPr>
        <p:grpSpPr>
          <a:xfrm>
            <a:off x="851037" y="-346141"/>
            <a:ext cx="16548178" cy="8099434"/>
            <a:chOff x="0" y="0"/>
            <a:chExt cx="4358368" cy="2133184"/>
          </a:xfrm>
        </p:grpSpPr>
        <p:sp>
          <p:nvSpPr>
            <p:cNvPr id="3" name="Freeform 3"/>
            <p:cNvSpPr/>
            <p:nvPr/>
          </p:nvSpPr>
          <p:spPr>
            <a:xfrm>
              <a:off x="0" y="0"/>
              <a:ext cx="4358368" cy="2133184"/>
            </a:xfrm>
            <a:custGeom>
              <a:avLst/>
              <a:gdLst/>
              <a:ahLst/>
              <a:cxnLst/>
              <a:rect l="l" t="t" r="r" b="b"/>
              <a:pathLst>
                <a:path w="4358368" h="2133184">
                  <a:moveTo>
                    <a:pt x="0" y="0"/>
                  </a:moveTo>
                  <a:lnTo>
                    <a:pt x="4358368" y="0"/>
                  </a:lnTo>
                  <a:lnTo>
                    <a:pt x="4358368" y="2133184"/>
                  </a:lnTo>
                  <a:lnTo>
                    <a:pt x="0" y="2133184"/>
                  </a:lnTo>
                  <a:close/>
                </a:path>
              </a:pathLst>
            </a:custGeom>
            <a:solidFill>
              <a:srgbClr val="3A3F67"/>
            </a:solidFill>
          </p:spPr>
        </p:sp>
        <p:sp>
          <p:nvSpPr>
            <p:cNvPr id="4" name="TextBox 4"/>
            <p:cNvSpPr txBox="1"/>
            <p:nvPr/>
          </p:nvSpPr>
          <p:spPr>
            <a:xfrm>
              <a:off x="0" y="-47625"/>
              <a:ext cx="4358368" cy="2180809"/>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5" name="Group 5"/>
          <p:cNvGrpSpPr/>
          <p:nvPr/>
        </p:nvGrpSpPr>
        <p:grpSpPr>
          <a:xfrm>
            <a:off x="1173336" y="-462268"/>
            <a:ext cx="15942897" cy="8215561"/>
            <a:chOff x="0" y="0"/>
            <a:chExt cx="4198952" cy="2163769"/>
          </a:xfrm>
        </p:grpSpPr>
        <p:sp>
          <p:nvSpPr>
            <p:cNvPr id="6" name="Freeform 6"/>
            <p:cNvSpPr/>
            <p:nvPr/>
          </p:nvSpPr>
          <p:spPr>
            <a:xfrm>
              <a:off x="0" y="0"/>
              <a:ext cx="4198952" cy="2163769"/>
            </a:xfrm>
            <a:custGeom>
              <a:avLst/>
              <a:gdLst/>
              <a:ahLst/>
              <a:cxnLst/>
              <a:rect l="l" t="t" r="r" b="b"/>
              <a:pathLst>
                <a:path w="4198952" h="2163769">
                  <a:moveTo>
                    <a:pt x="0" y="0"/>
                  </a:moveTo>
                  <a:lnTo>
                    <a:pt x="4198952" y="0"/>
                  </a:lnTo>
                  <a:lnTo>
                    <a:pt x="4198952" y="2163769"/>
                  </a:lnTo>
                  <a:lnTo>
                    <a:pt x="0" y="2163769"/>
                  </a:lnTo>
                  <a:close/>
                </a:path>
              </a:pathLst>
            </a:custGeom>
            <a:solidFill>
              <a:srgbClr val="412713"/>
            </a:solidFill>
          </p:spPr>
        </p:sp>
        <p:sp>
          <p:nvSpPr>
            <p:cNvPr id="7" name="TextBox 7"/>
            <p:cNvSpPr txBox="1"/>
            <p:nvPr/>
          </p:nvSpPr>
          <p:spPr>
            <a:xfrm>
              <a:off x="0" y="-47625"/>
              <a:ext cx="4198952" cy="2211394"/>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8" name="Group 8"/>
          <p:cNvGrpSpPr/>
          <p:nvPr/>
        </p:nvGrpSpPr>
        <p:grpSpPr>
          <a:xfrm>
            <a:off x="-835372" y="7150100"/>
            <a:ext cx="19572681" cy="3168953"/>
            <a:chOff x="0" y="0"/>
            <a:chExt cx="5154945" cy="834621"/>
          </a:xfrm>
        </p:grpSpPr>
        <p:sp>
          <p:nvSpPr>
            <p:cNvPr id="9" name="Freeform 9"/>
            <p:cNvSpPr/>
            <p:nvPr/>
          </p:nvSpPr>
          <p:spPr>
            <a:xfrm>
              <a:off x="0" y="0"/>
              <a:ext cx="5154945" cy="834621"/>
            </a:xfrm>
            <a:custGeom>
              <a:avLst/>
              <a:gdLst/>
              <a:ahLst/>
              <a:cxnLst/>
              <a:rect l="l" t="t" r="r" b="b"/>
              <a:pathLst>
                <a:path w="5154945" h="834621">
                  <a:moveTo>
                    <a:pt x="0" y="0"/>
                  </a:moveTo>
                  <a:lnTo>
                    <a:pt x="5154945" y="0"/>
                  </a:lnTo>
                  <a:lnTo>
                    <a:pt x="5154945" y="834621"/>
                  </a:lnTo>
                  <a:lnTo>
                    <a:pt x="0" y="834621"/>
                  </a:lnTo>
                  <a:close/>
                </a:path>
              </a:pathLst>
            </a:custGeom>
            <a:solidFill>
              <a:srgbClr val="301D0E"/>
            </a:solidFill>
          </p:spPr>
        </p:sp>
        <p:sp>
          <p:nvSpPr>
            <p:cNvPr id="10" name="TextBox 10"/>
            <p:cNvSpPr txBox="1"/>
            <p:nvPr/>
          </p:nvSpPr>
          <p:spPr>
            <a:xfrm>
              <a:off x="0" y="-47625"/>
              <a:ext cx="5154945" cy="882246"/>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1" name="Freeform 11"/>
          <p:cNvSpPr/>
          <p:nvPr/>
        </p:nvSpPr>
        <p:spPr>
          <a:xfrm>
            <a:off x="850120" y="-254668"/>
            <a:ext cx="3129778" cy="8007961"/>
          </a:xfrm>
          <a:custGeom>
            <a:avLst/>
            <a:gdLst/>
            <a:ahLst/>
            <a:cxnLst/>
            <a:rect l="l" t="t" r="r" b="b"/>
            <a:pathLst>
              <a:path w="3129778" h="8007961">
                <a:moveTo>
                  <a:pt x="0" y="0"/>
                </a:moveTo>
                <a:lnTo>
                  <a:pt x="3129779" y="0"/>
                </a:lnTo>
                <a:lnTo>
                  <a:pt x="3129779" y="8007961"/>
                </a:lnTo>
                <a:lnTo>
                  <a:pt x="0" y="80079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14269437" y="-346141"/>
            <a:ext cx="3129778" cy="8007961"/>
          </a:xfrm>
          <a:custGeom>
            <a:avLst/>
            <a:gdLst/>
            <a:ahLst/>
            <a:cxnLst/>
            <a:rect l="l" t="t" r="r" b="b"/>
            <a:pathLst>
              <a:path w="3129778" h="8007961">
                <a:moveTo>
                  <a:pt x="3129778" y="0"/>
                </a:moveTo>
                <a:lnTo>
                  <a:pt x="0" y="0"/>
                </a:lnTo>
                <a:lnTo>
                  <a:pt x="0" y="8007962"/>
                </a:lnTo>
                <a:lnTo>
                  <a:pt x="3129778" y="8007962"/>
                </a:lnTo>
                <a:lnTo>
                  <a:pt x="3129778"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3" name="Group 13"/>
          <p:cNvGrpSpPr/>
          <p:nvPr/>
        </p:nvGrpSpPr>
        <p:grpSpPr>
          <a:xfrm>
            <a:off x="4198797" y="261991"/>
            <a:ext cx="9890406" cy="1528709"/>
            <a:chOff x="0" y="0"/>
            <a:chExt cx="13187207" cy="2230719"/>
          </a:xfrm>
        </p:grpSpPr>
        <p:grpSp>
          <p:nvGrpSpPr>
            <p:cNvPr id="14" name="Group 14"/>
            <p:cNvGrpSpPr/>
            <p:nvPr/>
          </p:nvGrpSpPr>
          <p:grpSpPr>
            <a:xfrm>
              <a:off x="200653" y="31402"/>
              <a:ext cx="12780757" cy="2167916"/>
              <a:chOff x="0" y="0"/>
              <a:chExt cx="2182243" cy="370160"/>
            </a:xfrm>
          </p:grpSpPr>
          <p:sp>
            <p:nvSpPr>
              <p:cNvPr id="15" name="Freeform 15"/>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16" name="TextBox 16"/>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17" name="AutoShape 17"/>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8" name="AutoShape 18"/>
            <p:cNvSpPr/>
            <p:nvPr/>
          </p:nvSpPr>
          <p:spPr>
            <a:xfrm>
              <a:off x="0" y="2199318"/>
              <a:ext cx="13182062" cy="0"/>
            </a:xfrm>
            <a:prstGeom prst="line">
              <a:avLst/>
            </a:prstGeom>
            <a:ln w="62803" cap="flat">
              <a:solidFill>
                <a:srgbClr val="000000"/>
              </a:solidFill>
              <a:prstDash val="solid"/>
              <a:headEnd type="oval" w="lg" len="lg"/>
              <a:tailEnd type="oval" w="lg" len="lg"/>
            </a:ln>
          </p:spPr>
        </p:sp>
      </p:grpSp>
      <p:grpSp>
        <p:nvGrpSpPr>
          <p:cNvPr id="19" name="Group 19"/>
          <p:cNvGrpSpPr/>
          <p:nvPr/>
        </p:nvGrpSpPr>
        <p:grpSpPr>
          <a:xfrm>
            <a:off x="14209450" y="5128576"/>
            <a:ext cx="2482521" cy="2724607"/>
            <a:chOff x="0" y="0"/>
            <a:chExt cx="3310028" cy="3632810"/>
          </a:xfrm>
        </p:grpSpPr>
        <p:grpSp>
          <p:nvGrpSpPr>
            <p:cNvPr id="20" name="Group 20"/>
            <p:cNvGrpSpPr/>
            <p:nvPr/>
          </p:nvGrpSpPr>
          <p:grpSpPr>
            <a:xfrm>
              <a:off x="0" y="3013865"/>
              <a:ext cx="3310028" cy="618944"/>
              <a:chOff x="0" y="0"/>
              <a:chExt cx="812800" cy="151986"/>
            </a:xfrm>
          </p:grpSpPr>
          <p:sp>
            <p:nvSpPr>
              <p:cNvPr id="21" name="Freeform 21"/>
              <p:cNvSpPr/>
              <p:nvPr/>
            </p:nvSpPr>
            <p:spPr>
              <a:xfrm>
                <a:off x="0" y="0"/>
                <a:ext cx="812800" cy="151986"/>
              </a:xfrm>
              <a:custGeom>
                <a:avLst/>
                <a:gdLst/>
                <a:ahLst/>
                <a:cxnLst/>
                <a:rect l="l" t="t" r="r" b="b"/>
                <a:pathLst>
                  <a:path w="812800" h="151986">
                    <a:moveTo>
                      <a:pt x="406400" y="0"/>
                    </a:moveTo>
                    <a:cubicBezTo>
                      <a:pt x="181951" y="0"/>
                      <a:pt x="0" y="34023"/>
                      <a:pt x="0" y="75993"/>
                    </a:cubicBezTo>
                    <a:cubicBezTo>
                      <a:pt x="0" y="117963"/>
                      <a:pt x="181951" y="151986"/>
                      <a:pt x="406400" y="151986"/>
                    </a:cubicBezTo>
                    <a:cubicBezTo>
                      <a:pt x="630849" y="151986"/>
                      <a:pt x="812800" y="117963"/>
                      <a:pt x="812800" y="75993"/>
                    </a:cubicBezTo>
                    <a:cubicBezTo>
                      <a:pt x="812800" y="34023"/>
                      <a:pt x="630849" y="0"/>
                      <a:pt x="406400" y="0"/>
                    </a:cubicBezTo>
                    <a:close/>
                  </a:path>
                </a:pathLst>
              </a:custGeom>
              <a:solidFill>
                <a:srgbClr val="FF982C"/>
              </a:solidFill>
            </p:spPr>
          </p:sp>
          <p:sp>
            <p:nvSpPr>
              <p:cNvPr id="22" name="TextBox 22"/>
              <p:cNvSpPr txBox="1"/>
              <p:nvPr/>
            </p:nvSpPr>
            <p:spPr>
              <a:xfrm>
                <a:off x="76200" y="-33376"/>
                <a:ext cx="660400" cy="171114"/>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23" name="Freeform 23"/>
            <p:cNvSpPr/>
            <p:nvPr/>
          </p:nvSpPr>
          <p:spPr>
            <a:xfrm>
              <a:off x="531650" y="0"/>
              <a:ext cx="2246728" cy="3387028"/>
            </a:xfrm>
            <a:custGeom>
              <a:avLst/>
              <a:gdLst/>
              <a:ahLst/>
              <a:cxnLst/>
              <a:rect l="l" t="t" r="r" b="b"/>
              <a:pathLst>
                <a:path w="2246728" h="3387028">
                  <a:moveTo>
                    <a:pt x="0" y="0"/>
                  </a:moveTo>
                  <a:lnTo>
                    <a:pt x="2246728" y="0"/>
                  </a:lnTo>
                  <a:lnTo>
                    <a:pt x="2246728" y="3387028"/>
                  </a:lnTo>
                  <a:lnTo>
                    <a:pt x="0" y="33870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24" name="TextBox 24"/>
          <p:cNvSpPr txBox="1"/>
          <p:nvPr/>
        </p:nvSpPr>
        <p:spPr>
          <a:xfrm>
            <a:off x="6081183" y="394640"/>
            <a:ext cx="8570408" cy="1231106"/>
          </a:xfrm>
          <a:prstGeom prst="rect">
            <a:avLst/>
          </a:prstGeom>
        </p:spPr>
        <p:txBody>
          <a:bodyPr lIns="0" tIns="0" rIns="0" bIns="0" rtlCol="0" anchor="t">
            <a:spAutoFit/>
          </a:bodyPr>
          <a:lstStyle/>
          <a:p>
            <a:r>
              <a:rPr lang="it-IT" sz="8000" b="1">
                <a:latin typeface="Times New Roman" panose="02020603050405020304" pitchFamily="18" charset="0"/>
                <a:cs typeface="Times New Roman" panose="02020603050405020304" pitchFamily="18" charset="0"/>
              </a:rPr>
              <a:t>1. Chủ đề</a:t>
            </a:r>
            <a:endParaRPr lang="en-GB" sz="8000">
              <a:latin typeface="Times New Roman" panose="02020603050405020304" pitchFamily="18" charset="0"/>
              <a:cs typeface="Times New Roman" panose="02020603050405020304" pitchFamily="18" charset="0"/>
            </a:endParaRPr>
          </a:p>
        </p:txBody>
      </p:sp>
      <p:sp>
        <p:nvSpPr>
          <p:cNvPr id="25" name="TextBox 25"/>
          <p:cNvSpPr txBox="1"/>
          <p:nvPr/>
        </p:nvSpPr>
        <p:spPr>
          <a:xfrm>
            <a:off x="3678823" y="2261341"/>
            <a:ext cx="10763363" cy="4062651"/>
          </a:xfrm>
          <a:prstGeom prst="rect">
            <a:avLst/>
          </a:prstGeom>
        </p:spPr>
        <p:txBody>
          <a:bodyPr wrap="square" lIns="0" tIns="0" rIns="0" bIns="0" rtlCol="0" anchor="t">
            <a:spAutoFit/>
          </a:bodyPr>
          <a:lstStyle/>
          <a:p>
            <a:pPr algn="just"/>
            <a:r>
              <a:rPr lang="it-IT" sz="4400">
                <a:solidFill>
                  <a:schemeClr val="bg1"/>
                </a:solidFill>
                <a:latin typeface="Times New Roman" panose="02020603050405020304" pitchFamily="18" charset="0"/>
                <a:cs typeface="Times New Roman" panose="02020603050405020304" pitchFamily="18" charset="0"/>
              </a:rPr>
              <a:t>- Đoạn trích thể hiện xung đột nội tâm của hai nhân vật Rô-đri-gơ và Si-men khi họ đấu tranh giữa tình cảm và lí trí. </a:t>
            </a:r>
            <a:endParaRPr lang="en-GB" sz="4400">
              <a:solidFill>
                <a:schemeClr val="bg1"/>
              </a:solidFill>
              <a:latin typeface="Times New Roman" panose="02020603050405020304" pitchFamily="18" charset="0"/>
              <a:cs typeface="Times New Roman" panose="02020603050405020304" pitchFamily="18" charset="0"/>
            </a:endParaRPr>
          </a:p>
          <a:p>
            <a:pPr algn="just"/>
            <a:r>
              <a:rPr lang="it-IT" sz="4400">
                <a:solidFill>
                  <a:schemeClr val="bg1"/>
                </a:solidFill>
                <a:latin typeface="Times New Roman" panose="02020603050405020304" pitchFamily="18" charset="0"/>
                <a:cs typeface="Times New Roman" panose="02020603050405020304" pitchFamily="18" charset="0"/>
              </a:rPr>
              <a:t> - Sự lựa chọn hành động theo bổn phận, nghĩa vụ, trách nhiệm đã khiến các nhân vật trở thành mẫu mực của con người của thời đại duy lí.</a:t>
            </a:r>
            <a:endParaRPr lang="en-GB" sz="4400">
              <a:solidFill>
                <a:schemeClr val="bg1"/>
              </a:solidFill>
              <a:latin typeface="Times New Roman" panose="02020603050405020304" pitchFamily="18" charset="0"/>
              <a:cs typeface="Times New Roman" panose="02020603050405020304" pitchFamily="18" charset="0"/>
            </a:endParaRPr>
          </a:p>
        </p:txBody>
      </p:sp>
      <p:sp>
        <p:nvSpPr>
          <p:cNvPr id="26" name="Freeform 26"/>
          <p:cNvSpPr/>
          <p:nvPr/>
        </p:nvSpPr>
        <p:spPr>
          <a:xfrm>
            <a:off x="-449309" y="7902804"/>
            <a:ext cx="19186618" cy="2973926"/>
          </a:xfrm>
          <a:custGeom>
            <a:avLst/>
            <a:gdLst/>
            <a:ahLst/>
            <a:cxnLst/>
            <a:rect l="l" t="t" r="r" b="b"/>
            <a:pathLst>
              <a:path w="19186618" h="2973926">
                <a:moveTo>
                  <a:pt x="0" y="0"/>
                </a:moveTo>
                <a:lnTo>
                  <a:pt x="19186618" y="0"/>
                </a:lnTo>
                <a:lnTo>
                  <a:pt x="19186618" y="2973925"/>
                </a:lnTo>
                <a:lnTo>
                  <a:pt x="0" y="2973925"/>
                </a:lnTo>
                <a:lnTo>
                  <a:pt x="0" y="0"/>
                </a:lnTo>
                <a:close/>
              </a:path>
            </a:pathLst>
          </a:custGeom>
          <a:blipFill>
            <a:blip r:embed="rId6"/>
            <a:stretch>
              <a:fillRect/>
            </a:stretch>
          </a:blipFill>
        </p:spPr>
      </p:sp>
    </p:spTree>
    <p:extLst>
      <p:ext uri="{BB962C8B-B14F-4D97-AF65-F5344CB8AC3E}">
        <p14:creationId xmlns:p14="http://schemas.microsoft.com/office/powerpoint/2010/main" val="26211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12713"/>
        </a:solidFill>
        <a:effectLst/>
      </p:bgPr>
    </p:bg>
    <p:spTree>
      <p:nvGrpSpPr>
        <p:cNvPr id="1" name=""/>
        <p:cNvGrpSpPr/>
        <p:nvPr/>
      </p:nvGrpSpPr>
      <p:grpSpPr>
        <a:xfrm>
          <a:off x="0" y="0"/>
          <a:ext cx="0" cy="0"/>
          <a:chOff x="0" y="0"/>
          <a:chExt cx="0" cy="0"/>
        </a:xfrm>
      </p:grpSpPr>
      <p:sp>
        <p:nvSpPr>
          <p:cNvPr id="2" name="Freeform 2"/>
          <p:cNvSpPr/>
          <p:nvPr/>
        </p:nvSpPr>
        <p:spPr>
          <a:xfrm flipH="1">
            <a:off x="-1870213" y="-145741"/>
            <a:ext cx="6041415" cy="10959482"/>
          </a:xfrm>
          <a:custGeom>
            <a:avLst/>
            <a:gdLst/>
            <a:ahLst/>
            <a:cxnLst/>
            <a:rect l="l" t="t" r="r" b="b"/>
            <a:pathLst>
              <a:path w="6041415" h="10959482">
                <a:moveTo>
                  <a:pt x="6041415" y="0"/>
                </a:moveTo>
                <a:lnTo>
                  <a:pt x="0" y="0"/>
                </a:lnTo>
                <a:lnTo>
                  <a:pt x="0" y="10959482"/>
                </a:lnTo>
                <a:lnTo>
                  <a:pt x="6041415" y="10959482"/>
                </a:lnTo>
                <a:lnTo>
                  <a:pt x="604141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4238593" y="-145741"/>
            <a:ext cx="6041415" cy="10959482"/>
          </a:xfrm>
          <a:custGeom>
            <a:avLst/>
            <a:gdLst/>
            <a:ahLst/>
            <a:cxnLst/>
            <a:rect l="l" t="t" r="r" b="b"/>
            <a:pathLst>
              <a:path w="6041415" h="10959482">
                <a:moveTo>
                  <a:pt x="0" y="0"/>
                </a:moveTo>
                <a:lnTo>
                  <a:pt x="6041414" y="0"/>
                </a:lnTo>
                <a:lnTo>
                  <a:pt x="6041414" y="10959482"/>
                </a:lnTo>
                <a:lnTo>
                  <a:pt x="0" y="109594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1654039" y="6855663"/>
            <a:ext cx="5227037" cy="6453133"/>
          </a:xfrm>
          <a:custGeom>
            <a:avLst/>
            <a:gdLst/>
            <a:ahLst/>
            <a:cxnLst/>
            <a:rect l="l" t="t" r="r" b="b"/>
            <a:pathLst>
              <a:path w="5227037" h="6453133">
                <a:moveTo>
                  <a:pt x="0" y="0"/>
                </a:moveTo>
                <a:lnTo>
                  <a:pt x="5227038" y="0"/>
                </a:lnTo>
                <a:lnTo>
                  <a:pt x="5227038" y="6453133"/>
                </a:lnTo>
                <a:lnTo>
                  <a:pt x="0" y="64531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3824109" y="657240"/>
            <a:ext cx="10761578" cy="1673039"/>
            <a:chOff x="0" y="0"/>
            <a:chExt cx="13187207" cy="2230719"/>
          </a:xfrm>
        </p:grpSpPr>
        <p:grpSp>
          <p:nvGrpSpPr>
            <p:cNvPr id="6" name="Group 6"/>
            <p:cNvGrpSpPr/>
            <p:nvPr/>
          </p:nvGrpSpPr>
          <p:grpSpPr>
            <a:xfrm>
              <a:off x="200653" y="31402"/>
              <a:ext cx="12780757" cy="2167916"/>
              <a:chOff x="0" y="0"/>
              <a:chExt cx="2182243" cy="370160"/>
            </a:xfrm>
          </p:grpSpPr>
          <p:sp>
            <p:nvSpPr>
              <p:cNvPr id="7" name="Freeform 7"/>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8" name="TextBox 8"/>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9" name="AutoShape 9"/>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0" name="AutoShape 10"/>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11" name="TextBox 11"/>
          <p:cNvSpPr txBox="1"/>
          <p:nvPr/>
        </p:nvSpPr>
        <p:spPr>
          <a:xfrm>
            <a:off x="4402808" y="1008379"/>
            <a:ext cx="9814940" cy="830997"/>
          </a:xfrm>
          <a:prstGeom prst="rect">
            <a:avLst/>
          </a:prstGeom>
        </p:spPr>
        <p:txBody>
          <a:bodyPr lIns="0" tIns="0" rIns="0" bIns="0" rtlCol="0" anchor="t">
            <a:spAutoFit/>
          </a:bodyPr>
          <a:lstStyle/>
          <a:p>
            <a:r>
              <a:rPr lang="en-US" sz="54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I. ĐỌC – KHÁM PHÁ CHUNG</a:t>
            </a:r>
            <a:endParaRPr lang="en-GB" sz="54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12" name="TextBox 12"/>
          <p:cNvSpPr txBox="1"/>
          <p:nvPr/>
        </p:nvSpPr>
        <p:spPr>
          <a:xfrm>
            <a:off x="4402808" y="2985629"/>
            <a:ext cx="8961856" cy="738664"/>
          </a:xfrm>
          <a:prstGeom prst="rect">
            <a:avLst/>
          </a:prstGeom>
        </p:spPr>
        <p:txBody>
          <a:bodyPr lIns="0" tIns="0" rIns="0" bIns="0" rtlCol="0" anchor="t">
            <a:spAutoFit/>
          </a:bodyPr>
          <a:lstStyle/>
          <a:p>
            <a:r>
              <a:rPr lang="en-US" sz="4800" b="1">
                <a:solidFill>
                  <a:schemeClr val="bg1"/>
                </a:solidFill>
                <a:latin typeface="Times New Roman" panose="02020603050405020304" pitchFamily="18" charset="0"/>
                <a:cs typeface="Times New Roman" panose="02020603050405020304" pitchFamily="18" charset="0"/>
              </a:rPr>
              <a:t>1. Đọc văn bản</a:t>
            </a:r>
            <a:endParaRPr lang="en-GB" sz="4800">
              <a:solidFill>
                <a:schemeClr val="bg1"/>
              </a:solidFill>
              <a:latin typeface="Times New Roman" panose="02020603050405020304" pitchFamily="18" charset="0"/>
              <a:cs typeface="Times New Roman" panose="02020603050405020304" pitchFamily="18" charset="0"/>
            </a:endParaRPr>
          </a:p>
        </p:txBody>
      </p:sp>
      <p:sp>
        <p:nvSpPr>
          <p:cNvPr id="13" name="Freeform 13"/>
          <p:cNvSpPr/>
          <p:nvPr/>
        </p:nvSpPr>
        <p:spPr>
          <a:xfrm>
            <a:off x="1868166" y="6779062"/>
            <a:ext cx="4516057" cy="7542476"/>
          </a:xfrm>
          <a:custGeom>
            <a:avLst/>
            <a:gdLst/>
            <a:ahLst/>
            <a:cxnLst/>
            <a:rect l="l" t="t" r="r" b="b"/>
            <a:pathLst>
              <a:path w="4516057" h="7542476">
                <a:moveTo>
                  <a:pt x="0" y="0"/>
                </a:moveTo>
                <a:lnTo>
                  <a:pt x="4516057" y="0"/>
                </a:lnTo>
                <a:lnTo>
                  <a:pt x="4516057" y="7542476"/>
                </a:lnTo>
                <a:lnTo>
                  <a:pt x="0" y="75424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4457333" y="6855663"/>
            <a:ext cx="2769799" cy="6654172"/>
          </a:xfrm>
          <a:custGeom>
            <a:avLst/>
            <a:gdLst/>
            <a:ahLst/>
            <a:cxnLst/>
            <a:rect l="l" t="t" r="r" b="b"/>
            <a:pathLst>
              <a:path w="2769799" h="6654172">
                <a:moveTo>
                  <a:pt x="0" y="0"/>
                </a:moveTo>
                <a:lnTo>
                  <a:pt x="2769799" y="0"/>
                </a:lnTo>
                <a:lnTo>
                  <a:pt x="2769799" y="6654172"/>
                </a:lnTo>
                <a:lnTo>
                  <a:pt x="0" y="66541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a:off x="9852430" y="6386383"/>
            <a:ext cx="4091151" cy="6790293"/>
          </a:xfrm>
          <a:custGeom>
            <a:avLst/>
            <a:gdLst/>
            <a:ahLst/>
            <a:cxnLst/>
            <a:rect l="l" t="t" r="r" b="b"/>
            <a:pathLst>
              <a:path w="4091151" h="6790293">
                <a:moveTo>
                  <a:pt x="0" y="0"/>
                </a:moveTo>
                <a:lnTo>
                  <a:pt x="4091151" y="0"/>
                </a:lnTo>
                <a:lnTo>
                  <a:pt x="4091151" y="6790293"/>
                </a:lnTo>
                <a:lnTo>
                  <a:pt x="0" y="67902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Freeform 16"/>
          <p:cNvSpPr/>
          <p:nvPr/>
        </p:nvSpPr>
        <p:spPr>
          <a:xfrm>
            <a:off x="6877465" y="6654800"/>
            <a:ext cx="4654864" cy="7017383"/>
          </a:xfrm>
          <a:custGeom>
            <a:avLst/>
            <a:gdLst/>
            <a:ahLst/>
            <a:cxnLst/>
            <a:rect l="l" t="t" r="r" b="b"/>
            <a:pathLst>
              <a:path w="4654864" h="7017383">
                <a:moveTo>
                  <a:pt x="0" y="0"/>
                </a:moveTo>
                <a:lnTo>
                  <a:pt x="4654864" y="0"/>
                </a:lnTo>
                <a:lnTo>
                  <a:pt x="4654864" y="7017383"/>
                </a:lnTo>
                <a:lnTo>
                  <a:pt x="0" y="701738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7" name="Rectangle 16"/>
          <p:cNvSpPr/>
          <p:nvPr/>
        </p:nvSpPr>
        <p:spPr>
          <a:xfrm>
            <a:off x="4816165" y="3905598"/>
            <a:ext cx="1568058" cy="1052596"/>
          </a:xfrm>
          <a:prstGeom prst="rect">
            <a:avLst/>
          </a:prstGeom>
        </p:spPr>
        <p:txBody>
          <a:bodyPr wrap="none">
            <a:spAutoFit/>
          </a:bodyPr>
          <a:lstStyle/>
          <a:p>
            <a:pPr algn="just">
              <a:lnSpc>
                <a:spcPct val="130000"/>
              </a:lnSpc>
              <a:spcAft>
                <a:spcPts val="0"/>
              </a:spcAft>
              <a:tabLst>
                <a:tab pos="1386840" algn="l"/>
              </a:tabLst>
            </a:pPr>
            <a:r>
              <a:rPr lang="en-US" sz="48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Đọc</a:t>
            </a:r>
            <a:endParaRPr lang="en-GB" sz="4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4816165" y="5139499"/>
            <a:ext cx="4663584" cy="830997"/>
          </a:xfrm>
          <a:prstGeom prst="rect">
            <a:avLst/>
          </a:prstGeom>
        </p:spPr>
        <p:txBody>
          <a:bodyPr wrap="none">
            <a:spAutoFit/>
          </a:bodyPr>
          <a:lstStyle/>
          <a:p>
            <a:r>
              <a:rPr lang="en-US" sz="4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Tìm hiểu từ khó </a:t>
            </a:r>
            <a:endParaRPr lang="en-GB" sz="48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755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B4D2E"/>
        </a:solidFill>
        <a:effectLst/>
      </p:bgPr>
    </p:bg>
    <p:spTree>
      <p:nvGrpSpPr>
        <p:cNvPr id="1" name=""/>
        <p:cNvGrpSpPr/>
        <p:nvPr/>
      </p:nvGrpSpPr>
      <p:grpSpPr>
        <a:xfrm>
          <a:off x="0" y="0"/>
          <a:ext cx="0" cy="0"/>
          <a:chOff x="0" y="0"/>
          <a:chExt cx="0" cy="0"/>
        </a:xfrm>
      </p:grpSpPr>
      <p:grpSp>
        <p:nvGrpSpPr>
          <p:cNvPr id="2" name="Group 2"/>
          <p:cNvGrpSpPr/>
          <p:nvPr/>
        </p:nvGrpSpPr>
        <p:grpSpPr>
          <a:xfrm>
            <a:off x="4136809" y="554694"/>
            <a:ext cx="9890406" cy="1673039"/>
            <a:chOff x="0" y="0"/>
            <a:chExt cx="13187207" cy="2230719"/>
          </a:xfrm>
        </p:grpSpPr>
        <p:grpSp>
          <p:nvGrpSpPr>
            <p:cNvPr id="3" name="Group 3"/>
            <p:cNvGrpSpPr/>
            <p:nvPr/>
          </p:nvGrpSpPr>
          <p:grpSpPr>
            <a:xfrm>
              <a:off x="200653" y="31402"/>
              <a:ext cx="12780757" cy="2167916"/>
              <a:chOff x="0" y="0"/>
              <a:chExt cx="2182243" cy="370160"/>
            </a:xfrm>
          </p:grpSpPr>
          <p:sp>
            <p:nvSpPr>
              <p:cNvPr id="4" name="Freeform 4"/>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5" name="TextBox 5"/>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6" name="AutoShape 6"/>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7" name="AutoShape 7"/>
            <p:cNvSpPr/>
            <p:nvPr/>
          </p:nvSpPr>
          <p:spPr>
            <a:xfrm>
              <a:off x="0" y="2199318"/>
              <a:ext cx="13182062" cy="0"/>
            </a:xfrm>
            <a:prstGeom prst="line">
              <a:avLst/>
            </a:prstGeom>
            <a:ln w="62803" cap="flat">
              <a:solidFill>
                <a:srgbClr val="000000"/>
              </a:solidFill>
              <a:prstDash val="solid"/>
              <a:headEnd type="oval" w="lg" len="lg"/>
              <a:tailEnd type="oval" w="lg" len="lg"/>
            </a:ln>
          </p:spPr>
        </p:sp>
      </p:grpSp>
      <p:grpSp>
        <p:nvGrpSpPr>
          <p:cNvPr id="8" name="Group 8"/>
          <p:cNvGrpSpPr/>
          <p:nvPr/>
        </p:nvGrpSpPr>
        <p:grpSpPr>
          <a:xfrm>
            <a:off x="-283850" y="7765267"/>
            <a:ext cx="18855700" cy="3086100"/>
            <a:chOff x="0" y="0"/>
            <a:chExt cx="4966110" cy="812800"/>
          </a:xfrm>
        </p:grpSpPr>
        <p:sp>
          <p:nvSpPr>
            <p:cNvPr id="9" name="Freeform 9"/>
            <p:cNvSpPr/>
            <p:nvPr/>
          </p:nvSpPr>
          <p:spPr>
            <a:xfrm>
              <a:off x="0" y="0"/>
              <a:ext cx="4966110" cy="812800"/>
            </a:xfrm>
            <a:custGeom>
              <a:avLst/>
              <a:gdLst/>
              <a:ahLst/>
              <a:cxnLst/>
              <a:rect l="l" t="t" r="r" b="b"/>
              <a:pathLst>
                <a:path w="4966110" h="812800">
                  <a:moveTo>
                    <a:pt x="0" y="0"/>
                  </a:moveTo>
                  <a:lnTo>
                    <a:pt x="4966110" y="0"/>
                  </a:lnTo>
                  <a:lnTo>
                    <a:pt x="4966110" y="812800"/>
                  </a:lnTo>
                  <a:lnTo>
                    <a:pt x="0" y="812800"/>
                  </a:lnTo>
                  <a:close/>
                </a:path>
              </a:pathLst>
            </a:custGeom>
            <a:solidFill>
              <a:srgbClr val="301D0E"/>
            </a:solidFill>
          </p:spPr>
        </p:sp>
        <p:sp>
          <p:nvSpPr>
            <p:cNvPr id="10" name="TextBox 10"/>
            <p:cNvSpPr txBox="1"/>
            <p:nvPr/>
          </p:nvSpPr>
          <p:spPr>
            <a:xfrm>
              <a:off x="0" y="-47625"/>
              <a:ext cx="4966110" cy="860425"/>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1" name="Freeform 11"/>
          <p:cNvSpPr/>
          <p:nvPr/>
        </p:nvSpPr>
        <p:spPr>
          <a:xfrm>
            <a:off x="-449309" y="8603269"/>
            <a:ext cx="19186618" cy="2973926"/>
          </a:xfrm>
          <a:custGeom>
            <a:avLst/>
            <a:gdLst/>
            <a:ahLst/>
            <a:cxnLst/>
            <a:rect l="l" t="t" r="r" b="b"/>
            <a:pathLst>
              <a:path w="19186618" h="2973926">
                <a:moveTo>
                  <a:pt x="0" y="0"/>
                </a:moveTo>
                <a:lnTo>
                  <a:pt x="19186618" y="0"/>
                </a:lnTo>
                <a:lnTo>
                  <a:pt x="19186618" y="2973926"/>
                </a:lnTo>
                <a:lnTo>
                  <a:pt x="0" y="2973926"/>
                </a:lnTo>
                <a:lnTo>
                  <a:pt x="0" y="0"/>
                </a:lnTo>
                <a:close/>
              </a:path>
            </a:pathLst>
          </a:custGeom>
          <a:blipFill>
            <a:blip r:embed="rId2"/>
            <a:stretch>
              <a:fillRect/>
            </a:stretch>
          </a:blipFill>
        </p:spPr>
      </p:sp>
      <p:sp>
        <p:nvSpPr>
          <p:cNvPr id="12" name="Freeform 12"/>
          <p:cNvSpPr/>
          <p:nvPr/>
        </p:nvSpPr>
        <p:spPr>
          <a:xfrm>
            <a:off x="14373914" y="-336241"/>
            <a:ext cx="4883269" cy="8858538"/>
          </a:xfrm>
          <a:custGeom>
            <a:avLst/>
            <a:gdLst/>
            <a:ahLst/>
            <a:cxnLst/>
            <a:rect l="l" t="t" r="r" b="b"/>
            <a:pathLst>
              <a:path w="4883269" h="8858538">
                <a:moveTo>
                  <a:pt x="0" y="0"/>
                </a:moveTo>
                <a:lnTo>
                  <a:pt x="4883269" y="0"/>
                </a:lnTo>
                <a:lnTo>
                  <a:pt x="4883269" y="8858538"/>
                </a:lnTo>
                <a:lnTo>
                  <a:pt x="0" y="88585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flipH="1">
            <a:off x="-1063171" y="-336241"/>
            <a:ext cx="4883269" cy="8858538"/>
          </a:xfrm>
          <a:custGeom>
            <a:avLst/>
            <a:gdLst/>
            <a:ahLst/>
            <a:cxnLst/>
            <a:rect l="l" t="t" r="r" b="b"/>
            <a:pathLst>
              <a:path w="4883269" h="8858538">
                <a:moveTo>
                  <a:pt x="4883269" y="0"/>
                </a:moveTo>
                <a:lnTo>
                  <a:pt x="0" y="0"/>
                </a:lnTo>
                <a:lnTo>
                  <a:pt x="0" y="8858538"/>
                </a:lnTo>
                <a:lnTo>
                  <a:pt x="4883269" y="8858538"/>
                </a:lnTo>
                <a:lnTo>
                  <a:pt x="4883269"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4" name="Group 14"/>
          <p:cNvGrpSpPr/>
          <p:nvPr/>
        </p:nvGrpSpPr>
        <p:grpSpPr>
          <a:xfrm>
            <a:off x="13798027" y="8703123"/>
            <a:ext cx="2482521" cy="464208"/>
            <a:chOff x="0" y="0"/>
            <a:chExt cx="812800" cy="151986"/>
          </a:xfrm>
        </p:grpSpPr>
        <p:sp>
          <p:nvSpPr>
            <p:cNvPr id="15" name="Freeform 15"/>
            <p:cNvSpPr/>
            <p:nvPr/>
          </p:nvSpPr>
          <p:spPr>
            <a:xfrm>
              <a:off x="0" y="0"/>
              <a:ext cx="812800" cy="151986"/>
            </a:xfrm>
            <a:custGeom>
              <a:avLst/>
              <a:gdLst/>
              <a:ahLst/>
              <a:cxnLst/>
              <a:rect l="l" t="t" r="r" b="b"/>
              <a:pathLst>
                <a:path w="812800" h="151986">
                  <a:moveTo>
                    <a:pt x="406400" y="0"/>
                  </a:moveTo>
                  <a:cubicBezTo>
                    <a:pt x="181951" y="0"/>
                    <a:pt x="0" y="34023"/>
                    <a:pt x="0" y="75993"/>
                  </a:cubicBezTo>
                  <a:cubicBezTo>
                    <a:pt x="0" y="117963"/>
                    <a:pt x="181951" y="151986"/>
                    <a:pt x="406400" y="151986"/>
                  </a:cubicBezTo>
                  <a:cubicBezTo>
                    <a:pt x="630849" y="151986"/>
                    <a:pt x="812800" y="117963"/>
                    <a:pt x="812800" y="75993"/>
                  </a:cubicBezTo>
                  <a:cubicBezTo>
                    <a:pt x="812800" y="34023"/>
                    <a:pt x="630849" y="0"/>
                    <a:pt x="406400" y="0"/>
                  </a:cubicBezTo>
                  <a:close/>
                </a:path>
              </a:pathLst>
            </a:custGeom>
            <a:solidFill>
              <a:srgbClr val="FF982C"/>
            </a:solidFill>
          </p:spPr>
        </p:sp>
        <p:sp>
          <p:nvSpPr>
            <p:cNvPr id="16" name="TextBox 16"/>
            <p:cNvSpPr txBox="1"/>
            <p:nvPr/>
          </p:nvSpPr>
          <p:spPr>
            <a:xfrm>
              <a:off x="76200" y="-33376"/>
              <a:ext cx="660400" cy="171114"/>
            </a:xfrm>
            <a:prstGeom prst="rect">
              <a:avLst/>
            </a:prstGeom>
          </p:spPr>
          <p:txBody>
            <a:bodyPr lIns="42085" tIns="42085" rIns="42085" bIns="42085" rtlCol="0" anchor="ctr"/>
            <a:lstStyle/>
            <a:p>
              <a:pPr algn="ctr">
                <a:lnSpc>
                  <a:spcPts val="3227"/>
                </a:lnSpc>
              </a:pPr>
              <a:endParaRPr>
                <a:solidFill>
                  <a:prstClr val="black"/>
                </a:solidFill>
              </a:endParaRPr>
            </a:p>
          </p:txBody>
        </p:sp>
      </p:grpSp>
      <p:sp>
        <p:nvSpPr>
          <p:cNvPr id="17" name="Freeform 17"/>
          <p:cNvSpPr/>
          <p:nvPr/>
        </p:nvSpPr>
        <p:spPr>
          <a:xfrm>
            <a:off x="13909153" y="6666287"/>
            <a:ext cx="1879377" cy="2320218"/>
          </a:xfrm>
          <a:custGeom>
            <a:avLst/>
            <a:gdLst/>
            <a:ahLst/>
            <a:cxnLst/>
            <a:rect l="l" t="t" r="r" b="b"/>
            <a:pathLst>
              <a:path w="1879377" h="2320218">
                <a:moveTo>
                  <a:pt x="0" y="0"/>
                </a:moveTo>
                <a:lnTo>
                  <a:pt x="1879377" y="0"/>
                </a:lnTo>
                <a:lnTo>
                  <a:pt x="1879377" y="2320218"/>
                </a:lnTo>
                <a:lnTo>
                  <a:pt x="0" y="23202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TextBox 18"/>
          <p:cNvSpPr txBox="1"/>
          <p:nvPr/>
        </p:nvSpPr>
        <p:spPr>
          <a:xfrm>
            <a:off x="4146090" y="663068"/>
            <a:ext cx="9911965" cy="1354217"/>
          </a:xfrm>
          <a:prstGeom prst="rect">
            <a:avLst/>
          </a:prstGeom>
        </p:spPr>
        <p:txBody>
          <a:bodyPr lIns="0" tIns="0" rIns="0" bIns="0" rtlCol="0" anchor="t">
            <a:spAutoFit/>
          </a:bodyPr>
          <a:lstStyle/>
          <a:p>
            <a:pPr algn="ctr"/>
            <a:r>
              <a:rPr lang="vi-VN" sz="8800" b="1">
                <a:latin typeface="Times New Roman" panose="02020603050405020304" pitchFamily="18" charset="0"/>
                <a:cs typeface="Times New Roman" panose="02020603050405020304" pitchFamily="18" charset="0"/>
              </a:rPr>
              <a:t>2. </a:t>
            </a:r>
            <a:r>
              <a:rPr lang="it-IT" sz="8800" b="1">
                <a:latin typeface="Times New Roman" panose="02020603050405020304" pitchFamily="18" charset="0"/>
                <a:cs typeface="Times New Roman" panose="02020603050405020304" pitchFamily="18" charset="0"/>
              </a:rPr>
              <a:t>Nghệ thuật</a:t>
            </a:r>
            <a:endParaRPr lang="en-GB" sz="8800">
              <a:latin typeface="Times New Roman" panose="02020603050405020304" pitchFamily="18" charset="0"/>
              <a:cs typeface="Times New Roman" panose="02020603050405020304" pitchFamily="18" charset="0"/>
            </a:endParaRPr>
          </a:p>
        </p:txBody>
      </p:sp>
      <p:sp>
        <p:nvSpPr>
          <p:cNvPr id="19" name="TextBox 19"/>
          <p:cNvSpPr txBox="1"/>
          <p:nvPr/>
        </p:nvSpPr>
        <p:spPr>
          <a:xfrm>
            <a:off x="3729030" y="2678319"/>
            <a:ext cx="11277600" cy="4431983"/>
          </a:xfrm>
          <a:prstGeom prst="rect">
            <a:avLst/>
          </a:prstGeom>
        </p:spPr>
        <p:txBody>
          <a:bodyPr wrap="square" lIns="0" tIns="0" rIns="0" bIns="0" rtlCol="0" anchor="t">
            <a:spAutoFit/>
          </a:bodyPr>
          <a:lstStyle/>
          <a:p>
            <a:pPr algn="just"/>
            <a:r>
              <a:rPr lang="it-IT" sz="4800">
                <a:solidFill>
                  <a:schemeClr val="bg1"/>
                </a:solidFill>
                <a:latin typeface="Times New Roman" panose="02020603050405020304" pitchFamily="18" charset="0"/>
                <a:cs typeface="Times New Roman" panose="02020603050405020304" pitchFamily="18" charset="0"/>
              </a:rPr>
              <a:t>- Xây dựng xung đột kịch giàu kịch tính.</a:t>
            </a:r>
            <a:endParaRPr lang="en-GB" sz="4800">
              <a:solidFill>
                <a:schemeClr val="bg1"/>
              </a:solidFill>
              <a:latin typeface="Times New Roman" panose="02020603050405020304" pitchFamily="18" charset="0"/>
              <a:cs typeface="Times New Roman" panose="02020603050405020304" pitchFamily="18" charset="0"/>
            </a:endParaRPr>
          </a:p>
          <a:p>
            <a:pPr algn="just"/>
            <a:r>
              <a:rPr lang="it-IT" sz="4800">
                <a:solidFill>
                  <a:schemeClr val="bg1"/>
                </a:solidFill>
                <a:latin typeface="Times New Roman" panose="02020603050405020304" pitchFamily="18" charset="0"/>
                <a:cs typeface="Times New Roman" panose="02020603050405020304" pitchFamily="18" charset="0"/>
              </a:rPr>
              <a:t>- </a:t>
            </a:r>
            <a:r>
              <a:rPr lang="vi-VN" sz="4800">
                <a:solidFill>
                  <a:schemeClr val="bg1"/>
                </a:solidFill>
                <a:latin typeface="Times New Roman" panose="02020603050405020304" pitchFamily="18" charset="0"/>
                <a:cs typeface="Times New Roman" panose="02020603050405020304" pitchFamily="18" charset="0"/>
              </a:rPr>
              <a:t>M</a:t>
            </a:r>
            <a:r>
              <a:rPr lang="it-IT" sz="4800">
                <a:solidFill>
                  <a:schemeClr val="bg1"/>
                </a:solidFill>
                <a:latin typeface="Times New Roman" panose="02020603050405020304" pitchFamily="18" charset="0"/>
                <a:cs typeface="Times New Roman" panose="02020603050405020304" pitchFamily="18" charset="0"/>
              </a:rPr>
              <a:t>iêu tả tâm lí nhân vật</a:t>
            </a:r>
            <a:r>
              <a:rPr lang="vi-VN" sz="4800">
                <a:solidFill>
                  <a:schemeClr val="bg1"/>
                </a:solidFill>
                <a:latin typeface="Times New Roman" panose="02020603050405020304" pitchFamily="18" charset="0"/>
                <a:cs typeface="Times New Roman" panose="02020603050405020304" pitchFamily="18" charset="0"/>
              </a:rPr>
              <a:t> đặc sắc qua những lời thoại.</a:t>
            </a:r>
            <a:endParaRPr lang="en-GB" sz="4800">
              <a:solidFill>
                <a:schemeClr val="bg1"/>
              </a:solidFill>
              <a:latin typeface="Times New Roman" panose="02020603050405020304" pitchFamily="18" charset="0"/>
              <a:cs typeface="Times New Roman" panose="02020603050405020304" pitchFamily="18" charset="0"/>
            </a:endParaRPr>
          </a:p>
          <a:p>
            <a:pPr algn="just"/>
            <a:r>
              <a:rPr lang="vi-VN" sz="4800">
                <a:solidFill>
                  <a:schemeClr val="bg1"/>
                </a:solidFill>
                <a:latin typeface="Times New Roman" panose="02020603050405020304" pitchFamily="18" charset="0"/>
                <a:cs typeface="Times New Roman" panose="02020603050405020304" pitchFamily="18" charset="0"/>
              </a:rPr>
              <a:t>- Lời thoại của bi kịch có tính chất tính chất đối nghịch thể hiện sự giằng xé nội tâm nhân vật, tính trang trọng, tính triết lí.</a:t>
            </a:r>
            <a:endParaRPr lang="en-US" sz="4400">
              <a:solidFill>
                <a:schemeClr val="bg1"/>
              </a:solidFill>
              <a:latin typeface="Times New Roman" panose="02020603050405020304" pitchFamily="18" charset="0"/>
              <a:ea typeface="Agrandir"/>
              <a:cs typeface="Times New Roman" panose="02020603050405020304" pitchFamily="18" charset="0"/>
              <a:sym typeface="Agrandir"/>
            </a:endParaRPr>
          </a:p>
        </p:txBody>
      </p:sp>
    </p:spTree>
    <p:extLst>
      <p:ext uri="{BB962C8B-B14F-4D97-AF65-F5344CB8AC3E}">
        <p14:creationId xmlns:p14="http://schemas.microsoft.com/office/powerpoint/2010/main" val="175601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982C"/>
        </a:solidFill>
        <a:effectLst/>
      </p:bgPr>
    </p:bg>
    <p:spTree>
      <p:nvGrpSpPr>
        <p:cNvPr id="1" name=""/>
        <p:cNvGrpSpPr/>
        <p:nvPr/>
      </p:nvGrpSpPr>
      <p:grpSpPr>
        <a:xfrm>
          <a:off x="0" y="0"/>
          <a:ext cx="0" cy="0"/>
          <a:chOff x="0" y="0"/>
          <a:chExt cx="0" cy="0"/>
        </a:xfrm>
      </p:grpSpPr>
      <p:sp>
        <p:nvSpPr>
          <p:cNvPr id="2" name="Freeform 2"/>
          <p:cNvSpPr/>
          <p:nvPr/>
        </p:nvSpPr>
        <p:spPr>
          <a:xfrm rot="339583">
            <a:off x="-1441698" y="-2506936"/>
            <a:ext cx="17645885" cy="12594750"/>
          </a:xfrm>
          <a:custGeom>
            <a:avLst/>
            <a:gdLst/>
            <a:ahLst/>
            <a:cxnLst/>
            <a:rect l="l" t="t" r="r" b="b"/>
            <a:pathLst>
              <a:path w="17645885" h="12594750">
                <a:moveTo>
                  <a:pt x="0" y="0"/>
                </a:moveTo>
                <a:lnTo>
                  <a:pt x="17645885" y="0"/>
                </a:lnTo>
                <a:lnTo>
                  <a:pt x="17645885" y="12594750"/>
                </a:lnTo>
                <a:lnTo>
                  <a:pt x="0" y="125947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72758" y="2466236"/>
            <a:ext cx="20362925" cy="14457677"/>
          </a:xfrm>
          <a:custGeom>
            <a:avLst/>
            <a:gdLst/>
            <a:ahLst/>
            <a:cxnLst/>
            <a:rect l="l" t="t" r="r" b="b"/>
            <a:pathLst>
              <a:path w="20362925" h="14457677">
                <a:moveTo>
                  <a:pt x="0" y="0"/>
                </a:moveTo>
                <a:lnTo>
                  <a:pt x="20362925" y="0"/>
                </a:lnTo>
                <a:lnTo>
                  <a:pt x="20362925" y="14457677"/>
                </a:lnTo>
                <a:lnTo>
                  <a:pt x="0" y="14457677"/>
                </a:lnTo>
                <a:lnTo>
                  <a:pt x="0" y="0"/>
                </a:lnTo>
                <a:close/>
              </a:path>
            </a:pathLst>
          </a:custGeom>
          <a:blipFill>
            <a:blip r:embed="rId4"/>
            <a:stretch>
              <a:fillRect/>
            </a:stretch>
          </a:blipFill>
        </p:spPr>
      </p:sp>
      <p:sp>
        <p:nvSpPr>
          <p:cNvPr id="4" name="Freeform 4"/>
          <p:cNvSpPr/>
          <p:nvPr/>
        </p:nvSpPr>
        <p:spPr>
          <a:xfrm>
            <a:off x="12744038" y="-336241"/>
            <a:ext cx="6041415" cy="10959482"/>
          </a:xfrm>
          <a:custGeom>
            <a:avLst/>
            <a:gdLst/>
            <a:ahLst/>
            <a:cxnLst/>
            <a:rect l="l" t="t" r="r" b="b"/>
            <a:pathLst>
              <a:path w="6041415" h="10959482">
                <a:moveTo>
                  <a:pt x="0" y="0"/>
                </a:moveTo>
                <a:lnTo>
                  <a:pt x="6041414" y="0"/>
                </a:lnTo>
                <a:lnTo>
                  <a:pt x="6041414" y="10959482"/>
                </a:lnTo>
                <a:lnTo>
                  <a:pt x="0" y="109594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5"/>
          <p:cNvSpPr txBox="1"/>
          <p:nvPr/>
        </p:nvSpPr>
        <p:spPr>
          <a:xfrm rot="1042491">
            <a:off x="2903968" y="1361079"/>
            <a:ext cx="11038488" cy="2954655"/>
          </a:xfrm>
          <a:prstGeom prst="rect">
            <a:avLst/>
          </a:prstGeom>
        </p:spPr>
        <p:txBody>
          <a:bodyPr wrap="square" lIns="0" tIns="0" rIns="0" bIns="0" rtlCol="0" anchor="t">
            <a:spAutoFit/>
          </a:bodyPr>
          <a:lstStyle/>
          <a:p>
            <a:pPr algn="ctr"/>
            <a:r>
              <a:rPr lang="de-DE" sz="9600" b="1">
                <a:latin typeface="iCiel Brush Up" panose="02000000000000000000" pitchFamily="2" charset="-93"/>
              </a:rPr>
              <a:t>HOẠT ĐỘNG 3</a:t>
            </a:r>
            <a:endParaRPr lang="vi-VN" sz="9600" b="1">
              <a:latin typeface="iCiel Brush Up" panose="02000000000000000000" pitchFamily="2" charset="-93"/>
            </a:endParaRPr>
          </a:p>
          <a:p>
            <a:pPr algn="ctr"/>
            <a:r>
              <a:rPr lang="de-DE" sz="9600" b="1">
                <a:latin typeface="iCiel Brush Up" panose="02000000000000000000" pitchFamily="2" charset="-93"/>
              </a:rPr>
              <a:t> LUYỆN TẬP</a:t>
            </a:r>
            <a:endParaRPr lang="en-GB" sz="9600">
              <a:solidFill>
                <a:prstClr val="black"/>
              </a:solidFill>
              <a:latin typeface="iCiel Brush Up" panose="02000000000000000000" pitchFamily="2" charset="-93"/>
            </a:endParaRPr>
          </a:p>
        </p:txBody>
      </p:sp>
      <p:sp>
        <p:nvSpPr>
          <p:cNvPr id="7" name="Freeform 7"/>
          <p:cNvSpPr/>
          <p:nvPr/>
        </p:nvSpPr>
        <p:spPr>
          <a:xfrm rot="-905676">
            <a:off x="9930167" y="4573814"/>
            <a:ext cx="2014299" cy="1850637"/>
          </a:xfrm>
          <a:custGeom>
            <a:avLst/>
            <a:gdLst/>
            <a:ahLst/>
            <a:cxnLst/>
            <a:rect l="l" t="t" r="r" b="b"/>
            <a:pathLst>
              <a:path w="2014299" h="1850637">
                <a:moveTo>
                  <a:pt x="0" y="0"/>
                </a:moveTo>
                <a:lnTo>
                  <a:pt x="2014298" y="0"/>
                </a:lnTo>
                <a:lnTo>
                  <a:pt x="2014298" y="1850637"/>
                </a:lnTo>
                <a:lnTo>
                  <a:pt x="0" y="18506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flipH="1">
            <a:off x="10426439" y="3195040"/>
            <a:ext cx="5774184" cy="8952223"/>
          </a:xfrm>
          <a:custGeom>
            <a:avLst/>
            <a:gdLst/>
            <a:ahLst/>
            <a:cxnLst/>
            <a:rect l="l" t="t" r="r" b="b"/>
            <a:pathLst>
              <a:path w="5774184" h="8952223">
                <a:moveTo>
                  <a:pt x="5774184" y="0"/>
                </a:moveTo>
                <a:lnTo>
                  <a:pt x="0" y="0"/>
                </a:lnTo>
                <a:lnTo>
                  <a:pt x="0" y="8952223"/>
                </a:lnTo>
                <a:lnTo>
                  <a:pt x="5774184" y="8952223"/>
                </a:lnTo>
                <a:lnTo>
                  <a:pt x="5774184" y="0"/>
                </a:lnTo>
                <a:close/>
              </a:path>
            </a:pathLst>
          </a:custGeom>
          <a:blipFill>
            <a:blip r:embed="rId9">
              <a:extLst>
                <a:ext uri="{96DAC541-7B7A-43D3-8B79-37D633B846F1}">
                  <asvg:svgBlip xmlns:asvg="http://schemas.microsoft.com/office/drawing/2016/SVG/main" r:embed="rId10"/>
                </a:ext>
              </a:extLst>
            </a:blip>
            <a:stretch>
              <a:fillRect/>
            </a:stretch>
          </a:blipFill>
        </p:spPr>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36661" y="188878"/>
            <a:ext cx="8031540" cy="4954622"/>
          </a:xfrm>
          <a:prstGeom prst="rect">
            <a:avLst/>
          </a:prstGeom>
        </p:spPr>
      </p:pic>
    </p:spTree>
    <p:extLst>
      <p:ext uri="{BB962C8B-B14F-4D97-AF65-F5344CB8AC3E}">
        <p14:creationId xmlns:p14="http://schemas.microsoft.com/office/powerpoint/2010/main" val="1750762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12713"/>
        </a:solidFill>
        <a:effectLst/>
      </p:bgPr>
    </p:bg>
    <p:spTree>
      <p:nvGrpSpPr>
        <p:cNvPr id="1" name=""/>
        <p:cNvGrpSpPr/>
        <p:nvPr/>
      </p:nvGrpSpPr>
      <p:grpSpPr>
        <a:xfrm>
          <a:off x="0" y="0"/>
          <a:ext cx="0" cy="0"/>
          <a:chOff x="0" y="0"/>
          <a:chExt cx="0" cy="0"/>
        </a:xfrm>
      </p:grpSpPr>
      <p:sp>
        <p:nvSpPr>
          <p:cNvPr id="2" name="Freeform 2"/>
          <p:cNvSpPr/>
          <p:nvPr/>
        </p:nvSpPr>
        <p:spPr>
          <a:xfrm flipH="1">
            <a:off x="-1870213" y="-145741"/>
            <a:ext cx="6041415" cy="10959482"/>
          </a:xfrm>
          <a:custGeom>
            <a:avLst/>
            <a:gdLst/>
            <a:ahLst/>
            <a:cxnLst/>
            <a:rect l="l" t="t" r="r" b="b"/>
            <a:pathLst>
              <a:path w="6041415" h="10959482">
                <a:moveTo>
                  <a:pt x="6041415" y="0"/>
                </a:moveTo>
                <a:lnTo>
                  <a:pt x="0" y="0"/>
                </a:lnTo>
                <a:lnTo>
                  <a:pt x="0" y="10959482"/>
                </a:lnTo>
                <a:lnTo>
                  <a:pt x="6041415" y="10959482"/>
                </a:lnTo>
                <a:lnTo>
                  <a:pt x="604141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4238593" y="-145741"/>
            <a:ext cx="6041415" cy="10959482"/>
          </a:xfrm>
          <a:custGeom>
            <a:avLst/>
            <a:gdLst/>
            <a:ahLst/>
            <a:cxnLst/>
            <a:rect l="l" t="t" r="r" b="b"/>
            <a:pathLst>
              <a:path w="6041415" h="10959482">
                <a:moveTo>
                  <a:pt x="0" y="0"/>
                </a:moveTo>
                <a:lnTo>
                  <a:pt x="6041414" y="0"/>
                </a:lnTo>
                <a:lnTo>
                  <a:pt x="6041414" y="10959482"/>
                </a:lnTo>
                <a:lnTo>
                  <a:pt x="0" y="109594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1654039" y="6855663"/>
            <a:ext cx="5227037" cy="6453133"/>
          </a:xfrm>
          <a:custGeom>
            <a:avLst/>
            <a:gdLst/>
            <a:ahLst/>
            <a:cxnLst/>
            <a:rect l="l" t="t" r="r" b="b"/>
            <a:pathLst>
              <a:path w="5227037" h="6453133">
                <a:moveTo>
                  <a:pt x="0" y="0"/>
                </a:moveTo>
                <a:lnTo>
                  <a:pt x="5227038" y="0"/>
                </a:lnTo>
                <a:lnTo>
                  <a:pt x="5227038" y="6453133"/>
                </a:lnTo>
                <a:lnTo>
                  <a:pt x="0" y="64531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868166" y="6779062"/>
            <a:ext cx="4516057" cy="7542476"/>
          </a:xfrm>
          <a:custGeom>
            <a:avLst/>
            <a:gdLst/>
            <a:ahLst/>
            <a:cxnLst/>
            <a:rect l="l" t="t" r="r" b="b"/>
            <a:pathLst>
              <a:path w="4516057" h="7542476">
                <a:moveTo>
                  <a:pt x="0" y="0"/>
                </a:moveTo>
                <a:lnTo>
                  <a:pt x="4516057" y="0"/>
                </a:lnTo>
                <a:lnTo>
                  <a:pt x="4516057" y="7542476"/>
                </a:lnTo>
                <a:lnTo>
                  <a:pt x="0" y="75424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4457333" y="6855663"/>
            <a:ext cx="2769799" cy="6654172"/>
          </a:xfrm>
          <a:custGeom>
            <a:avLst/>
            <a:gdLst/>
            <a:ahLst/>
            <a:cxnLst/>
            <a:rect l="l" t="t" r="r" b="b"/>
            <a:pathLst>
              <a:path w="2769799" h="6654172">
                <a:moveTo>
                  <a:pt x="0" y="0"/>
                </a:moveTo>
                <a:lnTo>
                  <a:pt x="2769799" y="0"/>
                </a:lnTo>
                <a:lnTo>
                  <a:pt x="2769799" y="6654172"/>
                </a:lnTo>
                <a:lnTo>
                  <a:pt x="0" y="66541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a:off x="9852430" y="6386383"/>
            <a:ext cx="4091151" cy="6790293"/>
          </a:xfrm>
          <a:custGeom>
            <a:avLst/>
            <a:gdLst/>
            <a:ahLst/>
            <a:cxnLst/>
            <a:rect l="l" t="t" r="r" b="b"/>
            <a:pathLst>
              <a:path w="4091151" h="6790293">
                <a:moveTo>
                  <a:pt x="0" y="0"/>
                </a:moveTo>
                <a:lnTo>
                  <a:pt x="4091151" y="0"/>
                </a:lnTo>
                <a:lnTo>
                  <a:pt x="4091151" y="6790293"/>
                </a:lnTo>
                <a:lnTo>
                  <a:pt x="0" y="67902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Freeform 16"/>
          <p:cNvSpPr/>
          <p:nvPr/>
        </p:nvSpPr>
        <p:spPr>
          <a:xfrm>
            <a:off x="6877465" y="6654800"/>
            <a:ext cx="4654864" cy="7017383"/>
          </a:xfrm>
          <a:custGeom>
            <a:avLst/>
            <a:gdLst/>
            <a:ahLst/>
            <a:cxnLst/>
            <a:rect l="l" t="t" r="r" b="b"/>
            <a:pathLst>
              <a:path w="4654864" h="7017383">
                <a:moveTo>
                  <a:pt x="0" y="0"/>
                </a:moveTo>
                <a:lnTo>
                  <a:pt x="4654864" y="0"/>
                </a:lnTo>
                <a:lnTo>
                  <a:pt x="4654864" y="7017383"/>
                </a:lnTo>
                <a:lnTo>
                  <a:pt x="0" y="701738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7" name="Rectangle 16"/>
          <p:cNvSpPr/>
          <p:nvPr/>
        </p:nvSpPr>
        <p:spPr>
          <a:xfrm>
            <a:off x="3505200" y="1888976"/>
            <a:ext cx="4572000" cy="3477875"/>
          </a:xfrm>
          <a:prstGeom prst="rect">
            <a:avLst/>
          </a:prstGeom>
        </p:spPr>
        <p:txBody>
          <a:bodyPr wrap="square">
            <a:spAutoFit/>
          </a:bodyPr>
          <a:lstStyle/>
          <a:p>
            <a:pPr algn="just"/>
            <a:r>
              <a:rPr lang="de-DE" sz="4400" b="1">
                <a:solidFill>
                  <a:schemeClr val="bg1"/>
                </a:solidFill>
                <a:latin typeface="Times New Roman" panose="02020603050405020304" pitchFamily="18" charset="0"/>
                <a:ea typeface="Calibri" panose="020F0502020204030204" pitchFamily="34" charset="0"/>
              </a:rPr>
              <a:t>1. </a:t>
            </a:r>
            <a:r>
              <a:rPr lang="de-DE" sz="4400">
                <a:solidFill>
                  <a:schemeClr val="bg1"/>
                </a:solidFill>
                <a:latin typeface="Times New Roman" panose="02020603050405020304" pitchFamily="18" charset="0"/>
                <a:ea typeface="Calibri" panose="020F0502020204030204" pitchFamily="34" charset="0"/>
              </a:rPr>
              <a:t>Chỉ ra những đặc trưng của thể loại bi kịch thể hiện qua đoạn trích </a:t>
            </a:r>
            <a:r>
              <a:rPr lang="de-DE" sz="4400" i="1">
                <a:solidFill>
                  <a:schemeClr val="bg1"/>
                </a:solidFill>
                <a:latin typeface="Times New Roman" panose="02020603050405020304" pitchFamily="18" charset="0"/>
                <a:ea typeface="Calibri" panose="020F0502020204030204" pitchFamily="34" charset="0"/>
              </a:rPr>
              <a:t>Lơ Xít</a:t>
            </a:r>
            <a:r>
              <a:rPr lang="de-DE" sz="4400">
                <a:solidFill>
                  <a:schemeClr val="bg1"/>
                </a:solidFill>
                <a:latin typeface="Times New Roman" panose="02020603050405020304" pitchFamily="18" charset="0"/>
                <a:ea typeface="Calibri" panose="020F0502020204030204" pitchFamily="34" charset="0"/>
              </a:rPr>
              <a:t> ở SHS</a:t>
            </a:r>
            <a:endParaRPr lang="en-GB" sz="4400">
              <a:solidFill>
                <a:schemeClr val="bg1"/>
              </a:solidFill>
            </a:endParaRPr>
          </a:p>
        </p:txBody>
      </p:sp>
      <p:sp>
        <p:nvSpPr>
          <p:cNvPr id="18" name="Rectangle 17"/>
          <p:cNvSpPr/>
          <p:nvPr/>
        </p:nvSpPr>
        <p:spPr>
          <a:xfrm>
            <a:off x="8763000" y="1813836"/>
            <a:ext cx="6078319" cy="4154984"/>
          </a:xfrm>
          <a:prstGeom prst="rect">
            <a:avLst/>
          </a:prstGeom>
        </p:spPr>
        <p:txBody>
          <a:bodyPr wrap="square">
            <a:spAutoFit/>
          </a:bodyPr>
          <a:lstStyle/>
          <a:p>
            <a:pPr algn="just">
              <a:spcAft>
                <a:spcPts val="0"/>
              </a:spcAft>
            </a:pPr>
            <a:r>
              <a:rPr lang="de-DE" sz="4400" b="1">
                <a:solidFill>
                  <a:schemeClr val="bg1"/>
                </a:solidFill>
                <a:latin typeface="Times New Roman" panose="02020603050405020304" pitchFamily="18" charset="0"/>
                <a:ea typeface="Calibri" panose="020F0502020204030204" pitchFamily="34" charset="0"/>
              </a:rPr>
              <a:t>2. Viết kết nối với đọc</a:t>
            </a:r>
            <a:endParaRPr lang="en-GB" sz="4400">
              <a:solidFill>
                <a:schemeClr val="bg1"/>
              </a:solidFill>
              <a:latin typeface="Times New Roman" panose="02020603050405020304" pitchFamily="18" charset="0"/>
              <a:ea typeface="Calibri" panose="020F0502020204030204" pitchFamily="34" charset="0"/>
            </a:endParaRPr>
          </a:p>
          <a:p>
            <a:pPr algn="just">
              <a:spcAft>
                <a:spcPts val="0"/>
              </a:spcAft>
            </a:pPr>
            <a:r>
              <a:rPr lang="de-DE" sz="4400" u="sng">
                <a:solidFill>
                  <a:schemeClr val="bg1"/>
                </a:solidFill>
                <a:latin typeface="Times New Roman" panose="02020603050405020304" pitchFamily="18" charset="0"/>
                <a:ea typeface="Calibri" panose="020F0502020204030204" pitchFamily="34" charset="0"/>
              </a:rPr>
              <a:t>Đề bài</a:t>
            </a:r>
            <a:r>
              <a:rPr lang="de-DE" sz="4400">
                <a:solidFill>
                  <a:schemeClr val="bg1"/>
                </a:solidFill>
                <a:latin typeface="Times New Roman" panose="02020603050405020304" pitchFamily="18" charset="0"/>
                <a:ea typeface="Calibri" panose="020F0502020204030204" pitchFamily="34" charset="0"/>
              </a:rPr>
              <a:t>: Viết đoạn văn nghị luận (khoảng 7-9 câu) phân tích một chi tiết mà em thích trong đoạn trích vở kịch </a:t>
            </a:r>
            <a:r>
              <a:rPr lang="de-DE" sz="4400" i="1">
                <a:solidFill>
                  <a:schemeClr val="bg1"/>
                </a:solidFill>
                <a:latin typeface="Times New Roman" panose="02020603050405020304" pitchFamily="18" charset="0"/>
                <a:ea typeface="Calibri" panose="020F0502020204030204" pitchFamily="34" charset="0"/>
              </a:rPr>
              <a:t>Lơ Xít</a:t>
            </a:r>
            <a:r>
              <a:rPr lang="de-DE" sz="4400">
                <a:solidFill>
                  <a:schemeClr val="bg1"/>
                </a:solidFill>
                <a:latin typeface="Times New Roman" panose="02020603050405020304" pitchFamily="18" charset="0"/>
                <a:ea typeface="Calibri" panose="020F0502020204030204" pitchFamily="34" charset="0"/>
              </a:rPr>
              <a:t>.</a:t>
            </a:r>
            <a:endParaRPr lang="en-GB" sz="4400">
              <a:solidFill>
                <a:schemeClr val="bg1"/>
              </a:solidFill>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08723" y="-3413338"/>
            <a:ext cx="28305447" cy="15921814"/>
          </a:xfrm>
          <a:custGeom>
            <a:avLst/>
            <a:gdLst/>
            <a:ahLst/>
            <a:cxnLst/>
            <a:rect l="l" t="t" r="r" b="b"/>
            <a:pathLst>
              <a:path w="28305447" h="15921814">
                <a:moveTo>
                  <a:pt x="0" y="0"/>
                </a:moveTo>
                <a:lnTo>
                  <a:pt x="28305446" y="0"/>
                </a:lnTo>
                <a:lnTo>
                  <a:pt x="28305446" y="15921814"/>
                </a:lnTo>
                <a:lnTo>
                  <a:pt x="0" y="159218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393667" y="-734984"/>
            <a:ext cx="19176899" cy="12430081"/>
            <a:chOff x="0" y="0"/>
            <a:chExt cx="5050706" cy="3273766"/>
          </a:xfrm>
        </p:grpSpPr>
        <p:sp>
          <p:nvSpPr>
            <p:cNvPr id="4" name="Freeform 4"/>
            <p:cNvSpPr/>
            <p:nvPr/>
          </p:nvSpPr>
          <p:spPr>
            <a:xfrm>
              <a:off x="0" y="0"/>
              <a:ext cx="5050706" cy="3273766"/>
            </a:xfrm>
            <a:custGeom>
              <a:avLst/>
              <a:gdLst/>
              <a:ahLst/>
              <a:cxnLst/>
              <a:rect l="l" t="t" r="r" b="b"/>
              <a:pathLst>
                <a:path w="5050706" h="3273766">
                  <a:moveTo>
                    <a:pt x="0" y="0"/>
                  </a:moveTo>
                  <a:lnTo>
                    <a:pt x="5050706" y="0"/>
                  </a:lnTo>
                  <a:lnTo>
                    <a:pt x="5050706" y="3273766"/>
                  </a:lnTo>
                  <a:lnTo>
                    <a:pt x="0" y="3273766"/>
                  </a:lnTo>
                  <a:close/>
                </a:path>
              </a:pathLst>
            </a:custGeom>
            <a:solidFill>
              <a:srgbClr val="000000">
                <a:alpha val="42745"/>
              </a:srgbClr>
            </a:solidFill>
          </p:spPr>
        </p:sp>
        <p:sp>
          <p:nvSpPr>
            <p:cNvPr id="5" name="TextBox 5"/>
            <p:cNvSpPr txBox="1"/>
            <p:nvPr/>
          </p:nvSpPr>
          <p:spPr>
            <a:xfrm>
              <a:off x="0" y="-47625"/>
              <a:ext cx="5050706" cy="3321391"/>
            </a:xfrm>
            <a:prstGeom prst="rect">
              <a:avLst/>
            </a:prstGeom>
          </p:spPr>
          <p:txBody>
            <a:bodyPr lIns="50800" tIns="50800" rIns="50800" bIns="50800" rtlCol="0" anchor="ctr"/>
            <a:lstStyle/>
            <a:p>
              <a:pPr algn="ctr">
                <a:lnSpc>
                  <a:spcPts val="3227"/>
                </a:lnSpc>
              </a:pPr>
              <a:endParaRPr/>
            </a:p>
          </p:txBody>
        </p:sp>
      </p:grpSp>
      <p:grpSp>
        <p:nvGrpSpPr>
          <p:cNvPr id="12" name="Group 12"/>
          <p:cNvGrpSpPr/>
          <p:nvPr/>
        </p:nvGrpSpPr>
        <p:grpSpPr>
          <a:xfrm>
            <a:off x="13766648" y="9095630"/>
            <a:ext cx="1543050" cy="322973"/>
            <a:chOff x="0" y="0"/>
            <a:chExt cx="812800" cy="170126"/>
          </a:xfrm>
        </p:grpSpPr>
        <p:sp>
          <p:nvSpPr>
            <p:cNvPr id="13" name="Freeform 13"/>
            <p:cNvSpPr/>
            <p:nvPr/>
          </p:nvSpPr>
          <p:spPr>
            <a:xfrm>
              <a:off x="0" y="0"/>
              <a:ext cx="812800" cy="170126"/>
            </a:xfrm>
            <a:custGeom>
              <a:avLst/>
              <a:gdLst/>
              <a:ahLst/>
              <a:cxnLst/>
              <a:rect l="l" t="t" r="r" b="b"/>
              <a:pathLst>
                <a:path w="812800" h="170126">
                  <a:moveTo>
                    <a:pt x="406400" y="0"/>
                  </a:moveTo>
                  <a:cubicBezTo>
                    <a:pt x="181951" y="0"/>
                    <a:pt x="0" y="38084"/>
                    <a:pt x="0" y="85063"/>
                  </a:cubicBezTo>
                  <a:cubicBezTo>
                    <a:pt x="0" y="132042"/>
                    <a:pt x="181951" y="170126"/>
                    <a:pt x="406400" y="170126"/>
                  </a:cubicBezTo>
                  <a:cubicBezTo>
                    <a:pt x="630849" y="170126"/>
                    <a:pt x="812800" y="132042"/>
                    <a:pt x="812800" y="85063"/>
                  </a:cubicBezTo>
                  <a:cubicBezTo>
                    <a:pt x="812800" y="38084"/>
                    <a:pt x="630849" y="0"/>
                    <a:pt x="406400" y="0"/>
                  </a:cubicBezTo>
                  <a:close/>
                </a:path>
              </a:pathLst>
            </a:custGeom>
            <a:solidFill>
              <a:srgbClr val="FF982C"/>
            </a:solidFill>
          </p:spPr>
        </p:sp>
        <p:sp>
          <p:nvSpPr>
            <p:cNvPr id="14" name="TextBox 14"/>
            <p:cNvSpPr txBox="1"/>
            <p:nvPr/>
          </p:nvSpPr>
          <p:spPr>
            <a:xfrm>
              <a:off x="76200" y="-31676"/>
              <a:ext cx="660400" cy="185852"/>
            </a:xfrm>
            <a:prstGeom prst="rect">
              <a:avLst/>
            </a:prstGeom>
          </p:spPr>
          <p:txBody>
            <a:bodyPr lIns="50800" tIns="50800" rIns="50800" bIns="50800" rtlCol="0" anchor="ctr"/>
            <a:lstStyle/>
            <a:p>
              <a:pPr algn="ctr">
                <a:lnSpc>
                  <a:spcPts val="3227"/>
                </a:lnSpc>
              </a:pPr>
              <a:endParaRPr/>
            </a:p>
          </p:txBody>
        </p:sp>
      </p:grpSp>
      <p:sp>
        <p:nvSpPr>
          <p:cNvPr id="15" name="Freeform 15"/>
          <p:cNvSpPr/>
          <p:nvPr/>
        </p:nvSpPr>
        <p:spPr>
          <a:xfrm>
            <a:off x="13944600" y="6077081"/>
            <a:ext cx="1878346" cy="3117586"/>
          </a:xfrm>
          <a:custGeom>
            <a:avLst/>
            <a:gdLst/>
            <a:ahLst/>
            <a:cxnLst/>
            <a:rect l="l" t="t" r="r" b="b"/>
            <a:pathLst>
              <a:path w="1878346" h="3117586">
                <a:moveTo>
                  <a:pt x="0" y="0"/>
                </a:moveTo>
                <a:lnTo>
                  <a:pt x="1878345" y="0"/>
                </a:lnTo>
                <a:lnTo>
                  <a:pt x="1878345" y="3117586"/>
                </a:lnTo>
                <a:lnTo>
                  <a:pt x="0" y="3117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Rectangle 17"/>
          <p:cNvSpPr/>
          <p:nvPr/>
        </p:nvSpPr>
        <p:spPr>
          <a:xfrm>
            <a:off x="4572000" y="900416"/>
            <a:ext cx="9144000" cy="7294305"/>
          </a:xfrm>
          <a:prstGeom prst="rect">
            <a:avLst/>
          </a:prstGeom>
        </p:spPr>
        <p:txBody>
          <a:bodyPr>
            <a:spAutoFit/>
          </a:bodyPr>
          <a:lstStyle/>
          <a:p>
            <a:pPr algn="just">
              <a:lnSpc>
                <a:spcPct val="130000"/>
              </a:lnSpc>
              <a:spcAft>
                <a:spcPts val="0"/>
              </a:spcAft>
            </a:pPr>
            <a:r>
              <a:rPr lang="de-DE" sz="36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Gợi ý: HS có thể trả lời các câu hỏi sau để tìm ý cho đoạn văn:</a:t>
            </a:r>
            <a:endParaRPr lang="en-GB" sz="3600" b="1">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indent="165100" algn="just">
              <a:lnSpc>
                <a:spcPct val="130000"/>
              </a:lnSpc>
              <a:spcAft>
                <a:spcPts val="0"/>
              </a:spcAft>
            </a:pPr>
            <a:r>
              <a:rPr lang="de-DE" sz="3600" b="1" i="1">
                <a:solidFill>
                  <a:schemeClr val="bg1"/>
                </a:solidFill>
                <a:latin typeface="Times New Roman" panose="02020603050405020304" pitchFamily="18" charset="0"/>
                <a:ea typeface="Arial" panose="020B0604020202020204" pitchFamily="34" charset="0"/>
                <a:cs typeface="Times New Roman" panose="02020603050405020304" pitchFamily="18" charset="0"/>
              </a:rPr>
              <a:t>+ Em thích chi tiết nào nhất trong đoạn trích?</a:t>
            </a:r>
            <a:endParaRPr lang="en-GB" sz="3600" b="1">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indent="165100" algn="just">
              <a:lnSpc>
                <a:spcPct val="130000"/>
              </a:lnSpc>
              <a:spcAft>
                <a:spcPts val="0"/>
              </a:spcAft>
            </a:pPr>
            <a:r>
              <a:rPr lang="de-DE" sz="3600" b="1" i="1">
                <a:solidFill>
                  <a:schemeClr val="bg1"/>
                </a:solidFill>
                <a:latin typeface="Times New Roman" panose="02020603050405020304" pitchFamily="18" charset="0"/>
                <a:ea typeface="Arial" panose="020B0604020202020204" pitchFamily="34" charset="0"/>
                <a:cs typeface="Times New Roman" panose="02020603050405020304" pitchFamily="18" charset="0"/>
              </a:rPr>
              <a:t>+ Chi tiết đó nói lên điều gì về tình thế của nhân vật?</a:t>
            </a:r>
            <a:endParaRPr lang="en-GB" sz="3600" b="1">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indent="165100" algn="just">
              <a:lnSpc>
                <a:spcPct val="130000"/>
              </a:lnSpc>
              <a:spcAft>
                <a:spcPts val="0"/>
              </a:spcAft>
            </a:pPr>
            <a:r>
              <a:rPr lang="de-DE" sz="3600" b="1" i="1">
                <a:solidFill>
                  <a:schemeClr val="bg1"/>
                </a:solidFill>
                <a:latin typeface="Times New Roman" panose="02020603050405020304" pitchFamily="18" charset="0"/>
                <a:ea typeface="Arial" panose="020B0604020202020204" pitchFamily="34" charset="0"/>
                <a:cs typeface="Times New Roman" panose="02020603050405020304" pitchFamily="18" charset="0"/>
              </a:rPr>
              <a:t>+ Chi tiết đó thể hiện điều gì về tâm trạng, suy nghĩ của nhân vật?</a:t>
            </a:r>
            <a:endParaRPr lang="en-GB" sz="3600" b="1">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indent="165100" algn="just">
              <a:lnSpc>
                <a:spcPct val="130000"/>
              </a:lnSpc>
              <a:spcAft>
                <a:spcPts val="0"/>
              </a:spcAft>
            </a:pPr>
            <a:r>
              <a:rPr lang="de-DE" sz="3600" b="1" i="1">
                <a:solidFill>
                  <a:schemeClr val="bg1"/>
                </a:solidFill>
                <a:latin typeface="Times New Roman" panose="02020603050405020304" pitchFamily="18" charset="0"/>
                <a:ea typeface="Arial" panose="020B0604020202020204" pitchFamily="34" charset="0"/>
                <a:cs typeface="Times New Roman" panose="02020603050405020304" pitchFamily="18" charset="0"/>
              </a:rPr>
              <a:t>+ Chi tiết đó có vai trò như thế nào trong toàn bộ đoạn trích?</a:t>
            </a:r>
            <a:endParaRPr lang="en-GB" sz="3600" b="1">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indent="165100" algn="just">
              <a:lnSpc>
                <a:spcPct val="130000"/>
              </a:lnSpc>
              <a:spcAft>
                <a:spcPts val="0"/>
              </a:spcAft>
            </a:pPr>
            <a:r>
              <a:rPr lang="de-DE" sz="3600" b="1" i="1">
                <a:solidFill>
                  <a:schemeClr val="bg1"/>
                </a:solidFill>
                <a:latin typeface="Times New Roman" panose="02020603050405020304" pitchFamily="18" charset="0"/>
                <a:ea typeface="Arial" panose="020B0604020202020204" pitchFamily="34" charset="0"/>
                <a:cs typeface="Times New Roman" panose="02020603050405020304" pitchFamily="18" charset="0"/>
              </a:rPr>
              <a:t>+ Chi tiết đó thể hiện đặc điểm gì của bi kịch?</a:t>
            </a:r>
            <a:endParaRPr lang="en-GB" sz="36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081CE"/>
        </a:solidFill>
        <a:effectLst/>
      </p:bgPr>
    </p:bg>
    <p:spTree>
      <p:nvGrpSpPr>
        <p:cNvPr id="1" name=""/>
        <p:cNvGrpSpPr/>
        <p:nvPr/>
      </p:nvGrpSpPr>
      <p:grpSpPr>
        <a:xfrm>
          <a:off x="0" y="0"/>
          <a:ext cx="0" cy="0"/>
          <a:chOff x="0" y="0"/>
          <a:chExt cx="0" cy="0"/>
        </a:xfrm>
      </p:grpSpPr>
      <p:sp>
        <p:nvSpPr>
          <p:cNvPr id="2" name="Freeform 2"/>
          <p:cNvSpPr/>
          <p:nvPr/>
        </p:nvSpPr>
        <p:spPr>
          <a:xfrm>
            <a:off x="-502885" y="1572664"/>
            <a:ext cx="19040504" cy="19040504"/>
          </a:xfrm>
          <a:custGeom>
            <a:avLst/>
            <a:gdLst/>
            <a:ahLst/>
            <a:cxnLst/>
            <a:rect l="l" t="t" r="r" b="b"/>
            <a:pathLst>
              <a:path w="19040504" h="19040504">
                <a:moveTo>
                  <a:pt x="0" y="0"/>
                </a:moveTo>
                <a:lnTo>
                  <a:pt x="19040504" y="0"/>
                </a:lnTo>
                <a:lnTo>
                  <a:pt x="19040504" y="19040504"/>
                </a:lnTo>
                <a:lnTo>
                  <a:pt x="0" y="190405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14225">
            <a:off x="-5141429" y="528554"/>
            <a:ext cx="11321364" cy="10333317"/>
          </a:xfrm>
          <a:custGeom>
            <a:avLst/>
            <a:gdLst/>
            <a:ahLst/>
            <a:cxnLst/>
            <a:rect l="l" t="t" r="r" b="b"/>
            <a:pathLst>
              <a:path w="11321364" h="10333317">
                <a:moveTo>
                  <a:pt x="0" y="0"/>
                </a:moveTo>
                <a:lnTo>
                  <a:pt x="11321363" y="0"/>
                </a:lnTo>
                <a:lnTo>
                  <a:pt x="11321363" y="10333317"/>
                </a:lnTo>
                <a:lnTo>
                  <a:pt x="0" y="10333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16701" flipH="1">
            <a:off x="12073910" y="525077"/>
            <a:ext cx="11321364" cy="10333317"/>
          </a:xfrm>
          <a:custGeom>
            <a:avLst/>
            <a:gdLst/>
            <a:ahLst/>
            <a:cxnLst/>
            <a:rect l="l" t="t" r="r" b="b"/>
            <a:pathLst>
              <a:path w="11321364" h="10333317">
                <a:moveTo>
                  <a:pt x="11321363" y="0"/>
                </a:moveTo>
                <a:lnTo>
                  <a:pt x="0" y="0"/>
                </a:lnTo>
                <a:lnTo>
                  <a:pt x="0" y="10333318"/>
                </a:lnTo>
                <a:lnTo>
                  <a:pt x="11321363" y="10333318"/>
                </a:lnTo>
                <a:lnTo>
                  <a:pt x="11321363"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762000" y="5691735"/>
            <a:ext cx="4142279" cy="8836861"/>
          </a:xfrm>
          <a:custGeom>
            <a:avLst/>
            <a:gdLst/>
            <a:ahLst/>
            <a:cxnLst/>
            <a:rect l="l" t="t" r="r" b="b"/>
            <a:pathLst>
              <a:path w="4142279" h="8836861">
                <a:moveTo>
                  <a:pt x="0" y="0"/>
                </a:moveTo>
                <a:lnTo>
                  <a:pt x="4142279" y="0"/>
                </a:lnTo>
                <a:lnTo>
                  <a:pt x="4142279" y="8836862"/>
                </a:lnTo>
                <a:lnTo>
                  <a:pt x="0" y="8836862"/>
                </a:lnTo>
                <a:lnTo>
                  <a:pt x="0" y="0"/>
                </a:lnTo>
                <a:close/>
              </a:path>
            </a:pathLst>
          </a:custGeom>
          <a:blipFill>
            <a:blip r:embed="rId6"/>
            <a:stretch>
              <a:fillRect/>
            </a:stretch>
          </a:blipFill>
        </p:spPr>
      </p:sp>
      <p:sp>
        <p:nvSpPr>
          <p:cNvPr id="7" name="Freeform 10"/>
          <p:cNvSpPr/>
          <p:nvPr/>
        </p:nvSpPr>
        <p:spPr>
          <a:xfrm>
            <a:off x="3200400" y="190500"/>
            <a:ext cx="12573000" cy="5690174"/>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sp>
        <p:nvSpPr>
          <p:cNvPr id="8" name="TextBox 13"/>
          <p:cNvSpPr txBox="1"/>
          <p:nvPr/>
        </p:nvSpPr>
        <p:spPr>
          <a:xfrm>
            <a:off x="3695700" y="327153"/>
            <a:ext cx="11582400" cy="5416868"/>
          </a:xfrm>
          <a:prstGeom prst="rect">
            <a:avLst/>
          </a:prstGeom>
        </p:spPr>
        <p:txBody>
          <a:bodyPr wrap="square" lIns="0" tIns="0" rIns="0" bIns="0" rtlCol="0" anchor="t">
            <a:spAutoFit/>
          </a:bodyPr>
          <a:lstStyle/>
          <a:p>
            <a:pPr algn="ct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hỏi</a:t>
            </a:r>
            <a:r>
              <a:rPr lang="en-US" sz="4400" b="1" dirty="0">
                <a:latin typeface="Times New Roman" panose="02020603050405020304" pitchFamily="18" charset="0"/>
                <a:cs typeface="Times New Roman" panose="02020603050405020304" pitchFamily="18" charset="0"/>
              </a:rPr>
              <a:t> </a:t>
            </a:r>
            <a:endParaRPr lang="en-GB" sz="4400" b="1"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vở</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niệm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danh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vụ</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con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kỉ</a:t>
            </a:r>
            <a:r>
              <a:rPr lang="en-US" sz="4400" dirty="0">
                <a:latin typeface="Times New Roman" panose="02020603050405020304" pitchFamily="18" charset="0"/>
                <a:cs typeface="Times New Roman" panose="02020603050405020304" pitchFamily="18" charset="0"/>
              </a:rPr>
              <a:t> XVII. Theo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quyết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vở</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còn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hợp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nay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sao</a:t>
            </a:r>
            <a:r>
              <a:rPr lang="en-US" sz="4400" dirty="0">
                <a:latin typeface="Times New Roman" panose="02020603050405020304" pitchFamily="18" charset="0"/>
                <a:cs typeface="Times New Roman" panose="02020603050405020304" pitchFamily="18" charset="0"/>
              </a:rPr>
              <a:t>?</a:t>
            </a:r>
            <a:endParaRPr lang="en-GB"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quyết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a:t>
            </a:r>
            <a:endParaRPr lang="en-GB"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831337" y="-264525"/>
            <a:ext cx="19950675" cy="9898229"/>
            <a:chOff x="0" y="0"/>
            <a:chExt cx="26600900" cy="13197639"/>
          </a:xfrm>
        </p:grpSpPr>
        <p:sp>
          <p:nvSpPr>
            <p:cNvPr id="3" name="Freeform 3"/>
            <p:cNvSpPr/>
            <p:nvPr/>
          </p:nvSpPr>
          <p:spPr>
            <a:xfrm>
              <a:off x="15621842" y="0"/>
              <a:ext cx="5400034" cy="13197639"/>
            </a:xfrm>
            <a:custGeom>
              <a:avLst/>
              <a:gdLst/>
              <a:ahLst/>
              <a:cxnLst/>
              <a:rect l="l" t="t" r="r" b="b"/>
              <a:pathLst>
                <a:path w="5400034" h="13197639">
                  <a:moveTo>
                    <a:pt x="0" y="0"/>
                  </a:moveTo>
                  <a:lnTo>
                    <a:pt x="5400034" y="0"/>
                  </a:lnTo>
                  <a:lnTo>
                    <a:pt x="5400034" y="13197639"/>
                  </a:lnTo>
                  <a:lnTo>
                    <a:pt x="0" y="131976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0392510" y="0"/>
              <a:ext cx="6208389" cy="13197639"/>
            </a:xfrm>
            <a:custGeom>
              <a:avLst/>
              <a:gdLst/>
              <a:ahLst/>
              <a:cxnLst/>
              <a:rect l="l" t="t" r="r" b="b"/>
              <a:pathLst>
                <a:path w="6208389" h="13197639">
                  <a:moveTo>
                    <a:pt x="0" y="0"/>
                  </a:moveTo>
                  <a:lnTo>
                    <a:pt x="6208390" y="0"/>
                  </a:lnTo>
                  <a:lnTo>
                    <a:pt x="6208390" y="13197639"/>
                  </a:lnTo>
                  <a:lnTo>
                    <a:pt x="0" y="131976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0508249" y="0"/>
              <a:ext cx="5400034" cy="13197639"/>
            </a:xfrm>
            <a:custGeom>
              <a:avLst/>
              <a:gdLst/>
              <a:ahLst/>
              <a:cxnLst/>
              <a:rect l="l" t="t" r="r" b="b"/>
              <a:pathLst>
                <a:path w="5400034" h="13197639">
                  <a:moveTo>
                    <a:pt x="0" y="0"/>
                  </a:moveTo>
                  <a:lnTo>
                    <a:pt x="5400034" y="0"/>
                  </a:lnTo>
                  <a:lnTo>
                    <a:pt x="5400034" y="13197639"/>
                  </a:lnTo>
                  <a:lnTo>
                    <a:pt x="0" y="131976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5314684" y="0"/>
              <a:ext cx="5400034" cy="13197639"/>
            </a:xfrm>
            <a:custGeom>
              <a:avLst/>
              <a:gdLst/>
              <a:ahLst/>
              <a:cxnLst/>
              <a:rect l="l" t="t" r="r" b="b"/>
              <a:pathLst>
                <a:path w="5400034" h="13197639">
                  <a:moveTo>
                    <a:pt x="0" y="0"/>
                  </a:moveTo>
                  <a:lnTo>
                    <a:pt x="5400033" y="0"/>
                  </a:lnTo>
                  <a:lnTo>
                    <a:pt x="5400033" y="13197639"/>
                  </a:lnTo>
                  <a:lnTo>
                    <a:pt x="0" y="131976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0" y="0"/>
              <a:ext cx="6208389" cy="13197639"/>
            </a:xfrm>
            <a:custGeom>
              <a:avLst/>
              <a:gdLst/>
              <a:ahLst/>
              <a:cxnLst/>
              <a:rect l="l" t="t" r="r" b="b"/>
              <a:pathLst>
                <a:path w="6208389" h="13197639">
                  <a:moveTo>
                    <a:pt x="0" y="0"/>
                  </a:moveTo>
                  <a:lnTo>
                    <a:pt x="6208389" y="0"/>
                  </a:lnTo>
                  <a:lnTo>
                    <a:pt x="6208389" y="13197639"/>
                  </a:lnTo>
                  <a:lnTo>
                    <a:pt x="0" y="131976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grpSp>
        <p:nvGrpSpPr>
          <p:cNvPr id="8" name="Group 8"/>
          <p:cNvGrpSpPr/>
          <p:nvPr/>
        </p:nvGrpSpPr>
        <p:grpSpPr>
          <a:xfrm>
            <a:off x="762000" y="327886"/>
            <a:ext cx="17449799" cy="8739442"/>
            <a:chOff x="0" y="-282096"/>
            <a:chExt cx="19401741" cy="3517853"/>
          </a:xfrm>
        </p:grpSpPr>
        <p:grpSp>
          <p:nvGrpSpPr>
            <p:cNvPr id="9" name="Group 9"/>
            <p:cNvGrpSpPr/>
            <p:nvPr/>
          </p:nvGrpSpPr>
          <p:grpSpPr>
            <a:xfrm>
              <a:off x="295211" y="-282096"/>
              <a:ext cx="18803748" cy="3517853"/>
              <a:chOff x="0" y="-38100"/>
              <a:chExt cx="2182243" cy="408260"/>
            </a:xfrm>
          </p:grpSpPr>
          <p:sp>
            <p:nvSpPr>
              <p:cNvPr id="10" name="Freeform 10"/>
              <p:cNvSpPr/>
              <p:nvPr/>
            </p:nvSpPr>
            <p:spPr>
              <a:xfrm>
                <a:off x="193109" y="0"/>
                <a:ext cx="1506291"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11" name="TextBox 11"/>
              <p:cNvSpPr txBox="1"/>
              <p:nvPr/>
            </p:nvSpPr>
            <p:spPr>
              <a:xfrm>
                <a:off x="0" y="-38100"/>
                <a:ext cx="2182243" cy="408260"/>
              </a:xfrm>
              <a:prstGeom prst="rect">
                <a:avLst/>
              </a:prstGeom>
            </p:spPr>
            <p:txBody>
              <a:bodyPr lIns="78425" tIns="78425" rIns="78425" bIns="78425" rtlCol="0" anchor="ctr"/>
              <a:lstStyle/>
              <a:p>
                <a:pPr algn="ctr">
                  <a:lnSpc>
                    <a:spcPts val="2659"/>
                  </a:lnSpc>
                </a:pPr>
                <a:endParaRPr/>
              </a:p>
            </p:txBody>
          </p:sp>
        </p:grpSp>
        <p:sp>
          <p:nvSpPr>
            <p:cNvPr id="12" name="AutoShape 12"/>
            <p:cNvSpPr/>
            <p:nvPr/>
          </p:nvSpPr>
          <p:spPr>
            <a:xfrm>
              <a:off x="7571" y="46200"/>
              <a:ext cx="19394170" cy="0"/>
            </a:xfrm>
            <a:prstGeom prst="line">
              <a:avLst/>
            </a:prstGeom>
            <a:ln w="92399" cap="flat">
              <a:solidFill>
                <a:srgbClr val="000000"/>
              </a:solidFill>
              <a:prstDash val="solid"/>
              <a:headEnd type="oval" w="lg" len="lg"/>
              <a:tailEnd type="oval" w="lg" len="lg"/>
            </a:ln>
          </p:spPr>
        </p:sp>
        <p:sp>
          <p:nvSpPr>
            <p:cNvPr id="13" name="AutoShape 13"/>
            <p:cNvSpPr/>
            <p:nvPr/>
          </p:nvSpPr>
          <p:spPr>
            <a:xfrm>
              <a:off x="0" y="3235756"/>
              <a:ext cx="19394170" cy="0"/>
            </a:xfrm>
            <a:prstGeom prst="line">
              <a:avLst/>
            </a:prstGeom>
            <a:ln w="92399" cap="flat">
              <a:solidFill>
                <a:srgbClr val="000000"/>
              </a:solidFill>
              <a:prstDash val="solid"/>
              <a:headEnd type="oval" w="lg" len="lg"/>
              <a:tailEnd type="oval" w="lg" len="lg"/>
            </a:ln>
          </p:spPr>
        </p:sp>
      </p:grpSp>
      <p:sp>
        <p:nvSpPr>
          <p:cNvPr id="14" name="TextBox 14"/>
          <p:cNvSpPr txBox="1"/>
          <p:nvPr/>
        </p:nvSpPr>
        <p:spPr>
          <a:xfrm>
            <a:off x="3581400" y="3699704"/>
            <a:ext cx="9906000" cy="286616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gn="ctr">
              <a:lnSpc>
                <a:spcPct val="150000"/>
              </a:lnSpc>
              <a:spcBef>
                <a:spcPct val="0"/>
              </a:spcBef>
            </a:pPr>
            <a:r>
              <a:rPr lang="en-US" sz="3200" b="1"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HƯỚNG DẪN HỌC TẬP</a:t>
            </a:r>
          </a:p>
          <a:p>
            <a:pPr marL="457200" indent="-457200">
              <a:lnSpc>
                <a:spcPct val="150000"/>
              </a:lnSpc>
              <a:spcBef>
                <a:spcPct val="0"/>
              </a:spcBef>
              <a:buFontTx/>
              <a:buChar char="-"/>
            </a:pP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Nắm</a:t>
            </a:r>
            <a:r>
              <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 </a:t>
            </a: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vững</a:t>
            </a:r>
            <a:r>
              <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 </a:t>
            </a: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kiến</a:t>
            </a:r>
            <a:r>
              <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 </a:t>
            </a: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thức</a:t>
            </a:r>
            <a:r>
              <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 </a:t>
            </a: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cơ</a:t>
            </a:r>
            <a:r>
              <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 </a:t>
            </a: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bản</a:t>
            </a:r>
            <a:endPar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endParaRPr>
          </a:p>
          <a:p>
            <a:pPr marL="457200" indent="-457200">
              <a:lnSpc>
                <a:spcPct val="150000"/>
              </a:lnSpc>
              <a:spcBef>
                <a:spcPct val="0"/>
              </a:spcBef>
              <a:buFontTx/>
              <a:buChar char="-"/>
            </a:pPr>
            <a:r>
              <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Hoàn </a:t>
            </a: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thành</a:t>
            </a:r>
            <a:r>
              <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 </a:t>
            </a: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bài</a:t>
            </a:r>
            <a:r>
              <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 </a:t>
            </a: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tập</a:t>
            </a:r>
            <a:r>
              <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 </a:t>
            </a: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phần</a:t>
            </a:r>
            <a:r>
              <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 </a:t>
            </a: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vận</a:t>
            </a:r>
            <a:r>
              <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 </a:t>
            </a: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dụng</a:t>
            </a:r>
            <a:endPar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endParaRPr>
          </a:p>
          <a:p>
            <a:pPr marL="457200" indent="-457200">
              <a:lnSpc>
                <a:spcPct val="150000"/>
              </a:lnSpc>
              <a:spcBef>
                <a:spcPct val="0"/>
              </a:spcBef>
              <a:buFontTx/>
              <a:buChar char="-"/>
            </a:pP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Chuẩn</a:t>
            </a:r>
            <a:r>
              <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 </a:t>
            </a: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bị</a:t>
            </a:r>
            <a:r>
              <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 </a:t>
            </a: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bài</a:t>
            </a:r>
            <a:r>
              <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 </a:t>
            </a: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tiếp</a:t>
            </a:r>
            <a:r>
              <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 </a:t>
            </a: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theo</a:t>
            </a:r>
            <a:r>
              <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 “</a:t>
            </a: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Bí</a:t>
            </a:r>
            <a:r>
              <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 </a:t>
            </a: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ẩn</a:t>
            </a:r>
            <a:r>
              <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 </a:t>
            </a: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của</a:t>
            </a:r>
            <a:r>
              <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 </a:t>
            </a: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làn</a:t>
            </a:r>
            <a:r>
              <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 </a:t>
            </a: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nước</a:t>
            </a:r>
            <a:r>
              <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 – </a:t>
            </a:r>
            <a:r>
              <a:rPr lang="en-US" sz="3200" dirty="0" err="1">
                <a:solidFill>
                  <a:srgbClr val="000000"/>
                </a:solidFill>
                <a:latin typeface="Times New Roman" panose="02020603050405020304" pitchFamily="18" charset="0"/>
                <a:ea typeface="Agrandir Tight Heavy"/>
                <a:cs typeface="Times New Roman" panose="02020603050405020304" pitchFamily="18" charset="0"/>
                <a:sym typeface="Agrandir Tight Heavy"/>
              </a:rPr>
              <a:t>Bảo</a:t>
            </a:r>
            <a:r>
              <a:rPr lang="en-US" sz="3200" dirty="0">
                <a:solidFill>
                  <a:srgbClr val="000000"/>
                </a:solidFill>
                <a:latin typeface="Times New Roman" panose="02020603050405020304" pitchFamily="18" charset="0"/>
                <a:ea typeface="Agrandir Tight Heavy"/>
                <a:cs typeface="Times New Roman" panose="02020603050405020304" pitchFamily="18" charset="0"/>
                <a:sym typeface="Agrandir Tight Heavy"/>
              </a:rPr>
              <a:t> Ninh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94247"/>
        </a:solidFill>
        <a:effectLst/>
      </p:bgPr>
    </p:bg>
    <p:spTree>
      <p:nvGrpSpPr>
        <p:cNvPr id="1" name=""/>
        <p:cNvGrpSpPr/>
        <p:nvPr/>
      </p:nvGrpSpPr>
      <p:grpSpPr>
        <a:xfrm>
          <a:off x="0" y="0"/>
          <a:ext cx="0" cy="0"/>
          <a:chOff x="0" y="0"/>
          <a:chExt cx="0" cy="0"/>
        </a:xfrm>
      </p:grpSpPr>
      <p:grpSp>
        <p:nvGrpSpPr>
          <p:cNvPr id="2" name="Group 2"/>
          <p:cNvGrpSpPr/>
          <p:nvPr/>
        </p:nvGrpSpPr>
        <p:grpSpPr>
          <a:xfrm>
            <a:off x="838200" y="371989"/>
            <a:ext cx="10972800" cy="2028312"/>
            <a:chOff x="0" y="0"/>
            <a:chExt cx="13187207" cy="2230719"/>
          </a:xfrm>
        </p:grpSpPr>
        <p:grpSp>
          <p:nvGrpSpPr>
            <p:cNvPr id="3" name="Group 3"/>
            <p:cNvGrpSpPr/>
            <p:nvPr/>
          </p:nvGrpSpPr>
          <p:grpSpPr>
            <a:xfrm>
              <a:off x="200653" y="31402"/>
              <a:ext cx="12780757" cy="2167916"/>
              <a:chOff x="0" y="0"/>
              <a:chExt cx="2182243" cy="370160"/>
            </a:xfrm>
          </p:grpSpPr>
          <p:sp>
            <p:nvSpPr>
              <p:cNvPr id="4" name="Freeform 4"/>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5" name="TextBox 5"/>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6" name="AutoShape 6"/>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7" name="AutoShape 7"/>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8" name="Freeform 8"/>
          <p:cNvSpPr/>
          <p:nvPr/>
        </p:nvSpPr>
        <p:spPr>
          <a:xfrm rot="-397430">
            <a:off x="-134067" y="7548761"/>
            <a:ext cx="19096803" cy="6707752"/>
          </a:xfrm>
          <a:custGeom>
            <a:avLst/>
            <a:gdLst/>
            <a:ahLst/>
            <a:cxnLst/>
            <a:rect l="l" t="t" r="r" b="b"/>
            <a:pathLst>
              <a:path w="19096803" h="6707752">
                <a:moveTo>
                  <a:pt x="0" y="0"/>
                </a:moveTo>
                <a:lnTo>
                  <a:pt x="19096804" y="0"/>
                </a:lnTo>
                <a:lnTo>
                  <a:pt x="19096804" y="6707752"/>
                </a:lnTo>
                <a:lnTo>
                  <a:pt x="0" y="6707752"/>
                </a:lnTo>
                <a:lnTo>
                  <a:pt x="0" y="0"/>
                </a:lnTo>
                <a:close/>
              </a:path>
            </a:pathLst>
          </a:custGeom>
          <a:blipFill>
            <a:blip r:embed="rId2"/>
            <a:stretch>
              <a:fillRect/>
            </a:stretch>
          </a:blipFill>
        </p:spPr>
      </p:sp>
      <p:grpSp>
        <p:nvGrpSpPr>
          <p:cNvPr id="10" name="Group 10"/>
          <p:cNvGrpSpPr/>
          <p:nvPr/>
        </p:nvGrpSpPr>
        <p:grpSpPr>
          <a:xfrm>
            <a:off x="12440423" y="9009028"/>
            <a:ext cx="2764459" cy="859085"/>
            <a:chOff x="0" y="0"/>
            <a:chExt cx="728088" cy="226261"/>
          </a:xfrm>
        </p:grpSpPr>
        <p:sp>
          <p:nvSpPr>
            <p:cNvPr id="11" name="Freeform 11"/>
            <p:cNvSpPr/>
            <p:nvPr/>
          </p:nvSpPr>
          <p:spPr>
            <a:xfrm>
              <a:off x="0" y="0"/>
              <a:ext cx="728088" cy="226261"/>
            </a:xfrm>
            <a:custGeom>
              <a:avLst/>
              <a:gdLst/>
              <a:ahLst/>
              <a:cxnLst/>
              <a:rect l="l" t="t" r="r" b="b"/>
              <a:pathLst>
                <a:path w="728088" h="226261">
                  <a:moveTo>
                    <a:pt x="364044" y="0"/>
                  </a:moveTo>
                  <a:cubicBezTo>
                    <a:pt x="162988" y="0"/>
                    <a:pt x="0" y="50650"/>
                    <a:pt x="0" y="113131"/>
                  </a:cubicBezTo>
                  <a:cubicBezTo>
                    <a:pt x="0" y="175611"/>
                    <a:pt x="162988" y="226261"/>
                    <a:pt x="364044" y="226261"/>
                  </a:cubicBezTo>
                  <a:cubicBezTo>
                    <a:pt x="565100" y="226261"/>
                    <a:pt x="728088" y="175611"/>
                    <a:pt x="728088" y="113131"/>
                  </a:cubicBezTo>
                  <a:cubicBezTo>
                    <a:pt x="728088" y="50650"/>
                    <a:pt x="565100" y="0"/>
                    <a:pt x="364044" y="0"/>
                  </a:cubicBezTo>
                  <a:close/>
                </a:path>
              </a:pathLst>
            </a:custGeom>
            <a:solidFill>
              <a:srgbClr val="603A16"/>
            </a:solidFill>
          </p:spPr>
        </p:sp>
        <p:sp>
          <p:nvSpPr>
            <p:cNvPr id="12" name="TextBox 12"/>
            <p:cNvSpPr txBox="1"/>
            <p:nvPr/>
          </p:nvSpPr>
          <p:spPr>
            <a:xfrm>
              <a:off x="68258" y="-26413"/>
              <a:ext cx="591572" cy="231462"/>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4" name="TextBox 14"/>
          <p:cNvSpPr txBox="1"/>
          <p:nvPr/>
        </p:nvSpPr>
        <p:spPr>
          <a:xfrm>
            <a:off x="1257393" y="2844195"/>
            <a:ext cx="9190166" cy="830997"/>
          </a:xfrm>
          <a:prstGeom prst="rect">
            <a:avLst/>
          </a:prstGeom>
        </p:spPr>
        <p:txBody>
          <a:bodyPr lIns="0" tIns="0" rIns="0" bIns="0" rtlCol="0" anchor="t">
            <a:spAutoFit/>
          </a:bodyPr>
          <a:lstStyle/>
          <a:p>
            <a:r>
              <a:rPr lang="en-US" sz="5400" b="1">
                <a:solidFill>
                  <a:schemeClr val="bg1"/>
                </a:solidFill>
                <a:latin typeface="Times New Roman" panose="02020603050405020304" pitchFamily="18" charset="0"/>
                <a:cs typeface="Times New Roman" panose="02020603050405020304" pitchFamily="18" charset="0"/>
              </a:rPr>
              <a:t>2.1. Tác giả </a:t>
            </a:r>
            <a:r>
              <a:rPr lang="vi-VN" sz="5400" b="1">
                <a:solidFill>
                  <a:schemeClr val="bg1"/>
                </a:solidFill>
                <a:latin typeface="Times New Roman" panose="02020603050405020304" pitchFamily="18" charset="0"/>
                <a:cs typeface="Times New Roman" panose="02020603050405020304" pitchFamily="18" charset="0"/>
              </a:rPr>
              <a:t>Coóc-nây</a:t>
            </a:r>
            <a:r>
              <a:rPr lang="vi-VN" sz="5400">
                <a:solidFill>
                  <a:schemeClr val="bg1"/>
                </a:solidFill>
                <a:latin typeface="Times New Roman" panose="02020603050405020304" pitchFamily="18" charset="0"/>
                <a:cs typeface="Times New Roman" panose="02020603050405020304" pitchFamily="18" charset="0"/>
              </a:rPr>
              <a:t> </a:t>
            </a:r>
            <a:endParaRPr lang="en-GB" sz="5400">
              <a:solidFill>
                <a:schemeClr val="bg1"/>
              </a:solidFill>
              <a:latin typeface="Times New Roman" panose="02020603050405020304" pitchFamily="18" charset="0"/>
              <a:cs typeface="Times New Roman" panose="02020603050405020304" pitchFamily="18" charset="0"/>
            </a:endParaRPr>
          </a:p>
        </p:txBody>
      </p:sp>
      <p:sp>
        <p:nvSpPr>
          <p:cNvPr id="15" name="TextBox 15"/>
          <p:cNvSpPr txBox="1"/>
          <p:nvPr/>
        </p:nvSpPr>
        <p:spPr>
          <a:xfrm>
            <a:off x="1366476" y="530835"/>
            <a:ext cx="9911965" cy="1661993"/>
          </a:xfrm>
          <a:prstGeom prst="rect">
            <a:avLst/>
          </a:prstGeom>
        </p:spPr>
        <p:txBody>
          <a:bodyPr lIns="0" tIns="0" rIns="0" bIns="0" rtlCol="0" anchor="t">
            <a:spAutoFit/>
          </a:bodyPr>
          <a:lstStyle/>
          <a:p>
            <a:pPr algn="ctr"/>
            <a:r>
              <a:rPr lang="vi-VN" sz="5400" b="1">
                <a:latin typeface="Times New Roman" panose="02020603050405020304" pitchFamily="18" charset="0"/>
                <a:cs typeface="Times New Roman" panose="02020603050405020304" pitchFamily="18" charset="0"/>
              </a:rPr>
              <a:t>2. T</a:t>
            </a:r>
            <a:r>
              <a:rPr lang="nl-NL" sz="5400" b="1">
                <a:latin typeface="Times New Roman" panose="02020603050405020304" pitchFamily="18" charset="0"/>
                <a:cs typeface="Times New Roman" panose="02020603050405020304" pitchFamily="18" charset="0"/>
              </a:rPr>
              <a:t>ìm hiểu chung về t</a:t>
            </a:r>
            <a:r>
              <a:rPr lang="vi-VN" sz="5400" b="1">
                <a:latin typeface="Times New Roman" panose="02020603050405020304" pitchFamily="18" charset="0"/>
                <a:cs typeface="Times New Roman" panose="02020603050405020304" pitchFamily="18" charset="0"/>
              </a:rPr>
              <a:t>ác giả </a:t>
            </a:r>
            <a:r>
              <a:rPr lang="nl-NL" sz="5400" b="1">
                <a:latin typeface="Times New Roman" panose="02020603050405020304" pitchFamily="18" charset="0"/>
                <a:cs typeface="Times New Roman" panose="02020603050405020304" pitchFamily="18" charset="0"/>
              </a:rPr>
              <a:t>và tác phẩm</a:t>
            </a:r>
            <a:endParaRPr lang="en-GB" sz="5400">
              <a:latin typeface="Times New Roman" panose="02020603050405020304" pitchFamily="18" charset="0"/>
              <a:cs typeface="Times New Roman" panose="02020603050405020304" pitchFamily="18" charset="0"/>
            </a:endParaRPr>
          </a:p>
        </p:txBody>
      </p:sp>
      <p:pic>
        <p:nvPicPr>
          <p:cNvPr id="1026" name="Picture 2" descr="Chân dung Coóc-nây (1606-1684) - Lịch sử 6 - Nguyễn Tiến Dũng - Website  Trường THCS Nghi Y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1826" y="2171700"/>
            <a:ext cx="3590137" cy="51685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Rectangle 15"/>
          <p:cNvSpPr/>
          <p:nvPr/>
        </p:nvSpPr>
        <p:spPr>
          <a:xfrm>
            <a:off x="13497164" y="7563181"/>
            <a:ext cx="1834155" cy="352404"/>
          </a:xfrm>
          <a:prstGeom prst="rect">
            <a:avLst/>
          </a:prstGeom>
        </p:spPr>
        <p:txBody>
          <a:bodyPr wrap="none">
            <a:spAutoFit/>
          </a:bodyPr>
          <a:lstStyle/>
          <a:p>
            <a:pPr algn="ctr">
              <a:lnSpc>
                <a:spcPct val="130000"/>
              </a:lnSpc>
              <a:spcAft>
                <a:spcPts val="0"/>
              </a:spcAft>
            </a:pPr>
            <a:r>
              <a:rPr lang="vi-VN" sz="1300">
                <a:latin typeface="Times New Roman" panose="02020603050405020304" pitchFamily="18" charset="0"/>
                <a:ea typeface="Times New Roman" panose="02020603050405020304" pitchFamily="18" charset="0"/>
              </a:rPr>
              <a:t>Coóc-nây (1606 - 1684) </a:t>
            </a:r>
            <a:endParaRPr lang="en-GB" sz="1200">
              <a:effectLst/>
              <a:latin typeface="Times New Roman" panose="02020603050405020304" pitchFamily="18" charset="0"/>
              <a:ea typeface="Times New Roman" panose="02020603050405020304" pitchFamily="18" charset="0"/>
            </a:endParaRPr>
          </a:p>
        </p:txBody>
      </p:sp>
      <p:sp>
        <p:nvSpPr>
          <p:cNvPr id="18" name="Freeform 9"/>
          <p:cNvSpPr/>
          <p:nvPr/>
        </p:nvSpPr>
        <p:spPr>
          <a:xfrm flipH="1">
            <a:off x="15204883" y="-482600"/>
            <a:ext cx="3290346" cy="10922311"/>
          </a:xfrm>
          <a:custGeom>
            <a:avLst/>
            <a:gdLst/>
            <a:ahLst/>
            <a:cxnLst/>
            <a:rect l="l" t="t" r="r" b="b"/>
            <a:pathLst>
              <a:path w="3290346" h="10922311">
                <a:moveTo>
                  <a:pt x="3290346" y="0"/>
                </a:moveTo>
                <a:lnTo>
                  <a:pt x="0" y="0"/>
                </a:lnTo>
                <a:lnTo>
                  <a:pt x="0" y="10922311"/>
                </a:lnTo>
                <a:lnTo>
                  <a:pt x="3290346" y="10922311"/>
                </a:lnTo>
                <a:lnTo>
                  <a:pt x="3290346"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Rectangle 16"/>
          <p:cNvSpPr/>
          <p:nvPr/>
        </p:nvSpPr>
        <p:spPr>
          <a:xfrm>
            <a:off x="706001" y="4039739"/>
            <a:ext cx="10438884" cy="4401205"/>
          </a:xfrm>
          <a:prstGeom prst="rect">
            <a:avLst/>
          </a:prstGeom>
        </p:spPr>
        <p:txBody>
          <a:bodyPr wrap="square">
            <a:spAutoFit/>
          </a:bodyPr>
          <a:lstStyle/>
          <a:p>
            <a:pPr algn="just">
              <a:spcAft>
                <a:spcPts val="0"/>
              </a:spcAft>
              <a:tabLst>
                <a:tab pos="115570" algn="l"/>
              </a:tabLst>
            </a:pPr>
            <a:r>
              <a:rPr lang="vi-VN" sz="4000" kern="1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 nhà viết kịch xuất sắc của nền bi kịch cổ điển Pháp thế kỉ XVII.</a:t>
            </a:r>
            <a:endParaRPr lang="en-GB"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buClr>
                <a:srgbClr val="231F20"/>
              </a:buClr>
              <a:buSzPts val="1200"/>
              <a:tabLst>
                <a:tab pos="143510" algn="l"/>
              </a:tabLst>
            </a:pPr>
            <a:r>
              <a:rPr lang="en-US"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Kịch của ông có tính duy lí, thể hiện mối quan hệ giữa cá nhân và xã hội thông qua sự đấu tranh giữa lí trí và dục vọng của con người.</a:t>
            </a:r>
            <a:endParaRPr lang="en-US"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buClr>
                <a:srgbClr val="231F20"/>
              </a:buClr>
              <a:buSzPts val="1200"/>
              <a:tabLst>
                <a:tab pos="143510" algn="l"/>
              </a:tabLst>
            </a:pPr>
            <a:r>
              <a:rPr lang="en-GB"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Tác phẩm tiêu biểu: </a:t>
            </a:r>
            <a:r>
              <a:rPr lang="vi-VN" sz="40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Mê-đê</a:t>
            </a:r>
            <a:r>
              <a:rPr lang="vi-VN"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(1635); </a:t>
            </a:r>
            <a:r>
              <a:rPr lang="vi-VN" sz="40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Lơ Xít</a:t>
            </a:r>
            <a:r>
              <a:rPr lang="vi-VN"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(1636), </a:t>
            </a:r>
            <a:r>
              <a:rPr lang="vi-VN" sz="40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Xin-na</a:t>
            </a:r>
            <a:r>
              <a:rPr lang="vi-VN"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(1640),...</a:t>
            </a:r>
            <a:endParaRPr lang="en-GB" sz="40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03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4247"/>
        </a:solidFill>
        <a:effectLst/>
      </p:bgPr>
    </p:bg>
    <p:spTree>
      <p:nvGrpSpPr>
        <p:cNvPr id="1" name=""/>
        <p:cNvGrpSpPr/>
        <p:nvPr/>
      </p:nvGrpSpPr>
      <p:grpSpPr>
        <a:xfrm>
          <a:off x="0" y="0"/>
          <a:ext cx="0" cy="0"/>
          <a:chOff x="0" y="0"/>
          <a:chExt cx="0" cy="0"/>
        </a:xfrm>
      </p:grpSpPr>
      <p:sp>
        <p:nvSpPr>
          <p:cNvPr id="8" name="Freeform 8"/>
          <p:cNvSpPr/>
          <p:nvPr/>
        </p:nvSpPr>
        <p:spPr>
          <a:xfrm rot="-397430">
            <a:off x="-134067" y="7548761"/>
            <a:ext cx="19096803" cy="6707752"/>
          </a:xfrm>
          <a:custGeom>
            <a:avLst/>
            <a:gdLst/>
            <a:ahLst/>
            <a:cxnLst/>
            <a:rect l="l" t="t" r="r" b="b"/>
            <a:pathLst>
              <a:path w="19096803" h="6707752">
                <a:moveTo>
                  <a:pt x="0" y="0"/>
                </a:moveTo>
                <a:lnTo>
                  <a:pt x="19096804" y="0"/>
                </a:lnTo>
                <a:lnTo>
                  <a:pt x="19096804" y="6707752"/>
                </a:lnTo>
                <a:lnTo>
                  <a:pt x="0" y="6707752"/>
                </a:lnTo>
                <a:lnTo>
                  <a:pt x="0" y="0"/>
                </a:lnTo>
                <a:close/>
              </a:path>
            </a:pathLst>
          </a:custGeom>
          <a:blipFill>
            <a:blip r:embed="rId2"/>
            <a:stretch>
              <a:fillRect/>
            </a:stretch>
          </a:blipFill>
        </p:spPr>
      </p:sp>
      <p:grpSp>
        <p:nvGrpSpPr>
          <p:cNvPr id="10" name="Group 10"/>
          <p:cNvGrpSpPr/>
          <p:nvPr/>
        </p:nvGrpSpPr>
        <p:grpSpPr>
          <a:xfrm>
            <a:off x="12440423" y="9009028"/>
            <a:ext cx="2764459" cy="859085"/>
            <a:chOff x="0" y="0"/>
            <a:chExt cx="728088" cy="226261"/>
          </a:xfrm>
        </p:grpSpPr>
        <p:sp>
          <p:nvSpPr>
            <p:cNvPr id="11" name="Freeform 11"/>
            <p:cNvSpPr/>
            <p:nvPr/>
          </p:nvSpPr>
          <p:spPr>
            <a:xfrm>
              <a:off x="0" y="0"/>
              <a:ext cx="728088" cy="226261"/>
            </a:xfrm>
            <a:custGeom>
              <a:avLst/>
              <a:gdLst/>
              <a:ahLst/>
              <a:cxnLst/>
              <a:rect l="l" t="t" r="r" b="b"/>
              <a:pathLst>
                <a:path w="728088" h="226261">
                  <a:moveTo>
                    <a:pt x="364044" y="0"/>
                  </a:moveTo>
                  <a:cubicBezTo>
                    <a:pt x="162988" y="0"/>
                    <a:pt x="0" y="50650"/>
                    <a:pt x="0" y="113131"/>
                  </a:cubicBezTo>
                  <a:cubicBezTo>
                    <a:pt x="0" y="175611"/>
                    <a:pt x="162988" y="226261"/>
                    <a:pt x="364044" y="226261"/>
                  </a:cubicBezTo>
                  <a:cubicBezTo>
                    <a:pt x="565100" y="226261"/>
                    <a:pt x="728088" y="175611"/>
                    <a:pt x="728088" y="113131"/>
                  </a:cubicBezTo>
                  <a:cubicBezTo>
                    <a:pt x="728088" y="50650"/>
                    <a:pt x="565100" y="0"/>
                    <a:pt x="364044" y="0"/>
                  </a:cubicBezTo>
                  <a:close/>
                </a:path>
              </a:pathLst>
            </a:custGeom>
            <a:solidFill>
              <a:srgbClr val="603A16"/>
            </a:solidFill>
          </p:spPr>
        </p:sp>
        <p:sp>
          <p:nvSpPr>
            <p:cNvPr id="12" name="TextBox 12"/>
            <p:cNvSpPr txBox="1"/>
            <p:nvPr/>
          </p:nvSpPr>
          <p:spPr>
            <a:xfrm>
              <a:off x="68258" y="-26413"/>
              <a:ext cx="591572" cy="231462"/>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4" name="TextBox 14"/>
          <p:cNvSpPr txBox="1"/>
          <p:nvPr/>
        </p:nvSpPr>
        <p:spPr>
          <a:xfrm>
            <a:off x="1752600" y="1010024"/>
            <a:ext cx="9190166" cy="923330"/>
          </a:xfrm>
          <a:prstGeom prst="rect">
            <a:avLst/>
          </a:prstGeom>
        </p:spPr>
        <p:txBody>
          <a:bodyPr lIns="0" tIns="0" rIns="0" bIns="0" rtlCol="0" anchor="t">
            <a:spAutoFit/>
          </a:bodyPr>
          <a:lstStyle/>
          <a:p>
            <a:r>
              <a:rPr lang="vi-VN" sz="6000" b="1">
                <a:solidFill>
                  <a:schemeClr val="bg1"/>
                </a:solidFill>
                <a:latin typeface="Times New Roman" panose="02020603050405020304" pitchFamily="18" charset="0"/>
                <a:cs typeface="Times New Roman" panose="02020603050405020304" pitchFamily="18" charset="0"/>
              </a:rPr>
              <a:t>2.2. Tác phẩm </a:t>
            </a:r>
            <a:r>
              <a:rPr lang="vi-VN" sz="6000" b="1" i="1">
                <a:solidFill>
                  <a:schemeClr val="bg1"/>
                </a:solidFill>
                <a:latin typeface="Times New Roman" panose="02020603050405020304" pitchFamily="18" charset="0"/>
                <a:cs typeface="Times New Roman" panose="02020603050405020304" pitchFamily="18" charset="0"/>
              </a:rPr>
              <a:t>Lơ Xít</a:t>
            </a:r>
            <a:endParaRPr lang="en-GB" sz="6000">
              <a:solidFill>
                <a:schemeClr val="bg1"/>
              </a:solidFill>
              <a:latin typeface="Times New Roman" panose="02020603050405020304" pitchFamily="18" charset="0"/>
              <a:cs typeface="Times New Roman" panose="02020603050405020304" pitchFamily="18" charset="0"/>
            </a:endParaRPr>
          </a:p>
        </p:txBody>
      </p:sp>
      <p:sp>
        <p:nvSpPr>
          <p:cNvPr id="18" name="Freeform 9"/>
          <p:cNvSpPr/>
          <p:nvPr/>
        </p:nvSpPr>
        <p:spPr>
          <a:xfrm flipH="1">
            <a:off x="15204883" y="-482600"/>
            <a:ext cx="3290346" cy="10922311"/>
          </a:xfrm>
          <a:custGeom>
            <a:avLst/>
            <a:gdLst/>
            <a:ahLst/>
            <a:cxnLst/>
            <a:rect l="l" t="t" r="r" b="b"/>
            <a:pathLst>
              <a:path w="3290346" h="10922311">
                <a:moveTo>
                  <a:pt x="3290346" y="0"/>
                </a:moveTo>
                <a:lnTo>
                  <a:pt x="0" y="0"/>
                </a:lnTo>
                <a:lnTo>
                  <a:pt x="0" y="10922311"/>
                </a:lnTo>
                <a:lnTo>
                  <a:pt x="3290346" y="10922311"/>
                </a:lnTo>
                <a:lnTo>
                  <a:pt x="3290346"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Rectangle 16"/>
          <p:cNvSpPr/>
          <p:nvPr/>
        </p:nvSpPr>
        <p:spPr>
          <a:xfrm>
            <a:off x="1244679" y="2324100"/>
            <a:ext cx="9144000" cy="812530"/>
          </a:xfrm>
          <a:prstGeom prst="rect">
            <a:avLst/>
          </a:prstGeom>
        </p:spPr>
        <p:txBody>
          <a:bodyPr>
            <a:spAutoFit/>
          </a:bodyPr>
          <a:lstStyle/>
          <a:p>
            <a:pPr algn="just">
              <a:lnSpc>
                <a:spcPct val="130000"/>
              </a:lnSpc>
              <a:tabLst>
                <a:tab pos="115570" algn="l"/>
              </a:tabLst>
            </a:pPr>
            <a:r>
              <a:rPr lang="vi-VN" sz="4000">
                <a:solidFill>
                  <a:schemeClr val="bg1"/>
                </a:solidFill>
                <a:latin typeface="Times New Roman" panose="02020603050405020304" pitchFamily="18" charset="0"/>
                <a:cs typeface="Times New Roman" panose="02020603050405020304" pitchFamily="18" charset="0"/>
              </a:rPr>
              <a:t>- </a:t>
            </a:r>
            <a:r>
              <a:rPr lang="vi-VN" sz="4000" b="1">
                <a:solidFill>
                  <a:schemeClr val="bg1"/>
                </a:solidFill>
                <a:latin typeface="Times New Roman" panose="02020603050405020304" pitchFamily="18" charset="0"/>
                <a:cs typeface="Times New Roman" panose="02020603050405020304" pitchFamily="18" charset="0"/>
              </a:rPr>
              <a:t>Thể loại</a:t>
            </a:r>
            <a:r>
              <a:rPr lang="vi-VN" sz="4000">
                <a:solidFill>
                  <a:schemeClr val="bg1"/>
                </a:solidFill>
                <a:latin typeface="Times New Roman" panose="02020603050405020304" pitchFamily="18" charset="0"/>
                <a:cs typeface="Times New Roman" panose="02020603050405020304" pitchFamily="18" charset="0"/>
              </a:rPr>
              <a:t>: Bi kịch</a:t>
            </a:r>
            <a:endParaRPr lang="en-GB" sz="4000">
              <a:solidFill>
                <a:schemeClr val="bg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94080" y="2153382"/>
            <a:ext cx="3657143" cy="54857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Rectangle 12"/>
          <p:cNvSpPr/>
          <p:nvPr/>
        </p:nvSpPr>
        <p:spPr>
          <a:xfrm>
            <a:off x="1196440" y="3565476"/>
            <a:ext cx="9144000" cy="4013599"/>
          </a:xfrm>
          <a:prstGeom prst="rect">
            <a:avLst/>
          </a:prstGeom>
        </p:spPr>
        <p:txBody>
          <a:bodyPr>
            <a:spAutoFit/>
          </a:bodyPr>
          <a:lstStyle/>
          <a:p>
            <a:pPr algn="just">
              <a:lnSpc>
                <a:spcPct val="130000"/>
              </a:lnSpc>
              <a:spcAft>
                <a:spcPts val="0"/>
              </a:spcAft>
            </a:pPr>
            <a:r>
              <a:rPr lang="vi-VN" sz="4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40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Đề tài</a:t>
            </a:r>
            <a:r>
              <a:rPr lang="vi-VN" sz="4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dựa trên biến cố lịch sử có thật ở Tây Ban Nha thế kỉ XI về người anh hùng - hiệp sĩ Rô-đri-gơ Đi-a-dờ. Nhan đề vở kịch là danh hiệu giặc Mô gọi Rô-đri-gơ một cách kính trọng.</a:t>
            </a:r>
            <a:endParaRPr lang="en-GB" sz="4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968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2284C"/>
        </a:solidFill>
        <a:effectLst/>
      </p:bgPr>
    </p:bg>
    <p:spTree>
      <p:nvGrpSpPr>
        <p:cNvPr id="1" name=""/>
        <p:cNvGrpSpPr/>
        <p:nvPr/>
      </p:nvGrpSpPr>
      <p:grpSpPr>
        <a:xfrm>
          <a:off x="0" y="0"/>
          <a:ext cx="0" cy="0"/>
          <a:chOff x="0" y="0"/>
          <a:chExt cx="0" cy="0"/>
        </a:xfrm>
      </p:grpSpPr>
      <p:grpSp>
        <p:nvGrpSpPr>
          <p:cNvPr id="2" name="Group 2"/>
          <p:cNvGrpSpPr/>
          <p:nvPr/>
        </p:nvGrpSpPr>
        <p:grpSpPr>
          <a:xfrm>
            <a:off x="851037" y="-346141"/>
            <a:ext cx="16548178" cy="8099434"/>
            <a:chOff x="0" y="0"/>
            <a:chExt cx="4358368" cy="2133184"/>
          </a:xfrm>
        </p:grpSpPr>
        <p:sp>
          <p:nvSpPr>
            <p:cNvPr id="3" name="Freeform 3"/>
            <p:cNvSpPr/>
            <p:nvPr/>
          </p:nvSpPr>
          <p:spPr>
            <a:xfrm>
              <a:off x="0" y="0"/>
              <a:ext cx="4358368" cy="2133184"/>
            </a:xfrm>
            <a:custGeom>
              <a:avLst/>
              <a:gdLst/>
              <a:ahLst/>
              <a:cxnLst/>
              <a:rect l="l" t="t" r="r" b="b"/>
              <a:pathLst>
                <a:path w="4358368" h="2133184">
                  <a:moveTo>
                    <a:pt x="0" y="0"/>
                  </a:moveTo>
                  <a:lnTo>
                    <a:pt x="4358368" y="0"/>
                  </a:lnTo>
                  <a:lnTo>
                    <a:pt x="4358368" y="2133184"/>
                  </a:lnTo>
                  <a:lnTo>
                    <a:pt x="0" y="2133184"/>
                  </a:lnTo>
                  <a:close/>
                </a:path>
              </a:pathLst>
            </a:custGeom>
            <a:solidFill>
              <a:srgbClr val="3A3F67"/>
            </a:solidFill>
          </p:spPr>
        </p:sp>
        <p:sp>
          <p:nvSpPr>
            <p:cNvPr id="4" name="TextBox 4"/>
            <p:cNvSpPr txBox="1"/>
            <p:nvPr/>
          </p:nvSpPr>
          <p:spPr>
            <a:xfrm>
              <a:off x="0" y="-47625"/>
              <a:ext cx="4358368" cy="2180809"/>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5" name="Group 5"/>
          <p:cNvGrpSpPr/>
          <p:nvPr/>
        </p:nvGrpSpPr>
        <p:grpSpPr>
          <a:xfrm>
            <a:off x="1173336" y="-462268"/>
            <a:ext cx="15942897" cy="8215561"/>
            <a:chOff x="0" y="0"/>
            <a:chExt cx="4198952" cy="2163769"/>
          </a:xfrm>
        </p:grpSpPr>
        <p:sp>
          <p:nvSpPr>
            <p:cNvPr id="6" name="Freeform 6"/>
            <p:cNvSpPr/>
            <p:nvPr/>
          </p:nvSpPr>
          <p:spPr>
            <a:xfrm>
              <a:off x="0" y="0"/>
              <a:ext cx="4198952" cy="2163769"/>
            </a:xfrm>
            <a:custGeom>
              <a:avLst/>
              <a:gdLst/>
              <a:ahLst/>
              <a:cxnLst/>
              <a:rect l="l" t="t" r="r" b="b"/>
              <a:pathLst>
                <a:path w="4198952" h="2163769">
                  <a:moveTo>
                    <a:pt x="0" y="0"/>
                  </a:moveTo>
                  <a:lnTo>
                    <a:pt x="4198952" y="0"/>
                  </a:lnTo>
                  <a:lnTo>
                    <a:pt x="4198952" y="2163769"/>
                  </a:lnTo>
                  <a:lnTo>
                    <a:pt x="0" y="2163769"/>
                  </a:lnTo>
                  <a:close/>
                </a:path>
              </a:pathLst>
            </a:custGeom>
            <a:solidFill>
              <a:srgbClr val="412713"/>
            </a:solidFill>
          </p:spPr>
        </p:sp>
        <p:sp>
          <p:nvSpPr>
            <p:cNvPr id="7" name="TextBox 7"/>
            <p:cNvSpPr txBox="1"/>
            <p:nvPr/>
          </p:nvSpPr>
          <p:spPr>
            <a:xfrm>
              <a:off x="0" y="-47625"/>
              <a:ext cx="4198952" cy="2211394"/>
            </a:xfrm>
            <a:prstGeom prst="rect">
              <a:avLst/>
            </a:prstGeom>
          </p:spPr>
          <p:txBody>
            <a:bodyPr lIns="50800" tIns="50800" rIns="50800" bIns="50800" rtlCol="0" anchor="ctr"/>
            <a:lstStyle/>
            <a:p>
              <a:pPr algn="ctr">
                <a:lnSpc>
                  <a:spcPts val="3227"/>
                </a:lnSpc>
              </a:pPr>
              <a:endParaRPr>
                <a:solidFill>
                  <a:prstClr val="black"/>
                </a:solidFill>
              </a:endParaRPr>
            </a:p>
          </p:txBody>
        </p:sp>
      </p:grpSp>
      <p:grpSp>
        <p:nvGrpSpPr>
          <p:cNvPr id="8" name="Group 8"/>
          <p:cNvGrpSpPr/>
          <p:nvPr/>
        </p:nvGrpSpPr>
        <p:grpSpPr>
          <a:xfrm>
            <a:off x="-835372" y="7150100"/>
            <a:ext cx="19572681" cy="3168953"/>
            <a:chOff x="0" y="0"/>
            <a:chExt cx="5154945" cy="834621"/>
          </a:xfrm>
        </p:grpSpPr>
        <p:sp>
          <p:nvSpPr>
            <p:cNvPr id="9" name="Freeform 9"/>
            <p:cNvSpPr/>
            <p:nvPr/>
          </p:nvSpPr>
          <p:spPr>
            <a:xfrm>
              <a:off x="0" y="0"/>
              <a:ext cx="5154945" cy="834621"/>
            </a:xfrm>
            <a:custGeom>
              <a:avLst/>
              <a:gdLst/>
              <a:ahLst/>
              <a:cxnLst/>
              <a:rect l="l" t="t" r="r" b="b"/>
              <a:pathLst>
                <a:path w="5154945" h="834621">
                  <a:moveTo>
                    <a:pt x="0" y="0"/>
                  </a:moveTo>
                  <a:lnTo>
                    <a:pt x="5154945" y="0"/>
                  </a:lnTo>
                  <a:lnTo>
                    <a:pt x="5154945" y="834621"/>
                  </a:lnTo>
                  <a:lnTo>
                    <a:pt x="0" y="834621"/>
                  </a:lnTo>
                  <a:close/>
                </a:path>
              </a:pathLst>
            </a:custGeom>
            <a:solidFill>
              <a:srgbClr val="301D0E"/>
            </a:solidFill>
          </p:spPr>
        </p:sp>
        <p:sp>
          <p:nvSpPr>
            <p:cNvPr id="10" name="TextBox 10"/>
            <p:cNvSpPr txBox="1"/>
            <p:nvPr/>
          </p:nvSpPr>
          <p:spPr>
            <a:xfrm>
              <a:off x="0" y="-47625"/>
              <a:ext cx="5154945" cy="882246"/>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1" name="Freeform 11"/>
          <p:cNvSpPr/>
          <p:nvPr/>
        </p:nvSpPr>
        <p:spPr>
          <a:xfrm>
            <a:off x="-154731" y="-300405"/>
            <a:ext cx="3129778" cy="8007961"/>
          </a:xfrm>
          <a:custGeom>
            <a:avLst/>
            <a:gdLst/>
            <a:ahLst/>
            <a:cxnLst/>
            <a:rect l="l" t="t" r="r" b="b"/>
            <a:pathLst>
              <a:path w="3129778" h="8007961">
                <a:moveTo>
                  <a:pt x="0" y="0"/>
                </a:moveTo>
                <a:lnTo>
                  <a:pt x="3129779" y="0"/>
                </a:lnTo>
                <a:lnTo>
                  <a:pt x="3129779" y="8007961"/>
                </a:lnTo>
                <a:lnTo>
                  <a:pt x="0" y="80079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15249805" y="-346141"/>
            <a:ext cx="3129778" cy="8007961"/>
          </a:xfrm>
          <a:custGeom>
            <a:avLst/>
            <a:gdLst/>
            <a:ahLst/>
            <a:cxnLst/>
            <a:rect l="l" t="t" r="r" b="b"/>
            <a:pathLst>
              <a:path w="3129778" h="8007961">
                <a:moveTo>
                  <a:pt x="3129778" y="0"/>
                </a:moveTo>
                <a:lnTo>
                  <a:pt x="0" y="0"/>
                </a:lnTo>
                <a:lnTo>
                  <a:pt x="0" y="8007962"/>
                </a:lnTo>
                <a:lnTo>
                  <a:pt x="3129778" y="8007962"/>
                </a:lnTo>
                <a:lnTo>
                  <a:pt x="3129778"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3" name="Group 13"/>
          <p:cNvGrpSpPr/>
          <p:nvPr/>
        </p:nvGrpSpPr>
        <p:grpSpPr>
          <a:xfrm>
            <a:off x="4302197" y="115452"/>
            <a:ext cx="9890406" cy="1442838"/>
            <a:chOff x="0" y="0"/>
            <a:chExt cx="13187207" cy="2230719"/>
          </a:xfrm>
        </p:grpSpPr>
        <p:grpSp>
          <p:nvGrpSpPr>
            <p:cNvPr id="14" name="Group 14"/>
            <p:cNvGrpSpPr/>
            <p:nvPr/>
          </p:nvGrpSpPr>
          <p:grpSpPr>
            <a:xfrm>
              <a:off x="200653" y="31402"/>
              <a:ext cx="12780757" cy="2167916"/>
              <a:chOff x="0" y="0"/>
              <a:chExt cx="2182243" cy="370160"/>
            </a:xfrm>
          </p:grpSpPr>
          <p:sp>
            <p:nvSpPr>
              <p:cNvPr id="15" name="Freeform 15"/>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16" name="TextBox 16"/>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17" name="AutoShape 17"/>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8" name="AutoShape 18"/>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24" name="TextBox 24"/>
          <p:cNvSpPr txBox="1"/>
          <p:nvPr/>
        </p:nvSpPr>
        <p:spPr>
          <a:xfrm>
            <a:off x="4960266" y="178296"/>
            <a:ext cx="8570408" cy="1379993"/>
          </a:xfrm>
          <a:prstGeom prst="rect">
            <a:avLst/>
          </a:prstGeom>
        </p:spPr>
        <p:txBody>
          <a:bodyPr lIns="0" tIns="0" rIns="0" bIns="0" rtlCol="0" anchor="t">
            <a:spAutoFit/>
          </a:bodyPr>
          <a:lstStyle/>
          <a:p>
            <a:pPr algn="ctr">
              <a:lnSpc>
                <a:spcPts val="11266"/>
              </a:lnSpc>
              <a:spcBef>
                <a:spcPct val="0"/>
              </a:spcBef>
            </a:pPr>
            <a:r>
              <a:rPr lang="vi-VN" sz="8800" b="1">
                <a:latin typeface="Times New Roman" panose="02020603050405020304" pitchFamily="18" charset="0"/>
                <a:cs typeface="Times New Roman" panose="02020603050405020304" pitchFamily="18" charset="0"/>
              </a:rPr>
              <a:t>Tóm tắt </a:t>
            </a:r>
            <a:endParaRPr lang="en-US" sz="8047">
              <a:solidFill>
                <a:srgbClr val="000000"/>
              </a:solidFill>
              <a:latin typeface="Times New Roman" panose="02020603050405020304" pitchFamily="18" charset="0"/>
              <a:ea typeface="Agrandir Tight Heavy"/>
              <a:cs typeface="Times New Roman" panose="02020603050405020304" pitchFamily="18" charset="0"/>
              <a:sym typeface="Agrandir Tight Heavy"/>
            </a:endParaRPr>
          </a:p>
        </p:txBody>
      </p:sp>
      <p:sp>
        <p:nvSpPr>
          <p:cNvPr id="25" name="TextBox 25"/>
          <p:cNvSpPr txBox="1"/>
          <p:nvPr/>
        </p:nvSpPr>
        <p:spPr>
          <a:xfrm>
            <a:off x="2859124" y="2193325"/>
            <a:ext cx="12506605" cy="4924425"/>
          </a:xfrm>
          <a:prstGeom prst="rect">
            <a:avLst/>
          </a:prstGeom>
        </p:spPr>
        <p:txBody>
          <a:bodyPr wrap="square" lIns="0" tIns="0" rIns="0" bIns="0" rtlCol="0" anchor="t">
            <a:spAutoFit/>
          </a:bodyPr>
          <a:lstStyle/>
          <a:p>
            <a:pPr algn="just"/>
            <a:r>
              <a:rPr lang="fr-FR" sz="4000">
                <a:solidFill>
                  <a:schemeClr val="bg1"/>
                </a:solidFill>
                <a:latin typeface="Times New Roman" panose="02020603050405020304" pitchFamily="18" charset="0"/>
                <a:cs typeface="Times New Roman" panose="02020603050405020304" pitchFamily="18" charset="0"/>
              </a:rPr>
              <a:t>+ Rô-đri-gơ yêu Si-men. Hai ông bố cãi nhau, bố Rô-đri-gơ bị bố Si-men tát. Rô-đri-gơ thách đấu với bố Si-men.</a:t>
            </a:r>
            <a:endParaRPr lang="en-GB" sz="4000">
              <a:solidFill>
                <a:schemeClr val="bg1"/>
              </a:solidFill>
              <a:latin typeface="Times New Roman" panose="02020603050405020304" pitchFamily="18" charset="0"/>
              <a:cs typeface="Times New Roman" panose="02020603050405020304" pitchFamily="18" charset="0"/>
            </a:endParaRPr>
          </a:p>
          <a:p>
            <a:pPr algn="just"/>
            <a:r>
              <a:rPr lang="fr-FR" sz="4000">
                <a:solidFill>
                  <a:schemeClr val="bg1"/>
                </a:solidFill>
                <a:latin typeface="Times New Roman" panose="02020603050405020304" pitchFamily="18" charset="0"/>
                <a:cs typeface="Times New Roman" panose="02020603050405020304" pitchFamily="18" charset="0"/>
              </a:rPr>
              <a:t>+ Rô-đri-gơ đến gặp Si-men sau khi giết chết cha của nàng. Si-men đòi trả thù.</a:t>
            </a:r>
            <a:endParaRPr lang="en-GB" sz="4000">
              <a:solidFill>
                <a:schemeClr val="bg1"/>
              </a:solidFill>
              <a:latin typeface="Times New Roman" panose="02020603050405020304" pitchFamily="18" charset="0"/>
              <a:cs typeface="Times New Roman" panose="02020603050405020304" pitchFamily="18" charset="0"/>
            </a:endParaRPr>
          </a:p>
          <a:p>
            <a:pPr algn="just"/>
            <a:r>
              <a:rPr lang="fr-FR" sz="4000">
                <a:solidFill>
                  <a:schemeClr val="bg1"/>
                </a:solidFill>
                <a:latin typeface="Times New Roman" panose="02020603050405020304" pitchFamily="18" charset="0"/>
                <a:cs typeface="Times New Roman" panose="02020603050405020304" pitchFamily="18" charset="0"/>
              </a:rPr>
              <a:t>+ Nhà vua cử Rô-đri-gơ ra trận. Rô-đri-gơ chiến thắng giặc Mô. </a:t>
            </a:r>
            <a:endParaRPr lang="en-GB" sz="4000">
              <a:solidFill>
                <a:schemeClr val="bg1"/>
              </a:solidFill>
              <a:latin typeface="Times New Roman" panose="02020603050405020304" pitchFamily="18" charset="0"/>
              <a:cs typeface="Times New Roman" panose="02020603050405020304" pitchFamily="18" charset="0"/>
            </a:endParaRPr>
          </a:p>
          <a:p>
            <a:pPr algn="just"/>
            <a:r>
              <a:rPr lang="fr-FR" sz="4000">
                <a:solidFill>
                  <a:schemeClr val="bg1"/>
                </a:solidFill>
                <a:latin typeface="Times New Roman" panose="02020603050405020304" pitchFamily="18" charset="0"/>
                <a:cs typeface="Times New Roman" panose="02020603050405020304" pitchFamily="18" charset="0"/>
              </a:rPr>
              <a:t>+  Rô-đri-gơ đấu kiếm với Đông Xăng. Nhà vua tuyên bố Si-men có thể chắp duyên với Rô-đri-gơ.</a:t>
            </a:r>
            <a:endParaRPr lang="en-GB" sz="4000">
              <a:solidFill>
                <a:schemeClr val="bg1"/>
              </a:solidFill>
              <a:latin typeface="Times New Roman" panose="02020603050405020304" pitchFamily="18" charset="0"/>
              <a:cs typeface="Times New Roman" panose="02020603050405020304" pitchFamily="18" charset="0"/>
            </a:endParaRPr>
          </a:p>
        </p:txBody>
      </p:sp>
      <p:sp>
        <p:nvSpPr>
          <p:cNvPr id="26" name="Freeform 26"/>
          <p:cNvSpPr/>
          <p:nvPr/>
        </p:nvSpPr>
        <p:spPr>
          <a:xfrm>
            <a:off x="-449309" y="7902804"/>
            <a:ext cx="19186618" cy="2973926"/>
          </a:xfrm>
          <a:custGeom>
            <a:avLst/>
            <a:gdLst/>
            <a:ahLst/>
            <a:cxnLst/>
            <a:rect l="l" t="t" r="r" b="b"/>
            <a:pathLst>
              <a:path w="19186618" h="2973926">
                <a:moveTo>
                  <a:pt x="0" y="0"/>
                </a:moveTo>
                <a:lnTo>
                  <a:pt x="19186618" y="0"/>
                </a:lnTo>
                <a:lnTo>
                  <a:pt x="19186618" y="2973925"/>
                </a:lnTo>
                <a:lnTo>
                  <a:pt x="0" y="2973925"/>
                </a:lnTo>
                <a:lnTo>
                  <a:pt x="0" y="0"/>
                </a:lnTo>
                <a:close/>
              </a:path>
            </a:pathLst>
          </a:custGeom>
          <a:blipFill>
            <a:blip r:embed="rId4"/>
            <a:stretch>
              <a:fillRect/>
            </a:stretch>
          </a:blipFill>
        </p:spPr>
      </p:sp>
    </p:spTree>
    <p:extLst>
      <p:ext uri="{BB962C8B-B14F-4D97-AF65-F5344CB8AC3E}">
        <p14:creationId xmlns:p14="http://schemas.microsoft.com/office/powerpoint/2010/main" val="290599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2284C"/>
        </a:solidFill>
        <a:effectLst/>
      </p:bgPr>
    </p:bg>
    <p:spTree>
      <p:nvGrpSpPr>
        <p:cNvPr id="1" name=""/>
        <p:cNvGrpSpPr/>
        <p:nvPr/>
      </p:nvGrpSpPr>
      <p:grpSpPr>
        <a:xfrm>
          <a:off x="0" y="0"/>
          <a:ext cx="0" cy="0"/>
          <a:chOff x="0" y="0"/>
          <a:chExt cx="0" cy="0"/>
        </a:xfrm>
      </p:grpSpPr>
      <p:sp>
        <p:nvSpPr>
          <p:cNvPr id="2" name="Freeform 2"/>
          <p:cNvSpPr/>
          <p:nvPr/>
        </p:nvSpPr>
        <p:spPr>
          <a:xfrm>
            <a:off x="-481098" y="-2141972"/>
            <a:ext cx="19228637" cy="13736457"/>
          </a:xfrm>
          <a:custGeom>
            <a:avLst/>
            <a:gdLst/>
            <a:ahLst/>
            <a:cxnLst/>
            <a:rect l="l" t="t" r="r" b="b"/>
            <a:pathLst>
              <a:path w="19228637" h="13736457">
                <a:moveTo>
                  <a:pt x="0" y="0"/>
                </a:moveTo>
                <a:lnTo>
                  <a:pt x="19228636" y="0"/>
                </a:lnTo>
                <a:lnTo>
                  <a:pt x="19228636" y="13736458"/>
                </a:lnTo>
                <a:lnTo>
                  <a:pt x="0" y="137364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338906" flipH="1">
            <a:off x="882575" y="3621895"/>
            <a:ext cx="17539171" cy="12110566"/>
          </a:xfrm>
          <a:custGeom>
            <a:avLst/>
            <a:gdLst/>
            <a:ahLst/>
            <a:cxnLst/>
            <a:rect l="l" t="t" r="r" b="b"/>
            <a:pathLst>
              <a:path w="17539171" h="12110566">
                <a:moveTo>
                  <a:pt x="17539171" y="0"/>
                </a:moveTo>
                <a:lnTo>
                  <a:pt x="0" y="0"/>
                </a:lnTo>
                <a:lnTo>
                  <a:pt x="0" y="12110566"/>
                </a:lnTo>
                <a:lnTo>
                  <a:pt x="17539171" y="12110566"/>
                </a:lnTo>
                <a:lnTo>
                  <a:pt x="17539171" y="0"/>
                </a:lnTo>
                <a:close/>
              </a:path>
            </a:pathLst>
          </a:custGeom>
          <a:blipFill>
            <a:blip r:embed="rId4"/>
            <a:stretch>
              <a:fillRect l="-302" r="-302" b="-3447"/>
            </a:stretch>
          </a:blipFill>
        </p:spPr>
      </p:sp>
      <p:sp>
        <p:nvSpPr>
          <p:cNvPr id="4" name="Freeform 4"/>
          <p:cNvSpPr/>
          <p:nvPr/>
        </p:nvSpPr>
        <p:spPr>
          <a:xfrm flipH="1">
            <a:off x="-2329647" y="-336241"/>
            <a:ext cx="6041415" cy="10959482"/>
          </a:xfrm>
          <a:custGeom>
            <a:avLst/>
            <a:gdLst/>
            <a:ahLst/>
            <a:cxnLst/>
            <a:rect l="l" t="t" r="r" b="b"/>
            <a:pathLst>
              <a:path w="6041415" h="10959482">
                <a:moveTo>
                  <a:pt x="6041414" y="0"/>
                </a:moveTo>
                <a:lnTo>
                  <a:pt x="0" y="0"/>
                </a:lnTo>
                <a:lnTo>
                  <a:pt x="0" y="10959482"/>
                </a:lnTo>
                <a:lnTo>
                  <a:pt x="6041414" y="10959482"/>
                </a:lnTo>
                <a:lnTo>
                  <a:pt x="6041414"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rot="66585">
            <a:off x="1424742" y="4997285"/>
            <a:ext cx="3927669" cy="6559781"/>
          </a:xfrm>
          <a:custGeom>
            <a:avLst/>
            <a:gdLst/>
            <a:ahLst/>
            <a:cxnLst/>
            <a:rect l="l" t="t" r="r" b="b"/>
            <a:pathLst>
              <a:path w="3927669" h="6559781">
                <a:moveTo>
                  <a:pt x="0" y="0"/>
                </a:moveTo>
                <a:lnTo>
                  <a:pt x="3927669" y="0"/>
                </a:lnTo>
                <a:lnTo>
                  <a:pt x="3927669" y="6559781"/>
                </a:lnTo>
                <a:lnTo>
                  <a:pt x="0" y="655978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6" name="Group 6"/>
          <p:cNvGrpSpPr/>
          <p:nvPr/>
        </p:nvGrpSpPr>
        <p:grpSpPr>
          <a:xfrm>
            <a:off x="4188017" y="190500"/>
            <a:ext cx="9890406" cy="4571999"/>
            <a:chOff x="0" y="0"/>
            <a:chExt cx="13187207" cy="2230719"/>
          </a:xfrm>
        </p:grpSpPr>
        <p:grpSp>
          <p:nvGrpSpPr>
            <p:cNvPr id="7" name="Group 7"/>
            <p:cNvGrpSpPr/>
            <p:nvPr/>
          </p:nvGrpSpPr>
          <p:grpSpPr>
            <a:xfrm>
              <a:off x="200653" y="31402"/>
              <a:ext cx="12780757" cy="2167916"/>
              <a:chOff x="0" y="0"/>
              <a:chExt cx="2182243" cy="370160"/>
            </a:xfrm>
          </p:grpSpPr>
          <p:sp>
            <p:nvSpPr>
              <p:cNvPr id="8" name="Freeform 8"/>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9" name="TextBox 9"/>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10" name="AutoShape 10"/>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1" name="AutoShape 11"/>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12" name="TextBox 12"/>
          <p:cNvSpPr txBox="1"/>
          <p:nvPr/>
        </p:nvSpPr>
        <p:spPr>
          <a:xfrm>
            <a:off x="4173485" y="146389"/>
            <a:ext cx="9911965" cy="1327286"/>
          </a:xfrm>
          <a:prstGeom prst="rect">
            <a:avLst/>
          </a:prstGeom>
        </p:spPr>
        <p:txBody>
          <a:bodyPr lIns="0" tIns="0" rIns="0" bIns="0" rtlCol="0" anchor="t">
            <a:spAutoFit/>
          </a:bodyPr>
          <a:lstStyle/>
          <a:p>
            <a:pPr algn="ctr">
              <a:lnSpc>
                <a:spcPts val="11266"/>
              </a:lnSpc>
              <a:spcBef>
                <a:spcPct val="0"/>
              </a:spcBef>
            </a:pPr>
            <a:r>
              <a:rPr lang="fr-FR" sz="7200" b="1">
                <a:latin typeface="Times New Roman" panose="02020603050405020304" pitchFamily="18" charset="0"/>
                <a:cs typeface="Times New Roman" panose="02020603050405020304" pitchFamily="18" charset="0"/>
              </a:rPr>
              <a:t>Nội dung chính</a:t>
            </a:r>
            <a:endParaRPr lang="en-US" sz="7200">
              <a:solidFill>
                <a:srgbClr val="000000"/>
              </a:solidFill>
              <a:latin typeface="Times New Roman" panose="02020603050405020304" pitchFamily="18" charset="0"/>
              <a:ea typeface="Agrandir Tight Heavy"/>
              <a:cs typeface="Times New Roman" panose="02020603050405020304" pitchFamily="18" charset="0"/>
              <a:sym typeface="Agrandir Tight Heavy"/>
            </a:endParaRPr>
          </a:p>
        </p:txBody>
      </p:sp>
      <p:sp>
        <p:nvSpPr>
          <p:cNvPr id="13" name="TextBox 13"/>
          <p:cNvSpPr txBox="1"/>
          <p:nvPr/>
        </p:nvSpPr>
        <p:spPr>
          <a:xfrm>
            <a:off x="4534384" y="1643418"/>
            <a:ext cx="9190166" cy="2954655"/>
          </a:xfrm>
          <a:prstGeom prst="rect">
            <a:avLst/>
          </a:prstGeom>
        </p:spPr>
        <p:txBody>
          <a:bodyPr lIns="0" tIns="0" rIns="0" bIns="0" rtlCol="0" anchor="t">
            <a:spAutoFit/>
          </a:bodyPr>
          <a:lstStyle/>
          <a:p>
            <a:pPr algn="just">
              <a:spcBef>
                <a:spcPct val="0"/>
              </a:spcBef>
            </a:pPr>
            <a:r>
              <a:rPr lang="fr-FR" sz="4800">
                <a:latin typeface="Times New Roman" panose="02020603050405020304" pitchFamily="18" charset="0"/>
                <a:cs typeface="Times New Roman" panose="02020603050405020304" pitchFamily="18" charset="0"/>
              </a:rPr>
              <a:t>Thể hiện cuộc đấu tranh nội tâm của con người thế kỉ XVII giữa một bên là danh dự, bổn phận, với một bên là tình yêu nam nữ.</a:t>
            </a:r>
            <a:endParaRPr lang="en-US" sz="4400">
              <a:solidFill>
                <a:srgbClr val="FFFFFF"/>
              </a:solidFill>
              <a:latin typeface="Times New Roman" panose="02020603050405020304" pitchFamily="18" charset="0"/>
              <a:ea typeface="Agrandir"/>
              <a:cs typeface="Times New Roman" panose="02020603050405020304" pitchFamily="18" charset="0"/>
              <a:sym typeface="Agrandir"/>
            </a:endParaRPr>
          </a:p>
        </p:txBody>
      </p:sp>
      <p:sp>
        <p:nvSpPr>
          <p:cNvPr id="14" name="Freeform 14"/>
          <p:cNvSpPr/>
          <p:nvPr/>
        </p:nvSpPr>
        <p:spPr>
          <a:xfrm>
            <a:off x="14558885" y="-336241"/>
            <a:ext cx="6041415" cy="10959482"/>
          </a:xfrm>
          <a:custGeom>
            <a:avLst/>
            <a:gdLst/>
            <a:ahLst/>
            <a:cxnLst/>
            <a:rect l="l" t="t" r="r" b="b"/>
            <a:pathLst>
              <a:path w="6041415" h="10959482">
                <a:moveTo>
                  <a:pt x="0" y="0"/>
                </a:moveTo>
                <a:lnTo>
                  <a:pt x="6041414" y="0"/>
                </a:lnTo>
                <a:lnTo>
                  <a:pt x="6041414" y="10959482"/>
                </a:lnTo>
                <a:lnTo>
                  <a:pt x="0" y="109594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rot="-562309" flipH="1">
            <a:off x="14166151" y="4038055"/>
            <a:ext cx="2260445" cy="5430500"/>
          </a:xfrm>
          <a:custGeom>
            <a:avLst/>
            <a:gdLst/>
            <a:ahLst/>
            <a:cxnLst/>
            <a:rect l="l" t="t" r="r" b="b"/>
            <a:pathLst>
              <a:path w="2260445" h="5430500">
                <a:moveTo>
                  <a:pt x="2260445" y="0"/>
                </a:moveTo>
                <a:lnTo>
                  <a:pt x="0" y="0"/>
                </a:lnTo>
                <a:lnTo>
                  <a:pt x="0" y="5430500"/>
                </a:lnTo>
                <a:lnTo>
                  <a:pt x="2260445" y="5430500"/>
                </a:lnTo>
                <a:lnTo>
                  <a:pt x="2260445" y="0"/>
                </a:lnTo>
                <a:close/>
              </a:path>
            </a:pathLst>
          </a:custGeom>
          <a:blipFill>
            <a:blip r:embed="rId9">
              <a:extLst>
                <a:ext uri="{96DAC541-7B7A-43D3-8B79-37D633B846F1}">
                  <asvg:svgBlip xmlns:asvg="http://schemas.microsoft.com/office/drawing/2016/SVG/main" r:embed="rId10"/>
                </a:ext>
              </a:extLst>
            </a:blip>
            <a:stretch>
              <a:fillRect/>
            </a:stretch>
          </a:blipFill>
        </p:spPr>
      </p:sp>
    </p:spTree>
    <p:extLst>
      <p:ext uri="{BB962C8B-B14F-4D97-AF65-F5344CB8AC3E}">
        <p14:creationId xmlns:p14="http://schemas.microsoft.com/office/powerpoint/2010/main" val="83399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B4D2E"/>
        </a:solidFill>
        <a:effectLst/>
      </p:bgPr>
    </p:bg>
    <p:spTree>
      <p:nvGrpSpPr>
        <p:cNvPr id="1" name=""/>
        <p:cNvGrpSpPr/>
        <p:nvPr/>
      </p:nvGrpSpPr>
      <p:grpSpPr>
        <a:xfrm>
          <a:off x="0" y="0"/>
          <a:ext cx="0" cy="0"/>
          <a:chOff x="0" y="0"/>
          <a:chExt cx="0" cy="0"/>
        </a:xfrm>
      </p:grpSpPr>
      <p:grpSp>
        <p:nvGrpSpPr>
          <p:cNvPr id="2" name="Group 2"/>
          <p:cNvGrpSpPr/>
          <p:nvPr/>
        </p:nvGrpSpPr>
        <p:grpSpPr>
          <a:xfrm>
            <a:off x="-691346" y="8123760"/>
            <a:ext cx="20078418" cy="3086100"/>
            <a:chOff x="0" y="0"/>
            <a:chExt cx="5288143" cy="812800"/>
          </a:xfrm>
        </p:grpSpPr>
        <p:sp>
          <p:nvSpPr>
            <p:cNvPr id="3" name="Freeform 3"/>
            <p:cNvSpPr/>
            <p:nvPr/>
          </p:nvSpPr>
          <p:spPr>
            <a:xfrm>
              <a:off x="0" y="0"/>
              <a:ext cx="5288143" cy="812800"/>
            </a:xfrm>
            <a:custGeom>
              <a:avLst/>
              <a:gdLst/>
              <a:ahLst/>
              <a:cxnLst/>
              <a:rect l="l" t="t" r="r" b="b"/>
              <a:pathLst>
                <a:path w="5288143" h="812800">
                  <a:moveTo>
                    <a:pt x="0" y="0"/>
                  </a:moveTo>
                  <a:lnTo>
                    <a:pt x="5288143" y="0"/>
                  </a:lnTo>
                  <a:lnTo>
                    <a:pt x="5288143" y="812800"/>
                  </a:lnTo>
                  <a:lnTo>
                    <a:pt x="0" y="812800"/>
                  </a:lnTo>
                  <a:close/>
                </a:path>
              </a:pathLst>
            </a:custGeom>
            <a:solidFill>
              <a:srgbClr val="412713"/>
            </a:solidFill>
          </p:spPr>
        </p:sp>
        <p:sp>
          <p:nvSpPr>
            <p:cNvPr id="4" name="TextBox 4"/>
            <p:cNvSpPr txBox="1"/>
            <p:nvPr/>
          </p:nvSpPr>
          <p:spPr>
            <a:xfrm>
              <a:off x="0" y="-47625"/>
              <a:ext cx="5288143" cy="860425"/>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5" name="Freeform 5"/>
          <p:cNvSpPr/>
          <p:nvPr/>
        </p:nvSpPr>
        <p:spPr>
          <a:xfrm>
            <a:off x="-1496170" y="-303130"/>
            <a:ext cx="5508991" cy="9055876"/>
          </a:xfrm>
          <a:custGeom>
            <a:avLst/>
            <a:gdLst/>
            <a:ahLst/>
            <a:cxnLst/>
            <a:rect l="l" t="t" r="r" b="b"/>
            <a:pathLst>
              <a:path w="5508991" h="9055876">
                <a:moveTo>
                  <a:pt x="0" y="0"/>
                </a:moveTo>
                <a:lnTo>
                  <a:pt x="5508992" y="0"/>
                </a:lnTo>
                <a:lnTo>
                  <a:pt x="5508992" y="9055876"/>
                </a:lnTo>
                <a:lnTo>
                  <a:pt x="0" y="9055876"/>
                </a:lnTo>
                <a:lnTo>
                  <a:pt x="0" y="0"/>
                </a:lnTo>
                <a:close/>
              </a:path>
            </a:pathLst>
          </a:custGeom>
          <a:blipFill>
            <a:blip r:embed="rId2"/>
            <a:stretch>
              <a:fillRect/>
            </a:stretch>
          </a:blipFill>
        </p:spPr>
      </p:sp>
      <p:grpSp>
        <p:nvGrpSpPr>
          <p:cNvPr id="6" name="Group 6"/>
          <p:cNvGrpSpPr/>
          <p:nvPr/>
        </p:nvGrpSpPr>
        <p:grpSpPr>
          <a:xfrm>
            <a:off x="7640049" y="249117"/>
            <a:ext cx="9890406" cy="1673039"/>
            <a:chOff x="0" y="0"/>
            <a:chExt cx="13187207" cy="2230719"/>
          </a:xfrm>
        </p:grpSpPr>
        <p:grpSp>
          <p:nvGrpSpPr>
            <p:cNvPr id="7" name="Group 7"/>
            <p:cNvGrpSpPr/>
            <p:nvPr/>
          </p:nvGrpSpPr>
          <p:grpSpPr>
            <a:xfrm>
              <a:off x="200653" y="31402"/>
              <a:ext cx="12780757" cy="2167916"/>
              <a:chOff x="0" y="0"/>
              <a:chExt cx="2182243" cy="370160"/>
            </a:xfrm>
          </p:grpSpPr>
          <p:sp>
            <p:nvSpPr>
              <p:cNvPr id="8" name="Freeform 8"/>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9" name="TextBox 9"/>
              <p:cNvSpPr txBox="1"/>
              <p:nvPr/>
            </p:nvSpPr>
            <p:spPr>
              <a:xfrm>
                <a:off x="0" y="-38100"/>
                <a:ext cx="2182243" cy="408260"/>
              </a:xfrm>
              <a:prstGeom prst="rect">
                <a:avLst/>
              </a:prstGeom>
            </p:spPr>
            <p:txBody>
              <a:bodyPr lIns="78425" tIns="78425" rIns="78425" bIns="78425" rtlCol="0" anchor="ctr"/>
              <a:lstStyle/>
              <a:p>
                <a:pPr algn="ctr">
                  <a:lnSpc>
                    <a:spcPts val="2659"/>
                  </a:lnSpc>
                </a:pPr>
                <a:endParaRPr>
                  <a:ln>
                    <a:solidFill>
                      <a:sysClr val="windowText" lastClr="000000"/>
                    </a:solidFill>
                  </a:ln>
                  <a:solidFill>
                    <a:prstClr val="black"/>
                  </a:solidFill>
                </a:endParaRPr>
              </a:p>
            </p:txBody>
          </p:sp>
        </p:grpSp>
        <p:sp>
          <p:nvSpPr>
            <p:cNvPr id="10" name="AutoShape 10"/>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11" name="AutoShape 11"/>
            <p:cNvSpPr/>
            <p:nvPr/>
          </p:nvSpPr>
          <p:spPr>
            <a:xfrm>
              <a:off x="0" y="2199318"/>
              <a:ext cx="13182062" cy="0"/>
            </a:xfrm>
            <a:prstGeom prst="line">
              <a:avLst/>
            </a:prstGeom>
            <a:ln w="62803" cap="flat">
              <a:solidFill>
                <a:srgbClr val="000000"/>
              </a:solidFill>
              <a:prstDash val="solid"/>
              <a:headEnd type="oval" w="lg" len="lg"/>
              <a:tailEnd type="oval" w="lg" len="lg"/>
            </a:ln>
          </p:spPr>
        </p:sp>
      </p:grpSp>
      <p:sp>
        <p:nvSpPr>
          <p:cNvPr id="12" name="Freeform 12"/>
          <p:cNvSpPr/>
          <p:nvPr/>
        </p:nvSpPr>
        <p:spPr>
          <a:xfrm>
            <a:off x="-838200" y="2970424"/>
            <a:ext cx="8005072" cy="6644210"/>
          </a:xfrm>
          <a:custGeom>
            <a:avLst/>
            <a:gdLst/>
            <a:ahLst/>
            <a:cxnLst/>
            <a:rect l="l" t="t" r="r" b="b"/>
            <a:pathLst>
              <a:path w="8005072" h="6644210">
                <a:moveTo>
                  <a:pt x="0" y="0"/>
                </a:moveTo>
                <a:lnTo>
                  <a:pt x="8005073" y="0"/>
                </a:lnTo>
                <a:lnTo>
                  <a:pt x="8005073" y="6644210"/>
                </a:lnTo>
                <a:lnTo>
                  <a:pt x="0" y="66442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8645717" y="7705758"/>
            <a:ext cx="7315200" cy="2093976"/>
          </a:xfrm>
          <a:custGeom>
            <a:avLst/>
            <a:gdLst/>
            <a:ahLst/>
            <a:cxnLst/>
            <a:rect l="l" t="t" r="r" b="b"/>
            <a:pathLst>
              <a:path w="7315200" h="2093976">
                <a:moveTo>
                  <a:pt x="0" y="0"/>
                </a:moveTo>
                <a:lnTo>
                  <a:pt x="7315200" y="0"/>
                </a:lnTo>
                <a:lnTo>
                  <a:pt x="7315200" y="2093976"/>
                </a:lnTo>
                <a:lnTo>
                  <a:pt x="0" y="20939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TextBox 14"/>
          <p:cNvSpPr txBox="1"/>
          <p:nvPr/>
        </p:nvSpPr>
        <p:spPr>
          <a:xfrm>
            <a:off x="8153400" y="423734"/>
            <a:ext cx="9911965" cy="1107996"/>
          </a:xfrm>
          <a:prstGeom prst="rect">
            <a:avLst/>
          </a:prstGeom>
        </p:spPr>
        <p:txBody>
          <a:bodyPr lIns="0" tIns="0" rIns="0" bIns="0" rtlCol="0" anchor="t">
            <a:spAutoFit/>
          </a:bodyPr>
          <a:lstStyle/>
          <a:p>
            <a:r>
              <a:rPr lang="fr-FR" sz="7200" b="1">
                <a:latin typeface="Times New Roman" panose="02020603050405020304" pitchFamily="18" charset="0"/>
                <a:cs typeface="Times New Roman" panose="02020603050405020304" pitchFamily="18" charset="0"/>
              </a:rPr>
              <a:t>3. Tìm hiểu đoạn trích </a:t>
            </a:r>
            <a:endParaRPr lang="en-GB" sz="7200">
              <a:latin typeface="Times New Roman" panose="02020603050405020304" pitchFamily="18" charset="0"/>
              <a:cs typeface="Times New Roman" panose="02020603050405020304" pitchFamily="18" charset="0"/>
            </a:endParaRPr>
          </a:p>
        </p:txBody>
      </p:sp>
      <p:sp>
        <p:nvSpPr>
          <p:cNvPr id="15" name="TextBox 15"/>
          <p:cNvSpPr txBox="1"/>
          <p:nvPr/>
        </p:nvSpPr>
        <p:spPr>
          <a:xfrm>
            <a:off x="6473771" y="2393618"/>
            <a:ext cx="11591593" cy="615553"/>
          </a:xfrm>
          <a:prstGeom prst="rect">
            <a:avLst/>
          </a:prstGeom>
        </p:spPr>
        <p:txBody>
          <a:bodyPr wrap="square" lIns="0" tIns="0" rIns="0" bIns="0" rtlCol="0" anchor="t">
            <a:spAutoFit/>
          </a:bodyPr>
          <a:lstStyle/>
          <a:p>
            <a:r>
              <a:rPr lang="fr-FR" sz="4000">
                <a:solidFill>
                  <a:schemeClr val="bg1"/>
                </a:solidFill>
                <a:latin typeface="Times New Roman" panose="02020603050405020304" pitchFamily="18" charset="0"/>
                <a:cs typeface="Times New Roman" panose="02020603050405020304" pitchFamily="18" charset="0"/>
              </a:rPr>
              <a:t>- </a:t>
            </a:r>
            <a:r>
              <a:rPr lang="fr-FR" sz="4000" b="1">
                <a:solidFill>
                  <a:schemeClr val="bg1"/>
                </a:solidFill>
                <a:latin typeface="Times New Roman" panose="02020603050405020304" pitchFamily="18" charset="0"/>
                <a:cs typeface="Times New Roman" panose="02020603050405020304" pitchFamily="18" charset="0"/>
              </a:rPr>
              <a:t>Vị trí của đoạn trích</a:t>
            </a:r>
            <a:r>
              <a:rPr lang="fr-FR" sz="4000">
                <a:solidFill>
                  <a:schemeClr val="bg1"/>
                </a:solidFill>
                <a:latin typeface="Times New Roman" panose="02020603050405020304" pitchFamily="18" charset="0"/>
                <a:cs typeface="Times New Roman" panose="02020603050405020304" pitchFamily="18" charset="0"/>
              </a:rPr>
              <a:t>: thuộc hồi 3 lớp IV của vở kịch. </a:t>
            </a:r>
            <a:endParaRPr lang="en-GB" sz="4000">
              <a:solidFill>
                <a:schemeClr val="bg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445040" y="3567182"/>
            <a:ext cx="11309560" cy="707886"/>
          </a:xfrm>
          <a:prstGeom prst="rect">
            <a:avLst/>
          </a:prstGeom>
        </p:spPr>
        <p:txBody>
          <a:bodyPr wrap="square">
            <a:spAutoFit/>
          </a:bodyPr>
          <a:lstStyle/>
          <a:p>
            <a:pPr algn="just">
              <a:spcAft>
                <a:spcPts val="0"/>
              </a:spcAft>
              <a:tabLst>
                <a:tab pos="1260475" algn="l"/>
              </a:tabLst>
            </a:pPr>
            <a:r>
              <a:rPr lang="fr-FR" sz="4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Nhân vật:</a:t>
            </a:r>
            <a:r>
              <a:rPr lang="fr-FR" sz="4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Chàng Đông Rô-đri-gơ và nàng Si-men.</a:t>
            </a:r>
            <a:endParaRPr lang="en-GB" sz="4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6473770" y="4744881"/>
            <a:ext cx="11052825" cy="1323439"/>
          </a:xfrm>
          <a:prstGeom prst="rect">
            <a:avLst/>
          </a:prstGeom>
        </p:spPr>
        <p:txBody>
          <a:bodyPr wrap="square">
            <a:spAutoFit/>
          </a:bodyPr>
          <a:lstStyle/>
          <a:p>
            <a:pPr algn="just">
              <a:spcAft>
                <a:spcPts val="0"/>
              </a:spcAft>
              <a:tabLst>
                <a:tab pos="1260475" algn="l"/>
              </a:tabLst>
            </a:pPr>
            <a:r>
              <a:rPr lang="fr-FR" sz="4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 việc:</a:t>
            </a:r>
            <a:r>
              <a:rPr lang="fr-FR" sz="4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Đông Rô-đri-gơ đến nạp mình cho Si-men sau khi đã giết cha của nàng trong cuộc đấu kiếm.</a:t>
            </a:r>
            <a:endParaRPr lang="en-GB" sz="4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388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831337" y="-264525"/>
            <a:ext cx="19950675" cy="9898229"/>
            <a:chOff x="0" y="0"/>
            <a:chExt cx="26600900" cy="13197639"/>
          </a:xfrm>
        </p:grpSpPr>
        <p:sp>
          <p:nvSpPr>
            <p:cNvPr id="3" name="Freeform 3"/>
            <p:cNvSpPr/>
            <p:nvPr/>
          </p:nvSpPr>
          <p:spPr>
            <a:xfrm>
              <a:off x="15621842" y="0"/>
              <a:ext cx="5400034" cy="13197639"/>
            </a:xfrm>
            <a:custGeom>
              <a:avLst/>
              <a:gdLst/>
              <a:ahLst/>
              <a:cxnLst/>
              <a:rect l="l" t="t" r="r" b="b"/>
              <a:pathLst>
                <a:path w="5400034" h="13197639">
                  <a:moveTo>
                    <a:pt x="0" y="0"/>
                  </a:moveTo>
                  <a:lnTo>
                    <a:pt x="5400034" y="0"/>
                  </a:lnTo>
                  <a:lnTo>
                    <a:pt x="5400034" y="13197639"/>
                  </a:lnTo>
                  <a:lnTo>
                    <a:pt x="0" y="131976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0392510" y="0"/>
              <a:ext cx="6208389" cy="13197639"/>
            </a:xfrm>
            <a:custGeom>
              <a:avLst/>
              <a:gdLst/>
              <a:ahLst/>
              <a:cxnLst/>
              <a:rect l="l" t="t" r="r" b="b"/>
              <a:pathLst>
                <a:path w="6208389" h="13197639">
                  <a:moveTo>
                    <a:pt x="0" y="0"/>
                  </a:moveTo>
                  <a:lnTo>
                    <a:pt x="6208390" y="0"/>
                  </a:lnTo>
                  <a:lnTo>
                    <a:pt x="6208390" y="13197639"/>
                  </a:lnTo>
                  <a:lnTo>
                    <a:pt x="0" y="131976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0508249" y="0"/>
              <a:ext cx="5400034" cy="13197639"/>
            </a:xfrm>
            <a:custGeom>
              <a:avLst/>
              <a:gdLst/>
              <a:ahLst/>
              <a:cxnLst/>
              <a:rect l="l" t="t" r="r" b="b"/>
              <a:pathLst>
                <a:path w="5400034" h="13197639">
                  <a:moveTo>
                    <a:pt x="0" y="0"/>
                  </a:moveTo>
                  <a:lnTo>
                    <a:pt x="5400034" y="0"/>
                  </a:lnTo>
                  <a:lnTo>
                    <a:pt x="5400034" y="13197639"/>
                  </a:lnTo>
                  <a:lnTo>
                    <a:pt x="0" y="131976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5314684" y="0"/>
              <a:ext cx="5400034" cy="13197639"/>
            </a:xfrm>
            <a:custGeom>
              <a:avLst/>
              <a:gdLst/>
              <a:ahLst/>
              <a:cxnLst/>
              <a:rect l="l" t="t" r="r" b="b"/>
              <a:pathLst>
                <a:path w="5400034" h="13197639">
                  <a:moveTo>
                    <a:pt x="0" y="0"/>
                  </a:moveTo>
                  <a:lnTo>
                    <a:pt x="5400033" y="0"/>
                  </a:lnTo>
                  <a:lnTo>
                    <a:pt x="5400033" y="13197639"/>
                  </a:lnTo>
                  <a:lnTo>
                    <a:pt x="0" y="131976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0" y="0"/>
              <a:ext cx="6208389" cy="13197639"/>
            </a:xfrm>
            <a:custGeom>
              <a:avLst/>
              <a:gdLst/>
              <a:ahLst/>
              <a:cxnLst/>
              <a:rect l="l" t="t" r="r" b="b"/>
              <a:pathLst>
                <a:path w="6208389" h="13197639">
                  <a:moveTo>
                    <a:pt x="0" y="0"/>
                  </a:moveTo>
                  <a:lnTo>
                    <a:pt x="6208389" y="0"/>
                  </a:lnTo>
                  <a:lnTo>
                    <a:pt x="6208389" y="13197639"/>
                  </a:lnTo>
                  <a:lnTo>
                    <a:pt x="0" y="131976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grpSp>
        <p:nvGrpSpPr>
          <p:cNvPr id="8" name="Group 8"/>
          <p:cNvGrpSpPr/>
          <p:nvPr/>
        </p:nvGrpSpPr>
        <p:grpSpPr>
          <a:xfrm>
            <a:off x="2047763" y="3453856"/>
            <a:ext cx="14551306" cy="2461467"/>
            <a:chOff x="0" y="0"/>
            <a:chExt cx="19401741" cy="3281956"/>
          </a:xfrm>
        </p:grpSpPr>
        <p:grpSp>
          <p:nvGrpSpPr>
            <p:cNvPr id="9" name="Group 9"/>
            <p:cNvGrpSpPr/>
            <p:nvPr/>
          </p:nvGrpSpPr>
          <p:grpSpPr>
            <a:xfrm>
              <a:off x="295211" y="46200"/>
              <a:ext cx="18803748" cy="3189557"/>
              <a:chOff x="0" y="0"/>
              <a:chExt cx="2182243" cy="370160"/>
            </a:xfrm>
          </p:grpSpPr>
          <p:sp>
            <p:nvSpPr>
              <p:cNvPr id="10" name="Freeform 10"/>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11" name="TextBox 11"/>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12" name="AutoShape 12"/>
            <p:cNvSpPr/>
            <p:nvPr/>
          </p:nvSpPr>
          <p:spPr>
            <a:xfrm>
              <a:off x="7571" y="46200"/>
              <a:ext cx="19394170" cy="0"/>
            </a:xfrm>
            <a:prstGeom prst="line">
              <a:avLst/>
            </a:prstGeom>
            <a:ln w="92399" cap="flat">
              <a:solidFill>
                <a:srgbClr val="000000"/>
              </a:solidFill>
              <a:prstDash val="solid"/>
              <a:headEnd type="oval" w="lg" len="lg"/>
              <a:tailEnd type="oval" w="lg" len="lg"/>
            </a:ln>
          </p:spPr>
        </p:sp>
        <p:sp>
          <p:nvSpPr>
            <p:cNvPr id="13" name="AutoShape 13"/>
            <p:cNvSpPr/>
            <p:nvPr/>
          </p:nvSpPr>
          <p:spPr>
            <a:xfrm>
              <a:off x="0" y="3235756"/>
              <a:ext cx="19394170" cy="0"/>
            </a:xfrm>
            <a:prstGeom prst="line">
              <a:avLst/>
            </a:prstGeom>
            <a:ln w="92399" cap="flat">
              <a:solidFill>
                <a:srgbClr val="000000"/>
              </a:solidFill>
              <a:prstDash val="solid"/>
              <a:headEnd type="oval" w="lg" len="lg"/>
              <a:tailEnd type="oval" w="lg" len="lg"/>
            </a:ln>
          </p:spPr>
        </p:sp>
      </p:grpSp>
      <p:sp>
        <p:nvSpPr>
          <p:cNvPr id="14" name="TextBox 14"/>
          <p:cNvSpPr txBox="1"/>
          <p:nvPr/>
        </p:nvSpPr>
        <p:spPr>
          <a:xfrm>
            <a:off x="3154676" y="4069037"/>
            <a:ext cx="12609253" cy="1231106"/>
          </a:xfrm>
          <a:prstGeom prst="rect">
            <a:avLst/>
          </a:prstGeom>
        </p:spPr>
        <p:txBody>
          <a:bodyPr lIns="0" tIns="0" rIns="0" bIns="0" rtlCol="0" anchor="t">
            <a:spAutoFit/>
          </a:bodyPr>
          <a:lstStyle/>
          <a:p>
            <a:r>
              <a:rPr lang="de-DE" sz="8000" b="1">
                <a:latin typeface="Times New Roman" panose="02020603050405020304" pitchFamily="18" charset="0"/>
                <a:cs typeface="Times New Roman" panose="02020603050405020304" pitchFamily="18" charset="0"/>
              </a:rPr>
              <a:t>II. KHÁM PHÁ VĂN BẢN</a:t>
            </a:r>
            <a:endParaRPr lang="en-GB" sz="8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473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B4D2E"/>
        </a:solidFill>
        <a:effectLst/>
      </p:bgPr>
    </p:bg>
    <p:spTree>
      <p:nvGrpSpPr>
        <p:cNvPr id="1" name=""/>
        <p:cNvGrpSpPr/>
        <p:nvPr/>
      </p:nvGrpSpPr>
      <p:grpSpPr>
        <a:xfrm>
          <a:off x="0" y="0"/>
          <a:ext cx="0" cy="0"/>
          <a:chOff x="0" y="0"/>
          <a:chExt cx="0" cy="0"/>
        </a:xfrm>
      </p:grpSpPr>
      <p:grpSp>
        <p:nvGrpSpPr>
          <p:cNvPr id="2" name="Group 2"/>
          <p:cNvGrpSpPr/>
          <p:nvPr/>
        </p:nvGrpSpPr>
        <p:grpSpPr>
          <a:xfrm>
            <a:off x="4136808" y="293539"/>
            <a:ext cx="10217773" cy="1344761"/>
            <a:chOff x="0" y="0"/>
            <a:chExt cx="13187207" cy="2230719"/>
          </a:xfrm>
        </p:grpSpPr>
        <p:grpSp>
          <p:nvGrpSpPr>
            <p:cNvPr id="3" name="Group 3"/>
            <p:cNvGrpSpPr/>
            <p:nvPr/>
          </p:nvGrpSpPr>
          <p:grpSpPr>
            <a:xfrm>
              <a:off x="200653" y="31402"/>
              <a:ext cx="12780757" cy="2167916"/>
              <a:chOff x="0" y="0"/>
              <a:chExt cx="2182243" cy="370160"/>
            </a:xfrm>
          </p:grpSpPr>
          <p:sp>
            <p:nvSpPr>
              <p:cNvPr id="4" name="Freeform 4"/>
              <p:cNvSpPr/>
              <p:nvPr/>
            </p:nvSpPr>
            <p:spPr>
              <a:xfrm>
                <a:off x="0" y="0"/>
                <a:ext cx="2182243" cy="370160"/>
              </a:xfrm>
              <a:custGeom>
                <a:avLst/>
                <a:gdLst/>
                <a:ahLst/>
                <a:cxnLst/>
                <a:rect l="l" t="t" r="r" b="b"/>
                <a:pathLst>
                  <a:path w="2182243" h="370160">
                    <a:moveTo>
                      <a:pt x="0" y="0"/>
                    </a:moveTo>
                    <a:lnTo>
                      <a:pt x="2182243" y="0"/>
                    </a:lnTo>
                    <a:lnTo>
                      <a:pt x="2182243" y="370160"/>
                    </a:lnTo>
                    <a:lnTo>
                      <a:pt x="0" y="370160"/>
                    </a:lnTo>
                    <a:close/>
                  </a:path>
                </a:pathLst>
              </a:custGeom>
              <a:solidFill>
                <a:srgbClr val="FFFFFF"/>
              </a:solidFill>
            </p:spPr>
          </p:sp>
          <p:sp>
            <p:nvSpPr>
              <p:cNvPr id="5" name="TextBox 5"/>
              <p:cNvSpPr txBox="1"/>
              <p:nvPr/>
            </p:nvSpPr>
            <p:spPr>
              <a:xfrm>
                <a:off x="0" y="-38100"/>
                <a:ext cx="2182243" cy="408260"/>
              </a:xfrm>
              <a:prstGeom prst="rect">
                <a:avLst/>
              </a:prstGeom>
            </p:spPr>
            <p:txBody>
              <a:bodyPr lIns="78425" tIns="78425" rIns="78425" bIns="78425" rtlCol="0" anchor="ctr"/>
              <a:lstStyle/>
              <a:p>
                <a:pPr algn="ctr">
                  <a:lnSpc>
                    <a:spcPts val="2659"/>
                  </a:lnSpc>
                </a:pPr>
                <a:endParaRPr>
                  <a:solidFill>
                    <a:prstClr val="black"/>
                  </a:solidFill>
                </a:endParaRPr>
              </a:p>
            </p:txBody>
          </p:sp>
        </p:grpSp>
        <p:sp>
          <p:nvSpPr>
            <p:cNvPr id="6" name="AutoShape 6"/>
            <p:cNvSpPr/>
            <p:nvPr/>
          </p:nvSpPr>
          <p:spPr>
            <a:xfrm>
              <a:off x="5146" y="31402"/>
              <a:ext cx="13182062" cy="0"/>
            </a:xfrm>
            <a:prstGeom prst="line">
              <a:avLst/>
            </a:prstGeom>
            <a:ln w="62803" cap="flat">
              <a:solidFill>
                <a:srgbClr val="000000"/>
              </a:solidFill>
              <a:prstDash val="solid"/>
              <a:headEnd type="oval" w="lg" len="lg"/>
              <a:tailEnd type="oval" w="lg" len="lg"/>
            </a:ln>
          </p:spPr>
        </p:sp>
        <p:sp>
          <p:nvSpPr>
            <p:cNvPr id="7" name="AutoShape 7"/>
            <p:cNvSpPr/>
            <p:nvPr/>
          </p:nvSpPr>
          <p:spPr>
            <a:xfrm>
              <a:off x="0" y="2199318"/>
              <a:ext cx="13182062" cy="0"/>
            </a:xfrm>
            <a:prstGeom prst="line">
              <a:avLst/>
            </a:prstGeom>
            <a:ln w="62803" cap="flat">
              <a:solidFill>
                <a:srgbClr val="000000"/>
              </a:solidFill>
              <a:prstDash val="solid"/>
              <a:headEnd type="oval" w="lg" len="lg"/>
              <a:tailEnd type="oval" w="lg" len="lg"/>
            </a:ln>
          </p:spPr>
        </p:sp>
      </p:grpSp>
      <p:grpSp>
        <p:nvGrpSpPr>
          <p:cNvPr id="8" name="Group 8"/>
          <p:cNvGrpSpPr/>
          <p:nvPr/>
        </p:nvGrpSpPr>
        <p:grpSpPr>
          <a:xfrm>
            <a:off x="-283850" y="7765267"/>
            <a:ext cx="18855700" cy="3086100"/>
            <a:chOff x="0" y="0"/>
            <a:chExt cx="4966110" cy="812800"/>
          </a:xfrm>
        </p:grpSpPr>
        <p:sp>
          <p:nvSpPr>
            <p:cNvPr id="9" name="Freeform 9"/>
            <p:cNvSpPr/>
            <p:nvPr/>
          </p:nvSpPr>
          <p:spPr>
            <a:xfrm>
              <a:off x="0" y="0"/>
              <a:ext cx="4966110" cy="812800"/>
            </a:xfrm>
            <a:custGeom>
              <a:avLst/>
              <a:gdLst/>
              <a:ahLst/>
              <a:cxnLst/>
              <a:rect l="l" t="t" r="r" b="b"/>
              <a:pathLst>
                <a:path w="4966110" h="812800">
                  <a:moveTo>
                    <a:pt x="0" y="0"/>
                  </a:moveTo>
                  <a:lnTo>
                    <a:pt x="4966110" y="0"/>
                  </a:lnTo>
                  <a:lnTo>
                    <a:pt x="4966110" y="812800"/>
                  </a:lnTo>
                  <a:lnTo>
                    <a:pt x="0" y="812800"/>
                  </a:lnTo>
                  <a:close/>
                </a:path>
              </a:pathLst>
            </a:custGeom>
            <a:solidFill>
              <a:srgbClr val="301D0E"/>
            </a:solidFill>
          </p:spPr>
        </p:sp>
        <p:sp>
          <p:nvSpPr>
            <p:cNvPr id="10" name="TextBox 10"/>
            <p:cNvSpPr txBox="1"/>
            <p:nvPr/>
          </p:nvSpPr>
          <p:spPr>
            <a:xfrm>
              <a:off x="0" y="-47625"/>
              <a:ext cx="4966110" cy="860425"/>
            </a:xfrm>
            <a:prstGeom prst="rect">
              <a:avLst/>
            </a:prstGeom>
          </p:spPr>
          <p:txBody>
            <a:bodyPr lIns="50800" tIns="50800" rIns="50800" bIns="50800" rtlCol="0" anchor="ctr"/>
            <a:lstStyle/>
            <a:p>
              <a:pPr algn="ctr">
                <a:lnSpc>
                  <a:spcPts val="3227"/>
                </a:lnSpc>
              </a:pPr>
              <a:endParaRPr>
                <a:solidFill>
                  <a:prstClr val="black"/>
                </a:solidFill>
              </a:endParaRPr>
            </a:p>
          </p:txBody>
        </p:sp>
      </p:grpSp>
      <p:sp>
        <p:nvSpPr>
          <p:cNvPr id="11" name="Freeform 11"/>
          <p:cNvSpPr/>
          <p:nvPr/>
        </p:nvSpPr>
        <p:spPr>
          <a:xfrm>
            <a:off x="-449309" y="8603269"/>
            <a:ext cx="19186618" cy="2973926"/>
          </a:xfrm>
          <a:custGeom>
            <a:avLst/>
            <a:gdLst/>
            <a:ahLst/>
            <a:cxnLst/>
            <a:rect l="l" t="t" r="r" b="b"/>
            <a:pathLst>
              <a:path w="19186618" h="2973926">
                <a:moveTo>
                  <a:pt x="0" y="0"/>
                </a:moveTo>
                <a:lnTo>
                  <a:pt x="19186618" y="0"/>
                </a:lnTo>
                <a:lnTo>
                  <a:pt x="19186618" y="2973926"/>
                </a:lnTo>
                <a:lnTo>
                  <a:pt x="0" y="2973926"/>
                </a:lnTo>
                <a:lnTo>
                  <a:pt x="0" y="0"/>
                </a:lnTo>
                <a:close/>
              </a:path>
            </a:pathLst>
          </a:custGeom>
          <a:blipFill>
            <a:blip r:embed="rId2"/>
            <a:stretch>
              <a:fillRect/>
            </a:stretch>
          </a:blipFill>
        </p:spPr>
      </p:sp>
      <p:sp>
        <p:nvSpPr>
          <p:cNvPr id="12" name="Freeform 12"/>
          <p:cNvSpPr/>
          <p:nvPr/>
        </p:nvSpPr>
        <p:spPr>
          <a:xfrm>
            <a:off x="14373914" y="-336241"/>
            <a:ext cx="4883269" cy="8858538"/>
          </a:xfrm>
          <a:custGeom>
            <a:avLst/>
            <a:gdLst/>
            <a:ahLst/>
            <a:cxnLst/>
            <a:rect l="l" t="t" r="r" b="b"/>
            <a:pathLst>
              <a:path w="4883269" h="8858538">
                <a:moveTo>
                  <a:pt x="0" y="0"/>
                </a:moveTo>
                <a:lnTo>
                  <a:pt x="4883269" y="0"/>
                </a:lnTo>
                <a:lnTo>
                  <a:pt x="4883269" y="8858538"/>
                </a:lnTo>
                <a:lnTo>
                  <a:pt x="0" y="88585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flipH="1">
            <a:off x="-1063171" y="-336241"/>
            <a:ext cx="4883269" cy="8858538"/>
          </a:xfrm>
          <a:custGeom>
            <a:avLst/>
            <a:gdLst/>
            <a:ahLst/>
            <a:cxnLst/>
            <a:rect l="l" t="t" r="r" b="b"/>
            <a:pathLst>
              <a:path w="4883269" h="8858538">
                <a:moveTo>
                  <a:pt x="4883269" y="0"/>
                </a:moveTo>
                <a:lnTo>
                  <a:pt x="0" y="0"/>
                </a:lnTo>
                <a:lnTo>
                  <a:pt x="0" y="8858538"/>
                </a:lnTo>
                <a:lnTo>
                  <a:pt x="4883269" y="8858538"/>
                </a:lnTo>
                <a:lnTo>
                  <a:pt x="4883269"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4" name="Group 14"/>
          <p:cNvGrpSpPr/>
          <p:nvPr/>
        </p:nvGrpSpPr>
        <p:grpSpPr>
          <a:xfrm>
            <a:off x="15761114" y="8398290"/>
            <a:ext cx="2482521" cy="464208"/>
            <a:chOff x="0" y="0"/>
            <a:chExt cx="812800" cy="151986"/>
          </a:xfrm>
        </p:grpSpPr>
        <p:sp>
          <p:nvSpPr>
            <p:cNvPr id="15" name="Freeform 15"/>
            <p:cNvSpPr/>
            <p:nvPr/>
          </p:nvSpPr>
          <p:spPr>
            <a:xfrm>
              <a:off x="0" y="0"/>
              <a:ext cx="812800" cy="151986"/>
            </a:xfrm>
            <a:custGeom>
              <a:avLst/>
              <a:gdLst/>
              <a:ahLst/>
              <a:cxnLst/>
              <a:rect l="l" t="t" r="r" b="b"/>
              <a:pathLst>
                <a:path w="812800" h="151986">
                  <a:moveTo>
                    <a:pt x="406400" y="0"/>
                  </a:moveTo>
                  <a:cubicBezTo>
                    <a:pt x="181951" y="0"/>
                    <a:pt x="0" y="34023"/>
                    <a:pt x="0" y="75993"/>
                  </a:cubicBezTo>
                  <a:cubicBezTo>
                    <a:pt x="0" y="117963"/>
                    <a:pt x="181951" y="151986"/>
                    <a:pt x="406400" y="151986"/>
                  </a:cubicBezTo>
                  <a:cubicBezTo>
                    <a:pt x="630849" y="151986"/>
                    <a:pt x="812800" y="117963"/>
                    <a:pt x="812800" y="75993"/>
                  </a:cubicBezTo>
                  <a:cubicBezTo>
                    <a:pt x="812800" y="34023"/>
                    <a:pt x="630849" y="0"/>
                    <a:pt x="406400" y="0"/>
                  </a:cubicBezTo>
                  <a:close/>
                </a:path>
              </a:pathLst>
            </a:custGeom>
            <a:solidFill>
              <a:srgbClr val="FF982C"/>
            </a:solidFill>
          </p:spPr>
        </p:sp>
        <p:sp>
          <p:nvSpPr>
            <p:cNvPr id="16" name="TextBox 16"/>
            <p:cNvSpPr txBox="1"/>
            <p:nvPr/>
          </p:nvSpPr>
          <p:spPr>
            <a:xfrm>
              <a:off x="76200" y="-33376"/>
              <a:ext cx="660400" cy="171114"/>
            </a:xfrm>
            <a:prstGeom prst="rect">
              <a:avLst/>
            </a:prstGeom>
          </p:spPr>
          <p:txBody>
            <a:bodyPr lIns="42085" tIns="42085" rIns="42085" bIns="42085" rtlCol="0" anchor="ctr"/>
            <a:lstStyle/>
            <a:p>
              <a:pPr algn="ctr">
                <a:lnSpc>
                  <a:spcPts val="3227"/>
                </a:lnSpc>
              </a:pPr>
              <a:endParaRPr>
                <a:solidFill>
                  <a:prstClr val="black"/>
                </a:solidFill>
              </a:endParaRPr>
            </a:p>
          </p:txBody>
        </p:sp>
      </p:grpSp>
      <p:sp>
        <p:nvSpPr>
          <p:cNvPr id="17" name="Freeform 17"/>
          <p:cNvSpPr/>
          <p:nvPr/>
        </p:nvSpPr>
        <p:spPr>
          <a:xfrm>
            <a:off x="16095521" y="4991100"/>
            <a:ext cx="1879377" cy="3639294"/>
          </a:xfrm>
          <a:custGeom>
            <a:avLst/>
            <a:gdLst/>
            <a:ahLst/>
            <a:cxnLst/>
            <a:rect l="l" t="t" r="r" b="b"/>
            <a:pathLst>
              <a:path w="1879377" h="2320218">
                <a:moveTo>
                  <a:pt x="0" y="0"/>
                </a:moveTo>
                <a:lnTo>
                  <a:pt x="1879377" y="0"/>
                </a:lnTo>
                <a:lnTo>
                  <a:pt x="1879377" y="2320218"/>
                </a:lnTo>
                <a:lnTo>
                  <a:pt x="0" y="23202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TextBox 18"/>
          <p:cNvSpPr txBox="1"/>
          <p:nvPr/>
        </p:nvSpPr>
        <p:spPr>
          <a:xfrm>
            <a:off x="4442617" y="536273"/>
            <a:ext cx="9911965" cy="923330"/>
          </a:xfrm>
          <a:prstGeom prst="rect">
            <a:avLst/>
          </a:prstGeom>
        </p:spPr>
        <p:txBody>
          <a:bodyPr lIns="0" tIns="0" rIns="0" bIns="0" rtlCol="0" anchor="t">
            <a:spAutoFit/>
          </a:bodyPr>
          <a:lstStyle/>
          <a:p>
            <a:r>
              <a:rPr lang="de-DE" sz="6000" b="1">
                <a:latin typeface="Times New Roman" panose="02020603050405020304" pitchFamily="18" charset="0"/>
                <a:cs typeface="Times New Roman" panose="02020603050405020304" pitchFamily="18" charset="0"/>
              </a:rPr>
              <a:t>1. Nhân vật và xung đột kịch</a:t>
            </a:r>
            <a:endParaRPr lang="en-GB" sz="6000">
              <a:latin typeface="Times New Roman" panose="02020603050405020304" pitchFamily="18" charset="0"/>
              <a:cs typeface="Times New Roman" panose="02020603050405020304"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320183007"/>
              </p:ext>
            </p:extLst>
          </p:nvPr>
        </p:nvGraphicFramePr>
        <p:xfrm>
          <a:off x="2057401" y="2252393"/>
          <a:ext cx="13703713" cy="5642610"/>
        </p:xfrm>
        <a:graphic>
          <a:graphicData uri="http://schemas.openxmlformats.org/drawingml/2006/table">
            <a:tbl>
              <a:tblPr firstRow="1" firstCol="1" bandRow="1"/>
              <a:tblGrid>
                <a:gridCol w="13703713">
                  <a:extLst>
                    <a:ext uri="{9D8B030D-6E8A-4147-A177-3AD203B41FA5}">
                      <a16:colId xmlns:a16="http://schemas.microsoft.com/office/drawing/2014/main" val="20000"/>
                    </a:ext>
                  </a:extLst>
                </a:gridCol>
              </a:tblGrid>
              <a:tr h="0">
                <a:tc>
                  <a:txBody>
                    <a:bodyPr/>
                    <a:lstStyle/>
                    <a:p>
                      <a:pPr algn="ctr">
                        <a:lnSpc>
                          <a:spcPct val="130000"/>
                        </a:lnSpc>
                        <a:spcAft>
                          <a:spcPts val="0"/>
                        </a:spcAft>
                      </a:pPr>
                      <a:r>
                        <a:rPr lang="en-US" sz="3200" b="1">
                          <a:solidFill>
                            <a:schemeClr val="bg1"/>
                          </a:solidFill>
                          <a:effectLst/>
                          <a:latin typeface="Times New Roman" panose="02020603050405020304" pitchFamily="18" charset="0"/>
                          <a:ea typeface="MS Mincho"/>
                        </a:rPr>
                        <a:t>PHIẾU HỌC TẬP  SỐ 02</a:t>
                      </a:r>
                      <a:endParaRPr lang="en-GB" sz="3200">
                        <a:solidFill>
                          <a:schemeClr val="bg1"/>
                        </a:solidFill>
                        <a:effectLst/>
                        <a:latin typeface="Times New Roman" panose="02020603050405020304" pitchFamily="18" charset="0"/>
                        <a:ea typeface="Calibri" panose="020F0502020204030204" pitchFamily="34" charset="0"/>
                      </a:endParaRPr>
                    </a:p>
                    <a:p>
                      <a:pPr>
                        <a:lnSpc>
                          <a:spcPct val="130000"/>
                        </a:lnSpc>
                        <a:spcAft>
                          <a:spcPts val="0"/>
                        </a:spcAft>
                      </a:pPr>
                      <a:r>
                        <a:rPr lang="en-US" sz="3200">
                          <a:solidFill>
                            <a:schemeClr val="bg1"/>
                          </a:solidFill>
                          <a:effectLst/>
                          <a:latin typeface="Times New Roman" panose="02020603050405020304" pitchFamily="18" charset="0"/>
                          <a:ea typeface="MS Mincho"/>
                        </a:rPr>
                        <a:t>1.</a:t>
                      </a:r>
                      <a:r>
                        <a:rPr lang="en-US" sz="3200" b="1">
                          <a:solidFill>
                            <a:schemeClr val="bg1"/>
                          </a:solidFill>
                          <a:effectLst/>
                          <a:latin typeface="Times New Roman" panose="02020603050405020304" pitchFamily="18" charset="0"/>
                          <a:ea typeface="MS Mincho"/>
                        </a:rPr>
                        <a:t> </a:t>
                      </a:r>
                      <a:r>
                        <a:rPr lang="en-US" sz="3200">
                          <a:solidFill>
                            <a:schemeClr val="bg1"/>
                          </a:solidFill>
                          <a:effectLst/>
                          <a:latin typeface="Times New Roman" panose="02020603050405020304" pitchFamily="18" charset="0"/>
                          <a:ea typeface="MS Mincho"/>
                        </a:rPr>
                        <a:t>Phân tích sự giằng xé nội tâm của hai nhân vật </a:t>
                      </a:r>
                      <a:r>
                        <a:rPr lang="en-US" sz="3200" i="1">
                          <a:solidFill>
                            <a:schemeClr val="bg1"/>
                          </a:solidFill>
                          <a:effectLst/>
                          <a:latin typeface="Times New Roman" panose="02020603050405020304" pitchFamily="18" charset="0"/>
                          <a:ea typeface="MS Mincho"/>
                        </a:rPr>
                        <a:t>(Rô-đri-gơ và Si-men đứng trước những lựa chọn nào?)</a:t>
                      </a:r>
                      <a:r>
                        <a:rPr lang="en-US" sz="3200">
                          <a:solidFill>
                            <a:schemeClr val="bg1"/>
                          </a:solidFill>
                          <a:effectLst/>
                          <a:latin typeface="Times New Roman" panose="02020603050405020304" pitchFamily="18" charset="0"/>
                          <a:ea typeface="MS Mincho"/>
                        </a:rPr>
                        <a:t>.................................................</a:t>
                      </a:r>
                      <a:endParaRPr lang="en-GB" sz="3200">
                        <a:solidFill>
                          <a:schemeClr val="bg1"/>
                        </a:solidFill>
                        <a:effectLst/>
                        <a:latin typeface="Times New Roman" panose="02020603050405020304" pitchFamily="18" charset="0"/>
                        <a:ea typeface="Calibri" panose="020F0502020204030204" pitchFamily="34" charset="0"/>
                      </a:endParaRPr>
                    </a:p>
                    <a:p>
                      <a:pPr>
                        <a:lnSpc>
                          <a:spcPct val="130000"/>
                        </a:lnSpc>
                        <a:spcAft>
                          <a:spcPts val="0"/>
                        </a:spcAft>
                      </a:pPr>
                      <a:r>
                        <a:rPr lang="en-US" sz="3200">
                          <a:solidFill>
                            <a:schemeClr val="bg1"/>
                          </a:solidFill>
                          <a:effectLst/>
                          <a:latin typeface="Times New Roman" panose="02020603050405020304" pitchFamily="18" charset="0"/>
                          <a:ea typeface="MS Mincho"/>
                        </a:rPr>
                        <a:t>2. Mỗi người đã đưa ra lựa chọn nào cho bản thân? </a:t>
                      </a:r>
                      <a:r>
                        <a:rPr lang="en-US" sz="3200">
                          <a:solidFill>
                            <a:schemeClr val="bg1"/>
                          </a:solidFill>
                          <a:effectLst/>
                          <a:latin typeface="Times New Roman" panose="02020603050405020304" pitchFamily="18" charset="0"/>
                          <a:ea typeface="Calibri" panose="020F0502020204030204" pitchFamily="34" charset="0"/>
                        </a:rPr>
                        <a:t>Hãy so sánh sự lựa chọn hành động của Rô-đri-gơ và Si-men với Rô-mê-ô và Giu-li-ét. </a:t>
                      </a:r>
                      <a:r>
                        <a:rPr lang="en-US" sz="3200">
                          <a:solidFill>
                            <a:schemeClr val="bg1"/>
                          </a:solidFill>
                          <a:effectLst/>
                          <a:latin typeface="Times New Roman" panose="02020603050405020304" pitchFamily="18" charset="0"/>
                          <a:ea typeface="MS Mincho"/>
                        </a:rPr>
                        <a:t>................................</a:t>
                      </a:r>
                      <a:endParaRPr lang="en-GB" sz="3200">
                        <a:solidFill>
                          <a:schemeClr val="bg1"/>
                        </a:solidFill>
                        <a:effectLst/>
                        <a:latin typeface="Times New Roman" panose="02020603050405020304" pitchFamily="18" charset="0"/>
                        <a:ea typeface="Calibri" panose="020F0502020204030204" pitchFamily="34" charset="0"/>
                      </a:endParaRPr>
                    </a:p>
                    <a:p>
                      <a:pPr algn="just">
                        <a:lnSpc>
                          <a:spcPct val="130000"/>
                        </a:lnSpc>
                        <a:spcAft>
                          <a:spcPts val="0"/>
                        </a:spcAft>
                      </a:pPr>
                      <a:r>
                        <a:rPr lang="en-US" sz="3200">
                          <a:solidFill>
                            <a:schemeClr val="bg1"/>
                          </a:solidFill>
                          <a:effectLst/>
                          <a:latin typeface="Times New Roman" panose="02020603050405020304" pitchFamily="18" charset="0"/>
                          <a:ea typeface="MS Mincho"/>
                        </a:rPr>
                        <a:t>3. Qua những lựa chọn hành động trên, em hãy nhận xét về phẩm chất của hai nhân vật................................</a:t>
                      </a:r>
                      <a:endParaRPr lang="en-GB" sz="3200">
                        <a:solidFill>
                          <a:schemeClr val="bg1"/>
                        </a:solidFill>
                        <a:effectLst/>
                        <a:latin typeface="Times New Roman" panose="02020603050405020304" pitchFamily="18" charset="0"/>
                        <a:ea typeface="Calibri" panose="020F0502020204030204" pitchFamily="34" charset="0"/>
                      </a:endParaRPr>
                    </a:p>
                    <a:p>
                      <a:pPr algn="just">
                        <a:lnSpc>
                          <a:spcPct val="130000"/>
                        </a:lnSpc>
                        <a:spcAft>
                          <a:spcPts val="0"/>
                        </a:spcAft>
                      </a:pPr>
                      <a:r>
                        <a:rPr lang="en-US" sz="3200">
                          <a:solidFill>
                            <a:schemeClr val="bg1"/>
                          </a:solidFill>
                          <a:effectLst/>
                          <a:latin typeface="Times New Roman" panose="02020603050405020304" pitchFamily="18" charset="0"/>
                          <a:ea typeface="MS Mincho"/>
                        </a:rPr>
                        <a:t>4. Rút ra những xung đột chính trong vở kịch được thể hiện trong đoạn trích......................................................</a:t>
                      </a:r>
                      <a:endParaRPr lang="en-GB" sz="3200">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8654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ircle(in)">
                                      <p:cBhvr>
                                        <p:cTn id="1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1323</Words>
  <Application>Microsoft Office PowerPoint</Application>
  <PresentationFormat>Custom</PresentationFormat>
  <Paragraphs>80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iCiel Brush Up</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Illustrative Types of Theatre Productions Presentation</dc:title>
  <dc:creator>Admin</dc:creator>
  <cp:lastModifiedBy>Administrator</cp:lastModifiedBy>
  <cp:revision>76</cp:revision>
  <dcterms:created xsi:type="dcterms:W3CDTF">2006-08-16T00:00:00Z</dcterms:created>
  <dcterms:modified xsi:type="dcterms:W3CDTF">2025-12-28T16:09:26Z</dcterms:modified>
  <dc:identifier>DAGOF8RX9cs</dc:identifier>
</cp:coreProperties>
</file>