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74" r:id="rId9"/>
    <p:sldId id="275" r:id="rId10"/>
    <p:sldId id="276" r:id="rId11"/>
    <p:sldId id="278" r:id="rId12"/>
    <p:sldId id="277" r:id="rId13"/>
    <p:sldId id="279" r:id="rId14"/>
    <p:sldId id="280" r:id="rId15"/>
    <p:sldId id="281" r:id="rId16"/>
    <p:sldId id="282" r:id="rId17"/>
    <p:sldId id="283" r:id="rId18"/>
    <p:sldId id="257" r:id="rId19"/>
    <p:sldId id="266"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11930" y="1047196"/>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544883" y="1039361"/>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9" name="Freeform 9"/>
          <p:cNvSpPr/>
          <p:nvPr/>
        </p:nvSpPr>
        <p:spPr>
          <a:xfrm>
            <a:off x="10104762" y="4619199"/>
            <a:ext cx="4395002" cy="6757211"/>
          </a:xfrm>
          <a:custGeom>
            <a:avLst/>
            <a:gdLst/>
            <a:ahLst/>
            <a:cxnLst/>
            <a:rect l="l" t="t" r="r" b="b"/>
            <a:pathLst>
              <a:path w="4395002" h="6757211">
                <a:moveTo>
                  <a:pt x="0" y="0"/>
                </a:moveTo>
                <a:lnTo>
                  <a:pt x="4395002" y="0"/>
                </a:lnTo>
                <a:lnTo>
                  <a:pt x="4395002" y="6757210"/>
                </a:lnTo>
                <a:lnTo>
                  <a:pt x="0" y="6757210"/>
                </a:lnTo>
                <a:lnTo>
                  <a:pt x="0" y="0"/>
                </a:lnTo>
                <a:close/>
              </a:path>
            </a:pathLst>
          </a:custGeom>
          <a:blipFill>
            <a:blip r:embed="rId3"/>
            <a:stretch>
              <a:fillRect/>
            </a:stretch>
          </a:blipFill>
        </p:spPr>
      </p:sp>
      <p:sp>
        <p:nvSpPr>
          <p:cNvPr id="10" name="Freeform 10"/>
          <p:cNvSpPr/>
          <p:nvPr/>
        </p:nvSpPr>
        <p:spPr>
          <a:xfrm>
            <a:off x="3788236" y="4619199"/>
            <a:ext cx="4177541" cy="8211382"/>
          </a:xfrm>
          <a:custGeom>
            <a:avLst/>
            <a:gdLst/>
            <a:ahLst/>
            <a:cxnLst/>
            <a:rect l="l" t="t" r="r" b="b"/>
            <a:pathLst>
              <a:path w="4177541" h="8211382">
                <a:moveTo>
                  <a:pt x="0" y="0"/>
                </a:moveTo>
                <a:lnTo>
                  <a:pt x="4177540" y="0"/>
                </a:lnTo>
                <a:lnTo>
                  <a:pt x="4177540" y="8211381"/>
                </a:lnTo>
                <a:lnTo>
                  <a:pt x="0" y="8211381"/>
                </a:lnTo>
                <a:lnTo>
                  <a:pt x="0" y="0"/>
                </a:lnTo>
                <a:close/>
              </a:path>
            </a:pathLst>
          </a:custGeom>
          <a:blipFill>
            <a:blip r:embed="rId4"/>
            <a:stretch>
              <a:fillRect/>
            </a:stretch>
          </a:blipFill>
        </p:spPr>
      </p:sp>
      <p:sp>
        <p:nvSpPr>
          <p:cNvPr id="11" name="Freeform 11"/>
          <p:cNvSpPr/>
          <p:nvPr/>
        </p:nvSpPr>
        <p:spPr>
          <a:xfrm>
            <a:off x="6295248" y="4619199"/>
            <a:ext cx="6007015" cy="7544132"/>
          </a:xfrm>
          <a:custGeom>
            <a:avLst/>
            <a:gdLst/>
            <a:ahLst/>
            <a:cxnLst/>
            <a:rect l="l" t="t" r="r" b="b"/>
            <a:pathLst>
              <a:path w="6007015" h="7544132">
                <a:moveTo>
                  <a:pt x="0" y="0"/>
                </a:moveTo>
                <a:lnTo>
                  <a:pt x="6007015" y="0"/>
                </a:lnTo>
                <a:lnTo>
                  <a:pt x="6007015" y="7544132"/>
                </a:lnTo>
                <a:lnTo>
                  <a:pt x="0" y="7544132"/>
                </a:lnTo>
                <a:lnTo>
                  <a:pt x="0" y="0"/>
                </a:lnTo>
                <a:close/>
              </a:path>
            </a:pathLst>
          </a:custGeom>
          <a:blipFill>
            <a:blip r:embed="rId5"/>
            <a:stretch>
              <a:fillRect/>
            </a:stretch>
          </a:blipFill>
        </p:spPr>
      </p:sp>
      <p:sp>
        <p:nvSpPr>
          <p:cNvPr id="12" name="TextBox 12"/>
          <p:cNvSpPr txBox="1"/>
          <p:nvPr/>
        </p:nvSpPr>
        <p:spPr>
          <a:xfrm>
            <a:off x="5105400" y="2717935"/>
            <a:ext cx="14931346" cy="1477328"/>
          </a:xfrm>
          <a:prstGeom prst="rect">
            <a:avLst/>
          </a:prstGeom>
        </p:spPr>
        <p:txBody>
          <a:bodyPr lIns="0" tIns="0" rIns="0" bIns="0" rtlCol="0" anchor="t">
            <a:spAutoFit/>
          </a:bodyPr>
          <a:lstStyle/>
          <a:p>
            <a:r>
              <a:rPr lang="it-IT" sz="9600" b="1">
                <a:latin typeface="#9Slide07 SVNNexa Rust Slab Bla" panose="020B0606040200020203" pitchFamily="34" charset="0"/>
                <a:cs typeface="Times New Roman" panose="02020603050405020304" pitchFamily="18" charset="0"/>
              </a:rPr>
              <a:t>CÂU RÚT GỌN</a:t>
            </a:r>
            <a:endParaRPr lang="en-GB" sz="9600">
              <a:latin typeface="#9Slide07 SVNNexa Rust Slab Bla" panose="020B0606040200020203" pitchFamily="34" charset="0"/>
              <a:cs typeface="Times New Roman" panose="02020603050405020304" pitchFamily="18" charset="0"/>
            </a:endParaRPr>
          </a:p>
        </p:txBody>
      </p:sp>
      <p:sp>
        <p:nvSpPr>
          <p:cNvPr id="13" name="TextBox 13"/>
          <p:cNvSpPr txBox="1"/>
          <p:nvPr/>
        </p:nvSpPr>
        <p:spPr>
          <a:xfrm>
            <a:off x="2027250" y="1245583"/>
            <a:ext cx="14931346" cy="884858"/>
          </a:xfrm>
          <a:prstGeom prst="rect">
            <a:avLst/>
          </a:prstGeom>
        </p:spPr>
        <p:txBody>
          <a:bodyPr lIns="0" tIns="0" rIns="0" bIns="0" rtlCol="0" anchor="t">
            <a:spAutoFit/>
          </a:bodyPr>
          <a:lstStyle/>
          <a:p>
            <a:pPr algn="ctr">
              <a:lnSpc>
                <a:spcPts val="7699"/>
              </a:lnSpc>
            </a:pPr>
            <a:r>
              <a:rPr lang="it-IT" sz="4400" b="1" dirty="0">
                <a:latin typeface="Times New Roman" panose="02020603050405020304" pitchFamily="18" charset="0"/>
                <a:cs typeface="Times New Roman" panose="02020603050405020304" pitchFamily="18" charset="0"/>
              </a:rPr>
              <a:t>TIẾT 58.THỰC HÀNH TIẾNG VIỆT</a:t>
            </a:r>
            <a:endParaRPr lang="en-US" sz="4400" dirty="0">
              <a:solidFill>
                <a:srgbClr val="000000"/>
              </a:solidFill>
              <a:latin typeface="Times New Roman" panose="02020603050405020304" pitchFamily="18" charset="0"/>
              <a:ea typeface="Handyman"/>
              <a:cs typeface="Times New Roman" panose="02020603050405020304" pitchFamily="18" charset="0"/>
              <a:sym typeface="Handyman"/>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383941"/>
            <a:ext cx="11506200" cy="21330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9671038" y="1988990"/>
            <a:ext cx="7588262" cy="9268106"/>
          </a:xfrm>
          <a:custGeom>
            <a:avLst/>
            <a:gdLst/>
            <a:ahLst/>
            <a:cxnLst/>
            <a:rect l="l" t="t" r="r" b="b"/>
            <a:pathLst>
              <a:path w="7588262" h="9268106">
                <a:moveTo>
                  <a:pt x="0" y="0"/>
                </a:moveTo>
                <a:lnTo>
                  <a:pt x="7588262" y="0"/>
                </a:lnTo>
                <a:lnTo>
                  <a:pt x="7588262" y="9268106"/>
                </a:lnTo>
                <a:lnTo>
                  <a:pt x="0" y="9268106"/>
                </a:lnTo>
                <a:lnTo>
                  <a:pt x="0" y="0"/>
                </a:lnTo>
                <a:close/>
              </a:path>
            </a:pathLst>
          </a:custGeom>
          <a:blipFill>
            <a:blip r:embed="rId3"/>
            <a:stretch>
              <a:fillRect/>
            </a:stretch>
          </a:blipFill>
        </p:spPr>
      </p:sp>
      <p:sp>
        <p:nvSpPr>
          <p:cNvPr id="11" name="TextBox 11"/>
          <p:cNvSpPr txBox="1"/>
          <p:nvPr/>
        </p:nvSpPr>
        <p:spPr>
          <a:xfrm>
            <a:off x="1600200" y="2575065"/>
            <a:ext cx="7373753" cy="2708434"/>
          </a:xfrm>
          <a:prstGeom prst="rect">
            <a:avLst/>
          </a:prstGeom>
        </p:spPr>
        <p:txBody>
          <a:bodyPr lIns="0" tIns="0" rIns="0" bIns="0" rtlCol="0" anchor="t">
            <a:spAutoFit/>
          </a:bodyPr>
          <a:lstStyle/>
          <a:p>
            <a:r>
              <a:rPr lang="en-US" sz="8800" b="1" dirty="0">
                <a:latin typeface="Times New Roman" panose="02020603050405020304" pitchFamily="18" charset="0"/>
                <a:cs typeface="Times New Roman" panose="02020603050405020304" pitchFamily="18" charset="0"/>
              </a:rPr>
              <a:t>2. </a:t>
            </a:r>
            <a:r>
              <a:rPr lang="en-US" sz="8800" b="1" dirty="0" err="1">
                <a:latin typeface="Times New Roman" panose="02020603050405020304" pitchFamily="18" charset="0"/>
                <a:cs typeface="Times New Roman" panose="02020603050405020304" pitchFamily="18" charset="0"/>
              </a:rPr>
              <a:t>Bài</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tập</a:t>
            </a:r>
            <a:r>
              <a:rPr lang="en-US" sz="8800" b="1" dirty="0">
                <a:latin typeface="Times New Roman" panose="02020603050405020304" pitchFamily="18" charset="0"/>
                <a:cs typeface="Times New Roman" panose="02020603050405020304" pitchFamily="18" charset="0"/>
              </a:rPr>
              <a:t> 2 </a:t>
            </a:r>
            <a:endParaRPr lang="vi-VN" sz="8800" b="1" dirty="0">
              <a:latin typeface="Times New Roman" panose="02020603050405020304" pitchFamily="18" charset="0"/>
              <a:cs typeface="Times New Roman" panose="02020603050405020304" pitchFamily="18" charset="0"/>
            </a:endParaRPr>
          </a:p>
          <a:p>
            <a:r>
              <a:rPr lang="en-US" sz="8800" b="1" dirty="0">
                <a:latin typeface="Times New Roman" panose="02020603050405020304" pitchFamily="18" charset="0"/>
                <a:cs typeface="Times New Roman" panose="02020603050405020304" pitchFamily="18" charset="0"/>
              </a:rPr>
              <a:t>(Tr122/SHS)</a:t>
            </a:r>
            <a:endParaRPr lang="en-GB" sz="8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1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1364732" y="1454419"/>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2" name="Rectangle 11"/>
          <p:cNvSpPr/>
          <p:nvPr/>
        </p:nvSpPr>
        <p:spPr>
          <a:xfrm>
            <a:off x="2080859" y="1311942"/>
            <a:ext cx="8258991" cy="1569660"/>
          </a:xfrm>
          <a:prstGeom prst="rect">
            <a:avLst/>
          </a:prstGeom>
        </p:spPr>
        <p:txBody>
          <a:bodyPr wrap="none">
            <a:spAutoFit/>
          </a:bodyPr>
          <a:lstStyle/>
          <a:p>
            <a:pPr lvl="0" algn="ctr">
              <a:spcAft>
                <a:spcPts val="0"/>
              </a:spcAft>
              <a:buClr>
                <a:srgbClr val="231F20"/>
              </a:buClr>
              <a:buSzPts val="1200"/>
              <a:tabLst>
                <a:tab pos="113030" algn="l"/>
              </a:tabLst>
            </a:pPr>
            <a:r>
              <a:rPr lang="en-GB"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Câu rút gọn thứ nhất</a:t>
            </a:r>
            <a:endParaRPr lang="vi-VN"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spcAft>
                <a:spcPts val="0"/>
              </a:spcAft>
              <a:buClr>
                <a:srgbClr val="231F20"/>
              </a:buClr>
              <a:buSzPts val="1200"/>
              <a:tabLst>
                <a:tab pos="113030" algn="l"/>
              </a:tabLst>
            </a:pPr>
            <a:r>
              <a:rPr lang="en-GB"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4800" b="1" i="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Hãy mang tên họ nào khác đi!</a:t>
            </a:r>
            <a:r>
              <a:rPr lang="en-GB" sz="4800" b="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8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1481289" y="3301712"/>
            <a:ext cx="9596590" cy="5509200"/>
          </a:xfrm>
          <a:prstGeom prst="rect">
            <a:avLst/>
          </a:prstGeom>
        </p:spPr>
        <p:txBody>
          <a:bodyPr wrap="square">
            <a:spAutoFit/>
          </a:bodyPr>
          <a:lstStyle/>
          <a:p>
            <a:pPr algn="just">
              <a:spcAft>
                <a:spcPts val="0"/>
              </a:spcAft>
            </a:pPr>
            <a:r>
              <a:rPr lang="en-GB" sz="4400">
                <a:solidFill>
                  <a:srgbClr val="231F20"/>
                </a:solidFill>
                <a:latin typeface="Times New Roman" panose="02020603050405020304" pitchFamily="18" charset="0"/>
                <a:ea typeface="Times New Roman" panose="02020603050405020304" pitchFamily="18" charset="0"/>
              </a:rPr>
              <a:t>+ </a:t>
            </a:r>
            <a:r>
              <a:rPr lang="en-GB" sz="4400" b="1">
                <a:solidFill>
                  <a:srgbClr val="231F20"/>
                </a:solidFill>
                <a:latin typeface="Times New Roman" panose="02020603050405020304" pitchFamily="18" charset="0"/>
                <a:ea typeface="Times New Roman" panose="02020603050405020304" pitchFamily="18" charset="0"/>
              </a:rPr>
              <a:t>Chuyển câu rút gọn thành câu đầy đủ</a:t>
            </a:r>
            <a:r>
              <a:rPr lang="en-GB" sz="4400">
                <a:solidFill>
                  <a:srgbClr val="231F20"/>
                </a:solidFill>
                <a:latin typeface="Times New Roman" panose="02020603050405020304" pitchFamily="18" charset="0"/>
                <a:ea typeface="Times New Roman" panose="02020603050405020304" pitchFamily="18" charset="0"/>
              </a:rPr>
              <a:t>: </a:t>
            </a:r>
            <a:r>
              <a:rPr lang="en-GB" sz="4400" i="1">
                <a:solidFill>
                  <a:srgbClr val="231F20"/>
                </a:solidFill>
                <a:latin typeface="Times New Roman" panose="02020603050405020304" pitchFamily="18" charset="0"/>
                <a:ea typeface="Times New Roman" panose="02020603050405020304" pitchFamily="18" charset="0"/>
              </a:rPr>
              <a:t>Chàng hãy mang tên họ nào khác đi!</a:t>
            </a:r>
            <a:endParaRPr lang="en-GB" sz="4400">
              <a:solidFill>
                <a:srgbClr val="231F20"/>
              </a:solidFill>
              <a:latin typeface="Times New Roman" panose="02020603050405020304" pitchFamily="18" charset="0"/>
              <a:ea typeface="Times New Roman" panose="02020603050405020304" pitchFamily="18" charset="0"/>
            </a:endParaRPr>
          </a:p>
          <a:p>
            <a:pPr algn="just">
              <a:spcAft>
                <a:spcPts val="0"/>
              </a:spcAft>
              <a:tabLst>
                <a:tab pos="1386840" algn="l"/>
              </a:tabLst>
            </a:pPr>
            <a:r>
              <a:rPr lang="en-US" sz="4400">
                <a:latin typeface="Times New Roman" panose="02020603050405020304" pitchFamily="18" charset="0"/>
                <a:ea typeface="Calibri" panose="020F0502020204030204" pitchFamily="34" charset="0"/>
              </a:rPr>
              <a:t>+ </a:t>
            </a:r>
            <a:r>
              <a:rPr lang="en-US" sz="4400" b="1">
                <a:latin typeface="Times New Roman" panose="02020603050405020304" pitchFamily="18" charset="0"/>
                <a:ea typeface="Calibri" panose="020F0502020204030204" pitchFamily="34" charset="0"/>
              </a:rPr>
              <a:t>Tác dụng của câu rút gọn</a:t>
            </a:r>
            <a:r>
              <a:rPr lang="en-US" sz="4400">
                <a:latin typeface="Times New Roman" panose="02020603050405020304" pitchFamily="18" charset="0"/>
                <a:ea typeface="Calibri" panose="020F0502020204030204" pitchFamily="34" charset="0"/>
              </a:rPr>
              <a:t>: Như nhiều câu cầu khiến khác, câu </a:t>
            </a:r>
            <a:r>
              <a:rPr lang="en-US" sz="4400" i="1">
                <a:latin typeface="Times New Roman" panose="02020603050405020304" pitchFamily="18" charset="0"/>
                <a:ea typeface="Calibri" panose="020F0502020204030204" pitchFamily="34" charset="0"/>
              </a:rPr>
              <a:t>Hãy mang tên họ nào khác đi!</a:t>
            </a:r>
            <a:r>
              <a:rPr lang="en-US" sz="4400">
                <a:latin typeface="Times New Roman" panose="02020603050405020304" pitchFamily="18" charset="0"/>
                <a:ea typeface="Calibri" panose="020F0502020204030204" pitchFamily="34" charset="0"/>
              </a:rPr>
              <a:t> được tỉnh lược chủ ngữ (biểu thị người tiếp nhận), làm cho ý cầu khiến được thể hiện một cách mạnh mẽ và dứt khoát hơn.</a:t>
            </a:r>
            <a:endParaRPr lang="en-GB" sz="44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9360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2948911" y="1562100"/>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2" name="Rectangle 11"/>
          <p:cNvSpPr/>
          <p:nvPr/>
        </p:nvSpPr>
        <p:spPr>
          <a:xfrm>
            <a:off x="1895472" y="1246924"/>
            <a:ext cx="9469260" cy="1569660"/>
          </a:xfrm>
          <a:prstGeom prst="rect">
            <a:avLst/>
          </a:prstGeom>
        </p:spPr>
        <p:txBody>
          <a:bodyPr wrap="none">
            <a:spAutoFit/>
          </a:bodyPr>
          <a:lstStyle/>
          <a:p>
            <a:pPr algn="ctr"/>
            <a:r>
              <a:rPr lang="en-US" sz="4800" b="1">
                <a:latin typeface="Times New Roman" panose="02020603050405020304" pitchFamily="18" charset="0"/>
                <a:ea typeface="Calibri" panose="020F0502020204030204" pitchFamily="34" charset="0"/>
              </a:rPr>
              <a:t>Câu rút gọn thứ hai</a:t>
            </a:r>
            <a:endParaRPr lang="vi-VN" sz="4800" b="1">
              <a:latin typeface="Times New Roman" panose="02020603050405020304" pitchFamily="18" charset="0"/>
              <a:ea typeface="Calibri" panose="020F0502020204030204" pitchFamily="34" charset="0"/>
            </a:endParaRPr>
          </a:p>
          <a:p>
            <a:pPr algn="ctr"/>
            <a:r>
              <a:rPr lang="en-US" sz="4800" b="1">
                <a:latin typeface="Times New Roman" panose="02020603050405020304" pitchFamily="18" charset="0"/>
                <a:ea typeface="Calibri" panose="020F0502020204030204" pitchFamily="34" charset="0"/>
              </a:rPr>
              <a:t> </a:t>
            </a:r>
            <a:r>
              <a:rPr lang="en-US" sz="4800" b="1" i="1">
                <a:latin typeface="Times New Roman" panose="02020603050405020304" pitchFamily="18" charset="0"/>
                <a:ea typeface="Calibri" panose="020F0502020204030204" pitchFamily="34" charset="0"/>
              </a:rPr>
              <a:t>Đúng là từ miệng nàng nói ra nhé!</a:t>
            </a:r>
            <a:r>
              <a:rPr lang="en-US" sz="4800">
                <a:latin typeface="Times New Roman" panose="02020603050405020304" pitchFamily="18" charset="0"/>
                <a:ea typeface="Calibri" panose="020F0502020204030204" pitchFamily="34" charset="0"/>
              </a:rPr>
              <a:t> </a:t>
            </a:r>
            <a:endParaRPr lang="en-GB" sz="4800"/>
          </a:p>
        </p:txBody>
      </p:sp>
      <p:sp>
        <p:nvSpPr>
          <p:cNvPr id="13" name="Rectangle 12"/>
          <p:cNvSpPr/>
          <p:nvPr/>
        </p:nvSpPr>
        <p:spPr>
          <a:xfrm>
            <a:off x="1448632" y="3207648"/>
            <a:ext cx="9916100" cy="5632311"/>
          </a:xfrm>
          <a:prstGeom prst="rect">
            <a:avLst/>
          </a:prstGeom>
        </p:spPr>
        <p:txBody>
          <a:bodyPr wrap="square">
            <a:spAutoFit/>
          </a:bodyPr>
          <a:lstStyle/>
          <a:p>
            <a:pPr algn="just">
              <a:spcAft>
                <a:spcPts val="0"/>
              </a:spcAft>
              <a:tabLst>
                <a:tab pos="1386840" algn="l"/>
              </a:tabLst>
            </a:pPr>
            <a:r>
              <a:rPr lang="en-US" sz="4000">
                <a:latin typeface="Times New Roman" panose="02020603050405020304" pitchFamily="18" charset="0"/>
                <a:ea typeface="Calibri" panose="020F0502020204030204" pitchFamily="34" charset="0"/>
              </a:rPr>
              <a:t>+ Chuyển câu rút gọn thành câu đầy đủ: </a:t>
            </a:r>
            <a:r>
              <a:rPr lang="en-US" sz="4000" i="1">
                <a:latin typeface="Times New Roman" panose="02020603050405020304" pitchFamily="18" charset="0"/>
                <a:ea typeface="Calibri" panose="020F0502020204030204" pitchFamily="34" charset="0"/>
              </a:rPr>
              <a:t>Những lời này đúng là từ miệng nàng nói ra nhé!</a:t>
            </a:r>
            <a:endParaRPr lang="en-GB" sz="4000">
              <a:latin typeface="Times New Roman" panose="02020603050405020304" pitchFamily="18" charset="0"/>
              <a:ea typeface="Calibri" panose="020F0502020204030204" pitchFamily="34" charset="0"/>
            </a:endParaRPr>
          </a:p>
          <a:p>
            <a:pPr algn="just">
              <a:spcAft>
                <a:spcPts val="0"/>
              </a:spcAft>
              <a:tabLst>
                <a:tab pos="1386840" algn="l"/>
              </a:tabLst>
            </a:pPr>
            <a:r>
              <a:rPr lang="en-US" sz="4000" i="1">
                <a:latin typeface="Times New Roman" panose="02020603050405020304" pitchFamily="18" charset="0"/>
                <a:ea typeface="Calibri" panose="020F0502020204030204" pitchFamily="34" charset="0"/>
              </a:rPr>
              <a:t>+</a:t>
            </a:r>
            <a:r>
              <a:rPr lang="en-US" sz="4000">
                <a:latin typeface="Times New Roman" panose="02020603050405020304" pitchFamily="18" charset="0"/>
                <a:ea typeface="Calibri" panose="020F0502020204030204" pitchFamily="34" charset="0"/>
              </a:rPr>
              <a:t>Tác dụng của câu rút gọn: Câu </a:t>
            </a:r>
            <a:r>
              <a:rPr lang="en-US" sz="4000" i="1">
                <a:latin typeface="Times New Roman" panose="02020603050405020304" pitchFamily="18" charset="0"/>
                <a:ea typeface="Calibri" panose="020F0502020204030204" pitchFamily="34" charset="0"/>
              </a:rPr>
              <a:t>Đúng là từ miệng nàng nói ra nhé!</a:t>
            </a:r>
            <a:r>
              <a:rPr lang="en-US" sz="4000">
                <a:latin typeface="Times New Roman" panose="02020603050405020304" pitchFamily="18" charset="0"/>
                <a:ea typeface="Calibri" panose="020F0502020204030204" pitchFamily="34" charset="0"/>
              </a:rPr>
              <a:t> cũng được tỉnh lược chủ ngữ, có tác dụng dồn nén các thông tin trong 1 câu, tạo mối liên kết giữa câu nói của Rô-mê-ô với những câu mà Giu-li-ét đã nói trước đó, làm tăng tính khẩu ngữ, tính tự nhiên cho câu nói.</a:t>
            </a:r>
            <a:endParaRPr lang="en-GB" sz="40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058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60351"/>
            <a:ext cx="20671660" cy="7166299"/>
            <a:chOff x="0" y="0"/>
            <a:chExt cx="58189900" cy="20172846"/>
          </a:xfrm>
        </p:grpSpPr>
        <p:sp>
          <p:nvSpPr>
            <p:cNvPr id="4" name="Freeform 4"/>
            <p:cNvSpPr/>
            <p:nvPr/>
          </p:nvSpPr>
          <p:spPr>
            <a:xfrm>
              <a:off x="72390" y="72390"/>
              <a:ext cx="58045123" cy="20028067"/>
            </a:xfrm>
            <a:custGeom>
              <a:avLst/>
              <a:gdLst/>
              <a:ahLst/>
              <a:cxnLst/>
              <a:rect l="l" t="t" r="r" b="b"/>
              <a:pathLst>
                <a:path w="58045123" h="20028067">
                  <a:moveTo>
                    <a:pt x="0" y="0"/>
                  </a:moveTo>
                  <a:lnTo>
                    <a:pt x="58045123" y="0"/>
                  </a:lnTo>
                  <a:lnTo>
                    <a:pt x="58045123" y="20028067"/>
                  </a:lnTo>
                  <a:lnTo>
                    <a:pt x="0" y="20028067"/>
                  </a:lnTo>
                  <a:lnTo>
                    <a:pt x="0" y="0"/>
                  </a:lnTo>
                  <a:close/>
                </a:path>
              </a:pathLst>
            </a:custGeom>
            <a:solidFill>
              <a:srgbClr val="025738"/>
            </a:solidFill>
          </p:spPr>
        </p:sp>
        <p:sp>
          <p:nvSpPr>
            <p:cNvPr id="5" name="Freeform 5"/>
            <p:cNvSpPr/>
            <p:nvPr/>
          </p:nvSpPr>
          <p:spPr>
            <a:xfrm>
              <a:off x="0" y="0"/>
              <a:ext cx="58189899" cy="20172846"/>
            </a:xfrm>
            <a:custGeom>
              <a:avLst/>
              <a:gdLst/>
              <a:ahLst/>
              <a:cxnLst/>
              <a:rect l="l" t="t" r="r" b="b"/>
              <a:pathLst>
                <a:path w="58189899" h="20172846">
                  <a:moveTo>
                    <a:pt x="58045121" y="20028066"/>
                  </a:moveTo>
                  <a:lnTo>
                    <a:pt x="58189899" y="20028066"/>
                  </a:lnTo>
                  <a:lnTo>
                    <a:pt x="58189899" y="20172846"/>
                  </a:lnTo>
                  <a:lnTo>
                    <a:pt x="58045121" y="20172846"/>
                  </a:lnTo>
                  <a:lnTo>
                    <a:pt x="58045121" y="20028066"/>
                  </a:lnTo>
                  <a:close/>
                  <a:moveTo>
                    <a:pt x="0" y="144780"/>
                  </a:moveTo>
                  <a:lnTo>
                    <a:pt x="144780" y="144780"/>
                  </a:lnTo>
                  <a:lnTo>
                    <a:pt x="144780" y="20028066"/>
                  </a:lnTo>
                  <a:lnTo>
                    <a:pt x="0" y="20028066"/>
                  </a:lnTo>
                  <a:lnTo>
                    <a:pt x="0" y="144780"/>
                  </a:lnTo>
                  <a:close/>
                  <a:moveTo>
                    <a:pt x="0" y="20028066"/>
                  </a:moveTo>
                  <a:lnTo>
                    <a:pt x="144780" y="20028066"/>
                  </a:lnTo>
                  <a:lnTo>
                    <a:pt x="144780" y="20172846"/>
                  </a:lnTo>
                  <a:lnTo>
                    <a:pt x="0" y="20172846"/>
                  </a:lnTo>
                  <a:lnTo>
                    <a:pt x="0" y="20028066"/>
                  </a:lnTo>
                  <a:close/>
                  <a:moveTo>
                    <a:pt x="58045121" y="144780"/>
                  </a:moveTo>
                  <a:lnTo>
                    <a:pt x="58189899" y="144780"/>
                  </a:lnTo>
                  <a:lnTo>
                    <a:pt x="58189899" y="20028066"/>
                  </a:lnTo>
                  <a:lnTo>
                    <a:pt x="58045121" y="20028066"/>
                  </a:lnTo>
                  <a:lnTo>
                    <a:pt x="58045121" y="144780"/>
                  </a:lnTo>
                  <a:close/>
                  <a:moveTo>
                    <a:pt x="144780" y="20028066"/>
                  </a:moveTo>
                  <a:lnTo>
                    <a:pt x="58045121" y="20028066"/>
                  </a:lnTo>
                  <a:lnTo>
                    <a:pt x="58045121" y="20172846"/>
                  </a:lnTo>
                  <a:lnTo>
                    <a:pt x="144780" y="20172846"/>
                  </a:lnTo>
                  <a:lnTo>
                    <a:pt x="144780" y="2002806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931936"/>
            <a:ext cx="20992237" cy="6423127"/>
            <a:chOff x="0" y="0"/>
            <a:chExt cx="55711059" cy="17046264"/>
          </a:xfrm>
        </p:grpSpPr>
        <p:sp>
          <p:nvSpPr>
            <p:cNvPr id="7" name="Freeform 7"/>
            <p:cNvSpPr/>
            <p:nvPr/>
          </p:nvSpPr>
          <p:spPr>
            <a:xfrm>
              <a:off x="72390" y="72390"/>
              <a:ext cx="55566279" cy="16901484"/>
            </a:xfrm>
            <a:custGeom>
              <a:avLst/>
              <a:gdLst/>
              <a:ahLst/>
              <a:cxnLst/>
              <a:rect l="l" t="t" r="r" b="b"/>
              <a:pathLst>
                <a:path w="55566279" h="16901484">
                  <a:moveTo>
                    <a:pt x="0" y="0"/>
                  </a:moveTo>
                  <a:lnTo>
                    <a:pt x="55566279" y="0"/>
                  </a:lnTo>
                  <a:lnTo>
                    <a:pt x="55566279" y="16901484"/>
                  </a:lnTo>
                  <a:lnTo>
                    <a:pt x="0" y="16901484"/>
                  </a:lnTo>
                  <a:lnTo>
                    <a:pt x="0" y="0"/>
                  </a:lnTo>
                  <a:close/>
                </a:path>
              </a:pathLst>
            </a:custGeom>
            <a:solidFill>
              <a:srgbClr val="FFFFFF"/>
            </a:solidFill>
          </p:spPr>
        </p:sp>
        <p:sp>
          <p:nvSpPr>
            <p:cNvPr id="8" name="Freeform 8"/>
            <p:cNvSpPr/>
            <p:nvPr/>
          </p:nvSpPr>
          <p:spPr>
            <a:xfrm>
              <a:off x="0" y="0"/>
              <a:ext cx="55711061" cy="17046265"/>
            </a:xfrm>
            <a:custGeom>
              <a:avLst/>
              <a:gdLst/>
              <a:ahLst/>
              <a:cxnLst/>
              <a:rect l="l" t="t" r="r" b="b"/>
              <a:pathLst>
                <a:path w="55711061" h="17046265">
                  <a:moveTo>
                    <a:pt x="55566277" y="16901485"/>
                  </a:moveTo>
                  <a:lnTo>
                    <a:pt x="55711061" y="16901485"/>
                  </a:lnTo>
                  <a:lnTo>
                    <a:pt x="55711061" y="17046265"/>
                  </a:lnTo>
                  <a:lnTo>
                    <a:pt x="55566277" y="17046265"/>
                  </a:lnTo>
                  <a:lnTo>
                    <a:pt x="55566277" y="16901485"/>
                  </a:lnTo>
                  <a:close/>
                  <a:moveTo>
                    <a:pt x="0" y="144780"/>
                  </a:moveTo>
                  <a:lnTo>
                    <a:pt x="144780" y="144780"/>
                  </a:lnTo>
                  <a:lnTo>
                    <a:pt x="144780" y="16901485"/>
                  </a:lnTo>
                  <a:lnTo>
                    <a:pt x="0" y="16901485"/>
                  </a:lnTo>
                  <a:lnTo>
                    <a:pt x="0" y="144780"/>
                  </a:lnTo>
                  <a:close/>
                  <a:moveTo>
                    <a:pt x="0" y="16901485"/>
                  </a:moveTo>
                  <a:lnTo>
                    <a:pt x="144780" y="16901485"/>
                  </a:lnTo>
                  <a:lnTo>
                    <a:pt x="144780" y="17046265"/>
                  </a:lnTo>
                  <a:lnTo>
                    <a:pt x="0" y="17046265"/>
                  </a:lnTo>
                  <a:lnTo>
                    <a:pt x="0" y="16901485"/>
                  </a:lnTo>
                  <a:close/>
                  <a:moveTo>
                    <a:pt x="55566277" y="144780"/>
                  </a:moveTo>
                  <a:lnTo>
                    <a:pt x="55711061" y="144780"/>
                  </a:lnTo>
                  <a:lnTo>
                    <a:pt x="55711061" y="16901485"/>
                  </a:lnTo>
                  <a:lnTo>
                    <a:pt x="55566277" y="16901485"/>
                  </a:lnTo>
                  <a:lnTo>
                    <a:pt x="55566277" y="144780"/>
                  </a:lnTo>
                  <a:close/>
                  <a:moveTo>
                    <a:pt x="144780" y="16901485"/>
                  </a:moveTo>
                  <a:lnTo>
                    <a:pt x="55566277" y="16901485"/>
                  </a:lnTo>
                  <a:lnTo>
                    <a:pt x="55566277" y="17046265"/>
                  </a:lnTo>
                  <a:lnTo>
                    <a:pt x="144780" y="17046265"/>
                  </a:lnTo>
                  <a:lnTo>
                    <a:pt x="144780" y="16901485"/>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516958" y="1028700"/>
            <a:ext cx="7265732" cy="10784018"/>
          </a:xfrm>
          <a:custGeom>
            <a:avLst/>
            <a:gdLst/>
            <a:ahLst/>
            <a:cxnLst/>
            <a:rect l="l" t="t" r="r" b="b"/>
            <a:pathLst>
              <a:path w="7265732" h="10784018">
                <a:moveTo>
                  <a:pt x="0" y="0"/>
                </a:moveTo>
                <a:lnTo>
                  <a:pt x="7265732" y="0"/>
                </a:lnTo>
                <a:lnTo>
                  <a:pt x="7265732" y="10784018"/>
                </a:lnTo>
                <a:lnTo>
                  <a:pt x="0" y="10784018"/>
                </a:lnTo>
                <a:lnTo>
                  <a:pt x="0" y="0"/>
                </a:lnTo>
                <a:close/>
              </a:path>
            </a:pathLst>
          </a:custGeom>
          <a:blipFill>
            <a:blip r:embed="rId3"/>
            <a:stretch>
              <a:fillRect/>
            </a:stretch>
          </a:blipFill>
        </p:spPr>
      </p:sp>
      <p:sp>
        <p:nvSpPr>
          <p:cNvPr id="11" name="TextBox 11"/>
          <p:cNvSpPr txBox="1"/>
          <p:nvPr/>
        </p:nvSpPr>
        <p:spPr>
          <a:xfrm>
            <a:off x="9250925" y="3466054"/>
            <a:ext cx="7190832" cy="2954655"/>
          </a:xfrm>
          <a:prstGeom prst="rect">
            <a:avLst/>
          </a:prstGeom>
        </p:spPr>
        <p:txBody>
          <a:bodyPr lIns="0" tIns="0" rIns="0" bIns="0" rtlCol="0" anchor="t">
            <a:spAutoFit/>
          </a:bodyPr>
          <a:lstStyle/>
          <a:p>
            <a:r>
              <a:rPr lang="en-US" sz="9600" b="1">
                <a:latin typeface="Times New Roman" panose="02020603050405020304" pitchFamily="18" charset="0"/>
                <a:cs typeface="Times New Roman" panose="02020603050405020304" pitchFamily="18" charset="0"/>
              </a:rPr>
              <a:t>3. Bài tập 3 (Tr 122/SHS)</a:t>
            </a:r>
            <a:endParaRPr lang="en-GB" sz="9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3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10" name="Table 9"/>
          <p:cNvGraphicFramePr>
            <a:graphicFrameLocks noGrp="1"/>
          </p:cNvGraphicFramePr>
          <p:nvPr>
            <p:extLst>
              <p:ext uri="{D42A27DB-BD31-4B8C-83A1-F6EECF244321}">
                <p14:modId xmlns:p14="http://schemas.microsoft.com/office/powerpoint/2010/main" val="3730859604"/>
              </p:ext>
            </p:extLst>
          </p:nvPr>
        </p:nvGraphicFramePr>
        <p:xfrm>
          <a:off x="1333499" y="1303020"/>
          <a:ext cx="15621000" cy="7680960"/>
        </p:xfrm>
        <a:graphic>
          <a:graphicData uri="http://schemas.openxmlformats.org/drawingml/2006/table">
            <a:tbl>
              <a:tblPr firstRow="1" firstCol="1" bandRow="1"/>
              <a:tblGrid>
                <a:gridCol w="1714501">
                  <a:extLst>
                    <a:ext uri="{9D8B030D-6E8A-4147-A177-3AD203B41FA5}">
                      <a16:colId xmlns:a16="http://schemas.microsoft.com/office/drawing/2014/main" val="20000"/>
                    </a:ext>
                  </a:extLst>
                </a:gridCol>
                <a:gridCol w="2095498">
                  <a:extLst>
                    <a:ext uri="{9D8B030D-6E8A-4147-A177-3AD203B41FA5}">
                      <a16:colId xmlns:a16="http://schemas.microsoft.com/office/drawing/2014/main" val="20001"/>
                    </a:ext>
                  </a:extLst>
                </a:gridCol>
                <a:gridCol w="6363839">
                  <a:extLst>
                    <a:ext uri="{9D8B030D-6E8A-4147-A177-3AD203B41FA5}">
                      <a16:colId xmlns:a16="http://schemas.microsoft.com/office/drawing/2014/main" val="20002"/>
                    </a:ext>
                  </a:extLst>
                </a:gridCol>
                <a:gridCol w="5447162">
                  <a:extLst>
                    <a:ext uri="{9D8B030D-6E8A-4147-A177-3AD203B41FA5}">
                      <a16:colId xmlns:a16="http://schemas.microsoft.com/office/drawing/2014/main" val="20003"/>
                    </a:ext>
                  </a:extLst>
                </a:gridCol>
              </a:tblGrid>
              <a:tr h="452596">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Trường hợp</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Câu rút gọn</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Thành phần rút gọn</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a:solidFill>
                            <a:srgbClr val="0D0D0D"/>
                          </a:solidFill>
                          <a:effectLst/>
                          <a:latin typeface="Times New Roman" panose="02020603050405020304" pitchFamily="18" charset="0"/>
                          <a:ea typeface="Calibri" panose="020F0502020204030204" pitchFamily="34" charset="0"/>
                        </a:rPr>
                        <a:t>Tác dụng của việc rút gọn câu</a:t>
                      </a:r>
                      <a:endParaRPr lang="en-GB" sz="3600" b="1">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6683">
                <a:tc>
                  <a:txBody>
                    <a:bodyPr/>
                    <a:lstStyle/>
                    <a:p>
                      <a:pPr algn="ctr">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a</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i="1">
                          <a:solidFill>
                            <a:srgbClr val="000000"/>
                          </a:solidFill>
                          <a:effectLst/>
                          <a:latin typeface="Times New Roman" panose="02020603050405020304" pitchFamily="18" charset="0"/>
                          <a:ea typeface="Calibri" panose="020F0502020204030204" pitchFamily="34" charset="0"/>
                        </a:rPr>
                        <a:t>Thưa ngài, không!</a:t>
                      </a:r>
                      <a:r>
                        <a:rPr lang="en-US" sz="3600" i="1">
                          <a:solidFill>
                            <a:srgbClr val="000000"/>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Rút gọn chủ ngữ và thành phần trung tâm của vị ngữ (động từ “chuyển động”).</a:t>
                      </a:r>
                      <a:endParaRPr lang="en-GB" sz="3600">
                        <a:effectLst/>
                        <a:latin typeface="Times New Roman" panose="02020603050405020304" pitchFamily="18" charset="0"/>
                        <a:ea typeface="Calibri" panose="020F0502020204030204" pitchFamily="34" charset="0"/>
                      </a:endParaRPr>
                    </a:p>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(Khôi phục đầy đủ: </a:t>
                      </a:r>
                      <a:r>
                        <a:rPr lang="en-US" sz="3600" i="1">
                          <a:effectLst/>
                          <a:latin typeface="Times New Roman" panose="02020603050405020304" pitchFamily="18" charset="0"/>
                          <a:ea typeface="Calibri" panose="020F0502020204030204" pitchFamily="34" charset="0"/>
                        </a:rPr>
                        <a:t>Thưa ngài, những chiếc tàu không chuyển động!)</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Câu rút gọn </a:t>
                      </a:r>
                      <a:r>
                        <a:rPr lang="en-US" sz="3600">
                          <a:effectLst/>
                          <a:latin typeface="Times New Roman" panose="02020603050405020304" pitchFamily="18" charset="0"/>
                          <a:ea typeface="Calibri" panose="020F0502020204030204" pitchFamily="34" charset="0"/>
                        </a:rPr>
                        <a:t>chỉ giữ lại từ phủ định (“không”) </a:t>
                      </a:r>
                      <a:r>
                        <a:rPr lang="en-US" sz="3600">
                          <a:solidFill>
                            <a:srgbClr val="0D0D0D"/>
                          </a:solidFill>
                          <a:effectLst/>
                          <a:latin typeface="Times New Roman" panose="02020603050405020304" pitchFamily="18" charset="0"/>
                          <a:ea typeface="Calibri" panose="020F0502020204030204" pitchFamily="34" charset="0"/>
                        </a:rPr>
                        <a:t>nhằm nhấn mạnh vào thông tin cần trao đổi, làm tăng tính khẩu ngữ cho câu nói.</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6683">
                <a:tc>
                  <a:txBody>
                    <a:bodyPr/>
                    <a:lstStyle/>
                    <a:p>
                      <a:pPr algn="ctr">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b</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3600" b="1" i="1">
                          <a:solidFill>
                            <a:srgbClr val="000000"/>
                          </a:solidFill>
                          <a:effectLst/>
                          <a:latin typeface="Times New Roman" panose="02020603050405020304" pitchFamily="18" charset="0"/>
                          <a:ea typeface="Calibri" panose="020F0502020204030204" pitchFamily="34" charset="0"/>
                        </a:rPr>
                        <a:t>Ngày nào ít: ba lần</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Rút gọn chủ ngữ, thành phần trung tâm của vị ngữ (động từ “phá”) và bổ ngữ cho động từ (danh từ “bom”).</a:t>
                      </a:r>
                      <a:endParaRPr lang="en-GB" sz="3600">
                        <a:effectLst/>
                        <a:latin typeface="Times New Roman" panose="02020603050405020304" pitchFamily="18" charset="0"/>
                        <a:ea typeface="Calibri" panose="020F0502020204030204" pitchFamily="34" charset="0"/>
                      </a:endParaRPr>
                    </a:p>
                    <a:p>
                      <a:pPr algn="just">
                        <a:lnSpc>
                          <a:spcPct val="100000"/>
                        </a:lnSpc>
                        <a:spcAft>
                          <a:spcPts val="0"/>
                        </a:spcAft>
                        <a:tabLst>
                          <a:tab pos="1386840" algn="l"/>
                        </a:tabLst>
                      </a:pPr>
                      <a:r>
                        <a:rPr lang="en-US" sz="3600">
                          <a:effectLst/>
                          <a:latin typeface="Times New Roman" panose="02020603050405020304" pitchFamily="18" charset="0"/>
                          <a:ea typeface="Calibri" panose="020F0502020204030204" pitchFamily="34" charset="0"/>
                        </a:rPr>
                        <a:t>(Khôi phục đầy đủ: </a:t>
                      </a:r>
                      <a:r>
                        <a:rPr lang="en-US" sz="3600" i="1">
                          <a:effectLst/>
                          <a:latin typeface="Times New Roman" panose="02020603050405020304" pitchFamily="18" charset="0"/>
                          <a:ea typeface="Calibri" panose="020F0502020204030204" pitchFamily="34" charset="0"/>
                        </a:rPr>
                        <a:t>Ngày nào ít: chúng tôi phá bom ba lần.</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386840" algn="l"/>
                        </a:tabLst>
                      </a:pPr>
                      <a:r>
                        <a:rPr lang="en-US" sz="3600">
                          <a:solidFill>
                            <a:srgbClr val="0D0D0D"/>
                          </a:solidFill>
                          <a:effectLst/>
                          <a:latin typeface="Times New Roman" panose="02020603050405020304" pitchFamily="18" charset="0"/>
                          <a:ea typeface="Calibri" panose="020F0502020204030204" pitchFamily="34" charset="0"/>
                        </a:rPr>
                        <a:t>Câu rút gọn </a:t>
                      </a:r>
                      <a:r>
                        <a:rPr lang="en-US" sz="3600">
                          <a:effectLst/>
                          <a:latin typeface="Times New Roman" panose="02020603050405020304" pitchFamily="18" charset="0"/>
                          <a:ea typeface="Calibri" panose="020F0502020204030204" pitchFamily="34" charset="0"/>
                        </a:rPr>
                        <a:t>chỉ giữ lại thành phần phụ chỉ số lần thực hiện hành động phá bom trong một ngày (“ba lần”), đó là thông tin mà người nói muốn nhấn mạnh.</a:t>
                      </a:r>
                      <a:endParaRPr lang="en-GB" sz="3600">
                        <a:effectLst/>
                        <a:latin typeface="Times New Roman" panose="02020603050405020304" pitchFamily="18" charset="0"/>
                        <a:ea typeface="Calibri" panose="020F0502020204030204" pitchFamily="34" charset="0"/>
                      </a:endParaRPr>
                    </a:p>
                  </a:txBody>
                  <a:tcPr marL="60257" marR="602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574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7247489"/>
            <a:chOff x="0" y="0"/>
            <a:chExt cx="58189900" cy="20401392"/>
          </a:xfrm>
        </p:grpSpPr>
        <p:sp>
          <p:nvSpPr>
            <p:cNvPr id="4" name="Freeform 4"/>
            <p:cNvSpPr/>
            <p:nvPr/>
          </p:nvSpPr>
          <p:spPr>
            <a:xfrm>
              <a:off x="72390" y="72390"/>
              <a:ext cx="58045123" cy="20256613"/>
            </a:xfrm>
            <a:custGeom>
              <a:avLst/>
              <a:gdLst/>
              <a:ahLst/>
              <a:cxnLst/>
              <a:rect l="l" t="t" r="r" b="b"/>
              <a:pathLst>
                <a:path w="58045123" h="20256613">
                  <a:moveTo>
                    <a:pt x="0" y="0"/>
                  </a:moveTo>
                  <a:lnTo>
                    <a:pt x="58045123" y="0"/>
                  </a:lnTo>
                  <a:lnTo>
                    <a:pt x="58045123" y="20256613"/>
                  </a:lnTo>
                  <a:lnTo>
                    <a:pt x="0" y="20256613"/>
                  </a:lnTo>
                  <a:lnTo>
                    <a:pt x="0" y="0"/>
                  </a:lnTo>
                  <a:close/>
                </a:path>
              </a:pathLst>
            </a:custGeom>
            <a:solidFill>
              <a:srgbClr val="025738"/>
            </a:solidFill>
          </p:spPr>
        </p:sp>
        <p:sp>
          <p:nvSpPr>
            <p:cNvPr id="5" name="Freeform 5"/>
            <p:cNvSpPr/>
            <p:nvPr/>
          </p:nvSpPr>
          <p:spPr>
            <a:xfrm>
              <a:off x="0" y="0"/>
              <a:ext cx="58189899" cy="20401392"/>
            </a:xfrm>
            <a:custGeom>
              <a:avLst/>
              <a:gdLst/>
              <a:ahLst/>
              <a:cxnLst/>
              <a:rect l="l" t="t" r="r" b="b"/>
              <a:pathLst>
                <a:path w="58189899" h="20401392">
                  <a:moveTo>
                    <a:pt x="58045121" y="20256613"/>
                  </a:moveTo>
                  <a:lnTo>
                    <a:pt x="58189899" y="20256613"/>
                  </a:lnTo>
                  <a:lnTo>
                    <a:pt x="58189899" y="20401392"/>
                  </a:lnTo>
                  <a:lnTo>
                    <a:pt x="58045121" y="20401392"/>
                  </a:lnTo>
                  <a:lnTo>
                    <a:pt x="58045121" y="20256613"/>
                  </a:lnTo>
                  <a:close/>
                  <a:moveTo>
                    <a:pt x="0" y="144780"/>
                  </a:moveTo>
                  <a:lnTo>
                    <a:pt x="144780" y="144780"/>
                  </a:lnTo>
                  <a:lnTo>
                    <a:pt x="144780" y="20256613"/>
                  </a:lnTo>
                  <a:lnTo>
                    <a:pt x="0" y="20256613"/>
                  </a:lnTo>
                  <a:lnTo>
                    <a:pt x="0" y="144780"/>
                  </a:lnTo>
                  <a:close/>
                  <a:moveTo>
                    <a:pt x="0" y="20256613"/>
                  </a:moveTo>
                  <a:lnTo>
                    <a:pt x="144780" y="20256613"/>
                  </a:lnTo>
                  <a:lnTo>
                    <a:pt x="144780" y="20401392"/>
                  </a:lnTo>
                  <a:lnTo>
                    <a:pt x="0" y="20401392"/>
                  </a:lnTo>
                  <a:lnTo>
                    <a:pt x="0" y="20256613"/>
                  </a:lnTo>
                  <a:close/>
                  <a:moveTo>
                    <a:pt x="58045121" y="144780"/>
                  </a:moveTo>
                  <a:lnTo>
                    <a:pt x="58189899" y="144780"/>
                  </a:lnTo>
                  <a:lnTo>
                    <a:pt x="58189899" y="20256613"/>
                  </a:lnTo>
                  <a:lnTo>
                    <a:pt x="58045121" y="20256613"/>
                  </a:lnTo>
                  <a:lnTo>
                    <a:pt x="58045121" y="144780"/>
                  </a:lnTo>
                  <a:close/>
                  <a:moveTo>
                    <a:pt x="144780" y="20256613"/>
                  </a:moveTo>
                  <a:lnTo>
                    <a:pt x="58045121" y="20256613"/>
                  </a:lnTo>
                  <a:lnTo>
                    <a:pt x="58045121" y="20401392"/>
                  </a:lnTo>
                  <a:lnTo>
                    <a:pt x="144780" y="20401392"/>
                  </a:lnTo>
                  <a:lnTo>
                    <a:pt x="144780" y="20256613"/>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6544912"/>
            <a:chOff x="0" y="0"/>
            <a:chExt cx="55711059" cy="17369467"/>
          </a:xfrm>
        </p:grpSpPr>
        <p:sp>
          <p:nvSpPr>
            <p:cNvPr id="7" name="Freeform 7"/>
            <p:cNvSpPr/>
            <p:nvPr/>
          </p:nvSpPr>
          <p:spPr>
            <a:xfrm>
              <a:off x="72390" y="72390"/>
              <a:ext cx="55566279" cy="17224688"/>
            </a:xfrm>
            <a:custGeom>
              <a:avLst/>
              <a:gdLst/>
              <a:ahLst/>
              <a:cxnLst/>
              <a:rect l="l" t="t" r="r" b="b"/>
              <a:pathLst>
                <a:path w="55566279" h="17224688">
                  <a:moveTo>
                    <a:pt x="0" y="0"/>
                  </a:moveTo>
                  <a:lnTo>
                    <a:pt x="55566279" y="0"/>
                  </a:lnTo>
                  <a:lnTo>
                    <a:pt x="55566279" y="17224688"/>
                  </a:lnTo>
                  <a:lnTo>
                    <a:pt x="0" y="17224688"/>
                  </a:lnTo>
                  <a:lnTo>
                    <a:pt x="0" y="0"/>
                  </a:lnTo>
                  <a:close/>
                </a:path>
              </a:pathLst>
            </a:custGeom>
            <a:solidFill>
              <a:srgbClr val="FFFFFF"/>
            </a:solidFill>
          </p:spPr>
        </p:sp>
        <p:sp>
          <p:nvSpPr>
            <p:cNvPr id="8" name="Freeform 8"/>
            <p:cNvSpPr/>
            <p:nvPr/>
          </p:nvSpPr>
          <p:spPr>
            <a:xfrm>
              <a:off x="0" y="0"/>
              <a:ext cx="55711061" cy="17369467"/>
            </a:xfrm>
            <a:custGeom>
              <a:avLst/>
              <a:gdLst/>
              <a:ahLst/>
              <a:cxnLst/>
              <a:rect l="l" t="t" r="r" b="b"/>
              <a:pathLst>
                <a:path w="55711061" h="17369467">
                  <a:moveTo>
                    <a:pt x="55566277" y="17224688"/>
                  </a:moveTo>
                  <a:lnTo>
                    <a:pt x="55711061" y="17224688"/>
                  </a:lnTo>
                  <a:lnTo>
                    <a:pt x="55711061" y="17369467"/>
                  </a:lnTo>
                  <a:lnTo>
                    <a:pt x="55566277" y="17369467"/>
                  </a:lnTo>
                  <a:lnTo>
                    <a:pt x="55566277" y="17224688"/>
                  </a:lnTo>
                  <a:close/>
                  <a:moveTo>
                    <a:pt x="0" y="144780"/>
                  </a:moveTo>
                  <a:lnTo>
                    <a:pt x="144780" y="144780"/>
                  </a:lnTo>
                  <a:lnTo>
                    <a:pt x="144780" y="17224688"/>
                  </a:lnTo>
                  <a:lnTo>
                    <a:pt x="0" y="17224688"/>
                  </a:lnTo>
                  <a:lnTo>
                    <a:pt x="0" y="144780"/>
                  </a:lnTo>
                  <a:close/>
                  <a:moveTo>
                    <a:pt x="0" y="17224688"/>
                  </a:moveTo>
                  <a:lnTo>
                    <a:pt x="144780" y="17224688"/>
                  </a:lnTo>
                  <a:lnTo>
                    <a:pt x="144780" y="17369467"/>
                  </a:lnTo>
                  <a:lnTo>
                    <a:pt x="0" y="17369467"/>
                  </a:lnTo>
                  <a:lnTo>
                    <a:pt x="0" y="17224688"/>
                  </a:lnTo>
                  <a:close/>
                  <a:moveTo>
                    <a:pt x="55566277" y="144780"/>
                  </a:moveTo>
                  <a:lnTo>
                    <a:pt x="55711061" y="144780"/>
                  </a:lnTo>
                  <a:lnTo>
                    <a:pt x="55711061" y="17224688"/>
                  </a:lnTo>
                  <a:lnTo>
                    <a:pt x="55566277" y="17224688"/>
                  </a:lnTo>
                  <a:lnTo>
                    <a:pt x="55566277" y="144780"/>
                  </a:lnTo>
                  <a:close/>
                  <a:moveTo>
                    <a:pt x="144780" y="17224688"/>
                  </a:moveTo>
                  <a:lnTo>
                    <a:pt x="55566277" y="17224688"/>
                  </a:lnTo>
                  <a:lnTo>
                    <a:pt x="55566277" y="17369467"/>
                  </a:lnTo>
                  <a:lnTo>
                    <a:pt x="144780" y="17369467"/>
                  </a:lnTo>
                  <a:lnTo>
                    <a:pt x="144780" y="17224688"/>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a:off x="10055073" y="1240059"/>
            <a:ext cx="7204227" cy="10765968"/>
          </a:xfrm>
          <a:custGeom>
            <a:avLst/>
            <a:gdLst/>
            <a:ahLst/>
            <a:cxnLst/>
            <a:rect l="l" t="t" r="r" b="b"/>
            <a:pathLst>
              <a:path w="7204227" h="10765968">
                <a:moveTo>
                  <a:pt x="0" y="0"/>
                </a:moveTo>
                <a:lnTo>
                  <a:pt x="7204227" y="0"/>
                </a:lnTo>
                <a:lnTo>
                  <a:pt x="7204227" y="10765968"/>
                </a:lnTo>
                <a:lnTo>
                  <a:pt x="0" y="10765968"/>
                </a:lnTo>
                <a:lnTo>
                  <a:pt x="0" y="0"/>
                </a:lnTo>
                <a:close/>
              </a:path>
            </a:pathLst>
          </a:custGeom>
          <a:blipFill>
            <a:blip r:embed="rId3"/>
            <a:stretch>
              <a:fillRect/>
            </a:stretch>
          </a:blipFill>
        </p:spPr>
      </p:sp>
      <p:sp>
        <p:nvSpPr>
          <p:cNvPr id="10" name="TextBox 10"/>
          <p:cNvSpPr txBox="1"/>
          <p:nvPr/>
        </p:nvSpPr>
        <p:spPr>
          <a:xfrm>
            <a:off x="1729429" y="3467100"/>
            <a:ext cx="8165354" cy="2954655"/>
          </a:xfrm>
          <a:prstGeom prst="rect">
            <a:avLst/>
          </a:prstGeom>
        </p:spPr>
        <p:txBody>
          <a:bodyPr lIns="0" tIns="0" rIns="0" bIns="0" rtlCol="0" anchor="t">
            <a:spAutoFit/>
          </a:bodyPr>
          <a:lstStyle/>
          <a:p>
            <a:pPr algn="ctr"/>
            <a:r>
              <a:rPr lang="en-US" sz="9600" b="1">
                <a:latin typeface="Times New Roman" panose="02020603050405020304" pitchFamily="18" charset="0"/>
                <a:cs typeface="Times New Roman" panose="02020603050405020304" pitchFamily="18" charset="0"/>
              </a:rPr>
              <a:t>4. Bài tập 4 </a:t>
            </a:r>
            <a:endParaRPr lang="vi-VN" sz="9600" b="1">
              <a:latin typeface="Times New Roman" panose="02020603050405020304" pitchFamily="18" charset="0"/>
              <a:cs typeface="Times New Roman" panose="02020603050405020304" pitchFamily="18" charset="0"/>
            </a:endParaRPr>
          </a:p>
          <a:p>
            <a:pPr algn="ctr"/>
            <a:r>
              <a:rPr lang="en-US" sz="9600" b="1">
                <a:latin typeface="Times New Roman" panose="02020603050405020304" pitchFamily="18" charset="0"/>
                <a:cs typeface="Times New Roman" panose="02020603050405020304" pitchFamily="18" charset="0"/>
              </a:rPr>
              <a:t>(Tr 122/SHS)</a:t>
            </a:r>
            <a:endParaRPr lang="en-GB" sz="96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77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9" name="Table 8"/>
          <p:cNvGraphicFramePr>
            <a:graphicFrameLocks noGrp="1"/>
          </p:cNvGraphicFramePr>
          <p:nvPr>
            <p:extLst>
              <p:ext uri="{D42A27DB-BD31-4B8C-83A1-F6EECF244321}">
                <p14:modId xmlns:p14="http://schemas.microsoft.com/office/powerpoint/2010/main" val="3569679389"/>
              </p:ext>
            </p:extLst>
          </p:nvPr>
        </p:nvGraphicFramePr>
        <p:xfrm>
          <a:off x="1295399" y="1393340"/>
          <a:ext cx="15697200" cy="750032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1828801">
                  <a:extLst>
                    <a:ext uri="{9D8B030D-6E8A-4147-A177-3AD203B41FA5}">
                      <a16:colId xmlns:a16="http://schemas.microsoft.com/office/drawing/2014/main" val="20000"/>
                    </a:ext>
                  </a:extLst>
                </a:gridCol>
                <a:gridCol w="4077077">
                  <a:extLst>
                    <a:ext uri="{9D8B030D-6E8A-4147-A177-3AD203B41FA5}">
                      <a16:colId xmlns:a16="http://schemas.microsoft.com/office/drawing/2014/main" val="20001"/>
                    </a:ext>
                  </a:extLst>
                </a:gridCol>
                <a:gridCol w="4954173">
                  <a:extLst>
                    <a:ext uri="{9D8B030D-6E8A-4147-A177-3AD203B41FA5}">
                      <a16:colId xmlns:a16="http://schemas.microsoft.com/office/drawing/2014/main" val="20002"/>
                    </a:ext>
                  </a:extLst>
                </a:gridCol>
                <a:gridCol w="4837149">
                  <a:extLst>
                    <a:ext uri="{9D8B030D-6E8A-4147-A177-3AD203B41FA5}">
                      <a16:colId xmlns:a16="http://schemas.microsoft.com/office/drawing/2014/main" val="20003"/>
                    </a:ext>
                  </a:extLst>
                </a:gridCol>
              </a:tblGrid>
              <a:tr h="0">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Trường hợp</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Câu rút gọn</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Khôi phục thành câu đầy đủ</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1">
                          <a:solidFill>
                            <a:srgbClr val="0D0D0D"/>
                          </a:solidFill>
                          <a:effectLst/>
                          <a:latin typeface="Times New Roman" panose="02020603050405020304" pitchFamily="18" charset="0"/>
                          <a:ea typeface="Calibri" panose="020F0502020204030204" pitchFamily="34" charset="0"/>
                        </a:rPr>
                        <a:t>Tác dụng của câu rút gọn</a:t>
                      </a:r>
                      <a:endParaRPr lang="en-GB" sz="4000" b="1">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a</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0" i="1">
                          <a:solidFill>
                            <a:srgbClr val="000000"/>
                          </a:solidFill>
                          <a:effectLst/>
                          <a:latin typeface="Times New Roman" panose="02020603050405020304" pitchFamily="18" charset="0"/>
                          <a:ea typeface="Calibri" panose="020F0502020204030204" pitchFamily="34" charset="0"/>
                        </a:rPr>
                        <a:t>Chưa</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Anh chưa bao giờ nhìn thấy chim chìa vôi nó bay từ bãi cát vào bờ.</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Làm tăng tính khẩu ngữ cho câu nói.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b</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b="0" i="1">
                          <a:solidFill>
                            <a:srgbClr val="000000"/>
                          </a:solidFill>
                          <a:effectLst/>
                          <a:latin typeface="Times New Roman" panose="02020603050405020304" pitchFamily="18" charset="0"/>
                          <a:ea typeface="Calibri" panose="020F0502020204030204" pitchFamily="34" charset="0"/>
                        </a:rPr>
                        <a:t>Cho ra kiểu cách con nhà võ</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Mỗi bước đi tôi làm cho ra kiểu cách con nhà võ.</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Nhấn mạnh mục đích hoạt động.</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c</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i="1">
                          <a:effectLst/>
                          <a:latin typeface="Times New Roman" panose="02020603050405020304" pitchFamily="18" charset="0"/>
                          <a:ea typeface="Calibri" panose="020F0502020204030204" pitchFamily="34" charset="0"/>
                        </a:rPr>
                        <a:t>Dùng xong sẽ mang trả lại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Chúng ta dùng xong sẽ mang trả lại.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Tăng tính khẩu ngữ cho câu nói.</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4320">
                <a:tc>
                  <a:txBody>
                    <a:bodyPr/>
                    <a:lstStyle/>
                    <a:p>
                      <a:pPr algn="ctr">
                        <a:lnSpc>
                          <a:spcPct val="100000"/>
                        </a:lnSpc>
                        <a:spcAft>
                          <a:spcPts val="0"/>
                        </a:spcAft>
                        <a:tabLst>
                          <a:tab pos="1386840" algn="l"/>
                        </a:tabLst>
                      </a:pPr>
                      <a:r>
                        <a:rPr lang="en-US" sz="4000">
                          <a:solidFill>
                            <a:srgbClr val="0D0D0D"/>
                          </a:solidFill>
                          <a:effectLst/>
                          <a:latin typeface="Times New Roman" panose="02020603050405020304" pitchFamily="18" charset="0"/>
                          <a:ea typeface="Calibri" panose="020F0502020204030204" pitchFamily="34" charset="0"/>
                        </a:rPr>
                        <a:t>d</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386840" algn="l"/>
                        </a:tabLst>
                      </a:pPr>
                      <a:r>
                        <a:rPr lang="en-US" sz="4000" i="1">
                          <a:effectLst/>
                          <a:latin typeface="Times New Roman" panose="02020603050405020304" pitchFamily="18" charset="0"/>
                          <a:ea typeface="Calibri" panose="020F0502020204030204" pitchFamily="34" charset="0"/>
                        </a:rPr>
                        <a:t>Và ngồi đó rình mặt trời lên</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effectLst/>
                          <a:latin typeface="Times New Roman" panose="02020603050405020304" pitchFamily="18" charset="0"/>
                          <a:ea typeface="Calibri" panose="020F0502020204030204" pitchFamily="34" charset="0"/>
                        </a:rPr>
                        <a:t>Và tôi ngồi đó rình mặt trời lên.</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GB" sz="4000">
                          <a:solidFill>
                            <a:srgbClr val="231F20"/>
                          </a:solidFill>
                          <a:effectLst/>
                          <a:latin typeface="Times New Roman" panose="02020603050405020304" pitchFamily="18" charset="0"/>
                          <a:ea typeface="Times New Roman" panose="02020603050405020304" pitchFamily="18" charset="0"/>
                        </a:rPr>
                        <a:t>Tạo sự liền mạch cho các hoạt động.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0908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1519756"/>
            <a:ext cx="20671660" cy="5103288"/>
            <a:chOff x="0" y="0"/>
            <a:chExt cx="58189900" cy="14365551"/>
          </a:xfrm>
        </p:grpSpPr>
        <p:sp>
          <p:nvSpPr>
            <p:cNvPr id="4" name="Freeform 4"/>
            <p:cNvSpPr/>
            <p:nvPr/>
          </p:nvSpPr>
          <p:spPr>
            <a:xfrm>
              <a:off x="72390" y="72390"/>
              <a:ext cx="58045123" cy="14220772"/>
            </a:xfrm>
            <a:custGeom>
              <a:avLst/>
              <a:gdLst/>
              <a:ahLst/>
              <a:cxnLst/>
              <a:rect l="l" t="t" r="r" b="b"/>
              <a:pathLst>
                <a:path w="58045123" h="14220772">
                  <a:moveTo>
                    <a:pt x="0" y="0"/>
                  </a:moveTo>
                  <a:lnTo>
                    <a:pt x="58045123" y="0"/>
                  </a:lnTo>
                  <a:lnTo>
                    <a:pt x="58045123" y="14220772"/>
                  </a:lnTo>
                  <a:lnTo>
                    <a:pt x="0" y="14220772"/>
                  </a:lnTo>
                  <a:lnTo>
                    <a:pt x="0" y="0"/>
                  </a:lnTo>
                  <a:close/>
                </a:path>
              </a:pathLst>
            </a:custGeom>
            <a:solidFill>
              <a:srgbClr val="025738"/>
            </a:solidFill>
          </p:spPr>
        </p:sp>
        <p:sp>
          <p:nvSpPr>
            <p:cNvPr id="5" name="Freeform 5"/>
            <p:cNvSpPr/>
            <p:nvPr/>
          </p:nvSpPr>
          <p:spPr>
            <a:xfrm>
              <a:off x="0" y="0"/>
              <a:ext cx="58189899" cy="14365551"/>
            </a:xfrm>
            <a:custGeom>
              <a:avLst/>
              <a:gdLst/>
              <a:ahLst/>
              <a:cxnLst/>
              <a:rect l="l" t="t" r="r" b="b"/>
              <a:pathLst>
                <a:path w="58189899" h="14365551">
                  <a:moveTo>
                    <a:pt x="58045121" y="14220772"/>
                  </a:moveTo>
                  <a:lnTo>
                    <a:pt x="58189899" y="14220772"/>
                  </a:lnTo>
                  <a:lnTo>
                    <a:pt x="58189899" y="14365551"/>
                  </a:lnTo>
                  <a:lnTo>
                    <a:pt x="58045121" y="14365551"/>
                  </a:lnTo>
                  <a:lnTo>
                    <a:pt x="58045121" y="14220772"/>
                  </a:lnTo>
                  <a:close/>
                  <a:moveTo>
                    <a:pt x="0" y="144780"/>
                  </a:moveTo>
                  <a:lnTo>
                    <a:pt x="144780" y="144780"/>
                  </a:lnTo>
                  <a:lnTo>
                    <a:pt x="144780" y="14220772"/>
                  </a:lnTo>
                  <a:lnTo>
                    <a:pt x="0" y="14220772"/>
                  </a:lnTo>
                  <a:lnTo>
                    <a:pt x="0" y="144780"/>
                  </a:lnTo>
                  <a:close/>
                  <a:moveTo>
                    <a:pt x="0" y="14220772"/>
                  </a:moveTo>
                  <a:lnTo>
                    <a:pt x="144780" y="14220772"/>
                  </a:lnTo>
                  <a:lnTo>
                    <a:pt x="144780" y="14365551"/>
                  </a:lnTo>
                  <a:lnTo>
                    <a:pt x="0" y="14365551"/>
                  </a:lnTo>
                  <a:lnTo>
                    <a:pt x="0" y="14220772"/>
                  </a:lnTo>
                  <a:close/>
                  <a:moveTo>
                    <a:pt x="58045121" y="144780"/>
                  </a:moveTo>
                  <a:lnTo>
                    <a:pt x="58189899" y="144780"/>
                  </a:lnTo>
                  <a:lnTo>
                    <a:pt x="58189899" y="14220772"/>
                  </a:lnTo>
                  <a:lnTo>
                    <a:pt x="58045121" y="14220772"/>
                  </a:lnTo>
                  <a:lnTo>
                    <a:pt x="58045121" y="144780"/>
                  </a:lnTo>
                  <a:close/>
                  <a:moveTo>
                    <a:pt x="144780" y="14220772"/>
                  </a:moveTo>
                  <a:lnTo>
                    <a:pt x="58045121" y="14220772"/>
                  </a:lnTo>
                  <a:lnTo>
                    <a:pt x="58045121" y="14365551"/>
                  </a:lnTo>
                  <a:lnTo>
                    <a:pt x="144780" y="14365551"/>
                  </a:lnTo>
                  <a:lnTo>
                    <a:pt x="144780" y="14220772"/>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1871044"/>
            <a:ext cx="20992237" cy="4388499"/>
            <a:chOff x="0" y="0"/>
            <a:chExt cx="55711059" cy="11646586"/>
          </a:xfrm>
        </p:grpSpPr>
        <p:sp>
          <p:nvSpPr>
            <p:cNvPr id="7" name="Freeform 7"/>
            <p:cNvSpPr/>
            <p:nvPr/>
          </p:nvSpPr>
          <p:spPr>
            <a:xfrm>
              <a:off x="72390" y="72390"/>
              <a:ext cx="55566279" cy="11501807"/>
            </a:xfrm>
            <a:custGeom>
              <a:avLst/>
              <a:gdLst/>
              <a:ahLst/>
              <a:cxnLst/>
              <a:rect l="l" t="t" r="r" b="b"/>
              <a:pathLst>
                <a:path w="55566279" h="11501807">
                  <a:moveTo>
                    <a:pt x="0" y="0"/>
                  </a:moveTo>
                  <a:lnTo>
                    <a:pt x="55566279" y="0"/>
                  </a:lnTo>
                  <a:lnTo>
                    <a:pt x="55566279" y="11501807"/>
                  </a:lnTo>
                  <a:lnTo>
                    <a:pt x="0" y="11501807"/>
                  </a:lnTo>
                  <a:lnTo>
                    <a:pt x="0" y="0"/>
                  </a:lnTo>
                  <a:close/>
                </a:path>
              </a:pathLst>
            </a:custGeom>
            <a:solidFill>
              <a:srgbClr val="FFFFFF"/>
            </a:solidFill>
          </p:spPr>
        </p:sp>
        <p:sp>
          <p:nvSpPr>
            <p:cNvPr id="8" name="Freeform 8"/>
            <p:cNvSpPr/>
            <p:nvPr/>
          </p:nvSpPr>
          <p:spPr>
            <a:xfrm>
              <a:off x="0" y="0"/>
              <a:ext cx="55711061" cy="11646587"/>
            </a:xfrm>
            <a:custGeom>
              <a:avLst/>
              <a:gdLst/>
              <a:ahLst/>
              <a:cxnLst/>
              <a:rect l="l" t="t" r="r" b="b"/>
              <a:pathLst>
                <a:path w="55711061" h="11646587">
                  <a:moveTo>
                    <a:pt x="55566277" y="11501806"/>
                  </a:moveTo>
                  <a:lnTo>
                    <a:pt x="55711061" y="11501806"/>
                  </a:lnTo>
                  <a:lnTo>
                    <a:pt x="55711061" y="11646587"/>
                  </a:lnTo>
                  <a:lnTo>
                    <a:pt x="55566277" y="11646587"/>
                  </a:lnTo>
                  <a:lnTo>
                    <a:pt x="55566277" y="11501806"/>
                  </a:lnTo>
                  <a:close/>
                  <a:moveTo>
                    <a:pt x="0" y="144780"/>
                  </a:moveTo>
                  <a:lnTo>
                    <a:pt x="144780" y="144780"/>
                  </a:lnTo>
                  <a:lnTo>
                    <a:pt x="144780" y="11501806"/>
                  </a:lnTo>
                  <a:lnTo>
                    <a:pt x="0" y="11501806"/>
                  </a:lnTo>
                  <a:lnTo>
                    <a:pt x="0" y="144780"/>
                  </a:lnTo>
                  <a:close/>
                  <a:moveTo>
                    <a:pt x="0" y="11501806"/>
                  </a:moveTo>
                  <a:lnTo>
                    <a:pt x="144780" y="11501806"/>
                  </a:lnTo>
                  <a:lnTo>
                    <a:pt x="144780" y="11646587"/>
                  </a:lnTo>
                  <a:lnTo>
                    <a:pt x="0" y="11646587"/>
                  </a:lnTo>
                  <a:lnTo>
                    <a:pt x="0" y="11501806"/>
                  </a:lnTo>
                  <a:close/>
                  <a:moveTo>
                    <a:pt x="55566277" y="144780"/>
                  </a:moveTo>
                  <a:lnTo>
                    <a:pt x="55711061" y="144780"/>
                  </a:lnTo>
                  <a:lnTo>
                    <a:pt x="55711061" y="11501806"/>
                  </a:lnTo>
                  <a:lnTo>
                    <a:pt x="55566277" y="11501806"/>
                  </a:lnTo>
                  <a:lnTo>
                    <a:pt x="55566277" y="144780"/>
                  </a:lnTo>
                  <a:close/>
                  <a:moveTo>
                    <a:pt x="144780" y="11501806"/>
                  </a:moveTo>
                  <a:lnTo>
                    <a:pt x="55566277" y="11501806"/>
                  </a:lnTo>
                  <a:lnTo>
                    <a:pt x="55566277" y="11646587"/>
                  </a:lnTo>
                  <a:lnTo>
                    <a:pt x="144780" y="11646587"/>
                  </a:lnTo>
                  <a:lnTo>
                    <a:pt x="144780" y="11501806"/>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Freeform 9"/>
          <p:cNvSpPr/>
          <p:nvPr/>
        </p:nvSpPr>
        <p:spPr>
          <a:xfrm flipH="1">
            <a:off x="293078" y="2216197"/>
            <a:ext cx="6847276" cy="9054249"/>
          </a:xfrm>
          <a:custGeom>
            <a:avLst/>
            <a:gdLst/>
            <a:ahLst/>
            <a:cxnLst/>
            <a:rect l="l" t="t" r="r" b="b"/>
            <a:pathLst>
              <a:path w="6847276" h="9054249">
                <a:moveTo>
                  <a:pt x="6847276" y="0"/>
                </a:moveTo>
                <a:lnTo>
                  <a:pt x="0" y="0"/>
                </a:lnTo>
                <a:lnTo>
                  <a:pt x="0" y="9054249"/>
                </a:lnTo>
                <a:lnTo>
                  <a:pt x="6847276" y="9054249"/>
                </a:lnTo>
                <a:lnTo>
                  <a:pt x="6847276" y="0"/>
                </a:lnTo>
                <a:close/>
              </a:path>
            </a:pathLst>
          </a:custGeom>
          <a:blipFill>
            <a:blip r:embed="rId3"/>
            <a:stretch>
              <a:fillRect/>
            </a:stretch>
          </a:blipFill>
        </p:spPr>
      </p:sp>
      <p:sp>
        <p:nvSpPr>
          <p:cNvPr id="11" name="TextBox 11"/>
          <p:cNvSpPr txBox="1"/>
          <p:nvPr/>
        </p:nvSpPr>
        <p:spPr>
          <a:xfrm>
            <a:off x="8001000" y="2400300"/>
            <a:ext cx="8760856" cy="3539430"/>
          </a:xfrm>
          <a:prstGeom prst="rect">
            <a:avLst/>
          </a:prstGeom>
        </p:spPr>
        <p:txBody>
          <a:bodyPr wrap="square" lIns="0" tIns="0" rIns="0" bIns="0" rtlCol="0" anchor="t">
            <a:spAutoFit/>
          </a:bodyPr>
          <a:lstStyle/>
          <a:p>
            <a:pPr algn="ctr">
              <a:spcBef>
                <a:spcPct val="0"/>
              </a:spcBef>
            </a:pPr>
            <a:r>
              <a:rPr lang="en-US" sz="11500" b="1">
                <a:latin typeface="SVN-Caprica Script" pitchFamily="2" charset="-93"/>
              </a:rPr>
              <a:t>HOẠT ĐỘNG 4 VẬN DỤNG</a:t>
            </a:r>
            <a:endParaRPr lang="en-US" sz="9600">
              <a:solidFill>
                <a:srgbClr val="000000"/>
              </a:solidFill>
              <a:latin typeface="SVN-Caprica Script" pitchFamily="2" charset="-93"/>
              <a:ea typeface="Handyman"/>
              <a:cs typeface="Handyman"/>
              <a:sym typeface="Handyman"/>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2075602"/>
            <a:ext cx="9525000" cy="3906567"/>
          </a:xfrm>
          <a:prstGeom prst="rect">
            <a:avLst/>
          </a:prstGeom>
        </p:spPr>
      </p:pic>
    </p:spTree>
    <p:extLst>
      <p:ext uri="{BB962C8B-B14F-4D97-AF65-F5344CB8AC3E}">
        <p14:creationId xmlns:p14="http://schemas.microsoft.com/office/powerpoint/2010/main" val="170360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1364732" y="1454419"/>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1" name="TextBox 11"/>
          <p:cNvSpPr txBox="1"/>
          <p:nvPr/>
        </p:nvSpPr>
        <p:spPr>
          <a:xfrm>
            <a:off x="1614305" y="1404015"/>
            <a:ext cx="8070809" cy="7478970"/>
          </a:xfrm>
          <a:prstGeom prst="rect">
            <a:avLst/>
          </a:prstGeom>
        </p:spPr>
        <p:txBody>
          <a:bodyPr lIns="0" tIns="0" rIns="0" bIns="0" rtlCol="0" anchor="t">
            <a:spAutoFit/>
          </a:bodyPr>
          <a:lstStyle/>
          <a:p>
            <a:pPr algn="just"/>
            <a:r>
              <a:rPr lang="en-US" sz="5400" b="1">
                <a:latin typeface="Times New Roman" panose="02020603050405020304" pitchFamily="18" charset="0"/>
                <a:cs typeface="Times New Roman" panose="02020603050405020304" pitchFamily="18" charset="0"/>
              </a:rPr>
              <a:t>1. </a:t>
            </a:r>
            <a:r>
              <a:rPr lang="en-US" sz="5400">
                <a:latin typeface="Times New Roman" panose="02020603050405020304" pitchFamily="18" charset="0"/>
                <a:cs typeface="Times New Roman" panose="02020603050405020304" pitchFamily="18" charset="0"/>
              </a:rPr>
              <a:t>Tìm các câu rút gọn trong một đoạn trích truyện. Hãy khôi phục lại câu đầy đủ và rút ra tác dụng của các câu rút gọn trong ngữ cảnh của đoạn truyện.</a:t>
            </a:r>
            <a:endParaRPr lang="en-GB" sz="5400">
              <a:latin typeface="Times New Roman" panose="02020603050405020304" pitchFamily="18" charset="0"/>
              <a:cs typeface="Times New Roman" panose="02020603050405020304" pitchFamily="18" charset="0"/>
            </a:endParaRPr>
          </a:p>
          <a:p>
            <a:pPr algn="just"/>
            <a:r>
              <a:rPr lang="en-US" sz="5400" b="1">
                <a:latin typeface="Times New Roman" panose="02020603050405020304" pitchFamily="18" charset="0"/>
                <a:cs typeface="Times New Roman" panose="02020603050405020304" pitchFamily="18" charset="0"/>
              </a:rPr>
              <a:t>2</a:t>
            </a:r>
            <a:r>
              <a:rPr lang="en-US" sz="5400">
                <a:latin typeface="Times New Roman" panose="02020603050405020304" pitchFamily="18" charset="0"/>
                <a:cs typeface="Times New Roman" panose="02020603050405020304" pitchFamily="18" charset="0"/>
              </a:rPr>
              <a:t>. Sáng tạo một đoạn hội thoại, trong đó có sử dụng một số câu rút gọn. </a:t>
            </a:r>
            <a:endParaRPr lang="en-GB" sz="5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11930" y="1047196"/>
            <a:ext cx="16064139" cy="4182574"/>
            <a:chOff x="0" y="0"/>
            <a:chExt cx="45219913" cy="11773780"/>
          </a:xfrm>
        </p:grpSpPr>
        <p:sp>
          <p:nvSpPr>
            <p:cNvPr id="4" name="Freeform 4"/>
            <p:cNvSpPr/>
            <p:nvPr/>
          </p:nvSpPr>
          <p:spPr>
            <a:xfrm>
              <a:off x="72390" y="72390"/>
              <a:ext cx="45075133" cy="11629000"/>
            </a:xfrm>
            <a:custGeom>
              <a:avLst/>
              <a:gdLst/>
              <a:ahLst/>
              <a:cxnLst/>
              <a:rect l="l" t="t" r="r" b="b"/>
              <a:pathLst>
                <a:path w="45075133" h="11629000">
                  <a:moveTo>
                    <a:pt x="0" y="0"/>
                  </a:moveTo>
                  <a:lnTo>
                    <a:pt x="45075133" y="0"/>
                  </a:lnTo>
                  <a:lnTo>
                    <a:pt x="45075133" y="11629000"/>
                  </a:lnTo>
                  <a:lnTo>
                    <a:pt x="0" y="11629000"/>
                  </a:lnTo>
                  <a:lnTo>
                    <a:pt x="0" y="0"/>
                  </a:lnTo>
                  <a:close/>
                </a:path>
              </a:pathLst>
            </a:custGeom>
            <a:solidFill>
              <a:srgbClr val="025738"/>
            </a:solidFill>
          </p:spPr>
        </p:sp>
        <p:sp>
          <p:nvSpPr>
            <p:cNvPr id="5" name="Freeform 5"/>
            <p:cNvSpPr/>
            <p:nvPr/>
          </p:nvSpPr>
          <p:spPr>
            <a:xfrm>
              <a:off x="0" y="0"/>
              <a:ext cx="45219913" cy="11773780"/>
            </a:xfrm>
            <a:custGeom>
              <a:avLst/>
              <a:gdLst/>
              <a:ahLst/>
              <a:cxnLst/>
              <a:rect l="l" t="t" r="r" b="b"/>
              <a:pathLst>
                <a:path w="45219913" h="11773780">
                  <a:moveTo>
                    <a:pt x="45075134" y="11628999"/>
                  </a:moveTo>
                  <a:lnTo>
                    <a:pt x="45219913" y="11628999"/>
                  </a:lnTo>
                  <a:lnTo>
                    <a:pt x="45219913" y="11773780"/>
                  </a:lnTo>
                  <a:lnTo>
                    <a:pt x="45075134" y="11773780"/>
                  </a:lnTo>
                  <a:lnTo>
                    <a:pt x="45075134" y="11628999"/>
                  </a:lnTo>
                  <a:close/>
                  <a:moveTo>
                    <a:pt x="0" y="144780"/>
                  </a:moveTo>
                  <a:lnTo>
                    <a:pt x="144780" y="144780"/>
                  </a:lnTo>
                  <a:lnTo>
                    <a:pt x="144780" y="11628999"/>
                  </a:lnTo>
                  <a:lnTo>
                    <a:pt x="0" y="11628999"/>
                  </a:lnTo>
                  <a:lnTo>
                    <a:pt x="0" y="144780"/>
                  </a:lnTo>
                  <a:close/>
                  <a:moveTo>
                    <a:pt x="0" y="11628999"/>
                  </a:moveTo>
                  <a:lnTo>
                    <a:pt x="144780" y="11628999"/>
                  </a:lnTo>
                  <a:lnTo>
                    <a:pt x="144780" y="11773780"/>
                  </a:lnTo>
                  <a:lnTo>
                    <a:pt x="0" y="11773780"/>
                  </a:lnTo>
                  <a:lnTo>
                    <a:pt x="0" y="11628999"/>
                  </a:lnTo>
                  <a:close/>
                  <a:moveTo>
                    <a:pt x="45075134" y="144780"/>
                  </a:moveTo>
                  <a:lnTo>
                    <a:pt x="45219913" y="144780"/>
                  </a:lnTo>
                  <a:lnTo>
                    <a:pt x="45219913" y="11628999"/>
                  </a:lnTo>
                  <a:lnTo>
                    <a:pt x="45075134" y="11628999"/>
                  </a:lnTo>
                  <a:lnTo>
                    <a:pt x="45075134" y="144780"/>
                  </a:lnTo>
                  <a:close/>
                  <a:moveTo>
                    <a:pt x="144780" y="11628999"/>
                  </a:moveTo>
                  <a:lnTo>
                    <a:pt x="45075134" y="11628999"/>
                  </a:lnTo>
                  <a:lnTo>
                    <a:pt x="45075134" y="11773780"/>
                  </a:lnTo>
                  <a:lnTo>
                    <a:pt x="144780" y="11773780"/>
                  </a:lnTo>
                  <a:lnTo>
                    <a:pt x="144780" y="11628999"/>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sp>
      </p:grpSp>
      <p:grpSp>
        <p:nvGrpSpPr>
          <p:cNvPr id="6" name="Group 6"/>
          <p:cNvGrpSpPr/>
          <p:nvPr/>
        </p:nvGrpSpPr>
        <p:grpSpPr>
          <a:xfrm>
            <a:off x="1295400" y="1347117"/>
            <a:ext cx="15507744" cy="3582732"/>
            <a:chOff x="0" y="0"/>
            <a:chExt cx="41155827" cy="9508173"/>
          </a:xfrm>
        </p:grpSpPr>
        <p:sp>
          <p:nvSpPr>
            <p:cNvPr id="7" name="Freeform 7"/>
            <p:cNvSpPr/>
            <p:nvPr/>
          </p:nvSpPr>
          <p:spPr>
            <a:xfrm>
              <a:off x="72390" y="72390"/>
              <a:ext cx="41011047" cy="9363393"/>
            </a:xfrm>
            <a:custGeom>
              <a:avLst/>
              <a:gdLst/>
              <a:ahLst/>
              <a:cxnLst/>
              <a:rect l="l" t="t" r="r" b="b"/>
              <a:pathLst>
                <a:path w="41011047" h="9363393">
                  <a:moveTo>
                    <a:pt x="0" y="0"/>
                  </a:moveTo>
                  <a:lnTo>
                    <a:pt x="41011046" y="0"/>
                  </a:lnTo>
                  <a:lnTo>
                    <a:pt x="41011046" y="9363393"/>
                  </a:lnTo>
                  <a:lnTo>
                    <a:pt x="0" y="9363393"/>
                  </a:lnTo>
                  <a:lnTo>
                    <a:pt x="0" y="0"/>
                  </a:lnTo>
                  <a:close/>
                </a:path>
              </a:pathLst>
            </a:custGeom>
            <a:solidFill>
              <a:srgbClr val="FFFFFF"/>
            </a:solidFill>
          </p:spPr>
        </p:sp>
        <p:sp>
          <p:nvSpPr>
            <p:cNvPr id="8" name="Freeform 8"/>
            <p:cNvSpPr/>
            <p:nvPr/>
          </p:nvSpPr>
          <p:spPr>
            <a:xfrm>
              <a:off x="0" y="0"/>
              <a:ext cx="41155826" cy="9508173"/>
            </a:xfrm>
            <a:custGeom>
              <a:avLst/>
              <a:gdLst/>
              <a:ahLst/>
              <a:cxnLst/>
              <a:rect l="l" t="t" r="r" b="b"/>
              <a:pathLst>
                <a:path w="41155826" h="9508173">
                  <a:moveTo>
                    <a:pt x="41011047" y="9363393"/>
                  </a:moveTo>
                  <a:lnTo>
                    <a:pt x="41155826" y="9363393"/>
                  </a:lnTo>
                  <a:lnTo>
                    <a:pt x="41155826" y="9508173"/>
                  </a:lnTo>
                  <a:lnTo>
                    <a:pt x="41011047" y="9508173"/>
                  </a:lnTo>
                  <a:lnTo>
                    <a:pt x="41011047" y="9363393"/>
                  </a:lnTo>
                  <a:close/>
                  <a:moveTo>
                    <a:pt x="0" y="144780"/>
                  </a:moveTo>
                  <a:lnTo>
                    <a:pt x="144780" y="144780"/>
                  </a:lnTo>
                  <a:lnTo>
                    <a:pt x="144780" y="9363393"/>
                  </a:lnTo>
                  <a:lnTo>
                    <a:pt x="0" y="9363393"/>
                  </a:lnTo>
                  <a:lnTo>
                    <a:pt x="0" y="144780"/>
                  </a:lnTo>
                  <a:close/>
                  <a:moveTo>
                    <a:pt x="0" y="9363393"/>
                  </a:moveTo>
                  <a:lnTo>
                    <a:pt x="144780" y="9363393"/>
                  </a:lnTo>
                  <a:lnTo>
                    <a:pt x="144780" y="9508173"/>
                  </a:lnTo>
                  <a:lnTo>
                    <a:pt x="0" y="9508173"/>
                  </a:lnTo>
                  <a:lnTo>
                    <a:pt x="0" y="9363393"/>
                  </a:lnTo>
                  <a:close/>
                  <a:moveTo>
                    <a:pt x="41011047" y="144780"/>
                  </a:moveTo>
                  <a:lnTo>
                    <a:pt x="41155826" y="144780"/>
                  </a:lnTo>
                  <a:lnTo>
                    <a:pt x="41155826" y="9363393"/>
                  </a:lnTo>
                  <a:lnTo>
                    <a:pt x="41011047" y="9363393"/>
                  </a:lnTo>
                  <a:lnTo>
                    <a:pt x="41011047" y="144780"/>
                  </a:lnTo>
                  <a:close/>
                  <a:moveTo>
                    <a:pt x="144780" y="9363393"/>
                  </a:moveTo>
                  <a:lnTo>
                    <a:pt x="41011047" y="9363393"/>
                  </a:lnTo>
                  <a:lnTo>
                    <a:pt x="41011047" y="9508173"/>
                  </a:lnTo>
                  <a:lnTo>
                    <a:pt x="144780" y="9508173"/>
                  </a:lnTo>
                  <a:lnTo>
                    <a:pt x="144780" y="9363393"/>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sp>
      </p:grpSp>
      <p:sp>
        <p:nvSpPr>
          <p:cNvPr id="9" name="Freeform 9"/>
          <p:cNvSpPr/>
          <p:nvPr/>
        </p:nvSpPr>
        <p:spPr>
          <a:xfrm>
            <a:off x="10104762" y="4546173"/>
            <a:ext cx="4395002" cy="6757211"/>
          </a:xfrm>
          <a:custGeom>
            <a:avLst/>
            <a:gdLst/>
            <a:ahLst/>
            <a:cxnLst/>
            <a:rect l="l" t="t" r="r" b="b"/>
            <a:pathLst>
              <a:path w="4395002" h="6757211">
                <a:moveTo>
                  <a:pt x="0" y="0"/>
                </a:moveTo>
                <a:lnTo>
                  <a:pt x="4395002" y="0"/>
                </a:lnTo>
                <a:lnTo>
                  <a:pt x="4395002" y="6757211"/>
                </a:lnTo>
                <a:lnTo>
                  <a:pt x="0" y="6757211"/>
                </a:lnTo>
                <a:lnTo>
                  <a:pt x="0" y="0"/>
                </a:lnTo>
                <a:close/>
              </a:path>
            </a:pathLst>
          </a:custGeom>
          <a:blipFill>
            <a:blip r:embed="rId3"/>
            <a:stretch>
              <a:fillRect/>
            </a:stretch>
          </a:blipFill>
        </p:spPr>
      </p:sp>
      <p:sp>
        <p:nvSpPr>
          <p:cNvPr id="10" name="Freeform 10"/>
          <p:cNvSpPr/>
          <p:nvPr/>
        </p:nvSpPr>
        <p:spPr>
          <a:xfrm>
            <a:off x="3788236" y="4546173"/>
            <a:ext cx="4177541" cy="8211382"/>
          </a:xfrm>
          <a:custGeom>
            <a:avLst/>
            <a:gdLst/>
            <a:ahLst/>
            <a:cxnLst/>
            <a:rect l="l" t="t" r="r" b="b"/>
            <a:pathLst>
              <a:path w="4177541" h="8211382">
                <a:moveTo>
                  <a:pt x="0" y="0"/>
                </a:moveTo>
                <a:lnTo>
                  <a:pt x="4177540" y="0"/>
                </a:lnTo>
                <a:lnTo>
                  <a:pt x="4177540" y="8211382"/>
                </a:lnTo>
                <a:lnTo>
                  <a:pt x="0" y="8211382"/>
                </a:lnTo>
                <a:lnTo>
                  <a:pt x="0" y="0"/>
                </a:lnTo>
                <a:close/>
              </a:path>
            </a:pathLst>
          </a:custGeom>
          <a:blipFill>
            <a:blip r:embed="rId4"/>
            <a:stretch>
              <a:fillRect/>
            </a:stretch>
          </a:blipFill>
        </p:spPr>
      </p:sp>
      <p:sp>
        <p:nvSpPr>
          <p:cNvPr id="11" name="Freeform 11"/>
          <p:cNvSpPr/>
          <p:nvPr/>
        </p:nvSpPr>
        <p:spPr>
          <a:xfrm>
            <a:off x="6295248" y="4546173"/>
            <a:ext cx="6007015" cy="7544132"/>
          </a:xfrm>
          <a:custGeom>
            <a:avLst/>
            <a:gdLst/>
            <a:ahLst/>
            <a:cxnLst/>
            <a:rect l="l" t="t" r="r" b="b"/>
            <a:pathLst>
              <a:path w="6007015" h="7544132">
                <a:moveTo>
                  <a:pt x="0" y="0"/>
                </a:moveTo>
                <a:lnTo>
                  <a:pt x="6007015" y="0"/>
                </a:lnTo>
                <a:lnTo>
                  <a:pt x="6007015" y="7544133"/>
                </a:lnTo>
                <a:lnTo>
                  <a:pt x="0" y="7544133"/>
                </a:lnTo>
                <a:lnTo>
                  <a:pt x="0" y="0"/>
                </a:lnTo>
                <a:close/>
              </a:path>
            </a:pathLst>
          </a:custGeom>
          <a:blipFill>
            <a:blip r:embed="rId5"/>
            <a:stretch>
              <a:fillRect/>
            </a:stretch>
          </a:blipFill>
        </p:spPr>
      </p:sp>
      <p:sp>
        <p:nvSpPr>
          <p:cNvPr id="12" name="TextBox 12"/>
          <p:cNvSpPr txBox="1"/>
          <p:nvPr/>
        </p:nvSpPr>
        <p:spPr>
          <a:xfrm>
            <a:off x="1870237" y="2250425"/>
            <a:ext cx="14931346" cy="98488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0" tIns="0" rIns="0" bIns="0" rtlCol="0" anchor="t">
            <a:spAutoFit/>
          </a:bodyPr>
          <a:lstStyle/>
          <a:p>
            <a:pPr algn="ct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Hướng</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dẫn</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học</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tập</a:t>
            </a:r>
            <a:endParaRPr lang="en-US" sz="3200" b="1" dirty="0">
              <a:solidFill>
                <a:srgbClr val="176D46"/>
              </a:solidFill>
              <a:latin typeface="Times New Roman" panose="02020603050405020304" pitchFamily="18" charset="0"/>
              <a:ea typeface="Funtastic"/>
              <a:cs typeface="Times New Roman" panose="02020603050405020304" pitchFamily="18" charset="0"/>
              <a:sym typeface="Funtastic"/>
            </a:endParaRPr>
          </a:p>
          <a:p>
            <a:pPr algn="ct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Hoàn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thành</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bài</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tập</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phần</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Vận</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r>
              <a:rPr lang="en-US" sz="3200" b="1" dirty="0" err="1">
                <a:solidFill>
                  <a:srgbClr val="176D46"/>
                </a:solidFill>
                <a:latin typeface="Times New Roman" panose="02020603050405020304" pitchFamily="18" charset="0"/>
                <a:ea typeface="Funtastic"/>
                <a:cs typeface="Times New Roman" panose="02020603050405020304" pitchFamily="18" charset="0"/>
                <a:sym typeface="Funtastic"/>
              </a:rPr>
              <a:t>dụng</a:t>
            </a:r>
            <a:r>
              <a:rPr lang="en-US" sz="3200" b="1" dirty="0">
                <a:solidFill>
                  <a:srgbClr val="176D46"/>
                </a:solidFill>
                <a:latin typeface="Times New Roman" panose="02020603050405020304" pitchFamily="18" charset="0"/>
                <a:ea typeface="Funtastic"/>
                <a:cs typeface="Times New Roman" panose="02020603050405020304" pitchFamily="18" charset="0"/>
                <a:sym typeface="Funtastic"/>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2063924" y="3835449"/>
            <a:ext cx="14160152" cy="2616101"/>
          </a:xfrm>
          <a:prstGeom prst="rect">
            <a:avLst/>
          </a:prstGeom>
        </p:spPr>
        <p:txBody>
          <a:bodyPr lIns="0" tIns="0" rIns="0" bIns="0" rtlCol="0" anchor="t">
            <a:spAutoFit/>
          </a:bodyPr>
          <a:lstStyle/>
          <a:p>
            <a:pPr algn="ctr">
              <a:lnSpc>
                <a:spcPts val="10199"/>
              </a:lnSpc>
            </a:pPr>
            <a:r>
              <a:rPr lang="pt-BR" sz="8800" b="1">
                <a:latin typeface="#9Slide07 SVNNexa Rust Slab Bla" panose="020B0606040200020203" pitchFamily="34" charset="0"/>
              </a:rPr>
              <a:t>HOẠT ĐỘNG 1</a:t>
            </a:r>
            <a:endParaRPr lang="vi-VN" sz="8800" b="1"/>
          </a:p>
          <a:p>
            <a:pPr algn="ctr">
              <a:lnSpc>
                <a:spcPts val="10199"/>
              </a:lnSpc>
            </a:pPr>
            <a:r>
              <a:rPr lang="pt-BR" sz="8800" b="1">
                <a:latin typeface="#9Slide07 SVNNexa Rust Slab Bla" panose="020B0606040200020203" pitchFamily="34" charset="0"/>
              </a:rPr>
              <a:t> KHỞI ĐỘNG </a:t>
            </a:r>
            <a:endParaRPr lang="en-US" sz="8499">
              <a:solidFill>
                <a:srgbClr val="176D46"/>
              </a:solidFill>
              <a:latin typeface="#9Slide07 SVNNexa Rust Slab Bla" panose="020B0606040200020203" pitchFamily="34" charset="0"/>
              <a:ea typeface="Funtastic"/>
              <a:cs typeface="Funtastic"/>
              <a:sym typeface="Funtastic"/>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643278"/>
            <a:ext cx="10058400" cy="2917372"/>
          </a:xfrm>
          <a:prstGeom prst="rect">
            <a:avLst/>
          </a:prstGeom>
        </p:spPr>
      </p:pic>
    </p:spTree>
    <p:extLst>
      <p:ext uri="{BB962C8B-B14F-4D97-AF65-F5344CB8AC3E}">
        <p14:creationId xmlns:p14="http://schemas.microsoft.com/office/powerpoint/2010/main" val="20616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23" name="Rectangle 22"/>
          <p:cNvSpPr/>
          <p:nvPr/>
        </p:nvSpPr>
        <p:spPr>
          <a:xfrm>
            <a:off x="1409699" y="1196564"/>
            <a:ext cx="15468600" cy="8014502"/>
          </a:xfrm>
          <a:prstGeom prst="rect">
            <a:avLst/>
          </a:prstGeom>
        </p:spPr>
        <p:txBody>
          <a:bodyPr wrap="square">
            <a:spAutoFit/>
          </a:bodyPr>
          <a:lstStyle/>
          <a:p>
            <a:pPr>
              <a:lnSpc>
                <a:spcPct val="130000"/>
              </a:lnSpc>
              <a:spcAft>
                <a:spcPts val="0"/>
              </a:spcAft>
              <a:tabLst>
                <a:tab pos="90170" algn="l"/>
                <a:tab pos="180340" algn="l"/>
                <a:tab pos="270510" algn="l"/>
              </a:tabLst>
            </a:pPr>
            <a:r>
              <a:rPr lang="en-US" sz="3600" b="1">
                <a:latin typeface="Times New Roman" panose="02020603050405020304" pitchFamily="18" charset="0"/>
                <a:ea typeface="Calibri" panose="020F0502020204030204" pitchFamily="34" charset="0"/>
              </a:rPr>
              <a:t>Yêu cầu:</a:t>
            </a:r>
            <a:r>
              <a:rPr lang="en-US" sz="3600">
                <a:latin typeface="Times New Roman" panose="02020603050405020304" pitchFamily="18" charset="0"/>
                <a:ea typeface="Calibri" panose="020F0502020204030204" pitchFamily="34" charset="0"/>
              </a:rPr>
              <a:t> Em hãy cho biết trích đoạn truyện cười sau gây cười ở chỗ nào? Vì sao?</a:t>
            </a:r>
            <a:endParaRPr lang="en-GB" sz="3600">
              <a:latin typeface="Times New Roman" panose="02020603050405020304" pitchFamily="18" charset="0"/>
              <a:ea typeface="Calibri" panose="020F0502020204030204" pitchFamily="34"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Một người sắp đi chơi xa, dặn con:</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Ở nhà, có ai hỏi, thì bảo bố đi chơi vắng nhé!</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Sợ con mải chơi quên mất, ông ta lại cẩn thận lấy bút viết vào giấy, rồi bảo:</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Có ai hỏi, thì con cứ đưa cái giấy này.</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Con cầm giấy bỏ vào túi áo. Cả ngày, chẳng thấy ai hỏi. Tối đến, sẵn có ngọn đèn, nó lấy giấy ra xem, rồi chẳng may vô ý để giấy cháy mất.</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Hôm sau, có người đến chơi, hỏi:</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Bố cháu có nhà không?</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Nó ngẩn ra, rồi sực nhớ, sờ vào túi. Không thấy giấy, liền nó:</a:t>
            </a:r>
            <a:endParaRPr lang="en-GB" sz="3600">
              <a:latin typeface="Times New Roman" panose="02020603050405020304" pitchFamily="18" charset="0"/>
              <a:ea typeface="Times New Roman" panose="02020603050405020304" pitchFamily="18" charset="0"/>
            </a:endParaRPr>
          </a:p>
          <a:p>
            <a:pPr>
              <a:lnSpc>
                <a:spcPct val="130000"/>
              </a:lnSpc>
              <a:spcAft>
                <a:spcPts val="0"/>
              </a:spcAft>
            </a:pPr>
            <a:r>
              <a:rPr lang="vi-VN" sz="3600" i="1">
                <a:latin typeface="Times New Roman" panose="02020603050405020304" pitchFamily="18" charset="0"/>
                <a:ea typeface="Times New Roman" panose="02020603050405020304" pitchFamily="18" charset="0"/>
              </a:rPr>
              <a:t>– Mất rồi!</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42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sp>
        <p:nvSpPr>
          <p:cNvPr id="9" name="Freeform 9"/>
          <p:cNvSpPr/>
          <p:nvPr/>
        </p:nvSpPr>
        <p:spPr>
          <a:xfrm>
            <a:off x="13355611" y="1181100"/>
            <a:ext cx="5436737" cy="11872765"/>
          </a:xfrm>
          <a:custGeom>
            <a:avLst/>
            <a:gdLst/>
            <a:ahLst/>
            <a:cxnLst/>
            <a:rect l="l" t="t" r="r" b="b"/>
            <a:pathLst>
              <a:path w="5436737" h="11872765">
                <a:moveTo>
                  <a:pt x="0" y="0"/>
                </a:moveTo>
                <a:lnTo>
                  <a:pt x="5436737" y="0"/>
                </a:lnTo>
                <a:lnTo>
                  <a:pt x="5436737" y="11872764"/>
                </a:lnTo>
                <a:lnTo>
                  <a:pt x="0" y="11872764"/>
                </a:lnTo>
                <a:lnTo>
                  <a:pt x="0" y="0"/>
                </a:lnTo>
                <a:close/>
              </a:path>
            </a:pathLst>
          </a:custGeom>
          <a:blipFill>
            <a:blip r:embed="rId3"/>
            <a:stretch>
              <a:fillRect/>
            </a:stretch>
          </a:blipFill>
        </p:spPr>
      </p:sp>
      <p:sp>
        <p:nvSpPr>
          <p:cNvPr id="12" name="Rectangle 11"/>
          <p:cNvSpPr/>
          <p:nvPr/>
        </p:nvSpPr>
        <p:spPr>
          <a:xfrm>
            <a:off x="1295400" y="1736413"/>
            <a:ext cx="12240923" cy="6814173"/>
          </a:xfrm>
          <a:prstGeom prst="rect">
            <a:avLst/>
          </a:prstGeom>
        </p:spPr>
        <p:txBody>
          <a:bodyPr wrap="square">
            <a:spAutoFit/>
          </a:bodyPr>
          <a:lstStyle/>
          <a:p>
            <a:pPr marR="91440" algn="just">
              <a:lnSpc>
                <a:spcPct val="130000"/>
              </a:lnSpc>
              <a:spcAft>
                <a:spcPts val="0"/>
              </a:spcAft>
            </a:pPr>
            <a:r>
              <a:rPr lang="vi-VN" sz="4200">
                <a:latin typeface="Times New Roman" panose="02020603050405020304" pitchFamily="18" charset="0"/>
                <a:ea typeface="Calibri" panose="020F0502020204030204" pitchFamily="34" charset="0"/>
              </a:rPr>
              <a:t>- Truyện gây cười  ở câu trả lời của cháu bé: “</a:t>
            </a:r>
            <a:r>
              <a:rPr lang="vi-VN" sz="4200" i="1">
                <a:latin typeface="Times New Roman" panose="02020603050405020304" pitchFamily="18" charset="0"/>
                <a:ea typeface="Calibri" panose="020F0502020204030204" pitchFamily="34" charset="0"/>
              </a:rPr>
              <a:t>Mất rồi</a:t>
            </a:r>
            <a:r>
              <a:rPr lang="vi-VN" sz="4200">
                <a:latin typeface="Times New Roman" panose="02020603050405020304" pitchFamily="18" charset="0"/>
                <a:ea typeface="Calibri" panose="020F0502020204030204" pitchFamily="34" charset="0"/>
              </a:rPr>
              <a:t>”.</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Lí do: </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Lẽ ra khi vị khách hỏi về người bố, cháu bé cần đưa ra thông tin về người bố: “</a:t>
            </a:r>
            <a:r>
              <a:rPr lang="vi-VN" sz="4200" i="1">
                <a:latin typeface="Times New Roman" panose="02020603050405020304" pitchFamily="18" charset="0"/>
                <a:ea typeface="Calibri" panose="020F0502020204030204" pitchFamily="34" charset="0"/>
              </a:rPr>
              <a:t>Bố cháu đi chơi vắng nhà ạ</a:t>
            </a:r>
            <a:r>
              <a:rPr lang="vi-VN" sz="4200">
                <a:latin typeface="Times New Roman" panose="02020603050405020304" pitchFamily="18" charset="0"/>
                <a:ea typeface="Calibri" panose="020F0502020204030204" pitchFamily="34" charset="0"/>
              </a:rPr>
              <a:t>”, hoặc đưa ra thông tin rõ ràng về tờ giấy bằng câu đầy đủ: “</a:t>
            </a:r>
            <a:r>
              <a:rPr lang="vi-VN" sz="4200" i="1">
                <a:latin typeface="Times New Roman" panose="02020603050405020304" pitchFamily="18" charset="0"/>
                <a:ea typeface="Calibri" panose="020F0502020204030204" pitchFamily="34" charset="0"/>
              </a:rPr>
              <a:t>Tờ giấy bố cháu đưa bị mất rồi</a:t>
            </a:r>
            <a:r>
              <a:rPr lang="vi-VN" sz="4200">
                <a:latin typeface="Times New Roman" panose="02020603050405020304" pitchFamily="18" charset="0"/>
                <a:ea typeface="Calibri" panose="020F0502020204030204" pitchFamily="34" charset="0"/>
              </a:rPr>
              <a:t>”. </a:t>
            </a:r>
            <a:endParaRPr lang="en-GB" sz="4200">
              <a:latin typeface="Times New Roman" panose="02020603050405020304" pitchFamily="18" charset="0"/>
              <a:ea typeface="Calibri" panose="020F0502020204030204" pitchFamily="34" charset="0"/>
            </a:endParaRPr>
          </a:p>
          <a:p>
            <a:pPr marR="91440" algn="just">
              <a:lnSpc>
                <a:spcPct val="130000"/>
              </a:lnSpc>
              <a:spcAft>
                <a:spcPts val="0"/>
              </a:spcAft>
            </a:pPr>
            <a:r>
              <a:rPr lang="vi-VN" sz="4200">
                <a:latin typeface="Times New Roman" panose="02020603050405020304" pitchFamily="18" charset="0"/>
                <a:ea typeface="Calibri" panose="020F0502020204030204" pitchFamily="34" charset="0"/>
              </a:rPr>
              <a:t>+ Câu nói rút gọn chủ ngữ của cháu bé khiên vị khách kia hiểu lầm là bố cháu bé mất (chết). </a:t>
            </a:r>
            <a:endParaRPr lang="en-GB" sz="42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296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2063924" y="3835449"/>
            <a:ext cx="14160152" cy="2616101"/>
          </a:xfrm>
          <a:prstGeom prst="rect">
            <a:avLst/>
          </a:prstGeom>
        </p:spPr>
        <p:txBody>
          <a:bodyPr lIns="0" tIns="0" rIns="0" bIns="0" rtlCol="0" anchor="t">
            <a:spAutoFit/>
          </a:bodyPr>
          <a:lstStyle/>
          <a:p>
            <a:pPr algn="ctr">
              <a:lnSpc>
                <a:spcPts val="10199"/>
              </a:lnSpc>
            </a:pPr>
            <a:r>
              <a:rPr lang="vi-VN" sz="8800" b="1">
                <a:latin typeface="SVN-Caprica Script" pitchFamily="2" charset="-93"/>
              </a:rPr>
              <a:t>HOẠT ĐỘNG 2</a:t>
            </a:r>
          </a:p>
          <a:p>
            <a:pPr algn="ctr">
              <a:lnSpc>
                <a:spcPts val="10199"/>
              </a:lnSpc>
            </a:pPr>
            <a:r>
              <a:rPr lang="vi-VN" sz="8800" b="1">
                <a:latin typeface="SVN-Caprica Script" pitchFamily="2" charset="-93"/>
              </a:rPr>
              <a:t> HÌNH THÀNH KIẾN THỨC</a:t>
            </a:r>
            <a:endParaRPr lang="en-US" sz="8499">
              <a:solidFill>
                <a:srgbClr val="176D46"/>
              </a:solidFill>
              <a:latin typeface="SVN-Caprica Script" pitchFamily="2" charset="-93"/>
              <a:ea typeface="Funtastic"/>
              <a:cs typeface="Funtastic"/>
              <a:sym typeface="Funtastic"/>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21969"/>
            <a:ext cx="13944600" cy="2729581"/>
          </a:xfrm>
          <a:prstGeom prst="rect">
            <a:avLst/>
          </a:prstGeom>
        </p:spPr>
      </p:pic>
    </p:spTree>
    <p:extLst>
      <p:ext uri="{BB962C8B-B14F-4D97-AF65-F5344CB8AC3E}">
        <p14:creationId xmlns:p14="http://schemas.microsoft.com/office/powerpoint/2010/main" val="208633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rot="5400000">
            <a:off x="8099849" y="213149"/>
            <a:ext cx="9677400" cy="9936905"/>
            <a:chOff x="0" y="0"/>
            <a:chExt cx="23165997" cy="25120028"/>
          </a:xfrm>
        </p:grpSpPr>
        <p:sp>
          <p:nvSpPr>
            <p:cNvPr id="4" name="Freeform 4"/>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5" name="Freeform 5"/>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6" name="Group 6"/>
          <p:cNvGrpSpPr/>
          <p:nvPr/>
        </p:nvGrpSpPr>
        <p:grpSpPr>
          <a:xfrm rot="5400000">
            <a:off x="8411716" y="525016"/>
            <a:ext cx="9144000" cy="9389368"/>
            <a:chOff x="0" y="0"/>
            <a:chExt cx="20062826" cy="21929338"/>
          </a:xfrm>
        </p:grpSpPr>
        <p:sp>
          <p:nvSpPr>
            <p:cNvPr id="7" name="Freeform 7"/>
            <p:cNvSpPr/>
            <p:nvPr/>
          </p:nvSpPr>
          <p:spPr>
            <a:xfrm>
              <a:off x="72390" y="72390"/>
              <a:ext cx="19918046" cy="21784558"/>
            </a:xfrm>
            <a:custGeom>
              <a:avLst/>
              <a:gdLst/>
              <a:ahLst/>
              <a:cxnLst/>
              <a:rect l="l" t="t" r="r" b="b"/>
              <a:pathLst>
                <a:path w="19918046" h="21784558">
                  <a:moveTo>
                    <a:pt x="0" y="0"/>
                  </a:moveTo>
                  <a:lnTo>
                    <a:pt x="19918046" y="0"/>
                  </a:lnTo>
                  <a:lnTo>
                    <a:pt x="19918046" y="21784558"/>
                  </a:lnTo>
                  <a:lnTo>
                    <a:pt x="0" y="21784558"/>
                  </a:lnTo>
                  <a:lnTo>
                    <a:pt x="0" y="0"/>
                  </a:lnTo>
                  <a:close/>
                </a:path>
              </a:pathLst>
            </a:custGeom>
            <a:solidFill>
              <a:srgbClr val="FFFFFF"/>
            </a:solidFill>
          </p:spPr>
        </p:sp>
        <p:sp>
          <p:nvSpPr>
            <p:cNvPr id="8" name="Freeform 8"/>
            <p:cNvSpPr/>
            <p:nvPr/>
          </p:nvSpPr>
          <p:spPr>
            <a:xfrm>
              <a:off x="0" y="0"/>
              <a:ext cx="20062825" cy="21929337"/>
            </a:xfrm>
            <a:custGeom>
              <a:avLst/>
              <a:gdLst/>
              <a:ahLst/>
              <a:cxnLst/>
              <a:rect l="l" t="t" r="r" b="b"/>
              <a:pathLst>
                <a:path w="20062825" h="21929337">
                  <a:moveTo>
                    <a:pt x="19918046" y="21784557"/>
                  </a:moveTo>
                  <a:lnTo>
                    <a:pt x="20062825" y="21784557"/>
                  </a:lnTo>
                  <a:lnTo>
                    <a:pt x="20062825" y="21929337"/>
                  </a:lnTo>
                  <a:lnTo>
                    <a:pt x="19918046" y="21929337"/>
                  </a:lnTo>
                  <a:lnTo>
                    <a:pt x="19918046" y="21784557"/>
                  </a:lnTo>
                  <a:close/>
                  <a:moveTo>
                    <a:pt x="0" y="144780"/>
                  </a:moveTo>
                  <a:lnTo>
                    <a:pt x="144780" y="144780"/>
                  </a:lnTo>
                  <a:lnTo>
                    <a:pt x="144780" y="21784557"/>
                  </a:lnTo>
                  <a:lnTo>
                    <a:pt x="0" y="21784557"/>
                  </a:lnTo>
                  <a:lnTo>
                    <a:pt x="0" y="144780"/>
                  </a:lnTo>
                  <a:close/>
                  <a:moveTo>
                    <a:pt x="0" y="21784557"/>
                  </a:moveTo>
                  <a:lnTo>
                    <a:pt x="144780" y="21784557"/>
                  </a:lnTo>
                  <a:lnTo>
                    <a:pt x="144780" y="21929337"/>
                  </a:lnTo>
                  <a:lnTo>
                    <a:pt x="0" y="21929337"/>
                  </a:lnTo>
                  <a:lnTo>
                    <a:pt x="0" y="21784557"/>
                  </a:lnTo>
                  <a:close/>
                  <a:moveTo>
                    <a:pt x="19918046" y="144780"/>
                  </a:moveTo>
                  <a:lnTo>
                    <a:pt x="20062825" y="144780"/>
                  </a:lnTo>
                  <a:lnTo>
                    <a:pt x="20062825" y="21784557"/>
                  </a:lnTo>
                  <a:lnTo>
                    <a:pt x="19918046" y="21784557"/>
                  </a:lnTo>
                  <a:lnTo>
                    <a:pt x="19918046" y="144780"/>
                  </a:lnTo>
                  <a:close/>
                  <a:moveTo>
                    <a:pt x="144780" y="21784557"/>
                  </a:moveTo>
                  <a:lnTo>
                    <a:pt x="19918046" y="21784557"/>
                  </a:lnTo>
                  <a:lnTo>
                    <a:pt x="19918046" y="21929337"/>
                  </a:lnTo>
                  <a:lnTo>
                    <a:pt x="144780" y="21929337"/>
                  </a:lnTo>
                  <a:lnTo>
                    <a:pt x="144780" y="21784557"/>
                  </a:lnTo>
                  <a:close/>
                  <a:moveTo>
                    <a:pt x="19918046" y="0"/>
                  </a:moveTo>
                  <a:lnTo>
                    <a:pt x="20062825" y="0"/>
                  </a:lnTo>
                  <a:lnTo>
                    <a:pt x="20062825" y="144780"/>
                  </a:lnTo>
                  <a:lnTo>
                    <a:pt x="19918046" y="144780"/>
                  </a:lnTo>
                  <a:lnTo>
                    <a:pt x="19918046" y="0"/>
                  </a:lnTo>
                  <a:close/>
                  <a:moveTo>
                    <a:pt x="0" y="0"/>
                  </a:moveTo>
                  <a:lnTo>
                    <a:pt x="144780" y="0"/>
                  </a:lnTo>
                  <a:lnTo>
                    <a:pt x="144780" y="144780"/>
                  </a:lnTo>
                  <a:lnTo>
                    <a:pt x="0" y="144780"/>
                  </a:lnTo>
                  <a:lnTo>
                    <a:pt x="0" y="0"/>
                  </a:lnTo>
                  <a:close/>
                  <a:moveTo>
                    <a:pt x="144780" y="0"/>
                  </a:moveTo>
                  <a:lnTo>
                    <a:pt x="19918046" y="0"/>
                  </a:lnTo>
                  <a:lnTo>
                    <a:pt x="19918046" y="144780"/>
                  </a:lnTo>
                  <a:lnTo>
                    <a:pt x="144780" y="144780"/>
                  </a:lnTo>
                  <a:lnTo>
                    <a:pt x="144780" y="0"/>
                  </a:lnTo>
                  <a:close/>
                </a:path>
              </a:pathLst>
            </a:custGeom>
            <a:solidFill>
              <a:srgbClr val="000000"/>
            </a:solidFill>
          </p:spPr>
        </p:sp>
      </p:grpSp>
      <p:sp>
        <p:nvSpPr>
          <p:cNvPr id="9" name="Freeform 9"/>
          <p:cNvSpPr/>
          <p:nvPr/>
        </p:nvSpPr>
        <p:spPr>
          <a:xfrm>
            <a:off x="1231674" y="2388629"/>
            <a:ext cx="6470523" cy="8229600"/>
          </a:xfrm>
          <a:custGeom>
            <a:avLst/>
            <a:gdLst/>
            <a:ahLst/>
            <a:cxnLst/>
            <a:rect l="l" t="t" r="r" b="b"/>
            <a:pathLst>
              <a:path w="6470523" h="8229600">
                <a:moveTo>
                  <a:pt x="0" y="0"/>
                </a:moveTo>
                <a:lnTo>
                  <a:pt x="6470523" y="0"/>
                </a:lnTo>
                <a:lnTo>
                  <a:pt x="6470523" y="8229600"/>
                </a:lnTo>
                <a:lnTo>
                  <a:pt x="0" y="8229600"/>
                </a:lnTo>
                <a:lnTo>
                  <a:pt x="0" y="0"/>
                </a:lnTo>
                <a:close/>
              </a:path>
            </a:pathLst>
          </a:custGeom>
          <a:blipFill>
            <a:blip r:embed="rId3"/>
            <a:stretch>
              <a:fillRect/>
            </a:stretch>
          </a:blipFill>
        </p:spPr>
      </p:sp>
      <p:sp>
        <p:nvSpPr>
          <p:cNvPr id="11" name="TextBox 11"/>
          <p:cNvSpPr txBox="1"/>
          <p:nvPr/>
        </p:nvSpPr>
        <p:spPr>
          <a:xfrm>
            <a:off x="8933871" y="1333500"/>
            <a:ext cx="8439729" cy="830997"/>
          </a:xfrm>
          <a:prstGeom prst="rect">
            <a:avLst/>
          </a:prstGeom>
        </p:spPr>
        <p:txBody>
          <a:bodyPr wrap="square" lIns="0" tIns="0" rIns="0" bIns="0" rtlCol="0" anchor="t">
            <a:spAutoFit/>
          </a:bodyPr>
          <a:lstStyle/>
          <a:p>
            <a:pPr algn="ctr"/>
            <a:r>
              <a:rPr lang="vi-VN" sz="5400" b="1" dirty="0">
                <a:latin typeface="Times New Roman" panose="02020603050405020304" pitchFamily="18" charset="0"/>
                <a:cs typeface="Times New Roman" panose="02020603050405020304" pitchFamily="18" charset="0"/>
              </a:rPr>
              <a:t>I. LÝ THUYẾT</a:t>
            </a:r>
            <a:endParaRPr lang="en-GB" sz="5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9753600" y="3270051"/>
            <a:ext cx="7358105" cy="1107996"/>
          </a:xfrm>
          <a:prstGeom prst="rect">
            <a:avLst/>
          </a:prstGeom>
        </p:spPr>
        <p:txBody>
          <a:bodyPr wrap="none">
            <a:spAutoFit/>
          </a:bodyPr>
          <a:lstStyle/>
          <a:p>
            <a:pPr algn="ctr"/>
            <a:r>
              <a:rPr lang="en-US" sz="6600" b="1">
                <a:latin typeface="Times New Roman" panose="02020603050405020304" pitchFamily="18" charset="0"/>
                <a:ea typeface="Calibri" panose="020F0502020204030204" pitchFamily="34" charset="0"/>
                <a:cs typeface="Times New Roman" panose="02020603050405020304" pitchFamily="18" charset="0"/>
              </a:rPr>
              <a:t>Phiếu học tập số 01 </a:t>
            </a:r>
            <a:endParaRPr lang="en-GB" sz="6600" b="1">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149165688"/>
              </p:ext>
            </p:extLst>
          </p:nvPr>
        </p:nvGraphicFramePr>
        <p:xfrm>
          <a:off x="8994598" y="5170526"/>
          <a:ext cx="8001000" cy="2853692"/>
        </p:xfrm>
        <a:graphic>
          <a:graphicData uri="http://schemas.openxmlformats.org/drawingml/2006/table">
            <a:tbl>
              <a:tblPr firstRow="1" firstCol="1" bandRow="1"/>
              <a:tblGrid>
                <a:gridCol w="3995057">
                  <a:extLst>
                    <a:ext uri="{9D8B030D-6E8A-4147-A177-3AD203B41FA5}">
                      <a16:colId xmlns:a16="http://schemas.microsoft.com/office/drawing/2014/main" val="20000"/>
                    </a:ext>
                  </a:extLst>
                </a:gridCol>
                <a:gridCol w="4005943">
                  <a:extLst>
                    <a:ext uri="{9D8B030D-6E8A-4147-A177-3AD203B41FA5}">
                      <a16:colId xmlns:a16="http://schemas.microsoft.com/office/drawing/2014/main" val="20001"/>
                    </a:ext>
                  </a:extLst>
                </a:gridCol>
              </a:tblGrid>
              <a:tr h="220192">
                <a:tc gridSpan="2">
                  <a:txBody>
                    <a:bodyPr/>
                    <a:lstStyle/>
                    <a:p>
                      <a:pPr algn="ctr">
                        <a:lnSpc>
                          <a:spcPct val="130000"/>
                        </a:lnSpc>
                        <a:spcAft>
                          <a:spcPts val="0"/>
                        </a:spcAft>
                      </a:pPr>
                      <a:r>
                        <a:rPr lang="en-US" sz="4000" b="1">
                          <a:solidFill>
                            <a:srgbClr val="0D0D0D"/>
                          </a:solidFill>
                          <a:effectLst/>
                          <a:latin typeface="Times New Roman" panose="02020603050405020304" pitchFamily="18" charset="0"/>
                          <a:ea typeface="Times New Roman" panose="02020603050405020304" pitchFamily="18" charset="0"/>
                        </a:rPr>
                        <a:t>Câu rút gọn</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20192">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Khái niệm</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0383">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Lí do rút gọn</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383">
                <a:tc>
                  <a:txBody>
                    <a:bodyPr/>
                    <a:lstStyle/>
                    <a:p>
                      <a:pPr>
                        <a:lnSpc>
                          <a:spcPct val="130000"/>
                        </a:lnSpc>
                        <a:spcAft>
                          <a:spcPts val="0"/>
                        </a:spcAft>
                      </a:pPr>
                      <a:r>
                        <a:rPr lang="en-US" sz="4000">
                          <a:solidFill>
                            <a:srgbClr val="0D0D0D"/>
                          </a:solidFill>
                          <a:effectLst/>
                          <a:latin typeface="Times New Roman" panose="02020603050405020304" pitchFamily="18" charset="0"/>
                          <a:ea typeface="Times New Roman" panose="02020603050405020304" pitchFamily="18" charset="0"/>
                        </a:rPr>
                        <a:t>Dấu hiệu nhận biết</a:t>
                      </a:r>
                      <a:endParaRPr lang="en-GB" sz="4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000">
                          <a:solidFill>
                            <a:srgbClr val="0D0D0D"/>
                          </a:solidFill>
                          <a:effectLst/>
                          <a:latin typeface="Times New Roman" panose="02020603050405020304" pitchFamily="18" charset="0"/>
                          <a:ea typeface="Calibri" panose="020F0502020204030204" pitchFamily="34" charset="0"/>
                        </a:rPr>
                        <a: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369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716130" y="748453"/>
            <a:ext cx="16855739" cy="8790095"/>
            <a:chOff x="0" y="0"/>
            <a:chExt cx="47448236" cy="24743767"/>
          </a:xfrm>
        </p:grpSpPr>
        <p:sp>
          <p:nvSpPr>
            <p:cNvPr id="4" name="Freeform 4"/>
            <p:cNvSpPr/>
            <p:nvPr/>
          </p:nvSpPr>
          <p:spPr>
            <a:xfrm>
              <a:off x="72390" y="72390"/>
              <a:ext cx="47303456" cy="24598988"/>
            </a:xfrm>
            <a:custGeom>
              <a:avLst/>
              <a:gdLst/>
              <a:ahLst/>
              <a:cxnLst/>
              <a:rect l="l" t="t" r="r" b="b"/>
              <a:pathLst>
                <a:path w="47303456" h="24598988">
                  <a:moveTo>
                    <a:pt x="0" y="0"/>
                  </a:moveTo>
                  <a:lnTo>
                    <a:pt x="47303456" y="0"/>
                  </a:lnTo>
                  <a:lnTo>
                    <a:pt x="47303456" y="24598988"/>
                  </a:lnTo>
                  <a:lnTo>
                    <a:pt x="0" y="24598988"/>
                  </a:lnTo>
                  <a:lnTo>
                    <a:pt x="0" y="0"/>
                  </a:lnTo>
                  <a:close/>
                </a:path>
              </a:pathLst>
            </a:custGeom>
            <a:solidFill>
              <a:srgbClr val="025738"/>
            </a:solidFill>
          </p:spPr>
        </p:sp>
        <p:sp>
          <p:nvSpPr>
            <p:cNvPr id="5" name="Freeform 5"/>
            <p:cNvSpPr/>
            <p:nvPr/>
          </p:nvSpPr>
          <p:spPr>
            <a:xfrm>
              <a:off x="0" y="0"/>
              <a:ext cx="47448236" cy="24743767"/>
            </a:xfrm>
            <a:custGeom>
              <a:avLst/>
              <a:gdLst/>
              <a:ahLst/>
              <a:cxnLst/>
              <a:rect l="l" t="t" r="r" b="b"/>
              <a:pathLst>
                <a:path w="47448236" h="24743767">
                  <a:moveTo>
                    <a:pt x="47303457" y="24598987"/>
                  </a:moveTo>
                  <a:lnTo>
                    <a:pt x="47448236" y="24598987"/>
                  </a:lnTo>
                  <a:lnTo>
                    <a:pt x="47448236" y="24743767"/>
                  </a:lnTo>
                  <a:lnTo>
                    <a:pt x="47303457" y="24743767"/>
                  </a:lnTo>
                  <a:lnTo>
                    <a:pt x="47303457" y="24598987"/>
                  </a:lnTo>
                  <a:close/>
                  <a:moveTo>
                    <a:pt x="0" y="144780"/>
                  </a:moveTo>
                  <a:lnTo>
                    <a:pt x="144780" y="144780"/>
                  </a:lnTo>
                  <a:lnTo>
                    <a:pt x="144780" y="24598987"/>
                  </a:lnTo>
                  <a:lnTo>
                    <a:pt x="0" y="24598987"/>
                  </a:lnTo>
                  <a:lnTo>
                    <a:pt x="0" y="144780"/>
                  </a:lnTo>
                  <a:close/>
                  <a:moveTo>
                    <a:pt x="0" y="24598987"/>
                  </a:moveTo>
                  <a:lnTo>
                    <a:pt x="144780" y="24598987"/>
                  </a:lnTo>
                  <a:lnTo>
                    <a:pt x="144780" y="24743767"/>
                  </a:lnTo>
                  <a:lnTo>
                    <a:pt x="0" y="24743767"/>
                  </a:lnTo>
                  <a:lnTo>
                    <a:pt x="0" y="24598987"/>
                  </a:lnTo>
                  <a:close/>
                  <a:moveTo>
                    <a:pt x="47303457" y="144780"/>
                  </a:moveTo>
                  <a:lnTo>
                    <a:pt x="47448236" y="144780"/>
                  </a:lnTo>
                  <a:lnTo>
                    <a:pt x="47448236" y="24598987"/>
                  </a:lnTo>
                  <a:lnTo>
                    <a:pt x="47303457" y="24598987"/>
                  </a:lnTo>
                  <a:lnTo>
                    <a:pt x="47303457" y="144780"/>
                  </a:lnTo>
                  <a:close/>
                  <a:moveTo>
                    <a:pt x="144780" y="24598987"/>
                  </a:moveTo>
                  <a:lnTo>
                    <a:pt x="47303457" y="24598987"/>
                  </a:lnTo>
                  <a:lnTo>
                    <a:pt x="47303457" y="24743767"/>
                  </a:lnTo>
                  <a:lnTo>
                    <a:pt x="144780" y="24743767"/>
                  </a:lnTo>
                  <a:lnTo>
                    <a:pt x="144780" y="24598987"/>
                  </a:lnTo>
                  <a:close/>
                  <a:moveTo>
                    <a:pt x="47303457" y="0"/>
                  </a:moveTo>
                  <a:lnTo>
                    <a:pt x="47448236" y="0"/>
                  </a:lnTo>
                  <a:lnTo>
                    <a:pt x="47448236" y="144780"/>
                  </a:lnTo>
                  <a:lnTo>
                    <a:pt x="47303457" y="144780"/>
                  </a:lnTo>
                  <a:lnTo>
                    <a:pt x="47303457" y="0"/>
                  </a:lnTo>
                  <a:close/>
                  <a:moveTo>
                    <a:pt x="0" y="0"/>
                  </a:moveTo>
                  <a:lnTo>
                    <a:pt x="144780" y="0"/>
                  </a:lnTo>
                  <a:lnTo>
                    <a:pt x="144780" y="144780"/>
                  </a:lnTo>
                  <a:lnTo>
                    <a:pt x="0" y="144780"/>
                  </a:lnTo>
                  <a:lnTo>
                    <a:pt x="0" y="0"/>
                  </a:lnTo>
                  <a:close/>
                  <a:moveTo>
                    <a:pt x="144780" y="0"/>
                  </a:moveTo>
                  <a:lnTo>
                    <a:pt x="47303457" y="0"/>
                  </a:lnTo>
                  <a:lnTo>
                    <a:pt x="47303457" y="144780"/>
                  </a:lnTo>
                  <a:lnTo>
                    <a:pt x="144780" y="144780"/>
                  </a:lnTo>
                  <a:lnTo>
                    <a:pt x="144780" y="0"/>
                  </a:lnTo>
                  <a:close/>
                </a:path>
              </a:pathLst>
            </a:custGeom>
            <a:solidFill>
              <a:srgbClr val="000000"/>
            </a:solidFill>
          </p:spPr>
        </p:sp>
      </p:grpSp>
      <p:grpSp>
        <p:nvGrpSpPr>
          <p:cNvPr id="6" name="Group 6"/>
          <p:cNvGrpSpPr/>
          <p:nvPr/>
        </p:nvGrpSpPr>
        <p:grpSpPr>
          <a:xfrm>
            <a:off x="1028700" y="1028700"/>
            <a:ext cx="16230600" cy="8229600"/>
            <a:chOff x="0" y="0"/>
            <a:chExt cx="43074205" cy="21840442"/>
          </a:xfrm>
        </p:grpSpPr>
        <p:sp>
          <p:nvSpPr>
            <p:cNvPr id="7" name="Freeform 7"/>
            <p:cNvSpPr/>
            <p:nvPr/>
          </p:nvSpPr>
          <p:spPr>
            <a:xfrm>
              <a:off x="72390" y="72390"/>
              <a:ext cx="42929426" cy="21695663"/>
            </a:xfrm>
            <a:custGeom>
              <a:avLst/>
              <a:gdLst/>
              <a:ahLst/>
              <a:cxnLst/>
              <a:rect l="l" t="t" r="r" b="b"/>
              <a:pathLst>
                <a:path w="42929426" h="21695663">
                  <a:moveTo>
                    <a:pt x="0" y="0"/>
                  </a:moveTo>
                  <a:lnTo>
                    <a:pt x="42929426" y="0"/>
                  </a:lnTo>
                  <a:lnTo>
                    <a:pt x="42929426" y="21695663"/>
                  </a:lnTo>
                  <a:lnTo>
                    <a:pt x="0" y="21695663"/>
                  </a:lnTo>
                  <a:lnTo>
                    <a:pt x="0" y="0"/>
                  </a:lnTo>
                  <a:close/>
                </a:path>
              </a:pathLst>
            </a:custGeom>
            <a:solidFill>
              <a:srgbClr val="FFFFFF"/>
            </a:solidFill>
          </p:spPr>
        </p:sp>
        <p:sp>
          <p:nvSpPr>
            <p:cNvPr id="8" name="Freeform 8"/>
            <p:cNvSpPr/>
            <p:nvPr/>
          </p:nvSpPr>
          <p:spPr>
            <a:xfrm>
              <a:off x="0" y="0"/>
              <a:ext cx="43074205" cy="21840442"/>
            </a:xfrm>
            <a:custGeom>
              <a:avLst/>
              <a:gdLst/>
              <a:ahLst/>
              <a:cxnLst/>
              <a:rect l="l" t="t" r="r" b="b"/>
              <a:pathLst>
                <a:path w="43074205" h="21840442">
                  <a:moveTo>
                    <a:pt x="42929426" y="21695662"/>
                  </a:moveTo>
                  <a:lnTo>
                    <a:pt x="43074205" y="21695662"/>
                  </a:lnTo>
                  <a:lnTo>
                    <a:pt x="43074205" y="21840442"/>
                  </a:lnTo>
                  <a:lnTo>
                    <a:pt x="42929426" y="21840442"/>
                  </a:lnTo>
                  <a:lnTo>
                    <a:pt x="42929426" y="21695662"/>
                  </a:lnTo>
                  <a:close/>
                  <a:moveTo>
                    <a:pt x="0" y="144780"/>
                  </a:moveTo>
                  <a:lnTo>
                    <a:pt x="144780" y="144780"/>
                  </a:lnTo>
                  <a:lnTo>
                    <a:pt x="144780" y="21695662"/>
                  </a:lnTo>
                  <a:lnTo>
                    <a:pt x="0" y="21695662"/>
                  </a:lnTo>
                  <a:lnTo>
                    <a:pt x="0" y="144780"/>
                  </a:lnTo>
                  <a:close/>
                  <a:moveTo>
                    <a:pt x="0" y="21695662"/>
                  </a:moveTo>
                  <a:lnTo>
                    <a:pt x="144780" y="21695662"/>
                  </a:lnTo>
                  <a:lnTo>
                    <a:pt x="144780" y="21840442"/>
                  </a:lnTo>
                  <a:lnTo>
                    <a:pt x="0" y="21840442"/>
                  </a:lnTo>
                  <a:lnTo>
                    <a:pt x="0" y="21695662"/>
                  </a:lnTo>
                  <a:close/>
                  <a:moveTo>
                    <a:pt x="42929426" y="144780"/>
                  </a:moveTo>
                  <a:lnTo>
                    <a:pt x="43074205" y="144780"/>
                  </a:lnTo>
                  <a:lnTo>
                    <a:pt x="43074205" y="21695662"/>
                  </a:lnTo>
                  <a:lnTo>
                    <a:pt x="42929426" y="21695662"/>
                  </a:lnTo>
                  <a:lnTo>
                    <a:pt x="42929426" y="144780"/>
                  </a:lnTo>
                  <a:close/>
                  <a:moveTo>
                    <a:pt x="144780" y="21695662"/>
                  </a:moveTo>
                  <a:lnTo>
                    <a:pt x="42929426" y="21695662"/>
                  </a:lnTo>
                  <a:lnTo>
                    <a:pt x="42929426" y="21840442"/>
                  </a:lnTo>
                  <a:lnTo>
                    <a:pt x="144780" y="21840442"/>
                  </a:lnTo>
                  <a:lnTo>
                    <a:pt x="144780" y="21695662"/>
                  </a:lnTo>
                  <a:close/>
                  <a:moveTo>
                    <a:pt x="42929426" y="0"/>
                  </a:moveTo>
                  <a:lnTo>
                    <a:pt x="43074205" y="0"/>
                  </a:lnTo>
                  <a:lnTo>
                    <a:pt x="43074205" y="144780"/>
                  </a:lnTo>
                  <a:lnTo>
                    <a:pt x="42929426" y="144780"/>
                  </a:lnTo>
                  <a:lnTo>
                    <a:pt x="42929426" y="0"/>
                  </a:lnTo>
                  <a:close/>
                  <a:moveTo>
                    <a:pt x="0" y="0"/>
                  </a:moveTo>
                  <a:lnTo>
                    <a:pt x="144780" y="0"/>
                  </a:lnTo>
                  <a:lnTo>
                    <a:pt x="144780" y="144780"/>
                  </a:lnTo>
                  <a:lnTo>
                    <a:pt x="0" y="144780"/>
                  </a:lnTo>
                  <a:lnTo>
                    <a:pt x="0" y="0"/>
                  </a:lnTo>
                  <a:close/>
                  <a:moveTo>
                    <a:pt x="144780" y="0"/>
                  </a:moveTo>
                  <a:lnTo>
                    <a:pt x="42929426" y="0"/>
                  </a:lnTo>
                  <a:lnTo>
                    <a:pt x="42929426" y="144780"/>
                  </a:lnTo>
                  <a:lnTo>
                    <a:pt x="144780" y="144780"/>
                  </a:lnTo>
                  <a:lnTo>
                    <a:pt x="144780" y="0"/>
                  </a:lnTo>
                  <a:close/>
                </a:path>
              </a:pathLst>
            </a:custGeom>
            <a:solidFill>
              <a:srgbClr val="000000"/>
            </a:solidFill>
          </p:spPr>
        </p:sp>
      </p:grpSp>
      <p:graphicFrame>
        <p:nvGraphicFramePr>
          <p:cNvPr id="9" name="Table 8"/>
          <p:cNvGraphicFramePr>
            <a:graphicFrameLocks noGrp="1"/>
          </p:cNvGraphicFramePr>
          <p:nvPr>
            <p:extLst>
              <p:ext uri="{D42A27DB-BD31-4B8C-83A1-F6EECF244321}">
                <p14:modId xmlns:p14="http://schemas.microsoft.com/office/powerpoint/2010/main" val="3596779436"/>
              </p:ext>
            </p:extLst>
          </p:nvPr>
        </p:nvGraphicFramePr>
        <p:xfrm>
          <a:off x="1257299" y="1272604"/>
          <a:ext cx="15773399" cy="774179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133600">
                  <a:extLst>
                    <a:ext uri="{9D8B030D-6E8A-4147-A177-3AD203B41FA5}">
                      <a16:colId xmlns:a16="http://schemas.microsoft.com/office/drawing/2014/main" val="20000"/>
                    </a:ext>
                  </a:extLst>
                </a:gridCol>
                <a:gridCol w="13639799">
                  <a:extLst>
                    <a:ext uri="{9D8B030D-6E8A-4147-A177-3AD203B41FA5}">
                      <a16:colId xmlns:a16="http://schemas.microsoft.com/office/drawing/2014/main" val="20001"/>
                    </a:ext>
                  </a:extLst>
                </a:gridCol>
              </a:tblGrid>
              <a:tr h="215522">
                <a:tc gridSpan="2">
                  <a:txBody>
                    <a:bodyPr/>
                    <a:lstStyle/>
                    <a:p>
                      <a:pPr algn="ctr">
                        <a:lnSpc>
                          <a:spcPct val="130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Câu rút gọn</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402555">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1. Khái niệm</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79705" algn="just">
                        <a:lnSpc>
                          <a:spcPct val="130000"/>
                        </a:lnSpc>
                        <a:spcAft>
                          <a:spcPts val="0"/>
                        </a:spcAft>
                        <a:tabLst>
                          <a:tab pos="146050" algn="l"/>
                        </a:tabLst>
                      </a:pPr>
                      <a:r>
                        <a:rPr lang="en-US" sz="3600">
                          <a:effectLst/>
                          <a:latin typeface="Times New Roman" panose="02020603050405020304" pitchFamily="18" charset="0"/>
                          <a:ea typeface="Times New Roman" panose="02020603050405020304" pitchFamily="18" charset="0"/>
                        </a:rPr>
                        <a:t>Câu rút gọn là câu có thành phần câu (thường là thành phần chính bị tỉnh lược).</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15442">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2. Lí do rút gọn</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3600">
                          <a:solidFill>
                            <a:srgbClr val="000000"/>
                          </a:solidFill>
                          <a:effectLst/>
                          <a:latin typeface="Times New Roman" panose="02020603050405020304" pitchFamily="18" charset="0"/>
                          <a:ea typeface="Calibri" panose="020F0502020204030204" pitchFamily="34" charset="0"/>
                        </a:rPr>
                        <a:t>- Do phương châm tiết kiệm trong sử dụng ngôn ngữ, nhất là khi nói (lược bỏ những thông tin đã biết hoặc bị coi là lặp, dư thừa.</a:t>
                      </a:r>
                      <a:endParaRPr lang="en-GB" sz="3600">
                        <a:effectLst/>
                        <a:latin typeface="Times New Roman" panose="02020603050405020304" pitchFamily="18" charset="0"/>
                        <a:ea typeface="Calibri" panose="020F0502020204030204" pitchFamily="34" charset="0"/>
                      </a:endParaRPr>
                    </a:p>
                    <a:p>
                      <a:pPr algn="just">
                        <a:lnSpc>
                          <a:spcPct val="130000"/>
                        </a:lnSpc>
                        <a:spcAft>
                          <a:spcPts val="0"/>
                        </a:spcAft>
                      </a:pPr>
                      <a:r>
                        <a:rPr lang="en-US" sz="3600">
                          <a:solidFill>
                            <a:srgbClr val="000000"/>
                          </a:solidFill>
                          <a:effectLst/>
                          <a:latin typeface="Times New Roman" panose="02020603050405020304" pitchFamily="18" charset="0"/>
                          <a:ea typeface="Calibri" panose="020F0502020204030204" pitchFamily="34" charset="0"/>
                        </a:rPr>
                        <a:t>- Do dụng ý của người sử dụng (không muốn nêu rõ sự vật, sự việc nào đó trong câu)</a:t>
                      </a:r>
                      <a:endParaRPr lang="en-GB" sz="3600">
                        <a:effectLst/>
                        <a:latin typeface="Times New Roman" panose="02020603050405020304" pitchFamily="18" charset="0"/>
                        <a:ea typeface="Calibri" panose="020F0502020204030204" pitchFamily="34"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4176">
                <a:tc>
                  <a:txBody>
                    <a:bodyPr/>
                    <a:lstStyle/>
                    <a:p>
                      <a:pPr algn="ctr">
                        <a:lnSpc>
                          <a:spcPct val="130000"/>
                        </a:lnSpc>
                        <a:spcAft>
                          <a:spcPts val="0"/>
                        </a:spcAft>
                      </a:pPr>
                      <a:r>
                        <a:rPr lang="en-US" sz="3600" b="1">
                          <a:solidFill>
                            <a:srgbClr val="0070C0"/>
                          </a:solidFill>
                          <a:effectLst/>
                          <a:latin typeface="Times New Roman" panose="02020603050405020304" pitchFamily="18" charset="0"/>
                          <a:ea typeface="Times New Roman" panose="02020603050405020304" pitchFamily="18" charset="0"/>
                        </a:rPr>
                        <a:t>3. Dấu hiệu nhận biết</a:t>
                      </a:r>
                      <a:endParaRPr lang="en-GB" sz="3600">
                        <a:effectLst/>
                        <a:latin typeface="Times New Roman" panose="02020603050405020304" pitchFamily="18" charset="0"/>
                        <a:ea typeface="Times New Roman" panose="02020603050405020304" pitchFamily="18"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30000"/>
                        </a:lnSpc>
                        <a:spcAft>
                          <a:spcPts val="0"/>
                        </a:spcAft>
                        <a:buClr>
                          <a:srgbClr val="231F20"/>
                        </a:buClr>
                        <a:buSzPts val="1200"/>
                        <a:buFont typeface="Symbol" panose="05050102010706020507" pitchFamily="18" charset="2"/>
                        <a:buChar char="-"/>
                        <a:tabLst>
                          <a:tab pos="113030" algn="l"/>
                        </a:tabLst>
                      </a:pPr>
                      <a:r>
                        <a:rPr lang="vi-VN"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rPr>
                        <a:t>Là câu có chủ ngữ hoặc vị ngữ bị tỉnh lược.</a:t>
                      </a:r>
                      <a:endParaRPr lang="en-GB" sz="36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spcAft>
                          <a:spcPts val="0"/>
                        </a:spcAft>
                      </a:pPr>
                      <a:r>
                        <a:rPr lang="vi-VN" sz="3600">
                          <a:effectLst/>
                          <a:latin typeface="Times New Roman" panose="02020603050405020304" pitchFamily="18" charset="0"/>
                          <a:ea typeface="Calibri" panose="020F0502020204030204" pitchFamily="34" charset="0"/>
                        </a:rPr>
                        <a:t>- Câu rút gọn cũng có thể là câu tỉnh lược cả thành phần chủ ngữ và vị ngữ, chỉ giữ lại thành phần cung cấp thông tin cần thiết, cốt lõi trong một ngữ cảnh giao tiếp cụ thể như trạng ngữ, bổ ngữ hoặc định ngữ.</a:t>
                      </a:r>
                      <a:endParaRPr lang="en-GB" sz="3600">
                        <a:effectLst/>
                        <a:latin typeface="Times New Roman" panose="02020603050405020304" pitchFamily="18" charset="0"/>
                        <a:ea typeface="Calibri" panose="020F0502020204030204" pitchFamily="34" charset="0"/>
                      </a:endParaRPr>
                    </a:p>
                  </a:txBody>
                  <a:tcPr marL="57388" marR="573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0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grpSp>
        <p:nvGrpSpPr>
          <p:cNvPr id="3" name="Group 3"/>
          <p:cNvGrpSpPr/>
          <p:nvPr/>
        </p:nvGrpSpPr>
        <p:grpSpPr>
          <a:xfrm>
            <a:off x="-1191830" y="3245039"/>
            <a:ext cx="20671660" cy="3796923"/>
            <a:chOff x="0" y="0"/>
            <a:chExt cx="58189900" cy="10688186"/>
          </a:xfrm>
        </p:grpSpPr>
        <p:sp>
          <p:nvSpPr>
            <p:cNvPr id="4" name="Freeform 4"/>
            <p:cNvSpPr/>
            <p:nvPr/>
          </p:nvSpPr>
          <p:spPr>
            <a:xfrm>
              <a:off x="72390" y="72390"/>
              <a:ext cx="58045123" cy="10543406"/>
            </a:xfrm>
            <a:custGeom>
              <a:avLst/>
              <a:gdLst/>
              <a:ahLst/>
              <a:cxnLst/>
              <a:rect l="l" t="t" r="r" b="b"/>
              <a:pathLst>
                <a:path w="58045123" h="10543406">
                  <a:moveTo>
                    <a:pt x="0" y="0"/>
                  </a:moveTo>
                  <a:lnTo>
                    <a:pt x="58045123" y="0"/>
                  </a:lnTo>
                  <a:lnTo>
                    <a:pt x="58045123" y="10543406"/>
                  </a:lnTo>
                  <a:lnTo>
                    <a:pt x="0" y="10543406"/>
                  </a:lnTo>
                  <a:lnTo>
                    <a:pt x="0" y="0"/>
                  </a:lnTo>
                  <a:close/>
                </a:path>
              </a:pathLst>
            </a:custGeom>
            <a:solidFill>
              <a:srgbClr val="025738"/>
            </a:solidFill>
          </p:spPr>
        </p:sp>
        <p:sp>
          <p:nvSpPr>
            <p:cNvPr id="5" name="Freeform 5"/>
            <p:cNvSpPr/>
            <p:nvPr/>
          </p:nvSpPr>
          <p:spPr>
            <a:xfrm>
              <a:off x="0" y="0"/>
              <a:ext cx="58189899" cy="10688186"/>
            </a:xfrm>
            <a:custGeom>
              <a:avLst/>
              <a:gdLst/>
              <a:ahLst/>
              <a:cxnLst/>
              <a:rect l="l" t="t" r="r" b="b"/>
              <a:pathLst>
                <a:path w="58189899" h="10688186">
                  <a:moveTo>
                    <a:pt x="58045121" y="10543406"/>
                  </a:moveTo>
                  <a:lnTo>
                    <a:pt x="58189899" y="10543406"/>
                  </a:lnTo>
                  <a:lnTo>
                    <a:pt x="58189899" y="10688186"/>
                  </a:lnTo>
                  <a:lnTo>
                    <a:pt x="58045121" y="10688186"/>
                  </a:lnTo>
                  <a:lnTo>
                    <a:pt x="58045121" y="10543406"/>
                  </a:lnTo>
                  <a:close/>
                  <a:moveTo>
                    <a:pt x="0" y="144780"/>
                  </a:moveTo>
                  <a:lnTo>
                    <a:pt x="144780" y="144780"/>
                  </a:lnTo>
                  <a:lnTo>
                    <a:pt x="144780" y="10543406"/>
                  </a:lnTo>
                  <a:lnTo>
                    <a:pt x="0" y="10543406"/>
                  </a:lnTo>
                  <a:lnTo>
                    <a:pt x="0" y="144780"/>
                  </a:lnTo>
                  <a:close/>
                  <a:moveTo>
                    <a:pt x="0" y="10543406"/>
                  </a:moveTo>
                  <a:lnTo>
                    <a:pt x="144780" y="10543406"/>
                  </a:lnTo>
                  <a:lnTo>
                    <a:pt x="144780" y="10688186"/>
                  </a:lnTo>
                  <a:lnTo>
                    <a:pt x="0" y="10688186"/>
                  </a:lnTo>
                  <a:lnTo>
                    <a:pt x="0" y="10543406"/>
                  </a:lnTo>
                  <a:close/>
                  <a:moveTo>
                    <a:pt x="58045121" y="144780"/>
                  </a:moveTo>
                  <a:lnTo>
                    <a:pt x="58189899" y="144780"/>
                  </a:lnTo>
                  <a:lnTo>
                    <a:pt x="58189899" y="10543406"/>
                  </a:lnTo>
                  <a:lnTo>
                    <a:pt x="58045121" y="10543406"/>
                  </a:lnTo>
                  <a:lnTo>
                    <a:pt x="58045121" y="144780"/>
                  </a:lnTo>
                  <a:close/>
                  <a:moveTo>
                    <a:pt x="144780" y="10543406"/>
                  </a:moveTo>
                  <a:lnTo>
                    <a:pt x="58045121" y="10543406"/>
                  </a:lnTo>
                  <a:lnTo>
                    <a:pt x="58045121" y="10688186"/>
                  </a:lnTo>
                  <a:lnTo>
                    <a:pt x="144780" y="10688186"/>
                  </a:lnTo>
                  <a:lnTo>
                    <a:pt x="144780" y="10543406"/>
                  </a:lnTo>
                  <a:close/>
                  <a:moveTo>
                    <a:pt x="58045121" y="0"/>
                  </a:moveTo>
                  <a:lnTo>
                    <a:pt x="58189899" y="0"/>
                  </a:lnTo>
                  <a:lnTo>
                    <a:pt x="58189899" y="144780"/>
                  </a:lnTo>
                  <a:lnTo>
                    <a:pt x="58045121" y="144780"/>
                  </a:lnTo>
                  <a:lnTo>
                    <a:pt x="58045121" y="0"/>
                  </a:lnTo>
                  <a:close/>
                  <a:moveTo>
                    <a:pt x="0" y="0"/>
                  </a:moveTo>
                  <a:lnTo>
                    <a:pt x="144780" y="0"/>
                  </a:lnTo>
                  <a:lnTo>
                    <a:pt x="144780" y="144780"/>
                  </a:lnTo>
                  <a:lnTo>
                    <a:pt x="0" y="144780"/>
                  </a:lnTo>
                  <a:lnTo>
                    <a:pt x="0" y="0"/>
                  </a:lnTo>
                  <a:close/>
                  <a:moveTo>
                    <a:pt x="144780" y="0"/>
                  </a:moveTo>
                  <a:lnTo>
                    <a:pt x="58045121" y="0"/>
                  </a:lnTo>
                  <a:lnTo>
                    <a:pt x="58045121" y="144780"/>
                  </a:lnTo>
                  <a:lnTo>
                    <a:pt x="144780" y="144780"/>
                  </a:lnTo>
                  <a:lnTo>
                    <a:pt x="144780" y="0"/>
                  </a:lnTo>
                  <a:close/>
                </a:path>
              </a:pathLst>
            </a:custGeom>
            <a:solidFill>
              <a:srgbClr val="000000"/>
            </a:solidFill>
          </p:spPr>
        </p:sp>
      </p:grpSp>
      <p:grpSp>
        <p:nvGrpSpPr>
          <p:cNvPr id="6" name="Group 6"/>
          <p:cNvGrpSpPr/>
          <p:nvPr/>
        </p:nvGrpSpPr>
        <p:grpSpPr>
          <a:xfrm>
            <a:off x="-1352118" y="3616001"/>
            <a:ext cx="20992237" cy="3054999"/>
            <a:chOff x="0" y="0"/>
            <a:chExt cx="55711059" cy="8107627"/>
          </a:xfrm>
        </p:grpSpPr>
        <p:sp>
          <p:nvSpPr>
            <p:cNvPr id="7" name="Freeform 7"/>
            <p:cNvSpPr/>
            <p:nvPr/>
          </p:nvSpPr>
          <p:spPr>
            <a:xfrm>
              <a:off x="72390" y="72390"/>
              <a:ext cx="55566279" cy="7962847"/>
            </a:xfrm>
            <a:custGeom>
              <a:avLst/>
              <a:gdLst/>
              <a:ahLst/>
              <a:cxnLst/>
              <a:rect l="l" t="t" r="r" b="b"/>
              <a:pathLst>
                <a:path w="55566279" h="7962847">
                  <a:moveTo>
                    <a:pt x="0" y="0"/>
                  </a:moveTo>
                  <a:lnTo>
                    <a:pt x="55566279" y="0"/>
                  </a:lnTo>
                  <a:lnTo>
                    <a:pt x="55566279" y="7962847"/>
                  </a:lnTo>
                  <a:lnTo>
                    <a:pt x="0" y="7962847"/>
                  </a:lnTo>
                  <a:lnTo>
                    <a:pt x="0" y="0"/>
                  </a:lnTo>
                  <a:close/>
                </a:path>
              </a:pathLst>
            </a:custGeom>
            <a:solidFill>
              <a:srgbClr val="FFFFFF"/>
            </a:solidFill>
          </p:spPr>
        </p:sp>
        <p:sp>
          <p:nvSpPr>
            <p:cNvPr id="8" name="Freeform 8"/>
            <p:cNvSpPr/>
            <p:nvPr/>
          </p:nvSpPr>
          <p:spPr>
            <a:xfrm>
              <a:off x="0" y="0"/>
              <a:ext cx="55711061" cy="8107627"/>
            </a:xfrm>
            <a:custGeom>
              <a:avLst/>
              <a:gdLst/>
              <a:ahLst/>
              <a:cxnLst/>
              <a:rect l="l" t="t" r="r" b="b"/>
              <a:pathLst>
                <a:path w="55711061" h="8107627">
                  <a:moveTo>
                    <a:pt x="55566277" y="7962847"/>
                  </a:moveTo>
                  <a:lnTo>
                    <a:pt x="55711061" y="7962847"/>
                  </a:lnTo>
                  <a:lnTo>
                    <a:pt x="55711061" y="8107627"/>
                  </a:lnTo>
                  <a:lnTo>
                    <a:pt x="55566277" y="8107627"/>
                  </a:lnTo>
                  <a:lnTo>
                    <a:pt x="55566277" y="7962847"/>
                  </a:lnTo>
                  <a:close/>
                  <a:moveTo>
                    <a:pt x="0" y="144780"/>
                  </a:moveTo>
                  <a:lnTo>
                    <a:pt x="144780" y="144780"/>
                  </a:lnTo>
                  <a:lnTo>
                    <a:pt x="144780" y="7962847"/>
                  </a:lnTo>
                  <a:lnTo>
                    <a:pt x="0" y="7962847"/>
                  </a:lnTo>
                  <a:lnTo>
                    <a:pt x="0" y="144780"/>
                  </a:lnTo>
                  <a:close/>
                  <a:moveTo>
                    <a:pt x="0" y="7962847"/>
                  </a:moveTo>
                  <a:lnTo>
                    <a:pt x="144780" y="7962847"/>
                  </a:lnTo>
                  <a:lnTo>
                    <a:pt x="144780" y="8107627"/>
                  </a:lnTo>
                  <a:lnTo>
                    <a:pt x="0" y="8107627"/>
                  </a:lnTo>
                  <a:lnTo>
                    <a:pt x="0" y="7962847"/>
                  </a:lnTo>
                  <a:close/>
                  <a:moveTo>
                    <a:pt x="55566277" y="144780"/>
                  </a:moveTo>
                  <a:lnTo>
                    <a:pt x="55711061" y="144780"/>
                  </a:lnTo>
                  <a:lnTo>
                    <a:pt x="55711061" y="7962847"/>
                  </a:lnTo>
                  <a:lnTo>
                    <a:pt x="55566277" y="7962847"/>
                  </a:lnTo>
                  <a:lnTo>
                    <a:pt x="55566277" y="144780"/>
                  </a:lnTo>
                  <a:close/>
                  <a:moveTo>
                    <a:pt x="144780" y="7962847"/>
                  </a:moveTo>
                  <a:lnTo>
                    <a:pt x="55566277" y="7962847"/>
                  </a:lnTo>
                  <a:lnTo>
                    <a:pt x="55566277" y="8107627"/>
                  </a:lnTo>
                  <a:lnTo>
                    <a:pt x="144780" y="8107627"/>
                  </a:lnTo>
                  <a:lnTo>
                    <a:pt x="144780" y="7962847"/>
                  </a:lnTo>
                  <a:close/>
                  <a:moveTo>
                    <a:pt x="55566277" y="0"/>
                  </a:moveTo>
                  <a:lnTo>
                    <a:pt x="55711061" y="0"/>
                  </a:lnTo>
                  <a:lnTo>
                    <a:pt x="55711061" y="144780"/>
                  </a:lnTo>
                  <a:lnTo>
                    <a:pt x="55566277" y="144780"/>
                  </a:lnTo>
                  <a:lnTo>
                    <a:pt x="55566277" y="0"/>
                  </a:lnTo>
                  <a:close/>
                  <a:moveTo>
                    <a:pt x="0" y="0"/>
                  </a:moveTo>
                  <a:lnTo>
                    <a:pt x="144780" y="0"/>
                  </a:lnTo>
                  <a:lnTo>
                    <a:pt x="144780" y="144780"/>
                  </a:lnTo>
                  <a:lnTo>
                    <a:pt x="0" y="144780"/>
                  </a:lnTo>
                  <a:lnTo>
                    <a:pt x="0" y="0"/>
                  </a:lnTo>
                  <a:close/>
                  <a:moveTo>
                    <a:pt x="144780" y="0"/>
                  </a:moveTo>
                  <a:lnTo>
                    <a:pt x="55566277" y="0"/>
                  </a:lnTo>
                  <a:lnTo>
                    <a:pt x="55566277" y="144780"/>
                  </a:lnTo>
                  <a:lnTo>
                    <a:pt x="144780" y="144780"/>
                  </a:lnTo>
                  <a:lnTo>
                    <a:pt x="144780" y="0"/>
                  </a:lnTo>
                  <a:close/>
                </a:path>
              </a:pathLst>
            </a:custGeom>
            <a:solidFill>
              <a:srgbClr val="000000"/>
            </a:solidFill>
          </p:spPr>
        </p:sp>
      </p:grpSp>
      <p:sp>
        <p:nvSpPr>
          <p:cNvPr id="9" name="TextBox 9"/>
          <p:cNvSpPr txBox="1"/>
          <p:nvPr/>
        </p:nvSpPr>
        <p:spPr>
          <a:xfrm>
            <a:off x="3886200" y="4201909"/>
            <a:ext cx="14160152" cy="1769715"/>
          </a:xfrm>
          <a:prstGeom prst="rect">
            <a:avLst/>
          </a:prstGeom>
        </p:spPr>
        <p:txBody>
          <a:bodyPr lIns="0" tIns="0" rIns="0" bIns="0" rtlCol="0" anchor="t">
            <a:spAutoFit/>
          </a:bodyPr>
          <a:lstStyle/>
          <a:p>
            <a:r>
              <a:rPr lang="en-US" sz="11500" b="1">
                <a:latin typeface="SVN-Caprica Script" pitchFamily="2" charset="-93"/>
              </a:rPr>
              <a:t>II. THỰC HÀNH</a:t>
            </a:r>
            <a:endParaRPr lang="en-GB" sz="11500">
              <a:latin typeface="SVN-Caprica Script" pitchFamily="2" charset="-93"/>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076700"/>
            <a:ext cx="11049000" cy="2317220"/>
          </a:xfrm>
          <a:prstGeom prst="rect">
            <a:avLst/>
          </a:prstGeom>
        </p:spPr>
      </p:pic>
    </p:spTree>
    <p:extLst>
      <p:ext uri="{BB962C8B-B14F-4D97-AF65-F5344CB8AC3E}">
        <p14:creationId xmlns:p14="http://schemas.microsoft.com/office/powerpoint/2010/main" val="346286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22" b="-222"/>
            </a:stretch>
          </a:blipFill>
        </p:spPr>
      </p:sp>
      <p:sp>
        <p:nvSpPr>
          <p:cNvPr id="3" name="Freeform 3"/>
          <p:cNvSpPr/>
          <p:nvPr/>
        </p:nvSpPr>
        <p:spPr>
          <a:xfrm>
            <a:off x="10510541" y="1536136"/>
            <a:ext cx="6302215" cy="12227418"/>
          </a:xfrm>
          <a:custGeom>
            <a:avLst/>
            <a:gdLst/>
            <a:ahLst/>
            <a:cxnLst/>
            <a:rect l="l" t="t" r="r" b="b"/>
            <a:pathLst>
              <a:path w="6302215" h="12227418">
                <a:moveTo>
                  <a:pt x="0" y="0"/>
                </a:moveTo>
                <a:lnTo>
                  <a:pt x="6302215" y="0"/>
                </a:lnTo>
                <a:lnTo>
                  <a:pt x="6302215" y="12227418"/>
                </a:lnTo>
                <a:lnTo>
                  <a:pt x="0" y="12227418"/>
                </a:lnTo>
                <a:lnTo>
                  <a:pt x="0" y="0"/>
                </a:lnTo>
                <a:close/>
              </a:path>
            </a:pathLst>
          </a:custGeom>
          <a:blipFill>
            <a:blip r:embed="rId3"/>
            <a:stretch>
              <a:fillRect/>
            </a:stretch>
          </a:blipFill>
        </p:spPr>
      </p:sp>
      <p:grpSp>
        <p:nvGrpSpPr>
          <p:cNvPr id="4" name="Group 4"/>
          <p:cNvGrpSpPr/>
          <p:nvPr/>
        </p:nvGrpSpPr>
        <p:grpSpPr>
          <a:xfrm rot="5400000">
            <a:off x="1643085" y="681620"/>
            <a:ext cx="8229600" cy="8923759"/>
            <a:chOff x="0" y="0"/>
            <a:chExt cx="23165997" cy="25120028"/>
          </a:xfrm>
        </p:grpSpPr>
        <p:sp>
          <p:nvSpPr>
            <p:cNvPr id="5" name="Freeform 5"/>
            <p:cNvSpPr/>
            <p:nvPr/>
          </p:nvSpPr>
          <p:spPr>
            <a:xfrm>
              <a:off x="72390" y="72390"/>
              <a:ext cx="23021217" cy="24975249"/>
            </a:xfrm>
            <a:custGeom>
              <a:avLst/>
              <a:gdLst/>
              <a:ahLst/>
              <a:cxnLst/>
              <a:rect l="l" t="t" r="r" b="b"/>
              <a:pathLst>
                <a:path w="23021217" h="24975249">
                  <a:moveTo>
                    <a:pt x="0" y="0"/>
                  </a:moveTo>
                  <a:lnTo>
                    <a:pt x="23021217" y="0"/>
                  </a:lnTo>
                  <a:lnTo>
                    <a:pt x="23021217" y="24975249"/>
                  </a:lnTo>
                  <a:lnTo>
                    <a:pt x="0" y="24975249"/>
                  </a:lnTo>
                  <a:lnTo>
                    <a:pt x="0" y="0"/>
                  </a:lnTo>
                  <a:close/>
                </a:path>
              </a:pathLst>
            </a:custGeom>
            <a:solidFill>
              <a:srgbClr val="025738"/>
            </a:solidFill>
          </p:spPr>
        </p:sp>
        <p:sp>
          <p:nvSpPr>
            <p:cNvPr id="6" name="Freeform 6"/>
            <p:cNvSpPr/>
            <p:nvPr/>
          </p:nvSpPr>
          <p:spPr>
            <a:xfrm>
              <a:off x="0" y="0"/>
              <a:ext cx="23165997" cy="25120028"/>
            </a:xfrm>
            <a:custGeom>
              <a:avLst/>
              <a:gdLst/>
              <a:ahLst/>
              <a:cxnLst/>
              <a:rect l="l" t="t" r="r" b="b"/>
              <a:pathLst>
                <a:path w="23165997" h="25120028">
                  <a:moveTo>
                    <a:pt x="23021217" y="24975248"/>
                  </a:moveTo>
                  <a:lnTo>
                    <a:pt x="23165997" y="24975248"/>
                  </a:lnTo>
                  <a:lnTo>
                    <a:pt x="23165997" y="25120028"/>
                  </a:lnTo>
                  <a:lnTo>
                    <a:pt x="23021217" y="25120028"/>
                  </a:lnTo>
                  <a:lnTo>
                    <a:pt x="23021217" y="24975248"/>
                  </a:lnTo>
                  <a:close/>
                  <a:moveTo>
                    <a:pt x="0" y="144780"/>
                  </a:moveTo>
                  <a:lnTo>
                    <a:pt x="144780" y="144780"/>
                  </a:lnTo>
                  <a:lnTo>
                    <a:pt x="144780" y="24975248"/>
                  </a:lnTo>
                  <a:lnTo>
                    <a:pt x="0" y="24975248"/>
                  </a:lnTo>
                  <a:lnTo>
                    <a:pt x="0" y="144780"/>
                  </a:lnTo>
                  <a:close/>
                  <a:moveTo>
                    <a:pt x="0" y="24975248"/>
                  </a:moveTo>
                  <a:lnTo>
                    <a:pt x="144780" y="24975248"/>
                  </a:lnTo>
                  <a:lnTo>
                    <a:pt x="144780" y="25120028"/>
                  </a:lnTo>
                  <a:lnTo>
                    <a:pt x="0" y="25120028"/>
                  </a:lnTo>
                  <a:lnTo>
                    <a:pt x="0" y="24975248"/>
                  </a:lnTo>
                  <a:close/>
                  <a:moveTo>
                    <a:pt x="23021217" y="144780"/>
                  </a:moveTo>
                  <a:lnTo>
                    <a:pt x="23165997" y="144780"/>
                  </a:lnTo>
                  <a:lnTo>
                    <a:pt x="23165997" y="24975248"/>
                  </a:lnTo>
                  <a:lnTo>
                    <a:pt x="23021217" y="24975248"/>
                  </a:lnTo>
                  <a:lnTo>
                    <a:pt x="23021217" y="144780"/>
                  </a:lnTo>
                  <a:close/>
                  <a:moveTo>
                    <a:pt x="144780" y="24975248"/>
                  </a:moveTo>
                  <a:lnTo>
                    <a:pt x="23021217" y="24975248"/>
                  </a:lnTo>
                  <a:lnTo>
                    <a:pt x="23021217" y="25120028"/>
                  </a:lnTo>
                  <a:lnTo>
                    <a:pt x="144780" y="25120028"/>
                  </a:lnTo>
                  <a:lnTo>
                    <a:pt x="144780" y="24975248"/>
                  </a:lnTo>
                  <a:close/>
                  <a:moveTo>
                    <a:pt x="23021217" y="0"/>
                  </a:moveTo>
                  <a:lnTo>
                    <a:pt x="23165997" y="0"/>
                  </a:lnTo>
                  <a:lnTo>
                    <a:pt x="23165997" y="144780"/>
                  </a:lnTo>
                  <a:lnTo>
                    <a:pt x="23021217" y="144780"/>
                  </a:lnTo>
                  <a:lnTo>
                    <a:pt x="23021217" y="0"/>
                  </a:lnTo>
                  <a:close/>
                  <a:moveTo>
                    <a:pt x="0" y="0"/>
                  </a:moveTo>
                  <a:lnTo>
                    <a:pt x="144780" y="0"/>
                  </a:lnTo>
                  <a:lnTo>
                    <a:pt x="144780" y="144780"/>
                  </a:lnTo>
                  <a:lnTo>
                    <a:pt x="0" y="144780"/>
                  </a:lnTo>
                  <a:lnTo>
                    <a:pt x="0" y="0"/>
                  </a:lnTo>
                  <a:close/>
                  <a:moveTo>
                    <a:pt x="144780" y="0"/>
                  </a:moveTo>
                  <a:lnTo>
                    <a:pt x="23021217" y="0"/>
                  </a:lnTo>
                  <a:lnTo>
                    <a:pt x="23021217" y="144780"/>
                  </a:lnTo>
                  <a:lnTo>
                    <a:pt x="144780" y="144780"/>
                  </a:lnTo>
                  <a:lnTo>
                    <a:pt x="144780" y="0"/>
                  </a:lnTo>
                  <a:close/>
                </a:path>
              </a:pathLst>
            </a:custGeom>
            <a:solidFill>
              <a:srgbClr val="000000"/>
            </a:solidFill>
          </p:spPr>
        </p:sp>
      </p:grpSp>
      <p:grpSp>
        <p:nvGrpSpPr>
          <p:cNvPr id="7" name="Group 7"/>
          <p:cNvGrpSpPr/>
          <p:nvPr/>
        </p:nvGrpSpPr>
        <p:grpSpPr>
          <a:xfrm rot="5400000">
            <a:off x="1915853" y="961208"/>
            <a:ext cx="7661271" cy="8364584"/>
            <a:chOff x="0" y="0"/>
            <a:chExt cx="20332161" cy="22198673"/>
          </a:xfrm>
        </p:grpSpPr>
        <p:sp>
          <p:nvSpPr>
            <p:cNvPr id="8" name="Freeform 8"/>
            <p:cNvSpPr/>
            <p:nvPr/>
          </p:nvSpPr>
          <p:spPr>
            <a:xfrm>
              <a:off x="72390" y="72390"/>
              <a:ext cx="20187381" cy="22053894"/>
            </a:xfrm>
            <a:custGeom>
              <a:avLst/>
              <a:gdLst/>
              <a:ahLst/>
              <a:cxnLst/>
              <a:rect l="l" t="t" r="r" b="b"/>
              <a:pathLst>
                <a:path w="20187381" h="22053894">
                  <a:moveTo>
                    <a:pt x="0" y="0"/>
                  </a:moveTo>
                  <a:lnTo>
                    <a:pt x="20187381" y="0"/>
                  </a:lnTo>
                  <a:lnTo>
                    <a:pt x="20187381" y="22053894"/>
                  </a:lnTo>
                  <a:lnTo>
                    <a:pt x="0" y="22053894"/>
                  </a:lnTo>
                  <a:lnTo>
                    <a:pt x="0" y="0"/>
                  </a:lnTo>
                  <a:close/>
                </a:path>
              </a:pathLst>
            </a:custGeom>
            <a:solidFill>
              <a:srgbClr val="FFFFFF"/>
            </a:solidFill>
          </p:spPr>
        </p:sp>
        <p:sp>
          <p:nvSpPr>
            <p:cNvPr id="9" name="Freeform 9"/>
            <p:cNvSpPr/>
            <p:nvPr/>
          </p:nvSpPr>
          <p:spPr>
            <a:xfrm>
              <a:off x="0" y="0"/>
              <a:ext cx="20332162" cy="22198673"/>
            </a:xfrm>
            <a:custGeom>
              <a:avLst/>
              <a:gdLst/>
              <a:ahLst/>
              <a:cxnLst/>
              <a:rect l="l" t="t" r="r" b="b"/>
              <a:pathLst>
                <a:path w="20332162" h="22198673">
                  <a:moveTo>
                    <a:pt x="20187382" y="22053894"/>
                  </a:moveTo>
                  <a:lnTo>
                    <a:pt x="20332162" y="22053894"/>
                  </a:lnTo>
                  <a:lnTo>
                    <a:pt x="20332162" y="22198673"/>
                  </a:lnTo>
                  <a:lnTo>
                    <a:pt x="20187382" y="22198673"/>
                  </a:lnTo>
                  <a:lnTo>
                    <a:pt x="20187382" y="22053894"/>
                  </a:lnTo>
                  <a:close/>
                  <a:moveTo>
                    <a:pt x="0" y="144780"/>
                  </a:moveTo>
                  <a:lnTo>
                    <a:pt x="144780" y="144780"/>
                  </a:lnTo>
                  <a:lnTo>
                    <a:pt x="144780" y="22053894"/>
                  </a:lnTo>
                  <a:lnTo>
                    <a:pt x="0" y="22053894"/>
                  </a:lnTo>
                  <a:lnTo>
                    <a:pt x="0" y="144780"/>
                  </a:lnTo>
                  <a:close/>
                  <a:moveTo>
                    <a:pt x="0" y="22053894"/>
                  </a:moveTo>
                  <a:lnTo>
                    <a:pt x="144780" y="22053894"/>
                  </a:lnTo>
                  <a:lnTo>
                    <a:pt x="144780" y="22198673"/>
                  </a:lnTo>
                  <a:lnTo>
                    <a:pt x="0" y="22198673"/>
                  </a:lnTo>
                  <a:lnTo>
                    <a:pt x="0" y="22053894"/>
                  </a:lnTo>
                  <a:close/>
                  <a:moveTo>
                    <a:pt x="20187382" y="144780"/>
                  </a:moveTo>
                  <a:lnTo>
                    <a:pt x="20332162" y="144780"/>
                  </a:lnTo>
                  <a:lnTo>
                    <a:pt x="20332162" y="22053894"/>
                  </a:lnTo>
                  <a:lnTo>
                    <a:pt x="20187382" y="22053894"/>
                  </a:lnTo>
                  <a:lnTo>
                    <a:pt x="20187382" y="144780"/>
                  </a:lnTo>
                  <a:close/>
                  <a:moveTo>
                    <a:pt x="144780" y="22053894"/>
                  </a:moveTo>
                  <a:lnTo>
                    <a:pt x="20187382" y="22053894"/>
                  </a:lnTo>
                  <a:lnTo>
                    <a:pt x="20187382" y="22198673"/>
                  </a:lnTo>
                  <a:lnTo>
                    <a:pt x="144780" y="22198673"/>
                  </a:lnTo>
                  <a:lnTo>
                    <a:pt x="144780" y="22053894"/>
                  </a:lnTo>
                  <a:close/>
                  <a:moveTo>
                    <a:pt x="20187382" y="0"/>
                  </a:moveTo>
                  <a:lnTo>
                    <a:pt x="20332162" y="0"/>
                  </a:lnTo>
                  <a:lnTo>
                    <a:pt x="20332162" y="144780"/>
                  </a:lnTo>
                  <a:lnTo>
                    <a:pt x="20187382" y="144780"/>
                  </a:lnTo>
                  <a:lnTo>
                    <a:pt x="20187382" y="0"/>
                  </a:lnTo>
                  <a:close/>
                  <a:moveTo>
                    <a:pt x="0" y="0"/>
                  </a:moveTo>
                  <a:lnTo>
                    <a:pt x="144780" y="0"/>
                  </a:lnTo>
                  <a:lnTo>
                    <a:pt x="144780" y="144780"/>
                  </a:lnTo>
                  <a:lnTo>
                    <a:pt x="0" y="144780"/>
                  </a:lnTo>
                  <a:lnTo>
                    <a:pt x="0" y="0"/>
                  </a:lnTo>
                  <a:close/>
                  <a:moveTo>
                    <a:pt x="144780" y="0"/>
                  </a:moveTo>
                  <a:lnTo>
                    <a:pt x="20187382" y="0"/>
                  </a:lnTo>
                  <a:lnTo>
                    <a:pt x="20187382" y="144780"/>
                  </a:lnTo>
                  <a:lnTo>
                    <a:pt x="144780" y="144780"/>
                  </a:lnTo>
                  <a:lnTo>
                    <a:pt x="144780" y="0"/>
                  </a:lnTo>
                  <a:close/>
                </a:path>
              </a:pathLst>
            </a:custGeom>
            <a:solidFill>
              <a:srgbClr val="000000"/>
            </a:solidFill>
          </p:spPr>
        </p:sp>
      </p:grpSp>
      <p:sp>
        <p:nvSpPr>
          <p:cNvPr id="10" name="TextBox 10"/>
          <p:cNvSpPr txBox="1"/>
          <p:nvPr/>
        </p:nvSpPr>
        <p:spPr>
          <a:xfrm>
            <a:off x="2019016" y="1519243"/>
            <a:ext cx="7454943" cy="1846659"/>
          </a:xfrm>
          <a:prstGeom prst="rect">
            <a:avLst/>
          </a:prstGeom>
        </p:spPr>
        <p:txBody>
          <a:bodyPr lIns="0" tIns="0" rIns="0" bIns="0" rtlCol="0" anchor="t">
            <a:spAutoFit/>
          </a:bodyPr>
          <a:lstStyle/>
          <a:p>
            <a:pPr marL="1143000" indent="-1143000" algn="ctr">
              <a:buAutoNum type="arabicPeriod"/>
            </a:pPr>
            <a:r>
              <a:rPr lang="en-US" sz="6000" b="1" dirty="0" err="1">
                <a:latin typeface="Times New Roman" panose="02020603050405020304" pitchFamily="18" charset="0"/>
                <a:cs typeface="Times New Roman" panose="02020603050405020304" pitchFamily="18" charset="0"/>
              </a:rPr>
              <a:t>Bài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tập</a:t>
            </a:r>
            <a:r>
              <a:rPr lang="en-US" sz="6000" b="1" dirty="0">
                <a:latin typeface="Times New Roman" panose="02020603050405020304" pitchFamily="18" charset="0"/>
                <a:cs typeface="Times New Roman" panose="02020603050405020304" pitchFamily="18" charset="0"/>
              </a:rPr>
              <a:t> 1 </a:t>
            </a:r>
            <a:endParaRPr lang="vi-VN" sz="6000" b="1" dirty="0">
              <a:latin typeface="Times New Roman" panose="02020603050405020304" pitchFamily="18" charset="0"/>
              <a:cs typeface="Times New Roman" panose="02020603050405020304" pitchFamily="18" charset="0"/>
            </a:endParaRPr>
          </a:p>
          <a:p>
            <a:pPr algn="ctr"/>
            <a:r>
              <a:rPr lang="en-US" sz="6000" b="1" dirty="0">
                <a:latin typeface="Times New Roman" panose="02020603050405020304" pitchFamily="18" charset="0"/>
                <a:cs typeface="Times New Roman" panose="02020603050405020304" pitchFamily="18" charset="0"/>
              </a:rPr>
              <a:t>(Tr121/SHS)</a:t>
            </a:r>
            <a:endParaRPr lang="en-GB" sz="6000" dirty="0">
              <a:latin typeface="Times New Roman" panose="02020603050405020304" pitchFamily="18" charset="0"/>
              <a:cs typeface="Times New Roman" panose="02020603050405020304" pitchFamily="18" charset="0"/>
            </a:endParaRPr>
          </a:p>
        </p:txBody>
      </p:sp>
      <p:sp>
        <p:nvSpPr>
          <p:cNvPr id="11" name="TextBox 11"/>
          <p:cNvSpPr txBox="1"/>
          <p:nvPr/>
        </p:nvSpPr>
        <p:spPr>
          <a:xfrm>
            <a:off x="1797898" y="3685444"/>
            <a:ext cx="7943045" cy="4985980"/>
          </a:xfrm>
          <a:prstGeom prst="rect">
            <a:avLst/>
          </a:prstGeom>
        </p:spPr>
        <p:txBody>
          <a:bodyPr wrap="square" lIns="0" tIns="0" rIns="0" bIns="0" rtlCol="0" anchor="t">
            <a:spAutoFit/>
          </a:bodyPr>
          <a:lstStyle/>
          <a:p>
            <a:pPr lvl="0" algn="just"/>
            <a:r>
              <a:rPr lang="en-GB" sz="5400" b="1">
                <a:latin typeface="Times New Roman" panose="02020603050405020304" pitchFamily="18" charset="0"/>
                <a:cs typeface="Times New Roman" panose="02020603050405020304" pitchFamily="18" charset="0"/>
              </a:rPr>
              <a:t>Câu 1</a:t>
            </a:r>
            <a:r>
              <a:rPr lang="en-GB" sz="5400">
                <a:latin typeface="Times New Roman" panose="02020603050405020304" pitchFamily="18" charset="0"/>
                <a:cs typeface="Times New Roman" panose="02020603050405020304" pitchFamily="18" charset="0"/>
              </a:rPr>
              <a:t>: </a:t>
            </a:r>
            <a:r>
              <a:rPr lang="en-GB" sz="5400" i="1">
                <a:latin typeface="Times New Roman" panose="02020603050405020304" pitchFamily="18" charset="0"/>
                <a:cs typeface="Times New Roman" panose="02020603050405020304" pitchFamily="18" charset="0"/>
              </a:rPr>
              <a:t>Hãy mang tên họ nào khác đi!</a:t>
            </a:r>
            <a:r>
              <a:rPr lang="en-GB" sz="5400">
                <a:latin typeface="Times New Roman" panose="02020603050405020304" pitchFamily="18" charset="0"/>
                <a:cs typeface="Times New Roman" panose="02020603050405020304" pitchFamily="18" charset="0"/>
              </a:rPr>
              <a:t> (Chủ ngữ được tỉnh lược)</a:t>
            </a:r>
          </a:p>
          <a:p>
            <a:pPr lvl="0" algn="just"/>
            <a:r>
              <a:rPr lang="en-GB" sz="5400" b="1">
                <a:latin typeface="Times New Roman" panose="02020603050405020304" pitchFamily="18" charset="0"/>
                <a:cs typeface="Times New Roman" panose="02020603050405020304" pitchFamily="18" charset="0"/>
              </a:rPr>
              <a:t>Câu 2</a:t>
            </a:r>
            <a:r>
              <a:rPr lang="en-GB" sz="5400">
                <a:latin typeface="Times New Roman" panose="02020603050405020304" pitchFamily="18" charset="0"/>
                <a:cs typeface="Times New Roman" panose="02020603050405020304" pitchFamily="18" charset="0"/>
              </a:rPr>
              <a:t>: </a:t>
            </a:r>
            <a:r>
              <a:rPr lang="en-GB" sz="5400" i="1">
                <a:latin typeface="Times New Roman" panose="02020603050405020304" pitchFamily="18" charset="0"/>
                <a:cs typeface="Times New Roman" panose="02020603050405020304" pitchFamily="18" charset="0"/>
              </a:rPr>
              <a:t>Đúng là từ miệng nàng nói ra nhé!</a:t>
            </a:r>
            <a:r>
              <a:rPr lang="en-GB" sz="5400">
                <a:latin typeface="Times New Roman" panose="02020603050405020304" pitchFamily="18" charset="0"/>
                <a:cs typeface="Times New Roman" panose="02020603050405020304" pitchFamily="18" charset="0"/>
              </a:rPr>
              <a:t> (Chủ ngữ được tỉnh lược).</a:t>
            </a:r>
          </a:p>
        </p:txBody>
      </p:sp>
    </p:spTree>
    <p:extLst>
      <p:ext uri="{BB962C8B-B14F-4D97-AF65-F5344CB8AC3E}">
        <p14:creationId xmlns:p14="http://schemas.microsoft.com/office/powerpoint/2010/main" val="261612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barn(inVertical)">
                                      <p:cBhvr>
                                        <p:cTn id="1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1115</Words>
  <Application>Microsoft Office PowerPoint</Application>
  <PresentationFormat>Custom</PresentationFormat>
  <Paragraphs>95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#9Slide07 SVNNexa Rust Slab Bla</vt:lpstr>
      <vt:lpstr>Arial</vt:lpstr>
      <vt:lpstr>Calibri</vt:lpstr>
      <vt:lpstr>SVN-Caprica Script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dc:creator>Admin</dc:creator>
  <cp:lastModifiedBy>Administrator</cp:lastModifiedBy>
  <cp:revision>33</cp:revision>
  <dcterms:created xsi:type="dcterms:W3CDTF">2006-08-16T00:00:00Z</dcterms:created>
  <dcterms:modified xsi:type="dcterms:W3CDTF">2025-12-28T16:12:17Z</dcterms:modified>
  <dc:identifier>DAFRR0rXZSo</dc:identifier>
</cp:coreProperties>
</file>