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8"/>
  </p:notesMasterIdLst>
  <p:sldIdLst>
    <p:sldId id="4805" r:id="rId3"/>
    <p:sldId id="4835" r:id="rId4"/>
    <p:sldId id="302" r:id="rId5"/>
    <p:sldId id="264" r:id="rId6"/>
    <p:sldId id="4810" r:id="rId7"/>
    <p:sldId id="4811" r:id="rId8"/>
    <p:sldId id="4812" r:id="rId9"/>
    <p:sldId id="4813" r:id="rId10"/>
    <p:sldId id="4814" r:id="rId11"/>
    <p:sldId id="4815" r:id="rId12"/>
    <p:sldId id="4816" r:id="rId13"/>
    <p:sldId id="4818" r:id="rId14"/>
    <p:sldId id="4820" r:id="rId15"/>
    <p:sldId id="257" r:id="rId16"/>
    <p:sldId id="4821" r:id="rId17"/>
    <p:sldId id="4822" r:id="rId18"/>
    <p:sldId id="4824" r:id="rId19"/>
    <p:sldId id="4823" r:id="rId20"/>
    <p:sldId id="4825" r:id="rId21"/>
    <p:sldId id="4826" r:id="rId22"/>
    <p:sldId id="4827" r:id="rId23"/>
    <p:sldId id="4828" r:id="rId24"/>
    <p:sldId id="4829" r:id="rId25"/>
    <p:sldId id="4830" r:id="rId26"/>
    <p:sldId id="4831"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4145"/>
    <a:srgbClr val="1A22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540" autoAdjust="0"/>
  </p:normalViewPr>
  <p:slideViewPr>
    <p:cSldViewPr snapToGrid="0">
      <p:cViewPr varScale="1">
        <p:scale>
          <a:sx n="72" d="100"/>
          <a:sy n="72" d="100"/>
        </p:scale>
        <p:origin x="332"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CFE707-FABD-4066-9B97-48EB19510444}" type="datetimeFigureOut">
              <a:rPr lang="zh-CN" altLang="en-US" smtClean="0"/>
              <a:t>2025/12/28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127E44-21B7-4116-AED5-35C47441DD11}" type="slidenum">
              <a:rPr lang="zh-CN" altLang="en-US" smtClean="0"/>
              <a:t>‹#›</a:t>
            </a:fld>
            <a:endParaRPr lang="zh-CN" altLang="en-US"/>
          </a:p>
        </p:txBody>
      </p:sp>
    </p:spTree>
    <p:extLst>
      <p:ext uri="{BB962C8B-B14F-4D97-AF65-F5344CB8AC3E}">
        <p14:creationId xmlns:p14="http://schemas.microsoft.com/office/powerpoint/2010/main" val="2112048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853034354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853034354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0251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127E44-21B7-4116-AED5-35C47441DD11}" type="slidenum">
              <a:rPr lang="zh-CN" altLang="en-US" smtClean="0"/>
              <a:t>14</a:t>
            </a:fld>
            <a:endParaRPr lang="zh-CN" altLang="en-US"/>
          </a:p>
        </p:txBody>
      </p:sp>
    </p:spTree>
    <p:extLst>
      <p:ext uri="{BB962C8B-B14F-4D97-AF65-F5344CB8AC3E}">
        <p14:creationId xmlns:p14="http://schemas.microsoft.com/office/powerpoint/2010/main" val="1490870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127E44-21B7-4116-AED5-35C47441DD11}"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3597918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127E44-21B7-4116-AED5-35C47441DD11}"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254974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127E44-21B7-4116-AED5-35C47441DD11}"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828804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127E44-21B7-4116-AED5-35C47441DD11}"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2953004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127E44-21B7-4116-AED5-35C47441DD11}"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3024687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127E44-21B7-4116-AED5-35C47441DD11}"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3618764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853034354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853034354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4647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8506521a88_4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8506521a88_4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4913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127E44-21B7-4116-AED5-35C47441DD11}"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2787981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127E44-21B7-4116-AED5-35C47441DD11}"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2015290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127E44-21B7-4116-AED5-35C47441DD11}"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100078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D127E44-21B7-4116-AED5-35C47441DD11}"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2821305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127E44-21B7-4116-AED5-35C47441DD11}"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3692978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127E44-21B7-4116-AED5-35C47441DD11}"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2733297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378B97-A2C8-493A-8F4B-125B770A87D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C6C4596-2A59-4C40-A10C-EBE9FD8DAB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9422011-E7DA-47CC-B89A-D4412669AC97}"/>
              </a:ext>
            </a:extLst>
          </p:cNvPr>
          <p:cNvSpPr>
            <a:spLocks noGrp="1"/>
          </p:cNvSpPr>
          <p:nvPr>
            <p:ph type="dt" sz="half" idx="10"/>
          </p:nvPr>
        </p:nvSpPr>
        <p:spPr/>
        <p:txBody>
          <a:bodyPr/>
          <a:lstStyle/>
          <a:p>
            <a:fld id="{9BAC4652-2AAE-433A-B7DE-36956E83C6AA}" type="datetimeFigureOut">
              <a:rPr lang="zh-CN" altLang="en-US" smtClean="0"/>
              <a:t>2025/12/28</a:t>
            </a:fld>
            <a:endParaRPr lang="zh-CN" altLang="en-US"/>
          </a:p>
        </p:txBody>
      </p:sp>
      <p:sp>
        <p:nvSpPr>
          <p:cNvPr id="5" name="页脚占位符 4">
            <a:extLst>
              <a:ext uri="{FF2B5EF4-FFF2-40B4-BE49-F238E27FC236}">
                <a16:creationId xmlns:a16="http://schemas.microsoft.com/office/drawing/2014/main" id="{07747576-4B96-4B2E-A768-FAEF236F2E7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F503437-97EA-4FA0-8DAB-EFA97D19B19F}"/>
              </a:ext>
            </a:extLst>
          </p:cNvPr>
          <p:cNvSpPr>
            <a:spLocks noGrp="1"/>
          </p:cNvSpPr>
          <p:nvPr>
            <p:ph type="sldNum" sz="quarter" idx="12"/>
          </p:nvPr>
        </p:nvSpPr>
        <p:spPr/>
        <p:txBody>
          <a:bodyPr/>
          <a:lstStyle/>
          <a:p>
            <a:fld id="{180D8E05-B0B1-4FFE-8A9A-12CA451F769C}" type="slidenum">
              <a:rPr lang="zh-CN" altLang="en-US" smtClean="0"/>
              <a:t>‹#›</a:t>
            </a:fld>
            <a:endParaRPr lang="zh-CN" altLang="en-US"/>
          </a:p>
        </p:txBody>
      </p:sp>
    </p:spTree>
    <p:extLst>
      <p:ext uri="{BB962C8B-B14F-4D97-AF65-F5344CB8AC3E}">
        <p14:creationId xmlns:p14="http://schemas.microsoft.com/office/powerpoint/2010/main" val="3595218955"/>
      </p:ext>
    </p:extLst>
  </p:cSld>
  <p:clrMapOvr>
    <a:masterClrMapping/>
  </p:clrMapOvr>
  <mc:AlternateContent xmlns:mc="http://schemas.openxmlformats.org/markup-compatibility/2006" xmlns:p14="http://schemas.microsoft.com/office/powerpoint/2010/main">
    <mc:Choice Requires="p14">
      <p:transition p14:dur="250" advClick="0" advTm="3000">
        <p:cover/>
      </p:transition>
    </mc:Choice>
    <mc:Fallback xmlns="">
      <p:transition advClick="0" advTm="3000">
        <p:cove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AE00C8-534D-462E-960D-7658ECE2CEF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280EBAD-C583-452D-8943-F262012C38F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8B6D58A-1115-496E-98D8-7E11D8C11958}"/>
              </a:ext>
            </a:extLst>
          </p:cNvPr>
          <p:cNvSpPr>
            <a:spLocks noGrp="1"/>
          </p:cNvSpPr>
          <p:nvPr>
            <p:ph type="dt" sz="half" idx="10"/>
          </p:nvPr>
        </p:nvSpPr>
        <p:spPr/>
        <p:txBody>
          <a:bodyPr/>
          <a:lstStyle/>
          <a:p>
            <a:fld id="{9BAC4652-2AAE-433A-B7DE-36956E83C6AA}" type="datetimeFigureOut">
              <a:rPr lang="zh-CN" altLang="en-US" smtClean="0"/>
              <a:t>2025/12/28</a:t>
            </a:fld>
            <a:endParaRPr lang="zh-CN" altLang="en-US"/>
          </a:p>
        </p:txBody>
      </p:sp>
      <p:sp>
        <p:nvSpPr>
          <p:cNvPr id="5" name="页脚占位符 4">
            <a:extLst>
              <a:ext uri="{FF2B5EF4-FFF2-40B4-BE49-F238E27FC236}">
                <a16:creationId xmlns:a16="http://schemas.microsoft.com/office/drawing/2014/main" id="{FF78E965-A417-4CF8-B6C0-3FA4E0AEB71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6F031AC-EC58-42A6-A56C-C3E356ED5C66}"/>
              </a:ext>
            </a:extLst>
          </p:cNvPr>
          <p:cNvSpPr>
            <a:spLocks noGrp="1"/>
          </p:cNvSpPr>
          <p:nvPr>
            <p:ph type="sldNum" sz="quarter" idx="12"/>
          </p:nvPr>
        </p:nvSpPr>
        <p:spPr/>
        <p:txBody>
          <a:bodyPr/>
          <a:lstStyle/>
          <a:p>
            <a:fld id="{180D8E05-B0B1-4FFE-8A9A-12CA451F769C}" type="slidenum">
              <a:rPr lang="zh-CN" altLang="en-US" smtClean="0"/>
              <a:t>‹#›</a:t>
            </a:fld>
            <a:endParaRPr lang="zh-CN" altLang="en-US"/>
          </a:p>
        </p:txBody>
      </p:sp>
    </p:spTree>
    <p:extLst>
      <p:ext uri="{BB962C8B-B14F-4D97-AF65-F5344CB8AC3E}">
        <p14:creationId xmlns:p14="http://schemas.microsoft.com/office/powerpoint/2010/main" val="2092646822"/>
      </p:ext>
    </p:extLst>
  </p:cSld>
  <p:clrMapOvr>
    <a:masterClrMapping/>
  </p:clrMapOvr>
  <mc:AlternateContent xmlns:mc="http://schemas.openxmlformats.org/markup-compatibility/2006" xmlns:p14="http://schemas.microsoft.com/office/powerpoint/2010/main">
    <mc:Choice Requires="p14">
      <p:transition p14:dur="250" advClick="0" advTm="3000">
        <p:cover/>
      </p:transition>
    </mc:Choice>
    <mc:Fallback xmlns="">
      <p:transition advClick="0" advTm="3000">
        <p:cove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C4ED763-00DD-48A7-8ACE-FA34BBD968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578801A-D6A5-4677-878D-9B3C4253C5D1}"/>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78926F8-24B6-43B0-9085-56E1BE8D9C7D}"/>
              </a:ext>
            </a:extLst>
          </p:cNvPr>
          <p:cNvSpPr>
            <a:spLocks noGrp="1"/>
          </p:cNvSpPr>
          <p:nvPr>
            <p:ph type="dt" sz="half" idx="10"/>
          </p:nvPr>
        </p:nvSpPr>
        <p:spPr/>
        <p:txBody>
          <a:bodyPr/>
          <a:lstStyle/>
          <a:p>
            <a:fld id="{9BAC4652-2AAE-433A-B7DE-36956E83C6AA}" type="datetimeFigureOut">
              <a:rPr lang="zh-CN" altLang="en-US" smtClean="0"/>
              <a:t>2025/12/28</a:t>
            </a:fld>
            <a:endParaRPr lang="zh-CN" altLang="en-US"/>
          </a:p>
        </p:txBody>
      </p:sp>
      <p:sp>
        <p:nvSpPr>
          <p:cNvPr id="5" name="页脚占位符 4">
            <a:extLst>
              <a:ext uri="{FF2B5EF4-FFF2-40B4-BE49-F238E27FC236}">
                <a16:creationId xmlns:a16="http://schemas.microsoft.com/office/drawing/2014/main" id="{B4FA4D3F-C470-4B56-A05A-C4014D10603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631B6E3-82AA-4E28-96A8-17966427FA91}"/>
              </a:ext>
            </a:extLst>
          </p:cNvPr>
          <p:cNvSpPr>
            <a:spLocks noGrp="1"/>
          </p:cNvSpPr>
          <p:nvPr>
            <p:ph type="sldNum" sz="quarter" idx="12"/>
          </p:nvPr>
        </p:nvSpPr>
        <p:spPr/>
        <p:txBody>
          <a:bodyPr/>
          <a:lstStyle/>
          <a:p>
            <a:fld id="{180D8E05-B0B1-4FFE-8A9A-12CA451F769C}" type="slidenum">
              <a:rPr lang="zh-CN" altLang="en-US" smtClean="0"/>
              <a:t>‹#›</a:t>
            </a:fld>
            <a:endParaRPr lang="zh-CN" altLang="en-US"/>
          </a:p>
        </p:txBody>
      </p:sp>
    </p:spTree>
    <p:extLst>
      <p:ext uri="{BB962C8B-B14F-4D97-AF65-F5344CB8AC3E}">
        <p14:creationId xmlns:p14="http://schemas.microsoft.com/office/powerpoint/2010/main" val="563410293"/>
      </p:ext>
    </p:extLst>
  </p:cSld>
  <p:clrMapOvr>
    <a:masterClrMapping/>
  </p:clrMapOvr>
  <mc:AlternateContent xmlns:mc="http://schemas.openxmlformats.org/markup-compatibility/2006" xmlns:p14="http://schemas.microsoft.com/office/powerpoint/2010/main">
    <mc:Choice Requires="p14">
      <p:transition p14:dur="250" advClick="0" advTm="3000">
        <p:cover/>
      </p:transition>
    </mc:Choice>
    <mc:Fallback xmlns="">
      <p:transition advClick="0" advTm="3000">
        <p:cover/>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2404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46082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5577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52218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528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8916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96922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3628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CA5DB4-F53F-4E8B-B9C0-7D11967CC3D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F4CB9AE-F8EA-41BD-BF3E-38F634121EA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55B3AE-F51A-47C5-8B67-5918A7C72979}"/>
              </a:ext>
            </a:extLst>
          </p:cNvPr>
          <p:cNvSpPr>
            <a:spLocks noGrp="1"/>
          </p:cNvSpPr>
          <p:nvPr>
            <p:ph type="dt" sz="half" idx="10"/>
          </p:nvPr>
        </p:nvSpPr>
        <p:spPr/>
        <p:txBody>
          <a:bodyPr/>
          <a:lstStyle/>
          <a:p>
            <a:fld id="{9BAC4652-2AAE-433A-B7DE-36956E83C6AA}" type="datetimeFigureOut">
              <a:rPr lang="zh-CN" altLang="en-US" smtClean="0"/>
              <a:t>2025/12/28</a:t>
            </a:fld>
            <a:endParaRPr lang="zh-CN" altLang="en-US"/>
          </a:p>
        </p:txBody>
      </p:sp>
      <p:sp>
        <p:nvSpPr>
          <p:cNvPr id="5" name="页脚占位符 4">
            <a:extLst>
              <a:ext uri="{FF2B5EF4-FFF2-40B4-BE49-F238E27FC236}">
                <a16:creationId xmlns:a16="http://schemas.microsoft.com/office/drawing/2014/main" id="{19A9BF5F-7106-460E-B554-F52850A883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91448A4-D8C3-4ABA-A3BC-24A5B739E2DA}"/>
              </a:ext>
            </a:extLst>
          </p:cNvPr>
          <p:cNvSpPr>
            <a:spLocks noGrp="1"/>
          </p:cNvSpPr>
          <p:nvPr>
            <p:ph type="sldNum" sz="quarter" idx="12"/>
          </p:nvPr>
        </p:nvSpPr>
        <p:spPr/>
        <p:txBody>
          <a:bodyPr/>
          <a:lstStyle/>
          <a:p>
            <a:fld id="{180D8E05-B0B1-4FFE-8A9A-12CA451F769C}" type="slidenum">
              <a:rPr lang="zh-CN" altLang="en-US" smtClean="0"/>
              <a:t>‹#›</a:t>
            </a:fld>
            <a:endParaRPr lang="zh-CN" altLang="en-US"/>
          </a:p>
        </p:txBody>
      </p:sp>
    </p:spTree>
    <p:extLst>
      <p:ext uri="{BB962C8B-B14F-4D97-AF65-F5344CB8AC3E}">
        <p14:creationId xmlns:p14="http://schemas.microsoft.com/office/powerpoint/2010/main" val="1744454469"/>
      </p:ext>
    </p:extLst>
  </p:cSld>
  <p:clrMapOvr>
    <a:masterClrMapping/>
  </p:clrMapOvr>
  <mc:AlternateContent xmlns:mc="http://schemas.openxmlformats.org/markup-compatibility/2006" xmlns:p14="http://schemas.microsoft.com/office/powerpoint/2010/main">
    <mc:Choice Requires="p14">
      <p:transition p14:dur="250" advClick="0" advTm="3000">
        <p:cover/>
      </p:transition>
    </mc:Choice>
    <mc:Fallback xmlns="">
      <p:transition advClick="0" advTm="3000">
        <p:cover/>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3992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3628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34566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pic>
        <p:nvPicPr>
          <p:cNvPr id="45" name="Google Shape;45;p9"/>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46" name="Google Shape;46;p9"/>
          <p:cNvPicPr preferRelativeResize="0"/>
          <p:nvPr/>
        </p:nvPicPr>
        <p:blipFill>
          <a:blip r:embed="rId3">
            <a:alphaModFix/>
          </a:blip>
          <a:stretch>
            <a:fillRect/>
          </a:stretch>
        </p:blipFill>
        <p:spPr>
          <a:xfrm>
            <a:off x="341033" y="248368"/>
            <a:ext cx="11509931" cy="6361265"/>
          </a:xfrm>
          <a:prstGeom prst="rect">
            <a:avLst/>
          </a:prstGeom>
          <a:noFill/>
          <a:ln>
            <a:noFill/>
          </a:ln>
        </p:spPr>
      </p:pic>
      <p:sp>
        <p:nvSpPr>
          <p:cNvPr id="47" name="Google Shape;47;p9"/>
          <p:cNvSpPr txBox="1">
            <a:spLocks noGrp="1"/>
          </p:cNvSpPr>
          <p:nvPr>
            <p:ph type="subTitle" idx="1"/>
          </p:nvPr>
        </p:nvSpPr>
        <p:spPr>
          <a:xfrm>
            <a:off x="2173267" y="5104133"/>
            <a:ext cx="3110000" cy="930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Font typeface="Concert One"/>
              <a:buNone/>
              <a:defRPr sz="2133">
                <a:latin typeface="Concert One"/>
                <a:ea typeface="Concert One"/>
                <a:cs typeface="Concert One"/>
                <a:sym typeface="Concert One"/>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48" name="Google Shape;48;p9"/>
          <p:cNvSpPr txBox="1">
            <a:spLocks noGrp="1"/>
          </p:cNvSpPr>
          <p:nvPr>
            <p:ph type="body" idx="2"/>
          </p:nvPr>
        </p:nvSpPr>
        <p:spPr>
          <a:xfrm>
            <a:off x="6726300" y="719333"/>
            <a:ext cx="4299200" cy="54256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Clr>
                <a:schemeClr val="dk2"/>
              </a:buClr>
              <a:buSzPts val="1400"/>
              <a:buChar char="●"/>
              <a:defRPr sz="1867">
                <a:solidFill>
                  <a:schemeClr val="dk2"/>
                </a:solidFill>
              </a:defRPr>
            </a:lvl1pPr>
            <a:lvl2pPr marL="1219170" lvl="1" indent="-423323">
              <a:spcBef>
                <a:spcPts val="0"/>
              </a:spcBef>
              <a:spcAft>
                <a:spcPts val="0"/>
              </a:spcAft>
              <a:buClr>
                <a:schemeClr val="dk2"/>
              </a:buClr>
              <a:buSzPts val="1400"/>
              <a:buChar char="○"/>
              <a:defRPr>
                <a:solidFill>
                  <a:schemeClr val="dk2"/>
                </a:solidFill>
              </a:defRPr>
            </a:lvl2pPr>
            <a:lvl3pPr marL="1828754" lvl="2" indent="-423323">
              <a:spcBef>
                <a:spcPts val="2133"/>
              </a:spcBef>
              <a:spcAft>
                <a:spcPts val="0"/>
              </a:spcAft>
              <a:buClr>
                <a:schemeClr val="dk2"/>
              </a:buClr>
              <a:buSzPts val="1400"/>
              <a:buChar char="■"/>
              <a:defRPr>
                <a:solidFill>
                  <a:schemeClr val="dk2"/>
                </a:solidFill>
              </a:defRPr>
            </a:lvl3pPr>
            <a:lvl4pPr marL="2438339" lvl="3" indent="-423323">
              <a:spcBef>
                <a:spcPts val="2133"/>
              </a:spcBef>
              <a:spcAft>
                <a:spcPts val="0"/>
              </a:spcAft>
              <a:buClr>
                <a:schemeClr val="dk2"/>
              </a:buClr>
              <a:buSzPts val="1400"/>
              <a:buChar char="●"/>
              <a:defRPr>
                <a:solidFill>
                  <a:schemeClr val="dk2"/>
                </a:solidFill>
              </a:defRPr>
            </a:lvl4pPr>
            <a:lvl5pPr marL="3047924" lvl="4" indent="-423323">
              <a:spcBef>
                <a:spcPts val="2133"/>
              </a:spcBef>
              <a:spcAft>
                <a:spcPts val="0"/>
              </a:spcAft>
              <a:buClr>
                <a:schemeClr val="dk2"/>
              </a:buClr>
              <a:buSzPts val="1400"/>
              <a:buChar char="○"/>
              <a:defRPr>
                <a:solidFill>
                  <a:schemeClr val="dk2"/>
                </a:solidFill>
              </a:defRPr>
            </a:lvl5pPr>
            <a:lvl6pPr marL="3657509" lvl="5" indent="-423323">
              <a:spcBef>
                <a:spcPts val="2133"/>
              </a:spcBef>
              <a:spcAft>
                <a:spcPts val="0"/>
              </a:spcAft>
              <a:buClr>
                <a:schemeClr val="dk2"/>
              </a:buClr>
              <a:buSzPts val="1400"/>
              <a:buChar char="■"/>
              <a:defRPr>
                <a:solidFill>
                  <a:schemeClr val="dk2"/>
                </a:solidFill>
              </a:defRPr>
            </a:lvl6pPr>
            <a:lvl7pPr marL="4267093" lvl="6" indent="-423323">
              <a:spcBef>
                <a:spcPts val="2133"/>
              </a:spcBef>
              <a:spcAft>
                <a:spcPts val="0"/>
              </a:spcAft>
              <a:buClr>
                <a:schemeClr val="dk2"/>
              </a:buClr>
              <a:buSzPts val="1400"/>
              <a:buChar char="●"/>
              <a:defRPr>
                <a:solidFill>
                  <a:schemeClr val="dk2"/>
                </a:solidFill>
              </a:defRPr>
            </a:lvl7pPr>
            <a:lvl8pPr marL="4876678" lvl="7" indent="-423323">
              <a:spcBef>
                <a:spcPts val="2133"/>
              </a:spcBef>
              <a:spcAft>
                <a:spcPts val="0"/>
              </a:spcAft>
              <a:buClr>
                <a:schemeClr val="dk2"/>
              </a:buClr>
              <a:buSzPts val="1400"/>
              <a:buChar char="○"/>
              <a:defRPr>
                <a:solidFill>
                  <a:schemeClr val="dk2"/>
                </a:solidFill>
              </a:defRPr>
            </a:lvl8pPr>
            <a:lvl9pPr marL="5486263" lvl="8" indent="-423323">
              <a:spcBef>
                <a:spcPts val="2133"/>
              </a:spcBef>
              <a:spcAft>
                <a:spcPts val="2133"/>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8840999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74"/>
        <p:cNvGrpSpPr/>
        <p:nvPr/>
      </p:nvGrpSpPr>
      <p:grpSpPr>
        <a:xfrm>
          <a:off x="0" y="0"/>
          <a:ext cx="0" cy="0"/>
          <a:chOff x="0" y="0"/>
          <a:chExt cx="0" cy="0"/>
        </a:xfrm>
      </p:grpSpPr>
      <p:pic>
        <p:nvPicPr>
          <p:cNvPr id="75" name="Google Shape;75;p14"/>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76" name="Google Shape;76;p14"/>
          <p:cNvPicPr preferRelativeResize="0"/>
          <p:nvPr/>
        </p:nvPicPr>
        <p:blipFill>
          <a:blip r:embed="rId3">
            <a:alphaModFix/>
          </a:blip>
          <a:stretch>
            <a:fillRect/>
          </a:stretch>
        </p:blipFill>
        <p:spPr>
          <a:xfrm>
            <a:off x="339234" y="268151"/>
            <a:ext cx="11513532" cy="6321700"/>
          </a:xfrm>
          <a:prstGeom prst="rect">
            <a:avLst/>
          </a:prstGeom>
          <a:noFill/>
          <a:ln>
            <a:noFill/>
          </a:ln>
        </p:spPr>
      </p:pic>
      <p:sp>
        <p:nvSpPr>
          <p:cNvPr id="77" name="Google Shape;77;p14"/>
          <p:cNvSpPr txBox="1">
            <a:spLocks noGrp="1"/>
          </p:cNvSpPr>
          <p:nvPr>
            <p:ph type="title"/>
          </p:nvPr>
        </p:nvSpPr>
        <p:spPr>
          <a:xfrm>
            <a:off x="8018152" y="1117867"/>
            <a:ext cx="31108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78" name="Google Shape;78;p14"/>
          <p:cNvSpPr txBox="1">
            <a:spLocks noGrp="1"/>
          </p:cNvSpPr>
          <p:nvPr>
            <p:ph type="subTitle" idx="1"/>
          </p:nvPr>
        </p:nvSpPr>
        <p:spPr>
          <a:xfrm>
            <a:off x="8018152" y="1599136"/>
            <a:ext cx="311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79" name="Google Shape;79;p14"/>
          <p:cNvSpPr txBox="1">
            <a:spLocks noGrp="1"/>
          </p:cNvSpPr>
          <p:nvPr>
            <p:ph type="title" idx="2"/>
          </p:nvPr>
        </p:nvSpPr>
        <p:spPr>
          <a:xfrm>
            <a:off x="8018137" y="2806565"/>
            <a:ext cx="31108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80" name="Google Shape;80;p14"/>
          <p:cNvSpPr txBox="1">
            <a:spLocks noGrp="1"/>
          </p:cNvSpPr>
          <p:nvPr>
            <p:ph type="subTitle" idx="3"/>
          </p:nvPr>
        </p:nvSpPr>
        <p:spPr>
          <a:xfrm>
            <a:off x="8018135" y="3287835"/>
            <a:ext cx="311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81" name="Google Shape;81;p14"/>
          <p:cNvSpPr txBox="1">
            <a:spLocks noGrp="1"/>
          </p:cNvSpPr>
          <p:nvPr>
            <p:ph type="title" idx="4"/>
          </p:nvPr>
        </p:nvSpPr>
        <p:spPr>
          <a:xfrm>
            <a:off x="8018157" y="4495264"/>
            <a:ext cx="31108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82" name="Google Shape;82;p14"/>
          <p:cNvSpPr txBox="1">
            <a:spLocks noGrp="1"/>
          </p:cNvSpPr>
          <p:nvPr>
            <p:ph type="subTitle" idx="5"/>
          </p:nvPr>
        </p:nvSpPr>
        <p:spPr>
          <a:xfrm>
            <a:off x="8018153" y="4976533"/>
            <a:ext cx="311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83" name="Google Shape;83;p14"/>
          <p:cNvSpPr txBox="1">
            <a:spLocks noGrp="1"/>
          </p:cNvSpPr>
          <p:nvPr>
            <p:ph type="title" idx="6"/>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636054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AC7A83-42F0-4681-8BD7-5CC932B0FEA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9A7800-F075-4271-A2E5-7BDE3DC71B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12F4B42-0B66-4502-8D05-5D0431E77771}"/>
              </a:ext>
            </a:extLst>
          </p:cNvPr>
          <p:cNvSpPr>
            <a:spLocks noGrp="1"/>
          </p:cNvSpPr>
          <p:nvPr>
            <p:ph type="dt" sz="half" idx="10"/>
          </p:nvPr>
        </p:nvSpPr>
        <p:spPr/>
        <p:txBody>
          <a:bodyPr/>
          <a:lstStyle/>
          <a:p>
            <a:fld id="{9BAC4652-2AAE-433A-B7DE-36956E83C6AA}" type="datetimeFigureOut">
              <a:rPr lang="zh-CN" altLang="en-US" smtClean="0"/>
              <a:t>2025/12/28</a:t>
            </a:fld>
            <a:endParaRPr lang="zh-CN" altLang="en-US"/>
          </a:p>
        </p:txBody>
      </p:sp>
      <p:sp>
        <p:nvSpPr>
          <p:cNvPr id="5" name="页脚占位符 4">
            <a:extLst>
              <a:ext uri="{FF2B5EF4-FFF2-40B4-BE49-F238E27FC236}">
                <a16:creationId xmlns:a16="http://schemas.microsoft.com/office/drawing/2014/main" id="{234B381D-B77C-4C2C-B083-A959B30BC4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C96C723-7CFD-45B4-9E9B-D14BC91DDB11}"/>
              </a:ext>
            </a:extLst>
          </p:cNvPr>
          <p:cNvSpPr>
            <a:spLocks noGrp="1"/>
          </p:cNvSpPr>
          <p:nvPr>
            <p:ph type="sldNum" sz="quarter" idx="12"/>
          </p:nvPr>
        </p:nvSpPr>
        <p:spPr/>
        <p:txBody>
          <a:bodyPr/>
          <a:lstStyle/>
          <a:p>
            <a:fld id="{180D8E05-B0B1-4FFE-8A9A-12CA451F769C}" type="slidenum">
              <a:rPr lang="zh-CN" altLang="en-US" smtClean="0"/>
              <a:t>‹#›</a:t>
            </a:fld>
            <a:endParaRPr lang="zh-CN" altLang="en-US"/>
          </a:p>
        </p:txBody>
      </p:sp>
    </p:spTree>
    <p:extLst>
      <p:ext uri="{BB962C8B-B14F-4D97-AF65-F5344CB8AC3E}">
        <p14:creationId xmlns:p14="http://schemas.microsoft.com/office/powerpoint/2010/main" val="3270649970"/>
      </p:ext>
    </p:extLst>
  </p:cSld>
  <p:clrMapOvr>
    <a:masterClrMapping/>
  </p:clrMapOvr>
  <mc:AlternateContent xmlns:mc="http://schemas.openxmlformats.org/markup-compatibility/2006" xmlns:p14="http://schemas.microsoft.com/office/powerpoint/2010/main">
    <mc:Choice Requires="p14">
      <p:transition p14:dur="250" advClick="0" advTm="3000">
        <p:cover/>
      </p:transition>
    </mc:Choice>
    <mc:Fallback xmlns="">
      <p:transition advClick="0" advTm="3000">
        <p:cove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9955DC-D4D2-444F-BA47-E443FFB6DCC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14D394A-45BB-4B34-82AE-5F5F8020B09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ADAD5DB8-A0AA-46E7-A1B7-CF0982E26D3B}"/>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533B5E9D-2D0A-469B-A68B-E1B2E5CBB366}"/>
              </a:ext>
            </a:extLst>
          </p:cNvPr>
          <p:cNvSpPr>
            <a:spLocks noGrp="1"/>
          </p:cNvSpPr>
          <p:nvPr>
            <p:ph type="dt" sz="half" idx="10"/>
          </p:nvPr>
        </p:nvSpPr>
        <p:spPr/>
        <p:txBody>
          <a:bodyPr/>
          <a:lstStyle/>
          <a:p>
            <a:fld id="{9BAC4652-2AAE-433A-B7DE-36956E83C6AA}" type="datetimeFigureOut">
              <a:rPr lang="zh-CN" altLang="en-US" smtClean="0"/>
              <a:t>2025/12/28</a:t>
            </a:fld>
            <a:endParaRPr lang="zh-CN" altLang="en-US"/>
          </a:p>
        </p:txBody>
      </p:sp>
      <p:sp>
        <p:nvSpPr>
          <p:cNvPr id="6" name="页脚占位符 5">
            <a:extLst>
              <a:ext uri="{FF2B5EF4-FFF2-40B4-BE49-F238E27FC236}">
                <a16:creationId xmlns:a16="http://schemas.microsoft.com/office/drawing/2014/main" id="{97F84B8E-5A35-4B0D-88DB-6197A453B04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DB4F096-356D-4215-B016-C88DD0B94414}"/>
              </a:ext>
            </a:extLst>
          </p:cNvPr>
          <p:cNvSpPr>
            <a:spLocks noGrp="1"/>
          </p:cNvSpPr>
          <p:nvPr>
            <p:ph type="sldNum" sz="quarter" idx="12"/>
          </p:nvPr>
        </p:nvSpPr>
        <p:spPr/>
        <p:txBody>
          <a:bodyPr/>
          <a:lstStyle/>
          <a:p>
            <a:fld id="{180D8E05-B0B1-4FFE-8A9A-12CA451F769C}" type="slidenum">
              <a:rPr lang="zh-CN" altLang="en-US" smtClean="0"/>
              <a:t>‹#›</a:t>
            </a:fld>
            <a:endParaRPr lang="zh-CN" altLang="en-US"/>
          </a:p>
        </p:txBody>
      </p:sp>
    </p:spTree>
    <p:extLst>
      <p:ext uri="{BB962C8B-B14F-4D97-AF65-F5344CB8AC3E}">
        <p14:creationId xmlns:p14="http://schemas.microsoft.com/office/powerpoint/2010/main" val="194667931"/>
      </p:ext>
    </p:extLst>
  </p:cSld>
  <p:clrMapOvr>
    <a:masterClrMapping/>
  </p:clrMapOvr>
  <mc:AlternateContent xmlns:mc="http://schemas.openxmlformats.org/markup-compatibility/2006" xmlns:p14="http://schemas.microsoft.com/office/powerpoint/2010/main">
    <mc:Choice Requires="p14">
      <p:transition p14:dur="250" advClick="0" advTm="3000">
        <p:cover/>
      </p:transition>
    </mc:Choice>
    <mc:Fallback xmlns="">
      <p:transition advClick="0" advTm="3000">
        <p:cove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452F57-9EBB-47C9-9ED4-34B49967C29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C346EF5-23C1-4446-A04C-E3B14CF1E3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8DC839-320E-4F98-9E6C-4B09888F199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68A2045E-DFA4-45D4-AA14-99B49BCFCC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012AA01-8C2A-4C2C-8C49-75C262DECA5B}"/>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B53D953-5514-4E86-A8E7-854FE62A489D}"/>
              </a:ext>
            </a:extLst>
          </p:cNvPr>
          <p:cNvSpPr>
            <a:spLocks noGrp="1"/>
          </p:cNvSpPr>
          <p:nvPr>
            <p:ph type="dt" sz="half" idx="10"/>
          </p:nvPr>
        </p:nvSpPr>
        <p:spPr/>
        <p:txBody>
          <a:bodyPr/>
          <a:lstStyle/>
          <a:p>
            <a:fld id="{9BAC4652-2AAE-433A-B7DE-36956E83C6AA}" type="datetimeFigureOut">
              <a:rPr lang="zh-CN" altLang="en-US" smtClean="0"/>
              <a:t>2025/12/28</a:t>
            </a:fld>
            <a:endParaRPr lang="zh-CN" altLang="en-US"/>
          </a:p>
        </p:txBody>
      </p:sp>
      <p:sp>
        <p:nvSpPr>
          <p:cNvPr id="8" name="页脚占位符 7">
            <a:extLst>
              <a:ext uri="{FF2B5EF4-FFF2-40B4-BE49-F238E27FC236}">
                <a16:creationId xmlns:a16="http://schemas.microsoft.com/office/drawing/2014/main" id="{251BAFB6-133D-436E-981F-D7D9BFF8DF2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8D51A9E-D0DF-4D05-B1DA-106FC1B6709D}"/>
              </a:ext>
            </a:extLst>
          </p:cNvPr>
          <p:cNvSpPr>
            <a:spLocks noGrp="1"/>
          </p:cNvSpPr>
          <p:nvPr>
            <p:ph type="sldNum" sz="quarter" idx="12"/>
          </p:nvPr>
        </p:nvSpPr>
        <p:spPr/>
        <p:txBody>
          <a:bodyPr/>
          <a:lstStyle/>
          <a:p>
            <a:fld id="{180D8E05-B0B1-4FFE-8A9A-12CA451F769C}" type="slidenum">
              <a:rPr lang="zh-CN" altLang="en-US" smtClean="0"/>
              <a:t>‹#›</a:t>
            </a:fld>
            <a:endParaRPr lang="zh-CN" altLang="en-US"/>
          </a:p>
        </p:txBody>
      </p:sp>
    </p:spTree>
    <p:extLst>
      <p:ext uri="{BB962C8B-B14F-4D97-AF65-F5344CB8AC3E}">
        <p14:creationId xmlns:p14="http://schemas.microsoft.com/office/powerpoint/2010/main" val="1273350230"/>
      </p:ext>
    </p:extLst>
  </p:cSld>
  <p:clrMapOvr>
    <a:masterClrMapping/>
  </p:clrMapOvr>
  <mc:AlternateContent xmlns:mc="http://schemas.openxmlformats.org/markup-compatibility/2006" xmlns:p14="http://schemas.microsoft.com/office/powerpoint/2010/main">
    <mc:Choice Requires="p14">
      <p:transition p14:dur="250" advClick="0" advTm="3000">
        <p:cover/>
      </p:transition>
    </mc:Choice>
    <mc:Fallback xmlns="">
      <p:transition advClick="0" advTm="3000">
        <p:cove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5CCA64-9633-41B9-9D0C-703B639F560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2A4486E-E349-40FB-9E20-4AB114DC0811}"/>
              </a:ext>
            </a:extLst>
          </p:cNvPr>
          <p:cNvSpPr>
            <a:spLocks noGrp="1"/>
          </p:cNvSpPr>
          <p:nvPr>
            <p:ph type="dt" sz="half" idx="10"/>
          </p:nvPr>
        </p:nvSpPr>
        <p:spPr/>
        <p:txBody>
          <a:bodyPr/>
          <a:lstStyle/>
          <a:p>
            <a:fld id="{9BAC4652-2AAE-433A-B7DE-36956E83C6AA}" type="datetimeFigureOut">
              <a:rPr lang="zh-CN" altLang="en-US" smtClean="0"/>
              <a:t>2025/12/28</a:t>
            </a:fld>
            <a:endParaRPr lang="zh-CN" altLang="en-US"/>
          </a:p>
        </p:txBody>
      </p:sp>
      <p:sp>
        <p:nvSpPr>
          <p:cNvPr id="4" name="页脚占位符 3">
            <a:extLst>
              <a:ext uri="{FF2B5EF4-FFF2-40B4-BE49-F238E27FC236}">
                <a16:creationId xmlns:a16="http://schemas.microsoft.com/office/drawing/2014/main" id="{19A5939C-9082-4B0E-8837-58563EA4F1D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B388DF1-17BB-4CE6-8E2B-6E992F59026D}"/>
              </a:ext>
            </a:extLst>
          </p:cNvPr>
          <p:cNvSpPr>
            <a:spLocks noGrp="1"/>
          </p:cNvSpPr>
          <p:nvPr>
            <p:ph type="sldNum" sz="quarter" idx="12"/>
          </p:nvPr>
        </p:nvSpPr>
        <p:spPr/>
        <p:txBody>
          <a:bodyPr/>
          <a:lstStyle/>
          <a:p>
            <a:fld id="{180D8E05-B0B1-4FFE-8A9A-12CA451F769C}" type="slidenum">
              <a:rPr lang="zh-CN" altLang="en-US" smtClean="0"/>
              <a:t>‹#›</a:t>
            </a:fld>
            <a:endParaRPr lang="zh-CN" altLang="en-US"/>
          </a:p>
        </p:txBody>
      </p:sp>
    </p:spTree>
    <p:extLst>
      <p:ext uri="{BB962C8B-B14F-4D97-AF65-F5344CB8AC3E}">
        <p14:creationId xmlns:p14="http://schemas.microsoft.com/office/powerpoint/2010/main" val="910783737"/>
      </p:ext>
    </p:extLst>
  </p:cSld>
  <p:clrMapOvr>
    <a:masterClrMapping/>
  </p:clrMapOvr>
  <mc:AlternateContent xmlns:mc="http://schemas.openxmlformats.org/markup-compatibility/2006" xmlns:p14="http://schemas.microsoft.com/office/powerpoint/2010/main">
    <mc:Choice Requires="p14">
      <p:transition p14:dur="250" advClick="0" advTm="3000">
        <p:cover/>
      </p:transition>
    </mc:Choice>
    <mc:Fallback xmlns="">
      <p:transition advClick="0" advTm="3000">
        <p:cove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80C72A8-9EFC-4FEC-B564-9D40D135A15B}"/>
              </a:ext>
            </a:extLst>
          </p:cNvPr>
          <p:cNvSpPr>
            <a:spLocks noGrp="1"/>
          </p:cNvSpPr>
          <p:nvPr>
            <p:ph type="dt" sz="half" idx="10"/>
          </p:nvPr>
        </p:nvSpPr>
        <p:spPr/>
        <p:txBody>
          <a:bodyPr/>
          <a:lstStyle/>
          <a:p>
            <a:fld id="{9BAC4652-2AAE-433A-B7DE-36956E83C6AA}" type="datetimeFigureOut">
              <a:rPr lang="zh-CN" altLang="en-US" smtClean="0"/>
              <a:t>2025/12/28</a:t>
            </a:fld>
            <a:endParaRPr lang="zh-CN" altLang="en-US"/>
          </a:p>
        </p:txBody>
      </p:sp>
      <p:sp>
        <p:nvSpPr>
          <p:cNvPr id="3" name="页脚占位符 2">
            <a:extLst>
              <a:ext uri="{FF2B5EF4-FFF2-40B4-BE49-F238E27FC236}">
                <a16:creationId xmlns:a16="http://schemas.microsoft.com/office/drawing/2014/main" id="{18ED095A-C9AC-4D41-A8B4-858454F1709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ABADCD3-E674-4CD2-BE3A-512A5F25EFF6}"/>
              </a:ext>
            </a:extLst>
          </p:cNvPr>
          <p:cNvSpPr>
            <a:spLocks noGrp="1"/>
          </p:cNvSpPr>
          <p:nvPr>
            <p:ph type="sldNum" sz="quarter" idx="12"/>
          </p:nvPr>
        </p:nvSpPr>
        <p:spPr/>
        <p:txBody>
          <a:bodyPr/>
          <a:lstStyle/>
          <a:p>
            <a:fld id="{180D8E05-B0B1-4FFE-8A9A-12CA451F769C}" type="slidenum">
              <a:rPr lang="zh-CN" altLang="en-US" smtClean="0"/>
              <a:t>‹#›</a:t>
            </a:fld>
            <a:endParaRPr lang="zh-CN" altLang="en-US"/>
          </a:p>
        </p:txBody>
      </p:sp>
    </p:spTree>
    <p:extLst>
      <p:ext uri="{BB962C8B-B14F-4D97-AF65-F5344CB8AC3E}">
        <p14:creationId xmlns:p14="http://schemas.microsoft.com/office/powerpoint/2010/main" val="1848056264"/>
      </p:ext>
    </p:extLst>
  </p:cSld>
  <p:clrMapOvr>
    <a:masterClrMapping/>
  </p:clrMapOvr>
  <mc:AlternateContent xmlns:mc="http://schemas.openxmlformats.org/markup-compatibility/2006" xmlns:p14="http://schemas.microsoft.com/office/powerpoint/2010/main">
    <mc:Choice Requires="p14">
      <p:transition p14:dur="250" advClick="0" advTm="3000">
        <p:cover/>
      </p:transition>
    </mc:Choice>
    <mc:Fallback xmlns="">
      <p:transition advClick="0" advTm="3000">
        <p:cove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723099-C531-4B82-9A11-DE6968A2BEF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84265A5-08EA-473E-8F2C-2A58CBBCAD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31283B2-9214-4CE3-806A-DBF2C004C2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7088D1F-F765-45BF-9312-EA77B9B7F0C6}"/>
              </a:ext>
            </a:extLst>
          </p:cNvPr>
          <p:cNvSpPr>
            <a:spLocks noGrp="1"/>
          </p:cNvSpPr>
          <p:nvPr>
            <p:ph type="dt" sz="half" idx="10"/>
          </p:nvPr>
        </p:nvSpPr>
        <p:spPr/>
        <p:txBody>
          <a:bodyPr/>
          <a:lstStyle/>
          <a:p>
            <a:fld id="{9BAC4652-2AAE-433A-B7DE-36956E83C6AA}" type="datetimeFigureOut">
              <a:rPr lang="zh-CN" altLang="en-US" smtClean="0"/>
              <a:t>2025/12/28</a:t>
            </a:fld>
            <a:endParaRPr lang="zh-CN" altLang="en-US"/>
          </a:p>
        </p:txBody>
      </p:sp>
      <p:sp>
        <p:nvSpPr>
          <p:cNvPr id="6" name="页脚占位符 5">
            <a:extLst>
              <a:ext uri="{FF2B5EF4-FFF2-40B4-BE49-F238E27FC236}">
                <a16:creationId xmlns:a16="http://schemas.microsoft.com/office/drawing/2014/main" id="{D94A9FB1-4274-44F8-8F6F-51939821EFD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1AF5514-E9B5-4923-86F9-8994B547424D}"/>
              </a:ext>
            </a:extLst>
          </p:cNvPr>
          <p:cNvSpPr>
            <a:spLocks noGrp="1"/>
          </p:cNvSpPr>
          <p:nvPr>
            <p:ph type="sldNum" sz="quarter" idx="12"/>
          </p:nvPr>
        </p:nvSpPr>
        <p:spPr/>
        <p:txBody>
          <a:bodyPr/>
          <a:lstStyle/>
          <a:p>
            <a:fld id="{180D8E05-B0B1-4FFE-8A9A-12CA451F769C}" type="slidenum">
              <a:rPr lang="zh-CN" altLang="en-US" smtClean="0"/>
              <a:t>‹#›</a:t>
            </a:fld>
            <a:endParaRPr lang="zh-CN" altLang="en-US"/>
          </a:p>
        </p:txBody>
      </p:sp>
    </p:spTree>
    <p:extLst>
      <p:ext uri="{BB962C8B-B14F-4D97-AF65-F5344CB8AC3E}">
        <p14:creationId xmlns:p14="http://schemas.microsoft.com/office/powerpoint/2010/main" val="2006817927"/>
      </p:ext>
    </p:extLst>
  </p:cSld>
  <p:clrMapOvr>
    <a:masterClrMapping/>
  </p:clrMapOvr>
  <mc:AlternateContent xmlns:mc="http://schemas.openxmlformats.org/markup-compatibility/2006" xmlns:p14="http://schemas.microsoft.com/office/powerpoint/2010/main">
    <mc:Choice Requires="p14">
      <p:transition p14:dur="250" advClick="0" advTm="3000">
        <p:cover/>
      </p:transition>
    </mc:Choice>
    <mc:Fallback xmlns="">
      <p:transition advClick="0" advTm="3000">
        <p:cove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EC8822-A036-4B50-B330-422519DA459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CB7EA3C-FD95-4A72-BB77-00B67D7F8F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D0F339C-8AA8-49E3-981D-4FDE2CC933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10027F1-1D18-45CB-8B71-6272C11EA541}"/>
              </a:ext>
            </a:extLst>
          </p:cNvPr>
          <p:cNvSpPr>
            <a:spLocks noGrp="1"/>
          </p:cNvSpPr>
          <p:nvPr>
            <p:ph type="dt" sz="half" idx="10"/>
          </p:nvPr>
        </p:nvSpPr>
        <p:spPr/>
        <p:txBody>
          <a:bodyPr/>
          <a:lstStyle/>
          <a:p>
            <a:fld id="{9BAC4652-2AAE-433A-B7DE-36956E83C6AA}" type="datetimeFigureOut">
              <a:rPr lang="zh-CN" altLang="en-US" smtClean="0"/>
              <a:t>2025/12/28</a:t>
            </a:fld>
            <a:endParaRPr lang="zh-CN" altLang="en-US"/>
          </a:p>
        </p:txBody>
      </p:sp>
      <p:sp>
        <p:nvSpPr>
          <p:cNvPr id="6" name="页脚占位符 5">
            <a:extLst>
              <a:ext uri="{FF2B5EF4-FFF2-40B4-BE49-F238E27FC236}">
                <a16:creationId xmlns:a16="http://schemas.microsoft.com/office/drawing/2014/main" id="{326ABE1A-20EB-4566-97AC-61B26EF7EC0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D59DC38-5976-4C36-941F-C771A4B266DB}"/>
              </a:ext>
            </a:extLst>
          </p:cNvPr>
          <p:cNvSpPr>
            <a:spLocks noGrp="1"/>
          </p:cNvSpPr>
          <p:nvPr>
            <p:ph type="sldNum" sz="quarter" idx="12"/>
          </p:nvPr>
        </p:nvSpPr>
        <p:spPr/>
        <p:txBody>
          <a:bodyPr/>
          <a:lstStyle/>
          <a:p>
            <a:fld id="{180D8E05-B0B1-4FFE-8A9A-12CA451F769C}" type="slidenum">
              <a:rPr lang="zh-CN" altLang="en-US" smtClean="0"/>
              <a:t>‹#›</a:t>
            </a:fld>
            <a:endParaRPr lang="zh-CN" altLang="en-US"/>
          </a:p>
        </p:txBody>
      </p:sp>
    </p:spTree>
    <p:extLst>
      <p:ext uri="{BB962C8B-B14F-4D97-AF65-F5344CB8AC3E}">
        <p14:creationId xmlns:p14="http://schemas.microsoft.com/office/powerpoint/2010/main" val="3252508817"/>
      </p:ext>
    </p:extLst>
  </p:cSld>
  <p:clrMapOvr>
    <a:masterClrMapping/>
  </p:clrMapOvr>
  <mc:AlternateContent xmlns:mc="http://schemas.openxmlformats.org/markup-compatibility/2006" xmlns:p14="http://schemas.microsoft.com/office/powerpoint/2010/main">
    <mc:Choice Requires="p14">
      <p:transition p14:dur="250" advClick="0" advTm="3000">
        <p:cover/>
      </p:transition>
    </mc:Choice>
    <mc:Fallback xmlns="">
      <p:transition advClick="0" advTm="3000">
        <p:cover/>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A2237"/>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0C9A173-2893-46E2-B114-11A98C7596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DE346D1-1036-44DF-9113-58E5C29C5F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BC4EE97-2CC1-4630-AD1B-1924B49C06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AC4652-2AAE-433A-B7DE-36956E83C6AA}" type="datetimeFigureOut">
              <a:rPr lang="zh-CN" altLang="en-US" smtClean="0"/>
              <a:t>2025/12/28</a:t>
            </a:fld>
            <a:endParaRPr lang="zh-CN" altLang="en-US"/>
          </a:p>
        </p:txBody>
      </p:sp>
      <p:sp>
        <p:nvSpPr>
          <p:cNvPr id="5" name="页脚占位符 4">
            <a:extLst>
              <a:ext uri="{FF2B5EF4-FFF2-40B4-BE49-F238E27FC236}">
                <a16:creationId xmlns:a16="http://schemas.microsoft.com/office/drawing/2014/main" id="{BAA14269-033A-49BF-B8D0-15F03F0CB6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9D7111C-8813-40F5-9DFA-BAD06DA2A9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0D8E05-B0B1-4FFE-8A9A-12CA451F769C}" type="slidenum">
              <a:rPr lang="zh-CN" altLang="en-US" smtClean="0"/>
              <a:t>‹#›</a:t>
            </a:fld>
            <a:endParaRPr lang="zh-CN" altLang="en-US"/>
          </a:p>
        </p:txBody>
      </p:sp>
    </p:spTree>
    <p:extLst>
      <p:ext uri="{BB962C8B-B14F-4D97-AF65-F5344CB8AC3E}">
        <p14:creationId xmlns:p14="http://schemas.microsoft.com/office/powerpoint/2010/main" val="2090646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250" advClick="0" advTm="3000">
        <p:cover/>
      </p:transition>
    </mc:Choice>
    <mc:Fallback xmlns="">
      <p:transition advClick="0" advTm="3000">
        <p:cove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12/28/2025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71265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9.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6.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3.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4.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png"/><Relationship Id="rId1" Type="http://schemas.openxmlformats.org/officeDocument/2006/relationships/slideLayout" Target="../slideLayouts/slideLayout18.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29.png"/><Relationship Id="rId5" Type="http://schemas.openxmlformats.org/officeDocument/2006/relationships/image" Target="../media/image59.png"/><Relationship Id="rId10" Type="http://schemas.openxmlformats.org/officeDocument/2006/relationships/image" Target="../media/image28.png"/><Relationship Id="rId4" Type="http://schemas.openxmlformats.org/officeDocument/2006/relationships/image" Target="../media/image58.png"/><Relationship Id="rId9"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jpeg"/></Relationships>
</file>

<file path=ppt/slides/_rels/slide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flipH="1">
            <a:off x="7156729" y="514386"/>
            <a:ext cx="3136269" cy="2353509"/>
          </a:xfrm>
          <a:custGeom>
            <a:avLst/>
            <a:gdLst/>
            <a:ahLst/>
            <a:cxnLst/>
            <a:rect l="l" t="t" r="r" b="b"/>
            <a:pathLst>
              <a:path w="4704403" h="3530263">
                <a:moveTo>
                  <a:pt x="4704403" y="0"/>
                </a:moveTo>
                <a:lnTo>
                  <a:pt x="0" y="0"/>
                </a:lnTo>
                <a:lnTo>
                  <a:pt x="0" y="3530263"/>
                </a:lnTo>
                <a:lnTo>
                  <a:pt x="4704403" y="3530263"/>
                </a:lnTo>
                <a:lnTo>
                  <a:pt x="4704403" y="0"/>
                </a:lnTo>
                <a:close/>
              </a:path>
            </a:pathLst>
          </a:custGeom>
          <a:blipFill>
            <a:blip r:embed="rId2"/>
            <a:stretch>
              <a:fillRect/>
            </a:stretch>
          </a:blipFill>
        </p:spPr>
      </p:sp>
      <p:sp>
        <p:nvSpPr>
          <p:cNvPr id="6" name="Freeform 6"/>
          <p:cNvSpPr/>
          <p:nvPr/>
        </p:nvSpPr>
        <p:spPr>
          <a:xfrm>
            <a:off x="0" y="4144492"/>
            <a:ext cx="13300137" cy="3862581"/>
          </a:xfrm>
          <a:custGeom>
            <a:avLst/>
            <a:gdLst/>
            <a:ahLst/>
            <a:cxnLst/>
            <a:rect l="l" t="t" r="r" b="b"/>
            <a:pathLst>
              <a:path w="19950206" h="5793872">
                <a:moveTo>
                  <a:pt x="0" y="0"/>
                </a:moveTo>
                <a:lnTo>
                  <a:pt x="19950206" y="0"/>
                </a:lnTo>
                <a:lnTo>
                  <a:pt x="19950206" y="5793873"/>
                </a:lnTo>
                <a:lnTo>
                  <a:pt x="0" y="5793873"/>
                </a:lnTo>
                <a:lnTo>
                  <a:pt x="0" y="0"/>
                </a:lnTo>
                <a:close/>
              </a:path>
            </a:pathLst>
          </a:custGeom>
          <a:blipFill>
            <a:blip r:embed="rId3"/>
            <a:stretch>
              <a:fillRect/>
            </a:stretch>
          </a:blipFill>
        </p:spPr>
      </p:sp>
      <p:sp>
        <p:nvSpPr>
          <p:cNvPr id="7" name="Freeform 7"/>
          <p:cNvSpPr/>
          <p:nvPr/>
        </p:nvSpPr>
        <p:spPr>
          <a:xfrm flipH="1">
            <a:off x="-72233" y="4050096"/>
            <a:ext cx="2950809" cy="1844255"/>
          </a:xfrm>
          <a:custGeom>
            <a:avLst/>
            <a:gdLst/>
            <a:ahLst/>
            <a:cxnLst/>
            <a:rect l="l" t="t" r="r" b="b"/>
            <a:pathLst>
              <a:path w="4426213" h="2766383">
                <a:moveTo>
                  <a:pt x="4426213" y="0"/>
                </a:moveTo>
                <a:lnTo>
                  <a:pt x="0" y="0"/>
                </a:lnTo>
                <a:lnTo>
                  <a:pt x="0" y="2766383"/>
                </a:lnTo>
                <a:lnTo>
                  <a:pt x="4426213" y="2766383"/>
                </a:lnTo>
                <a:lnTo>
                  <a:pt x="4426213" y="0"/>
                </a:lnTo>
                <a:close/>
              </a:path>
            </a:pathLst>
          </a:custGeom>
          <a:blipFill>
            <a:blip r:embed="rId4"/>
            <a:stretch>
              <a:fillRect/>
            </a:stretch>
          </a:blipFill>
        </p:spPr>
      </p:sp>
      <p:sp>
        <p:nvSpPr>
          <p:cNvPr id="8" name="Freeform 8"/>
          <p:cNvSpPr/>
          <p:nvPr/>
        </p:nvSpPr>
        <p:spPr>
          <a:xfrm>
            <a:off x="0" y="0"/>
            <a:ext cx="3136269" cy="2353509"/>
          </a:xfrm>
          <a:custGeom>
            <a:avLst/>
            <a:gdLst/>
            <a:ahLst/>
            <a:cxnLst/>
            <a:rect l="l" t="t" r="r" b="b"/>
            <a:pathLst>
              <a:path w="4704403" h="3530263">
                <a:moveTo>
                  <a:pt x="0" y="0"/>
                </a:moveTo>
                <a:lnTo>
                  <a:pt x="4704403" y="0"/>
                </a:lnTo>
                <a:lnTo>
                  <a:pt x="4704403" y="3530263"/>
                </a:lnTo>
                <a:lnTo>
                  <a:pt x="0" y="3530263"/>
                </a:lnTo>
                <a:lnTo>
                  <a:pt x="0" y="0"/>
                </a:lnTo>
                <a:close/>
              </a:path>
            </a:pathLst>
          </a:custGeom>
          <a:blipFill>
            <a:blip r:embed="rId2"/>
            <a:stretch>
              <a:fillRect/>
            </a:stretch>
          </a:blipFill>
        </p:spPr>
      </p:sp>
      <p:sp>
        <p:nvSpPr>
          <p:cNvPr id="11" name="Rectangle 10"/>
          <p:cNvSpPr/>
          <p:nvPr/>
        </p:nvSpPr>
        <p:spPr>
          <a:xfrm>
            <a:off x="596491" y="1489645"/>
            <a:ext cx="10652354" cy="279352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lnSpc>
                <a:spcPct val="150000"/>
              </a:lnSpc>
              <a:spcBef>
                <a:spcPts val="600"/>
              </a:spcBef>
              <a:spcAft>
                <a:spcPts val="600"/>
              </a:spcAft>
            </a:pP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TIẾT 44,45. TRI THỨC NGỮ VĂN</a:t>
            </a:r>
          </a:p>
          <a:p>
            <a:pPr algn="ctr">
              <a:lnSpc>
                <a:spcPct val="150000"/>
              </a:lnSpc>
              <a:spcBef>
                <a:spcPts val="600"/>
              </a:spcBef>
              <a:spcAft>
                <a:spcPts val="600"/>
              </a:spcAft>
            </a:pP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VĂN BẢN 1. LỄ XƯỚNG DANH KHOA ĐINH DẬU</a:t>
            </a:r>
            <a:endParaRPr lang="en-GB" sz="3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algn="r">
              <a:lnSpc>
                <a:spcPct val="150000"/>
              </a:lnSpc>
              <a:spcBef>
                <a:spcPts val="600"/>
              </a:spcBef>
              <a:spcAft>
                <a:spcPts val="600"/>
              </a:spcAft>
            </a:pPr>
            <a:r>
              <a:rPr lang="en-US" sz="36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TRẦN TẾ XƯƠNG -</a:t>
            </a:r>
            <a:endParaRPr lang="en-GB" sz="28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4109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DAC0FBC-926D-4E68-B664-1D3331C07BB6}"/>
              </a:ext>
            </a:extLst>
          </p:cNvPr>
          <p:cNvPicPr>
            <a:picLocks noChangeAspect="1"/>
          </p:cNvPicPr>
          <p:nvPr/>
        </p:nvPicPr>
        <p:blipFill rotWithShape="1">
          <a:blip r:embed="rId3" cstate="print">
            <a:biLevel thresh="25000"/>
            <a:extLst>
              <a:ext uri="{28A0092B-C50C-407E-A947-70E740481C1C}">
                <a14:useLocalDpi xmlns:a14="http://schemas.microsoft.com/office/drawing/2010/main" val="0"/>
              </a:ext>
            </a:extLst>
          </a:blip>
          <a:srcRect l="50000" t="27320" r="24646" b="65087"/>
          <a:stretch/>
        </p:blipFill>
        <p:spPr>
          <a:xfrm>
            <a:off x="2979426" y="208641"/>
            <a:ext cx="1319699" cy="592868"/>
          </a:xfrm>
          <a:prstGeom prst="rect">
            <a:avLst/>
          </a:prstGeom>
        </p:spPr>
      </p:pic>
      <p:pic>
        <p:nvPicPr>
          <p:cNvPr id="10" name="图片 3">
            <a:extLst>
              <a:ext uri="{FF2B5EF4-FFF2-40B4-BE49-F238E27FC236}">
                <a16:creationId xmlns:a16="http://schemas.microsoft.com/office/drawing/2014/main" id="{EDAC0FBC-926D-4E68-B664-1D3331C07BB6}"/>
              </a:ext>
            </a:extLst>
          </p:cNvPr>
          <p:cNvPicPr>
            <a:picLocks noChangeAspect="1"/>
          </p:cNvPicPr>
          <p:nvPr/>
        </p:nvPicPr>
        <p:blipFill rotWithShape="1">
          <a:blip r:embed="rId3" cstate="print">
            <a:biLevel thresh="25000"/>
            <a:extLst>
              <a:ext uri="{28A0092B-C50C-407E-A947-70E740481C1C}">
                <a14:useLocalDpi xmlns:a14="http://schemas.microsoft.com/office/drawing/2010/main" val="0"/>
              </a:ext>
            </a:extLst>
          </a:blip>
          <a:srcRect l="50000" t="27320" r="24646" b="65087"/>
          <a:stretch/>
        </p:blipFill>
        <p:spPr>
          <a:xfrm>
            <a:off x="3060915" y="1187338"/>
            <a:ext cx="1319699" cy="592868"/>
          </a:xfrm>
          <a:prstGeom prst="rect">
            <a:avLst/>
          </a:prstGeom>
        </p:spPr>
      </p:pic>
      <p:pic>
        <p:nvPicPr>
          <p:cNvPr id="11" name="图片 3">
            <a:extLst>
              <a:ext uri="{FF2B5EF4-FFF2-40B4-BE49-F238E27FC236}">
                <a16:creationId xmlns:a16="http://schemas.microsoft.com/office/drawing/2014/main" id="{EDAC0FBC-926D-4E68-B664-1D3331C07BB6}"/>
              </a:ext>
            </a:extLst>
          </p:cNvPr>
          <p:cNvPicPr>
            <a:picLocks noChangeAspect="1"/>
          </p:cNvPicPr>
          <p:nvPr/>
        </p:nvPicPr>
        <p:blipFill rotWithShape="1">
          <a:blip r:embed="rId3" cstate="print">
            <a:biLevel thresh="25000"/>
            <a:extLst>
              <a:ext uri="{28A0092B-C50C-407E-A947-70E740481C1C}">
                <a14:useLocalDpi xmlns:a14="http://schemas.microsoft.com/office/drawing/2010/main" val="0"/>
              </a:ext>
            </a:extLst>
          </a:blip>
          <a:srcRect l="50000" t="27320" r="24646" b="65087"/>
          <a:stretch/>
        </p:blipFill>
        <p:spPr>
          <a:xfrm>
            <a:off x="2979425" y="3341742"/>
            <a:ext cx="1319699" cy="592868"/>
          </a:xfrm>
          <a:prstGeom prst="rect">
            <a:avLst/>
          </a:prstGeom>
        </p:spPr>
      </p:pic>
      <p:pic>
        <p:nvPicPr>
          <p:cNvPr id="12" name="图片 3">
            <a:extLst>
              <a:ext uri="{FF2B5EF4-FFF2-40B4-BE49-F238E27FC236}">
                <a16:creationId xmlns:a16="http://schemas.microsoft.com/office/drawing/2014/main" id="{EDAC0FBC-926D-4E68-B664-1D3331C07BB6}"/>
              </a:ext>
            </a:extLst>
          </p:cNvPr>
          <p:cNvPicPr>
            <a:picLocks noChangeAspect="1"/>
          </p:cNvPicPr>
          <p:nvPr/>
        </p:nvPicPr>
        <p:blipFill rotWithShape="1">
          <a:blip r:embed="rId3" cstate="print">
            <a:biLevel thresh="25000"/>
            <a:extLst>
              <a:ext uri="{28A0092B-C50C-407E-A947-70E740481C1C}">
                <a14:useLocalDpi xmlns:a14="http://schemas.microsoft.com/office/drawing/2010/main" val="0"/>
              </a:ext>
            </a:extLst>
          </a:blip>
          <a:srcRect l="50000" t="27320" r="24646" b="65087"/>
          <a:stretch/>
        </p:blipFill>
        <p:spPr>
          <a:xfrm>
            <a:off x="3147735" y="5348516"/>
            <a:ext cx="1319699" cy="592868"/>
          </a:xfrm>
          <a:prstGeom prst="rect">
            <a:avLst/>
          </a:prstGeom>
        </p:spPr>
      </p:pic>
      <p:sp>
        <p:nvSpPr>
          <p:cNvPr id="5" name="Rectangle 4"/>
          <p:cNvSpPr/>
          <p:nvPr/>
        </p:nvSpPr>
        <p:spPr>
          <a:xfrm>
            <a:off x="4467434" y="196600"/>
            <a:ext cx="4201791" cy="604909"/>
          </a:xfrm>
          <a:prstGeom prst="rect">
            <a:avLst/>
          </a:prstGeom>
        </p:spPr>
        <p:txBody>
          <a:bodyPr wrap="none">
            <a:spAutoFit/>
          </a:bodyPr>
          <a:lstStyle/>
          <a:p>
            <a:pPr algn="just">
              <a:lnSpc>
                <a:spcPct val="130000"/>
              </a:lnSpc>
              <a:spcAft>
                <a:spcPts val="0"/>
              </a:spcAft>
            </a:pPr>
            <a:r>
              <a:rPr lang="en-US" sz="28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a. Đọc và giải thích từ khó</a:t>
            </a:r>
            <a:endParaRPr lang="en-GB"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p:cNvSpPr/>
          <p:nvPr/>
        </p:nvSpPr>
        <p:spPr>
          <a:xfrm>
            <a:off x="4467435" y="1110985"/>
            <a:ext cx="7054004" cy="1772793"/>
          </a:xfrm>
          <a:prstGeom prst="rect">
            <a:avLst/>
          </a:prstGeom>
        </p:spPr>
        <p:txBody>
          <a:bodyPr wrap="square">
            <a:spAutoFit/>
          </a:bodyPr>
          <a:lstStyle/>
          <a:p>
            <a:pPr algn="just">
              <a:lnSpc>
                <a:spcPct val="130000"/>
              </a:lnSpc>
              <a:spcAft>
                <a:spcPts val="0"/>
              </a:spcAft>
            </a:pP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b.</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Hoàn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cảnh</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sáng</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Lễ</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xướng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danh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khoa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Dậu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ghi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Vịnh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khoa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1897.</a:t>
            </a:r>
            <a:endParaRPr lang="en-GB"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p:cNvSpPr/>
          <p:nvPr/>
        </p:nvSpPr>
        <p:spPr>
          <a:xfrm>
            <a:off x="4467434" y="3219610"/>
            <a:ext cx="7054005" cy="1772793"/>
          </a:xfrm>
          <a:prstGeom prst="rect">
            <a:avLst/>
          </a:prstGeom>
        </p:spPr>
        <p:txBody>
          <a:bodyPr wrap="square">
            <a:spAutoFit/>
          </a:bodyPr>
          <a:lstStyle/>
          <a:p>
            <a:pPr algn="just">
              <a:lnSpc>
                <a:spcPct val="130000"/>
              </a:lnSpc>
              <a:spcAft>
                <a:spcPts val="0"/>
              </a:spcAft>
            </a:pP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Đề</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tài</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Thuộc</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đề</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tài</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thi</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cử</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tài</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khá</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đậm</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nét</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sáng</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Tú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Xương</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(13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vừa</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vừa</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phú</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GB"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p:cNvSpPr/>
          <p:nvPr/>
        </p:nvSpPr>
        <p:spPr>
          <a:xfrm>
            <a:off x="4990012" y="5301879"/>
            <a:ext cx="6341736" cy="604909"/>
          </a:xfrm>
          <a:prstGeom prst="rect">
            <a:avLst/>
          </a:prstGeom>
        </p:spPr>
        <p:txBody>
          <a:bodyPr wrap="none">
            <a:spAutoFit/>
          </a:bodyPr>
          <a:lstStyle/>
          <a:p>
            <a:pPr algn="just">
              <a:lnSpc>
                <a:spcPct val="130000"/>
              </a:lnSpc>
              <a:spcAft>
                <a:spcPts val="0"/>
              </a:spcAft>
              <a:tabLst>
                <a:tab pos="990600" algn="l"/>
              </a:tabLst>
            </a:pP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d.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thất</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bát</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cú</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luật</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en-GB"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Freeform 5"/>
          <p:cNvSpPr/>
          <p:nvPr/>
        </p:nvSpPr>
        <p:spPr>
          <a:xfrm>
            <a:off x="-233108" y="2897822"/>
            <a:ext cx="3804827" cy="4007871"/>
          </a:xfrm>
          <a:custGeom>
            <a:avLst/>
            <a:gdLst/>
            <a:ahLst/>
            <a:cxnLst/>
            <a:rect l="l" t="t" r="r" b="b"/>
            <a:pathLst>
              <a:path w="8921921" h="8191945">
                <a:moveTo>
                  <a:pt x="0" y="0"/>
                </a:moveTo>
                <a:lnTo>
                  <a:pt x="8921920" y="0"/>
                </a:lnTo>
                <a:lnTo>
                  <a:pt x="8921920" y="8191946"/>
                </a:lnTo>
                <a:lnTo>
                  <a:pt x="0" y="8191946"/>
                </a:lnTo>
                <a:lnTo>
                  <a:pt x="0" y="0"/>
                </a:lnTo>
                <a:close/>
              </a:path>
            </a:pathLst>
          </a:custGeom>
          <a:blipFill>
            <a:blip r:embed="rId4"/>
            <a:stretch>
              <a:fillRect/>
            </a:stretch>
          </a:blipFill>
        </p:spPr>
      </p:sp>
      <p:sp>
        <p:nvSpPr>
          <p:cNvPr id="16" name="Freeform 12"/>
          <p:cNvSpPr/>
          <p:nvPr/>
        </p:nvSpPr>
        <p:spPr>
          <a:xfrm>
            <a:off x="1746308" y="2245275"/>
            <a:ext cx="1582662" cy="1560900"/>
          </a:xfrm>
          <a:custGeom>
            <a:avLst/>
            <a:gdLst/>
            <a:ahLst/>
            <a:cxnLst/>
            <a:rect l="l" t="t" r="r" b="b"/>
            <a:pathLst>
              <a:path w="2373993" h="2341350">
                <a:moveTo>
                  <a:pt x="0" y="0"/>
                </a:moveTo>
                <a:lnTo>
                  <a:pt x="2373993" y="0"/>
                </a:lnTo>
                <a:lnTo>
                  <a:pt x="2373993" y="2341350"/>
                </a:lnTo>
                <a:lnTo>
                  <a:pt x="0" y="2341350"/>
                </a:lnTo>
                <a:lnTo>
                  <a:pt x="0" y="0"/>
                </a:lnTo>
                <a:close/>
              </a:path>
            </a:pathLst>
          </a:custGeom>
          <a:blipFill>
            <a:blip r:embed="rId5"/>
            <a:stretch>
              <a:fillRect/>
            </a:stretch>
          </a:blipFill>
        </p:spPr>
      </p:sp>
      <p:sp>
        <p:nvSpPr>
          <p:cNvPr id="18" name="Freeform 7"/>
          <p:cNvSpPr/>
          <p:nvPr/>
        </p:nvSpPr>
        <p:spPr>
          <a:xfrm>
            <a:off x="-8406" y="-275281"/>
            <a:ext cx="3651876" cy="3665622"/>
          </a:xfrm>
          <a:custGeom>
            <a:avLst/>
            <a:gdLst/>
            <a:ahLst/>
            <a:cxnLst/>
            <a:rect l="l" t="t" r="r" b="b"/>
            <a:pathLst>
              <a:path w="5477814" h="5498433">
                <a:moveTo>
                  <a:pt x="0" y="0"/>
                </a:moveTo>
                <a:lnTo>
                  <a:pt x="5477814" y="0"/>
                </a:lnTo>
                <a:lnTo>
                  <a:pt x="5477814" y="5498433"/>
                </a:lnTo>
                <a:lnTo>
                  <a:pt x="0" y="5498433"/>
                </a:lnTo>
                <a:lnTo>
                  <a:pt x="0" y="0"/>
                </a:lnTo>
                <a:close/>
              </a:path>
            </a:pathLst>
          </a:custGeom>
          <a:blipFill>
            <a:blip r:embed="rId6"/>
            <a:stretch>
              <a:fillRect/>
            </a:stretch>
          </a:blipFill>
        </p:spPr>
      </p:sp>
      <p:sp>
        <p:nvSpPr>
          <p:cNvPr id="19" name="Freeform 14"/>
          <p:cNvSpPr/>
          <p:nvPr/>
        </p:nvSpPr>
        <p:spPr>
          <a:xfrm>
            <a:off x="2076439" y="1592520"/>
            <a:ext cx="508723" cy="1266403"/>
          </a:xfrm>
          <a:custGeom>
            <a:avLst/>
            <a:gdLst/>
            <a:ahLst/>
            <a:cxnLst/>
            <a:rect l="l" t="t" r="r" b="b"/>
            <a:pathLst>
              <a:path w="763085" h="1899605">
                <a:moveTo>
                  <a:pt x="0" y="0"/>
                </a:moveTo>
                <a:lnTo>
                  <a:pt x="763085" y="0"/>
                </a:lnTo>
                <a:lnTo>
                  <a:pt x="763085" y="1899606"/>
                </a:lnTo>
                <a:lnTo>
                  <a:pt x="0" y="1899606"/>
                </a:lnTo>
                <a:lnTo>
                  <a:pt x="0" y="0"/>
                </a:lnTo>
                <a:close/>
              </a:path>
            </a:pathLst>
          </a:custGeom>
          <a:blipFill>
            <a:blip r:embed="rId7"/>
            <a:stretch>
              <a:fillRect t="-200886" r="-901639" b="-383991"/>
            </a:stretch>
          </a:blipFill>
        </p:spPr>
      </p:sp>
      <p:sp>
        <p:nvSpPr>
          <p:cNvPr id="20" name="Freeform 16"/>
          <p:cNvSpPr/>
          <p:nvPr/>
        </p:nvSpPr>
        <p:spPr>
          <a:xfrm>
            <a:off x="685800" y="-1233194"/>
            <a:ext cx="2311677" cy="3118620"/>
          </a:xfrm>
          <a:custGeom>
            <a:avLst/>
            <a:gdLst/>
            <a:ahLst/>
            <a:cxnLst/>
            <a:rect l="l" t="t" r="r" b="b"/>
            <a:pathLst>
              <a:path w="3467515" h="4677930">
                <a:moveTo>
                  <a:pt x="0" y="0"/>
                </a:moveTo>
                <a:lnTo>
                  <a:pt x="3467515" y="0"/>
                </a:lnTo>
                <a:lnTo>
                  <a:pt x="3467515" y="4677930"/>
                </a:lnTo>
                <a:lnTo>
                  <a:pt x="0" y="4677930"/>
                </a:lnTo>
                <a:lnTo>
                  <a:pt x="0" y="0"/>
                </a:lnTo>
                <a:close/>
              </a:path>
            </a:pathLst>
          </a:custGeom>
          <a:blipFill>
            <a:blip r:embed="rId8"/>
            <a:stretch>
              <a:fillRect/>
            </a:stretch>
          </a:blipFill>
        </p:spPr>
      </p:sp>
    </p:spTree>
    <p:extLst>
      <p:ext uri="{BB962C8B-B14F-4D97-AF65-F5344CB8AC3E}">
        <p14:creationId xmlns:p14="http://schemas.microsoft.com/office/powerpoint/2010/main" val="9553737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020" y="0"/>
            <a:ext cx="7324825" cy="6858000"/>
          </a:xfrm>
          <a:prstGeom prst="verticalScroll">
            <a:avLst/>
          </a:prstGeom>
          <a:solidFill>
            <a:schemeClr val="accent2"/>
          </a:solidFill>
          <a:ln>
            <a:solidFill>
              <a:schemeClr val="accent2">
                <a:lumMod val="50000"/>
              </a:schemeClr>
            </a:solidFill>
          </a:ln>
        </p:spPr>
      </p:pic>
      <p:sp>
        <p:nvSpPr>
          <p:cNvPr id="3" name="Rectangle 2"/>
          <p:cNvSpPr/>
          <p:nvPr/>
        </p:nvSpPr>
        <p:spPr>
          <a:xfrm>
            <a:off x="8162506" y="358404"/>
            <a:ext cx="1548822" cy="523220"/>
          </a:xfrm>
          <a:prstGeom prst="rect">
            <a:avLst/>
          </a:prstGeom>
        </p:spPr>
        <p:txBody>
          <a:bodyPr wrap="none">
            <a:spAutoFit/>
          </a:bodyPr>
          <a:lstStyle/>
          <a:p>
            <a:r>
              <a:rPr lang="en-US" sz="28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e. Bố cục</a:t>
            </a:r>
            <a:endParaRPr lang="en-GB" sz="4000">
              <a:solidFill>
                <a:schemeClr val="bg1"/>
              </a:solidFill>
              <a:latin typeface="Times New Roman" panose="02020603050405020304" pitchFamily="18" charset="0"/>
              <a:cs typeface="Times New Roman" panose="02020603050405020304" pitchFamily="18" charset="0"/>
            </a:endParaRPr>
          </a:p>
        </p:txBody>
      </p:sp>
      <p:sp>
        <p:nvSpPr>
          <p:cNvPr id="4" name="Rectangle 3"/>
          <p:cNvSpPr/>
          <p:nvPr/>
        </p:nvSpPr>
        <p:spPr>
          <a:xfrm>
            <a:off x="6683183" y="1154903"/>
            <a:ext cx="4793300" cy="596574"/>
          </a:xfrm>
          <a:prstGeom prst="rect">
            <a:avLst/>
          </a:prstGeom>
        </p:spPr>
        <p:txBody>
          <a:bodyPr wrap="none">
            <a:spAutoFit/>
          </a:bodyPr>
          <a:lstStyle/>
          <a:p>
            <a:pPr algn="just">
              <a:lnSpc>
                <a:spcPct val="130000"/>
              </a:lnSpc>
              <a:spcAft>
                <a:spcPts val="0"/>
              </a:spcAft>
              <a:tabLst>
                <a:tab pos="990600" algn="l"/>
              </a:tabLst>
            </a:pP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4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luận</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GB"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6044387" y="2298035"/>
            <a:ext cx="5785061" cy="4013406"/>
          </a:xfrm>
          <a:prstGeom prst="rect">
            <a:avLst/>
          </a:prstGeom>
        </p:spPr>
        <p:txBody>
          <a:bodyPr wrap="square">
            <a:spAutoFit/>
          </a:bodyPr>
          <a:lstStyle/>
          <a:p>
            <a:pPr algn="just">
              <a:lnSpc>
                <a:spcPct val="130000"/>
              </a:lnSpc>
              <a:spcAft>
                <a:spcPts val="0"/>
              </a:spcAft>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Hai câu đề: Giới thiệu về kì thi</a:t>
            </a:r>
            <a:endParaRPr lang="en-GB" sz="24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Hai câu thực: </a:t>
            </a:r>
            <a:r>
              <a:rPr lang="vi-VN" sz="2800">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 ảnh các nhân vật trong kì thi</a:t>
            </a:r>
            <a:endParaRPr lang="en-GB" sz="24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Hai câu luận: </a:t>
            </a:r>
            <a:r>
              <a:rPr lang="vi-VN" sz="2800">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Sự hiện diện của những </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ông to bà lớn nước ngoài</a:t>
            </a:r>
            <a:endParaRPr lang="en-GB" sz="24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Hai câu kết: Lời thức tỉnh và nỗi xót xa của nhà thơ trước cảnh nước mất</a:t>
            </a:r>
            <a:endParaRPr lang="en-GB"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4340771"/>
      </p:ext>
    </p:extLst>
  </p:cSld>
  <p:clrMapOvr>
    <a:masterClrMapping/>
  </p:clrMapOvr>
  <mc:AlternateContent xmlns:mc="http://schemas.openxmlformats.org/markup-compatibility/2006" xmlns:p14="http://schemas.microsoft.com/office/powerpoint/2010/main">
    <mc:Choice Requires="p14">
      <p:transition p14:dur="250">
        <p:cover/>
      </p:transition>
    </mc:Choice>
    <mc:Fallback xmlns="">
      <p:transition>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426DC40-75B7-450C-BCF0-EC48F1F6565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0" r="100000">
                        <a14:foregroundMark x1="23276" y1="44304" x2="23276" y2="44304"/>
                        <a14:foregroundMark x1="23103" y1="35949" x2="21034" y2="65570"/>
                        <a14:foregroundMark x1="25517" y1="37722" x2="24828" y2="66582"/>
                        <a14:foregroundMark x1="17931" y1="41519" x2="19310" y2="58481"/>
                        <a14:foregroundMark x1="18793" y1="39241" x2="19483" y2="58481"/>
                        <a14:foregroundMark x1="15690" y1="39241" x2="16034" y2="62025"/>
                        <a14:foregroundMark x1="26552" y1="37722" x2="27414" y2="61013"/>
                        <a14:foregroundMark x1="22759" y1="67342" x2="22759" y2="77975"/>
                        <a14:foregroundMark x1="42931" y1="36709" x2="43793" y2="56203"/>
                        <a14:foregroundMark x1="18966" y1="32405" x2="26552" y2="31899"/>
                        <a14:foregroundMark x1="27931" y1="34177" x2="29828" y2="57722"/>
                        <a14:foregroundMark x1="29828" y1="34937" x2="29828" y2="54177"/>
                        <a14:foregroundMark x1="28621" y1="58987" x2="29310" y2="61013"/>
                        <a14:foregroundMark x1="22414" y1="73671" x2="21552" y2="83544"/>
                        <a14:foregroundMark x1="43103" y1="56456" x2="41552" y2="65570"/>
                        <a14:foregroundMark x1="21724" y1="66329" x2="19828" y2="79747"/>
                        <a14:foregroundMark x1="22414" y1="21519" x2="22414" y2="26835"/>
                        <a14:foregroundMark x1="8276" y1="6835" x2="21724" y2="21013"/>
                      </a14:backgroundRemoval>
                    </a14:imgEffect>
                  </a14:imgLayer>
                </a14:imgProps>
              </a:ext>
              <a:ext uri="{28A0092B-C50C-407E-A947-70E740481C1C}">
                <a14:useLocalDpi xmlns:a14="http://schemas.microsoft.com/office/drawing/2010/main" val="0"/>
              </a:ext>
            </a:extLst>
          </a:blip>
          <a:srcRect l="35506" t="25910" r="50234" b="30343"/>
          <a:stretch/>
        </p:blipFill>
        <p:spPr>
          <a:xfrm>
            <a:off x="9846668" y="0"/>
            <a:ext cx="787791" cy="1645920"/>
          </a:xfrm>
          <a:prstGeom prst="rect">
            <a:avLst/>
          </a:prstGeom>
        </p:spPr>
      </p:pic>
      <p:pic>
        <p:nvPicPr>
          <p:cNvPr id="6" name="图片 5">
            <a:extLst>
              <a:ext uri="{FF2B5EF4-FFF2-40B4-BE49-F238E27FC236}">
                <a16:creationId xmlns:a16="http://schemas.microsoft.com/office/drawing/2014/main" id="{CCF9FFD6-113C-43D4-A938-986BBF703C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55108" y="1874197"/>
            <a:ext cx="1596911" cy="1596911"/>
          </a:xfrm>
          <a:prstGeom prst="rect">
            <a:avLst/>
          </a:prstGeom>
        </p:spPr>
      </p:pic>
      <p:sp>
        <p:nvSpPr>
          <p:cNvPr id="7" name="Rectangle 6"/>
          <p:cNvSpPr/>
          <p:nvPr/>
        </p:nvSpPr>
        <p:spPr>
          <a:xfrm>
            <a:off x="5271703" y="1338585"/>
            <a:ext cx="6096000" cy="2285369"/>
          </a:xfrm>
          <a:prstGeom prst="rect">
            <a:avLst/>
          </a:prstGeom>
        </p:spPr>
        <p:txBody>
          <a:bodyPr>
            <a:spAutoFit/>
          </a:bodyPr>
          <a:lstStyle/>
          <a:p>
            <a:pPr algn="just">
              <a:lnSpc>
                <a:spcPct val="130000"/>
              </a:lnSpc>
              <a:spcAft>
                <a:spcPts val="0"/>
              </a:spcAft>
            </a:pPr>
            <a:r>
              <a:rPr lang="en-US" sz="28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f. Cảm hứng chủ đạo: </a:t>
            </a:r>
            <a:r>
              <a:rPr lang="en-US" sz="2800">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Thái độ mỉa mai, phẫn uất của nhà thơ đối với chế độ thi cử đương thời và đối với con đường khoa cử của riêng ông.</a:t>
            </a:r>
            <a:endParaRPr lang="en-GB"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图片 4">
            <a:extLst>
              <a:ext uri="{FF2B5EF4-FFF2-40B4-BE49-F238E27FC236}">
                <a16:creationId xmlns:a16="http://schemas.microsoft.com/office/drawing/2014/main" id="{1426DC40-75B7-450C-BCF0-EC48F1F6565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0" r="100000">
                        <a14:foregroundMark x1="23276" y1="44304" x2="23276" y2="44304"/>
                        <a14:foregroundMark x1="23103" y1="35949" x2="21034" y2="65570"/>
                        <a14:foregroundMark x1="25517" y1="37722" x2="24828" y2="66582"/>
                        <a14:foregroundMark x1="17931" y1="41519" x2="19310" y2="58481"/>
                        <a14:foregroundMark x1="18793" y1="39241" x2="19483" y2="58481"/>
                        <a14:foregroundMark x1="15690" y1="39241" x2="16034" y2="62025"/>
                        <a14:foregroundMark x1="26552" y1="37722" x2="27414" y2="61013"/>
                        <a14:foregroundMark x1="22759" y1="67342" x2="22759" y2="77975"/>
                        <a14:foregroundMark x1="42931" y1="36709" x2="43793" y2="56203"/>
                        <a14:foregroundMark x1="18966" y1="32405" x2="26552" y2="31899"/>
                        <a14:foregroundMark x1="27931" y1="34177" x2="29828" y2="57722"/>
                        <a14:foregroundMark x1="29828" y1="34937" x2="29828" y2="54177"/>
                        <a14:foregroundMark x1="28621" y1="58987" x2="29310" y2="61013"/>
                        <a14:foregroundMark x1="22414" y1="73671" x2="21552" y2="83544"/>
                        <a14:foregroundMark x1="43103" y1="56456" x2="41552" y2="65570"/>
                        <a14:foregroundMark x1="21724" y1="66329" x2="19828" y2="79747"/>
                        <a14:foregroundMark x1="22414" y1="21519" x2="22414" y2="26835"/>
                        <a14:foregroundMark x1="8276" y1="6835" x2="21724" y2="21013"/>
                      </a14:backgroundRemoval>
                    </a14:imgEffect>
                  </a14:imgLayer>
                </a14:imgProps>
              </a:ext>
              <a:ext uri="{28A0092B-C50C-407E-A947-70E740481C1C}">
                <a14:useLocalDpi xmlns:a14="http://schemas.microsoft.com/office/drawing/2010/main" val="0"/>
              </a:ext>
            </a:extLst>
          </a:blip>
          <a:srcRect l="35506" t="25910" r="50234" b="30343"/>
          <a:stretch/>
        </p:blipFill>
        <p:spPr>
          <a:xfrm>
            <a:off x="643312" y="0"/>
            <a:ext cx="787791" cy="1645920"/>
          </a:xfrm>
          <a:prstGeom prst="rect">
            <a:avLst/>
          </a:prstGeom>
        </p:spPr>
      </p:pic>
      <p:sp>
        <p:nvSpPr>
          <p:cNvPr id="17" name="Freeform 8"/>
          <p:cNvSpPr/>
          <p:nvPr/>
        </p:nvSpPr>
        <p:spPr>
          <a:xfrm flipH="1">
            <a:off x="-469388" y="89453"/>
            <a:ext cx="6562073" cy="7225748"/>
          </a:xfrm>
          <a:custGeom>
            <a:avLst/>
            <a:gdLst/>
            <a:ahLst/>
            <a:cxnLst/>
            <a:rect l="l" t="t" r="r" b="b"/>
            <a:pathLst>
              <a:path w="11407920" h="10038970">
                <a:moveTo>
                  <a:pt x="0" y="0"/>
                </a:moveTo>
                <a:lnTo>
                  <a:pt x="11407921" y="0"/>
                </a:lnTo>
                <a:lnTo>
                  <a:pt x="11407921" y="10038970"/>
                </a:lnTo>
                <a:lnTo>
                  <a:pt x="0" y="10038970"/>
                </a:lnTo>
                <a:lnTo>
                  <a:pt x="0" y="0"/>
                </a:lnTo>
                <a:close/>
              </a:path>
            </a:pathLst>
          </a:custGeom>
          <a:blipFill>
            <a:blip r:embed="rId6"/>
            <a:stretch>
              <a:fillRect/>
            </a:stretch>
          </a:blipFill>
        </p:spPr>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5108" y="2525996"/>
            <a:ext cx="6619875" cy="4257675"/>
          </a:xfrm>
          <a:prstGeom prst="rect">
            <a:avLst/>
          </a:prstGeom>
        </p:spPr>
      </p:pic>
      <p:sp>
        <p:nvSpPr>
          <p:cNvPr id="19" name="Freeform 10"/>
          <p:cNvSpPr/>
          <p:nvPr/>
        </p:nvSpPr>
        <p:spPr>
          <a:xfrm rot="-588212">
            <a:off x="7935190" y="3189129"/>
            <a:ext cx="4822660" cy="4386259"/>
          </a:xfrm>
          <a:custGeom>
            <a:avLst/>
            <a:gdLst/>
            <a:ahLst/>
            <a:cxnLst/>
            <a:rect l="l" t="t" r="r" b="b"/>
            <a:pathLst>
              <a:path w="9422138" h="9738644">
                <a:moveTo>
                  <a:pt x="9422139" y="0"/>
                </a:moveTo>
                <a:lnTo>
                  <a:pt x="0" y="0"/>
                </a:lnTo>
                <a:lnTo>
                  <a:pt x="0" y="9738644"/>
                </a:lnTo>
                <a:lnTo>
                  <a:pt x="9422139" y="9738644"/>
                </a:lnTo>
                <a:lnTo>
                  <a:pt x="9422139" y="0"/>
                </a:lnTo>
                <a:close/>
              </a:path>
            </a:pathLst>
          </a:custGeom>
          <a:blipFill>
            <a:blip r:embed="rId8"/>
            <a:stretch>
              <a:fillRect/>
            </a:stretch>
          </a:blipFill>
        </p:spPr>
      </p:sp>
    </p:spTree>
    <p:extLst>
      <p:ext uri="{BB962C8B-B14F-4D97-AF65-F5344CB8AC3E}">
        <p14:creationId xmlns:p14="http://schemas.microsoft.com/office/powerpoint/2010/main" val="42589609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DCCE9CC-116C-49A6-918E-746DD792AE3D}"/>
              </a:ext>
            </a:extLst>
          </p:cNvPr>
          <p:cNvPicPr>
            <a:picLocks noChangeAspect="1"/>
          </p:cNvPicPr>
          <p:nvPr/>
        </p:nvPicPr>
        <p:blipFill rotWithShape="1">
          <a:blip r:embed="rId3" cstate="print">
            <a:biLevel thresh="25000"/>
            <a:extLst>
              <a:ext uri="{28A0092B-C50C-407E-A947-70E740481C1C}">
                <a14:useLocalDpi xmlns:a14="http://schemas.microsoft.com/office/drawing/2010/main" val="0"/>
              </a:ext>
            </a:extLst>
          </a:blip>
          <a:srcRect l="50000" t="27320" r="24646" b="65087"/>
          <a:stretch/>
        </p:blipFill>
        <p:spPr>
          <a:xfrm>
            <a:off x="426609" y="109007"/>
            <a:ext cx="1319699" cy="592868"/>
          </a:xfrm>
          <a:prstGeom prst="rect">
            <a:avLst/>
          </a:prstGeom>
        </p:spPr>
      </p:pic>
      <p:sp>
        <p:nvSpPr>
          <p:cNvPr id="7" name="矩形: 圆角 6">
            <a:extLst>
              <a:ext uri="{FF2B5EF4-FFF2-40B4-BE49-F238E27FC236}">
                <a16:creationId xmlns:a16="http://schemas.microsoft.com/office/drawing/2014/main" id="{E84B9135-3006-4C7B-835F-6E96F1330580}"/>
              </a:ext>
            </a:extLst>
          </p:cNvPr>
          <p:cNvSpPr/>
          <p:nvPr/>
        </p:nvSpPr>
        <p:spPr>
          <a:xfrm>
            <a:off x="426609" y="866274"/>
            <a:ext cx="11547217" cy="5823283"/>
          </a:xfrm>
          <a:prstGeom prst="roundRect">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34A34"/>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5" name="Rectangle 4"/>
          <p:cNvSpPr/>
          <p:nvPr/>
        </p:nvSpPr>
        <p:spPr>
          <a:xfrm>
            <a:off x="3870869" y="48408"/>
            <a:ext cx="4354012" cy="604909"/>
          </a:xfrm>
          <a:prstGeom prst="rect">
            <a:avLst/>
          </a:prstGeom>
        </p:spPr>
        <p:txBody>
          <a:bodyPr wrap="none">
            <a:spAutoFit/>
          </a:bodyPr>
          <a:lstStyle/>
          <a:p>
            <a:pPr algn="just">
              <a:lnSpc>
                <a:spcPct val="130000"/>
              </a:lnSpc>
              <a:spcAft>
                <a:spcPts val="0"/>
              </a:spcAft>
              <a:tabLst>
                <a:tab pos="990600" algn="l"/>
              </a:tabLst>
            </a:pPr>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II. KHÁM PHÁ CHI TIẾT</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9">
            <a:extLst>
              <a:ext uri="{FF2B5EF4-FFF2-40B4-BE49-F238E27FC236}">
                <a16:creationId xmlns:a16="http://schemas.microsoft.com/office/drawing/2014/main" id="{B95C2F16-724E-43D1-98C3-B4A9C649D4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7973">
            <a:off x="9242670" y="-608199"/>
            <a:ext cx="2620148" cy="2620148"/>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438202262"/>
              </p:ext>
            </p:extLst>
          </p:nvPr>
        </p:nvGraphicFramePr>
        <p:xfrm>
          <a:off x="826429" y="1045268"/>
          <a:ext cx="10905423" cy="5465294"/>
        </p:xfrm>
        <a:graphic>
          <a:graphicData uri="http://schemas.openxmlformats.org/drawingml/2006/table">
            <a:tbl>
              <a:tblPr firstRow="1" firstCol="1" bandRow="1"/>
              <a:tblGrid>
                <a:gridCol w="751760">
                  <a:extLst>
                    <a:ext uri="{9D8B030D-6E8A-4147-A177-3AD203B41FA5}">
                      <a16:colId xmlns:a16="http://schemas.microsoft.com/office/drawing/2014/main" val="20000"/>
                    </a:ext>
                  </a:extLst>
                </a:gridCol>
                <a:gridCol w="1132523">
                  <a:extLst>
                    <a:ext uri="{9D8B030D-6E8A-4147-A177-3AD203B41FA5}">
                      <a16:colId xmlns:a16="http://schemas.microsoft.com/office/drawing/2014/main" val="20001"/>
                    </a:ext>
                  </a:extLst>
                </a:gridCol>
                <a:gridCol w="7810511">
                  <a:extLst>
                    <a:ext uri="{9D8B030D-6E8A-4147-A177-3AD203B41FA5}">
                      <a16:colId xmlns:a16="http://schemas.microsoft.com/office/drawing/2014/main" val="20002"/>
                    </a:ext>
                  </a:extLst>
                </a:gridCol>
                <a:gridCol w="1210629">
                  <a:extLst>
                    <a:ext uri="{9D8B030D-6E8A-4147-A177-3AD203B41FA5}">
                      <a16:colId xmlns:a16="http://schemas.microsoft.com/office/drawing/2014/main" val="20003"/>
                    </a:ext>
                  </a:extLst>
                </a:gridCol>
              </a:tblGrid>
              <a:tr h="382194">
                <a:tc>
                  <a:txBody>
                    <a:bodyPr/>
                    <a:lstStyle/>
                    <a:p>
                      <a:pPr algn="ctr">
                        <a:lnSpc>
                          <a:spcPct val="130000"/>
                        </a:lnSpc>
                        <a:spcAft>
                          <a:spcPts val="0"/>
                        </a:spcAft>
                      </a:pPr>
                      <a:r>
                        <a:rPr lang="en-US"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Nhóm</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953" marR="39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0"/>
                        </a:spcAft>
                      </a:pPr>
                      <a:r>
                        <a:rPr lang="en-US"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Nhiệm vụ</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953" marR="39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0"/>
                        </a:spcAft>
                      </a:pPr>
                      <a:r>
                        <a:rPr lang="en-US"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 hỏi</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953" marR="39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0"/>
                        </a:spcAft>
                      </a:pPr>
                      <a:r>
                        <a:rPr lang="en-US"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Đáp án</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953" marR="39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45365">
                <a:tc>
                  <a:txBody>
                    <a:bodyPr/>
                    <a:lstStyle/>
                    <a:p>
                      <a:pPr algn="ctr">
                        <a:lnSpc>
                          <a:spcPct val="130000"/>
                        </a:lnSpc>
                        <a:spcAft>
                          <a:spcPts val="0"/>
                        </a:spcAft>
                      </a:pPr>
                      <a:r>
                        <a:rPr lang="en-US"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Nhóm 1</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953" marR="39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Hai câu đề</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953" marR="39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1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Hai câu thơ đầu thông báo sự kiện gì? Có điều gì bất thường?</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0"/>
                        </a:spcAft>
                      </a:pPr>
                      <a:r>
                        <a:rPr lang="en-US" sz="1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Hai câu thơ cho em biết điều gì về chế độ thi cử nước ta cuối thế kỉ XIX?</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953" marR="39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953" marR="39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28776">
                <a:tc>
                  <a:txBody>
                    <a:bodyPr/>
                    <a:lstStyle/>
                    <a:p>
                      <a:pPr algn="ctr">
                        <a:lnSpc>
                          <a:spcPct val="130000"/>
                        </a:lnSpc>
                        <a:spcAft>
                          <a:spcPts val="0"/>
                        </a:spcAft>
                      </a:pPr>
                      <a:r>
                        <a:rPr lang="en-US"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Nhóm 2</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953" marR="39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Hai câu thực</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953" marR="39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1800" b="1"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Chỉ ra và nêu tác dụng của các biện pháp tu từ được sử dụng trong hai câu thơ thực.</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0"/>
                        </a:spcAft>
                      </a:pPr>
                      <a:r>
                        <a:rPr lang="en-US" sz="1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Nhận xét về hình ảnh các sĩ tử và quan viên người Việt được tái hiện trong hai câu thơ.</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953" marR="39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953" marR="39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28776">
                <a:tc>
                  <a:txBody>
                    <a:bodyPr/>
                    <a:lstStyle/>
                    <a:p>
                      <a:pPr algn="ctr">
                        <a:lnSpc>
                          <a:spcPct val="130000"/>
                        </a:lnSpc>
                        <a:spcAft>
                          <a:spcPts val="0"/>
                        </a:spcAft>
                      </a:pPr>
                      <a:r>
                        <a:rPr lang="en-US"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Nhóm 3</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953" marR="39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Hai câu luận</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953" marR="39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1800"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 Phân tích sức mạnh châm biếm, đả kích của biện pháp nghệ thuật đối ở hai câu thơ luận. </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0"/>
                        </a:spcAft>
                      </a:pPr>
                      <a:r>
                        <a:rPr lang="en-US" sz="1800"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Từ đó nhận xét về hai hình ảnh mang tính chất “ngoại lai” là quan sứ và mụ đầm trong hai câu thơ luận. </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953" marR="39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953" marR="39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180183">
                <a:tc>
                  <a:txBody>
                    <a:bodyPr/>
                    <a:lstStyle/>
                    <a:p>
                      <a:pPr algn="ctr">
                        <a:lnSpc>
                          <a:spcPct val="130000"/>
                        </a:lnSpc>
                        <a:spcAft>
                          <a:spcPts val="0"/>
                        </a:spcAft>
                      </a:pPr>
                      <a:r>
                        <a:rPr lang="en-US"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Nhóm 4</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953" marR="39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Hai câu kết</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953" marR="39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1800"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Nhắc đến “nhân tài đất Bắc”, tác giả muốn nhắn nhủ đối tượng nào?</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0"/>
                        </a:spcAft>
                      </a:pPr>
                      <a:r>
                        <a:rPr lang="en-US" sz="1800"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Cảm nhận thái độ của tác giả qua lời nhắn nhủ ở hai câu cuối khi chứng kiến hiện thực nơi trường thi.</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953" marR="39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953" marR="39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3949676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6e59b15cf62f6ebabf1a7990154b00fe">
            <a:extLst>
              <a:ext uri="{FF2B5EF4-FFF2-40B4-BE49-F238E27FC236}">
                <a16:creationId xmlns:a16="http://schemas.microsoft.com/office/drawing/2014/main" id="{01E1FE64-1382-46DD-B374-CA8C4AD0506E}"/>
              </a:ext>
            </a:extLst>
          </p:cNvPr>
          <p:cNvPicPr>
            <a:picLocks noChangeAspect="1"/>
          </p:cNvPicPr>
          <p:nvPr/>
        </p:nvPicPr>
        <p:blipFill rotWithShape="1">
          <a:blip r:embed="rId3"/>
          <a:srcRect l="18301" r="16472" b="10729"/>
          <a:stretch/>
        </p:blipFill>
        <p:spPr>
          <a:xfrm>
            <a:off x="10421813" y="-415078"/>
            <a:ext cx="1885950" cy="3447929"/>
          </a:xfrm>
          <a:prstGeom prst="rect">
            <a:avLst/>
          </a:prstGeom>
        </p:spPr>
      </p:pic>
      <p:pic>
        <p:nvPicPr>
          <p:cNvPr id="5" name="图片 4">
            <a:extLst>
              <a:ext uri="{FF2B5EF4-FFF2-40B4-BE49-F238E27FC236}">
                <a16:creationId xmlns:a16="http://schemas.microsoft.com/office/drawing/2014/main" id="{7F0A4A45-710B-400C-8D87-730DBF42875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245007" y="2558213"/>
            <a:ext cx="528136" cy="325703"/>
          </a:xfrm>
          <a:prstGeom prst="rect">
            <a:avLst/>
          </a:prstGeom>
        </p:spPr>
      </p:pic>
      <p:grpSp>
        <p:nvGrpSpPr>
          <p:cNvPr id="39" name="组合 2">
            <a:extLst>
              <a:ext uri="{FF2B5EF4-FFF2-40B4-BE49-F238E27FC236}">
                <a16:creationId xmlns:a16="http://schemas.microsoft.com/office/drawing/2014/main" id="{444A6BDC-CB4C-455C-8A88-B7AD878F8E46}"/>
              </a:ext>
            </a:extLst>
          </p:cNvPr>
          <p:cNvGrpSpPr/>
          <p:nvPr/>
        </p:nvGrpSpPr>
        <p:grpSpPr>
          <a:xfrm>
            <a:off x="3975401" y="854425"/>
            <a:ext cx="5933520" cy="1335030"/>
            <a:chOff x="1320957" y="1814078"/>
            <a:chExt cx="9550082" cy="4150685"/>
          </a:xfrm>
        </p:grpSpPr>
        <p:sp>
          <p:nvSpPr>
            <p:cNvPr id="41" name="任意多边形 4">
              <a:extLst>
                <a:ext uri="{FF2B5EF4-FFF2-40B4-BE49-F238E27FC236}">
                  <a16:creationId xmlns:a16="http://schemas.microsoft.com/office/drawing/2014/main" id="{E2E44862-9331-4B8D-A7C2-D3B103497CA6}"/>
                </a:ext>
              </a:extLst>
            </p:cNvPr>
            <p:cNvSpPr/>
            <p:nvPr/>
          </p:nvSpPr>
          <p:spPr>
            <a:xfrm>
              <a:off x="1320957" y="1814078"/>
              <a:ext cx="9550082" cy="4150685"/>
            </a:xfrm>
            <a:custGeom>
              <a:avLst/>
              <a:gdLst>
                <a:gd name="connsiteX0" fmla="*/ 0 w 9550082"/>
                <a:gd name="connsiteY0" fmla="*/ 0 h 4150685"/>
                <a:gd name="connsiteX1" fmla="*/ 8829475 w 9550082"/>
                <a:gd name="connsiteY1" fmla="*/ 0 h 4150685"/>
                <a:gd name="connsiteX2" fmla="*/ 8829475 w 9550082"/>
                <a:gd name="connsiteY2" fmla="*/ 663430 h 4150685"/>
                <a:gd name="connsiteX3" fmla="*/ 9550082 w 9550082"/>
                <a:gd name="connsiteY3" fmla="*/ 663430 h 4150685"/>
                <a:gd name="connsiteX4" fmla="*/ 9550082 w 9550082"/>
                <a:gd name="connsiteY4" fmla="*/ 4150685 h 4150685"/>
                <a:gd name="connsiteX5" fmla="*/ 709409 w 9550082"/>
                <a:gd name="connsiteY5" fmla="*/ 4150685 h 4150685"/>
                <a:gd name="connsiteX6" fmla="*/ 709409 w 9550082"/>
                <a:gd name="connsiteY6" fmla="*/ 3466452 h 4150685"/>
                <a:gd name="connsiteX7" fmla="*/ 0 w 9550082"/>
                <a:gd name="connsiteY7" fmla="*/ 3466452 h 4150685"/>
                <a:gd name="connsiteX8" fmla="*/ 0 w 9550082"/>
                <a:gd name="connsiteY8" fmla="*/ 0 h 415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50082" h="4150685">
                  <a:moveTo>
                    <a:pt x="0" y="0"/>
                  </a:moveTo>
                  <a:lnTo>
                    <a:pt x="8829475" y="0"/>
                  </a:lnTo>
                  <a:lnTo>
                    <a:pt x="8829475" y="663430"/>
                  </a:lnTo>
                  <a:lnTo>
                    <a:pt x="9550082" y="663430"/>
                  </a:lnTo>
                  <a:lnTo>
                    <a:pt x="9550082" y="4150685"/>
                  </a:lnTo>
                  <a:lnTo>
                    <a:pt x="709409" y="4150685"/>
                  </a:lnTo>
                  <a:lnTo>
                    <a:pt x="709409" y="3466452"/>
                  </a:lnTo>
                  <a:lnTo>
                    <a:pt x="0" y="3466452"/>
                  </a:lnTo>
                  <a:lnTo>
                    <a:pt x="0" y="0"/>
                  </a:lnTo>
                  <a:close/>
                </a:path>
              </a:pathLst>
            </a:custGeom>
            <a:solidFill>
              <a:sysClr val="windowText" lastClr="000000">
                <a:alpha val="14000"/>
              </a:sysClr>
            </a:solidFill>
            <a:ln w="3175" cap="flat" cmpd="sng" algn="ctr">
              <a:solidFill>
                <a:sysClr val="window" lastClr="FFFFFF">
                  <a:alpha val="70000"/>
                </a:sysClr>
              </a:solidFill>
              <a:prstDash val="solid"/>
              <a:miter lim="800000"/>
            </a:ln>
            <a:effectLst/>
          </p:spPr>
          <p:txBody>
            <a:bodyPr rtlCol="0" anchor="ctr"/>
            <a:lstStyle/>
            <a:p>
              <a:pPr algn="ctr">
                <a:defRPr/>
              </a:pPr>
              <a:endParaRPr lang="zh-CN" altLang="en-US" kern="0" dirty="0">
                <a:solidFill>
                  <a:prstClr val="black"/>
                </a:solidFill>
                <a:latin typeface="inpin heiti" charset="-122"/>
                <a:ea typeface="inpin heiti" charset="-122"/>
              </a:endParaRPr>
            </a:p>
          </p:txBody>
        </p:sp>
        <p:sp>
          <p:nvSpPr>
            <p:cNvPr id="42" name="Freeform 5">
              <a:extLst>
                <a:ext uri="{FF2B5EF4-FFF2-40B4-BE49-F238E27FC236}">
                  <a16:creationId xmlns:a16="http://schemas.microsoft.com/office/drawing/2014/main" id="{E75525F9-03BB-4F8C-AC67-963EB8883C2E}"/>
                </a:ext>
              </a:extLst>
            </p:cNvPr>
            <p:cNvSpPr>
              <a:spLocks noEditPoints="1"/>
            </p:cNvSpPr>
            <p:nvPr/>
          </p:nvSpPr>
          <p:spPr bwMode="auto">
            <a:xfrm>
              <a:off x="10266944" y="1888852"/>
              <a:ext cx="462016" cy="462014"/>
            </a:xfrm>
            <a:custGeom>
              <a:avLst/>
              <a:gdLst>
                <a:gd name="T0" fmla="*/ 822 w 920"/>
                <a:gd name="T1" fmla="*/ 920 h 920"/>
                <a:gd name="T2" fmla="*/ 732 w 920"/>
                <a:gd name="T3" fmla="*/ 591 h 920"/>
                <a:gd name="T4" fmla="*/ 732 w 920"/>
                <a:gd name="T5" fmla="*/ 577 h 920"/>
                <a:gd name="T6" fmla="*/ 920 w 920"/>
                <a:gd name="T7" fmla="*/ 920 h 920"/>
                <a:gd name="T8" fmla="*/ 732 w 920"/>
                <a:gd name="T9" fmla="*/ 577 h 920"/>
                <a:gd name="T10" fmla="*/ 920 w 920"/>
                <a:gd name="T11" fmla="*/ 377 h 920"/>
                <a:gd name="T12" fmla="*/ 732 w 920"/>
                <a:gd name="T13" fmla="*/ 69 h 920"/>
                <a:gd name="T14" fmla="*/ 732 w 920"/>
                <a:gd name="T15" fmla="*/ 310 h 920"/>
                <a:gd name="T16" fmla="*/ 732 w 920"/>
                <a:gd name="T17" fmla="*/ 293 h 920"/>
                <a:gd name="T18" fmla="*/ 822 w 920"/>
                <a:gd name="T19" fmla="*/ 98 h 920"/>
                <a:gd name="T20" fmla="*/ 837 w 920"/>
                <a:gd name="T21" fmla="*/ 84 h 920"/>
                <a:gd name="T22" fmla="*/ 477 w 920"/>
                <a:gd name="T23" fmla="*/ 836 h 920"/>
                <a:gd name="T24" fmla="*/ 732 w 920"/>
                <a:gd name="T25" fmla="*/ 608 h 920"/>
                <a:gd name="T26" fmla="*/ 644 w 920"/>
                <a:gd name="T27" fmla="*/ 577 h 920"/>
                <a:gd name="T28" fmla="*/ 644 w 920"/>
                <a:gd name="T29" fmla="*/ 508 h 920"/>
                <a:gd name="T30" fmla="*/ 732 w 920"/>
                <a:gd name="T31" fmla="*/ 310 h 920"/>
                <a:gd name="T32" fmla="*/ 544 w 920"/>
                <a:gd name="T33" fmla="*/ 377 h 920"/>
                <a:gd name="T34" fmla="*/ 477 w 920"/>
                <a:gd name="T35" fmla="*/ 577 h 920"/>
                <a:gd name="T36" fmla="*/ 477 w 920"/>
                <a:gd name="T37" fmla="*/ 591 h 920"/>
                <a:gd name="T38" fmla="*/ 544 w 920"/>
                <a:gd name="T39" fmla="*/ 739 h 920"/>
                <a:gd name="T40" fmla="*/ 610 w 920"/>
                <a:gd name="T41" fmla="*/ 805 h 920"/>
                <a:gd name="T42" fmla="*/ 627 w 920"/>
                <a:gd name="T43" fmla="*/ 822 h 920"/>
                <a:gd name="T44" fmla="*/ 477 w 920"/>
                <a:gd name="T45" fmla="*/ 836 h 920"/>
                <a:gd name="T46" fmla="*/ 544 w 920"/>
                <a:gd name="T47" fmla="*/ 279 h 920"/>
                <a:gd name="T48" fmla="*/ 732 w 920"/>
                <a:gd name="T49" fmla="*/ 293 h 920"/>
                <a:gd name="T50" fmla="*/ 644 w 920"/>
                <a:gd name="T51" fmla="*/ 98 h 920"/>
                <a:gd name="T52" fmla="*/ 627 w 920"/>
                <a:gd name="T53" fmla="*/ 84 h 920"/>
                <a:gd name="T54" fmla="*/ 610 w 920"/>
                <a:gd name="T55" fmla="*/ 69 h 920"/>
                <a:gd name="T56" fmla="*/ 413 w 920"/>
                <a:gd name="T57" fmla="*/ 279 h 920"/>
                <a:gd name="T58" fmla="*/ 246 w 920"/>
                <a:gd name="T59" fmla="*/ 69 h 920"/>
                <a:gd name="T60" fmla="*/ 329 w 920"/>
                <a:gd name="T61" fmla="*/ 508 h 920"/>
                <a:gd name="T62" fmla="*/ 246 w 920"/>
                <a:gd name="T63" fmla="*/ 98 h 920"/>
                <a:gd name="T64" fmla="*/ 246 w 920"/>
                <a:gd name="T65" fmla="*/ 279 h 920"/>
                <a:gd name="T66" fmla="*/ 312 w 920"/>
                <a:gd name="T67" fmla="*/ 310 h 920"/>
                <a:gd name="T68" fmla="*/ 312 w 920"/>
                <a:gd name="T69" fmla="*/ 377 h 920"/>
                <a:gd name="T70" fmla="*/ 246 w 920"/>
                <a:gd name="T71" fmla="*/ 577 h 920"/>
                <a:gd name="T72" fmla="*/ 413 w 920"/>
                <a:gd name="T73" fmla="*/ 508 h 920"/>
                <a:gd name="T74" fmla="*/ 477 w 920"/>
                <a:gd name="T75" fmla="*/ 310 h 920"/>
                <a:gd name="T76" fmla="*/ 477 w 920"/>
                <a:gd name="T77" fmla="*/ 293 h 920"/>
                <a:gd name="T78" fmla="*/ 413 w 920"/>
                <a:gd name="T79" fmla="*/ 279 h 920"/>
                <a:gd name="T80" fmla="*/ 312 w 920"/>
                <a:gd name="T81" fmla="*/ 836 h 920"/>
                <a:gd name="T82" fmla="*/ 329 w 920"/>
                <a:gd name="T83" fmla="*/ 822 h 920"/>
                <a:gd name="T84" fmla="*/ 343 w 920"/>
                <a:gd name="T85" fmla="*/ 805 h 920"/>
                <a:gd name="T86" fmla="*/ 413 w 920"/>
                <a:gd name="T87" fmla="*/ 739 h 920"/>
                <a:gd name="T88" fmla="*/ 477 w 920"/>
                <a:gd name="T89" fmla="*/ 591 h 920"/>
                <a:gd name="T90" fmla="*/ 246 w 920"/>
                <a:gd name="T91" fmla="*/ 0 h 920"/>
                <a:gd name="T92" fmla="*/ 246 w 920"/>
                <a:gd name="T93" fmla="*/ 69 h 920"/>
                <a:gd name="T94" fmla="*/ 246 w 920"/>
                <a:gd name="T95" fmla="*/ 84 h 920"/>
                <a:gd name="T96" fmla="*/ 246 w 920"/>
                <a:gd name="T97" fmla="*/ 98 h 920"/>
                <a:gd name="T98" fmla="*/ 246 w 920"/>
                <a:gd name="T99" fmla="*/ 279 h 920"/>
                <a:gd name="T100" fmla="*/ 246 w 920"/>
                <a:gd name="T101" fmla="*/ 608 h 920"/>
                <a:gd name="T102" fmla="*/ 100 w 920"/>
                <a:gd name="T103" fmla="*/ 293 h 920"/>
                <a:gd name="T104" fmla="*/ 246 w 920"/>
                <a:gd name="T105" fmla="*/ 279 h 920"/>
                <a:gd name="T106" fmla="*/ 181 w 920"/>
                <a:gd name="T107" fmla="*/ 377 h 920"/>
                <a:gd name="T108" fmla="*/ 246 w 920"/>
                <a:gd name="T109" fmla="*/ 577 h 920"/>
                <a:gd name="T110" fmla="*/ 246 w 920"/>
                <a:gd name="T111" fmla="*/ 310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0" h="920">
                  <a:moveTo>
                    <a:pt x="732" y="608"/>
                  </a:moveTo>
                  <a:lnTo>
                    <a:pt x="822" y="608"/>
                  </a:lnTo>
                  <a:lnTo>
                    <a:pt x="822" y="920"/>
                  </a:lnTo>
                  <a:lnTo>
                    <a:pt x="837" y="920"/>
                  </a:lnTo>
                  <a:lnTo>
                    <a:pt x="837" y="591"/>
                  </a:lnTo>
                  <a:lnTo>
                    <a:pt x="732" y="591"/>
                  </a:lnTo>
                  <a:lnTo>
                    <a:pt x="732" y="608"/>
                  </a:lnTo>
                  <a:lnTo>
                    <a:pt x="732" y="608"/>
                  </a:lnTo>
                  <a:close/>
                  <a:moveTo>
                    <a:pt x="732" y="577"/>
                  </a:moveTo>
                  <a:lnTo>
                    <a:pt x="732" y="508"/>
                  </a:lnTo>
                  <a:lnTo>
                    <a:pt x="920" y="508"/>
                  </a:lnTo>
                  <a:lnTo>
                    <a:pt x="920" y="920"/>
                  </a:lnTo>
                  <a:lnTo>
                    <a:pt x="851" y="920"/>
                  </a:lnTo>
                  <a:lnTo>
                    <a:pt x="851" y="577"/>
                  </a:lnTo>
                  <a:lnTo>
                    <a:pt x="732" y="577"/>
                  </a:lnTo>
                  <a:lnTo>
                    <a:pt x="732" y="577"/>
                  </a:lnTo>
                  <a:close/>
                  <a:moveTo>
                    <a:pt x="732" y="377"/>
                  </a:moveTo>
                  <a:lnTo>
                    <a:pt x="920" y="377"/>
                  </a:lnTo>
                  <a:lnTo>
                    <a:pt x="920" y="0"/>
                  </a:lnTo>
                  <a:lnTo>
                    <a:pt x="732" y="0"/>
                  </a:lnTo>
                  <a:lnTo>
                    <a:pt x="732" y="69"/>
                  </a:lnTo>
                  <a:lnTo>
                    <a:pt x="851" y="69"/>
                  </a:lnTo>
                  <a:lnTo>
                    <a:pt x="851" y="310"/>
                  </a:lnTo>
                  <a:lnTo>
                    <a:pt x="732" y="310"/>
                  </a:lnTo>
                  <a:lnTo>
                    <a:pt x="732" y="377"/>
                  </a:lnTo>
                  <a:lnTo>
                    <a:pt x="732" y="377"/>
                  </a:lnTo>
                  <a:close/>
                  <a:moveTo>
                    <a:pt x="732" y="293"/>
                  </a:moveTo>
                  <a:lnTo>
                    <a:pt x="732" y="279"/>
                  </a:lnTo>
                  <a:lnTo>
                    <a:pt x="822" y="279"/>
                  </a:lnTo>
                  <a:lnTo>
                    <a:pt x="822" y="98"/>
                  </a:lnTo>
                  <a:lnTo>
                    <a:pt x="732" y="98"/>
                  </a:lnTo>
                  <a:lnTo>
                    <a:pt x="732" y="84"/>
                  </a:lnTo>
                  <a:lnTo>
                    <a:pt x="837" y="84"/>
                  </a:lnTo>
                  <a:lnTo>
                    <a:pt x="837" y="293"/>
                  </a:lnTo>
                  <a:lnTo>
                    <a:pt x="732" y="293"/>
                  </a:lnTo>
                  <a:close/>
                  <a:moveTo>
                    <a:pt x="477" y="836"/>
                  </a:moveTo>
                  <a:lnTo>
                    <a:pt x="644" y="836"/>
                  </a:lnTo>
                  <a:lnTo>
                    <a:pt x="644" y="608"/>
                  </a:lnTo>
                  <a:lnTo>
                    <a:pt x="732" y="608"/>
                  </a:lnTo>
                  <a:lnTo>
                    <a:pt x="732" y="591"/>
                  </a:lnTo>
                  <a:lnTo>
                    <a:pt x="644" y="591"/>
                  </a:lnTo>
                  <a:lnTo>
                    <a:pt x="644" y="577"/>
                  </a:lnTo>
                  <a:lnTo>
                    <a:pt x="732" y="577"/>
                  </a:lnTo>
                  <a:lnTo>
                    <a:pt x="732" y="508"/>
                  </a:lnTo>
                  <a:lnTo>
                    <a:pt x="644" y="508"/>
                  </a:lnTo>
                  <a:lnTo>
                    <a:pt x="644" y="377"/>
                  </a:lnTo>
                  <a:lnTo>
                    <a:pt x="732" y="377"/>
                  </a:lnTo>
                  <a:lnTo>
                    <a:pt x="732" y="310"/>
                  </a:lnTo>
                  <a:lnTo>
                    <a:pt x="477" y="310"/>
                  </a:lnTo>
                  <a:lnTo>
                    <a:pt x="477" y="377"/>
                  </a:lnTo>
                  <a:lnTo>
                    <a:pt x="544" y="377"/>
                  </a:lnTo>
                  <a:lnTo>
                    <a:pt x="544" y="508"/>
                  </a:lnTo>
                  <a:lnTo>
                    <a:pt x="477" y="508"/>
                  </a:lnTo>
                  <a:lnTo>
                    <a:pt x="477" y="577"/>
                  </a:lnTo>
                  <a:lnTo>
                    <a:pt x="544" y="577"/>
                  </a:lnTo>
                  <a:lnTo>
                    <a:pt x="544" y="591"/>
                  </a:lnTo>
                  <a:lnTo>
                    <a:pt x="477" y="591"/>
                  </a:lnTo>
                  <a:lnTo>
                    <a:pt x="477" y="608"/>
                  </a:lnTo>
                  <a:lnTo>
                    <a:pt x="544" y="608"/>
                  </a:lnTo>
                  <a:lnTo>
                    <a:pt x="544" y="739"/>
                  </a:lnTo>
                  <a:lnTo>
                    <a:pt x="477" y="739"/>
                  </a:lnTo>
                  <a:lnTo>
                    <a:pt x="477" y="805"/>
                  </a:lnTo>
                  <a:lnTo>
                    <a:pt x="610" y="805"/>
                  </a:lnTo>
                  <a:lnTo>
                    <a:pt x="610" y="377"/>
                  </a:lnTo>
                  <a:lnTo>
                    <a:pt x="627" y="377"/>
                  </a:lnTo>
                  <a:lnTo>
                    <a:pt x="627" y="822"/>
                  </a:lnTo>
                  <a:lnTo>
                    <a:pt x="477" y="822"/>
                  </a:lnTo>
                  <a:lnTo>
                    <a:pt x="477" y="836"/>
                  </a:lnTo>
                  <a:lnTo>
                    <a:pt x="477" y="836"/>
                  </a:lnTo>
                  <a:close/>
                  <a:moveTo>
                    <a:pt x="732" y="0"/>
                  </a:moveTo>
                  <a:lnTo>
                    <a:pt x="544" y="0"/>
                  </a:lnTo>
                  <a:lnTo>
                    <a:pt x="544" y="279"/>
                  </a:lnTo>
                  <a:lnTo>
                    <a:pt x="477" y="279"/>
                  </a:lnTo>
                  <a:lnTo>
                    <a:pt x="477" y="293"/>
                  </a:lnTo>
                  <a:lnTo>
                    <a:pt x="732" y="293"/>
                  </a:lnTo>
                  <a:lnTo>
                    <a:pt x="732" y="279"/>
                  </a:lnTo>
                  <a:lnTo>
                    <a:pt x="644" y="279"/>
                  </a:lnTo>
                  <a:lnTo>
                    <a:pt x="644" y="98"/>
                  </a:lnTo>
                  <a:lnTo>
                    <a:pt x="732" y="98"/>
                  </a:lnTo>
                  <a:lnTo>
                    <a:pt x="732" y="84"/>
                  </a:lnTo>
                  <a:lnTo>
                    <a:pt x="627" y="84"/>
                  </a:lnTo>
                  <a:lnTo>
                    <a:pt x="627" y="279"/>
                  </a:lnTo>
                  <a:lnTo>
                    <a:pt x="610" y="279"/>
                  </a:lnTo>
                  <a:lnTo>
                    <a:pt x="610" y="69"/>
                  </a:lnTo>
                  <a:lnTo>
                    <a:pt x="732" y="69"/>
                  </a:lnTo>
                  <a:lnTo>
                    <a:pt x="732" y="0"/>
                  </a:lnTo>
                  <a:close/>
                  <a:moveTo>
                    <a:pt x="413" y="279"/>
                  </a:moveTo>
                  <a:lnTo>
                    <a:pt x="413" y="0"/>
                  </a:lnTo>
                  <a:lnTo>
                    <a:pt x="246" y="0"/>
                  </a:lnTo>
                  <a:lnTo>
                    <a:pt x="246" y="69"/>
                  </a:lnTo>
                  <a:lnTo>
                    <a:pt x="343" y="69"/>
                  </a:lnTo>
                  <a:lnTo>
                    <a:pt x="343" y="508"/>
                  </a:lnTo>
                  <a:lnTo>
                    <a:pt x="329" y="508"/>
                  </a:lnTo>
                  <a:lnTo>
                    <a:pt x="329" y="84"/>
                  </a:lnTo>
                  <a:lnTo>
                    <a:pt x="246" y="84"/>
                  </a:lnTo>
                  <a:lnTo>
                    <a:pt x="246" y="98"/>
                  </a:lnTo>
                  <a:lnTo>
                    <a:pt x="312" y="98"/>
                  </a:lnTo>
                  <a:lnTo>
                    <a:pt x="312" y="279"/>
                  </a:lnTo>
                  <a:lnTo>
                    <a:pt x="246" y="279"/>
                  </a:lnTo>
                  <a:lnTo>
                    <a:pt x="246" y="293"/>
                  </a:lnTo>
                  <a:lnTo>
                    <a:pt x="312" y="293"/>
                  </a:lnTo>
                  <a:lnTo>
                    <a:pt x="312" y="310"/>
                  </a:lnTo>
                  <a:lnTo>
                    <a:pt x="246" y="310"/>
                  </a:lnTo>
                  <a:lnTo>
                    <a:pt x="246" y="377"/>
                  </a:lnTo>
                  <a:lnTo>
                    <a:pt x="312" y="377"/>
                  </a:lnTo>
                  <a:lnTo>
                    <a:pt x="312" y="508"/>
                  </a:lnTo>
                  <a:lnTo>
                    <a:pt x="246" y="508"/>
                  </a:lnTo>
                  <a:lnTo>
                    <a:pt x="246" y="577"/>
                  </a:lnTo>
                  <a:lnTo>
                    <a:pt x="477" y="577"/>
                  </a:lnTo>
                  <a:lnTo>
                    <a:pt x="477" y="508"/>
                  </a:lnTo>
                  <a:lnTo>
                    <a:pt x="413" y="508"/>
                  </a:lnTo>
                  <a:lnTo>
                    <a:pt x="413" y="377"/>
                  </a:lnTo>
                  <a:lnTo>
                    <a:pt x="477" y="377"/>
                  </a:lnTo>
                  <a:lnTo>
                    <a:pt x="477" y="310"/>
                  </a:lnTo>
                  <a:lnTo>
                    <a:pt x="413" y="310"/>
                  </a:lnTo>
                  <a:lnTo>
                    <a:pt x="413" y="293"/>
                  </a:lnTo>
                  <a:lnTo>
                    <a:pt x="477" y="293"/>
                  </a:lnTo>
                  <a:lnTo>
                    <a:pt x="477" y="279"/>
                  </a:lnTo>
                  <a:lnTo>
                    <a:pt x="413" y="279"/>
                  </a:lnTo>
                  <a:lnTo>
                    <a:pt x="413" y="279"/>
                  </a:lnTo>
                  <a:close/>
                  <a:moveTo>
                    <a:pt x="246" y="608"/>
                  </a:moveTo>
                  <a:lnTo>
                    <a:pt x="312" y="608"/>
                  </a:lnTo>
                  <a:lnTo>
                    <a:pt x="312" y="836"/>
                  </a:lnTo>
                  <a:lnTo>
                    <a:pt x="477" y="836"/>
                  </a:lnTo>
                  <a:lnTo>
                    <a:pt x="477" y="822"/>
                  </a:lnTo>
                  <a:lnTo>
                    <a:pt x="329" y="822"/>
                  </a:lnTo>
                  <a:lnTo>
                    <a:pt x="329" y="608"/>
                  </a:lnTo>
                  <a:lnTo>
                    <a:pt x="343" y="608"/>
                  </a:lnTo>
                  <a:lnTo>
                    <a:pt x="343" y="805"/>
                  </a:lnTo>
                  <a:lnTo>
                    <a:pt x="477" y="805"/>
                  </a:lnTo>
                  <a:lnTo>
                    <a:pt x="477" y="739"/>
                  </a:lnTo>
                  <a:lnTo>
                    <a:pt x="413" y="739"/>
                  </a:lnTo>
                  <a:lnTo>
                    <a:pt x="413" y="608"/>
                  </a:lnTo>
                  <a:lnTo>
                    <a:pt x="477" y="608"/>
                  </a:lnTo>
                  <a:lnTo>
                    <a:pt x="477" y="591"/>
                  </a:lnTo>
                  <a:lnTo>
                    <a:pt x="246" y="591"/>
                  </a:lnTo>
                  <a:lnTo>
                    <a:pt x="246" y="608"/>
                  </a:lnTo>
                  <a:close/>
                  <a:moveTo>
                    <a:pt x="246" y="0"/>
                  </a:moveTo>
                  <a:lnTo>
                    <a:pt x="0" y="0"/>
                  </a:lnTo>
                  <a:lnTo>
                    <a:pt x="0" y="69"/>
                  </a:lnTo>
                  <a:lnTo>
                    <a:pt x="246" y="69"/>
                  </a:lnTo>
                  <a:lnTo>
                    <a:pt x="246" y="0"/>
                  </a:lnTo>
                  <a:lnTo>
                    <a:pt x="246" y="0"/>
                  </a:lnTo>
                  <a:close/>
                  <a:moveTo>
                    <a:pt x="246" y="84"/>
                  </a:moveTo>
                  <a:lnTo>
                    <a:pt x="0" y="84"/>
                  </a:lnTo>
                  <a:lnTo>
                    <a:pt x="0" y="98"/>
                  </a:lnTo>
                  <a:lnTo>
                    <a:pt x="246" y="98"/>
                  </a:lnTo>
                  <a:lnTo>
                    <a:pt x="246" y="84"/>
                  </a:lnTo>
                  <a:lnTo>
                    <a:pt x="246" y="84"/>
                  </a:lnTo>
                  <a:close/>
                  <a:moveTo>
                    <a:pt x="246" y="279"/>
                  </a:moveTo>
                  <a:lnTo>
                    <a:pt x="84" y="279"/>
                  </a:lnTo>
                  <a:lnTo>
                    <a:pt x="84" y="608"/>
                  </a:lnTo>
                  <a:lnTo>
                    <a:pt x="246" y="608"/>
                  </a:lnTo>
                  <a:lnTo>
                    <a:pt x="246" y="591"/>
                  </a:lnTo>
                  <a:lnTo>
                    <a:pt x="100" y="591"/>
                  </a:lnTo>
                  <a:lnTo>
                    <a:pt x="100" y="293"/>
                  </a:lnTo>
                  <a:lnTo>
                    <a:pt x="246" y="293"/>
                  </a:lnTo>
                  <a:lnTo>
                    <a:pt x="246" y="279"/>
                  </a:lnTo>
                  <a:lnTo>
                    <a:pt x="246" y="279"/>
                  </a:lnTo>
                  <a:close/>
                  <a:moveTo>
                    <a:pt x="246" y="310"/>
                  </a:moveTo>
                  <a:lnTo>
                    <a:pt x="246" y="377"/>
                  </a:lnTo>
                  <a:lnTo>
                    <a:pt x="181" y="377"/>
                  </a:lnTo>
                  <a:lnTo>
                    <a:pt x="181" y="508"/>
                  </a:lnTo>
                  <a:lnTo>
                    <a:pt x="246" y="508"/>
                  </a:lnTo>
                  <a:lnTo>
                    <a:pt x="246" y="577"/>
                  </a:lnTo>
                  <a:lnTo>
                    <a:pt x="115" y="577"/>
                  </a:lnTo>
                  <a:lnTo>
                    <a:pt x="115" y="310"/>
                  </a:lnTo>
                  <a:lnTo>
                    <a:pt x="246" y="310"/>
                  </a:lnTo>
                  <a:close/>
                </a:path>
              </a:pathLst>
            </a:custGeom>
            <a:solidFill>
              <a:sysClr val="window" lastClr="FFFFFF">
                <a:alpha val="58000"/>
              </a:sysClr>
            </a:solidFill>
            <a:ln>
              <a:noFill/>
            </a:ln>
          </p:spPr>
          <p:txBody>
            <a:bodyPr vert="horz" wrap="square" lIns="91440" tIns="45720" rIns="91440" bIns="45720" numCol="1" anchor="t" anchorCtr="0" compatLnSpc="1">
              <a:prstTxWarp prst="textNoShape">
                <a:avLst/>
              </a:prstTxWarp>
            </a:bodyPr>
            <a:lstStyle/>
            <a:p>
              <a:pPr>
                <a:defRPr/>
              </a:pPr>
              <a:endParaRPr lang="zh-CN" altLang="en-US" kern="0" dirty="0">
                <a:solidFill>
                  <a:prstClr val="black"/>
                </a:solidFill>
                <a:latin typeface="inpin heiti" charset="-122"/>
                <a:ea typeface="inpin heiti" charset="-122"/>
              </a:endParaRPr>
            </a:p>
          </p:txBody>
        </p:sp>
        <p:sp>
          <p:nvSpPr>
            <p:cNvPr id="43" name="Freeform 42">
              <a:extLst>
                <a:ext uri="{FF2B5EF4-FFF2-40B4-BE49-F238E27FC236}">
                  <a16:creationId xmlns:a16="http://schemas.microsoft.com/office/drawing/2014/main" id="{757AAA55-06BA-4707-A5AE-B9F71A0397AD}"/>
                </a:ext>
              </a:extLst>
            </p:cNvPr>
            <p:cNvSpPr>
              <a:spLocks noEditPoints="1"/>
            </p:cNvSpPr>
            <p:nvPr/>
          </p:nvSpPr>
          <p:spPr bwMode="auto">
            <a:xfrm flipH="1" flipV="1">
              <a:off x="1418284" y="5465567"/>
              <a:ext cx="462016" cy="462014"/>
            </a:xfrm>
            <a:custGeom>
              <a:avLst/>
              <a:gdLst>
                <a:gd name="T0" fmla="*/ 822 w 920"/>
                <a:gd name="T1" fmla="*/ 920 h 920"/>
                <a:gd name="T2" fmla="*/ 732 w 920"/>
                <a:gd name="T3" fmla="*/ 591 h 920"/>
                <a:gd name="T4" fmla="*/ 732 w 920"/>
                <a:gd name="T5" fmla="*/ 577 h 920"/>
                <a:gd name="T6" fmla="*/ 920 w 920"/>
                <a:gd name="T7" fmla="*/ 920 h 920"/>
                <a:gd name="T8" fmla="*/ 732 w 920"/>
                <a:gd name="T9" fmla="*/ 577 h 920"/>
                <a:gd name="T10" fmla="*/ 920 w 920"/>
                <a:gd name="T11" fmla="*/ 377 h 920"/>
                <a:gd name="T12" fmla="*/ 732 w 920"/>
                <a:gd name="T13" fmla="*/ 69 h 920"/>
                <a:gd name="T14" fmla="*/ 732 w 920"/>
                <a:gd name="T15" fmla="*/ 310 h 920"/>
                <a:gd name="T16" fmla="*/ 732 w 920"/>
                <a:gd name="T17" fmla="*/ 293 h 920"/>
                <a:gd name="T18" fmla="*/ 822 w 920"/>
                <a:gd name="T19" fmla="*/ 98 h 920"/>
                <a:gd name="T20" fmla="*/ 837 w 920"/>
                <a:gd name="T21" fmla="*/ 84 h 920"/>
                <a:gd name="T22" fmla="*/ 477 w 920"/>
                <a:gd name="T23" fmla="*/ 836 h 920"/>
                <a:gd name="T24" fmla="*/ 732 w 920"/>
                <a:gd name="T25" fmla="*/ 608 h 920"/>
                <a:gd name="T26" fmla="*/ 644 w 920"/>
                <a:gd name="T27" fmla="*/ 577 h 920"/>
                <a:gd name="T28" fmla="*/ 644 w 920"/>
                <a:gd name="T29" fmla="*/ 508 h 920"/>
                <a:gd name="T30" fmla="*/ 732 w 920"/>
                <a:gd name="T31" fmla="*/ 310 h 920"/>
                <a:gd name="T32" fmla="*/ 544 w 920"/>
                <a:gd name="T33" fmla="*/ 377 h 920"/>
                <a:gd name="T34" fmla="*/ 477 w 920"/>
                <a:gd name="T35" fmla="*/ 577 h 920"/>
                <a:gd name="T36" fmla="*/ 477 w 920"/>
                <a:gd name="T37" fmla="*/ 591 h 920"/>
                <a:gd name="T38" fmla="*/ 544 w 920"/>
                <a:gd name="T39" fmla="*/ 739 h 920"/>
                <a:gd name="T40" fmla="*/ 610 w 920"/>
                <a:gd name="T41" fmla="*/ 805 h 920"/>
                <a:gd name="T42" fmla="*/ 627 w 920"/>
                <a:gd name="T43" fmla="*/ 822 h 920"/>
                <a:gd name="T44" fmla="*/ 477 w 920"/>
                <a:gd name="T45" fmla="*/ 836 h 920"/>
                <a:gd name="T46" fmla="*/ 544 w 920"/>
                <a:gd name="T47" fmla="*/ 279 h 920"/>
                <a:gd name="T48" fmla="*/ 732 w 920"/>
                <a:gd name="T49" fmla="*/ 293 h 920"/>
                <a:gd name="T50" fmla="*/ 644 w 920"/>
                <a:gd name="T51" fmla="*/ 98 h 920"/>
                <a:gd name="T52" fmla="*/ 627 w 920"/>
                <a:gd name="T53" fmla="*/ 84 h 920"/>
                <a:gd name="T54" fmla="*/ 610 w 920"/>
                <a:gd name="T55" fmla="*/ 69 h 920"/>
                <a:gd name="T56" fmla="*/ 413 w 920"/>
                <a:gd name="T57" fmla="*/ 279 h 920"/>
                <a:gd name="T58" fmla="*/ 246 w 920"/>
                <a:gd name="T59" fmla="*/ 69 h 920"/>
                <a:gd name="T60" fmla="*/ 329 w 920"/>
                <a:gd name="T61" fmla="*/ 508 h 920"/>
                <a:gd name="T62" fmla="*/ 246 w 920"/>
                <a:gd name="T63" fmla="*/ 98 h 920"/>
                <a:gd name="T64" fmla="*/ 246 w 920"/>
                <a:gd name="T65" fmla="*/ 279 h 920"/>
                <a:gd name="T66" fmla="*/ 312 w 920"/>
                <a:gd name="T67" fmla="*/ 310 h 920"/>
                <a:gd name="T68" fmla="*/ 312 w 920"/>
                <a:gd name="T69" fmla="*/ 377 h 920"/>
                <a:gd name="T70" fmla="*/ 246 w 920"/>
                <a:gd name="T71" fmla="*/ 577 h 920"/>
                <a:gd name="T72" fmla="*/ 413 w 920"/>
                <a:gd name="T73" fmla="*/ 508 h 920"/>
                <a:gd name="T74" fmla="*/ 477 w 920"/>
                <a:gd name="T75" fmla="*/ 310 h 920"/>
                <a:gd name="T76" fmla="*/ 477 w 920"/>
                <a:gd name="T77" fmla="*/ 293 h 920"/>
                <a:gd name="T78" fmla="*/ 413 w 920"/>
                <a:gd name="T79" fmla="*/ 279 h 920"/>
                <a:gd name="T80" fmla="*/ 312 w 920"/>
                <a:gd name="T81" fmla="*/ 836 h 920"/>
                <a:gd name="T82" fmla="*/ 329 w 920"/>
                <a:gd name="T83" fmla="*/ 822 h 920"/>
                <a:gd name="T84" fmla="*/ 343 w 920"/>
                <a:gd name="T85" fmla="*/ 805 h 920"/>
                <a:gd name="T86" fmla="*/ 413 w 920"/>
                <a:gd name="T87" fmla="*/ 739 h 920"/>
                <a:gd name="T88" fmla="*/ 477 w 920"/>
                <a:gd name="T89" fmla="*/ 591 h 920"/>
                <a:gd name="T90" fmla="*/ 246 w 920"/>
                <a:gd name="T91" fmla="*/ 0 h 920"/>
                <a:gd name="T92" fmla="*/ 246 w 920"/>
                <a:gd name="T93" fmla="*/ 69 h 920"/>
                <a:gd name="T94" fmla="*/ 246 w 920"/>
                <a:gd name="T95" fmla="*/ 84 h 920"/>
                <a:gd name="T96" fmla="*/ 246 w 920"/>
                <a:gd name="T97" fmla="*/ 98 h 920"/>
                <a:gd name="T98" fmla="*/ 246 w 920"/>
                <a:gd name="T99" fmla="*/ 279 h 920"/>
                <a:gd name="T100" fmla="*/ 246 w 920"/>
                <a:gd name="T101" fmla="*/ 608 h 920"/>
                <a:gd name="T102" fmla="*/ 100 w 920"/>
                <a:gd name="T103" fmla="*/ 293 h 920"/>
                <a:gd name="T104" fmla="*/ 246 w 920"/>
                <a:gd name="T105" fmla="*/ 279 h 920"/>
                <a:gd name="T106" fmla="*/ 181 w 920"/>
                <a:gd name="T107" fmla="*/ 377 h 920"/>
                <a:gd name="T108" fmla="*/ 246 w 920"/>
                <a:gd name="T109" fmla="*/ 577 h 920"/>
                <a:gd name="T110" fmla="*/ 246 w 920"/>
                <a:gd name="T111" fmla="*/ 310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0" h="920">
                  <a:moveTo>
                    <a:pt x="732" y="608"/>
                  </a:moveTo>
                  <a:lnTo>
                    <a:pt x="822" y="608"/>
                  </a:lnTo>
                  <a:lnTo>
                    <a:pt x="822" y="920"/>
                  </a:lnTo>
                  <a:lnTo>
                    <a:pt x="837" y="920"/>
                  </a:lnTo>
                  <a:lnTo>
                    <a:pt x="837" y="591"/>
                  </a:lnTo>
                  <a:lnTo>
                    <a:pt x="732" y="591"/>
                  </a:lnTo>
                  <a:lnTo>
                    <a:pt x="732" y="608"/>
                  </a:lnTo>
                  <a:lnTo>
                    <a:pt x="732" y="608"/>
                  </a:lnTo>
                  <a:close/>
                  <a:moveTo>
                    <a:pt x="732" y="577"/>
                  </a:moveTo>
                  <a:lnTo>
                    <a:pt x="732" y="508"/>
                  </a:lnTo>
                  <a:lnTo>
                    <a:pt x="920" y="508"/>
                  </a:lnTo>
                  <a:lnTo>
                    <a:pt x="920" y="920"/>
                  </a:lnTo>
                  <a:lnTo>
                    <a:pt x="851" y="920"/>
                  </a:lnTo>
                  <a:lnTo>
                    <a:pt x="851" y="577"/>
                  </a:lnTo>
                  <a:lnTo>
                    <a:pt x="732" y="577"/>
                  </a:lnTo>
                  <a:lnTo>
                    <a:pt x="732" y="577"/>
                  </a:lnTo>
                  <a:close/>
                  <a:moveTo>
                    <a:pt x="732" y="377"/>
                  </a:moveTo>
                  <a:lnTo>
                    <a:pt x="920" y="377"/>
                  </a:lnTo>
                  <a:lnTo>
                    <a:pt x="920" y="0"/>
                  </a:lnTo>
                  <a:lnTo>
                    <a:pt x="732" y="0"/>
                  </a:lnTo>
                  <a:lnTo>
                    <a:pt x="732" y="69"/>
                  </a:lnTo>
                  <a:lnTo>
                    <a:pt x="851" y="69"/>
                  </a:lnTo>
                  <a:lnTo>
                    <a:pt x="851" y="310"/>
                  </a:lnTo>
                  <a:lnTo>
                    <a:pt x="732" y="310"/>
                  </a:lnTo>
                  <a:lnTo>
                    <a:pt x="732" y="377"/>
                  </a:lnTo>
                  <a:lnTo>
                    <a:pt x="732" y="377"/>
                  </a:lnTo>
                  <a:close/>
                  <a:moveTo>
                    <a:pt x="732" y="293"/>
                  </a:moveTo>
                  <a:lnTo>
                    <a:pt x="732" y="279"/>
                  </a:lnTo>
                  <a:lnTo>
                    <a:pt x="822" y="279"/>
                  </a:lnTo>
                  <a:lnTo>
                    <a:pt x="822" y="98"/>
                  </a:lnTo>
                  <a:lnTo>
                    <a:pt x="732" y="98"/>
                  </a:lnTo>
                  <a:lnTo>
                    <a:pt x="732" y="84"/>
                  </a:lnTo>
                  <a:lnTo>
                    <a:pt x="837" y="84"/>
                  </a:lnTo>
                  <a:lnTo>
                    <a:pt x="837" y="293"/>
                  </a:lnTo>
                  <a:lnTo>
                    <a:pt x="732" y="293"/>
                  </a:lnTo>
                  <a:close/>
                  <a:moveTo>
                    <a:pt x="477" y="836"/>
                  </a:moveTo>
                  <a:lnTo>
                    <a:pt x="644" y="836"/>
                  </a:lnTo>
                  <a:lnTo>
                    <a:pt x="644" y="608"/>
                  </a:lnTo>
                  <a:lnTo>
                    <a:pt x="732" y="608"/>
                  </a:lnTo>
                  <a:lnTo>
                    <a:pt x="732" y="591"/>
                  </a:lnTo>
                  <a:lnTo>
                    <a:pt x="644" y="591"/>
                  </a:lnTo>
                  <a:lnTo>
                    <a:pt x="644" y="577"/>
                  </a:lnTo>
                  <a:lnTo>
                    <a:pt x="732" y="577"/>
                  </a:lnTo>
                  <a:lnTo>
                    <a:pt x="732" y="508"/>
                  </a:lnTo>
                  <a:lnTo>
                    <a:pt x="644" y="508"/>
                  </a:lnTo>
                  <a:lnTo>
                    <a:pt x="644" y="377"/>
                  </a:lnTo>
                  <a:lnTo>
                    <a:pt x="732" y="377"/>
                  </a:lnTo>
                  <a:lnTo>
                    <a:pt x="732" y="310"/>
                  </a:lnTo>
                  <a:lnTo>
                    <a:pt x="477" y="310"/>
                  </a:lnTo>
                  <a:lnTo>
                    <a:pt x="477" y="377"/>
                  </a:lnTo>
                  <a:lnTo>
                    <a:pt x="544" y="377"/>
                  </a:lnTo>
                  <a:lnTo>
                    <a:pt x="544" y="508"/>
                  </a:lnTo>
                  <a:lnTo>
                    <a:pt x="477" y="508"/>
                  </a:lnTo>
                  <a:lnTo>
                    <a:pt x="477" y="577"/>
                  </a:lnTo>
                  <a:lnTo>
                    <a:pt x="544" y="577"/>
                  </a:lnTo>
                  <a:lnTo>
                    <a:pt x="544" y="591"/>
                  </a:lnTo>
                  <a:lnTo>
                    <a:pt x="477" y="591"/>
                  </a:lnTo>
                  <a:lnTo>
                    <a:pt x="477" y="608"/>
                  </a:lnTo>
                  <a:lnTo>
                    <a:pt x="544" y="608"/>
                  </a:lnTo>
                  <a:lnTo>
                    <a:pt x="544" y="739"/>
                  </a:lnTo>
                  <a:lnTo>
                    <a:pt x="477" y="739"/>
                  </a:lnTo>
                  <a:lnTo>
                    <a:pt x="477" y="805"/>
                  </a:lnTo>
                  <a:lnTo>
                    <a:pt x="610" y="805"/>
                  </a:lnTo>
                  <a:lnTo>
                    <a:pt x="610" y="377"/>
                  </a:lnTo>
                  <a:lnTo>
                    <a:pt x="627" y="377"/>
                  </a:lnTo>
                  <a:lnTo>
                    <a:pt x="627" y="822"/>
                  </a:lnTo>
                  <a:lnTo>
                    <a:pt x="477" y="822"/>
                  </a:lnTo>
                  <a:lnTo>
                    <a:pt x="477" y="836"/>
                  </a:lnTo>
                  <a:lnTo>
                    <a:pt x="477" y="836"/>
                  </a:lnTo>
                  <a:close/>
                  <a:moveTo>
                    <a:pt x="732" y="0"/>
                  </a:moveTo>
                  <a:lnTo>
                    <a:pt x="544" y="0"/>
                  </a:lnTo>
                  <a:lnTo>
                    <a:pt x="544" y="279"/>
                  </a:lnTo>
                  <a:lnTo>
                    <a:pt x="477" y="279"/>
                  </a:lnTo>
                  <a:lnTo>
                    <a:pt x="477" y="293"/>
                  </a:lnTo>
                  <a:lnTo>
                    <a:pt x="732" y="293"/>
                  </a:lnTo>
                  <a:lnTo>
                    <a:pt x="732" y="279"/>
                  </a:lnTo>
                  <a:lnTo>
                    <a:pt x="644" y="279"/>
                  </a:lnTo>
                  <a:lnTo>
                    <a:pt x="644" y="98"/>
                  </a:lnTo>
                  <a:lnTo>
                    <a:pt x="732" y="98"/>
                  </a:lnTo>
                  <a:lnTo>
                    <a:pt x="732" y="84"/>
                  </a:lnTo>
                  <a:lnTo>
                    <a:pt x="627" y="84"/>
                  </a:lnTo>
                  <a:lnTo>
                    <a:pt x="627" y="279"/>
                  </a:lnTo>
                  <a:lnTo>
                    <a:pt x="610" y="279"/>
                  </a:lnTo>
                  <a:lnTo>
                    <a:pt x="610" y="69"/>
                  </a:lnTo>
                  <a:lnTo>
                    <a:pt x="732" y="69"/>
                  </a:lnTo>
                  <a:lnTo>
                    <a:pt x="732" y="0"/>
                  </a:lnTo>
                  <a:close/>
                  <a:moveTo>
                    <a:pt x="413" y="279"/>
                  </a:moveTo>
                  <a:lnTo>
                    <a:pt x="413" y="0"/>
                  </a:lnTo>
                  <a:lnTo>
                    <a:pt x="246" y="0"/>
                  </a:lnTo>
                  <a:lnTo>
                    <a:pt x="246" y="69"/>
                  </a:lnTo>
                  <a:lnTo>
                    <a:pt x="343" y="69"/>
                  </a:lnTo>
                  <a:lnTo>
                    <a:pt x="343" y="508"/>
                  </a:lnTo>
                  <a:lnTo>
                    <a:pt x="329" y="508"/>
                  </a:lnTo>
                  <a:lnTo>
                    <a:pt x="329" y="84"/>
                  </a:lnTo>
                  <a:lnTo>
                    <a:pt x="246" y="84"/>
                  </a:lnTo>
                  <a:lnTo>
                    <a:pt x="246" y="98"/>
                  </a:lnTo>
                  <a:lnTo>
                    <a:pt x="312" y="98"/>
                  </a:lnTo>
                  <a:lnTo>
                    <a:pt x="312" y="279"/>
                  </a:lnTo>
                  <a:lnTo>
                    <a:pt x="246" y="279"/>
                  </a:lnTo>
                  <a:lnTo>
                    <a:pt x="246" y="293"/>
                  </a:lnTo>
                  <a:lnTo>
                    <a:pt x="312" y="293"/>
                  </a:lnTo>
                  <a:lnTo>
                    <a:pt x="312" y="310"/>
                  </a:lnTo>
                  <a:lnTo>
                    <a:pt x="246" y="310"/>
                  </a:lnTo>
                  <a:lnTo>
                    <a:pt x="246" y="377"/>
                  </a:lnTo>
                  <a:lnTo>
                    <a:pt x="312" y="377"/>
                  </a:lnTo>
                  <a:lnTo>
                    <a:pt x="312" y="508"/>
                  </a:lnTo>
                  <a:lnTo>
                    <a:pt x="246" y="508"/>
                  </a:lnTo>
                  <a:lnTo>
                    <a:pt x="246" y="577"/>
                  </a:lnTo>
                  <a:lnTo>
                    <a:pt x="477" y="577"/>
                  </a:lnTo>
                  <a:lnTo>
                    <a:pt x="477" y="508"/>
                  </a:lnTo>
                  <a:lnTo>
                    <a:pt x="413" y="508"/>
                  </a:lnTo>
                  <a:lnTo>
                    <a:pt x="413" y="377"/>
                  </a:lnTo>
                  <a:lnTo>
                    <a:pt x="477" y="377"/>
                  </a:lnTo>
                  <a:lnTo>
                    <a:pt x="477" y="310"/>
                  </a:lnTo>
                  <a:lnTo>
                    <a:pt x="413" y="310"/>
                  </a:lnTo>
                  <a:lnTo>
                    <a:pt x="413" y="293"/>
                  </a:lnTo>
                  <a:lnTo>
                    <a:pt x="477" y="293"/>
                  </a:lnTo>
                  <a:lnTo>
                    <a:pt x="477" y="279"/>
                  </a:lnTo>
                  <a:lnTo>
                    <a:pt x="413" y="279"/>
                  </a:lnTo>
                  <a:lnTo>
                    <a:pt x="413" y="279"/>
                  </a:lnTo>
                  <a:close/>
                  <a:moveTo>
                    <a:pt x="246" y="608"/>
                  </a:moveTo>
                  <a:lnTo>
                    <a:pt x="312" y="608"/>
                  </a:lnTo>
                  <a:lnTo>
                    <a:pt x="312" y="836"/>
                  </a:lnTo>
                  <a:lnTo>
                    <a:pt x="477" y="836"/>
                  </a:lnTo>
                  <a:lnTo>
                    <a:pt x="477" y="822"/>
                  </a:lnTo>
                  <a:lnTo>
                    <a:pt x="329" y="822"/>
                  </a:lnTo>
                  <a:lnTo>
                    <a:pt x="329" y="608"/>
                  </a:lnTo>
                  <a:lnTo>
                    <a:pt x="343" y="608"/>
                  </a:lnTo>
                  <a:lnTo>
                    <a:pt x="343" y="805"/>
                  </a:lnTo>
                  <a:lnTo>
                    <a:pt x="477" y="805"/>
                  </a:lnTo>
                  <a:lnTo>
                    <a:pt x="477" y="739"/>
                  </a:lnTo>
                  <a:lnTo>
                    <a:pt x="413" y="739"/>
                  </a:lnTo>
                  <a:lnTo>
                    <a:pt x="413" y="608"/>
                  </a:lnTo>
                  <a:lnTo>
                    <a:pt x="477" y="608"/>
                  </a:lnTo>
                  <a:lnTo>
                    <a:pt x="477" y="591"/>
                  </a:lnTo>
                  <a:lnTo>
                    <a:pt x="246" y="591"/>
                  </a:lnTo>
                  <a:lnTo>
                    <a:pt x="246" y="608"/>
                  </a:lnTo>
                  <a:close/>
                  <a:moveTo>
                    <a:pt x="246" y="0"/>
                  </a:moveTo>
                  <a:lnTo>
                    <a:pt x="0" y="0"/>
                  </a:lnTo>
                  <a:lnTo>
                    <a:pt x="0" y="69"/>
                  </a:lnTo>
                  <a:lnTo>
                    <a:pt x="246" y="69"/>
                  </a:lnTo>
                  <a:lnTo>
                    <a:pt x="246" y="0"/>
                  </a:lnTo>
                  <a:lnTo>
                    <a:pt x="246" y="0"/>
                  </a:lnTo>
                  <a:close/>
                  <a:moveTo>
                    <a:pt x="246" y="84"/>
                  </a:moveTo>
                  <a:lnTo>
                    <a:pt x="0" y="84"/>
                  </a:lnTo>
                  <a:lnTo>
                    <a:pt x="0" y="98"/>
                  </a:lnTo>
                  <a:lnTo>
                    <a:pt x="246" y="98"/>
                  </a:lnTo>
                  <a:lnTo>
                    <a:pt x="246" y="84"/>
                  </a:lnTo>
                  <a:lnTo>
                    <a:pt x="246" y="84"/>
                  </a:lnTo>
                  <a:close/>
                  <a:moveTo>
                    <a:pt x="246" y="279"/>
                  </a:moveTo>
                  <a:lnTo>
                    <a:pt x="84" y="279"/>
                  </a:lnTo>
                  <a:lnTo>
                    <a:pt x="84" y="608"/>
                  </a:lnTo>
                  <a:lnTo>
                    <a:pt x="246" y="608"/>
                  </a:lnTo>
                  <a:lnTo>
                    <a:pt x="246" y="591"/>
                  </a:lnTo>
                  <a:lnTo>
                    <a:pt x="100" y="591"/>
                  </a:lnTo>
                  <a:lnTo>
                    <a:pt x="100" y="293"/>
                  </a:lnTo>
                  <a:lnTo>
                    <a:pt x="246" y="293"/>
                  </a:lnTo>
                  <a:lnTo>
                    <a:pt x="246" y="279"/>
                  </a:lnTo>
                  <a:lnTo>
                    <a:pt x="246" y="279"/>
                  </a:lnTo>
                  <a:close/>
                  <a:moveTo>
                    <a:pt x="246" y="310"/>
                  </a:moveTo>
                  <a:lnTo>
                    <a:pt x="246" y="377"/>
                  </a:lnTo>
                  <a:lnTo>
                    <a:pt x="181" y="377"/>
                  </a:lnTo>
                  <a:lnTo>
                    <a:pt x="181" y="508"/>
                  </a:lnTo>
                  <a:lnTo>
                    <a:pt x="246" y="508"/>
                  </a:lnTo>
                  <a:lnTo>
                    <a:pt x="246" y="577"/>
                  </a:lnTo>
                  <a:lnTo>
                    <a:pt x="115" y="577"/>
                  </a:lnTo>
                  <a:lnTo>
                    <a:pt x="115" y="310"/>
                  </a:lnTo>
                  <a:lnTo>
                    <a:pt x="246" y="310"/>
                  </a:lnTo>
                  <a:close/>
                </a:path>
              </a:pathLst>
            </a:custGeom>
            <a:solidFill>
              <a:sysClr val="window" lastClr="FFFFFF">
                <a:alpha val="58000"/>
              </a:sysClr>
            </a:solidFill>
            <a:ln>
              <a:noFill/>
            </a:ln>
          </p:spPr>
          <p:txBody>
            <a:bodyPr vert="horz" wrap="square" lIns="91440" tIns="45720" rIns="91440" bIns="45720" numCol="1" anchor="t" anchorCtr="0" compatLnSpc="1">
              <a:prstTxWarp prst="textNoShape">
                <a:avLst/>
              </a:prstTxWarp>
            </a:bodyPr>
            <a:lstStyle/>
            <a:p>
              <a:pPr>
                <a:defRPr/>
              </a:pPr>
              <a:endParaRPr lang="zh-CN" altLang="en-US" kern="0" dirty="0">
                <a:solidFill>
                  <a:prstClr val="black"/>
                </a:solidFill>
                <a:latin typeface="inpin heiti" charset="-122"/>
                <a:ea typeface="inpin heiti" charset="-122"/>
              </a:endParaRPr>
            </a:p>
          </p:txBody>
        </p:sp>
      </p:grpSp>
      <p:sp>
        <p:nvSpPr>
          <p:cNvPr id="2" name="Rectangle 1"/>
          <p:cNvSpPr/>
          <p:nvPr/>
        </p:nvSpPr>
        <p:spPr>
          <a:xfrm>
            <a:off x="4134652" y="192942"/>
            <a:ext cx="5261377" cy="523220"/>
          </a:xfrm>
          <a:prstGeom prst="rect">
            <a:avLst/>
          </a:prstGeom>
        </p:spPr>
        <p:txBody>
          <a:bodyPr wrap="none">
            <a:spAutoFit/>
          </a:bodyPr>
          <a:lstStyle/>
          <a:p>
            <a:pPr algn="just">
              <a:spcAft>
                <a:spcPts val="0"/>
              </a:spcAft>
            </a:pPr>
            <a:r>
              <a:rPr lang="en-US" sz="28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1. Hai câu đề: </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Giới thiệu về kì thi</a:t>
            </a:r>
            <a:endParaRPr lang="en-GB"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4" name="Rectangle 43"/>
          <p:cNvSpPr/>
          <p:nvPr/>
        </p:nvSpPr>
        <p:spPr>
          <a:xfrm>
            <a:off x="4156452" y="979448"/>
            <a:ext cx="6096000" cy="954107"/>
          </a:xfrm>
          <a:prstGeom prst="rect">
            <a:avLst/>
          </a:prstGeom>
        </p:spPr>
        <p:txBody>
          <a:bodyPr>
            <a:spAutoFit/>
          </a:bodyPr>
          <a:lstStyle/>
          <a:p>
            <a:pPr algn="just">
              <a:spcAft>
                <a:spcPts val="0"/>
              </a:spcAft>
            </a:pP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“Nhà nước ba năm mở một khoa</a:t>
            </a:r>
            <a:endParaRPr lang="en-GB" sz="28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Trường Nam thi lẫn với trường Hà”</a:t>
            </a:r>
            <a:endParaRPr lang="en-GB" sz="2800">
              <a:solidFill>
                <a:schemeClr val="bg1"/>
              </a:solidFill>
              <a:latin typeface="Times New Roman" panose="02020603050405020304" pitchFamily="18" charset="0"/>
              <a:cs typeface="Times New Roman" panose="02020603050405020304" pitchFamily="18" charset="0"/>
            </a:endParaRPr>
          </a:p>
        </p:txBody>
      </p:sp>
      <p:sp>
        <p:nvSpPr>
          <p:cNvPr id="45" name="Rectangle 44"/>
          <p:cNvSpPr/>
          <p:nvPr/>
        </p:nvSpPr>
        <p:spPr>
          <a:xfrm>
            <a:off x="4997963" y="2459454"/>
            <a:ext cx="2082621" cy="523220"/>
          </a:xfrm>
          <a:prstGeom prst="rect">
            <a:avLst/>
          </a:prstGeom>
        </p:spPr>
        <p:txBody>
          <a:bodyPr wrap="none">
            <a:spAutoFit/>
          </a:bodyPr>
          <a:lstStyle/>
          <a:p>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 mở đầu</a:t>
            </a:r>
            <a:endParaRPr lang="en-GB" sz="2800" b="1">
              <a:solidFill>
                <a:schemeClr val="bg1"/>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4273191" y="3302163"/>
            <a:ext cx="8034572" cy="523220"/>
          </a:xfrm>
          <a:prstGeom prst="rect">
            <a:avLst/>
          </a:prstGeom>
        </p:spPr>
        <p:txBody>
          <a:bodyPr wrap="none">
            <a:spAutoFit/>
          </a:bodyPr>
          <a:lstStyle/>
          <a:p>
            <a:pPr algn="just">
              <a:spcAft>
                <a:spcPts val="0"/>
              </a:spcAft>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Nội dung:  thông báo sự kiện:ba năm (mở một khoa)</a:t>
            </a:r>
            <a:endParaRPr lang="en-GB"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7" name="Rectangle 46"/>
          <p:cNvSpPr/>
          <p:nvPr/>
        </p:nvSpPr>
        <p:spPr>
          <a:xfrm>
            <a:off x="4275579" y="4030715"/>
            <a:ext cx="6146234" cy="523220"/>
          </a:xfrm>
          <a:prstGeom prst="rect">
            <a:avLst/>
          </a:prstGeom>
        </p:spPr>
        <p:txBody>
          <a:bodyPr wrap="none">
            <a:spAutoFit/>
          </a:bodyPr>
          <a:lstStyle/>
          <a:p>
            <a:pPr algn="just">
              <a:spcAft>
                <a:spcPts val="0"/>
              </a:spcAft>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Nhịp thơ: 2/2/3 với âm điệu trang trọng</a:t>
            </a:r>
            <a:endParaRPr lang="en-GB"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Rectangle 47"/>
          <p:cNvSpPr/>
          <p:nvPr/>
        </p:nvSpPr>
        <p:spPr>
          <a:xfrm>
            <a:off x="4272685" y="4777322"/>
            <a:ext cx="6792180" cy="523220"/>
          </a:xfrm>
          <a:prstGeom prst="rect">
            <a:avLst/>
          </a:prstGeom>
        </p:spPr>
        <p:txBody>
          <a:bodyPr wrap="none">
            <a:spAutoFit/>
          </a:bodyPr>
          <a:lstStyle/>
          <a:p>
            <a:pPr algn="just">
              <a:spcAft>
                <a:spcPts val="0"/>
              </a:spcAft>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Từ ngữ trang trọng: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nhà nước, mở một khoa</a:t>
            </a:r>
            <a:endParaRPr lang="en-GB"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9" name="Freeform 14"/>
          <p:cNvSpPr/>
          <p:nvPr/>
        </p:nvSpPr>
        <p:spPr>
          <a:xfrm>
            <a:off x="1156201" y="794512"/>
            <a:ext cx="1559214" cy="1569021"/>
          </a:xfrm>
          <a:custGeom>
            <a:avLst/>
            <a:gdLst/>
            <a:ahLst/>
            <a:cxnLst/>
            <a:rect l="l" t="t" r="r" b="b"/>
            <a:pathLst>
              <a:path w="2338821" h="2353531">
                <a:moveTo>
                  <a:pt x="0" y="0"/>
                </a:moveTo>
                <a:lnTo>
                  <a:pt x="2338821" y="0"/>
                </a:lnTo>
                <a:lnTo>
                  <a:pt x="2338821" y="2353531"/>
                </a:lnTo>
                <a:lnTo>
                  <a:pt x="0" y="2353531"/>
                </a:lnTo>
                <a:lnTo>
                  <a:pt x="0" y="0"/>
                </a:lnTo>
                <a:close/>
              </a:path>
            </a:pathLst>
          </a:custGeom>
          <a:blipFill>
            <a:blip r:embed="rId5"/>
            <a:stretch>
              <a:fillRect/>
            </a:stretch>
          </a:blipFill>
        </p:spPr>
      </p:sp>
      <p:sp>
        <p:nvSpPr>
          <p:cNvPr id="51" name="Freeform 16"/>
          <p:cNvSpPr/>
          <p:nvPr/>
        </p:nvSpPr>
        <p:spPr>
          <a:xfrm rot="-1464555" flipH="1">
            <a:off x="-1085032" y="948749"/>
            <a:ext cx="3020288" cy="3293363"/>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6"/>
            <a:stretch>
              <a:fillRect/>
            </a:stretch>
          </a:blipFill>
        </p:spPr>
      </p:sp>
      <p:pic>
        <p:nvPicPr>
          <p:cNvPr id="52" name="Picture 5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528123"/>
            <a:ext cx="6286500" cy="4400550"/>
          </a:xfrm>
          <a:prstGeom prst="rect">
            <a:avLst/>
          </a:prstGeom>
        </p:spPr>
      </p:pic>
      <p:sp>
        <p:nvSpPr>
          <p:cNvPr id="53" name="Freeform 15"/>
          <p:cNvSpPr/>
          <p:nvPr/>
        </p:nvSpPr>
        <p:spPr>
          <a:xfrm>
            <a:off x="1984029" y="2575337"/>
            <a:ext cx="1537921" cy="2355463"/>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8"/>
            <a:stretch>
              <a:fillRect/>
            </a:stretch>
          </a:blipFill>
        </p:spPr>
      </p:sp>
      <p:sp>
        <p:nvSpPr>
          <p:cNvPr id="54" name="Rectangle 53"/>
          <p:cNvSpPr/>
          <p:nvPr/>
        </p:nvSpPr>
        <p:spPr>
          <a:xfrm>
            <a:off x="4997963" y="5591387"/>
            <a:ext cx="6561412" cy="954107"/>
          </a:xfrm>
          <a:prstGeom prst="rect">
            <a:avLst/>
          </a:prstGeom>
        </p:spPr>
        <p:txBody>
          <a:bodyPr wrap="none">
            <a:spAutoFit/>
          </a:bodyPr>
          <a:lstStyle/>
          <a:p>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 2: Cách tổ chức kì thi: Sử dụng từ “lẫn”</a:t>
            </a:r>
            <a:endParaRPr lang="vi-VN"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gợi sự ô hợp, hỗn tạp của kì thi này.</a:t>
            </a:r>
            <a:endParaRPr lang="en-GB" sz="2800">
              <a:solidFill>
                <a:schemeClr val="bg1"/>
              </a:solidFill>
              <a:latin typeface="Times New Roman" panose="02020603050405020304" pitchFamily="18" charset="0"/>
              <a:cs typeface="Times New Roman" panose="02020603050405020304" pitchFamily="18" charset="0"/>
            </a:endParaRPr>
          </a:p>
        </p:txBody>
      </p:sp>
      <p:pic>
        <p:nvPicPr>
          <p:cNvPr id="56" name="图片 4">
            <a:extLst>
              <a:ext uri="{FF2B5EF4-FFF2-40B4-BE49-F238E27FC236}">
                <a16:creationId xmlns:a16="http://schemas.microsoft.com/office/drawing/2014/main" id="{7F0A4A45-710B-400C-8D87-730DBF42875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390413" y="5626053"/>
            <a:ext cx="528136" cy="325703"/>
          </a:xfrm>
          <a:prstGeom prst="rect">
            <a:avLst/>
          </a:prstGeom>
        </p:spPr>
      </p:pic>
    </p:spTree>
    <p:extLst>
      <p:ext uri="{BB962C8B-B14F-4D97-AF65-F5344CB8AC3E}">
        <p14:creationId xmlns:p14="http://schemas.microsoft.com/office/powerpoint/2010/main" val="1789492052"/>
      </p:ext>
    </p:extLst>
  </p:cSld>
  <p:clrMapOvr>
    <a:masterClrMapping/>
  </p:clrMapOvr>
  <mc:AlternateContent xmlns:mc="http://schemas.openxmlformats.org/markup-compatibility/2006" xmlns:p14="http://schemas.microsoft.com/office/powerpoint/2010/main">
    <mc:Choice Requires="p14">
      <p:transition p14:dur="250">
        <p:cover/>
      </p:transition>
    </mc:Choice>
    <mc:Fallback xmlns="">
      <p:transition>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barn(inVertical)">
                                      <p:cBhvr>
                                        <p:cTn id="20" dur="500"/>
                                        <p:tgtEl>
                                          <p:spTgt spid="44"/>
                                        </p:tgtEl>
                                      </p:cBhvr>
                                    </p:animEffect>
                                  </p:childTnLst>
                                </p:cTn>
                              </p:par>
                              <p:par>
                                <p:cTn id="21" presetID="16" presetClass="entr" presetSubtype="21"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barn(inVertical)">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1000"/>
                                        <p:tgtEl>
                                          <p:spTgt spid="45"/>
                                        </p:tgtEl>
                                      </p:cBhvr>
                                    </p:animEffect>
                                    <p:anim calcmode="lin" valueType="num">
                                      <p:cBhvr>
                                        <p:cTn id="29" dur="1000" fill="hold"/>
                                        <p:tgtEl>
                                          <p:spTgt spid="45"/>
                                        </p:tgtEl>
                                        <p:attrNameLst>
                                          <p:attrName>ppt_x</p:attrName>
                                        </p:attrNameLst>
                                      </p:cBhvr>
                                      <p:tavLst>
                                        <p:tav tm="0">
                                          <p:val>
                                            <p:strVal val="#ppt_x"/>
                                          </p:val>
                                        </p:tav>
                                        <p:tav tm="100000">
                                          <p:val>
                                            <p:strVal val="#ppt_x"/>
                                          </p:val>
                                        </p:tav>
                                      </p:tavLst>
                                    </p:anim>
                                    <p:anim calcmode="lin" valueType="num">
                                      <p:cBhvr>
                                        <p:cTn id="30"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barn(inVertical)">
                                      <p:cBhvr>
                                        <p:cTn id="35" dur="500"/>
                                        <p:tgtEl>
                                          <p:spTgt spid="4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barn(inVertical)">
                                      <p:cBhvr>
                                        <p:cTn id="40" dur="5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barn(inVertical)">
                                      <p:cBhvr>
                                        <p:cTn id="45" dur="500"/>
                                        <p:tgtEl>
                                          <p:spTgt spid="4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barn(inVertical)">
                                      <p:cBhvr>
                                        <p:cTn id="50" dur="500"/>
                                        <p:tgtEl>
                                          <p:spTgt spid="56"/>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barn(inVertical)">
                                      <p:cBhvr>
                                        <p:cTn id="5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4" grpId="0"/>
      <p:bldP spid="45" grpId="0"/>
      <p:bldP spid="46" grpId="0"/>
      <p:bldP spid="47" grpId="0"/>
      <p:bldP spid="48" grpId="0"/>
      <p:bldP spid="5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2566736" y="3998661"/>
            <a:ext cx="6153752" cy="2332946"/>
          </a:xfrm>
          <a:prstGeom prst="rect">
            <a:avLst/>
          </a:prstGeom>
          <a:solidFill>
            <a:schemeClr val="accent3">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just">
              <a:lnSpc>
                <a:spcPct val="130000"/>
              </a:lnSpc>
              <a:spcAft>
                <a:spcPts val="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=&gt; Hai câu đề với kiểu câu tự sự có tính chất giới thiệu kì thi Hương năm 1987, </a:t>
            </a:r>
            <a:r>
              <a:rPr lang="en-US" sz="2800">
                <a:latin typeface="Times New Roman" panose="02020603050405020304" pitchFamily="18" charset="0"/>
                <a:ea typeface="Calibri" panose="020F0502020204030204" pitchFamily="34" charset="0"/>
                <a:cs typeface="Times New Roman" panose="02020603050405020304" pitchFamily="18" charset="0"/>
              </a:rPr>
              <a:t>dự báo một sự ô hợp, nhốn nháo</a:t>
            </a:r>
            <a:r>
              <a:rPr lang="en-US" sz="2800">
                <a:latin typeface="Times New Roman" panose="02020603050405020304" pitchFamily="18" charset="0"/>
                <a:ea typeface="Times New Roman" panose="02020603050405020304" pitchFamily="18" charset="0"/>
                <a:cs typeface="Times New Roman" panose="02020603050405020304" pitchFamily="18" charset="0"/>
              </a:rPr>
              <a:t>, thiếu nghiêm túc trong buổi giao thời.</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34948881"/>
      </p:ext>
    </p:extLst>
  </p:cSld>
  <p:clrMapOvr>
    <a:masterClrMapping/>
  </p:clrMapOvr>
  <mc:AlternateContent xmlns:mc="http://schemas.openxmlformats.org/markup-compatibility/2006" xmlns:p14="http://schemas.microsoft.com/office/powerpoint/2010/main">
    <mc:Choice Requires="p14">
      <p:transition p14:dur="250">
        <p:cover/>
      </p:transition>
    </mc:Choice>
    <mc:Fallback xmlns="">
      <p:transition>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5311346-35A8-4D35-9071-F89C6C9F0CA8}"/>
              </a:ext>
            </a:extLst>
          </p:cNvPr>
          <p:cNvPicPr>
            <a:picLocks noChangeAspect="1"/>
          </p:cNvPicPr>
          <p:nvPr/>
        </p:nvPicPr>
        <p:blipFill rotWithShape="1">
          <a:blip r:embed="rId3" cstate="print">
            <a:biLevel thresh="25000"/>
            <a:extLst>
              <a:ext uri="{28A0092B-C50C-407E-A947-70E740481C1C}">
                <a14:useLocalDpi xmlns:a14="http://schemas.microsoft.com/office/drawing/2010/main" val="0"/>
              </a:ext>
            </a:extLst>
          </a:blip>
          <a:srcRect l="50000" t="27320" r="24646" b="65087"/>
          <a:stretch/>
        </p:blipFill>
        <p:spPr>
          <a:xfrm>
            <a:off x="126840" y="542982"/>
            <a:ext cx="1319699" cy="592868"/>
          </a:xfrm>
          <a:prstGeom prst="rect">
            <a:avLst/>
          </a:prstGeom>
        </p:spPr>
      </p:pic>
      <p:grpSp>
        <p:nvGrpSpPr>
          <p:cNvPr id="5" name="组合 4">
            <a:extLst>
              <a:ext uri="{FF2B5EF4-FFF2-40B4-BE49-F238E27FC236}">
                <a16:creationId xmlns:a16="http://schemas.microsoft.com/office/drawing/2014/main" id="{5D0D80B0-3CA5-4838-8A43-CDD10CAB4EAD}"/>
              </a:ext>
            </a:extLst>
          </p:cNvPr>
          <p:cNvGrpSpPr/>
          <p:nvPr/>
        </p:nvGrpSpPr>
        <p:grpSpPr>
          <a:xfrm>
            <a:off x="5815857" y="2267077"/>
            <a:ext cx="994361" cy="3142995"/>
            <a:chOff x="4235703" y="2071599"/>
            <a:chExt cx="217610" cy="687826"/>
          </a:xfrm>
          <a:solidFill>
            <a:srgbClr val="634A34"/>
          </a:solidFill>
        </p:grpSpPr>
        <p:sp>
          <p:nvSpPr>
            <p:cNvPr id="6" name="菱形 5">
              <a:extLst>
                <a:ext uri="{FF2B5EF4-FFF2-40B4-BE49-F238E27FC236}">
                  <a16:creationId xmlns:a16="http://schemas.microsoft.com/office/drawing/2014/main" id="{8728DD2B-3D96-4461-A06C-6D8B8BF274DD}"/>
                </a:ext>
              </a:extLst>
            </p:cNvPr>
            <p:cNvSpPr/>
            <p:nvPr/>
          </p:nvSpPr>
          <p:spPr>
            <a:xfrm>
              <a:off x="4241536" y="2071599"/>
              <a:ext cx="211777" cy="211777"/>
            </a:xfrm>
            <a:prstGeom prst="diamond">
              <a:avLst/>
            </a:prstGeom>
            <a:solidFill>
              <a:srgbClr val="AB414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solidFill>
                  <a:prstClr val="white"/>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7" name="菱形 6">
              <a:extLst>
                <a:ext uri="{FF2B5EF4-FFF2-40B4-BE49-F238E27FC236}">
                  <a16:creationId xmlns:a16="http://schemas.microsoft.com/office/drawing/2014/main" id="{66F98C5C-E0A9-4B4E-9786-C79ACB90BE59}"/>
                </a:ext>
              </a:extLst>
            </p:cNvPr>
            <p:cNvSpPr/>
            <p:nvPr/>
          </p:nvSpPr>
          <p:spPr>
            <a:xfrm>
              <a:off x="4235703" y="2230282"/>
              <a:ext cx="211777" cy="211777"/>
            </a:xfrm>
            <a:prstGeom prst="diamond">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solidFill>
                  <a:prstClr val="white"/>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8" name="菱形 7">
              <a:extLst>
                <a:ext uri="{FF2B5EF4-FFF2-40B4-BE49-F238E27FC236}">
                  <a16:creationId xmlns:a16="http://schemas.microsoft.com/office/drawing/2014/main" id="{9B02A744-A4C4-407F-8858-D10C6CC276A6}"/>
                </a:ext>
              </a:extLst>
            </p:cNvPr>
            <p:cNvSpPr/>
            <p:nvPr/>
          </p:nvSpPr>
          <p:spPr>
            <a:xfrm>
              <a:off x="4235703" y="2388965"/>
              <a:ext cx="211777" cy="211777"/>
            </a:xfrm>
            <a:prstGeom prst="diamond">
              <a:avLst/>
            </a:prstGeom>
            <a:solidFill>
              <a:srgbClr val="AB414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solidFill>
                  <a:prstClr val="white"/>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9" name="菱形 8">
              <a:extLst>
                <a:ext uri="{FF2B5EF4-FFF2-40B4-BE49-F238E27FC236}">
                  <a16:creationId xmlns:a16="http://schemas.microsoft.com/office/drawing/2014/main" id="{DDC50F40-5359-48C1-BFFD-7E2F71CC6DD1}"/>
                </a:ext>
              </a:extLst>
            </p:cNvPr>
            <p:cNvSpPr/>
            <p:nvPr/>
          </p:nvSpPr>
          <p:spPr>
            <a:xfrm>
              <a:off x="4235703" y="2547648"/>
              <a:ext cx="211777" cy="211777"/>
            </a:xfrm>
            <a:prstGeom prst="diamond">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solidFill>
                  <a:prstClr val="white"/>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sp>
        <p:nvSpPr>
          <p:cNvPr id="10" name="Rectangle 9"/>
          <p:cNvSpPr/>
          <p:nvPr/>
        </p:nvSpPr>
        <p:spPr>
          <a:xfrm>
            <a:off x="1377368" y="184276"/>
            <a:ext cx="5936372" cy="1165063"/>
          </a:xfrm>
          <a:prstGeom prst="rect">
            <a:avLst/>
          </a:prstGeom>
        </p:spPr>
        <p:txBody>
          <a:bodyPr wrap="square">
            <a:spAutoFit/>
          </a:bodyPr>
          <a:lstStyle/>
          <a:p>
            <a:pPr algn="ctr">
              <a:lnSpc>
                <a:spcPct val="130000"/>
              </a:lnSpc>
              <a:spcAft>
                <a:spcPts val="0"/>
              </a:spcAft>
            </a:pP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 Hai câu thực: </a:t>
            </a:r>
            <a:r>
              <a:rPr lang="vi-VN" sz="28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 ảnh các nhân vật trong kì thi</a:t>
            </a:r>
            <a:endParaRPr lang="en-GB"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Rectangle 22"/>
          <p:cNvSpPr/>
          <p:nvPr/>
        </p:nvSpPr>
        <p:spPr>
          <a:xfrm>
            <a:off x="3834050" y="1617700"/>
            <a:ext cx="1835759" cy="584775"/>
          </a:xfrm>
          <a:prstGeom prst="rect">
            <a:avLst/>
          </a:prstGeom>
        </p:spPr>
        <p:txBody>
          <a:bodyPr wrap="none">
            <a:spAutoFit/>
          </a:bodyPr>
          <a:lstStyle/>
          <a:p>
            <a:r>
              <a:rPr lang="en-US" sz="3200" b="1">
                <a:solidFill>
                  <a:schemeClr val="bg1"/>
                </a:solidFill>
                <a:latin typeface="Times New Roman" panose="02020603050405020304" pitchFamily="18" charset="0"/>
                <a:ea typeface="Times New Roman" panose="02020603050405020304" pitchFamily="18" charset="0"/>
              </a:rPr>
              <a:t>Hình ảnh</a:t>
            </a:r>
            <a:endParaRPr lang="en-GB" sz="4400" b="1">
              <a:solidFill>
                <a:schemeClr val="bg1"/>
              </a:solidFill>
            </a:endParaRPr>
          </a:p>
        </p:txBody>
      </p:sp>
      <p:sp>
        <p:nvSpPr>
          <p:cNvPr id="24" name="菱形 17">
            <a:extLst>
              <a:ext uri="{FF2B5EF4-FFF2-40B4-BE49-F238E27FC236}">
                <a16:creationId xmlns:a16="http://schemas.microsoft.com/office/drawing/2014/main" id="{5C5DE5AF-DBFB-40D9-8A9B-3EF16D5DA311}"/>
              </a:ext>
            </a:extLst>
          </p:cNvPr>
          <p:cNvSpPr/>
          <p:nvPr/>
        </p:nvSpPr>
        <p:spPr>
          <a:xfrm>
            <a:off x="2835891" y="1746398"/>
            <a:ext cx="604180" cy="520679"/>
          </a:xfrm>
          <a:prstGeom prst="diamond">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lumMod val="95000"/>
                </a:schemeClr>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25" name="菱形 17">
            <a:extLst>
              <a:ext uri="{FF2B5EF4-FFF2-40B4-BE49-F238E27FC236}">
                <a16:creationId xmlns:a16="http://schemas.microsoft.com/office/drawing/2014/main" id="{5C5DE5AF-DBFB-40D9-8A9B-3EF16D5DA311}"/>
              </a:ext>
            </a:extLst>
          </p:cNvPr>
          <p:cNvSpPr/>
          <p:nvPr/>
        </p:nvSpPr>
        <p:spPr>
          <a:xfrm>
            <a:off x="2965211" y="1733582"/>
            <a:ext cx="480634" cy="446358"/>
          </a:xfrm>
          <a:prstGeom prst="diamond">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lumMod val="95000"/>
                </a:schemeClr>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26" name="菱形 17">
            <a:extLst>
              <a:ext uri="{FF2B5EF4-FFF2-40B4-BE49-F238E27FC236}">
                <a16:creationId xmlns:a16="http://schemas.microsoft.com/office/drawing/2014/main" id="{5C5DE5AF-DBFB-40D9-8A9B-3EF16D5DA311}"/>
              </a:ext>
            </a:extLst>
          </p:cNvPr>
          <p:cNvSpPr/>
          <p:nvPr/>
        </p:nvSpPr>
        <p:spPr>
          <a:xfrm>
            <a:off x="7011650" y="1620887"/>
            <a:ext cx="604180" cy="520679"/>
          </a:xfrm>
          <a:prstGeom prst="diamond">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lumMod val="95000"/>
                </a:schemeClr>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27" name="菱形 17">
            <a:extLst>
              <a:ext uri="{FF2B5EF4-FFF2-40B4-BE49-F238E27FC236}">
                <a16:creationId xmlns:a16="http://schemas.microsoft.com/office/drawing/2014/main" id="{5C5DE5AF-DBFB-40D9-8A9B-3EF16D5DA311}"/>
              </a:ext>
            </a:extLst>
          </p:cNvPr>
          <p:cNvSpPr/>
          <p:nvPr/>
        </p:nvSpPr>
        <p:spPr>
          <a:xfrm>
            <a:off x="7140970" y="1608071"/>
            <a:ext cx="480634" cy="446358"/>
          </a:xfrm>
          <a:prstGeom prst="diamond">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lumMod val="95000"/>
                </a:schemeClr>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28" name="Rectangle 27"/>
          <p:cNvSpPr/>
          <p:nvPr/>
        </p:nvSpPr>
        <p:spPr>
          <a:xfrm>
            <a:off x="126839" y="2604402"/>
            <a:ext cx="5662363" cy="1212640"/>
          </a:xfrm>
          <a:prstGeom prst="rect">
            <a:avLst/>
          </a:prstGeom>
        </p:spPr>
        <p:txBody>
          <a:bodyPr wrap="square">
            <a:spAutoFit/>
          </a:bodyPr>
          <a:lstStyle/>
          <a:p>
            <a:pPr algn="just">
              <a:lnSpc>
                <a:spcPct val="130000"/>
              </a:lnSpc>
              <a:spcAft>
                <a:spcPts val="0"/>
              </a:spcAft>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Sĩ tử: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lôi thôi, vai đeo lọ</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 gợi dáng vẻ luộm thuộm, </a:t>
            </a:r>
            <a:r>
              <a:rPr lang="en-US" sz="2800">
                <a:solidFill>
                  <a:schemeClr val="bg1"/>
                </a:solidFill>
                <a:latin typeface="Times New Roman" panose="02020603050405020304" pitchFamily="18" charset="0"/>
                <a:ea typeface="Calibri" panose="020F0502020204030204" pitchFamily="34" charset="0"/>
                <a:cs typeface="Times New Roman" panose="02020603050405020304" pitchFamily="18" charset="0"/>
              </a:rPr>
              <a:t>khôi hài, bệ rạc.</a:t>
            </a:r>
            <a:endParaRPr lang="en-GB"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Rectangle 28"/>
          <p:cNvSpPr/>
          <p:nvPr/>
        </p:nvSpPr>
        <p:spPr>
          <a:xfrm>
            <a:off x="42996" y="4252655"/>
            <a:ext cx="5746206" cy="1772793"/>
          </a:xfrm>
          <a:prstGeom prst="rect">
            <a:avLst/>
          </a:prstGeom>
        </p:spPr>
        <p:txBody>
          <a:bodyPr wrap="square">
            <a:spAutoFit/>
          </a:bodyPr>
          <a:lstStyle/>
          <a:p>
            <a:pPr algn="just">
              <a:lnSpc>
                <a:spcPct val="130000"/>
              </a:lnSpc>
              <a:spcAft>
                <a:spcPts val="0"/>
              </a:spcAft>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Quan trường: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ậm ọe, miệng thét loa</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 ra oai, nạt nộ nhưng đó là cái oai cố tạo, giả vờ.</a:t>
            </a:r>
            <a:endParaRPr lang="en-GB"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 name="Picture 29"/>
          <p:cNvPicPr>
            <a:picLocks noChangeAspect="1"/>
          </p:cNvPicPr>
          <p:nvPr/>
        </p:nvPicPr>
        <p:blipFill>
          <a:blip r:embed="rId4"/>
          <a:stretch>
            <a:fillRect/>
          </a:stretch>
        </p:blipFill>
        <p:spPr>
          <a:xfrm>
            <a:off x="6963792" y="-1647610"/>
            <a:ext cx="5228208" cy="4381185"/>
          </a:xfrm>
          <a:prstGeom prst="rect">
            <a:avLst/>
          </a:prstGeom>
        </p:spPr>
      </p:pic>
      <p:sp>
        <p:nvSpPr>
          <p:cNvPr id="31" name="Rectangle 30"/>
          <p:cNvSpPr/>
          <p:nvPr/>
        </p:nvSpPr>
        <p:spPr>
          <a:xfrm>
            <a:off x="7949567" y="1590410"/>
            <a:ext cx="2132315" cy="584775"/>
          </a:xfrm>
          <a:prstGeom prst="rect">
            <a:avLst/>
          </a:prstGeom>
        </p:spPr>
        <p:txBody>
          <a:bodyPr wrap="none">
            <a:spAutoFit/>
          </a:bodyPr>
          <a:lstStyle/>
          <a:p>
            <a:r>
              <a:rPr lang="en-US" sz="3200" b="1">
                <a:solidFill>
                  <a:schemeClr val="bg1"/>
                </a:solidFill>
                <a:latin typeface="Times New Roman" panose="02020603050405020304" pitchFamily="18" charset="0"/>
                <a:ea typeface="Times New Roman" panose="02020603050405020304" pitchFamily="18" charset="0"/>
              </a:rPr>
              <a:t>Nghệ thuật</a:t>
            </a:r>
            <a:endParaRPr lang="en-GB" sz="4400" b="1">
              <a:solidFill>
                <a:schemeClr val="bg1"/>
              </a:solidFill>
            </a:endParaRPr>
          </a:p>
        </p:txBody>
      </p:sp>
      <p:sp>
        <p:nvSpPr>
          <p:cNvPr id="32" name="Rectangle 31"/>
          <p:cNvSpPr/>
          <p:nvPr/>
        </p:nvSpPr>
        <p:spPr>
          <a:xfrm>
            <a:off x="6963792" y="2445694"/>
            <a:ext cx="5048536" cy="1212640"/>
          </a:xfrm>
          <a:prstGeom prst="rect">
            <a:avLst/>
          </a:prstGeom>
        </p:spPr>
        <p:txBody>
          <a:bodyPr wrap="square">
            <a:spAutoFit/>
          </a:bodyPr>
          <a:lstStyle/>
          <a:p>
            <a:pPr algn="just">
              <a:lnSpc>
                <a:spcPct val="130000"/>
              </a:lnSpc>
              <a:spcAft>
                <a:spcPts val="0"/>
              </a:spcAft>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Sử dụng từ láy tượng thanh và tượng hình: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ậm ọe, lôi thôi</a:t>
            </a:r>
            <a:endParaRPr lang="en-GB"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Rectangle 32"/>
          <p:cNvSpPr/>
          <p:nvPr/>
        </p:nvSpPr>
        <p:spPr>
          <a:xfrm>
            <a:off x="6929611" y="3736707"/>
            <a:ext cx="5082717" cy="1165063"/>
          </a:xfrm>
          <a:prstGeom prst="rect">
            <a:avLst/>
          </a:prstGeom>
        </p:spPr>
        <p:txBody>
          <a:bodyPr wrap="square">
            <a:spAutoFit/>
          </a:bodyPr>
          <a:lstStyle/>
          <a:p>
            <a:pPr algn="just">
              <a:lnSpc>
                <a:spcPct val="130000"/>
              </a:lnSpc>
              <a:spcAft>
                <a:spcPts val="0"/>
              </a:spcAft>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Phép đối: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lôi thôi sĩ tử &gt;&lt; ậm ọe quan trường</a:t>
            </a:r>
            <a:endParaRPr lang="en-GB"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4" name="Rectangle 33"/>
          <p:cNvSpPr/>
          <p:nvPr/>
        </p:nvSpPr>
        <p:spPr>
          <a:xfrm>
            <a:off x="6963792" y="5120943"/>
            <a:ext cx="5077566" cy="1725216"/>
          </a:xfrm>
          <a:prstGeom prst="rect">
            <a:avLst/>
          </a:prstGeom>
        </p:spPr>
        <p:txBody>
          <a:bodyPr wrap="square">
            <a:spAutoFit/>
          </a:bodyPr>
          <a:lstStyle/>
          <a:p>
            <a:pPr algn="just">
              <a:lnSpc>
                <a:spcPct val="130000"/>
              </a:lnSpc>
              <a:spcAft>
                <a:spcPts val="0"/>
              </a:spcAft>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Đảo ngữ: Đảo trật tự cú pháp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lôi thôi sĩ tử”, “ậm ọe quan trường”</a:t>
            </a:r>
            <a:endParaRPr lang="en-GB"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707282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barn(inVertical)">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barn(inVertical)">
                                      <p:cBhvr>
                                        <p:cTn id="45" dur="500"/>
                                        <p:tgtEl>
                                          <p:spTgt spid="32"/>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barn(inVertical)">
                                      <p:cBhvr>
                                        <p:cTn id="50" dur="500"/>
                                        <p:tgtEl>
                                          <p:spTgt spid="3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barn(inVertical)">
                                      <p:cBhvr>
                                        <p:cTn id="5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p:bldP spid="28" grpId="0"/>
      <p:bldP spid="29" grpId="0"/>
      <p:bldP spid="31" grpId="0"/>
      <p:bldP spid="32" grpId="0"/>
      <p:bldP spid="33"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307" r="-11307"/>
            </a:stretch>
          </a:blipFill>
        </p:spPr>
      </p:sp>
      <p:sp>
        <p:nvSpPr>
          <p:cNvPr id="3" name="Freeform 3"/>
          <p:cNvSpPr/>
          <p:nvPr/>
        </p:nvSpPr>
        <p:spPr>
          <a:xfrm>
            <a:off x="1351505" y="894236"/>
            <a:ext cx="6840380" cy="5486400"/>
          </a:xfrm>
          <a:custGeom>
            <a:avLst/>
            <a:gdLst/>
            <a:ahLst/>
            <a:cxnLst/>
            <a:rect l="l" t="t" r="r" b="b"/>
            <a:pathLst>
              <a:path w="10260570" h="8229600">
                <a:moveTo>
                  <a:pt x="0" y="0"/>
                </a:moveTo>
                <a:lnTo>
                  <a:pt x="10260569" y="0"/>
                </a:lnTo>
                <a:lnTo>
                  <a:pt x="10260569" y="8229600"/>
                </a:lnTo>
                <a:lnTo>
                  <a:pt x="0" y="8229600"/>
                </a:lnTo>
                <a:lnTo>
                  <a:pt x="0" y="0"/>
                </a:lnTo>
                <a:close/>
              </a:path>
            </a:pathLst>
          </a:custGeom>
          <a:blipFill>
            <a:blip r:embed="rId3"/>
            <a:stretch>
              <a:fillRect/>
            </a:stretch>
          </a:blipFill>
        </p:spPr>
      </p:sp>
      <p:sp>
        <p:nvSpPr>
          <p:cNvPr id="4" name="Freeform 4"/>
          <p:cNvSpPr/>
          <p:nvPr/>
        </p:nvSpPr>
        <p:spPr>
          <a:xfrm>
            <a:off x="0" y="3900475"/>
            <a:ext cx="12192000" cy="3540760"/>
          </a:xfrm>
          <a:custGeom>
            <a:avLst/>
            <a:gdLst/>
            <a:ahLst/>
            <a:cxnLst/>
            <a:rect l="l" t="t" r="r" b="b"/>
            <a:pathLst>
              <a:path w="18288000" h="5311140">
                <a:moveTo>
                  <a:pt x="0" y="0"/>
                </a:moveTo>
                <a:lnTo>
                  <a:pt x="18288000" y="0"/>
                </a:lnTo>
                <a:lnTo>
                  <a:pt x="18288000" y="5311140"/>
                </a:lnTo>
                <a:lnTo>
                  <a:pt x="0" y="5311140"/>
                </a:lnTo>
                <a:lnTo>
                  <a:pt x="0" y="0"/>
                </a:lnTo>
                <a:close/>
              </a:path>
            </a:pathLst>
          </a:custGeom>
          <a:blipFill>
            <a:blip r:embed="rId4"/>
            <a:stretch>
              <a:fillRect/>
            </a:stretch>
          </a:blipFill>
        </p:spPr>
      </p:sp>
      <p:sp>
        <p:nvSpPr>
          <p:cNvPr id="5" name="Freeform 5"/>
          <p:cNvSpPr/>
          <p:nvPr/>
        </p:nvSpPr>
        <p:spPr>
          <a:xfrm>
            <a:off x="9543389" y="-299666"/>
            <a:ext cx="2839212" cy="5486400"/>
          </a:xfrm>
          <a:custGeom>
            <a:avLst/>
            <a:gdLst/>
            <a:ahLst/>
            <a:cxnLst/>
            <a:rect l="l" t="t" r="r" b="b"/>
            <a:pathLst>
              <a:path w="4258818" h="8229600">
                <a:moveTo>
                  <a:pt x="0" y="0"/>
                </a:moveTo>
                <a:lnTo>
                  <a:pt x="4258818" y="0"/>
                </a:lnTo>
                <a:lnTo>
                  <a:pt x="4258818" y="8229600"/>
                </a:lnTo>
                <a:lnTo>
                  <a:pt x="0" y="8229600"/>
                </a:lnTo>
                <a:lnTo>
                  <a:pt x="0" y="0"/>
                </a:lnTo>
                <a:close/>
              </a:path>
            </a:pathLst>
          </a:custGeom>
          <a:blipFill>
            <a:blip r:embed="rId5"/>
            <a:stretch>
              <a:fillRect/>
            </a:stretch>
          </a:blipFill>
        </p:spPr>
      </p:sp>
      <p:sp>
        <p:nvSpPr>
          <p:cNvPr id="6" name="Freeform 6"/>
          <p:cNvSpPr/>
          <p:nvPr/>
        </p:nvSpPr>
        <p:spPr>
          <a:xfrm>
            <a:off x="-1437543" y="2101637"/>
            <a:ext cx="6861574" cy="5486400"/>
          </a:xfrm>
          <a:custGeom>
            <a:avLst/>
            <a:gdLst/>
            <a:ahLst/>
            <a:cxnLst/>
            <a:rect l="l" t="t" r="r" b="b"/>
            <a:pathLst>
              <a:path w="10292361" h="8229600">
                <a:moveTo>
                  <a:pt x="0" y="0"/>
                </a:moveTo>
                <a:lnTo>
                  <a:pt x="10292360" y="0"/>
                </a:lnTo>
                <a:lnTo>
                  <a:pt x="10292360" y="8229600"/>
                </a:lnTo>
                <a:lnTo>
                  <a:pt x="0" y="8229600"/>
                </a:lnTo>
                <a:lnTo>
                  <a:pt x="0" y="0"/>
                </a:lnTo>
                <a:close/>
              </a:path>
            </a:pathLst>
          </a:custGeom>
          <a:blipFill>
            <a:blip r:embed="rId6"/>
            <a:stretch>
              <a:fillRect/>
            </a:stretch>
          </a:blipFill>
        </p:spPr>
      </p:sp>
      <p:sp>
        <p:nvSpPr>
          <p:cNvPr id="7" name="Rectangle 6"/>
          <p:cNvSpPr/>
          <p:nvPr/>
        </p:nvSpPr>
        <p:spPr>
          <a:xfrm>
            <a:off x="3778590" y="348022"/>
            <a:ext cx="5764799" cy="2653034"/>
          </a:xfrm>
          <a:prstGeom prst="rect">
            <a:avLst/>
          </a:prstGeom>
        </p:spPr>
        <p:txBody>
          <a:bodyPr wrap="square">
            <a:spAutoFit/>
          </a:bodyPr>
          <a:lstStyle/>
          <a:p>
            <a:pPr algn="just">
              <a:lnSpc>
                <a:spcPct val="130000"/>
              </a:lnSpc>
              <a:spcAft>
                <a:spcPts val="0"/>
              </a:spcAft>
            </a:pPr>
            <a:r>
              <a:rPr lang="en-US" sz="3200">
                <a:latin typeface="Times New Roman" panose="02020603050405020304" pitchFamily="18" charset="0"/>
                <a:ea typeface="Times New Roman" panose="02020603050405020304" pitchFamily="18" charset="0"/>
                <a:cs typeface="Times New Roman" panose="02020603050405020304" pitchFamily="18" charset="0"/>
              </a:rPr>
              <a:t>=&gt; Hai câu thơ thực diễn tả sự láo nháo, lộn xộn, ô hợp của trường thi, mặc dù đây là một kì thi Hương quan trọng của nhà nước.</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3491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A317E36-0695-4EF3-A8BF-6FA94C09E5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5100" y="771496"/>
            <a:ext cx="4661402" cy="4685753"/>
          </a:xfrm>
          <a:prstGeom prst="rect">
            <a:avLst/>
          </a:prstGeom>
        </p:spPr>
      </p:pic>
      <p:pic>
        <p:nvPicPr>
          <p:cNvPr id="5" name="图片 4">
            <a:extLst>
              <a:ext uri="{FF2B5EF4-FFF2-40B4-BE49-F238E27FC236}">
                <a16:creationId xmlns:a16="http://schemas.microsoft.com/office/drawing/2014/main" id="{ECE0E0E8-F775-478A-8987-41D635FC0649}"/>
              </a:ext>
            </a:extLst>
          </p:cNvPr>
          <p:cNvPicPr>
            <a:picLocks noChangeAspect="1"/>
          </p:cNvPicPr>
          <p:nvPr/>
        </p:nvPicPr>
        <p:blipFill rotWithShape="1">
          <a:blip r:embed="rId4" cstate="print">
            <a:biLevel thresh="25000"/>
            <a:extLst>
              <a:ext uri="{28A0092B-C50C-407E-A947-70E740481C1C}">
                <a14:useLocalDpi xmlns:a14="http://schemas.microsoft.com/office/drawing/2010/main" val="0"/>
              </a:ext>
            </a:extLst>
          </a:blip>
          <a:srcRect l="50000" t="27320" r="24646" b="65087"/>
          <a:stretch/>
        </p:blipFill>
        <p:spPr>
          <a:xfrm>
            <a:off x="0" y="219602"/>
            <a:ext cx="1319699" cy="592868"/>
          </a:xfrm>
          <a:prstGeom prst="rect">
            <a:avLst/>
          </a:prstGeom>
        </p:spPr>
      </p:pic>
      <p:pic>
        <p:nvPicPr>
          <p:cNvPr id="8" name="图片 7">
            <a:extLst>
              <a:ext uri="{FF2B5EF4-FFF2-40B4-BE49-F238E27FC236}">
                <a16:creationId xmlns:a16="http://schemas.microsoft.com/office/drawing/2014/main" id="{C1BE79EE-809E-4B26-8510-C3B347B9D61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08487" y="1278784"/>
            <a:ext cx="188952" cy="260045"/>
          </a:xfrm>
          <a:prstGeom prst="rect">
            <a:avLst/>
          </a:prstGeom>
        </p:spPr>
      </p:pic>
      <p:sp>
        <p:nvSpPr>
          <p:cNvPr id="9" name="Rectangle 8"/>
          <p:cNvSpPr/>
          <p:nvPr/>
        </p:nvSpPr>
        <p:spPr>
          <a:xfrm>
            <a:off x="1183936" y="189793"/>
            <a:ext cx="10222670" cy="652486"/>
          </a:xfrm>
          <a:prstGeom prst="rect">
            <a:avLst/>
          </a:prstGeom>
        </p:spPr>
        <p:txBody>
          <a:bodyPr wrap="none">
            <a:spAutoFit/>
          </a:bodyPr>
          <a:lstStyle/>
          <a:p>
            <a:pPr algn="just">
              <a:lnSpc>
                <a:spcPct val="130000"/>
              </a:lnSpc>
              <a:spcAft>
                <a:spcPts val="0"/>
              </a:spcAft>
            </a:pP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 Hai câu luận: </a:t>
            </a:r>
            <a:r>
              <a:rPr lang="vi-VN" sz="28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Sự hiện diện của những </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ông to bà lớn nước ngoài</a:t>
            </a:r>
            <a:endParaRPr lang="en-GB"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595229" y="1068357"/>
            <a:ext cx="7132081" cy="523220"/>
          </a:xfrm>
          <a:prstGeom prst="rect">
            <a:avLst/>
          </a:prstGeom>
        </p:spPr>
        <p:txBody>
          <a:bodyPr wrap="none">
            <a:spAutoFit/>
          </a:bodyPr>
          <a:lstStyle/>
          <a:p>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 ảnh của những nhân vật người nước ngoài </a:t>
            </a:r>
            <a:endParaRPr lang="en-GB" sz="2800">
              <a:solidFill>
                <a:schemeClr val="bg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319569" y="1764836"/>
            <a:ext cx="7063008" cy="1772793"/>
          </a:xfrm>
          <a:prstGeom prst="rect">
            <a:avLst/>
          </a:prstGeom>
        </p:spPr>
        <p:txBody>
          <a:bodyPr wrap="square">
            <a:spAutoFit/>
          </a:bodyPr>
          <a:lstStyle/>
          <a:p>
            <a:pPr algn="just">
              <a:lnSpc>
                <a:spcPct val="130000"/>
              </a:lnSpc>
              <a:spcAft>
                <a:spcPts val="0"/>
              </a:spcAft>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Quan sứ - cờ kéo rợp trời:</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Chỉ sự tiếp đón trọng thể những tên đứng đầu bộ máy cai trị Đông Dương và ở Nam Định lúc bấy giờ. </a:t>
            </a:r>
            <a:endParaRPr lang="en-GB"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319569" y="3537629"/>
            <a:ext cx="6966755" cy="1212640"/>
          </a:xfrm>
          <a:prstGeom prst="rect">
            <a:avLst/>
          </a:prstGeom>
        </p:spPr>
        <p:txBody>
          <a:bodyPr wrap="square">
            <a:spAutoFit/>
          </a:bodyPr>
          <a:lstStyle/>
          <a:p>
            <a:pPr algn="just">
              <a:lnSpc>
                <a:spcPct val="130000"/>
              </a:lnSpc>
              <a:spcAft>
                <a:spcPts val="0"/>
              </a:spcAft>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Mụ đầm – váy lê quét đất</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vợ quan sứ, ăn mặc diêm dúa, điệu đà.</a:t>
            </a:r>
            <a:endParaRPr lang="en-GB"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467014" y="4914347"/>
            <a:ext cx="8869492" cy="1772793"/>
          </a:xfrm>
          <a:prstGeom prst="rect">
            <a:avLst/>
          </a:prstGeom>
        </p:spPr>
        <p:txBody>
          <a:bodyPr wrap="square">
            <a:spAutoFit/>
          </a:bodyPr>
          <a:lstStyle/>
          <a:p>
            <a:pPr indent="12700" algn="just">
              <a:lnSpc>
                <a:spcPct val="130000"/>
              </a:lnSpc>
              <a:spcAft>
                <a:spcPts val="0"/>
              </a:spcAft>
              <a:tabLst>
                <a:tab pos="497205" algn="l"/>
              </a:tabLst>
            </a:pPr>
            <a:r>
              <a:rPr lang="en-GB"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Phép đối đặc sắc: </a:t>
            </a:r>
            <a:r>
              <a:rPr lang="vi-VN" sz="2800" i="1">
                <a:solidFill>
                  <a:schemeClr val="bg1"/>
                </a:solidFill>
                <a:latin typeface="Times New Roman" panose="02020603050405020304" pitchFamily="18" charset="0"/>
                <a:ea typeface="Arial" panose="020B0604020202020204" pitchFamily="34" charset="0"/>
                <a:cs typeface="Times New Roman" panose="02020603050405020304" pitchFamily="18" charset="0"/>
              </a:rPr>
              <a:t>quan sứ</a:t>
            </a:r>
            <a:r>
              <a:rPr lang="vi-VN" sz="2800">
                <a:solidFill>
                  <a:schemeClr val="bg1"/>
                </a:solidFill>
                <a:latin typeface="Times New Roman" panose="02020603050405020304" pitchFamily="18" charset="0"/>
                <a:ea typeface="Arial" panose="020B0604020202020204" pitchFamily="34" charset="0"/>
                <a:cs typeface="Times New Roman" panose="02020603050405020304" pitchFamily="18" charset="0"/>
              </a:rPr>
              <a:t> (danh xưng của một chức vụ quan trọng, khả kính) &gt;&lt; mụ đầm (danh xưng thường được dùng với thái độ giễu cợt, khinh thị), quốc kì</a:t>
            </a:r>
            <a:r>
              <a:rPr lang="en-GB" sz="2800">
                <a:solidFill>
                  <a:schemeClr val="bg1"/>
                </a:solidFill>
                <a:latin typeface="Times New Roman" panose="02020603050405020304" pitchFamily="18" charset="0"/>
                <a:ea typeface="Arial" panose="020B0604020202020204" pitchFamily="34" charset="0"/>
                <a:cs typeface="Times New Roman" panose="02020603050405020304" pitchFamily="18" charset="0"/>
              </a:rPr>
              <a:t> (cờ)</a:t>
            </a:r>
            <a:r>
              <a:rPr lang="vi-VN" sz="2800">
                <a:solidFill>
                  <a:schemeClr val="bg1"/>
                </a:solidFill>
                <a:latin typeface="Times New Roman" panose="02020603050405020304" pitchFamily="18" charset="0"/>
                <a:ea typeface="Arial" panose="020B0604020202020204" pitchFamily="34" charset="0"/>
                <a:cs typeface="Times New Roman" panose="02020603050405020304" pitchFamily="18" charset="0"/>
              </a:rPr>
              <a:t> &gt;&lt; cái váy </a:t>
            </a:r>
            <a:endParaRPr lang="en-GB" sz="28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14" name="图片 7">
            <a:extLst>
              <a:ext uri="{FF2B5EF4-FFF2-40B4-BE49-F238E27FC236}">
                <a16:creationId xmlns:a16="http://schemas.microsoft.com/office/drawing/2014/main" id="{C1BE79EE-809E-4B26-8510-C3B347B9D61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08487" y="5180399"/>
            <a:ext cx="188952" cy="260045"/>
          </a:xfrm>
          <a:prstGeom prst="rect">
            <a:avLst/>
          </a:prstGeom>
        </p:spPr>
      </p:pic>
    </p:spTree>
    <p:extLst>
      <p:ext uri="{BB962C8B-B14F-4D97-AF65-F5344CB8AC3E}">
        <p14:creationId xmlns:p14="http://schemas.microsoft.com/office/powerpoint/2010/main" val="40652850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9C3D1"/>
        </a:solidFill>
        <a:effectLst/>
      </p:bgPr>
    </p:bg>
    <p:spTree>
      <p:nvGrpSpPr>
        <p:cNvPr id="1" name=""/>
        <p:cNvGrpSpPr/>
        <p:nvPr/>
      </p:nvGrpSpPr>
      <p:grpSpPr>
        <a:xfrm>
          <a:off x="0" y="0"/>
          <a:ext cx="0" cy="0"/>
          <a:chOff x="0" y="0"/>
          <a:chExt cx="0" cy="0"/>
        </a:xfrm>
      </p:grpSpPr>
      <p:sp>
        <p:nvSpPr>
          <p:cNvPr id="2" name="Freeform 2"/>
          <p:cNvSpPr/>
          <p:nvPr/>
        </p:nvSpPr>
        <p:spPr>
          <a:xfrm>
            <a:off x="122909" y="767969"/>
            <a:ext cx="4709151" cy="3131585"/>
          </a:xfrm>
          <a:custGeom>
            <a:avLst/>
            <a:gdLst/>
            <a:ahLst/>
            <a:cxnLst/>
            <a:rect l="l" t="t" r="r" b="b"/>
            <a:pathLst>
              <a:path w="7063726" h="4697378">
                <a:moveTo>
                  <a:pt x="0" y="0"/>
                </a:moveTo>
                <a:lnTo>
                  <a:pt x="7063726" y="0"/>
                </a:lnTo>
                <a:lnTo>
                  <a:pt x="7063726" y="4697378"/>
                </a:lnTo>
                <a:lnTo>
                  <a:pt x="0" y="4697378"/>
                </a:lnTo>
                <a:lnTo>
                  <a:pt x="0" y="0"/>
                </a:lnTo>
                <a:close/>
              </a:path>
            </a:pathLst>
          </a:custGeom>
          <a:blipFill>
            <a:blip r:embed="rId2"/>
            <a:stretch>
              <a:fillRect/>
            </a:stretch>
          </a:blipFill>
        </p:spPr>
      </p:sp>
      <p:sp>
        <p:nvSpPr>
          <p:cNvPr id="3" name="Freeform 3"/>
          <p:cNvSpPr/>
          <p:nvPr/>
        </p:nvSpPr>
        <p:spPr>
          <a:xfrm>
            <a:off x="7047521" y="934489"/>
            <a:ext cx="3464006" cy="2303564"/>
          </a:xfrm>
          <a:custGeom>
            <a:avLst/>
            <a:gdLst/>
            <a:ahLst/>
            <a:cxnLst/>
            <a:rect l="l" t="t" r="r" b="b"/>
            <a:pathLst>
              <a:path w="5196009" h="3455346">
                <a:moveTo>
                  <a:pt x="0" y="0"/>
                </a:moveTo>
                <a:lnTo>
                  <a:pt x="5196009" y="0"/>
                </a:lnTo>
                <a:lnTo>
                  <a:pt x="5196009" y="3455346"/>
                </a:lnTo>
                <a:lnTo>
                  <a:pt x="0" y="3455346"/>
                </a:lnTo>
                <a:lnTo>
                  <a:pt x="0" y="0"/>
                </a:lnTo>
                <a:close/>
              </a:path>
            </a:pathLst>
          </a:custGeom>
          <a:blipFill>
            <a:blip r:embed="rId2"/>
            <a:stretch>
              <a:fillRect/>
            </a:stretch>
          </a:blipFill>
        </p:spPr>
      </p:sp>
      <p:sp>
        <p:nvSpPr>
          <p:cNvPr id="4" name="Freeform 4"/>
          <p:cNvSpPr/>
          <p:nvPr/>
        </p:nvSpPr>
        <p:spPr>
          <a:xfrm>
            <a:off x="2633724" y="-431560"/>
            <a:ext cx="3832175" cy="3190285"/>
          </a:xfrm>
          <a:custGeom>
            <a:avLst/>
            <a:gdLst/>
            <a:ahLst/>
            <a:cxnLst/>
            <a:rect l="l" t="t" r="r" b="b"/>
            <a:pathLst>
              <a:path w="5748262" h="4785428">
                <a:moveTo>
                  <a:pt x="0" y="0"/>
                </a:moveTo>
                <a:lnTo>
                  <a:pt x="5748262" y="0"/>
                </a:lnTo>
                <a:lnTo>
                  <a:pt x="5748262" y="4785429"/>
                </a:lnTo>
                <a:lnTo>
                  <a:pt x="0" y="4785429"/>
                </a:lnTo>
                <a:lnTo>
                  <a:pt x="0" y="0"/>
                </a:lnTo>
                <a:close/>
              </a:path>
            </a:pathLst>
          </a:custGeom>
          <a:blipFill>
            <a:blip r:embed="rId3"/>
            <a:stretch>
              <a:fillRect/>
            </a:stretch>
          </a:blipFill>
        </p:spPr>
      </p:sp>
      <p:sp>
        <p:nvSpPr>
          <p:cNvPr id="5" name="Freeform 5"/>
          <p:cNvSpPr/>
          <p:nvPr/>
        </p:nvSpPr>
        <p:spPr>
          <a:xfrm>
            <a:off x="5948591" y="238002"/>
            <a:ext cx="2403123" cy="2404125"/>
          </a:xfrm>
          <a:custGeom>
            <a:avLst/>
            <a:gdLst/>
            <a:ahLst/>
            <a:cxnLst/>
            <a:rect l="l" t="t" r="r" b="b"/>
            <a:pathLst>
              <a:path w="3604685" h="3606188">
                <a:moveTo>
                  <a:pt x="0" y="0"/>
                </a:moveTo>
                <a:lnTo>
                  <a:pt x="3604685" y="0"/>
                </a:lnTo>
                <a:lnTo>
                  <a:pt x="3604685" y="3606187"/>
                </a:lnTo>
                <a:lnTo>
                  <a:pt x="0" y="3606187"/>
                </a:lnTo>
                <a:lnTo>
                  <a:pt x="0" y="0"/>
                </a:lnTo>
                <a:close/>
              </a:path>
            </a:pathLst>
          </a:custGeom>
          <a:blipFill>
            <a:blip r:embed="rId4"/>
            <a:stretch>
              <a:fillRect/>
            </a:stretch>
          </a:blipFill>
        </p:spPr>
      </p:sp>
      <p:sp>
        <p:nvSpPr>
          <p:cNvPr id="6" name="Freeform 6"/>
          <p:cNvSpPr/>
          <p:nvPr/>
        </p:nvSpPr>
        <p:spPr>
          <a:xfrm>
            <a:off x="11506200" y="4512080"/>
            <a:ext cx="1226186" cy="815414"/>
          </a:xfrm>
          <a:custGeom>
            <a:avLst/>
            <a:gdLst/>
            <a:ahLst/>
            <a:cxnLst/>
            <a:rect l="l" t="t" r="r" b="b"/>
            <a:pathLst>
              <a:path w="1839279" h="1223121">
                <a:moveTo>
                  <a:pt x="0" y="0"/>
                </a:moveTo>
                <a:lnTo>
                  <a:pt x="1839279" y="0"/>
                </a:lnTo>
                <a:lnTo>
                  <a:pt x="1839279" y="1223120"/>
                </a:lnTo>
                <a:lnTo>
                  <a:pt x="0" y="1223120"/>
                </a:lnTo>
                <a:lnTo>
                  <a:pt x="0" y="0"/>
                </a:lnTo>
                <a:close/>
              </a:path>
            </a:pathLst>
          </a:custGeom>
          <a:blipFill>
            <a:blip r:embed="rId2"/>
            <a:stretch>
              <a:fillRect/>
            </a:stretch>
          </a:blipFill>
        </p:spPr>
      </p:sp>
      <p:sp>
        <p:nvSpPr>
          <p:cNvPr id="7" name="Rectangle 6"/>
          <p:cNvSpPr/>
          <p:nvPr/>
        </p:nvSpPr>
        <p:spPr>
          <a:xfrm>
            <a:off x="3144252" y="3841656"/>
            <a:ext cx="6096000" cy="2554545"/>
          </a:xfrm>
          <a:prstGeom prst="rect">
            <a:avLst/>
          </a:prstGeom>
        </p:spPr>
        <p:txBody>
          <a:bodyPr>
            <a:spAutoFit/>
          </a:bodyPr>
          <a:lstStyle/>
          <a:p>
            <a:pPr algn="just"/>
            <a:r>
              <a:rPr lang="en-US" sz="4000">
                <a:latin typeface="Times New Roman" panose="02020603050405020304" pitchFamily="18" charset="0"/>
                <a:ea typeface="Times New Roman" panose="02020603050405020304" pitchFamily="18" charset="0"/>
              </a:rPr>
              <a:t>=&gt; Hai câu luận báo hiệu về một sự sa sút về chất lượng thi cử, bản chất của xã hội thực dân nửa phong kiến.</a:t>
            </a:r>
            <a:endParaRPr lang="en-GB" sz="5400"/>
          </a:p>
        </p:txBody>
      </p:sp>
    </p:spTree>
    <p:extLst>
      <p:ext uri="{BB962C8B-B14F-4D97-AF65-F5344CB8AC3E}">
        <p14:creationId xmlns:p14="http://schemas.microsoft.com/office/powerpoint/2010/main" val="402483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5" name="Google Shape;255;p35"/>
          <p:cNvSpPr/>
          <p:nvPr/>
        </p:nvSpPr>
        <p:spPr>
          <a:xfrm rot="-2700000">
            <a:off x="1020365" y="2753988"/>
            <a:ext cx="863248" cy="355107"/>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121900" tIns="121900" rIns="121900" bIns="121900" anchor="ctr" anchorCtr="0">
            <a:noAutofit/>
          </a:bodyPr>
          <a:lstStyle/>
          <a:p>
            <a:endParaRPr sz="2400">
              <a:solidFill>
                <a:schemeClr val="dk2"/>
              </a:solidFill>
            </a:endParaRPr>
          </a:p>
        </p:txBody>
      </p:sp>
      <p:pic>
        <p:nvPicPr>
          <p:cNvPr id="257" name="Google Shape;257;p35"/>
          <p:cNvPicPr preferRelativeResize="0"/>
          <p:nvPr/>
        </p:nvPicPr>
        <p:blipFill>
          <a:blip r:embed="rId3">
            <a:alphaModFix amt="80000"/>
          </a:blip>
          <a:stretch>
            <a:fillRect/>
          </a:stretch>
        </p:blipFill>
        <p:spPr>
          <a:xfrm rot="-6023610">
            <a:off x="3715775" y="4006505"/>
            <a:ext cx="2105888" cy="955257"/>
          </a:xfrm>
          <a:prstGeom prst="rect">
            <a:avLst/>
          </a:prstGeom>
          <a:noFill/>
          <a:ln>
            <a:noFill/>
          </a:ln>
        </p:spPr>
      </p:pic>
      <p:sp>
        <p:nvSpPr>
          <p:cNvPr id="5" name="Rectangle 4"/>
          <p:cNvSpPr/>
          <p:nvPr/>
        </p:nvSpPr>
        <p:spPr>
          <a:xfrm>
            <a:off x="1209612" y="3235863"/>
            <a:ext cx="2624180" cy="748988"/>
          </a:xfrm>
          <a:prstGeom prst="rect">
            <a:avLst/>
          </a:prstGeom>
        </p:spPr>
        <p:txBody>
          <a:bodyPr wrap="none">
            <a:spAutoFit/>
          </a:bodyPr>
          <a:lstStyle/>
          <a:p>
            <a:r>
              <a:rPr lang="pt-BR" sz="4267"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1. Thể loại</a:t>
            </a:r>
            <a:endParaRPr lang="en-GB" sz="4267"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6558637" y="512912"/>
            <a:ext cx="3751091" cy="748988"/>
          </a:xfrm>
          <a:prstGeom prst="rect">
            <a:avLst/>
          </a:prstGeom>
        </p:spPr>
        <p:txBody>
          <a:bodyPr wrap="none">
            <a:spAutoFit/>
          </a:bodyPr>
          <a:lstStyle/>
          <a:p>
            <a:r>
              <a:rPr lang="pt-BR" sz="4267"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VB đọc chính</a:t>
            </a:r>
            <a:endParaRPr lang="en-GB" sz="4267"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Rectangle 6"/>
          <p:cNvSpPr/>
          <p:nvPr/>
        </p:nvSpPr>
        <p:spPr>
          <a:xfrm>
            <a:off x="6558637" y="1472688"/>
            <a:ext cx="4896153" cy="4275338"/>
          </a:xfrm>
          <a:prstGeom prst="rect">
            <a:avLst/>
          </a:prstGeom>
        </p:spPr>
        <p:txBody>
          <a:bodyPr wrap="square">
            <a:spAutoFit/>
          </a:bodyPr>
          <a:lstStyle/>
          <a:p>
            <a:pPr algn="just">
              <a:lnSpc>
                <a:spcPct val="130000"/>
              </a:lnSpc>
            </a:pPr>
            <a:r>
              <a:rPr lang="pt-BR" sz="4267" b="1" dirty="0">
                <a:latin typeface="Times New Roman" panose="02020603050405020304" pitchFamily="18" charset="0"/>
                <a:ea typeface="Calibri" panose="020F0502020204030204" pitchFamily="34" charset="0"/>
                <a:cs typeface="Times New Roman" panose="02020603050405020304" pitchFamily="18" charset="0"/>
              </a:rPr>
              <a:t>+ </a:t>
            </a:r>
            <a:r>
              <a:rPr lang="en-US" sz="4267" dirty="0">
                <a:latin typeface="Times New Roman" panose="02020603050405020304" pitchFamily="18" charset="0"/>
                <a:ea typeface="Calibri" panose="020F0502020204030204" pitchFamily="34" charset="0"/>
                <a:cs typeface="Times New Roman" panose="02020603050405020304" pitchFamily="18" charset="0"/>
              </a:rPr>
              <a:t>VB1: </a:t>
            </a:r>
            <a:r>
              <a:rPr lang="en-US" sz="4267" i="1" dirty="0" err="1">
                <a:latin typeface="Times New Roman" panose="02020603050405020304" pitchFamily="18" charset="0"/>
                <a:ea typeface="Calibri" panose="020F0502020204030204" pitchFamily="34" charset="0"/>
                <a:cs typeface="Times New Roman" panose="02020603050405020304" pitchFamily="18" charset="0"/>
              </a:rPr>
              <a:t>Lễ</a:t>
            </a:r>
            <a:r>
              <a:rPr lang="en-US" sz="4267" i="1" dirty="0">
                <a:latin typeface="Times New Roman" panose="02020603050405020304" pitchFamily="18" charset="0"/>
                <a:ea typeface="Calibri" panose="020F0502020204030204" pitchFamily="34" charset="0"/>
                <a:cs typeface="Times New Roman" panose="02020603050405020304" pitchFamily="18" charset="0"/>
              </a:rPr>
              <a:t> </a:t>
            </a:r>
            <a:r>
              <a:rPr lang="en-US" sz="4267" i="1" dirty="0" err="1">
                <a:latin typeface="Times New Roman" panose="02020603050405020304" pitchFamily="18" charset="0"/>
                <a:ea typeface="Calibri" panose="020F0502020204030204" pitchFamily="34" charset="0"/>
                <a:cs typeface="Times New Roman" panose="02020603050405020304" pitchFamily="18" charset="0"/>
              </a:rPr>
              <a:t>xướng</a:t>
            </a:r>
            <a:r>
              <a:rPr lang="en-US" sz="4267" i="1" dirty="0">
                <a:latin typeface="Times New Roman" panose="02020603050405020304" pitchFamily="18" charset="0"/>
                <a:ea typeface="Calibri" panose="020F0502020204030204" pitchFamily="34" charset="0"/>
                <a:cs typeface="Times New Roman" panose="02020603050405020304" pitchFamily="18" charset="0"/>
              </a:rPr>
              <a:t> </a:t>
            </a:r>
            <a:r>
              <a:rPr lang="en-US" sz="4267" i="1" dirty="0" err="1">
                <a:latin typeface="Times New Roman" panose="02020603050405020304" pitchFamily="18" charset="0"/>
                <a:ea typeface="Calibri" panose="020F0502020204030204" pitchFamily="34" charset="0"/>
                <a:cs typeface="Times New Roman" panose="02020603050405020304" pitchFamily="18" charset="0"/>
              </a:rPr>
              <a:t>danh</a:t>
            </a:r>
            <a:r>
              <a:rPr lang="en-US" sz="4267" i="1" dirty="0">
                <a:latin typeface="Times New Roman" panose="02020603050405020304" pitchFamily="18" charset="0"/>
                <a:ea typeface="Calibri" panose="020F0502020204030204" pitchFamily="34" charset="0"/>
                <a:cs typeface="Times New Roman" panose="02020603050405020304" pitchFamily="18" charset="0"/>
              </a:rPr>
              <a:t> khoa </a:t>
            </a:r>
            <a:r>
              <a:rPr lang="en-US" sz="4267" i="1" dirty="0" err="1">
                <a:latin typeface="Times New Roman" panose="02020603050405020304" pitchFamily="18" charset="0"/>
                <a:ea typeface="Calibri" panose="020F0502020204030204" pitchFamily="34" charset="0"/>
                <a:cs typeface="Times New Roman" panose="02020603050405020304" pitchFamily="18" charset="0"/>
              </a:rPr>
              <a:t>Đinh</a:t>
            </a:r>
            <a:r>
              <a:rPr lang="en-US" sz="4267" i="1" dirty="0">
                <a:latin typeface="Times New Roman" panose="02020603050405020304" pitchFamily="18" charset="0"/>
                <a:ea typeface="Calibri" panose="020F0502020204030204" pitchFamily="34" charset="0"/>
                <a:cs typeface="Times New Roman" panose="02020603050405020304" pitchFamily="18" charset="0"/>
              </a:rPr>
              <a:t> </a:t>
            </a:r>
            <a:r>
              <a:rPr lang="en-US" sz="4267" i="1" dirty="0" err="1">
                <a:latin typeface="Times New Roman" panose="02020603050405020304" pitchFamily="18" charset="0"/>
                <a:ea typeface="Calibri" panose="020F0502020204030204" pitchFamily="34" charset="0"/>
                <a:cs typeface="Times New Roman" panose="02020603050405020304" pitchFamily="18" charset="0"/>
              </a:rPr>
              <a:t>Dậu</a:t>
            </a:r>
            <a:r>
              <a:rPr lang="en-US" sz="4267" dirty="0">
                <a:latin typeface="Times New Roman" panose="02020603050405020304" pitchFamily="18" charset="0"/>
                <a:ea typeface="Calibri" panose="020F0502020204030204" pitchFamily="34" charset="0"/>
                <a:cs typeface="Times New Roman" panose="02020603050405020304" pitchFamily="18" charset="0"/>
              </a:rPr>
              <a:t> (</a:t>
            </a:r>
            <a:r>
              <a:rPr lang="en-US" sz="4267" dirty="0" err="1">
                <a:latin typeface="Times New Roman" panose="02020603050405020304" pitchFamily="18" charset="0"/>
                <a:ea typeface="Calibri" panose="020F0502020204030204" pitchFamily="34" charset="0"/>
                <a:cs typeface="Times New Roman" panose="02020603050405020304" pitchFamily="18" charset="0"/>
              </a:rPr>
              <a:t>Trần</a:t>
            </a:r>
            <a:r>
              <a:rPr lang="en-US" sz="4267" dirty="0">
                <a:latin typeface="Times New Roman" panose="02020603050405020304" pitchFamily="18" charset="0"/>
                <a:ea typeface="Calibri" panose="020F0502020204030204" pitchFamily="34" charset="0"/>
                <a:cs typeface="Times New Roman" panose="02020603050405020304" pitchFamily="18" charset="0"/>
              </a:rPr>
              <a:t> </a:t>
            </a:r>
            <a:r>
              <a:rPr lang="en-US" sz="4267" dirty="0" err="1">
                <a:latin typeface="Times New Roman" panose="02020603050405020304" pitchFamily="18" charset="0"/>
                <a:ea typeface="Calibri" panose="020F0502020204030204" pitchFamily="34" charset="0"/>
                <a:cs typeface="Times New Roman" panose="02020603050405020304" pitchFamily="18" charset="0"/>
              </a:rPr>
              <a:t>Tế</a:t>
            </a:r>
            <a:r>
              <a:rPr lang="en-US" sz="4267" dirty="0">
                <a:latin typeface="Times New Roman" panose="02020603050405020304" pitchFamily="18" charset="0"/>
                <a:ea typeface="Calibri" panose="020F0502020204030204" pitchFamily="34" charset="0"/>
                <a:cs typeface="Times New Roman" panose="02020603050405020304" pitchFamily="18" charset="0"/>
              </a:rPr>
              <a:t> </a:t>
            </a:r>
            <a:r>
              <a:rPr lang="en-US" sz="4267"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4267" dirty="0">
                <a:latin typeface="Times New Roman" panose="02020603050405020304" pitchFamily="18" charset="0"/>
                <a:ea typeface="Calibri" panose="020F0502020204030204" pitchFamily="34" charset="0"/>
                <a:cs typeface="Times New Roman" panose="02020603050405020304" pitchFamily="18" charset="0"/>
              </a:rPr>
              <a:t>)</a:t>
            </a:r>
            <a:endParaRPr lang="en-GB" sz="4267"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pPr>
            <a:r>
              <a:rPr lang="en-US" sz="4267" dirty="0">
                <a:latin typeface="Times New Roman" panose="02020603050405020304" pitchFamily="18" charset="0"/>
                <a:ea typeface="Calibri" panose="020F0502020204030204" pitchFamily="34" charset="0"/>
                <a:cs typeface="Times New Roman" panose="02020603050405020304" pitchFamily="18" charset="0"/>
              </a:rPr>
              <a:t>+ VB 2: </a:t>
            </a:r>
            <a:r>
              <a:rPr lang="en-US" sz="4267" i="1" dirty="0">
                <a:latin typeface="Times New Roman" panose="02020603050405020304" pitchFamily="18" charset="0"/>
                <a:ea typeface="Calibri" panose="020F0502020204030204" pitchFamily="34" charset="0"/>
                <a:cs typeface="Times New Roman" panose="02020603050405020304" pitchFamily="18" charset="0"/>
              </a:rPr>
              <a:t>Lai Tân</a:t>
            </a:r>
            <a:r>
              <a:rPr lang="en-US" sz="4267" dirty="0">
                <a:latin typeface="Times New Roman" panose="02020603050405020304" pitchFamily="18" charset="0"/>
                <a:ea typeface="Calibri" panose="020F0502020204030204" pitchFamily="34" charset="0"/>
                <a:cs typeface="Times New Roman" panose="02020603050405020304" pitchFamily="18" charset="0"/>
              </a:rPr>
              <a:t> (</a:t>
            </a:r>
            <a:r>
              <a:rPr lang="en-US" sz="4267" dirty="0" err="1">
                <a:latin typeface="Times New Roman" panose="02020603050405020304" pitchFamily="18" charset="0"/>
                <a:ea typeface="Calibri" panose="020F0502020204030204" pitchFamily="34" charset="0"/>
                <a:cs typeface="Times New Roman" panose="02020603050405020304" pitchFamily="18" charset="0"/>
              </a:rPr>
              <a:t>Hồ</a:t>
            </a:r>
            <a:r>
              <a:rPr lang="en-US" sz="4267" dirty="0">
                <a:latin typeface="Times New Roman" panose="02020603050405020304" pitchFamily="18" charset="0"/>
                <a:ea typeface="Calibri" panose="020F0502020204030204" pitchFamily="34" charset="0"/>
                <a:cs typeface="Times New Roman" panose="02020603050405020304" pitchFamily="18" charset="0"/>
              </a:rPr>
              <a:t> Chí Minh)</a:t>
            </a:r>
            <a:endParaRPr lang="en-GB" sz="4267"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0BC97C26-F9AE-EC66-111A-1E0C08C25420}"/>
              </a:ext>
            </a:extLst>
          </p:cNvPr>
          <p:cNvSpPr/>
          <p:nvPr/>
        </p:nvSpPr>
        <p:spPr>
          <a:xfrm>
            <a:off x="649851" y="1098194"/>
            <a:ext cx="4983514"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A.  GIỚI THIỆU BÀI HỌC VÀ TRI THỨC NGỮ VĂN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anim calcmode="lin" valueType="num">
                                      <p:cBhvr>
                                        <p:cTn id="2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fade">
                                      <p:cBhvr>
                                        <p:cTn id="26" dur="1000"/>
                                        <p:tgtEl>
                                          <p:spTgt spid="7">
                                            <p:txEl>
                                              <p:pRg st="1" end="1"/>
                                            </p:txEl>
                                          </p:spTgt>
                                        </p:tgtEl>
                                      </p:cBhvr>
                                    </p:animEffect>
                                    <p:anim calcmode="lin" valueType="num">
                                      <p:cBhvr>
                                        <p:cTn id="27"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52D7769-9C5F-4FDE-B533-9A128A5AA544}"/>
              </a:ext>
            </a:extLst>
          </p:cNvPr>
          <p:cNvPicPr>
            <a:picLocks noChangeAspect="1"/>
          </p:cNvPicPr>
          <p:nvPr/>
        </p:nvPicPr>
        <p:blipFill rotWithShape="1">
          <a:blip r:embed="rId3" cstate="print">
            <a:biLevel thresh="25000"/>
            <a:extLst>
              <a:ext uri="{28A0092B-C50C-407E-A947-70E740481C1C}">
                <a14:useLocalDpi xmlns:a14="http://schemas.microsoft.com/office/drawing/2010/main" val="0"/>
              </a:ext>
            </a:extLst>
          </a:blip>
          <a:srcRect l="50000" t="27320" r="24646" b="65087"/>
          <a:stretch/>
        </p:blipFill>
        <p:spPr>
          <a:xfrm>
            <a:off x="426609" y="564040"/>
            <a:ext cx="1319699" cy="592868"/>
          </a:xfrm>
          <a:prstGeom prst="rect">
            <a:avLst/>
          </a:prstGeom>
        </p:spPr>
      </p:pic>
      <p:sp>
        <p:nvSpPr>
          <p:cNvPr id="5" name="矩形: 圆角 4">
            <a:extLst>
              <a:ext uri="{FF2B5EF4-FFF2-40B4-BE49-F238E27FC236}">
                <a16:creationId xmlns:a16="http://schemas.microsoft.com/office/drawing/2014/main" id="{735408A7-85FE-40C6-B4CC-507815177207}"/>
              </a:ext>
            </a:extLst>
          </p:cNvPr>
          <p:cNvSpPr/>
          <p:nvPr/>
        </p:nvSpPr>
        <p:spPr>
          <a:xfrm>
            <a:off x="1589100" y="2661010"/>
            <a:ext cx="7207032" cy="1216602"/>
          </a:xfrm>
          <a:prstGeom prst="roundRect">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34A34"/>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11" name="矩形: 圆角 10">
            <a:extLst>
              <a:ext uri="{FF2B5EF4-FFF2-40B4-BE49-F238E27FC236}">
                <a16:creationId xmlns:a16="http://schemas.microsoft.com/office/drawing/2014/main" id="{0F2EBFC7-7503-4FCD-959D-56464D248510}"/>
              </a:ext>
            </a:extLst>
          </p:cNvPr>
          <p:cNvSpPr/>
          <p:nvPr/>
        </p:nvSpPr>
        <p:spPr>
          <a:xfrm>
            <a:off x="1503501" y="4417747"/>
            <a:ext cx="7207032" cy="1287751"/>
          </a:xfrm>
          <a:prstGeom prst="roundRect">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34A34"/>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8" name="Rectangle 7"/>
          <p:cNvSpPr/>
          <p:nvPr/>
        </p:nvSpPr>
        <p:spPr>
          <a:xfrm>
            <a:off x="1716076" y="88098"/>
            <a:ext cx="7984515" cy="1372683"/>
          </a:xfrm>
          <a:prstGeom prst="rect">
            <a:avLst/>
          </a:prstGeom>
        </p:spPr>
        <p:txBody>
          <a:bodyPr wrap="square">
            <a:spAutoFit/>
          </a:bodyPr>
          <a:lstStyle/>
          <a:p>
            <a:pPr>
              <a:lnSpc>
                <a:spcPct val="130000"/>
              </a:lnSpc>
              <a:spcAft>
                <a:spcPts val="0"/>
              </a:spcAft>
            </a:pPr>
            <a:r>
              <a:rPr lang="en-US" sz="32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4. Hai câu kết: Lời thức tỉnh và nỗi xót xa của nhà thơ trước cảnh nước mất</a:t>
            </a:r>
            <a:endParaRPr lang="en-GB"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8467725" y="860474"/>
            <a:ext cx="4042848" cy="416569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4214" y="3677412"/>
            <a:ext cx="4985887" cy="3508274"/>
          </a:xfrm>
          <a:prstGeom prst="rect">
            <a:avLst/>
          </a:prstGeom>
        </p:spPr>
      </p:pic>
      <p:sp>
        <p:nvSpPr>
          <p:cNvPr id="10" name="Rectangle 9"/>
          <p:cNvSpPr/>
          <p:nvPr/>
        </p:nvSpPr>
        <p:spPr>
          <a:xfrm>
            <a:off x="2741914" y="1612709"/>
            <a:ext cx="4243469" cy="584775"/>
          </a:xfrm>
          <a:prstGeom prst="rect">
            <a:avLst/>
          </a:prstGeom>
        </p:spPr>
        <p:txBody>
          <a:bodyPr wrap="none">
            <a:spAutoFit/>
          </a:bodyPr>
          <a:lstStyle/>
          <a:p>
            <a:r>
              <a:rPr lang="en-US" sz="3200">
                <a:solidFill>
                  <a:schemeClr val="bg1"/>
                </a:solidFill>
                <a:latin typeface="Times New Roman" panose="02020603050405020304" pitchFamily="18" charset="0"/>
                <a:ea typeface="Calibri" panose="020F0502020204030204" pitchFamily="34" charset="0"/>
              </a:rPr>
              <a:t>Lời nhắn nhủ của tác giả</a:t>
            </a:r>
            <a:endParaRPr lang="en-GB" sz="4400">
              <a:solidFill>
                <a:schemeClr val="bg1"/>
              </a:solidFill>
            </a:endParaRPr>
          </a:p>
        </p:txBody>
      </p:sp>
      <p:pic>
        <p:nvPicPr>
          <p:cNvPr id="16" name="图片 7">
            <a:extLst>
              <a:ext uri="{FF2B5EF4-FFF2-40B4-BE49-F238E27FC236}">
                <a16:creationId xmlns:a16="http://schemas.microsoft.com/office/drawing/2014/main" id="{C1BE79EE-809E-4B26-8510-C3B347B9D61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376713" y="1740871"/>
            <a:ext cx="188952" cy="260045"/>
          </a:xfrm>
          <a:prstGeom prst="rect">
            <a:avLst/>
          </a:prstGeom>
        </p:spPr>
      </p:pic>
      <p:sp>
        <p:nvSpPr>
          <p:cNvPr id="17" name="Rectangle 16"/>
          <p:cNvSpPr/>
          <p:nvPr/>
        </p:nvSpPr>
        <p:spPr>
          <a:xfrm>
            <a:off x="1935941" y="2904092"/>
            <a:ext cx="6627135" cy="584775"/>
          </a:xfrm>
          <a:prstGeom prst="rect">
            <a:avLst/>
          </a:prstGeom>
        </p:spPr>
        <p:txBody>
          <a:bodyPr wrap="none">
            <a:spAutoFit/>
          </a:bodyPr>
          <a:lstStyle/>
          <a:p>
            <a:r>
              <a:rPr lang="en-US" sz="3200">
                <a:solidFill>
                  <a:schemeClr val="bg1"/>
                </a:solidFill>
                <a:latin typeface="Times New Roman" panose="02020603050405020304" pitchFamily="18" charset="0"/>
                <a:ea typeface="Calibri" panose="020F0502020204030204" pitchFamily="34" charset="0"/>
              </a:rPr>
              <a:t>Đối tượng hướng tới: “</a:t>
            </a:r>
            <a:r>
              <a:rPr lang="vi-VN" sz="3200">
                <a:solidFill>
                  <a:schemeClr val="bg1"/>
                </a:solidFill>
                <a:latin typeface="Times New Roman" panose="02020603050405020304" pitchFamily="18" charset="0"/>
                <a:ea typeface="Calibri" panose="020F0502020204030204" pitchFamily="34" charset="0"/>
              </a:rPr>
              <a:t>nhân tài đất Bắc</a:t>
            </a:r>
            <a:endParaRPr lang="en-GB" sz="4400">
              <a:solidFill>
                <a:schemeClr val="bg1"/>
              </a:solidFill>
            </a:endParaRPr>
          </a:p>
        </p:txBody>
      </p:sp>
      <p:sp>
        <p:nvSpPr>
          <p:cNvPr id="18" name="Rectangle 17"/>
          <p:cNvSpPr/>
          <p:nvPr/>
        </p:nvSpPr>
        <p:spPr>
          <a:xfrm>
            <a:off x="1886366" y="4705704"/>
            <a:ext cx="6284093" cy="584775"/>
          </a:xfrm>
          <a:prstGeom prst="rect">
            <a:avLst/>
          </a:prstGeom>
        </p:spPr>
        <p:txBody>
          <a:bodyPr wrap="none">
            <a:spAutoFit/>
          </a:bodyPr>
          <a:lstStyle/>
          <a:p>
            <a:r>
              <a:rPr lang="en-US" sz="3200">
                <a:solidFill>
                  <a:schemeClr val="bg1"/>
                </a:solidFill>
                <a:latin typeface="Times New Roman" panose="02020603050405020304" pitchFamily="18" charset="0"/>
                <a:ea typeface="Calibri" panose="020F0502020204030204" pitchFamily="34" charset="0"/>
              </a:rPr>
              <a:t>Lời kêu gọi, nhắn nhủ: </a:t>
            </a:r>
            <a:r>
              <a:rPr lang="en-US" sz="3200" i="1">
                <a:solidFill>
                  <a:schemeClr val="bg1"/>
                </a:solidFill>
                <a:latin typeface="Times New Roman" panose="02020603050405020304" pitchFamily="18" charset="0"/>
                <a:ea typeface="Calibri" panose="020F0502020204030204" pitchFamily="34" charset="0"/>
              </a:rPr>
              <a:t>Ngoảnh cổ…</a:t>
            </a:r>
            <a:r>
              <a:rPr lang="en-US" sz="3200">
                <a:solidFill>
                  <a:schemeClr val="bg1"/>
                </a:solidFill>
                <a:latin typeface="Times New Roman" panose="02020603050405020304" pitchFamily="18" charset="0"/>
                <a:ea typeface="Calibri" panose="020F0502020204030204" pitchFamily="34" charset="0"/>
              </a:rPr>
              <a:t> </a:t>
            </a:r>
            <a:endParaRPr lang="en-GB" sz="4400">
              <a:solidFill>
                <a:schemeClr val="bg1"/>
              </a:solidFill>
            </a:endParaRPr>
          </a:p>
        </p:txBody>
      </p:sp>
    </p:spTree>
    <p:extLst>
      <p:ext uri="{BB962C8B-B14F-4D97-AF65-F5344CB8AC3E}">
        <p14:creationId xmlns:p14="http://schemas.microsoft.com/office/powerpoint/2010/main" val="872635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8" grpId="0"/>
      <p:bldP spid="10" grpId="0"/>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764543" y="572772"/>
            <a:ext cx="3929281" cy="646331"/>
          </a:xfrm>
          <a:prstGeom prst="rect">
            <a:avLst/>
          </a:prstGeom>
        </p:spPr>
        <p:txBody>
          <a:bodyPr wrap="none">
            <a:spAutoFit/>
          </a:bodyPr>
          <a:lstStyle/>
          <a:p>
            <a:r>
              <a:rPr lang="en-US" sz="3600" b="1">
                <a:solidFill>
                  <a:schemeClr val="bg1"/>
                </a:solidFill>
                <a:latin typeface="Times New Roman" panose="02020603050405020304" pitchFamily="18" charset="0"/>
                <a:ea typeface="Calibri" panose="020F0502020204030204" pitchFamily="34" charset="0"/>
              </a:rPr>
              <a:t>Thái độ của tác giả</a:t>
            </a:r>
            <a:endParaRPr lang="en-GB" sz="4800" b="1">
              <a:solidFill>
                <a:schemeClr val="bg1"/>
              </a:solidFill>
            </a:endParaRPr>
          </a:p>
        </p:txBody>
      </p:sp>
      <p:pic>
        <p:nvPicPr>
          <p:cNvPr id="14" name="Picture 13"/>
          <p:cNvPicPr>
            <a:picLocks noChangeAspect="1"/>
          </p:cNvPicPr>
          <p:nvPr/>
        </p:nvPicPr>
        <p:blipFill>
          <a:blip r:embed="rId3"/>
          <a:stretch>
            <a:fillRect/>
          </a:stretch>
        </p:blipFill>
        <p:spPr>
          <a:xfrm>
            <a:off x="-796227" y="2233061"/>
            <a:ext cx="6132907" cy="4751663"/>
          </a:xfrm>
          <a:prstGeom prst="rect">
            <a:avLst/>
          </a:prstGeom>
        </p:spPr>
      </p:pic>
      <p:pic>
        <p:nvPicPr>
          <p:cNvPr id="15" name="图片 9">
            <a:extLst>
              <a:ext uri="{FF2B5EF4-FFF2-40B4-BE49-F238E27FC236}">
                <a16:creationId xmlns:a16="http://schemas.microsoft.com/office/drawing/2014/main" id="{B95C2F16-724E-43D1-98C3-B4A9C649D4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95851"/>
            <a:ext cx="4342865" cy="3369243"/>
          </a:xfrm>
          <a:prstGeom prst="rect">
            <a:avLst/>
          </a:prstGeom>
        </p:spPr>
      </p:pic>
      <p:sp>
        <p:nvSpPr>
          <p:cNvPr id="16" name="Rectangle 15"/>
          <p:cNvSpPr/>
          <p:nvPr/>
        </p:nvSpPr>
        <p:spPr>
          <a:xfrm>
            <a:off x="4764543" y="1492433"/>
            <a:ext cx="7017026" cy="2012859"/>
          </a:xfrm>
          <a:prstGeom prst="rect">
            <a:avLst/>
          </a:prstGeom>
        </p:spPr>
        <p:txBody>
          <a:bodyPr wrap="square">
            <a:spAutoFit/>
          </a:bodyPr>
          <a:lstStyle/>
          <a:p>
            <a:pPr indent="12700" algn="just">
              <a:lnSpc>
                <a:spcPct val="130000"/>
              </a:lnSpc>
              <a:spcAft>
                <a:spcPts val="0"/>
              </a:spcAft>
              <a:tabLst>
                <a:tab pos="494030" algn="l"/>
              </a:tabLst>
            </a:pPr>
            <a:r>
              <a:rPr lang="en-GB" sz="3200">
                <a:solidFill>
                  <a:schemeClr val="bg1"/>
                </a:solidFill>
                <a:latin typeface="Times New Roman" panose="02020603050405020304" pitchFamily="18" charset="0"/>
                <a:ea typeface="Arial" panose="020B0604020202020204" pitchFamily="34" charset="0"/>
              </a:rPr>
              <a:t>+ Mỉa mai, </a:t>
            </a:r>
            <a:r>
              <a:rPr lang="vi-VN" sz="3200">
                <a:solidFill>
                  <a:schemeClr val="bg1"/>
                </a:solidFill>
                <a:latin typeface="Times New Roman" panose="02020603050405020304" pitchFamily="18" charset="0"/>
                <a:ea typeface="Arial" panose="020B0604020202020204" pitchFamily="34" charset="0"/>
              </a:rPr>
              <a:t>giễu tài năng của “nhân tài đất Bắc” rởm, giễu những người đã quay lưng lại với tình cảnh của dần tộc.</a:t>
            </a:r>
            <a:endParaRPr lang="en-GB" sz="2000">
              <a:solidFill>
                <a:schemeClr val="bg1"/>
              </a:solidFill>
              <a:effectLst/>
              <a:latin typeface="Arial" panose="020B0604020202020204" pitchFamily="34" charset="0"/>
              <a:ea typeface="Arial" panose="020B0604020202020204" pitchFamily="34" charset="0"/>
            </a:endParaRPr>
          </a:p>
        </p:txBody>
      </p:sp>
      <p:sp>
        <p:nvSpPr>
          <p:cNvPr id="17" name="Rectangle 16"/>
          <p:cNvSpPr/>
          <p:nvPr/>
        </p:nvSpPr>
        <p:spPr>
          <a:xfrm>
            <a:off x="4764543" y="3689883"/>
            <a:ext cx="6397905" cy="668132"/>
          </a:xfrm>
          <a:prstGeom prst="rect">
            <a:avLst/>
          </a:prstGeom>
        </p:spPr>
        <p:txBody>
          <a:bodyPr wrap="none">
            <a:spAutoFit/>
          </a:bodyPr>
          <a:lstStyle/>
          <a:p>
            <a:pPr indent="12700" algn="just">
              <a:lnSpc>
                <a:spcPct val="130000"/>
              </a:lnSpc>
              <a:spcAft>
                <a:spcPts val="0"/>
              </a:spcAft>
              <a:tabLst>
                <a:tab pos="497205" algn="l"/>
              </a:tabLst>
            </a:pPr>
            <a:r>
              <a:rPr lang="en-GB" sz="3200">
                <a:solidFill>
                  <a:schemeClr val="bg1"/>
                </a:solidFill>
                <a:latin typeface="Times New Roman" panose="02020603050405020304" pitchFamily="18" charset="0"/>
                <a:ea typeface="Arial" panose="020B0604020202020204" pitchFamily="34" charset="0"/>
              </a:rPr>
              <a:t>+ Nỗi</a:t>
            </a:r>
            <a:r>
              <a:rPr lang="vi-VN" sz="3200">
                <a:solidFill>
                  <a:schemeClr val="bg1"/>
                </a:solidFill>
                <a:latin typeface="Times New Roman" panose="02020603050405020304" pitchFamily="18" charset="0"/>
                <a:ea typeface="Arial" panose="020B0604020202020204" pitchFamily="34" charset="0"/>
              </a:rPr>
              <a:t> xót xa cho vận mệnh nước nhà.</a:t>
            </a:r>
            <a:endParaRPr lang="en-GB" sz="2000">
              <a:solidFill>
                <a:schemeClr val="bg1"/>
              </a:solidFill>
              <a:effectLst/>
              <a:latin typeface="Arial" panose="020B0604020202020204" pitchFamily="34" charset="0"/>
              <a:ea typeface="Arial" panose="020B0604020202020204" pitchFamily="34" charset="0"/>
            </a:endParaRPr>
          </a:p>
        </p:txBody>
      </p:sp>
      <p:sp>
        <p:nvSpPr>
          <p:cNvPr id="18" name="Rectangle 17"/>
          <p:cNvSpPr/>
          <p:nvPr/>
        </p:nvSpPr>
        <p:spPr>
          <a:xfrm>
            <a:off x="4764543" y="4833364"/>
            <a:ext cx="6882588" cy="1077218"/>
          </a:xfrm>
          <a:prstGeom prst="rect">
            <a:avLst/>
          </a:prstGeom>
        </p:spPr>
        <p:txBody>
          <a:bodyPr wrap="square">
            <a:spAutoFit/>
          </a:bodyPr>
          <a:lstStyle/>
          <a:p>
            <a:r>
              <a:rPr lang="en-US"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3200">
                <a:solidFill>
                  <a:schemeClr val="bg1"/>
                </a:solidFill>
                <a:latin typeface="Times New Roman" panose="02020603050405020304" pitchFamily="18" charset="0"/>
                <a:ea typeface="Calibri" panose="020F0502020204030204" pitchFamily="34" charset="0"/>
              </a:rPr>
              <a:t> Lòng yêu nước thầm kín, sâu sắc của Tế Xương.</a:t>
            </a:r>
            <a:endParaRPr lang="en-GB" sz="4400">
              <a:solidFill>
                <a:schemeClr val="bg1"/>
              </a:solidFill>
            </a:endParaRPr>
          </a:p>
        </p:txBody>
      </p:sp>
      <p:pic>
        <p:nvPicPr>
          <p:cNvPr id="19" name="图片 7">
            <a:extLst>
              <a:ext uri="{FF2B5EF4-FFF2-40B4-BE49-F238E27FC236}">
                <a16:creationId xmlns:a16="http://schemas.microsoft.com/office/drawing/2014/main" id="{C1BE79EE-809E-4B26-8510-C3B347B9D61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342864" y="741737"/>
            <a:ext cx="278832" cy="383742"/>
          </a:xfrm>
          <a:prstGeom prst="rect">
            <a:avLst/>
          </a:prstGeom>
        </p:spPr>
      </p:pic>
    </p:spTree>
    <p:extLst>
      <p:ext uri="{BB962C8B-B14F-4D97-AF65-F5344CB8AC3E}">
        <p14:creationId xmlns:p14="http://schemas.microsoft.com/office/powerpoint/2010/main" val="2568851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A3367845-E875-443A-AF2E-8C334708D3F2}"/>
              </a:ext>
            </a:extLst>
          </p:cNvPr>
          <p:cNvGrpSpPr/>
          <p:nvPr/>
        </p:nvGrpSpPr>
        <p:grpSpPr>
          <a:xfrm>
            <a:off x="386852" y="222035"/>
            <a:ext cx="5021691" cy="681154"/>
            <a:chOff x="548529" y="331112"/>
            <a:chExt cx="5021691" cy="681154"/>
          </a:xfrm>
        </p:grpSpPr>
        <p:sp>
          <p:nvSpPr>
            <p:cNvPr id="3" name="文本框 2">
              <a:extLst>
                <a:ext uri="{FF2B5EF4-FFF2-40B4-BE49-F238E27FC236}">
                  <a16:creationId xmlns:a16="http://schemas.microsoft.com/office/drawing/2014/main" id="{4F6FFCD9-D915-4B05-B754-DD53127C4CEE}"/>
                </a:ext>
              </a:extLst>
            </p:cNvPr>
            <p:cNvSpPr txBox="1"/>
            <p:nvPr/>
          </p:nvSpPr>
          <p:spPr>
            <a:xfrm>
              <a:off x="1993133" y="427491"/>
              <a:ext cx="3577087" cy="584775"/>
            </a:xfrm>
            <a:prstGeom prst="rect">
              <a:avLst/>
            </a:prstGeom>
            <a:noFill/>
          </p:spPr>
          <p:txBody>
            <a:bodyPr vert="horz"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III. TỔNG KẾT</a:t>
              </a:r>
              <a:endParaRPr lang="en-GB" sz="3200">
                <a:solidFill>
                  <a:schemeClr val="bg1"/>
                </a:solidFill>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27B62E06-8EDD-4247-B779-9ED54B36DBB1}"/>
                </a:ext>
              </a:extLst>
            </p:cNvPr>
            <p:cNvPicPr>
              <a:picLocks noChangeAspect="1"/>
            </p:cNvPicPr>
            <p:nvPr/>
          </p:nvPicPr>
          <p:blipFill rotWithShape="1">
            <a:blip r:embed="rId3" cstate="print">
              <a:biLevel thresh="25000"/>
              <a:extLst>
                <a:ext uri="{28A0092B-C50C-407E-A947-70E740481C1C}">
                  <a14:useLocalDpi xmlns:a14="http://schemas.microsoft.com/office/drawing/2010/main" val="0"/>
                </a:ext>
              </a:extLst>
            </a:blip>
            <a:srcRect l="50000" t="27320" r="24646" b="65087"/>
            <a:stretch/>
          </p:blipFill>
          <p:spPr>
            <a:xfrm>
              <a:off x="548529" y="331112"/>
              <a:ext cx="1319699" cy="592868"/>
            </a:xfrm>
            <a:prstGeom prst="rect">
              <a:avLst/>
            </a:prstGeom>
          </p:spPr>
        </p:pic>
      </p:grpSp>
      <p:pic>
        <p:nvPicPr>
          <p:cNvPr id="6" name="图片 5">
            <a:extLst>
              <a:ext uri="{FF2B5EF4-FFF2-40B4-BE49-F238E27FC236}">
                <a16:creationId xmlns:a16="http://schemas.microsoft.com/office/drawing/2014/main" id="{20CC0717-7767-4564-8D4F-7330CC7361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27085">
            <a:off x="2156105" y="2002877"/>
            <a:ext cx="2221680" cy="3901487"/>
          </a:xfrm>
          <a:prstGeom prst="rect">
            <a:avLst/>
          </a:prstGeom>
        </p:spPr>
      </p:pic>
      <p:sp>
        <p:nvSpPr>
          <p:cNvPr id="5" name="Rectangle 4"/>
          <p:cNvSpPr/>
          <p:nvPr/>
        </p:nvSpPr>
        <p:spPr>
          <a:xfrm>
            <a:off x="4645843" y="1105780"/>
            <a:ext cx="3283271" cy="668645"/>
          </a:xfrm>
          <a:prstGeom prst="rect">
            <a:avLst/>
          </a:prstGeom>
        </p:spPr>
        <p:txBody>
          <a:bodyPr wrap="none">
            <a:spAutoFit/>
          </a:bodyPr>
          <a:lstStyle/>
          <a:p>
            <a:pPr algn="just">
              <a:lnSpc>
                <a:spcPct val="130000"/>
              </a:lnSpc>
              <a:spcAft>
                <a:spcPts val="0"/>
              </a:spcAft>
            </a:pPr>
            <a:r>
              <a:rPr lang="en-US" sz="32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 Nội dung chính</a:t>
            </a:r>
            <a:endParaRPr lang="en-GB"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4850296" y="2202952"/>
            <a:ext cx="6420887" cy="1569660"/>
          </a:xfrm>
          <a:prstGeom prst="rect">
            <a:avLst/>
          </a:prstGeom>
        </p:spPr>
        <p:txBody>
          <a:bodyPr wrap="square">
            <a:spAutoFit/>
          </a:bodyPr>
          <a:lstStyle/>
          <a:p>
            <a:pPr algn="just">
              <a:spcAft>
                <a:spcPts val="0"/>
              </a:spcAft>
            </a:pPr>
            <a:r>
              <a:rPr lang="en-US" sz="32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Tái hiện bức tranh hiện thực về </a:t>
            </a:r>
            <a:r>
              <a:rPr lang="en-US" sz="3200">
                <a:solidFill>
                  <a:schemeClr val="bg1"/>
                </a:solidFill>
                <a:latin typeface="Times New Roman" panose="02020603050405020304" pitchFamily="18" charset="0"/>
                <a:ea typeface="Calibri" panose="020F0502020204030204" pitchFamily="34" charset="0"/>
                <a:cs typeface="Times New Roman" panose="02020603050405020304" pitchFamily="18" charset="0"/>
              </a:rPr>
              <a:t>tình trạng thi cử nhốn nháo trong buổi đầu chế độ thuộc địa nửa phong kiến.</a:t>
            </a:r>
            <a:endParaRPr lang="en-GB"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881113" y="4323097"/>
            <a:ext cx="6390069" cy="1569660"/>
          </a:xfrm>
          <a:prstGeom prst="rect">
            <a:avLst/>
          </a:prstGeom>
        </p:spPr>
        <p:txBody>
          <a:bodyPr wrap="square">
            <a:spAutoFit/>
          </a:bodyPr>
          <a:lstStyle/>
          <a:p>
            <a:pPr algn="just">
              <a:spcAft>
                <a:spcPts val="0"/>
              </a:spcAft>
            </a:pPr>
            <a:r>
              <a:rPr lang="en-US" sz="32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Đằng sau tiếng cười trào phúng là nỗi xót xa, tâm sự lo nước thương đời của tác giả trước hiện thực xã hội.</a:t>
            </a:r>
            <a:endParaRPr lang="en-GB"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图片 5">
            <a:extLst>
              <a:ext uri="{FF2B5EF4-FFF2-40B4-BE49-F238E27FC236}">
                <a16:creationId xmlns:a16="http://schemas.microsoft.com/office/drawing/2014/main" id="{DC998EC1-F87D-432A-B21D-30280DB6F0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609992" y="138825"/>
            <a:ext cx="2456110" cy="2456110"/>
          </a:xfrm>
          <a:prstGeom prst="rect">
            <a:avLst/>
          </a:prstGeom>
        </p:spPr>
      </p:pic>
    </p:spTree>
    <p:extLst>
      <p:ext uri="{BB962C8B-B14F-4D97-AF65-F5344CB8AC3E}">
        <p14:creationId xmlns:p14="http://schemas.microsoft.com/office/powerpoint/2010/main" val="3087135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7B62E06-8EDD-4247-B779-9ED54B36DBB1}"/>
              </a:ext>
            </a:extLst>
          </p:cNvPr>
          <p:cNvPicPr>
            <a:picLocks noChangeAspect="1"/>
          </p:cNvPicPr>
          <p:nvPr/>
        </p:nvPicPr>
        <p:blipFill rotWithShape="1">
          <a:blip r:embed="rId3" cstate="print">
            <a:biLevel thresh="25000"/>
            <a:extLst>
              <a:ext uri="{28A0092B-C50C-407E-A947-70E740481C1C}">
                <a14:useLocalDpi xmlns:a14="http://schemas.microsoft.com/office/drawing/2010/main" val="0"/>
              </a:ext>
            </a:extLst>
          </a:blip>
          <a:srcRect l="50000" t="27320" r="24646" b="65087"/>
          <a:stretch/>
        </p:blipFill>
        <p:spPr>
          <a:xfrm>
            <a:off x="426609" y="564040"/>
            <a:ext cx="1319699" cy="592868"/>
          </a:xfrm>
          <a:prstGeom prst="rect">
            <a:avLst/>
          </a:prstGeom>
        </p:spPr>
      </p:pic>
      <p:pic>
        <p:nvPicPr>
          <p:cNvPr id="6" name="图片 5">
            <a:extLst>
              <a:ext uri="{FF2B5EF4-FFF2-40B4-BE49-F238E27FC236}">
                <a16:creationId xmlns:a16="http://schemas.microsoft.com/office/drawing/2014/main" id="{20CC0717-7767-4564-8D4F-7330CC7361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27085">
            <a:off x="1152253" y="1903486"/>
            <a:ext cx="2221680" cy="3901487"/>
          </a:xfrm>
          <a:prstGeom prst="rect">
            <a:avLst/>
          </a:prstGeom>
        </p:spPr>
      </p:pic>
      <p:sp>
        <p:nvSpPr>
          <p:cNvPr id="5" name="Rectangle 4"/>
          <p:cNvSpPr/>
          <p:nvPr/>
        </p:nvSpPr>
        <p:spPr>
          <a:xfrm>
            <a:off x="5408166" y="564040"/>
            <a:ext cx="2954655" cy="646331"/>
          </a:xfrm>
          <a:prstGeom prst="rect">
            <a:avLst/>
          </a:prstGeom>
        </p:spPr>
        <p:txBody>
          <a:bodyPr wrap="none">
            <a:spAutoFit/>
          </a:bodyPr>
          <a:lstStyle/>
          <a:p>
            <a:r>
              <a:rPr lang="en-GB" sz="3600">
                <a:solidFill>
                  <a:schemeClr val="bg1"/>
                </a:solidFill>
                <a:latin typeface="Times New Roman" panose="02020603050405020304" pitchFamily="18" charset="0"/>
                <a:cs typeface="Times New Roman" panose="02020603050405020304" pitchFamily="18" charset="0"/>
              </a:rPr>
              <a:t> </a:t>
            </a:r>
            <a:r>
              <a:rPr lang="en-US" sz="3600" b="1">
                <a:solidFill>
                  <a:schemeClr val="bg1"/>
                </a:solidFill>
                <a:latin typeface="Times New Roman" panose="02020603050405020304" pitchFamily="18" charset="0"/>
                <a:cs typeface="Times New Roman" panose="02020603050405020304" pitchFamily="18" charset="0"/>
              </a:rPr>
              <a:t>2. Nghệ thuật</a:t>
            </a:r>
            <a:endParaRPr lang="en-GB" sz="3600">
              <a:solidFill>
                <a:schemeClr val="bg1"/>
              </a:solidFill>
              <a:latin typeface="Times New Roman" panose="02020603050405020304" pitchFamily="18" charset="0"/>
              <a:cs typeface="Times New Roman" panose="02020603050405020304" pitchFamily="18" charset="0"/>
            </a:endParaRPr>
          </a:p>
        </p:txBody>
      </p:sp>
      <p:sp>
        <p:nvSpPr>
          <p:cNvPr id="7" name="Rectangle 6"/>
          <p:cNvSpPr/>
          <p:nvPr/>
        </p:nvSpPr>
        <p:spPr>
          <a:xfrm>
            <a:off x="4445480" y="1966875"/>
            <a:ext cx="6370161" cy="646331"/>
          </a:xfrm>
          <a:prstGeom prst="rect">
            <a:avLst/>
          </a:prstGeom>
        </p:spPr>
        <p:txBody>
          <a:bodyPr wrap="square">
            <a:spAutoFit/>
          </a:bodyPr>
          <a:lstStyle/>
          <a:p>
            <a:r>
              <a:rPr lang="en-US" sz="3600">
                <a:solidFill>
                  <a:schemeClr val="bg1"/>
                </a:solidFill>
                <a:latin typeface="Times New Roman" panose="02020603050405020304" pitchFamily="18" charset="0"/>
                <a:cs typeface="Times New Roman" panose="02020603050405020304" pitchFamily="18" charset="0"/>
              </a:rPr>
              <a:t>- </a:t>
            </a:r>
            <a:r>
              <a:rPr lang="pt-BR" sz="3600">
                <a:solidFill>
                  <a:schemeClr val="bg1"/>
                </a:solidFill>
                <a:latin typeface="Times New Roman" panose="02020603050405020304" pitchFamily="18" charset="0"/>
                <a:cs typeface="Times New Roman" panose="02020603050405020304" pitchFamily="18" charset="0"/>
              </a:rPr>
              <a:t>Hình ảnh thơ gần gũi, chọn lọc.</a:t>
            </a:r>
            <a:endParaRPr lang="en-GB" sz="3600">
              <a:solidFill>
                <a:schemeClr val="bg1"/>
              </a:solidFill>
              <a:latin typeface="Times New Roman" panose="02020603050405020304" pitchFamily="18" charset="0"/>
              <a:cs typeface="Times New Roman" panose="02020603050405020304" pitchFamily="18" charset="0"/>
            </a:endParaRPr>
          </a:p>
        </p:txBody>
      </p:sp>
      <p:sp>
        <p:nvSpPr>
          <p:cNvPr id="8" name="Rectangle 7"/>
          <p:cNvSpPr/>
          <p:nvPr/>
        </p:nvSpPr>
        <p:spPr>
          <a:xfrm>
            <a:off x="4338019" y="3076457"/>
            <a:ext cx="6664598" cy="1754326"/>
          </a:xfrm>
          <a:prstGeom prst="rect">
            <a:avLst/>
          </a:prstGeom>
        </p:spPr>
        <p:txBody>
          <a:bodyPr wrap="square">
            <a:spAutoFit/>
          </a:bodyPr>
          <a:lstStyle/>
          <a:p>
            <a:r>
              <a:rPr lang="en-US" sz="3600">
                <a:solidFill>
                  <a:schemeClr val="bg1"/>
                </a:solidFill>
                <a:latin typeface="Times New Roman" panose="02020603050405020304" pitchFamily="18" charset="0"/>
                <a:cs typeface="Times New Roman" panose="02020603050405020304" pitchFamily="18" charset="0"/>
              </a:rPr>
              <a:t>- Ngôn ngữ có tính chất khẩu ngữ, trong sáng, giản dị nhưng giàu sức biểu cảm.</a:t>
            </a:r>
            <a:endParaRPr lang="en-GB" sz="3600">
              <a:solidFill>
                <a:schemeClr val="bg1"/>
              </a:solidFill>
              <a:latin typeface="Times New Roman" panose="02020603050405020304" pitchFamily="18" charset="0"/>
              <a:cs typeface="Times New Roman" panose="02020603050405020304" pitchFamily="18" charset="0"/>
            </a:endParaRPr>
          </a:p>
        </p:txBody>
      </p:sp>
      <p:sp>
        <p:nvSpPr>
          <p:cNvPr id="9" name="Rectangle 8"/>
          <p:cNvSpPr/>
          <p:nvPr/>
        </p:nvSpPr>
        <p:spPr>
          <a:xfrm>
            <a:off x="4338019" y="5110955"/>
            <a:ext cx="6585085" cy="1077218"/>
          </a:xfrm>
          <a:prstGeom prst="rect">
            <a:avLst/>
          </a:prstGeom>
        </p:spPr>
        <p:txBody>
          <a:bodyPr wrap="square">
            <a:spAutoFit/>
          </a:bodyPr>
          <a:lstStyle/>
          <a:p>
            <a:r>
              <a:rPr lang="pt-BR" sz="32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Nghệ thuật đối, đảo ngữ được vận dụng tài tình.</a:t>
            </a:r>
            <a:endParaRPr lang="en-GB" sz="4400">
              <a:solidFill>
                <a:schemeClr val="bg1"/>
              </a:solidFill>
              <a:latin typeface="Times New Roman" panose="02020603050405020304" pitchFamily="18" charset="0"/>
              <a:cs typeface="Times New Roman" panose="02020603050405020304" pitchFamily="18" charset="0"/>
            </a:endParaRPr>
          </a:p>
        </p:txBody>
      </p:sp>
      <p:pic>
        <p:nvPicPr>
          <p:cNvPr id="11" name="图片 5">
            <a:extLst>
              <a:ext uri="{FF2B5EF4-FFF2-40B4-BE49-F238E27FC236}">
                <a16:creationId xmlns:a16="http://schemas.microsoft.com/office/drawing/2014/main" id="{DC998EC1-F87D-432A-B21D-30280DB6F0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774562" y="0"/>
            <a:ext cx="2456110" cy="2456110"/>
          </a:xfrm>
          <a:prstGeom prst="rect">
            <a:avLst/>
          </a:prstGeom>
        </p:spPr>
      </p:pic>
    </p:spTree>
    <p:extLst>
      <p:ext uri="{BB962C8B-B14F-4D97-AF65-F5344CB8AC3E}">
        <p14:creationId xmlns:p14="http://schemas.microsoft.com/office/powerpoint/2010/main" val="1245219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65E6D"/>
        </a:solidFill>
        <a:effectLst/>
      </p:bgPr>
    </p:bg>
    <p:spTree>
      <p:nvGrpSpPr>
        <p:cNvPr id="1" name=""/>
        <p:cNvGrpSpPr/>
        <p:nvPr/>
      </p:nvGrpSpPr>
      <p:grpSpPr>
        <a:xfrm>
          <a:off x="0" y="0"/>
          <a:ext cx="0" cy="0"/>
          <a:chOff x="0" y="0"/>
          <a:chExt cx="0" cy="0"/>
        </a:xfrm>
      </p:grpSpPr>
      <p:sp>
        <p:nvSpPr>
          <p:cNvPr id="2" name="Freeform 2"/>
          <p:cNvSpPr/>
          <p:nvPr/>
        </p:nvSpPr>
        <p:spPr>
          <a:xfrm>
            <a:off x="4598874" y="-920586"/>
            <a:ext cx="8168349" cy="8383168"/>
          </a:xfrm>
          <a:custGeom>
            <a:avLst/>
            <a:gdLst/>
            <a:ahLst/>
            <a:cxnLst/>
            <a:rect l="l" t="t" r="r" b="b"/>
            <a:pathLst>
              <a:path w="12252524" h="12574752">
                <a:moveTo>
                  <a:pt x="0" y="0"/>
                </a:moveTo>
                <a:lnTo>
                  <a:pt x="12252524" y="0"/>
                </a:lnTo>
                <a:lnTo>
                  <a:pt x="12252524" y="12574752"/>
                </a:lnTo>
                <a:lnTo>
                  <a:pt x="0" y="12574752"/>
                </a:lnTo>
                <a:lnTo>
                  <a:pt x="0" y="0"/>
                </a:lnTo>
                <a:close/>
              </a:path>
            </a:pathLst>
          </a:custGeom>
          <a:blipFill>
            <a:blip r:embed="rId2"/>
            <a:stretch>
              <a:fillRect/>
            </a:stretch>
          </a:blipFill>
        </p:spPr>
      </p:sp>
      <p:sp>
        <p:nvSpPr>
          <p:cNvPr id="4" name="Freeform 4"/>
          <p:cNvSpPr/>
          <p:nvPr/>
        </p:nvSpPr>
        <p:spPr>
          <a:xfrm>
            <a:off x="6350362" y="0"/>
            <a:ext cx="4665374" cy="6019837"/>
          </a:xfrm>
          <a:custGeom>
            <a:avLst/>
            <a:gdLst/>
            <a:ahLst/>
            <a:cxnLst/>
            <a:rect l="l" t="t" r="r" b="b"/>
            <a:pathLst>
              <a:path w="6998061" h="9029756">
                <a:moveTo>
                  <a:pt x="0" y="0"/>
                </a:moveTo>
                <a:lnTo>
                  <a:pt x="6998061" y="0"/>
                </a:lnTo>
                <a:lnTo>
                  <a:pt x="6998061" y="9029756"/>
                </a:lnTo>
                <a:lnTo>
                  <a:pt x="0" y="9029756"/>
                </a:lnTo>
                <a:lnTo>
                  <a:pt x="0" y="0"/>
                </a:lnTo>
                <a:close/>
              </a:path>
            </a:pathLst>
          </a:custGeom>
          <a:blipFill>
            <a:blip r:embed="rId3"/>
            <a:stretch>
              <a:fillRect/>
            </a:stretch>
          </a:blipFill>
        </p:spPr>
      </p:sp>
      <p:sp>
        <p:nvSpPr>
          <p:cNvPr id="5" name="Freeform 5"/>
          <p:cNvSpPr/>
          <p:nvPr/>
        </p:nvSpPr>
        <p:spPr>
          <a:xfrm>
            <a:off x="9324587" y="-603932"/>
            <a:ext cx="4672559" cy="3778932"/>
          </a:xfrm>
          <a:custGeom>
            <a:avLst/>
            <a:gdLst/>
            <a:ahLst/>
            <a:cxnLst/>
            <a:rect l="l" t="t" r="r" b="b"/>
            <a:pathLst>
              <a:path w="7008838" h="5668398">
                <a:moveTo>
                  <a:pt x="0" y="0"/>
                </a:moveTo>
                <a:lnTo>
                  <a:pt x="7008838" y="0"/>
                </a:lnTo>
                <a:lnTo>
                  <a:pt x="7008838" y="5668398"/>
                </a:lnTo>
                <a:lnTo>
                  <a:pt x="0" y="5668398"/>
                </a:lnTo>
                <a:lnTo>
                  <a:pt x="0" y="0"/>
                </a:lnTo>
                <a:close/>
              </a:path>
            </a:pathLst>
          </a:custGeom>
          <a:blipFill>
            <a:blip r:embed="rId4"/>
            <a:stretch>
              <a:fillRect/>
            </a:stretch>
          </a:blipFill>
        </p:spPr>
      </p:sp>
      <p:sp>
        <p:nvSpPr>
          <p:cNvPr id="6" name="Freeform 6"/>
          <p:cNvSpPr/>
          <p:nvPr/>
        </p:nvSpPr>
        <p:spPr>
          <a:xfrm>
            <a:off x="8930006" y="3160869"/>
            <a:ext cx="2961473" cy="3348724"/>
          </a:xfrm>
          <a:custGeom>
            <a:avLst/>
            <a:gdLst/>
            <a:ahLst/>
            <a:cxnLst/>
            <a:rect l="l" t="t" r="r" b="b"/>
            <a:pathLst>
              <a:path w="4442209" h="5023086">
                <a:moveTo>
                  <a:pt x="0" y="0"/>
                </a:moveTo>
                <a:lnTo>
                  <a:pt x="4442209" y="0"/>
                </a:lnTo>
                <a:lnTo>
                  <a:pt x="4442209" y="5023086"/>
                </a:lnTo>
                <a:lnTo>
                  <a:pt x="0" y="5023086"/>
                </a:lnTo>
                <a:lnTo>
                  <a:pt x="0" y="0"/>
                </a:lnTo>
                <a:close/>
              </a:path>
            </a:pathLst>
          </a:custGeom>
          <a:blipFill>
            <a:blip r:embed="rId5"/>
            <a:stretch>
              <a:fillRect r="-160878" b="-146748"/>
            </a:stretch>
          </a:blipFill>
        </p:spPr>
      </p:sp>
      <p:sp>
        <p:nvSpPr>
          <p:cNvPr id="7" name="Freeform 7"/>
          <p:cNvSpPr/>
          <p:nvPr/>
        </p:nvSpPr>
        <p:spPr>
          <a:xfrm>
            <a:off x="-104127" y="-394624"/>
            <a:ext cx="3651876" cy="3665622"/>
          </a:xfrm>
          <a:custGeom>
            <a:avLst/>
            <a:gdLst/>
            <a:ahLst/>
            <a:cxnLst/>
            <a:rect l="l" t="t" r="r" b="b"/>
            <a:pathLst>
              <a:path w="5477814" h="5498433">
                <a:moveTo>
                  <a:pt x="0" y="0"/>
                </a:moveTo>
                <a:lnTo>
                  <a:pt x="5477814" y="0"/>
                </a:lnTo>
                <a:lnTo>
                  <a:pt x="5477814" y="5498433"/>
                </a:lnTo>
                <a:lnTo>
                  <a:pt x="0" y="5498433"/>
                </a:lnTo>
                <a:lnTo>
                  <a:pt x="0" y="0"/>
                </a:lnTo>
                <a:close/>
              </a:path>
            </a:pathLst>
          </a:custGeom>
          <a:blipFill>
            <a:blip r:embed="rId6"/>
            <a:stretch>
              <a:fillRect/>
            </a:stretch>
          </a:blipFill>
        </p:spPr>
      </p:sp>
      <p:sp>
        <p:nvSpPr>
          <p:cNvPr id="8" name="Freeform 8"/>
          <p:cNvSpPr/>
          <p:nvPr/>
        </p:nvSpPr>
        <p:spPr>
          <a:xfrm>
            <a:off x="3797841" y="1646611"/>
            <a:ext cx="2974627" cy="3056778"/>
          </a:xfrm>
          <a:custGeom>
            <a:avLst/>
            <a:gdLst/>
            <a:ahLst/>
            <a:cxnLst/>
            <a:rect l="l" t="t" r="r" b="b"/>
            <a:pathLst>
              <a:path w="4461941" h="4585167">
                <a:moveTo>
                  <a:pt x="0" y="0"/>
                </a:moveTo>
                <a:lnTo>
                  <a:pt x="4461941" y="0"/>
                </a:lnTo>
                <a:lnTo>
                  <a:pt x="4461941" y="4585168"/>
                </a:lnTo>
                <a:lnTo>
                  <a:pt x="0" y="4585168"/>
                </a:lnTo>
                <a:lnTo>
                  <a:pt x="0" y="0"/>
                </a:lnTo>
                <a:close/>
              </a:path>
            </a:pathLst>
          </a:custGeom>
          <a:blipFill>
            <a:blip r:embed="rId7"/>
            <a:stretch>
              <a:fillRect/>
            </a:stretch>
          </a:blipFill>
        </p:spPr>
      </p:sp>
      <p:sp>
        <p:nvSpPr>
          <p:cNvPr id="9" name="Freeform 9"/>
          <p:cNvSpPr/>
          <p:nvPr/>
        </p:nvSpPr>
        <p:spPr>
          <a:xfrm rot="-4218782">
            <a:off x="5334740" y="4111185"/>
            <a:ext cx="2860191" cy="2706077"/>
          </a:xfrm>
          <a:custGeom>
            <a:avLst/>
            <a:gdLst/>
            <a:ahLst/>
            <a:cxnLst/>
            <a:rect l="l" t="t" r="r" b="b"/>
            <a:pathLst>
              <a:path w="4290286" h="4059115">
                <a:moveTo>
                  <a:pt x="0" y="0"/>
                </a:moveTo>
                <a:lnTo>
                  <a:pt x="4290286" y="0"/>
                </a:lnTo>
                <a:lnTo>
                  <a:pt x="4290286" y="4059115"/>
                </a:lnTo>
                <a:lnTo>
                  <a:pt x="0" y="4059115"/>
                </a:lnTo>
                <a:lnTo>
                  <a:pt x="0" y="0"/>
                </a:lnTo>
                <a:close/>
              </a:path>
            </a:pathLst>
          </a:custGeom>
          <a:blipFill>
            <a:blip r:embed="rId8"/>
            <a:stretch>
              <a:fillRect l="-364864" t="-68583" b="-299416"/>
            </a:stretch>
          </a:blipFill>
        </p:spPr>
      </p:sp>
      <p:sp>
        <p:nvSpPr>
          <p:cNvPr id="10" name="Freeform 10"/>
          <p:cNvSpPr/>
          <p:nvPr/>
        </p:nvSpPr>
        <p:spPr>
          <a:xfrm rot="4839170">
            <a:off x="-1148873" y="242931"/>
            <a:ext cx="3669347" cy="2300547"/>
          </a:xfrm>
          <a:custGeom>
            <a:avLst/>
            <a:gdLst/>
            <a:ahLst/>
            <a:cxnLst/>
            <a:rect l="l" t="t" r="r" b="b"/>
            <a:pathLst>
              <a:path w="5504021" h="3450820">
                <a:moveTo>
                  <a:pt x="0" y="0"/>
                </a:moveTo>
                <a:lnTo>
                  <a:pt x="5504020" y="0"/>
                </a:lnTo>
                <a:lnTo>
                  <a:pt x="5504020" y="3450820"/>
                </a:lnTo>
                <a:lnTo>
                  <a:pt x="0" y="3450820"/>
                </a:lnTo>
                <a:lnTo>
                  <a:pt x="0" y="0"/>
                </a:lnTo>
                <a:close/>
              </a:path>
            </a:pathLst>
          </a:custGeom>
          <a:blipFill>
            <a:blip r:embed="rId8"/>
            <a:stretch>
              <a:fillRect l="-364864" t="-109157" b="-497076"/>
            </a:stretch>
          </a:blipFill>
        </p:spPr>
      </p:sp>
      <p:sp>
        <p:nvSpPr>
          <p:cNvPr id="12" name="Freeform 12"/>
          <p:cNvSpPr/>
          <p:nvPr/>
        </p:nvSpPr>
        <p:spPr>
          <a:xfrm rot="4342188">
            <a:off x="2284370" y="-52220"/>
            <a:ext cx="1405529" cy="930688"/>
          </a:xfrm>
          <a:custGeom>
            <a:avLst/>
            <a:gdLst/>
            <a:ahLst/>
            <a:cxnLst/>
            <a:rect l="l" t="t" r="r" b="b"/>
            <a:pathLst>
              <a:path w="2108294" h="1396032">
                <a:moveTo>
                  <a:pt x="0" y="0"/>
                </a:moveTo>
                <a:lnTo>
                  <a:pt x="2108294" y="0"/>
                </a:lnTo>
                <a:lnTo>
                  <a:pt x="2108294" y="1396032"/>
                </a:lnTo>
                <a:lnTo>
                  <a:pt x="0" y="1396032"/>
                </a:lnTo>
                <a:lnTo>
                  <a:pt x="0" y="0"/>
                </a:lnTo>
                <a:close/>
              </a:path>
            </a:pathLst>
          </a:custGeom>
          <a:blipFill>
            <a:blip r:embed="rId9"/>
            <a:stretch>
              <a:fillRect l="-278985" t="-141932" b="-331128"/>
            </a:stretch>
          </a:blipFill>
        </p:spPr>
      </p:sp>
      <p:sp>
        <p:nvSpPr>
          <p:cNvPr id="13" name="Freeform 13"/>
          <p:cNvSpPr/>
          <p:nvPr/>
        </p:nvSpPr>
        <p:spPr>
          <a:xfrm>
            <a:off x="5841639" y="326117"/>
            <a:ext cx="508723" cy="1266403"/>
          </a:xfrm>
          <a:custGeom>
            <a:avLst/>
            <a:gdLst/>
            <a:ahLst/>
            <a:cxnLst/>
            <a:rect l="l" t="t" r="r" b="b"/>
            <a:pathLst>
              <a:path w="763085" h="1899605">
                <a:moveTo>
                  <a:pt x="0" y="0"/>
                </a:moveTo>
                <a:lnTo>
                  <a:pt x="763086" y="0"/>
                </a:lnTo>
                <a:lnTo>
                  <a:pt x="763086" y="1899605"/>
                </a:lnTo>
                <a:lnTo>
                  <a:pt x="0" y="1899605"/>
                </a:lnTo>
                <a:lnTo>
                  <a:pt x="0" y="0"/>
                </a:lnTo>
                <a:close/>
              </a:path>
            </a:pathLst>
          </a:custGeom>
          <a:blipFill>
            <a:blip r:embed="rId10"/>
            <a:stretch>
              <a:fillRect t="-200886" r="-901639" b="-383991"/>
            </a:stretch>
          </a:blipFill>
        </p:spPr>
      </p:sp>
      <p:sp>
        <p:nvSpPr>
          <p:cNvPr id="14" name="Freeform 14"/>
          <p:cNvSpPr/>
          <p:nvPr/>
        </p:nvSpPr>
        <p:spPr>
          <a:xfrm>
            <a:off x="2076439" y="1592520"/>
            <a:ext cx="508723" cy="1266403"/>
          </a:xfrm>
          <a:custGeom>
            <a:avLst/>
            <a:gdLst/>
            <a:ahLst/>
            <a:cxnLst/>
            <a:rect l="l" t="t" r="r" b="b"/>
            <a:pathLst>
              <a:path w="763085" h="1899605">
                <a:moveTo>
                  <a:pt x="0" y="0"/>
                </a:moveTo>
                <a:lnTo>
                  <a:pt x="763085" y="0"/>
                </a:lnTo>
                <a:lnTo>
                  <a:pt x="763085" y="1899606"/>
                </a:lnTo>
                <a:lnTo>
                  <a:pt x="0" y="1899606"/>
                </a:lnTo>
                <a:lnTo>
                  <a:pt x="0" y="0"/>
                </a:lnTo>
                <a:close/>
              </a:path>
            </a:pathLst>
          </a:custGeom>
          <a:blipFill>
            <a:blip r:embed="rId10"/>
            <a:stretch>
              <a:fillRect t="-200886" r="-901639" b="-383991"/>
            </a:stretch>
          </a:blipFill>
        </p:spPr>
      </p:sp>
      <p:sp>
        <p:nvSpPr>
          <p:cNvPr id="15" name="Freeform 15"/>
          <p:cNvSpPr/>
          <p:nvPr/>
        </p:nvSpPr>
        <p:spPr>
          <a:xfrm rot="-2498935">
            <a:off x="4814505" y="5847181"/>
            <a:ext cx="508723" cy="1266403"/>
          </a:xfrm>
          <a:custGeom>
            <a:avLst/>
            <a:gdLst/>
            <a:ahLst/>
            <a:cxnLst/>
            <a:rect l="l" t="t" r="r" b="b"/>
            <a:pathLst>
              <a:path w="763085" h="1899605">
                <a:moveTo>
                  <a:pt x="0" y="0"/>
                </a:moveTo>
                <a:lnTo>
                  <a:pt x="763085" y="0"/>
                </a:lnTo>
                <a:lnTo>
                  <a:pt x="763085" y="1899605"/>
                </a:lnTo>
                <a:lnTo>
                  <a:pt x="0" y="1899605"/>
                </a:lnTo>
                <a:lnTo>
                  <a:pt x="0" y="0"/>
                </a:lnTo>
                <a:close/>
              </a:path>
            </a:pathLst>
          </a:custGeom>
          <a:blipFill>
            <a:blip r:embed="rId10"/>
            <a:stretch>
              <a:fillRect t="-200886" r="-901639" b="-383991"/>
            </a:stretch>
          </a:blipFill>
        </p:spPr>
      </p:sp>
      <p:sp>
        <p:nvSpPr>
          <p:cNvPr id="16" name="Freeform 16"/>
          <p:cNvSpPr/>
          <p:nvPr/>
        </p:nvSpPr>
        <p:spPr>
          <a:xfrm>
            <a:off x="685800" y="-1233194"/>
            <a:ext cx="2311677" cy="3118620"/>
          </a:xfrm>
          <a:custGeom>
            <a:avLst/>
            <a:gdLst/>
            <a:ahLst/>
            <a:cxnLst/>
            <a:rect l="l" t="t" r="r" b="b"/>
            <a:pathLst>
              <a:path w="3467515" h="4677930">
                <a:moveTo>
                  <a:pt x="0" y="0"/>
                </a:moveTo>
                <a:lnTo>
                  <a:pt x="3467515" y="0"/>
                </a:lnTo>
                <a:lnTo>
                  <a:pt x="3467515" y="4677930"/>
                </a:lnTo>
                <a:lnTo>
                  <a:pt x="0" y="4677930"/>
                </a:lnTo>
                <a:lnTo>
                  <a:pt x="0" y="0"/>
                </a:lnTo>
                <a:close/>
              </a:path>
            </a:pathLst>
          </a:custGeom>
          <a:blipFill>
            <a:blip r:embed="rId11"/>
            <a:stretch>
              <a:fillRect/>
            </a:stretch>
          </a:blipFill>
        </p:spPr>
      </p:sp>
      <p:sp>
        <p:nvSpPr>
          <p:cNvPr id="3" name="Rectangle 2"/>
          <p:cNvSpPr/>
          <p:nvPr/>
        </p:nvSpPr>
        <p:spPr>
          <a:xfrm>
            <a:off x="1182429" y="3390341"/>
            <a:ext cx="3301673" cy="923330"/>
          </a:xfrm>
          <a:prstGeom prst="rect">
            <a:avLst/>
          </a:prstGeom>
          <a:noFill/>
        </p:spPr>
        <p:txBody>
          <a:bodyPr wrap="none" lIns="91440" tIns="45720" rIns="91440" bIns="45720">
            <a:spAutoFit/>
          </a:bodyPr>
          <a:lstStyle/>
          <a:p>
            <a:pPr algn="ctr"/>
            <a:r>
              <a:rPr lang="en-US" sz="5400" b="1" cap="none" spc="0" dirty="0">
                <a:ln w="12700">
                  <a:solidFill>
                    <a:schemeClr val="accent5"/>
                  </a:solidFill>
                  <a:prstDash val="solid"/>
                </a:ln>
                <a:pattFill prst="ltDnDiag">
                  <a:fgClr>
                    <a:schemeClr val="accent5">
                      <a:lumMod val="60000"/>
                      <a:lumOff val="40000"/>
                    </a:schemeClr>
                  </a:fgClr>
                  <a:bgClr>
                    <a:schemeClr val="bg1"/>
                  </a:bgClr>
                </a:pattFill>
                <a:effectLst/>
              </a:rPr>
              <a:t>LUYỆN TẬP</a:t>
            </a:r>
            <a:endParaRPr lang="en-GB" sz="54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Tree>
    <p:extLst>
      <p:ext uri="{BB962C8B-B14F-4D97-AF65-F5344CB8AC3E}">
        <p14:creationId xmlns:p14="http://schemas.microsoft.com/office/powerpoint/2010/main" val="347888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9DB"/>
        </a:solidFill>
        <a:effectLst/>
      </p:bgPr>
    </p:bg>
    <p:spTree>
      <p:nvGrpSpPr>
        <p:cNvPr id="1" name=""/>
        <p:cNvGrpSpPr/>
        <p:nvPr/>
      </p:nvGrpSpPr>
      <p:grpSpPr>
        <a:xfrm>
          <a:off x="0" y="0"/>
          <a:ext cx="0" cy="0"/>
          <a:chOff x="0" y="0"/>
          <a:chExt cx="0" cy="0"/>
        </a:xfrm>
      </p:grpSpPr>
      <p:sp>
        <p:nvSpPr>
          <p:cNvPr id="2" name="Freeform 2"/>
          <p:cNvSpPr/>
          <p:nvPr/>
        </p:nvSpPr>
        <p:spPr>
          <a:xfrm>
            <a:off x="6631806" y="1460996"/>
            <a:ext cx="6418155" cy="5485252"/>
          </a:xfrm>
          <a:custGeom>
            <a:avLst/>
            <a:gdLst/>
            <a:ahLst/>
            <a:cxnLst/>
            <a:rect l="l" t="t" r="r" b="b"/>
            <a:pathLst>
              <a:path w="13011893" h="9758919">
                <a:moveTo>
                  <a:pt x="0" y="0"/>
                </a:moveTo>
                <a:lnTo>
                  <a:pt x="13011893" y="0"/>
                </a:lnTo>
                <a:lnTo>
                  <a:pt x="13011893" y="9758920"/>
                </a:lnTo>
                <a:lnTo>
                  <a:pt x="0" y="9758920"/>
                </a:lnTo>
                <a:lnTo>
                  <a:pt x="0" y="0"/>
                </a:lnTo>
                <a:close/>
              </a:path>
            </a:pathLst>
          </a:custGeom>
          <a:blipFill>
            <a:blip r:embed="rId2"/>
            <a:stretch>
              <a:fillRect/>
            </a:stretch>
          </a:blipFill>
        </p:spPr>
      </p:sp>
      <p:sp>
        <p:nvSpPr>
          <p:cNvPr id="3" name="Freeform 3"/>
          <p:cNvSpPr/>
          <p:nvPr/>
        </p:nvSpPr>
        <p:spPr>
          <a:xfrm>
            <a:off x="-508646" y="522170"/>
            <a:ext cx="3502103" cy="6526555"/>
          </a:xfrm>
          <a:custGeom>
            <a:avLst/>
            <a:gdLst/>
            <a:ahLst/>
            <a:cxnLst/>
            <a:rect l="l" t="t" r="r" b="b"/>
            <a:pathLst>
              <a:path w="6366590" h="9789832">
                <a:moveTo>
                  <a:pt x="0" y="0"/>
                </a:moveTo>
                <a:lnTo>
                  <a:pt x="6366590" y="0"/>
                </a:lnTo>
                <a:lnTo>
                  <a:pt x="6366590" y="9789832"/>
                </a:lnTo>
                <a:lnTo>
                  <a:pt x="0" y="9789832"/>
                </a:lnTo>
                <a:lnTo>
                  <a:pt x="0" y="0"/>
                </a:lnTo>
                <a:close/>
              </a:path>
            </a:pathLst>
          </a:custGeom>
          <a:blipFill>
            <a:blip r:embed="rId3"/>
            <a:stretch>
              <a:fillRect/>
            </a:stretch>
          </a:blipFill>
        </p:spPr>
      </p:sp>
      <p:sp>
        <p:nvSpPr>
          <p:cNvPr id="4" name="Rectangle 3"/>
          <p:cNvSpPr/>
          <p:nvPr/>
        </p:nvSpPr>
        <p:spPr>
          <a:xfrm>
            <a:off x="2056597" y="145880"/>
            <a:ext cx="7077777" cy="1212640"/>
          </a:xfrm>
          <a:prstGeom prst="rect">
            <a:avLst/>
          </a:prstGeom>
        </p:spPr>
        <p:txBody>
          <a:bodyPr wrap="square">
            <a:spAutoFit/>
          </a:bodyPr>
          <a:lstStyle/>
          <a:p>
            <a:pPr marR="30480" algn="just">
              <a:lnSpc>
                <a:spcPct val="130000"/>
              </a:lnSpc>
              <a:spcAft>
                <a:spcPts val="0"/>
              </a:spcAft>
            </a:pPr>
            <a:r>
              <a:rPr lang="en-US" sz="2800" b="1">
                <a:solidFill>
                  <a:srgbClr val="0D0D0D"/>
                </a:solidFill>
                <a:latin typeface="Times New Roman" panose="02020603050405020304" pitchFamily="18" charset="0"/>
                <a:ea typeface="Times New Roman" panose="02020603050405020304" pitchFamily="18" charset="0"/>
              </a:rPr>
              <a:t>(1) Chia sẻ cá nhân:</a:t>
            </a:r>
            <a:r>
              <a:rPr lang="en-US" sz="2800">
                <a:solidFill>
                  <a:srgbClr val="0D0D0D"/>
                </a:solidFill>
                <a:latin typeface="Times New Roman" panose="02020603050405020304" pitchFamily="18" charset="0"/>
                <a:ea typeface="Times New Roman" panose="02020603050405020304" pitchFamily="18" charset="0"/>
              </a:rPr>
              <a:t> Nhân vật nào trong bài thơ để lại ấn tượng cho em nhiều nhất? Vì sao?</a:t>
            </a:r>
            <a:endParaRPr lang="en-GB" sz="2800">
              <a:effectLst/>
              <a:latin typeface="Times New Roman" panose="02020603050405020304" pitchFamily="18" charset="0"/>
              <a:ea typeface="Times New Roman" panose="02020603050405020304" pitchFamily="18" charset="0"/>
            </a:endParaRPr>
          </a:p>
        </p:txBody>
      </p:sp>
      <p:sp>
        <p:nvSpPr>
          <p:cNvPr id="5" name="Rectangle 4"/>
          <p:cNvSpPr/>
          <p:nvPr/>
        </p:nvSpPr>
        <p:spPr>
          <a:xfrm>
            <a:off x="2451233" y="1582721"/>
            <a:ext cx="6096000" cy="2837187"/>
          </a:xfrm>
          <a:prstGeom prst="rect">
            <a:avLst/>
          </a:prstGeom>
        </p:spPr>
        <p:txBody>
          <a:bodyPr>
            <a:spAutoFit/>
          </a:bodyPr>
          <a:lstStyle/>
          <a:p>
            <a:pPr marR="30480" algn="just">
              <a:lnSpc>
                <a:spcPct val="130000"/>
              </a:lnSpc>
              <a:spcAft>
                <a:spcPts val="0"/>
              </a:spcAft>
            </a:pPr>
            <a:r>
              <a:rPr lang="en-US" sz="2800" b="1">
                <a:solidFill>
                  <a:srgbClr val="0D0D0D"/>
                </a:solidFill>
                <a:latin typeface="Times New Roman" panose="02020603050405020304" pitchFamily="18" charset="0"/>
                <a:ea typeface="Times New Roman" panose="02020603050405020304" pitchFamily="18" charset="0"/>
              </a:rPr>
              <a:t>(2) Viết kết nối với đọc: </a:t>
            </a:r>
            <a:r>
              <a:rPr lang="vi-VN" sz="2800">
                <a:solidFill>
                  <a:srgbClr val="0D0D0D"/>
                </a:solidFill>
                <a:latin typeface="Times New Roman" panose="02020603050405020304" pitchFamily="18" charset="0"/>
                <a:ea typeface="Times New Roman" panose="02020603050405020304" pitchFamily="18" charset="0"/>
              </a:rPr>
              <a:t>Viết đoạn văn (khoảng 7 – 9 câu) phân tích </a:t>
            </a:r>
            <a:r>
              <a:rPr lang="en-US" sz="2800">
                <a:solidFill>
                  <a:srgbClr val="0D0D0D"/>
                </a:solidFill>
                <a:latin typeface="Times New Roman" panose="02020603050405020304" pitchFamily="18" charset="0"/>
                <a:ea typeface="Times New Roman" panose="02020603050405020304" pitchFamily="18" charset="0"/>
              </a:rPr>
              <a:t>một chi tiết có tính chất trào phúng mà em ấn tượng nhất trong bài thơ “</a:t>
            </a:r>
            <a:r>
              <a:rPr lang="en-US" sz="2800" i="1">
                <a:solidFill>
                  <a:srgbClr val="0D0D0D"/>
                </a:solidFill>
                <a:latin typeface="Times New Roman" panose="02020603050405020304" pitchFamily="18" charset="0"/>
                <a:ea typeface="Times New Roman" panose="02020603050405020304" pitchFamily="18" charset="0"/>
              </a:rPr>
              <a:t>Lễ xướng danh khoa Đinh Dậu”</a:t>
            </a:r>
            <a:r>
              <a:rPr lang="en-US" sz="2800">
                <a:solidFill>
                  <a:srgbClr val="0D0D0D"/>
                </a:solidFill>
                <a:latin typeface="Times New Roman" panose="02020603050405020304" pitchFamily="18" charset="0"/>
                <a:ea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8802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5" name="Google Shape;255;p35"/>
          <p:cNvSpPr/>
          <p:nvPr/>
        </p:nvSpPr>
        <p:spPr>
          <a:xfrm rot="-2700000">
            <a:off x="1020365" y="2753988"/>
            <a:ext cx="863248" cy="355107"/>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121900" tIns="121900" rIns="121900" bIns="121900" anchor="ctr" anchorCtr="0">
            <a:noAutofit/>
          </a:bodyPr>
          <a:lstStyle/>
          <a:p>
            <a:endParaRPr sz="2400">
              <a:solidFill>
                <a:srgbClr val="595959"/>
              </a:solidFill>
            </a:endParaRPr>
          </a:p>
        </p:txBody>
      </p:sp>
      <p:sp>
        <p:nvSpPr>
          <p:cNvPr id="256" name="Google Shape;256;p35"/>
          <p:cNvSpPr/>
          <p:nvPr/>
        </p:nvSpPr>
        <p:spPr>
          <a:xfrm rot="-2700000">
            <a:off x="3356832" y="4233555"/>
            <a:ext cx="863248" cy="355107"/>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121900" tIns="121900" rIns="121900" bIns="121900" anchor="ctr" anchorCtr="0">
            <a:noAutofit/>
          </a:bodyPr>
          <a:lstStyle/>
          <a:p>
            <a:endParaRPr sz="2400">
              <a:solidFill>
                <a:srgbClr val="595959"/>
              </a:solidFill>
            </a:endParaRPr>
          </a:p>
        </p:txBody>
      </p:sp>
      <p:pic>
        <p:nvPicPr>
          <p:cNvPr id="257" name="Google Shape;257;p35"/>
          <p:cNvPicPr preferRelativeResize="0"/>
          <p:nvPr/>
        </p:nvPicPr>
        <p:blipFill>
          <a:blip r:embed="rId3">
            <a:alphaModFix amt="80000"/>
          </a:blip>
          <a:stretch>
            <a:fillRect/>
          </a:stretch>
        </p:blipFill>
        <p:spPr>
          <a:xfrm rot="-6023610">
            <a:off x="3715775" y="4006505"/>
            <a:ext cx="2105888" cy="955257"/>
          </a:xfrm>
          <a:prstGeom prst="rect">
            <a:avLst/>
          </a:prstGeom>
          <a:noFill/>
          <a:ln>
            <a:noFill/>
          </a:ln>
        </p:spPr>
      </p:pic>
      <p:sp>
        <p:nvSpPr>
          <p:cNvPr id="8" name="Rectangle 7"/>
          <p:cNvSpPr/>
          <p:nvPr/>
        </p:nvSpPr>
        <p:spPr>
          <a:xfrm>
            <a:off x="6579810" y="1165466"/>
            <a:ext cx="4799391" cy="4113498"/>
          </a:xfrm>
          <a:prstGeom prst="rect">
            <a:avLst/>
          </a:prstGeom>
        </p:spPr>
        <p:txBody>
          <a:bodyPr wrap="square">
            <a:spAutoFit/>
          </a:bodyPr>
          <a:lstStyle/>
          <a:p>
            <a:pPr algn="just"/>
            <a:r>
              <a:rPr lang="en-US" sz="3733" b="1" dirty="0">
                <a:latin typeface="Times New Roman" panose="02020603050405020304" pitchFamily="18" charset="0"/>
                <a:ea typeface="Calibri" panose="020F0502020204030204" pitchFamily="34" charset="0"/>
                <a:cs typeface="Times New Roman" panose="02020603050405020304" pitchFamily="18" charset="0"/>
              </a:rPr>
              <a:t>* VB </a:t>
            </a:r>
            <a:r>
              <a:rPr lang="en-US" sz="3733" b="1"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3733" b="1" dirty="0">
                <a:latin typeface="Times New Roman" panose="02020603050405020304" pitchFamily="18" charset="0"/>
                <a:ea typeface="Calibri" panose="020F0502020204030204" pitchFamily="34" charset="0"/>
                <a:cs typeface="Times New Roman" panose="02020603050405020304" pitchFamily="18" charset="0"/>
              </a:rPr>
              <a:t> </a:t>
            </a:r>
            <a:r>
              <a:rPr lang="en-US" sz="3733" b="1" dirty="0" err="1">
                <a:latin typeface="Times New Roman" panose="02020603050405020304" pitchFamily="18" charset="0"/>
                <a:ea typeface="Calibri" panose="020F0502020204030204" pitchFamily="34" charset="0"/>
                <a:cs typeface="Times New Roman" panose="02020603050405020304" pitchFamily="18" charset="0"/>
              </a:rPr>
              <a:t>kết</a:t>
            </a:r>
            <a:r>
              <a:rPr lang="en-US" sz="3733" b="1" dirty="0">
                <a:latin typeface="Times New Roman" panose="02020603050405020304" pitchFamily="18" charset="0"/>
                <a:ea typeface="Calibri" panose="020F0502020204030204" pitchFamily="34" charset="0"/>
                <a:cs typeface="Times New Roman" panose="02020603050405020304" pitchFamily="18" charset="0"/>
              </a:rPr>
              <a:t> </a:t>
            </a:r>
            <a:r>
              <a:rPr lang="en-US" sz="3733" b="1" dirty="0" err="1">
                <a:latin typeface="Times New Roman" panose="02020603050405020304" pitchFamily="18" charset="0"/>
                <a:ea typeface="Calibri" panose="020F0502020204030204" pitchFamily="34" charset="0"/>
                <a:cs typeface="Times New Roman" panose="02020603050405020304" pitchFamily="18" charset="0"/>
              </a:rPr>
              <a:t>nối</a:t>
            </a:r>
            <a:r>
              <a:rPr lang="en-US" sz="3733" b="1" dirty="0">
                <a:latin typeface="Times New Roman" panose="02020603050405020304" pitchFamily="18" charset="0"/>
                <a:ea typeface="Calibri" panose="020F0502020204030204" pitchFamily="34" charset="0"/>
                <a:cs typeface="Times New Roman" panose="02020603050405020304" pitchFamily="18" charset="0"/>
              </a:rPr>
              <a:t> </a:t>
            </a:r>
            <a:r>
              <a:rPr lang="en-US" sz="3733" b="1" dirty="0" err="1">
                <a:latin typeface="Times New Roman" panose="02020603050405020304" pitchFamily="18" charset="0"/>
                <a:ea typeface="Calibri" panose="020F0502020204030204" pitchFamily="34" charset="0"/>
                <a:cs typeface="Times New Roman" panose="02020603050405020304" pitchFamily="18" charset="0"/>
              </a:rPr>
              <a:t>chủ</a:t>
            </a:r>
            <a:r>
              <a:rPr lang="en-US" sz="3733" b="1" dirty="0">
                <a:latin typeface="Times New Roman" panose="02020603050405020304" pitchFamily="18" charset="0"/>
                <a:ea typeface="Calibri" panose="020F0502020204030204" pitchFamily="34" charset="0"/>
                <a:cs typeface="Times New Roman" panose="02020603050405020304" pitchFamily="18" charset="0"/>
              </a:rPr>
              <a:t> </a:t>
            </a:r>
            <a:r>
              <a:rPr lang="en-US" sz="3733" b="1" dirty="0" err="1">
                <a:latin typeface="Times New Roman" panose="02020603050405020304" pitchFamily="18" charset="0"/>
                <a:ea typeface="Calibri" panose="020F0502020204030204" pitchFamily="34" charset="0"/>
                <a:cs typeface="Times New Roman" panose="02020603050405020304" pitchFamily="18" charset="0"/>
              </a:rPr>
              <a:t>đề</a:t>
            </a:r>
            <a:r>
              <a:rPr lang="en-US" sz="3733" dirty="0">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latin typeface="Times New Roman" panose="02020603050405020304" pitchFamily="18" charset="0"/>
                <a:ea typeface="Calibri" panose="020F0502020204030204" pitchFamily="34" charset="0"/>
                <a:cs typeface="Times New Roman" panose="02020603050405020304" pitchFamily="18" charset="0"/>
              </a:rPr>
              <a:t>thuộc</a:t>
            </a:r>
            <a:r>
              <a:rPr lang="en-US" sz="3733" dirty="0">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latin typeface="Times New Roman" panose="02020603050405020304" pitchFamily="18" charset="0"/>
                <a:ea typeface="Calibri" panose="020F0502020204030204" pitchFamily="34" charset="0"/>
                <a:cs typeface="Times New Roman" panose="02020603050405020304" pitchFamily="18" charset="0"/>
              </a:rPr>
              <a:t>thể</a:t>
            </a:r>
            <a:r>
              <a:rPr lang="en-US" sz="3733" dirty="0">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3733" dirty="0">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latin typeface="Times New Roman" panose="02020603050405020304" pitchFamily="18" charset="0"/>
                <a:ea typeface="Calibri" panose="020F0502020204030204" pitchFamily="34" charset="0"/>
                <a:cs typeface="Times New Roman" panose="02020603050405020304" pitchFamily="18" charset="0"/>
              </a:rPr>
              <a:t>văn</a:t>
            </a:r>
            <a:r>
              <a:rPr lang="en-US" sz="3733" dirty="0">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latin typeface="Times New Roman" panose="02020603050405020304" pitchFamily="18" charset="0"/>
                <a:ea typeface="Calibri" panose="020F0502020204030204" pitchFamily="34" charset="0"/>
                <a:cs typeface="Times New Roman" panose="02020603050405020304" pitchFamily="18" charset="0"/>
              </a:rPr>
              <a:t>bản</a:t>
            </a:r>
            <a:r>
              <a:rPr lang="en-US" sz="3733" dirty="0">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latin typeface="Times New Roman" panose="02020603050405020304" pitchFamily="18" charset="0"/>
                <a:ea typeface="Calibri" panose="020F0502020204030204" pitchFamily="34" charset="0"/>
                <a:cs typeface="Times New Roman" panose="02020603050405020304" pitchFamily="18" charset="0"/>
              </a:rPr>
              <a:t>nghị</a:t>
            </a:r>
            <a:r>
              <a:rPr lang="en-US" sz="3733" dirty="0">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latin typeface="Times New Roman" panose="02020603050405020304" pitchFamily="18" charset="0"/>
                <a:ea typeface="Calibri" panose="020F0502020204030204" pitchFamily="34" charset="0"/>
                <a:cs typeface="Times New Roman" panose="02020603050405020304" pitchFamily="18" charset="0"/>
              </a:rPr>
              <a:t>luận</a:t>
            </a:r>
            <a:r>
              <a:rPr lang="en-US" sz="3733" dirty="0">
                <a:latin typeface="Times New Roman" panose="02020603050405020304" pitchFamily="18" charset="0"/>
                <a:ea typeface="Calibri" panose="020F0502020204030204" pitchFamily="34" charset="0"/>
                <a:cs typeface="Times New Roman" panose="02020603050405020304" pitchFamily="18" charset="0"/>
              </a:rPr>
              <a:t>: </a:t>
            </a:r>
            <a:r>
              <a:rPr lang="en-US" sz="3733" i="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733" i="1" dirty="0">
                <a:latin typeface="Times New Roman" panose="02020603050405020304" pitchFamily="18" charset="0"/>
                <a:ea typeface="Calibri" panose="020F0502020204030204" pitchFamily="34" charset="0"/>
                <a:cs typeface="Times New Roman" panose="02020603050405020304" pitchFamily="18" charset="0"/>
              </a:rPr>
              <a:t> </a:t>
            </a:r>
            <a:r>
              <a:rPr lang="en-US" sz="3733" i="1" dirty="0" err="1">
                <a:latin typeface="Times New Roman" panose="02020603050405020304" pitchFamily="18" charset="0"/>
                <a:ea typeface="Calibri" panose="020F0502020204030204" pitchFamily="34" charset="0"/>
                <a:cs typeface="Times New Roman" panose="02020603050405020304" pitchFamily="18" charset="0"/>
              </a:rPr>
              <a:t>số</a:t>
            </a:r>
            <a:r>
              <a:rPr lang="en-US" sz="3733" i="1" dirty="0">
                <a:latin typeface="Times New Roman" panose="02020603050405020304" pitchFamily="18" charset="0"/>
                <a:ea typeface="Calibri" panose="020F0502020204030204" pitchFamily="34" charset="0"/>
                <a:cs typeface="Times New Roman" panose="02020603050405020304" pitchFamily="18" charset="0"/>
              </a:rPr>
              <a:t> </a:t>
            </a:r>
            <a:r>
              <a:rPr lang="en-US" sz="3733" i="1" dirty="0" err="1">
                <a:latin typeface="Times New Roman" panose="02020603050405020304" pitchFamily="18" charset="0"/>
                <a:ea typeface="Calibri" panose="020F0502020204030204" pitchFamily="34" charset="0"/>
                <a:cs typeface="Times New Roman" panose="02020603050405020304" pitchFamily="18" charset="0"/>
              </a:rPr>
              <a:t>giọng</a:t>
            </a:r>
            <a:r>
              <a:rPr lang="en-US" sz="3733" i="1" dirty="0">
                <a:latin typeface="Times New Roman" panose="02020603050405020304" pitchFamily="18" charset="0"/>
                <a:ea typeface="Calibri" panose="020F0502020204030204" pitchFamily="34" charset="0"/>
                <a:cs typeface="Times New Roman" panose="02020603050405020304" pitchFamily="18" charset="0"/>
              </a:rPr>
              <a:t> </a:t>
            </a:r>
            <a:r>
              <a:rPr lang="en-US" sz="3733" i="1" dirty="0" err="1">
                <a:latin typeface="Times New Roman" panose="02020603050405020304" pitchFamily="18" charset="0"/>
                <a:ea typeface="Calibri" panose="020F0502020204030204" pitchFamily="34" charset="0"/>
                <a:cs typeface="Times New Roman" panose="02020603050405020304" pitchFamily="18" charset="0"/>
              </a:rPr>
              <a:t>điệu</a:t>
            </a:r>
            <a:r>
              <a:rPr lang="en-US" sz="3733" i="1" dirty="0">
                <a:latin typeface="Times New Roman" panose="02020603050405020304" pitchFamily="18" charset="0"/>
                <a:ea typeface="Calibri" panose="020F0502020204030204" pitchFamily="34" charset="0"/>
                <a:cs typeface="Times New Roman" panose="02020603050405020304" pitchFamily="18" charset="0"/>
              </a:rPr>
              <a:t> </a:t>
            </a:r>
            <a:r>
              <a:rPr lang="en-US" sz="3733" i="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733" i="1" dirty="0">
                <a:latin typeface="Times New Roman" panose="02020603050405020304" pitchFamily="18" charset="0"/>
                <a:ea typeface="Calibri" panose="020F0502020204030204" pitchFamily="34" charset="0"/>
                <a:cs typeface="Times New Roman" panose="02020603050405020304" pitchFamily="18" charset="0"/>
              </a:rPr>
              <a:t> </a:t>
            </a:r>
            <a:r>
              <a:rPr lang="en-US" sz="3733" i="1"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3733" i="1" dirty="0">
                <a:latin typeface="Times New Roman" panose="02020603050405020304" pitchFamily="18" charset="0"/>
                <a:ea typeface="Calibri" panose="020F0502020204030204" pitchFamily="34" charset="0"/>
                <a:cs typeface="Times New Roman" panose="02020603050405020304" pitchFamily="18" charset="0"/>
              </a:rPr>
              <a:t> </a:t>
            </a:r>
            <a:r>
              <a:rPr lang="en-US" sz="3733" i="1" dirty="0" err="1">
                <a:latin typeface="Times New Roman" panose="02020603050405020304" pitchFamily="18" charset="0"/>
                <a:ea typeface="Calibri" panose="020F0502020204030204" pitchFamily="34" charset="0"/>
                <a:cs typeface="Times New Roman" panose="02020603050405020304" pitchFamily="18" charset="0"/>
              </a:rPr>
              <a:t>cười</a:t>
            </a:r>
            <a:r>
              <a:rPr lang="en-US" sz="3733" i="1" dirty="0">
                <a:latin typeface="Times New Roman" panose="02020603050405020304" pitchFamily="18" charset="0"/>
                <a:ea typeface="Calibri" panose="020F0502020204030204" pitchFamily="34" charset="0"/>
                <a:cs typeface="Times New Roman" panose="02020603050405020304" pitchFamily="18" charset="0"/>
              </a:rPr>
              <a:t> </a:t>
            </a:r>
            <a:r>
              <a:rPr lang="en-US" sz="3733" i="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733" i="1" dirty="0">
                <a:latin typeface="Times New Roman" panose="02020603050405020304" pitchFamily="18" charset="0"/>
                <a:ea typeface="Calibri" panose="020F0502020204030204" pitchFamily="34" charset="0"/>
                <a:cs typeface="Times New Roman" panose="02020603050405020304" pitchFamily="18" charset="0"/>
              </a:rPr>
              <a:t> </a:t>
            </a:r>
            <a:r>
              <a:rPr lang="en-US" sz="3733" i="1" dirty="0" err="1">
                <a:latin typeface="Times New Roman" panose="02020603050405020304" pitchFamily="18" charset="0"/>
                <a:ea typeface="Calibri" panose="020F0502020204030204" pitchFamily="34" charset="0"/>
                <a:cs typeface="Times New Roman" panose="02020603050405020304" pitchFamily="18" charset="0"/>
              </a:rPr>
              <a:t>thơ</a:t>
            </a:r>
            <a:r>
              <a:rPr lang="en-US" sz="3733" i="1" dirty="0">
                <a:latin typeface="Times New Roman" panose="02020603050405020304" pitchFamily="18" charset="0"/>
                <a:ea typeface="Calibri" panose="020F0502020204030204" pitchFamily="34" charset="0"/>
                <a:cs typeface="Times New Roman" panose="02020603050405020304" pitchFamily="18" charset="0"/>
              </a:rPr>
              <a:t> </a:t>
            </a:r>
            <a:r>
              <a:rPr lang="en-US" sz="3733" i="1" dirty="0" err="1">
                <a:latin typeface="Times New Roman" panose="02020603050405020304" pitchFamily="18" charset="0"/>
                <a:ea typeface="Calibri" panose="020F0502020204030204" pitchFamily="34" charset="0"/>
                <a:cs typeface="Times New Roman" panose="02020603050405020304" pitchFamily="18" charset="0"/>
              </a:rPr>
              <a:t>trào</a:t>
            </a:r>
            <a:r>
              <a:rPr lang="en-US" sz="3733" i="1" dirty="0">
                <a:latin typeface="Times New Roman" panose="02020603050405020304" pitchFamily="18" charset="0"/>
                <a:ea typeface="Calibri" panose="020F0502020204030204" pitchFamily="34" charset="0"/>
                <a:cs typeface="Times New Roman" panose="02020603050405020304" pitchFamily="18" charset="0"/>
              </a:rPr>
              <a:t> </a:t>
            </a:r>
            <a:r>
              <a:rPr lang="en-US" sz="3733" i="1" dirty="0" err="1">
                <a:latin typeface="Times New Roman" panose="02020603050405020304" pitchFamily="18" charset="0"/>
                <a:ea typeface="Calibri" panose="020F0502020204030204" pitchFamily="34" charset="0"/>
                <a:cs typeface="Times New Roman" panose="02020603050405020304" pitchFamily="18" charset="0"/>
              </a:rPr>
              <a:t>phúng</a:t>
            </a:r>
            <a:r>
              <a:rPr lang="en-US" sz="3733" dirty="0">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latin typeface="Times New Roman" panose="02020603050405020304" pitchFamily="18" charset="0"/>
                <a:ea typeface="Calibri" panose="020F0502020204030204" pitchFamily="34" charset="0"/>
                <a:cs typeface="Times New Roman" panose="02020603050405020304" pitchFamily="18" charset="0"/>
              </a:rPr>
              <a:t>Trần</a:t>
            </a:r>
            <a:r>
              <a:rPr lang="en-US" sz="3733" dirty="0">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latin typeface="Times New Roman" panose="02020603050405020304" pitchFamily="18" charset="0"/>
                <a:ea typeface="Calibri" panose="020F0502020204030204" pitchFamily="34" charset="0"/>
                <a:cs typeface="Times New Roman" panose="02020603050405020304" pitchFamily="18" charset="0"/>
              </a:rPr>
              <a:t>Thị</a:t>
            </a:r>
            <a:r>
              <a:rPr lang="en-US" sz="3733" dirty="0">
                <a:latin typeface="Times New Roman" panose="02020603050405020304" pitchFamily="18" charset="0"/>
                <a:ea typeface="Calibri" panose="020F0502020204030204" pitchFamily="34" charset="0"/>
                <a:cs typeface="Times New Roman" panose="02020603050405020304" pitchFamily="18" charset="0"/>
              </a:rPr>
              <a:t> Hoa Lê)</a:t>
            </a:r>
            <a:endParaRPr lang="en-GB" sz="3733"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006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289" name="Google Shape;289;p37"/>
          <p:cNvGrpSpPr/>
          <p:nvPr/>
        </p:nvGrpSpPr>
        <p:grpSpPr>
          <a:xfrm>
            <a:off x="1931749" y="2642945"/>
            <a:ext cx="2853719" cy="2892535"/>
            <a:chOff x="-331425" y="1579700"/>
            <a:chExt cx="1880250" cy="1905825"/>
          </a:xfrm>
        </p:grpSpPr>
        <p:sp>
          <p:nvSpPr>
            <p:cNvPr id="290" name="Google Shape;290;p37"/>
            <p:cNvSpPr/>
            <p:nvPr/>
          </p:nvSpPr>
          <p:spPr>
            <a:xfrm>
              <a:off x="-72650" y="1864050"/>
              <a:ext cx="1621475" cy="1621475"/>
            </a:xfrm>
            <a:custGeom>
              <a:avLst/>
              <a:gdLst/>
              <a:ahLst/>
              <a:cxnLst/>
              <a:rect l="l" t="t" r="r" b="b"/>
              <a:pathLst>
                <a:path w="64859" h="64859" extrusionOk="0">
                  <a:moveTo>
                    <a:pt x="7060" y="1"/>
                  </a:moveTo>
                  <a:lnTo>
                    <a:pt x="1" y="57794"/>
                  </a:lnTo>
                  <a:lnTo>
                    <a:pt x="57800" y="64858"/>
                  </a:lnTo>
                  <a:lnTo>
                    <a:pt x="64858" y="7060"/>
                  </a:lnTo>
                  <a:lnTo>
                    <a:pt x="58170" y="6238"/>
                  </a:lnTo>
                  <a:lnTo>
                    <a:pt x="58170" y="6238"/>
                  </a:lnTo>
                  <a:cubicBezTo>
                    <a:pt x="59249" y="7937"/>
                    <a:pt x="58324" y="10802"/>
                    <a:pt x="55874" y="10802"/>
                  </a:cubicBezTo>
                  <a:cubicBezTo>
                    <a:pt x="55742" y="10802"/>
                    <a:pt x="55605" y="10794"/>
                    <a:pt x="55465" y="10777"/>
                  </a:cubicBezTo>
                  <a:cubicBezTo>
                    <a:pt x="52716" y="10439"/>
                    <a:pt x="52395" y="7185"/>
                    <a:pt x="53935" y="5721"/>
                  </a:cubicBezTo>
                  <a:lnTo>
                    <a:pt x="48068" y="5008"/>
                  </a:lnTo>
                  <a:lnTo>
                    <a:pt x="48068" y="5008"/>
                  </a:lnTo>
                  <a:cubicBezTo>
                    <a:pt x="48897" y="6661"/>
                    <a:pt x="47978" y="9180"/>
                    <a:pt x="45724" y="9180"/>
                  </a:cubicBezTo>
                  <a:cubicBezTo>
                    <a:pt x="45596" y="9180"/>
                    <a:pt x="45463" y="9172"/>
                    <a:pt x="45325" y="9155"/>
                  </a:cubicBezTo>
                  <a:cubicBezTo>
                    <a:pt x="42784" y="8845"/>
                    <a:pt x="42397" y="5955"/>
                    <a:pt x="43671" y="4464"/>
                  </a:cubicBezTo>
                  <a:lnTo>
                    <a:pt x="37369" y="3702"/>
                  </a:lnTo>
                  <a:lnTo>
                    <a:pt x="37369" y="3702"/>
                  </a:lnTo>
                  <a:cubicBezTo>
                    <a:pt x="37603" y="3974"/>
                    <a:pt x="37782" y="4284"/>
                    <a:pt x="37907" y="4621"/>
                  </a:cubicBezTo>
                  <a:cubicBezTo>
                    <a:pt x="38098" y="5062"/>
                    <a:pt x="38169" y="5547"/>
                    <a:pt x="38109" y="6026"/>
                  </a:cubicBezTo>
                  <a:lnTo>
                    <a:pt x="37929" y="6728"/>
                  </a:lnTo>
                  <a:cubicBezTo>
                    <a:pt x="37487" y="7799"/>
                    <a:pt x="36466" y="8409"/>
                    <a:pt x="35415" y="8409"/>
                  </a:cubicBezTo>
                  <a:cubicBezTo>
                    <a:pt x="34849" y="8409"/>
                    <a:pt x="34274" y="8232"/>
                    <a:pt x="33777" y="7854"/>
                  </a:cubicBezTo>
                  <a:cubicBezTo>
                    <a:pt x="33472" y="7647"/>
                    <a:pt x="33211" y="7392"/>
                    <a:pt x="32998" y="7092"/>
                  </a:cubicBezTo>
                  <a:cubicBezTo>
                    <a:pt x="32558" y="6494"/>
                    <a:pt x="32340" y="5802"/>
                    <a:pt x="32432" y="5051"/>
                  </a:cubicBezTo>
                  <a:cubicBezTo>
                    <a:pt x="32519" y="4333"/>
                    <a:pt x="32884" y="3674"/>
                    <a:pt x="33450" y="3223"/>
                  </a:cubicBezTo>
                  <a:lnTo>
                    <a:pt x="26761" y="2406"/>
                  </a:lnTo>
                  <a:lnTo>
                    <a:pt x="26761" y="2406"/>
                  </a:lnTo>
                  <a:cubicBezTo>
                    <a:pt x="27618" y="4006"/>
                    <a:pt x="26733" y="6506"/>
                    <a:pt x="24519" y="6506"/>
                  </a:cubicBezTo>
                  <a:cubicBezTo>
                    <a:pt x="24398" y="6506"/>
                    <a:pt x="24273" y="6498"/>
                    <a:pt x="24144" y="6483"/>
                  </a:cubicBezTo>
                  <a:cubicBezTo>
                    <a:pt x="21662" y="6178"/>
                    <a:pt x="21303" y="3315"/>
                    <a:pt x="22587" y="1895"/>
                  </a:cubicBezTo>
                  <a:lnTo>
                    <a:pt x="17493" y="1274"/>
                  </a:lnTo>
                  <a:lnTo>
                    <a:pt x="17493" y="1274"/>
                  </a:lnTo>
                  <a:cubicBezTo>
                    <a:pt x="17536" y="1405"/>
                    <a:pt x="17564" y="1541"/>
                    <a:pt x="17585" y="1677"/>
                  </a:cubicBezTo>
                  <a:cubicBezTo>
                    <a:pt x="17607" y="2194"/>
                    <a:pt x="17651" y="2787"/>
                    <a:pt x="17389" y="3266"/>
                  </a:cubicBezTo>
                  <a:cubicBezTo>
                    <a:pt x="17134" y="3729"/>
                    <a:pt x="16927" y="4164"/>
                    <a:pt x="16464" y="4469"/>
                  </a:cubicBezTo>
                  <a:cubicBezTo>
                    <a:pt x="16002" y="4779"/>
                    <a:pt x="15577" y="5030"/>
                    <a:pt x="15011" y="5089"/>
                  </a:cubicBezTo>
                  <a:cubicBezTo>
                    <a:pt x="14876" y="5109"/>
                    <a:pt x="14739" y="5118"/>
                    <a:pt x="14603" y="5118"/>
                  </a:cubicBezTo>
                  <a:cubicBezTo>
                    <a:pt x="14237" y="5118"/>
                    <a:pt x="13872" y="5049"/>
                    <a:pt x="13531" y="4910"/>
                  </a:cubicBezTo>
                  <a:cubicBezTo>
                    <a:pt x="11838" y="4213"/>
                    <a:pt x="11256" y="2112"/>
                    <a:pt x="12355" y="648"/>
                  </a:cubicBezTo>
                  <a:lnTo>
                    <a:pt x="7060" y="1"/>
                  </a:lnTo>
                  <a:close/>
                </a:path>
              </a:pathLst>
            </a:custGeom>
            <a:solidFill>
              <a:schemeClr val="dk1">
                <a:alpha val="26789"/>
              </a:schemeClr>
            </a:solidFill>
            <a:ln>
              <a:noFill/>
            </a:ln>
          </p:spPr>
          <p:txBody>
            <a:bodyPr spcFirstLastPara="1" wrap="square" lIns="121900" tIns="121900" rIns="121900" bIns="121900" anchor="ctr" anchorCtr="0">
              <a:noAutofit/>
            </a:bodyPr>
            <a:lstStyle/>
            <a:p>
              <a:endParaRPr sz="2400"/>
            </a:p>
          </p:txBody>
        </p:sp>
        <p:sp>
          <p:nvSpPr>
            <p:cNvPr id="291" name="Google Shape;291;p37"/>
            <p:cNvSpPr/>
            <p:nvPr/>
          </p:nvSpPr>
          <p:spPr>
            <a:xfrm>
              <a:off x="-82425" y="1854000"/>
              <a:ext cx="1621450" cy="1621725"/>
            </a:xfrm>
            <a:custGeom>
              <a:avLst/>
              <a:gdLst/>
              <a:ahLst/>
              <a:cxnLst/>
              <a:rect l="l" t="t" r="r" b="b"/>
              <a:pathLst>
                <a:path w="64858" h="64869" extrusionOk="0">
                  <a:moveTo>
                    <a:pt x="7064" y="0"/>
                  </a:moveTo>
                  <a:lnTo>
                    <a:pt x="0" y="57810"/>
                  </a:lnTo>
                  <a:lnTo>
                    <a:pt x="57799" y="64868"/>
                  </a:lnTo>
                  <a:lnTo>
                    <a:pt x="64857" y="7064"/>
                  </a:lnTo>
                  <a:lnTo>
                    <a:pt x="58169" y="6248"/>
                  </a:lnTo>
                  <a:lnTo>
                    <a:pt x="58169" y="6248"/>
                  </a:lnTo>
                  <a:cubicBezTo>
                    <a:pt x="59248" y="7947"/>
                    <a:pt x="58323" y="10812"/>
                    <a:pt x="55873" y="10812"/>
                  </a:cubicBezTo>
                  <a:cubicBezTo>
                    <a:pt x="55741" y="10812"/>
                    <a:pt x="55605" y="10804"/>
                    <a:pt x="55464" y="10787"/>
                  </a:cubicBezTo>
                  <a:cubicBezTo>
                    <a:pt x="52715" y="10449"/>
                    <a:pt x="52394" y="7195"/>
                    <a:pt x="53935" y="5731"/>
                  </a:cubicBezTo>
                  <a:lnTo>
                    <a:pt x="48068" y="5018"/>
                  </a:lnTo>
                  <a:lnTo>
                    <a:pt x="48068" y="5018"/>
                  </a:lnTo>
                  <a:cubicBezTo>
                    <a:pt x="48897" y="6671"/>
                    <a:pt x="47982" y="9190"/>
                    <a:pt x="45724" y="9190"/>
                  </a:cubicBezTo>
                  <a:cubicBezTo>
                    <a:pt x="45595" y="9190"/>
                    <a:pt x="45462" y="9182"/>
                    <a:pt x="45325" y="9165"/>
                  </a:cubicBezTo>
                  <a:cubicBezTo>
                    <a:pt x="42783" y="8849"/>
                    <a:pt x="42397" y="5965"/>
                    <a:pt x="43670" y="4474"/>
                  </a:cubicBezTo>
                  <a:lnTo>
                    <a:pt x="37368" y="3701"/>
                  </a:lnTo>
                  <a:lnTo>
                    <a:pt x="37368" y="3701"/>
                  </a:lnTo>
                  <a:cubicBezTo>
                    <a:pt x="37602" y="3973"/>
                    <a:pt x="37781" y="4289"/>
                    <a:pt x="37907" y="4621"/>
                  </a:cubicBezTo>
                  <a:cubicBezTo>
                    <a:pt x="38097" y="5061"/>
                    <a:pt x="38168" y="5551"/>
                    <a:pt x="38108" y="6025"/>
                  </a:cubicBezTo>
                  <a:cubicBezTo>
                    <a:pt x="38048" y="6264"/>
                    <a:pt x="37988" y="6498"/>
                    <a:pt x="37928" y="6732"/>
                  </a:cubicBezTo>
                  <a:cubicBezTo>
                    <a:pt x="37486" y="7801"/>
                    <a:pt x="36463" y="8410"/>
                    <a:pt x="35412" y="8410"/>
                  </a:cubicBezTo>
                  <a:cubicBezTo>
                    <a:pt x="34846" y="8410"/>
                    <a:pt x="34272" y="8234"/>
                    <a:pt x="33776" y="7859"/>
                  </a:cubicBezTo>
                  <a:cubicBezTo>
                    <a:pt x="33471" y="7652"/>
                    <a:pt x="33210" y="7396"/>
                    <a:pt x="32998" y="7097"/>
                  </a:cubicBezTo>
                  <a:cubicBezTo>
                    <a:pt x="32557" y="6498"/>
                    <a:pt x="32339" y="5802"/>
                    <a:pt x="32432" y="5056"/>
                  </a:cubicBezTo>
                  <a:cubicBezTo>
                    <a:pt x="32519" y="4332"/>
                    <a:pt x="32889" y="3679"/>
                    <a:pt x="33455" y="3222"/>
                  </a:cubicBezTo>
                  <a:lnTo>
                    <a:pt x="26766" y="2406"/>
                  </a:lnTo>
                  <a:lnTo>
                    <a:pt x="26766" y="2406"/>
                  </a:lnTo>
                  <a:cubicBezTo>
                    <a:pt x="27623" y="4005"/>
                    <a:pt x="26737" y="6505"/>
                    <a:pt x="24523" y="6505"/>
                  </a:cubicBezTo>
                  <a:cubicBezTo>
                    <a:pt x="24402" y="6505"/>
                    <a:pt x="24277" y="6497"/>
                    <a:pt x="24148" y="6482"/>
                  </a:cubicBezTo>
                  <a:cubicBezTo>
                    <a:pt x="21666" y="6177"/>
                    <a:pt x="21307" y="3320"/>
                    <a:pt x="22592" y="1899"/>
                  </a:cubicBezTo>
                  <a:lnTo>
                    <a:pt x="17497" y="1274"/>
                  </a:lnTo>
                  <a:lnTo>
                    <a:pt x="17497" y="1274"/>
                  </a:lnTo>
                  <a:cubicBezTo>
                    <a:pt x="17541" y="1410"/>
                    <a:pt x="17568" y="1540"/>
                    <a:pt x="17590" y="1676"/>
                  </a:cubicBezTo>
                  <a:cubicBezTo>
                    <a:pt x="17612" y="2193"/>
                    <a:pt x="17655" y="2787"/>
                    <a:pt x="17394" y="3265"/>
                  </a:cubicBezTo>
                  <a:cubicBezTo>
                    <a:pt x="17138" y="3728"/>
                    <a:pt x="16931" y="4163"/>
                    <a:pt x="16469" y="4474"/>
                  </a:cubicBezTo>
                  <a:cubicBezTo>
                    <a:pt x="16006" y="4778"/>
                    <a:pt x="15582" y="5029"/>
                    <a:pt x="15016" y="5089"/>
                  </a:cubicBezTo>
                  <a:cubicBezTo>
                    <a:pt x="14879" y="5110"/>
                    <a:pt x="14741" y="5120"/>
                    <a:pt x="14604" y="5120"/>
                  </a:cubicBezTo>
                  <a:cubicBezTo>
                    <a:pt x="14238" y="5120"/>
                    <a:pt x="13875" y="5047"/>
                    <a:pt x="13535" y="4909"/>
                  </a:cubicBezTo>
                  <a:cubicBezTo>
                    <a:pt x="11843" y="4218"/>
                    <a:pt x="11260" y="2112"/>
                    <a:pt x="12360" y="648"/>
                  </a:cubicBezTo>
                  <a:lnTo>
                    <a:pt x="7064" y="0"/>
                  </a:lnTo>
                  <a:close/>
                </a:path>
              </a:pathLst>
            </a:custGeom>
            <a:solidFill>
              <a:schemeClr val="accent1"/>
            </a:solidFill>
            <a:ln>
              <a:noFill/>
            </a:ln>
            <a:effectLst>
              <a:outerShdw blurRad="42863" dist="38100" dir="216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292" name="Google Shape;292;p37"/>
            <p:cNvSpPr/>
            <p:nvPr/>
          </p:nvSpPr>
          <p:spPr>
            <a:xfrm>
              <a:off x="-331425" y="1579700"/>
              <a:ext cx="1101300" cy="649025"/>
            </a:xfrm>
            <a:custGeom>
              <a:avLst/>
              <a:gdLst/>
              <a:ahLst/>
              <a:cxnLst/>
              <a:rect l="l" t="t" r="r" b="b"/>
              <a:pathLst>
                <a:path w="44052" h="25961" extrusionOk="0">
                  <a:moveTo>
                    <a:pt x="40035" y="0"/>
                  </a:moveTo>
                  <a:lnTo>
                    <a:pt x="0" y="15402"/>
                  </a:lnTo>
                  <a:cubicBezTo>
                    <a:pt x="0" y="15402"/>
                    <a:pt x="1513" y="15761"/>
                    <a:pt x="1873" y="16638"/>
                  </a:cubicBezTo>
                  <a:cubicBezTo>
                    <a:pt x="2237" y="17514"/>
                    <a:pt x="1524" y="18526"/>
                    <a:pt x="1524" y="18526"/>
                  </a:cubicBezTo>
                  <a:cubicBezTo>
                    <a:pt x="1524" y="18526"/>
                    <a:pt x="2999" y="18885"/>
                    <a:pt x="3380" y="19816"/>
                  </a:cubicBezTo>
                  <a:cubicBezTo>
                    <a:pt x="3767" y="20752"/>
                    <a:pt x="2885" y="22439"/>
                    <a:pt x="2885" y="22439"/>
                  </a:cubicBezTo>
                  <a:cubicBezTo>
                    <a:pt x="2885" y="22439"/>
                    <a:pt x="4447" y="23011"/>
                    <a:pt x="4703" y="23631"/>
                  </a:cubicBezTo>
                  <a:cubicBezTo>
                    <a:pt x="4958" y="24252"/>
                    <a:pt x="4327" y="25960"/>
                    <a:pt x="4327" y="25960"/>
                  </a:cubicBezTo>
                  <a:lnTo>
                    <a:pt x="44051" y="10684"/>
                  </a:lnTo>
                  <a:cubicBezTo>
                    <a:pt x="41510" y="9791"/>
                    <a:pt x="42609" y="7168"/>
                    <a:pt x="42609" y="7168"/>
                  </a:cubicBezTo>
                  <a:cubicBezTo>
                    <a:pt x="42609" y="7168"/>
                    <a:pt x="41521" y="6466"/>
                    <a:pt x="41047" y="5753"/>
                  </a:cubicBezTo>
                  <a:cubicBezTo>
                    <a:pt x="40574" y="5040"/>
                    <a:pt x="41434" y="3418"/>
                    <a:pt x="41434" y="3418"/>
                  </a:cubicBezTo>
                  <a:cubicBezTo>
                    <a:pt x="41434" y="3418"/>
                    <a:pt x="39806" y="2993"/>
                    <a:pt x="39491" y="2221"/>
                  </a:cubicBezTo>
                  <a:cubicBezTo>
                    <a:pt x="39175" y="1442"/>
                    <a:pt x="40035" y="0"/>
                    <a:pt x="40035" y="0"/>
                  </a:cubicBezTo>
                  <a:close/>
                </a:path>
              </a:pathLst>
            </a:custGeom>
            <a:solidFill>
              <a:schemeClr val="dk1">
                <a:alpha val="26789"/>
              </a:schemeClr>
            </a:solidFill>
            <a:ln>
              <a:noFill/>
            </a:ln>
          </p:spPr>
          <p:txBody>
            <a:bodyPr spcFirstLastPara="1" wrap="square" lIns="121900" tIns="121900" rIns="121900" bIns="121900" anchor="ctr" anchorCtr="0">
              <a:noAutofit/>
            </a:bodyPr>
            <a:lstStyle/>
            <a:p>
              <a:endParaRPr sz="2400"/>
            </a:p>
          </p:txBody>
        </p:sp>
      </p:grpSp>
      <p:graphicFrame>
        <p:nvGraphicFramePr>
          <p:cNvPr id="10" name="Table 9"/>
          <p:cNvGraphicFramePr>
            <a:graphicFrameLocks noGrp="1"/>
          </p:cNvGraphicFramePr>
          <p:nvPr/>
        </p:nvGraphicFramePr>
        <p:xfrm>
          <a:off x="6193308" y="567933"/>
          <a:ext cx="5360609" cy="5689601"/>
        </p:xfrm>
        <a:graphic>
          <a:graphicData uri="http://schemas.openxmlformats.org/drawingml/2006/table">
            <a:tbl>
              <a:tblPr firstRow="1" firstCol="1" bandRow="1"/>
              <a:tblGrid>
                <a:gridCol w="1054705">
                  <a:extLst>
                    <a:ext uri="{9D8B030D-6E8A-4147-A177-3AD203B41FA5}">
                      <a16:colId xmlns:a16="http://schemas.microsoft.com/office/drawing/2014/main" val="20000"/>
                    </a:ext>
                  </a:extLst>
                </a:gridCol>
                <a:gridCol w="4305904">
                  <a:extLst>
                    <a:ext uri="{9D8B030D-6E8A-4147-A177-3AD203B41FA5}">
                      <a16:colId xmlns:a16="http://schemas.microsoft.com/office/drawing/2014/main" val="20001"/>
                    </a:ext>
                  </a:extLst>
                </a:gridCol>
              </a:tblGrid>
              <a:tr h="2820609">
                <a:tc>
                  <a:txBody>
                    <a:bodyPr/>
                    <a:lstStyle/>
                    <a:p>
                      <a:pPr>
                        <a:lnSpc>
                          <a:spcPct val="130000"/>
                        </a:lnSpc>
                        <a:spcAft>
                          <a:spcPts val="0"/>
                        </a:spcAft>
                      </a:pPr>
                      <a:r>
                        <a:rPr lang="pt-BR" sz="2400" b="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Nội dung</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86635" marR="86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tabLst>
                          <a:tab pos="90170" algn="l"/>
                          <a:tab pos="180340" algn="l"/>
                          <a:tab pos="270510" algn="l"/>
                        </a:tabLst>
                      </a:pPr>
                      <a:r>
                        <a:rPr lang="nl-NL"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 tiếng cười để phê phán những cái chưa hay, chưa đẹp hoặc cái tiêu cực, xấu xa,...nhằm hướng  con người</a:t>
                      </a:r>
                      <a:r>
                        <a:rPr lang="nl-NL"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tới các giá trị thẩm mỹ, nhân văn hoặc lí tưởng sống cao đẹp</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86635" marR="86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868992">
                <a:tc>
                  <a:txBody>
                    <a:bodyPr/>
                    <a:lstStyle/>
                    <a:p>
                      <a:pPr>
                        <a:lnSpc>
                          <a:spcPct val="130000"/>
                        </a:lnSpc>
                        <a:spcAft>
                          <a:spcPts val="0"/>
                        </a:spcAft>
                      </a:pPr>
                      <a:r>
                        <a:rPr lang="pt-BR" sz="2400" b="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Nghệ thuật</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86635" marR="86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tabLst>
                          <a:tab pos="90170" algn="l"/>
                          <a:tab pos="180340" algn="l"/>
                          <a:tab pos="270510" algn="l"/>
                        </a:tabLst>
                      </a:pPr>
                      <a:r>
                        <a:rPr lang="nl-NL"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 sử dụng biện pháp tu từ so sánh, ẩn dụ, nói quá, đối lập,...tạo ra tiếng cười khi hài hước, mỉa mai, châm biếm nhẹ nhàng, lúc đả kích mạnh mẽ sâu cay.</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86635" marR="86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 name="Rectangle 1">
            <a:extLst>
              <a:ext uri="{FF2B5EF4-FFF2-40B4-BE49-F238E27FC236}">
                <a16:creationId xmlns:a16="http://schemas.microsoft.com/office/drawing/2014/main" id="{9DC89C6F-F0A3-2AEF-7425-13B9E6467890}"/>
              </a:ext>
            </a:extLst>
          </p:cNvPr>
          <p:cNvSpPr/>
          <p:nvPr/>
        </p:nvSpPr>
        <p:spPr>
          <a:xfrm>
            <a:off x="638084" y="844658"/>
            <a:ext cx="5262384" cy="1714444"/>
          </a:xfrm>
          <a:prstGeom prst="rect">
            <a:avLst/>
          </a:prstGeom>
        </p:spPr>
        <p:txBody>
          <a:bodyPr wrap="square">
            <a:spAutoFit/>
          </a:bodyPr>
          <a:lstStyle/>
          <a:p>
            <a:pPr algn="ctr">
              <a:lnSpc>
                <a:spcPct val="130000"/>
              </a:lnSpc>
            </a:pPr>
            <a:r>
              <a:rPr lang="pt-BR" sz="4267"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Tri thức Ngữ văn về thơ trào phúng</a:t>
            </a:r>
            <a:endParaRPr lang="en-GB" sz="3733"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9C3D1"/>
        </a:solidFill>
        <a:effectLst/>
      </p:bgPr>
    </p:bg>
    <p:spTree>
      <p:nvGrpSpPr>
        <p:cNvPr id="1" name=""/>
        <p:cNvGrpSpPr/>
        <p:nvPr/>
      </p:nvGrpSpPr>
      <p:grpSpPr>
        <a:xfrm>
          <a:off x="0" y="0"/>
          <a:ext cx="0" cy="0"/>
          <a:chOff x="0" y="0"/>
          <a:chExt cx="0" cy="0"/>
        </a:xfrm>
      </p:grpSpPr>
      <p:sp>
        <p:nvSpPr>
          <p:cNvPr id="2" name="Freeform 2"/>
          <p:cNvSpPr/>
          <p:nvPr/>
        </p:nvSpPr>
        <p:spPr>
          <a:xfrm>
            <a:off x="-300602" y="-810574"/>
            <a:ext cx="4709151" cy="3131585"/>
          </a:xfrm>
          <a:custGeom>
            <a:avLst/>
            <a:gdLst/>
            <a:ahLst/>
            <a:cxnLst/>
            <a:rect l="l" t="t" r="r" b="b"/>
            <a:pathLst>
              <a:path w="7063726" h="4697378">
                <a:moveTo>
                  <a:pt x="0" y="0"/>
                </a:moveTo>
                <a:lnTo>
                  <a:pt x="7063726" y="0"/>
                </a:lnTo>
                <a:lnTo>
                  <a:pt x="7063726" y="4697378"/>
                </a:lnTo>
                <a:lnTo>
                  <a:pt x="0" y="4697378"/>
                </a:lnTo>
                <a:lnTo>
                  <a:pt x="0" y="0"/>
                </a:lnTo>
                <a:close/>
              </a:path>
            </a:pathLst>
          </a:custGeom>
          <a:blipFill>
            <a:blip r:embed="rId2"/>
            <a:stretch>
              <a:fillRect/>
            </a:stretch>
          </a:blipFill>
        </p:spPr>
      </p:sp>
      <p:sp>
        <p:nvSpPr>
          <p:cNvPr id="3" name="Freeform 3"/>
          <p:cNvSpPr/>
          <p:nvPr/>
        </p:nvSpPr>
        <p:spPr>
          <a:xfrm>
            <a:off x="8894077" y="485314"/>
            <a:ext cx="3464006" cy="2303564"/>
          </a:xfrm>
          <a:custGeom>
            <a:avLst/>
            <a:gdLst/>
            <a:ahLst/>
            <a:cxnLst/>
            <a:rect l="l" t="t" r="r" b="b"/>
            <a:pathLst>
              <a:path w="5196009" h="3455346">
                <a:moveTo>
                  <a:pt x="0" y="0"/>
                </a:moveTo>
                <a:lnTo>
                  <a:pt x="5196009" y="0"/>
                </a:lnTo>
                <a:lnTo>
                  <a:pt x="5196009" y="3455346"/>
                </a:lnTo>
                <a:lnTo>
                  <a:pt x="0" y="3455346"/>
                </a:lnTo>
                <a:lnTo>
                  <a:pt x="0" y="0"/>
                </a:lnTo>
                <a:close/>
              </a:path>
            </a:pathLst>
          </a:custGeom>
          <a:blipFill>
            <a:blip r:embed="rId2"/>
            <a:stretch>
              <a:fillRect/>
            </a:stretch>
          </a:blipFill>
        </p:spPr>
      </p:sp>
      <p:sp>
        <p:nvSpPr>
          <p:cNvPr id="6" name="Freeform 6"/>
          <p:cNvSpPr/>
          <p:nvPr/>
        </p:nvSpPr>
        <p:spPr>
          <a:xfrm>
            <a:off x="11506200" y="4512080"/>
            <a:ext cx="1226186" cy="815414"/>
          </a:xfrm>
          <a:custGeom>
            <a:avLst/>
            <a:gdLst/>
            <a:ahLst/>
            <a:cxnLst/>
            <a:rect l="l" t="t" r="r" b="b"/>
            <a:pathLst>
              <a:path w="1839279" h="1223121">
                <a:moveTo>
                  <a:pt x="0" y="0"/>
                </a:moveTo>
                <a:lnTo>
                  <a:pt x="1839279" y="0"/>
                </a:lnTo>
                <a:lnTo>
                  <a:pt x="1839279" y="1223120"/>
                </a:lnTo>
                <a:lnTo>
                  <a:pt x="0" y="1223120"/>
                </a:lnTo>
                <a:lnTo>
                  <a:pt x="0" y="0"/>
                </a:lnTo>
                <a:close/>
              </a:path>
            </a:pathLst>
          </a:custGeom>
          <a:blipFill>
            <a:blip r:embed="rId2"/>
            <a:stretch>
              <a:fillRect/>
            </a:stretch>
          </a:blipFill>
        </p:spPr>
      </p:sp>
      <p:sp>
        <p:nvSpPr>
          <p:cNvPr id="7" name="Rectangle 6"/>
          <p:cNvSpPr/>
          <p:nvPr/>
        </p:nvSpPr>
        <p:spPr>
          <a:xfrm>
            <a:off x="2111790" y="2659730"/>
            <a:ext cx="7109639" cy="824649"/>
          </a:xfrm>
          <a:prstGeom prst="rect">
            <a:avLst/>
          </a:prstGeom>
        </p:spPr>
        <p:txBody>
          <a:bodyPr wrap="none">
            <a:spAutoFit/>
          </a:bodyPr>
          <a:lstStyle/>
          <a:p>
            <a:pPr algn="just">
              <a:lnSpc>
                <a:spcPct val="130000"/>
              </a:lnSpc>
              <a:spcAft>
                <a:spcPts val="0"/>
              </a:spcAft>
            </a:pP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 ĐỌC - KHÁM PHÁ CHUNG</a:t>
            </a:r>
            <a:endParaRPr lang="en-GB"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2968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46965B88-383B-4959-AE00-48DD328F57E4}"/>
              </a:ext>
            </a:extLst>
          </p:cNvPr>
          <p:cNvGrpSpPr/>
          <p:nvPr/>
        </p:nvGrpSpPr>
        <p:grpSpPr>
          <a:xfrm>
            <a:off x="426609" y="183684"/>
            <a:ext cx="7302477" cy="742710"/>
            <a:chOff x="548529" y="331112"/>
            <a:chExt cx="7302477" cy="742710"/>
          </a:xfrm>
        </p:grpSpPr>
        <p:sp>
          <p:nvSpPr>
            <p:cNvPr id="3" name="文本框 2">
              <a:extLst>
                <a:ext uri="{FF2B5EF4-FFF2-40B4-BE49-F238E27FC236}">
                  <a16:creationId xmlns:a16="http://schemas.microsoft.com/office/drawing/2014/main" id="{07A5AA0D-5D24-4840-AFB4-0A73B77C2D94}"/>
                </a:ext>
              </a:extLst>
            </p:cNvPr>
            <p:cNvSpPr txBox="1"/>
            <p:nvPr/>
          </p:nvSpPr>
          <p:spPr>
            <a:xfrm>
              <a:off x="1993133" y="427491"/>
              <a:ext cx="5857873" cy="646331"/>
            </a:xfrm>
            <a:prstGeom prst="rect">
              <a:avLst/>
            </a:prstGeom>
            <a:noFill/>
          </p:spPr>
          <p:txBody>
            <a:bodyPr vert="horz" wrap="square" rtlCol="0">
              <a:spAutoFit/>
            </a:bodyPr>
            <a:lstStyle/>
            <a:p>
              <a:r>
                <a:rPr lang="en-US" sz="3600" b="1">
                  <a:solidFill>
                    <a:schemeClr val="bg1"/>
                  </a:solidFill>
                  <a:latin typeface="Times New Roman" panose="02020603050405020304" pitchFamily="18" charset="0"/>
                  <a:cs typeface="Times New Roman" panose="02020603050405020304" pitchFamily="18" charset="0"/>
                </a:rPr>
                <a:t>1. Tác giả Trần Tế Xương</a:t>
              </a:r>
              <a:endParaRPr lang="en-GB" sz="3600">
                <a:solidFill>
                  <a:schemeClr val="bg1"/>
                </a:solidFill>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4CECE463-0EB2-4481-985D-92287D7BA62C}"/>
                </a:ext>
              </a:extLst>
            </p:cNvPr>
            <p:cNvPicPr>
              <a:picLocks noChangeAspect="1"/>
            </p:cNvPicPr>
            <p:nvPr/>
          </p:nvPicPr>
          <p:blipFill rotWithShape="1">
            <a:blip r:embed="rId3" cstate="print">
              <a:biLevel thresh="25000"/>
              <a:extLst>
                <a:ext uri="{28A0092B-C50C-407E-A947-70E740481C1C}">
                  <a14:useLocalDpi xmlns:a14="http://schemas.microsoft.com/office/drawing/2010/main" val="0"/>
                </a:ext>
              </a:extLst>
            </a:blip>
            <a:srcRect l="50000" t="27320" r="24646" b="65087"/>
            <a:stretch/>
          </p:blipFill>
          <p:spPr>
            <a:xfrm>
              <a:off x="548529" y="331112"/>
              <a:ext cx="1319699" cy="592868"/>
            </a:xfrm>
            <a:prstGeom prst="rect">
              <a:avLst/>
            </a:prstGeom>
          </p:spPr>
        </p:pic>
      </p:grpSp>
      <p:pic>
        <p:nvPicPr>
          <p:cNvPr id="6" name="图片 5">
            <a:extLst>
              <a:ext uri="{FF2B5EF4-FFF2-40B4-BE49-F238E27FC236}">
                <a16:creationId xmlns:a16="http://schemas.microsoft.com/office/drawing/2014/main" id="{A68EE572-1FC3-4E9E-8B30-C9227340EE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250" y="2089975"/>
            <a:ext cx="4889850" cy="5096985"/>
          </a:xfrm>
          <a:prstGeom prst="rect">
            <a:avLst/>
          </a:prstGeom>
        </p:spPr>
      </p:pic>
      <p:sp>
        <p:nvSpPr>
          <p:cNvPr id="5" name="Rectangle 4"/>
          <p:cNvSpPr/>
          <p:nvPr/>
        </p:nvSpPr>
        <p:spPr>
          <a:xfrm>
            <a:off x="2958719" y="1008198"/>
            <a:ext cx="2125903" cy="668645"/>
          </a:xfrm>
          <a:prstGeom prst="rect">
            <a:avLst/>
          </a:prstGeom>
        </p:spPr>
        <p:txBody>
          <a:bodyPr wrap="none">
            <a:spAutoFit/>
          </a:bodyPr>
          <a:lstStyle/>
          <a:p>
            <a:pPr algn="just">
              <a:lnSpc>
                <a:spcPct val="130000"/>
              </a:lnSpc>
              <a:spcAft>
                <a:spcPts val="0"/>
              </a:spcAft>
            </a:pPr>
            <a:r>
              <a:rPr lang="en-US" sz="3200" b="1"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a. Cuộc đời</a:t>
            </a:r>
            <a:endParaRPr lang="en-GB"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菱形 11">
            <a:extLst>
              <a:ext uri="{FF2B5EF4-FFF2-40B4-BE49-F238E27FC236}">
                <a16:creationId xmlns:a16="http://schemas.microsoft.com/office/drawing/2014/main" id="{E16F541E-D117-48AD-A331-48F1F0CA6AE8}"/>
              </a:ext>
            </a:extLst>
          </p:cNvPr>
          <p:cNvSpPr/>
          <p:nvPr/>
        </p:nvSpPr>
        <p:spPr>
          <a:xfrm>
            <a:off x="3733073" y="1982007"/>
            <a:ext cx="580803" cy="420589"/>
          </a:xfrm>
          <a:prstGeom prst="diamond">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11" name="菱形 12">
            <a:extLst>
              <a:ext uri="{FF2B5EF4-FFF2-40B4-BE49-F238E27FC236}">
                <a16:creationId xmlns:a16="http://schemas.microsoft.com/office/drawing/2014/main" id="{460AA7E1-E060-4B64-8DAF-E264E5F52FDE}"/>
              </a:ext>
            </a:extLst>
          </p:cNvPr>
          <p:cNvSpPr/>
          <p:nvPr/>
        </p:nvSpPr>
        <p:spPr>
          <a:xfrm>
            <a:off x="3821204" y="2049844"/>
            <a:ext cx="487125" cy="352752"/>
          </a:xfrm>
          <a:prstGeom prst="diamond">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lumMod val="95000"/>
                </a:schemeClr>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12" name="菱形 11">
            <a:extLst>
              <a:ext uri="{FF2B5EF4-FFF2-40B4-BE49-F238E27FC236}">
                <a16:creationId xmlns:a16="http://schemas.microsoft.com/office/drawing/2014/main" id="{E16F541E-D117-48AD-A331-48F1F0CA6AE8}"/>
              </a:ext>
            </a:extLst>
          </p:cNvPr>
          <p:cNvSpPr/>
          <p:nvPr/>
        </p:nvSpPr>
        <p:spPr>
          <a:xfrm>
            <a:off x="3818179" y="3104100"/>
            <a:ext cx="580803" cy="420589"/>
          </a:xfrm>
          <a:prstGeom prst="diamond">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13" name="菱形 12">
            <a:extLst>
              <a:ext uri="{FF2B5EF4-FFF2-40B4-BE49-F238E27FC236}">
                <a16:creationId xmlns:a16="http://schemas.microsoft.com/office/drawing/2014/main" id="{460AA7E1-E060-4B64-8DAF-E264E5F52FDE}"/>
              </a:ext>
            </a:extLst>
          </p:cNvPr>
          <p:cNvSpPr/>
          <p:nvPr/>
        </p:nvSpPr>
        <p:spPr>
          <a:xfrm>
            <a:off x="3894379" y="3180300"/>
            <a:ext cx="487125" cy="352752"/>
          </a:xfrm>
          <a:prstGeom prst="diamond">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lumMod val="95000"/>
                </a:schemeClr>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14" name="菱形 11">
            <a:extLst>
              <a:ext uri="{FF2B5EF4-FFF2-40B4-BE49-F238E27FC236}">
                <a16:creationId xmlns:a16="http://schemas.microsoft.com/office/drawing/2014/main" id="{E16F541E-D117-48AD-A331-48F1F0CA6AE8}"/>
              </a:ext>
            </a:extLst>
          </p:cNvPr>
          <p:cNvSpPr/>
          <p:nvPr/>
        </p:nvSpPr>
        <p:spPr>
          <a:xfrm>
            <a:off x="3965742" y="4552929"/>
            <a:ext cx="580803" cy="420589"/>
          </a:xfrm>
          <a:prstGeom prst="diamond">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15" name="菱形 12">
            <a:extLst>
              <a:ext uri="{FF2B5EF4-FFF2-40B4-BE49-F238E27FC236}">
                <a16:creationId xmlns:a16="http://schemas.microsoft.com/office/drawing/2014/main" id="{460AA7E1-E060-4B64-8DAF-E264E5F52FDE}"/>
              </a:ext>
            </a:extLst>
          </p:cNvPr>
          <p:cNvSpPr/>
          <p:nvPr/>
        </p:nvSpPr>
        <p:spPr>
          <a:xfrm>
            <a:off x="4053873" y="4620766"/>
            <a:ext cx="487125" cy="352752"/>
          </a:xfrm>
          <a:prstGeom prst="diamond">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lumMod val="95000"/>
                </a:schemeClr>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16" name="菱形 11">
            <a:extLst>
              <a:ext uri="{FF2B5EF4-FFF2-40B4-BE49-F238E27FC236}">
                <a16:creationId xmlns:a16="http://schemas.microsoft.com/office/drawing/2014/main" id="{E16F541E-D117-48AD-A331-48F1F0CA6AE8}"/>
              </a:ext>
            </a:extLst>
          </p:cNvPr>
          <p:cNvSpPr/>
          <p:nvPr/>
        </p:nvSpPr>
        <p:spPr>
          <a:xfrm>
            <a:off x="3965742" y="5678425"/>
            <a:ext cx="580803" cy="420589"/>
          </a:xfrm>
          <a:prstGeom prst="diamond">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17" name="菱形 12">
            <a:extLst>
              <a:ext uri="{FF2B5EF4-FFF2-40B4-BE49-F238E27FC236}">
                <a16:creationId xmlns:a16="http://schemas.microsoft.com/office/drawing/2014/main" id="{460AA7E1-E060-4B64-8DAF-E264E5F52FDE}"/>
              </a:ext>
            </a:extLst>
          </p:cNvPr>
          <p:cNvSpPr/>
          <p:nvPr/>
        </p:nvSpPr>
        <p:spPr>
          <a:xfrm>
            <a:off x="4053873" y="5746262"/>
            <a:ext cx="487125" cy="352752"/>
          </a:xfrm>
          <a:prstGeom prst="diamond">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lumMod val="95000"/>
                </a:schemeClr>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7" name="Rectangle 6"/>
          <p:cNvSpPr/>
          <p:nvPr/>
        </p:nvSpPr>
        <p:spPr>
          <a:xfrm>
            <a:off x="4800149" y="1859959"/>
            <a:ext cx="6212106" cy="954107"/>
          </a:xfrm>
          <a:prstGeom prst="rect">
            <a:avLst/>
          </a:prstGeom>
        </p:spPr>
        <p:txBody>
          <a:bodyPr wrap="square">
            <a:spAutoFit/>
          </a:bodyPr>
          <a:lstStyle/>
          <a:p>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Trần Tế Xương (1870 - 1907) thường gọi là Tú Xương.</a:t>
            </a:r>
            <a:endParaRPr lang="en-GB" sz="4000">
              <a:solidFill>
                <a:schemeClr val="bg1"/>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4817626" y="2920141"/>
            <a:ext cx="6126297" cy="1384995"/>
          </a:xfrm>
          <a:prstGeom prst="rect">
            <a:avLst/>
          </a:prstGeom>
        </p:spPr>
        <p:txBody>
          <a:bodyPr wrap="square">
            <a:spAutoFit/>
          </a:bodyPr>
          <a:lstStyle/>
          <a:p>
            <a:pPr algn="just"/>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Quê quán: làng Vị Xuyên - huyện Mĩ Lộc - tỉnh Nam Định ( nay thuộc phường Vị Hoàng, thành phố Nam Định).</a:t>
            </a:r>
            <a:endParaRPr lang="en-GB" sz="400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4959643" y="4498529"/>
            <a:ext cx="5614037" cy="523220"/>
          </a:xfrm>
          <a:prstGeom prst="rect">
            <a:avLst/>
          </a:prstGeom>
        </p:spPr>
        <p:txBody>
          <a:bodyPr wrap="none">
            <a:spAutoFit/>
          </a:bodyPr>
          <a:lstStyle/>
          <a:p>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Cuộc đời ngắn ngủi, nhiều gian truân.</a:t>
            </a:r>
            <a:endParaRPr lang="en-GB" sz="4000">
              <a:solidFill>
                <a:schemeClr val="bg1"/>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4982721" y="5336887"/>
            <a:ext cx="5961201" cy="1384995"/>
          </a:xfrm>
          <a:prstGeom prst="rect">
            <a:avLst/>
          </a:prstGeom>
        </p:spPr>
        <p:txBody>
          <a:bodyPr wrap="square">
            <a:spAutoFit/>
          </a:bodyPr>
          <a:lstStyle/>
          <a:p>
            <a:pPr algn="just"/>
            <a:r>
              <a:rPr lang="en-US" sz="2800">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 một người có tài năng nhưng lận đận khoa cử (15 tuổi đi thi, thi 8 lần nhưng chỉ đậu tú tài có một lần).</a:t>
            </a:r>
            <a:endParaRPr lang="en-GB" sz="4000">
              <a:solidFill>
                <a:schemeClr val="bg1"/>
              </a:solidFill>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01" y="3173560"/>
            <a:ext cx="2477878" cy="3548322"/>
          </a:xfrm>
          <a:prstGeom prst="rect">
            <a:avLst/>
          </a:prstGeom>
        </p:spPr>
      </p:pic>
      <p:pic>
        <p:nvPicPr>
          <p:cNvPr id="22" name="图片 9">
            <a:extLst>
              <a:ext uri="{FF2B5EF4-FFF2-40B4-BE49-F238E27FC236}">
                <a16:creationId xmlns:a16="http://schemas.microsoft.com/office/drawing/2014/main" id="{B95C2F16-724E-43D1-98C3-B4A9C649D4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8623" y="1263711"/>
            <a:ext cx="3906802" cy="3098804"/>
          </a:xfrm>
          <a:prstGeom prst="rect">
            <a:avLst/>
          </a:prstGeom>
        </p:spPr>
      </p:pic>
    </p:spTree>
    <p:extLst>
      <p:ext uri="{BB962C8B-B14F-4D97-AF65-F5344CB8AC3E}">
        <p14:creationId xmlns:p14="http://schemas.microsoft.com/office/powerpoint/2010/main" val="2976195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14" presetClass="entr" presetSubtype="1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par>
                                <p:cTn id="24" presetID="22" presetClass="entr" presetSubtype="4"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8">
                                            <p:txEl>
                                              <p:pRg st="0" end="0"/>
                                            </p:txEl>
                                          </p:spTgt>
                                        </p:tgtEl>
                                        <p:attrNameLst>
                                          <p:attrName>style.visibility</p:attrName>
                                        </p:attrNameLst>
                                      </p:cBhvr>
                                      <p:to>
                                        <p:strVal val="visible"/>
                                      </p:to>
                                    </p:set>
                                    <p:animEffect transition="in" filter="barn(inVertical)">
                                      <p:cBhvr>
                                        <p:cTn id="41" dur="500"/>
                                        <p:tgtEl>
                                          <p:spTgt spid="18">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7D6E408-F99A-4E04-A21C-3812C0A43A69}"/>
              </a:ext>
            </a:extLst>
          </p:cNvPr>
          <p:cNvGrpSpPr/>
          <p:nvPr/>
        </p:nvGrpSpPr>
        <p:grpSpPr>
          <a:xfrm>
            <a:off x="426609" y="564040"/>
            <a:ext cx="5021691" cy="742710"/>
            <a:chOff x="548529" y="331112"/>
            <a:chExt cx="5021691" cy="742710"/>
          </a:xfrm>
        </p:grpSpPr>
        <p:sp>
          <p:nvSpPr>
            <p:cNvPr id="3" name="文本框 2">
              <a:extLst>
                <a:ext uri="{FF2B5EF4-FFF2-40B4-BE49-F238E27FC236}">
                  <a16:creationId xmlns:a16="http://schemas.microsoft.com/office/drawing/2014/main" id="{76272C8B-A43E-4E6C-A713-A1E564D3E329}"/>
                </a:ext>
              </a:extLst>
            </p:cNvPr>
            <p:cNvSpPr txBox="1"/>
            <p:nvPr/>
          </p:nvSpPr>
          <p:spPr>
            <a:xfrm>
              <a:off x="1993133" y="427491"/>
              <a:ext cx="3577087" cy="646331"/>
            </a:xfrm>
            <a:prstGeom prst="rect">
              <a:avLst/>
            </a:prstGeom>
            <a:noFill/>
          </p:spPr>
          <p:txBody>
            <a:bodyPr vert="horz" wrap="square" rtlCol="0">
              <a:spAutoFit/>
            </a:bodyPr>
            <a:lstStyle/>
            <a:p>
              <a:r>
                <a:rPr lang="en-US" sz="3600" b="1" i="1">
                  <a:solidFill>
                    <a:schemeClr val="bg1"/>
                  </a:solidFill>
                  <a:latin typeface="Times New Roman" panose="02020603050405020304" pitchFamily="18" charset="0"/>
                  <a:cs typeface="Times New Roman" panose="02020603050405020304" pitchFamily="18" charset="0"/>
                </a:rPr>
                <a:t>b. Sự nghiệp</a:t>
              </a:r>
              <a:endParaRPr lang="en-GB" sz="3600">
                <a:solidFill>
                  <a:schemeClr val="bg1"/>
                </a:solidFill>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CAC6B0C7-8DE6-4E53-A36C-42E94362301B}"/>
                </a:ext>
              </a:extLst>
            </p:cNvPr>
            <p:cNvPicPr>
              <a:picLocks noChangeAspect="1"/>
            </p:cNvPicPr>
            <p:nvPr/>
          </p:nvPicPr>
          <p:blipFill rotWithShape="1">
            <a:blip r:embed="rId3" cstate="print">
              <a:biLevel thresh="25000"/>
              <a:extLst>
                <a:ext uri="{28A0092B-C50C-407E-A947-70E740481C1C}">
                  <a14:useLocalDpi xmlns:a14="http://schemas.microsoft.com/office/drawing/2010/main" val="0"/>
                </a:ext>
              </a:extLst>
            </a:blip>
            <a:srcRect l="50000" t="27320" r="24646" b="65087"/>
            <a:stretch/>
          </p:blipFill>
          <p:spPr>
            <a:xfrm>
              <a:off x="548529" y="331112"/>
              <a:ext cx="1319699" cy="592868"/>
            </a:xfrm>
            <a:prstGeom prst="rect">
              <a:avLst/>
            </a:prstGeom>
          </p:spPr>
        </p:pic>
      </p:grpSp>
      <p:pic>
        <p:nvPicPr>
          <p:cNvPr id="5" name="图片 4">
            <a:extLst>
              <a:ext uri="{FF2B5EF4-FFF2-40B4-BE49-F238E27FC236}">
                <a16:creationId xmlns:a16="http://schemas.microsoft.com/office/drawing/2014/main" id="{1426DC40-75B7-450C-BCF0-EC48F1F6565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0" r="100000">
                        <a14:foregroundMark x1="23276" y1="44304" x2="23276" y2="44304"/>
                        <a14:foregroundMark x1="23103" y1="35949" x2="21034" y2="65570"/>
                        <a14:foregroundMark x1="25517" y1="37722" x2="24828" y2="66582"/>
                        <a14:foregroundMark x1="17931" y1="41519" x2="19310" y2="58481"/>
                        <a14:foregroundMark x1="18793" y1="39241" x2="19483" y2="58481"/>
                        <a14:foregroundMark x1="15690" y1="39241" x2="16034" y2="62025"/>
                        <a14:foregroundMark x1="26552" y1="37722" x2="27414" y2="61013"/>
                        <a14:foregroundMark x1="22759" y1="67342" x2="22759" y2="77975"/>
                        <a14:foregroundMark x1="42931" y1="36709" x2="43793" y2="56203"/>
                        <a14:foregroundMark x1="18966" y1="32405" x2="26552" y2="31899"/>
                        <a14:foregroundMark x1="27931" y1="34177" x2="29828" y2="57722"/>
                        <a14:foregroundMark x1="29828" y1="34937" x2="29828" y2="54177"/>
                        <a14:foregroundMark x1="28621" y1="58987" x2="29310" y2="61013"/>
                        <a14:foregroundMark x1="22414" y1="73671" x2="21552" y2="83544"/>
                        <a14:foregroundMark x1="43103" y1="56456" x2="41552" y2="65570"/>
                        <a14:foregroundMark x1="21724" y1="66329" x2="19828" y2="79747"/>
                        <a14:foregroundMark x1="22414" y1="21519" x2="22414" y2="26835"/>
                        <a14:foregroundMark x1="8276" y1="6835" x2="21724" y2="21013"/>
                      </a14:backgroundRemoval>
                    </a14:imgEffect>
                  </a14:imgLayer>
                </a14:imgProps>
              </a:ext>
              <a:ext uri="{28A0092B-C50C-407E-A947-70E740481C1C}">
                <a14:useLocalDpi xmlns:a14="http://schemas.microsoft.com/office/drawing/2010/main" val="0"/>
              </a:ext>
            </a:extLst>
          </a:blip>
          <a:srcRect l="35506" t="25910" r="50234" b="30343"/>
          <a:stretch/>
        </p:blipFill>
        <p:spPr>
          <a:xfrm>
            <a:off x="9837043" y="37514"/>
            <a:ext cx="787791" cy="1645920"/>
          </a:xfrm>
          <a:prstGeom prst="rect">
            <a:avLst/>
          </a:prstGeom>
        </p:spPr>
      </p:pic>
      <p:pic>
        <p:nvPicPr>
          <p:cNvPr id="6" name="图片 5">
            <a:extLst>
              <a:ext uri="{FF2B5EF4-FFF2-40B4-BE49-F238E27FC236}">
                <a16:creationId xmlns:a16="http://schemas.microsoft.com/office/drawing/2014/main" id="{CCF9FFD6-113C-43D4-A938-986BBF703C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8896" y="2156677"/>
            <a:ext cx="1596911" cy="1596911"/>
          </a:xfrm>
          <a:prstGeom prst="rect">
            <a:avLst/>
          </a:prstGeom>
        </p:spPr>
      </p:pic>
      <p:pic>
        <p:nvPicPr>
          <p:cNvPr id="39" name="图片 38">
            <a:extLst>
              <a:ext uri="{FF2B5EF4-FFF2-40B4-BE49-F238E27FC236}">
                <a16:creationId xmlns:a16="http://schemas.microsoft.com/office/drawing/2014/main" id="{EB28AECC-9681-464E-A831-B92B9D7214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1066" y="4223222"/>
            <a:ext cx="1596911" cy="1596911"/>
          </a:xfrm>
          <a:prstGeom prst="rect">
            <a:avLst/>
          </a:prstGeom>
        </p:spPr>
      </p:pic>
      <p:sp>
        <p:nvSpPr>
          <p:cNvPr id="7" name="Rectangle 6"/>
          <p:cNvSpPr/>
          <p:nvPr/>
        </p:nvSpPr>
        <p:spPr>
          <a:xfrm>
            <a:off x="4621558" y="1947918"/>
            <a:ext cx="6976884" cy="2062103"/>
          </a:xfrm>
          <a:prstGeom prst="rect">
            <a:avLst/>
          </a:prstGeom>
        </p:spPr>
        <p:txBody>
          <a:bodyPr wrap="square">
            <a:spAutoFit/>
          </a:bodyPr>
          <a:lstStyle/>
          <a:p>
            <a:pPr algn="just"/>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Sáng</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tác</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còn</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trên</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100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chủ</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yếu</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thơ</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Nôm</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loại</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như</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thất</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ngôn</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bát</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cú</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thất</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ngôn</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tứ</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tuyệt</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lục</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bát</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phú</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đối</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en-GB" sz="3200" dirty="0">
              <a:solidFill>
                <a:schemeClr val="bg1"/>
              </a:solidFill>
              <a:latin typeface="Times New Roman" panose="02020603050405020304" pitchFamily="18" charset="0"/>
              <a:cs typeface="Times New Roman" panose="02020603050405020304" pitchFamily="18" charset="0"/>
            </a:endParaRPr>
          </a:p>
        </p:txBody>
      </p:sp>
      <p:sp>
        <p:nvSpPr>
          <p:cNvPr id="8" name="Rectangle 7"/>
          <p:cNvSpPr/>
          <p:nvPr/>
        </p:nvSpPr>
        <p:spPr>
          <a:xfrm>
            <a:off x="5954829" y="4376371"/>
            <a:ext cx="5566611" cy="2062103"/>
          </a:xfrm>
          <a:prstGeom prst="rect">
            <a:avLst/>
          </a:prstGeom>
        </p:spPr>
        <p:txBody>
          <a:bodyPr wrap="square">
            <a:spAutoFit/>
          </a:bodyPr>
          <a:lstStyle/>
          <a:p>
            <a:pPr algn="just"/>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ông</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đậm</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trữ</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trào</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phúng</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phản</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ánh</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rõ</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nét</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GB" sz="3200" dirty="0">
              <a:solidFill>
                <a:schemeClr val="bg1"/>
              </a:solidFill>
              <a:latin typeface="Times New Roman" panose="02020603050405020304" pitchFamily="18" charset="0"/>
              <a:cs typeface="Times New Roman" panose="02020603050405020304" pitchFamily="18" charset="0"/>
            </a:endParaRPr>
          </a:p>
        </p:txBody>
      </p:sp>
      <p:sp>
        <p:nvSpPr>
          <p:cNvPr id="18" name="Freeform 5"/>
          <p:cNvSpPr/>
          <p:nvPr/>
        </p:nvSpPr>
        <p:spPr>
          <a:xfrm>
            <a:off x="-463471" y="2191501"/>
            <a:ext cx="3596505" cy="4666499"/>
          </a:xfrm>
          <a:custGeom>
            <a:avLst/>
            <a:gdLst/>
            <a:ahLst/>
            <a:cxnLst/>
            <a:rect l="l" t="t" r="r" b="b"/>
            <a:pathLst>
              <a:path w="7761542" h="8229600">
                <a:moveTo>
                  <a:pt x="0" y="0"/>
                </a:moveTo>
                <a:lnTo>
                  <a:pt x="7761542" y="0"/>
                </a:lnTo>
                <a:lnTo>
                  <a:pt x="7761542" y="8229600"/>
                </a:lnTo>
                <a:lnTo>
                  <a:pt x="0" y="8229600"/>
                </a:lnTo>
                <a:lnTo>
                  <a:pt x="0" y="0"/>
                </a:lnTo>
                <a:close/>
              </a:path>
            </a:pathLst>
          </a:custGeom>
          <a:blipFill>
            <a:blip r:embed="rId7"/>
            <a:stretch>
              <a:fillRect/>
            </a:stretch>
          </a:blipFill>
        </p:spPr>
      </p:sp>
      <p:sp>
        <p:nvSpPr>
          <p:cNvPr id="21" name="Freeform 12"/>
          <p:cNvSpPr/>
          <p:nvPr/>
        </p:nvSpPr>
        <p:spPr>
          <a:xfrm>
            <a:off x="1746308" y="2245275"/>
            <a:ext cx="1582662" cy="1560900"/>
          </a:xfrm>
          <a:custGeom>
            <a:avLst/>
            <a:gdLst/>
            <a:ahLst/>
            <a:cxnLst/>
            <a:rect l="l" t="t" r="r" b="b"/>
            <a:pathLst>
              <a:path w="2373993" h="2341350">
                <a:moveTo>
                  <a:pt x="0" y="0"/>
                </a:moveTo>
                <a:lnTo>
                  <a:pt x="2373993" y="0"/>
                </a:lnTo>
                <a:lnTo>
                  <a:pt x="2373993" y="2341350"/>
                </a:lnTo>
                <a:lnTo>
                  <a:pt x="0" y="2341350"/>
                </a:lnTo>
                <a:lnTo>
                  <a:pt x="0" y="0"/>
                </a:lnTo>
                <a:close/>
              </a:path>
            </a:pathLst>
          </a:custGeom>
          <a:blipFill>
            <a:blip r:embed="rId8"/>
            <a:stretch>
              <a:fillRect/>
            </a:stretch>
          </a:blipFill>
        </p:spPr>
      </p:sp>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11772" y="4232577"/>
            <a:ext cx="3454247" cy="2625423"/>
          </a:xfrm>
          <a:prstGeom prst="rect">
            <a:avLst/>
          </a:prstGeom>
        </p:spPr>
      </p:pic>
    </p:spTree>
    <p:extLst>
      <p:ext uri="{BB962C8B-B14F-4D97-AF65-F5344CB8AC3E}">
        <p14:creationId xmlns:p14="http://schemas.microsoft.com/office/powerpoint/2010/main" val="34320619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barn(inVertical)">
                                      <p:cBhvr>
                                        <p:cTn id="42" dur="500"/>
                                        <p:tgtEl>
                                          <p:spTgt spid="39"/>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4AA220AC-498B-4E15-B618-1BF49D2CF3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036" b="35432"/>
          <a:stretch/>
        </p:blipFill>
        <p:spPr>
          <a:xfrm>
            <a:off x="1397000" y="4927620"/>
            <a:ext cx="2367266" cy="1560262"/>
          </a:xfrm>
          <a:prstGeom prst="rect">
            <a:avLst/>
          </a:prstGeom>
        </p:spPr>
      </p:pic>
      <p:pic>
        <p:nvPicPr>
          <p:cNvPr id="25" name="图片 24">
            <a:extLst>
              <a:ext uri="{FF2B5EF4-FFF2-40B4-BE49-F238E27FC236}">
                <a16:creationId xmlns:a16="http://schemas.microsoft.com/office/drawing/2014/main" id="{D29B02A8-857C-4CDB-B8FB-06FF5D05AD3C}"/>
              </a:ext>
            </a:extLst>
          </p:cNvPr>
          <p:cNvPicPr>
            <a:picLocks noChangeAspect="1"/>
          </p:cNvPicPr>
          <p:nvPr/>
        </p:nvPicPr>
        <p:blipFill rotWithShape="1">
          <a:blip r:embed="rId4">
            <a:extLst>
              <a:ext uri="{28A0092B-C50C-407E-A947-70E740481C1C}">
                <a14:useLocalDpi xmlns:a14="http://schemas.microsoft.com/office/drawing/2010/main" val="0"/>
              </a:ext>
            </a:extLst>
          </a:blip>
          <a:srcRect r="2036" b="35432"/>
          <a:stretch/>
        </p:blipFill>
        <p:spPr>
          <a:xfrm>
            <a:off x="0" y="-399809"/>
            <a:ext cx="3285905" cy="2165736"/>
          </a:xfrm>
          <a:prstGeom prst="rect">
            <a:avLst/>
          </a:prstGeom>
        </p:spPr>
      </p:pic>
      <p:pic>
        <p:nvPicPr>
          <p:cNvPr id="8" name="图片 7">
            <a:extLst>
              <a:ext uri="{FF2B5EF4-FFF2-40B4-BE49-F238E27FC236}">
                <a16:creationId xmlns:a16="http://schemas.microsoft.com/office/drawing/2014/main" id="{523910D1-4F2D-4242-9677-AC69F0F58B4D}"/>
              </a:ext>
            </a:extLst>
          </p:cNvPr>
          <p:cNvPicPr>
            <a:picLocks noChangeAspect="1"/>
          </p:cNvPicPr>
          <p:nvPr/>
        </p:nvPicPr>
        <p:blipFill rotWithShape="1">
          <a:blip r:embed="rId5">
            <a:extLst>
              <a:ext uri="{28A0092B-C50C-407E-A947-70E740481C1C}">
                <a14:useLocalDpi xmlns:a14="http://schemas.microsoft.com/office/drawing/2010/main" val="0"/>
              </a:ext>
            </a:extLst>
          </a:blip>
          <a:srcRect t="53889"/>
          <a:stretch/>
        </p:blipFill>
        <p:spPr>
          <a:xfrm>
            <a:off x="5334000" y="3849588"/>
            <a:ext cx="6858000" cy="3162300"/>
          </a:xfrm>
          <a:prstGeom prst="rect">
            <a:avLst/>
          </a:prstGeom>
        </p:spPr>
      </p:pic>
      <p:pic>
        <p:nvPicPr>
          <p:cNvPr id="10" name="图片 9">
            <a:extLst>
              <a:ext uri="{FF2B5EF4-FFF2-40B4-BE49-F238E27FC236}">
                <a16:creationId xmlns:a16="http://schemas.microsoft.com/office/drawing/2014/main" id="{B95C2F16-724E-43D1-98C3-B4A9C649D4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71000" y="38101"/>
            <a:ext cx="3098804" cy="3098804"/>
          </a:xfrm>
          <a:prstGeom prst="rect">
            <a:avLst/>
          </a:prstGeom>
        </p:spPr>
      </p:pic>
      <p:sp>
        <p:nvSpPr>
          <p:cNvPr id="2" name="Rectangle 1"/>
          <p:cNvSpPr/>
          <p:nvPr/>
        </p:nvSpPr>
        <p:spPr>
          <a:xfrm>
            <a:off x="3577389" y="380932"/>
            <a:ext cx="6500262" cy="1384995"/>
          </a:xfrm>
          <a:prstGeom prst="rect">
            <a:avLst/>
          </a:prstGeom>
        </p:spPr>
        <p:txBody>
          <a:bodyPr wrap="square">
            <a:spAutoFit/>
          </a:bodyPr>
          <a:lstStyle/>
          <a:p>
            <a:pPr algn="just"/>
            <a:r>
              <a:rPr lang="en-US" sz="2800">
                <a:solidFill>
                  <a:schemeClr val="bg1"/>
                </a:solidFill>
                <a:latin typeface="Times New Roman" panose="02020603050405020304" pitchFamily="18" charset="0"/>
                <a:ea typeface="Times New Roman" panose="02020603050405020304" pitchFamily="18" charset="0"/>
              </a:rPr>
              <a:t>Một số tác phẩm như:</a:t>
            </a:r>
            <a:r>
              <a:rPr lang="en-US" sz="2800" i="1">
                <a:solidFill>
                  <a:schemeClr val="bg1"/>
                </a:solidFill>
                <a:latin typeface="Times New Roman" panose="02020603050405020304" pitchFamily="18" charset="0"/>
                <a:ea typeface="Times New Roman" panose="02020603050405020304" pitchFamily="18" charset="0"/>
              </a:rPr>
              <a:t> Than đạo học</a:t>
            </a:r>
            <a:r>
              <a:rPr lang="vi-VN" sz="2800" i="1">
                <a:solidFill>
                  <a:schemeClr val="bg1"/>
                </a:solidFill>
                <a:latin typeface="Times New Roman" panose="02020603050405020304" pitchFamily="18" charset="0"/>
                <a:ea typeface="Times New Roman" panose="02020603050405020304" pitchFamily="18" charset="0"/>
              </a:rPr>
              <a:t>, Giễu người thi đỗ, Phường nhơ, </a:t>
            </a:r>
            <a:r>
              <a:rPr lang="en-US" sz="2800" i="1">
                <a:solidFill>
                  <a:schemeClr val="bg1"/>
                </a:solidFill>
                <a:latin typeface="Times New Roman" panose="02020603050405020304" pitchFamily="18" charset="0"/>
                <a:ea typeface="Times New Roman" panose="02020603050405020304" pitchFamily="18" charset="0"/>
              </a:rPr>
              <a:t>Vị Hoàng hoài cổ, </a:t>
            </a:r>
            <a:r>
              <a:rPr lang="vi-VN" sz="2800" i="1">
                <a:solidFill>
                  <a:schemeClr val="bg1"/>
                </a:solidFill>
                <a:latin typeface="Times New Roman" panose="02020603050405020304" pitchFamily="18" charset="0"/>
                <a:ea typeface="Times New Roman" panose="02020603050405020304" pitchFamily="18" charset="0"/>
              </a:rPr>
              <a:t>Thương vợ, Văn tế sống vợ,.</a:t>
            </a:r>
            <a:r>
              <a:rPr lang="en-US" sz="2800" i="1">
                <a:solidFill>
                  <a:schemeClr val="bg1"/>
                </a:solidFill>
                <a:latin typeface="Times New Roman" panose="02020603050405020304" pitchFamily="18" charset="0"/>
                <a:ea typeface="Times New Roman" panose="02020603050405020304" pitchFamily="18" charset="0"/>
              </a:rPr>
              <a:t>.</a:t>
            </a:r>
            <a:endParaRPr lang="en-GB" sz="4000">
              <a:solidFill>
                <a:schemeClr val="bg1"/>
              </a:solidFill>
            </a:endParaRPr>
          </a:p>
        </p:txBody>
      </p:sp>
      <p:pic>
        <p:nvPicPr>
          <p:cNvPr id="2050" name="Picture 2" descr="bai-tho-than-than-30355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724" y="2201815"/>
            <a:ext cx="2278012" cy="323923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051" name="Picture 3" descr="119727571404095934_smal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21073" y="2201814"/>
            <a:ext cx="2724105" cy="319442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052" name="Picture 4" descr="e6a5e843a15f92a7643d99a1a27888eb"/>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35971" y="2201814"/>
            <a:ext cx="2595684" cy="301875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196220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barn(inVertical)">
                                      <p:cBhvr>
                                        <p:cTn id="28" dur="500"/>
                                        <p:tgtEl>
                                          <p:spTgt spid="205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051"/>
                                        </p:tgtEl>
                                        <p:attrNameLst>
                                          <p:attrName>style.visibility</p:attrName>
                                        </p:attrNameLst>
                                      </p:cBhvr>
                                      <p:to>
                                        <p:strVal val="visible"/>
                                      </p:to>
                                    </p:set>
                                    <p:animEffect transition="in" filter="wipe(down)">
                                      <p:cBhvr>
                                        <p:cTn id="33" dur="500"/>
                                        <p:tgtEl>
                                          <p:spTgt spid="2051"/>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2052"/>
                                        </p:tgtEl>
                                        <p:attrNameLst>
                                          <p:attrName>style.visibility</p:attrName>
                                        </p:attrNameLst>
                                      </p:cBhvr>
                                      <p:to>
                                        <p:strVal val="visible"/>
                                      </p:to>
                                    </p:set>
                                    <p:animEffect transition="in" filter="circle(in)">
                                      <p:cBhvr>
                                        <p:cTn id="38"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18206" cy="6858000"/>
          </a:xfrm>
          <a:prstGeom prst="rect">
            <a:avLst/>
          </a:prstGeom>
        </p:spPr>
      </p:pic>
      <p:sp>
        <p:nvSpPr>
          <p:cNvPr id="3" name="Round Diagonal Corner Rectangle 2"/>
          <p:cNvSpPr/>
          <p:nvPr/>
        </p:nvSpPr>
        <p:spPr>
          <a:xfrm>
            <a:off x="5399774" y="200170"/>
            <a:ext cx="6371924" cy="1491916"/>
          </a:xfrm>
          <a:prstGeom prst="round2DiagRect">
            <a:avLst/>
          </a:prstGeom>
          <a:solidFill>
            <a:schemeClr val="tx2">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6377978" y="453903"/>
            <a:ext cx="2897268" cy="707886"/>
          </a:xfrm>
          <a:prstGeom prst="rect">
            <a:avLst/>
          </a:prstGeom>
        </p:spPr>
        <p:txBody>
          <a:bodyPr wrap="none">
            <a:spAutoFit/>
          </a:bodyPr>
          <a:lstStyle/>
          <a:p>
            <a:pPr algn="ctr">
              <a:spcAft>
                <a:spcPts val="0"/>
              </a:spcAft>
              <a:tabLst>
                <a:tab pos="1386840" algn="l"/>
              </a:tabLst>
            </a:pP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Tác</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phẩm</a:t>
            </a:r>
            <a:endParaRPr lang="en-GB"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66402546"/>
      </p:ext>
    </p:extLst>
  </p:cSld>
  <p:clrMapOvr>
    <a:masterClrMapping/>
  </p:clrMapOvr>
  <mc:AlternateContent xmlns:mc="http://schemas.openxmlformats.org/markup-compatibility/2006" xmlns:p14="http://schemas.microsoft.com/office/powerpoint/2010/main">
    <mc:Choice Requires="p14">
      <p:transition p14:dur="250">
        <p:cover/>
      </p:transition>
    </mc:Choice>
    <mc:Fallback xmlns="">
      <p:transition>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TotalTime>
  <Words>1543</Words>
  <Application>Microsoft Office PowerPoint</Application>
  <PresentationFormat>Widescreen</PresentationFormat>
  <Paragraphs>119</Paragraphs>
  <Slides>25</Slides>
  <Notes>16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25</vt:i4>
      </vt:variant>
    </vt:vector>
  </HeadingPairs>
  <TitlesOfParts>
    <vt:vector size="35" baseType="lpstr">
      <vt:lpstr>等线</vt:lpstr>
      <vt:lpstr>等线 Light</vt:lpstr>
      <vt:lpstr>Arial</vt:lpstr>
      <vt:lpstr>Calibri</vt:lpstr>
      <vt:lpstr>Concert One</vt:lpstr>
      <vt:lpstr>inpin heiti</vt:lpstr>
      <vt:lpstr>Times New Roman</vt:lpstr>
      <vt:lpstr>zihun35hao-jindianyahei</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090701</dc:title>
  <dc:creator>dreamsummit</dc:creator>
  <cp:lastModifiedBy>Administrator</cp:lastModifiedBy>
  <cp:revision>166</cp:revision>
  <dcterms:created xsi:type="dcterms:W3CDTF">2018-09-07T07:22:00Z</dcterms:created>
  <dcterms:modified xsi:type="dcterms:W3CDTF">2025-12-28T15:55:17Z</dcterms:modified>
</cp:coreProperties>
</file>