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72" r:id="rId5"/>
    <p:sldId id="280" r:id="rId6"/>
    <p:sldId id="274" r:id="rId7"/>
    <p:sldId id="285" r:id="rId8"/>
    <p:sldId id="290" r:id="rId9"/>
    <p:sldId id="311" r:id="rId10"/>
    <p:sldId id="291" r:id="rId11"/>
    <p:sldId id="292" r:id="rId12"/>
    <p:sldId id="293" r:id="rId13"/>
    <p:sldId id="294" r:id="rId14"/>
    <p:sldId id="312" r:id="rId15"/>
    <p:sldId id="313" r:id="rId16"/>
    <p:sldId id="314" r:id="rId17"/>
    <p:sldId id="315" r:id="rId18"/>
    <p:sldId id="316" r:id="rId19"/>
    <p:sldId id="282" r:id="rId20"/>
    <p:sldId id="317"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1F42-0B05-3ECC-58C7-C1D54ED61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9DFB7A-9418-5B2A-C566-D60CC97B0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019F7C-C874-79DD-AC46-C064EC169B13}"/>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47BDD675-03A4-EC38-C4E3-B97A1A948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5DD9-62B9-5B90-89DB-C579F06D0D46}"/>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409862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CFA7-C7C6-E9A9-A1EF-16EF7C83D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83121-847B-4169-1108-3511758C81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FD8D2-1382-88E5-D28D-55F1A6210D50}"/>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1F66BB45-FCAC-0220-3832-2D4E6E4D2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A15E8-87B7-2815-81DE-B07F7626293E}"/>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102019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AAF6A-123E-75CC-407E-C5FFCFB08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B63A7-9668-8E72-F452-97E84A3EF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1768E-7EEA-7F77-ABA8-C6C29E409CCD}"/>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C90D0723-89C0-8C86-19AF-452C1FD48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FFB4B-D49D-0B2E-9B5B-E911853313D1}"/>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333655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B983-C63D-A2C8-B4A9-AE50D88C8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3E9C7-0650-3D26-982E-846285B5C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88EA-DE11-CD2F-E465-FB47A9CDF0F0}"/>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A513CF9A-241D-E18B-8CA7-FDA7A8DFF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CBC74-11A0-735E-B117-EC8AE114DA43}"/>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31722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4B4F-09F8-384A-7D1C-F8B2DA892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EEF40-F51B-6D42-060B-5931C4AB4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FF36F-60F0-777E-FAB1-1FEFB88AA569}"/>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9DB2524A-2052-395D-44B4-A4785E680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93A16-55E8-B36D-6F7A-404CA743437E}"/>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289931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1EEE-6179-CD99-8192-33167AF91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60E54-E538-A37A-E507-E405114349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FDB2E-E06C-02CB-E47C-EA84D2688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8A22F-F1AD-CAD3-5208-1348D1C7CCD5}"/>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6" name="Footer Placeholder 5">
            <a:extLst>
              <a:ext uri="{FF2B5EF4-FFF2-40B4-BE49-F238E27FC236}">
                <a16:creationId xmlns:a16="http://schemas.microsoft.com/office/drawing/2014/main" id="{1024D290-C52F-B8F7-BBF4-8A6DD749A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A7D5B-86EE-2579-F9DC-E70A9C391E49}"/>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167134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5740-A8FC-E130-A772-7280B81D7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BB2F17-9F4D-F367-E7CB-914E31AFB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7296E-CC99-DB5B-3721-1B37C0735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A59DC-ED36-7D7E-CAF3-B306B9550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178FE-6F1A-A9A0-0BA7-4E3DE3EE5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83BFC-DAF2-34E5-B33C-410B07E19677}"/>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8" name="Footer Placeholder 7">
            <a:extLst>
              <a:ext uri="{FF2B5EF4-FFF2-40B4-BE49-F238E27FC236}">
                <a16:creationId xmlns:a16="http://schemas.microsoft.com/office/drawing/2014/main" id="{FDCBEB62-FEF4-DE5E-9E0B-514D5FE3FD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2D8FE2-5600-2DB6-27FD-221AF2A325E9}"/>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205714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18C0-6451-7FE8-C51E-04B5040CD1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6E4A64-E860-3529-9EEB-4C87EE798FE0}"/>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4" name="Footer Placeholder 3">
            <a:extLst>
              <a:ext uri="{FF2B5EF4-FFF2-40B4-BE49-F238E27FC236}">
                <a16:creationId xmlns:a16="http://schemas.microsoft.com/office/drawing/2014/main" id="{307743FE-234C-481A-5E27-4B04CF4B96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E40B7-6E3B-E651-3939-5850B907B600}"/>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155014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72595-8F24-C8BF-D56B-9D9131FFD903}"/>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3" name="Footer Placeholder 2">
            <a:extLst>
              <a:ext uri="{FF2B5EF4-FFF2-40B4-BE49-F238E27FC236}">
                <a16:creationId xmlns:a16="http://schemas.microsoft.com/office/drawing/2014/main" id="{FC71EEE5-4B55-6E27-803C-32C13456C5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0BDD2-80B6-2C3C-A2CD-48D5104BDA93}"/>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19601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B9D8-02F7-4C96-A41E-38107C059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01934C-915C-2505-53F4-5104A20E7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C02D9-9D46-1DDB-5BF5-5F4A73A9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D3264-DA84-4EB4-D94F-8AC853E4A3F4}"/>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6" name="Footer Placeholder 5">
            <a:extLst>
              <a:ext uri="{FF2B5EF4-FFF2-40B4-BE49-F238E27FC236}">
                <a16:creationId xmlns:a16="http://schemas.microsoft.com/office/drawing/2014/main" id="{94AC0FFC-75A8-E20C-6B3E-0D068D44A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B9064-7780-8F6C-1812-AEC0835880B6}"/>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315051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741B-FB3D-9C99-AF49-9797FF14E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EF315-B879-DB38-AB0D-099FC9E2F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DED389-1133-F00D-2158-F6E393778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57E9F-F199-5D28-8E5D-68D1181A2BFF}"/>
              </a:ext>
            </a:extLst>
          </p:cNvPr>
          <p:cNvSpPr>
            <a:spLocks noGrp="1"/>
          </p:cNvSpPr>
          <p:nvPr>
            <p:ph type="dt" sz="half" idx="10"/>
          </p:nvPr>
        </p:nvSpPr>
        <p:spPr/>
        <p:txBody>
          <a:bodyPr/>
          <a:lstStyle/>
          <a:p>
            <a:fld id="{6EEF84BF-C9D9-431A-8051-40FF629615CC}" type="datetimeFigureOut">
              <a:rPr lang="en-US" smtClean="0"/>
              <a:t>9/14/2025</a:t>
            </a:fld>
            <a:endParaRPr lang="en-US"/>
          </a:p>
        </p:txBody>
      </p:sp>
      <p:sp>
        <p:nvSpPr>
          <p:cNvPr id="6" name="Footer Placeholder 5">
            <a:extLst>
              <a:ext uri="{FF2B5EF4-FFF2-40B4-BE49-F238E27FC236}">
                <a16:creationId xmlns:a16="http://schemas.microsoft.com/office/drawing/2014/main" id="{5961E526-1787-FD82-040A-533F680C5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4BD34-B1C0-7153-C5AC-DF9EE3E42F3E}"/>
              </a:ext>
            </a:extLst>
          </p:cNvPr>
          <p:cNvSpPr>
            <a:spLocks noGrp="1"/>
          </p:cNvSpPr>
          <p:nvPr>
            <p:ph type="sldNum" sz="quarter" idx="12"/>
          </p:nvPr>
        </p:nvSpPr>
        <p:spPr/>
        <p:txBody>
          <a:bodyPr/>
          <a:lstStyle/>
          <a:p>
            <a:fld id="{FC0C93B3-42F8-46B8-B608-C5EC45EB002C}" type="slidenum">
              <a:rPr lang="en-US" smtClean="0"/>
              <a:t>‹#›</a:t>
            </a:fld>
            <a:endParaRPr lang="en-US"/>
          </a:p>
        </p:txBody>
      </p:sp>
    </p:spTree>
    <p:extLst>
      <p:ext uri="{BB962C8B-B14F-4D97-AF65-F5344CB8AC3E}">
        <p14:creationId xmlns:p14="http://schemas.microsoft.com/office/powerpoint/2010/main" val="277939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40FF5-AE7F-B024-7D37-6D00C436AF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1C9EB-44F6-88FC-9CA6-D1CC4FA41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7EF77-4FF7-A63D-01B0-C017C34D1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84BF-C9D9-431A-8051-40FF629615CC}" type="datetimeFigureOut">
              <a:rPr lang="en-US" smtClean="0"/>
              <a:t>9/14/2025</a:t>
            </a:fld>
            <a:endParaRPr lang="en-US"/>
          </a:p>
        </p:txBody>
      </p:sp>
      <p:sp>
        <p:nvSpPr>
          <p:cNvPr id="5" name="Footer Placeholder 4">
            <a:extLst>
              <a:ext uri="{FF2B5EF4-FFF2-40B4-BE49-F238E27FC236}">
                <a16:creationId xmlns:a16="http://schemas.microsoft.com/office/drawing/2014/main" id="{FB89E988-81A3-1374-E15B-B1AC025B3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075778-41E0-A1A2-AE2E-A43C4C670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C93B3-42F8-46B8-B608-C5EC45EB002C}" type="slidenum">
              <a:rPr lang="en-US" smtClean="0"/>
              <a:t>‹#›</a:t>
            </a:fld>
            <a:endParaRPr lang="en-US"/>
          </a:p>
        </p:txBody>
      </p:sp>
    </p:spTree>
    <p:extLst>
      <p:ext uri="{BB962C8B-B14F-4D97-AF65-F5344CB8AC3E}">
        <p14:creationId xmlns:p14="http://schemas.microsoft.com/office/powerpoint/2010/main" val="293392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D84C-97A3-DDC9-DDCA-B4A5D5E2DA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40942D-1A33-6EDD-9F83-911D63B4BC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181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1.</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0" y="381000"/>
            <a:ext cx="4623382" cy="543675"/>
          </a:xfrm>
          <a:prstGeom prst="rect">
            <a:avLst/>
          </a:prstGeom>
        </p:spPr>
        <p:txBody>
          <a:bodyPr wrap="none">
            <a:spAutoFit/>
          </a:bodyPr>
          <a:lstStyle/>
          <a:p>
            <a:r>
              <a:rPr lang="en-US" sz="2933" b="1" dirty="0" err="1">
                <a:solidFill>
                  <a:schemeClr val="accent2">
                    <a:lumMod val="75000"/>
                  </a:schemeClr>
                </a:solidFill>
                <a:latin typeface="Arial" panose="020B0604020202020204" pitchFamily="34" charset="0"/>
                <a:cs typeface="Arial" panose="020B0604020202020204" pitchFamily="34" charset="0"/>
              </a:rPr>
              <a:t>Cấu</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tạo</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clrChange>
              <a:clrFrom>
                <a:srgbClr val="FFFFFF"/>
              </a:clrFrom>
              <a:clrTo>
                <a:srgbClr val="FFFFFF">
                  <a:alpha val="0"/>
                </a:srgbClr>
              </a:clrTo>
            </a:clrChange>
          </a:blip>
          <a:stretch>
            <a:fillRect/>
          </a:stretch>
        </p:blipFill>
        <p:spPr>
          <a:xfrm>
            <a:off x="7315200" y="952441"/>
            <a:ext cx="4368800" cy="57029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75" y="1242526"/>
            <a:ext cx="931198" cy="931198"/>
          </a:xfrm>
          <a:prstGeom prst="rect">
            <a:avLst/>
          </a:prstGeom>
        </p:spPr>
      </p:pic>
      <p:sp>
        <p:nvSpPr>
          <p:cNvPr id="6" name="Rectangle 5"/>
          <p:cNvSpPr/>
          <p:nvPr/>
        </p:nvSpPr>
        <p:spPr>
          <a:xfrm>
            <a:off x="1691187" y="1686699"/>
            <a:ext cx="4440639" cy="502766"/>
          </a:xfrm>
          <a:prstGeom prst="rect">
            <a:avLst/>
          </a:prstGeom>
        </p:spPr>
        <p:txBody>
          <a:bodyPr wrap="none">
            <a:spAutoFit/>
          </a:bodyPr>
          <a:lstStyle/>
          <a:p>
            <a:r>
              <a:rPr lang="vi-VN" sz="2667" dirty="0">
                <a:solidFill>
                  <a:srgbClr val="002060"/>
                </a:solidFill>
                <a:latin typeface="Arial" panose="020B0604020202020204" pitchFamily="34" charset="0"/>
                <a:cs typeface="Arial" panose="020B0604020202020204" pitchFamily="34" charset="0"/>
              </a:rPr>
              <a:t>Nêu tên và vị trí của các cơ.</a:t>
            </a:r>
            <a:endParaRPr lang="en-US" sz="2667"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706163" y="2745602"/>
            <a:ext cx="5267789" cy="502766"/>
          </a:xfrm>
          <a:prstGeom prst="rect">
            <a:avLst/>
          </a:prstGeom>
        </p:spPr>
        <p:txBody>
          <a:bodyPr wrap="none">
            <a:spAutoFit/>
          </a:bodyPr>
          <a:lstStyle/>
          <a:p>
            <a:pPr marL="381019" indent="-381019">
              <a:buFont typeface="Wingdings" panose="05000000000000000000" pitchFamily="2" charset="2"/>
              <a:buChar char="Ø"/>
            </a:pPr>
            <a:r>
              <a:rPr lang="vi-VN" sz="2667" dirty="0">
                <a:latin typeface="Arial" panose="020B0604020202020204" pitchFamily="34" charset="0"/>
                <a:cs typeface="Arial" panose="020B0604020202020204" pitchFamily="34" charset="0"/>
              </a:rPr>
              <a:t>Các cơ chính trên hệ vận động</a:t>
            </a:r>
            <a:endParaRPr lang="en-US" sz="2667" dirty="0">
              <a:latin typeface="Arial" panose="020B0604020202020204" pitchFamily="34" charset="0"/>
              <a:cs typeface="Arial" panose="020B0604020202020204" pitchFamily="34" charset="0"/>
            </a:endParaRPr>
          </a:p>
        </p:txBody>
      </p:sp>
      <p:cxnSp>
        <p:nvCxnSpPr>
          <p:cNvPr id="12" name="Straight Connector 11"/>
          <p:cNvCxnSpPr>
            <a:stCxn id="8" idx="3"/>
          </p:cNvCxnSpPr>
          <p:nvPr/>
        </p:nvCxnSpPr>
        <p:spPr>
          <a:xfrm flipV="1">
            <a:off x="5973952" y="1346200"/>
            <a:ext cx="1493648" cy="1650785"/>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p:cNvCxnSpPr>
          <p:nvPr/>
        </p:nvCxnSpPr>
        <p:spPr>
          <a:xfrm flipV="1">
            <a:off x="5973952" y="2555345"/>
            <a:ext cx="1341248" cy="441640"/>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p:cNvCxnSpPr>
          <p:nvPr/>
        </p:nvCxnSpPr>
        <p:spPr>
          <a:xfrm flipV="1">
            <a:off x="5973952" y="2981563"/>
            <a:ext cx="1493648" cy="15422"/>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3"/>
          </p:cNvCxnSpPr>
          <p:nvPr/>
        </p:nvCxnSpPr>
        <p:spPr>
          <a:xfrm>
            <a:off x="5973952" y="2996985"/>
            <a:ext cx="1341248" cy="1028380"/>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54749" y="3418272"/>
            <a:ext cx="5152838" cy="1873141"/>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667" dirty="0"/>
              <a:t>Vị trí các cơ: cơ bám vào xương nhờ các mô liên kết như dây chằng, gân.</a:t>
            </a:r>
            <a:endParaRPr lang="en-US" sz="2667" dirty="0"/>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5360185"/>
            <a:ext cx="2675702" cy="1499508"/>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21970" r="27273"/>
          <a:stretch/>
        </p:blipFill>
        <p:spPr>
          <a:xfrm>
            <a:off x="4104519" y="5360185"/>
            <a:ext cx="1357113" cy="1499508"/>
          </a:xfrm>
          <a:prstGeom prst="rect">
            <a:avLst/>
          </a:prstGeom>
        </p:spPr>
      </p:pic>
    </p:spTree>
    <p:extLst>
      <p:ext uri="{BB962C8B-B14F-4D97-AF65-F5344CB8AC3E}">
        <p14:creationId xmlns:p14="http://schemas.microsoft.com/office/powerpoint/2010/main" val="5944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2.</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1" y="381000"/>
            <a:ext cx="5229317" cy="543675"/>
          </a:xfrm>
          <a:prstGeom prst="rect">
            <a:avLst/>
          </a:prstGeom>
        </p:spPr>
        <p:txBody>
          <a:bodyPr wrap="none">
            <a:spAutoFit/>
          </a:bodyPr>
          <a:lstStyle/>
          <a:p>
            <a:r>
              <a:rPr lang="vi-VN" sz="2933" b="1" dirty="0">
                <a:solidFill>
                  <a:schemeClr val="accent2">
                    <a:lumMod val="75000"/>
                  </a:schemeClr>
                </a:solidFill>
                <a:latin typeface="Arial" panose="020B0604020202020204" pitchFamily="34" charset="0"/>
                <a:cs typeface="Arial" panose="020B0604020202020204" pitchFamily="34" charset="0"/>
              </a:rPr>
              <a:t>Chức năng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245" y="1469504"/>
            <a:ext cx="931198" cy="931198"/>
          </a:xfrm>
          <a:prstGeom prst="rect">
            <a:avLst/>
          </a:prstGeom>
        </p:spPr>
      </p:pic>
      <p:sp>
        <p:nvSpPr>
          <p:cNvPr id="2" name="TextBox 1"/>
          <p:cNvSpPr txBox="1"/>
          <p:nvPr/>
        </p:nvSpPr>
        <p:spPr>
          <a:xfrm>
            <a:off x="502920" y="2400702"/>
            <a:ext cx="6077373" cy="3484544"/>
          </a:xfrm>
          <a:prstGeom prst="rect">
            <a:avLst/>
          </a:prstGeom>
          <a:noFill/>
        </p:spPr>
        <p:txBody>
          <a:bodyPr wrap="square" rtlCol="0">
            <a:spAutoFit/>
          </a:bodyPr>
          <a:lstStyle/>
          <a:p>
            <a:pPr algn="just">
              <a:lnSpc>
                <a:spcPct val="170000"/>
              </a:lnSpc>
            </a:pPr>
            <a:r>
              <a:rPr lang="vi-VN" sz="2667" dirty="0">
                <a:latin typeface="Arial" panose="020B0604020202020204" pitchFamily="34" charset="0"/>
                <a:cs typeface="Arial" panose="020B0604020202020204" pitchFamily="34" charset="0"/>
              </a:rPr>
              <a:t>Quan sát Hình 31.2, so sánh tư thế của tay khi cơ co và dãn. Liên hệ kiến thức đã học về đòn bẩy ở Bài 19, cho biết tay ở tư thế nào có thể chịu tải tốt hơn?</a:t>
            </a:r>
            <a:endParaRPr lang="en-US" sz="2667"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837681" y="2057400"/>
            <a:ext cx="5463287" cy="3098800"/>
          </a:xfrm>
          <a:prstGeom prst="rect">
            <a:avLst/>
          </a:prstGeom>
        </p:spPr>
      </p:pic>
      <p:sp>
        <p:nvSpPr>
          <p:cNvPr id="23" name="Freeform 7"/>
          <p:cNvSpPr/>
          <p:nvPr/>
        </p:nvSpPr>
        <p:spPr>
          <a:xfrm>
            <a:off x="11226800" y="-7927"/>
            <a:ext cx="965200" cy="960368"/>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48477650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2.</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1" y="381000"/>
            <a:ext cx="5229317" cy="543675"/>
          </a:xfrm>
          <a:prstGeom prst="rect">
            <a:avLst/>
          </a:prstGeom>
        </p:spPr>
        <p:txBody>
          <a:bodyPr wrap="none">
            <a:spAutoFit/>
          </a:bodyPr>
          <a:lstStyle/>
          <a:p>
            <a:r>
              <a:rPr lang="vi-VN" sz="2933" b="1" dirty="0">
                <a:solidFill>
                  <a:schemeClr val="accent2">
                    <a:lumMod val="75000"/>
                  </a:schemeClr>
                </a:solidFill>
                <a:latin typeface="Arial" panose="020B0604020202020204" pitchFamily="34" charset="0"/>
                <a:cs typeface="Arial" panose="020B0604020202020204" pitchFamily="34" charset="0"/>
              </a:rPr>
              <a:t>Chức năng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728713" y="1498600"/>
            <a:ext cx="5463287" cy="3098800"/>
          </a:xfrm>
          <a:prstGeom prst="rect">
            <a:avLst/>
          </a:prstGeom>
        </p:spPr>
      </p:pic>
      <p:sp>
        <p:nvSpPr>
          <p:cNvPr id="23" name="Freeform 7"/>
          <p:cNvSpPr/>
          <p:nvPr/>
        </p:nvSpPr>
        <p:spPr>
          <a:xfrm>
            <a:off x="11226800" y="-7927"/>
            <a:ext cx="965200" cy="960368"/>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Rectangle 3"/>
          <p:cNvSpPr/>
          <p:nvPr/>
        </p:nvSpPr>
        <p:spPr>
          <a:xfrm>
            <a:off x="734907" y="2057400"/>
            <a:ext cx="5642187" cy="1247649"/>
          </a:xfrm>
          <a:prstGeom prst="rect">
            <a:avLst/>
          </a:prstGeom>
        </p:spPr>
        <p:txBody>
          <a:bodyPr wrap="square">
            <a:spAutoFit/>
          </a:bodyPr>
          <a:lstStyle/>
          <a:p>
            <a:pPr algn="just">
              <a:lnSpc>
                <a:spcPct val="150000"/>
              </a:lnSpc>
            </a:pPr>
            <a:r>
              <a:rPr lang="vi-VN" sz="2667" dirty="0">
                <a:latin typeface="Arial" panose="020B0604020202020204" pitchFamily="34" charset="0"/>
                <a:cs typeface="Arial" panose="020B0604020202020204" pitchFamily="34" charset="0"/>
              </a:rPr>
              <a:t>Bắp cơ co ngắn lại làm cho xương cánh tay và cẳng tay gần nhau hơn.</a:t>
            </a:r>
            <a:endParaRPr lang="en-US" sz="2667" dirty="0">
              <a:latin typeface="Arial" panose="020B0604020202020204" pitchFamily="34" charset="0"/>
              <a:cs typeface="Arial" panose="020B0604020202020204" pitchFamily="34" charset="0"/>
            </a:endParaRPr>
          </a:p>
        </p:txBody>
      </p:sp>
      <p:sp>
        <p:nvSpPr>
          <p:cNvPr id="5" name="Rectangle 4"/>
          <p:cNvSpPr/>
          <p:nvPr/>
        </p:nvSpPr>
        <p:spPr>
          <a:xfrm>
            <a:off x="2540000" y="1493520"/>
            <a:ext cx="1851789" cy="502766"/>
          </a:xfrm>
          <a:prstGeom prst="rect">
            <a:avLst/>
          </a:prstGeom>
        </p:spPr>
        <p:txBody>
          <a:bodyPr wrap="none">
            <a:spAutoFit/>
          </a:bodyPr>
          <a:lstStyle/>
          <a:p>
            <a:r>
              <a:rPr lang="vi-VN" sz="2667" b="1" dirty="0"/>
              <a:t>Khi cơ co </a:t>
            </a:r>
          </a:p>
        </p:txBody>
      </p:sp>
      <p:cxnSp>
        <p:nvCxnSpPr>
          <p:cNvPr id="7" name="Straight Arrow Connector 6"/>
          <p:cNvCxnSpPr/>
          <p:nvPr/>
        </p:nvCxnSpPr>
        <p:spPr>
          <a:xfrm flipH="1" flipV="1">
            <a:off x="4331303" y="1729482"/>
            <a:ext cx="2628297" cy="327918"/>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03217" y="3980676"/>
            <a:ext cx="2077813" cy="502766"/>
          </a:xfrm>
          <a:prstGeom prst="rect">
            <a:avLst/>
          </a:prstGeom>
        </p:spPr>
        <p:txBody>
          <a:bodyPr wrap="none">
            <a:spAutoFit/>
          </a:bodyPr>
          <a:lstStyle/>
          <a:p>
            <a:r>
              <a:rPr lang="vi-VN" sz="2667" b="1" dirty="0">
                <a:latin typeface="Arial" panose="020B0604020202020204" pitchFamily="34" charset="0"/>
                <a:cs typeface="Arial" panose="020B0604020202020204" pitchFamily="34" charset="0"/>
              </a:rPr>
              <a:t>Khi cơ duỗi</a:t>
            </a:r>
            <a:endParaRPr lang="en-US" sz="2667" b="1" dirty="0">
              <a:latin typeface="Arial" panose="020B0604020202020204" pitchFamily="34" charset="0"/>
              <a:cs typeface="Arial" panose="020B0604020202020204" pitchFamily="34" charset="0"/>
            </a:endParaRPr>
          </a:p>
        </p:txBody>
      </p:sp>
      <p:cxnSp>
        <p:nvCxnSpPr>
          <p:cNvPr id="10" name="Elbow Connector 9"/>
          <p:cNvCxnSpPr>
            <a:endCxn id="8" idx="3"/>
          </p:cNvCxnSpPr>
          <p:nvPr/>
        </p:nvCxnSpPr>
        <p:spPr>
          <a:xfrm rot="10800000" flipV="1">
            <a:off x="4581031" y="3220839"/>
            <a:ext cx="5629771" cy="1011220"/>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58613" y="4454294"/>
            <a:ext cx="5618480" cy="1247649"/>
          </a:xfrm>
          <a:prstGeom prst="rect">
            <a:avLst/>
          </a:prstGeom>
        </p:spPr>
        <p:txBody>
          <a:bodyPr wrap="square">
            <a:spAutoFit/>
          </a:bodyPr>
          <a:lstStyle/>
          <a:p>
            <a:pPr algn="just">
              <a:lnSpc>
                <a:spcPct val="150000"/>
              </a:lnSpc>
            </a:pPr>
            <a:r>
              <a:rPr lang="vi-VN" sz="2667" dirty="0">
                <a:latin typeface="Arial" panose="020B0604020202020204" pitchFamily="34" charset="0"/>
                <a:cs typeface="Arial" panose="020B0604020202020204" pitchFamily="34" charset="0"/>
              </a:rPr>
              <a:t>Bắp cơ duỗi dài ra làm cho xương cánh tay và cẳng tay duỗi thẳng.</a:t>
            </a:r>
            <a:endParaRPr lang="en-US" sz="2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2.</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1" y="381000"/>
            <a:ext cx="5229317" cy="543675"/>
          </a:xfrm>
          <a:prstGeom prst="rect">
            <a:avLst/>
          </a:prstGeom>
        </p:spPr>
        <p:txBody>
          <a:bodyPr wrap="none">
            <a:spAutoFit/>
          </a:bodyPr>
          <a:lstStyle/>
          <a:p>
            <a:r>
              <a:rPr lang="vi-VN" sz="2933" b="1" dirty="0">
                <a:solidFill>
                  <a:schemeClr val="accent2">
                    <a:lumMod val="75000"/>
                  </a:schemeClr>
                </a:solidFill>
                <a:latin typeface="Arial" panose="020B0604020202020204" pitchFamily="34" charset="0"/>
                <a:cs typeface="Arial" panose="020B0604020202020204" pitchFamily="34" charset="0"/>
              </a:rPr>
              <a:t>Chức năng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sp>
        <p:nvSpPr>
          <p:cNvPr id="23" name="Freeform 7"/>
          <p:cNvSpPr/>
          <p:nvPr/>
        </p:nvSpPr>
        <p:spPr>
          <a:xfrm>
            <a:off x="11226800" y="-7927"/>
            <a:ext cx="965200" cy="960368"/>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Rectangle 1"/>
          <p:cNvSpPr/>
          <p:nvPr/>
        </p:nvSpPr>
        <p:spPr>
          <a:xfrm>
            <a:off x="485987" y="1193800"/>
            <a:ext cx="6096000" cy="4335867"/>
          </a:xfrm>
          <a:prstGeom prst="rect">
            <a:avLst/>
          </a:prstGeom>
        </p:spPr>
        <p:txBody>
          <a:bodyPr>
            <a:spAutoFit/>
          </a:bodyPr>
          <a:lstStyle/>
          <a:p>
            <a:pPr algn="just">
              <a:lnSpc>
                <a:spcPct val="150000"/>
              </a:lnSpc>
            </a:pPr>
            <a:r>
              <a:rPr lang="vi-VN" sz="2667" dirty="0"/>
              <a:t>Khi co cánh tay và cẳng tay gập lại tạo tư thế đòn bẩy, trong hệ đòn bẩy của tay </a:t>
            </a:r>
            <a:r>
              <a:rPr lang="en-US" sz="2667" dirty="0" err="1">
                <a:latin typeface="Arial" panose="020B0604020202020204" pitchFamily="34" charset="0"/>
                <a:cs typeface="Arial" panose="020B0604020202020204" pitchFamily="34" charset="0"/>
              </a:rPr>
              <a:t>gồ</a:t>
            </a:r>
            <a:r>
              <a:rPr lang="vi-VN" sz="2667" dirty="0"/>
              <a:t>m một vật được sử dụng với một điểm tựa hay là điểm quay (cánh tay) để làm biến đổi tác dụng của mọi vật lên một vài khác (căng tay), nhờ đó làm tăng khả năng chịu lực của tay.</a:t>
            </a:r>
            <a:endParaRPr lang="en-US" sz="2667" dirty="0"/>
          </a:p>
        </p:txBody>
      </p:sp>
      <p:sp>
        <p:nvSpPr>
          <p:cNvPr id="6" name="Rectangle 5"/>
          <p:cNvSpPr/>
          <p:nvPr/>
        </p:nvSpPr>
        <p:spPr>
          <a:xfrm>
            <a:off x="2341583" y="5771832"/>
            <a:ext cx="7112000" cy="641779"/>
          </a:xfrm>
          <a:prstGeom prst="rect">
            <a:avLst/>
          </a:prstGeom>
        </p:spPr>
        <p:txBody>
          <a:bodyPr wrap="square">
            <a:spAutoFit/>
          </a:bodyPr>
          <a:lstStyle/>
          <a:p>
            <a:pPr lvl="0" algn="just">
              <a:lnSpc>
                <a:spcPct val="150000"/>
              </a:lnSpc>
            </a:pPr>
            <a:r>
              <a:rPr lang="vi-VN" sz="2667" dirty="0">
                <a:solidFill>
                  <a:prstClr val="black"/>
                </a:solidFill>
              </a:rPr>
              <a:t>Tay ở </a:t>
            </a:r>
            <a:r>
              <a:rPr lang="vi-VN" sz="2667" dirty="0">
                <a:solidFill>
                  <a:srgbClr val="0070C0"/>
                </a:solidFill>
              </a:rPr>
              <a:t>tư thế co </a:t>
            </a:r>
            <a:r>
              <a:rPr lang="vi-VN" sz="2667" dirty="0">
                <a:solidFill>
                  <a:prstClr val="black"/>
                </a:solidFill>
              </a:rPr>
              <a:t>có khả năng chịu tải tốt hơn.</a:t>
            </a:r>
            <a:endParaRPr lang="en-US" sz="2667" dirty="0">
              <a:solidFill>
                <a:prstClr val="black"/>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730" y="5410201"/>
            <a:ext cx="732901" cy="833807"/>
          </a:xfrm>
          <a:prstGeom prst="rect">
            <a:avLst/>
          </a:prstGeom>
        </p:spPr>
      </p:pic>
      <p:pic>
        <p:nvPicPr>
          <p:cNvPr id="1026" name="Picture 2" descr="Đòn bẩy - Lý thuyết Khoa học tự nhiên 8 CD - KhoaHoc.vn">
            <a:extLst>
              <a:ext uri="{FF2B5EF4-FFF2-40B4-BE49-F238E27FC236}">
                <a16:creationId xmlns:a16="http://schemas.microsoft.com/office/drawing/2014/main" id="{0189D38C-ED89-B952-F4EE-12E64965E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1171069"/>
            <a:ext cx="4672787" cy="38175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47200" y="4970902"/>
            <a:ext cx="1422400" cy="1887098"/>
          </a:xfrm>
          <a:prstGeom prst="rect">
            <a:avLst/>
          </a:prstGeom>
        </p:spPr>
      </p:pic>
    </p:spTree>
    <p:extLst>
      <p:ext uri="{BB962C8B-B14F-4D97-AF65-F5344CB8AC3E}">
        <p14:creationId xmlns:p14="http://schemas.microsoft.com/office/powerpoint/2010/main" val="33375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738CA2-F2C6-093A-9D3D-3A1685629F1E}"/>
              </a:ext>
            </a:extLst>
          </p:cNvPr>
          <p:cNvSpPr txBox="1"/>
          <p:nvPr/>
        </p:nvSpPr>
        <p:spPr>
          <a:xfrm>
            <a:off x="1117600" y="1092200"/>
            <a:ext cx="9956800" cy="3452292"/>
          </a:xfrm>
          <a:prstGeom prst="rect">
            <a:avLst/>
          </a:prstGeom>
          <a:noFill/>
        </p:spPr>
        <p:txBody>
          <a:bodyPr wrap="square">
            <a:spAutoFit/>
          </a:bodyPr>
          <a:lstStyle/>
          <a:p>
            <a:pPr marL="20321" marR="20321" algn="just">
              <a:lnSpc>
                <a:spcPct val="115000"/>
              </a:lnSpc>
              <a:spcBef>
                <a:spcPts val="400"/>
              </a:spcBef>
              <a:spcAft>
                <a:spcPts val="667"/>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da</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máu</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F406C3A-29C6-0598-11C1-6996952EFF7E}"/>
              </a:ext>
            </a:extLst>
          </p:cNvPr>
          <p:cNvSpPr/>
          <p:nvPr/>
        </p:nvSpPr>
        <p:spPr>
          <a:xfrm>
            <a:off x="914400" y="2413000"/>
            <a:ext cx="4216400" cy="812800"/>
          </a:xfrm>
          <a:prstGeom prst="round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253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40350-BD62-057F-8C75-C8638899AB66}"/>
              </a:ext>
            </a:extLst>
          </p:cNvPr>
          <p:cNvSpPr txBox="1"/>
          <p:nvPr/>
        </p:nvSpPr>
        <p:spPr>
          <a:xfrm>
            <a:off x="152400" y="1193800"/>
            <a:ext cx="11887200" cy="4018601"/>
          </a:xfrm>
          <a:prstGeom prst="rect">
            <a:avLst/>
          </a:prstGeom>
          <a:noFill/>
        </p:spPr>
        <p:txBody>
          <a:bodyPr wrap="square">
            <a:spAutoFit/>
          </a:bodyPr>
          <a:lstStyle/>
          <a:p>
            <a:pPr marL="20321" marR="20321" algn="just">
              <a:lnSpc>
                <a:spcPct val="115000"/>
              </a:lnSpc>
              <a:spcBef>
                <a:spcPts val="400"/>
              </a:spcBef>
              <a:spcAft>
                <a:spcPts val="667"/>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3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d. 4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D76856C2-B2D8-D179-ED22-2A6FFDA808A6}"/>
              </a:ext>
            </a:extLst>
          </p:cNvPr>
          <p:cNvSpPr/>
          <p:nvPr/>
        </p:nvSpPr>
        <p:spPr>
          <a:xfrm>
            <a:off x="152400" y="3124200"/>
            <a:ext cx="7569200" cy="812800"/>
          </a:xfrm>
          <a:prstGeom prst="round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1021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43701-FB9F-32C9-AA78-C3DD006967CD}"/>
              </a:ext>
            </a:extLst>
          </p:cNvPr>
          <p:cNvSpPr txBox="1"/>
          <p:nvPr/>
        </p:nvSpPr>
        <p:spPr>
          <a:xfrm>
            <a:off x="1574800" y="1092200"/>
            <a:ext cx="9042400" cy="3452292"/>
          </a:xfrm>
          <a:prstGeom prst="rect">
            <a:avLst/>
          </a:prstGeom>
          <a:noFill/>
        </p:spPr>
        <p:txBody>
          <a:bodyPr wrap="square">
            <a:spAutoFit/>
          </a:bodyPr>
          <a:lstStyle/>
          <a:p>
            <a:pPr marL="20321" marR="20321" algn="just">
              <a:lnSpc>
                <a:spcPct val="115000"/>
              </a:lnSpc>
              <a:spcBef>
                <a:spcPts val="400"/>
              </a:spcBef>
              <a:spcAft>
                <a:spcPts val="667"/>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chày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ức</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E3C6EE67-D520-ECB7-2341-DD221DC5D264}"/>
              </a:ext>
            </a:extLst>
          </p:cNvPr>
          <p:cNvSpPr/>
          <p:nvPr/>
        </p:nvSpPr>
        <p:spPr>
          <a:xfrm>
            <a:off x="1320800" y="3124200"/>
            <a:ext cx="3200400" cy="812800"/>
          </a:xfrm>
          <a:prstGeom prst="round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891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3A8DD-1685-699E-1370-F09BFD4A1A1D}"/>
              </a:ext>
            </a:extLst>
          </p:cNvPr>
          <p:cNvSpPr txBox="1"/>
          <p:nvPr/>
        </p:nvSpPr>
        <p:spPr>
          <a:xfrm>
            <a:off x="609600" y="1143000"/>
            <a:ext cx="11328400" cy="3452292"/>
          </a:xfrm>
          <a:prstGeom prst="rect">
            <a:avLst/>
          </a:prstGeom>
          <a:noFill/>
        </p:spPr>
        <p:txBody>
          <a:bodyPr wrap="square">
            <a:spAutoFit/>
          </a:bodyPr>
          <a:lstStyle/>
          <a:p>
            <a:pPr marL="20321" marR="20321" algn="just">
              <a:lnSpc>
                <a:spcPct val="115000"/>
              </a:lnSpc>
              <a:spcBef>
                <a:spcPts val="400"/>
              </a:spcBef>
              <a:spcAft>
                <a:spcPts val="667"/>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bám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 hay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dãn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canxi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d. Bảo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tạng</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D2B0CF4F-D530-B049-D7EC-E451D5A040C6}"/>
              </a:ext>
            </a:extLst>
          </p:cNvPr>
          <p:cNvSpPr/>
          <p:nvPr/>
        </p:nvSpPr>
        <p:spPr>
          <a:xfrm>
            <a:off x="609600" y="2438797"/>
            <a:ext cx="7112000" cy="812800"/>
          </a:xfrm>
          <a:prstGeom prst="round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5571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9C49B-BE01-2FD4-190B-4E42D198E8AE}"/>
              </a:ext>
            </a:extLst>
          </p:cNvPr>
          <p:cNvSpPr txBox="1"/>
          <p:nvPr/>
        </p:nvSpPr>
        <p:spPr>
          <a:xfrm>
            <a:off x="304800" y="1092200"/>
            <a:ext cx="11582400" cy="3452292"/>
          </a:xfrm>
          <a:prstGeom prst="rect">
            <a:avLst/>
          </a:prstGeom>
          <a:noFill/>
        </p:spPr>
        <p:txBody>
          <a:bodyPr wrap="square">
            <a:spAutoFit/>
          </a:bodyPr>
          <a:lstStyle/>
          <a:p>
            <a:pPr marL="20321" marR="20321" algn="just">
              <a:lnSpc>
                <a:spcPct val="115000"/>
              </a:lnSpc>
              <a:spcBef>
                <a:spcPts val="400"/>
              </a:spcBef>
              <a:spcAft>
                <a:spcPts val="667"/>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bắp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khớp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đòn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bẩy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kéo</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0321" marR="20321" algn="just">
              <a:lnSpc>
                <a:spcPct val="115000"/>
              </a:lnSpc>
              <a:spcBef>
                <a:spcPts val="400"/>
              </a:spcBef>
              <a:spcAft>
                <a:spcPts val="667"/>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máu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00B7F9F6-FF0C-C86E-0718-19820FFFFA14}"/>
              </a:ext>
            </a:extLst>
          </p:cNvPr>
          <p:cNvSpPr/>
          <p:nvPr/>
        </p:nvSpPr>
        <p:spPr>
          <a:xfrm>
            <a:off x="297132" y="3175000"/>
            <a:ext cx="10116868" cy="812800"/>
          </a:xfrm>
          <a:prstGeom prst="round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6970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34062">
            <a:off x="14429686" y="-3743831"/>
            <a:ext cx="7195364" cy="10359817"/>
          </a:xfrm>
          <a:custGeom>
            <a:avLst/>
            <a:gdLst/>
            <a:ahLst/>
            <a:cxnLst/>
            <a:rect l="l" t="t" r="r" b="b"/>
            <a:pathLst>
              <a:path w="10793046" h="15539726">
                <a:moveTo>
                  <a:pt x="0" y="0"/>
                </a:moveTo>
                <a:lnTo>
                  <a:pt x="10793046" y="0"/>
                </a:lnTo>
                <a:lnTo>
                  <a:pt x="10793046" y="15539726"/>
                </a:lnTo>
                <a:lnTo>
                  <a:pt x="0" y="15539726"/>
                </a:lnTo>
                <a:lnTo>
                  <a:pt x="0" y="0"/>
                </a:lnTo>
                <a:close/>
              </a:path>
            </a:pathLst>
          </a:custGeom>
          <a:blipFill>
            <a:blip r:embed="rId2">
              <a:alphaModFix amt="86000"/>
              <a:extLst>
                <a:ext uri="{96DAC541-7B7A-43D3-8B79-37D633B846F1}">
                  <asvg:svgBlip xmlns:asvg="http://schemas.microsoft.com/office/drawing/2016/SVG/main" r:embed="rId3"/>
                </a:ext>
              </a:extLst>
            </a:blip>
            <a:stretch>
              <a:fillRect/>
            </a:stretch>
          </a:blipFill>
        </p:spPr>
      </p:sp>
      <p:sp>
        <p:nvSpPr>
          <p:cNvPr id="3" name="Freeform 3"/>
          <p:cNvSpPr/>
          <p:nvPr/>
        </p:nvSpPr>
        <p:spPr>
          <a:xfrm rot="-1574011">
            <a:off x="-531436" y="4696094"/>
            <a:ext cx="3545439" cy="4837437"/>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807201" y="-1765309"/>
            <a:ext cx="8142183" cy="3670309"/>
          </a:xfrm>
          <a:custGeom>
            <a:avLst/>
            <a:gdLst/>
            <a:ahLst/>
            <a:cxnLst/>
            <a:rect l="l" t="t" r="r" b="b"/>
            <a:pathLst>
              <a:path w="16218559" h="6663125">
                <a:moveTo>
                  <a:pt x="0" y="0"/>
                </a:moveTo>
                <a:lnTo>
                  <a:pt x="16218559" y="0"/>
                </a:lnTo>
                <a:lnTo>
                  <a:pt x="16218559" y="6663124"/>
                </a:lnTo>
                <a:lnTo>
                  <a:pt x="0" y="6663124"/>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sp>
      <p:sp>
        <p:nvSpPr>
          <p:cNvPr id="6" name="Freeform 6"/>
          <p:cNvSpPr/>
          <p:nvPr/>
        </p:nvSpPr>
        <p:spPr>
          <a:xfrm>
            <a:off x="7874000" y="1244600"/>
            <a:ext cx="3665707" cy="8401353"/>
          </a:xfrm>
          <a:custGeom>
            <a:avLst/>
            <a:gdLst/>
            <a:ahLst/>
            <a:cxnLst/>
            <a:rect l="l" t="t" r="r" b="b"/>
            <a:pathLst>
              <a:path w="5498560" h="12602029">
                <a:moveTo>
                  <a:pt x="0" y="0"/>
                </a:moveTo>
                <a:lnTo>
                  <a:pt x="5498560" y="0"/>
                </a:lnTo>
                <a:lnTo>
                  <a:pt x="5498560" y="12602029"/>
                </a:lnTo>
                <a:lnTo>
                  <a:pt x="0" y="12602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1"/>
          <p:cNvGrpSpPr/>
          <p:nvPr/>
        </p:nvGrpSpPr>
        <p:grpSpPr>
          <a:xfrm>
            <a:off x="863536" y="980449"/>
            <a:ext cx="7264464" cy="3181176"/>
            <a:chOff x="1295304" y="1470673"/>
            <a:chExt cx="10896696" cy="4771764"/>
          </a:xfrm>
        </p:grpSpPr>
        <p:grpSp>
          <p:nvGrpSpPr>
            <p:cNvPr id="9" name="Group 11"/>
            <p:cNvGrpSpPr/>
            <p:nvPr/>
          </p:nvGrpSpPr>
          <p:grpSpPr>
            <a:xfrm>
              <a:off x="1295304" y="1470673"/>
              <a:ext cx="10896696" cy="4771764"/>
              <a:chOff x="0" y="0"/>
              <a:chExt cx="6238240" cy="2012950"/>
            </a:xfrm>
            <a:solidFill>
              <a:schemeClr val="accent3">
                <a:lumMod val="40000"/>
                <a:lumOff val="60000"/>
              </a:schemeClr>
            </a:solidFill>
          </p:grpSpPr>
          <p:sp>
            <p:nvSpPr>
              <p:cNvPr id="10"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bg1"/>
              </a:solidFill>
              <a:ln>
                <a:solidFill>
                  <a:schemeClr val="bg1"/>
                </a:solidFill>
              </a:ln>
            </p:spPr>
          </p:sp>
        </p:grpSp>
        <p:sp>
          <p:nvSpPr>
            <p:cNvPr id="11" name="Rectangle 10"/>
            <p:cNvSpPr/>
            <p:nvPr/>
          </p:nvSpPr>
          <p:spPr>
            <a:xfrm>
              <a:off x="2057400" y="1953339"/>
              <a:ext cx="8348876" cy="3718518"/>
            </a:xfrm>
            <a:prstGeom prst="rect">
              <a:avLst/>
            </a:prstGeom>
          </p:spPr>
          <p:txBody>
            <a:bodyPr wrap="square">
              <a:spAutoFit/>
            </a:bodyPr>
            <a:lstStyle/>
            <a:p>
              <a:pPr algn="just">
                <a:lnSpc>
                  <a:spcPct val="150000"/>
                </a:lnSpc>
              </a:pPr>
              <a:r>
                <a:rPr lang="vi-VN" sz="2667" b="1" dirty="0">
                  <a:latin typeface="Arial" panose="020B0604020202020204" pitchFamily="34" charset="0"/>
                  <a:cs typeface="Arial" panose="020B0604020202020204" pitchFamily="34" charset="0"/>
                </a:rPr>
                <a:t>Câu 1. </a:t>
              </a:r>
              <a:r>
                <a:rPr lang="vi-VN" sz="2667" dirty="0">
                  <a:latin typeface="Arial" panose="020B0604020202020204" pitchFamily="34" charset="0"/>
                  <a:cs typeface="Arial" panose="020B0604020202020204" pitchFamily="34" charset="0"/>
                </a:rPr>
                <a:t>Trẻ em sơ sinh có khoảng 270 xương, người lớn có khoảng 206 xương, tại sao có sự khác biệt như vậy?</a:t>
              </a:r>
              <a:endParaRPr lang="en-US" sz="2667" dirty="0">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10"/>
          <a:stretch>
            <a:fillRect/>
          </a:stretch>
        </p:blipFill>
        <p:spPr>
          <a:xfrm>
            <a:off x="8183187" y="987376"/>
            <a:ext cx="729646" cy="1096062"/>
          </a:xfrm>
          <a:prstGeom prst="rect">
            <a:avLst/>
          </a:prstGeom>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D3DEFF"/>
          </a:solidFill>
          <a:ln>
            <a:solidFill>
              <a:srgbClr val="D3D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 name="Freeform 2"/>
          <p:cNvSpPr/>
          <p:nvPr/>
        </p:nvSpPr>
        <p:spPr>
          <a:xfrm>
            <a:off x="-1103269" y="4749414"/>
            <a:ext cx="3578139" cy="3207314"/>
          </a:xfrm>
          <a:custGeom>
            <a:avLst/>
            <a:gdLst/>
            <a:ahLst/>
            <a:cxnLst/>
            <a:rect l="l" t="t" r="r" b="b"/>
            <a:pathLst>
              <a:path w="5367209" h="4810971">
                <a:moveTo>
                  <a:pt x="0" y="0"/>
                </a:moveTo>
                <a:lnTo>
                  <a:pt x="5367208" y="0"/>
                </a:lnTo>
                <a:lnTo>
                  <a:pt x="5367208" y="4810970"/>
                </a:lnTo>
                <a:lnTo>
                  <a:pt x="0" y="481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39804" y="-1173234"/>
            <a:ext cx="3578139" cy="3207314"/>
          </a:xfrm>
          <a:custGeom>
            <a:avLst/>
            <a:gdLst/>
            <a:ahLst/>
            <a:cxnLst/>
            <a:rect l="l" t="t" r="r" b="b"/>
            <a:pathLst>
              <a:path w="5367209" h="4810971">
                <a:moveTo>
                  <a:pt x="0" y="0"/>
                </a:moveTo>
                <a:lnTo>
                  <a:pt x="5367209" y="0"/>
                </a:lnTo>
                <a:lnTo>
                  <a:pt x="5367209" y="4810971"/>
                </a:lnTo>
                <a:lnTo>
                  <a:pt x="0" y="4810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782361">
            <a:off x="-925304" y="-1510946"/>
            <a:ext cx="2922642" cy="3882737"/>
          </a:xfrm>
          <a:custGeom>
            <a:avLst/>
            <a:gdLst/>
            <a:ahLst/>
            <a:cxnLst/>
            <a:rect l="l" t="t" r="r" b="b"/>
            <a:pathLst>
              <a:path w="4383963" h="5824106">
                <a:moveTo>
                  <a:pt x="0" y="0"/>
                </a:moveTo>
                <a:lnTo>
                  <a:pt x="4383964" y="0"/>
                </a:lnTo>
                <a:lnTo>
                  <a:pt x="4383964" y="5824106"/>
                </a:lnTo>
                <a:lnTo>
                  <a:pt x="0" y="5824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923150" y="1920522"/>
            <a:ext cx="10438017" cy="2330061"/>
          </a:xfrm>
          <a:prstGeom prst="rect">
            <a:avLst/>
          </a:prstGeom>
        </p:spPr>
        <p:txBody>
          <a:bodyPr wrap="square" lIns="0" tIns="0" rIns="0" bIns="0" rtlCol="0" anchor="t">
            <a:spAutoFit/>
          </a:bodyPr>
          <a:lstStyle/>
          <a:p>
            <a:pPr algn="ctr">
              <a:lnSpc>
                <a:spcPct val="150000"/>
              </a:lnSpc>
            </a:pPr>
            <a:r>
              <a:rPr lang="vi-VN" sz="5334" b="1" dirty="0">
                <a:solidFill>
                  <a:srgbClr val="002060"/>
                </a:solidFill>
              </a:rPr>
              <a:t>NHIỆT LIỆT CHÀO ĐÓN CẢ LỚP ĐẾN VỚI TIẾT HỌC HÔM NAY!  </a:t>
            </a:r>
            <a:endParaRPr lang="en-US" sz="5334" b="1" dirty="0">
              <a:solidFill>
                <a:srgbClr val="002060"/>
              </a:solidFill>
            </a:endParaRPr>
          </a:p>
        </p:txBody>
      </p:sp>
      <p:sp>
        <p:nvSpPr>
          <p:cNvPr id="7" name="Freeform 7"/>
          <p:cNvSpPr/>
          <p:nvPr/>
        </p:nvSpPr>
        <p:spPr>
          <a:xfrm rot="-4396145">
            <a:off x="9876756" y="4421019"/>
            <a:ext cx="2922642" cy="3882737"/>
          </a:xfrm>
          <a:custGeom>
            <a:avLst/>
            <a:gdLst/>
            <a:ahLst/>
            <a:cxnLst/>
            <a:rect l="l" t="t" r="r" b="b"/>
            <a:pathLst>
              <a:path w="4383963" h="5824106">
                <a:moveTo>
                  <a:pt x="0" y="0"/>
                </a:moveTo>
                <a:lnTo>
                  <a:pt x="4383963" y="0"/>
                </a:lnTo>
                <a:lnTo>
                  <a:pt x="4383963" y="5824106"/>
                </a:lnTo>
                <a:lnTo>
                  <a:pt x="0" y="5824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FB08-29C7-2263-E9E6-0208B9ED2F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D4A354-D898-7093-30FE-8428A9DFC20F}"/>
              </a:ext>
            </a:extLst>
          </p:cNvPr>
          <p:cNvSpPr/>
          <p:nvPr/>
        </p:nvSpPr>
        <p:spPr>
          <a:xfrm rot="-3634062">
            <a:off x="14429686" y="-3743831"/>
            <a:ext cx="7195364" cy="10359817"/>
          </a:xfrm>
          <a:custGeom>
            <a:avLst/>
            <a:gdLst/>
            <a:ahLst/>
            <a:cxnLst/>
            <a:rect l="l" t="t" r="r" b="b"/>
            <a:pathLst>
              <a:path w="10793046" h="15539726">
                <a:moveTo>
                  <a:pt x="0" y="0"/>
                </a:moveTo>
                <a:lnTo>
                  <a:pt x="10793046" y="0"/>
                </a:lnTo>
                <a:lnTo>
                  <a:pt x="10793046" y="15539726"/>
                </a:lnTo>
                <a:lnTo>
                  <a:pt x="0" y="15539726"/>
                </a:lnTo>
                <a:lnTo>
                  <a:pt x="0" y="0"/>
                </a:lnTo>
                <a:close/>
              </a:path>
            </a:pathLst>
          </a:custGeom>
          <a:blipFill>
            <a:blip r:embed="rId2">
              <a:alphaModFix amt="86000"/>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4C4F308C-2745-8C72-9521-BBE404216B91}"/>
              </a:ext>
            </a:extLst>
          </p:cNvPr>
          <p:cNvSpPr/>
          <p:nvPr/>
        </p:nvSpPr>
        <p:spPr>
          <a:xfrm rot="-1574011">
            <a:off x="-531436" y="4696094"/>
            <a:ext cx="3545439" cy="4837437"/>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a:extLst>
              <a:ext uri="{FF2B5EF4-FFF2-40B4-BE49-F238E27FC236}">
                <a16:creationId xmlns:a16="http://schemas.microsoft.com/office/drawing/2014/main" id="{96615AEB-FAFE-6EE7-F30B-3B621E968F77}"/>
              </a:ext>
            </a:extLst>
          </p:cNvPr>
          <p:cNvSpPr/>
          <p:nvPr/>
        </p:nvSpPr>
        <p:spPr>
          <a:xfrm>
            <a:off x="6807201" y="-1765309"/>
            <a:ext cx="8142183" cy="3670309"/>
          </a:xfrm>
          <a:custGeom>
            <a:avLst/>
            <a:gdLst/>
            <a:ahLst/>
            <a:cxnLst/>
            <a:rect l="l" t="t" r="r" b="b"/>
            <a:pathLst>
              <a:path w="16218559" h="6663125">
                <a:moveTo>
                  <a:pt x="0" y="0"/>
                </a:moveTo>
                <a:lnTo>
                  <a:pt x="16218559" y="0"/>
                </a:lnTo>
                <a:lnTo>
                  <a:pt x="16218559" y="6663124"/>
                </a:lnTo>
                <a:lnTo>
                  <a:pt x="0" y="6663124"/>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sp>
      <p:sp>
        <p:nvSpPr>
          <p:cNvPr id="6" name="Freeform 6">
            <a:extLst>
              <a:ext uri="{FF2B5EF4-FFF2-40B4-BE49-F238E27FC236}">
                <a16:creationId xmlns:a16="http://schemas.microsoft.com/office/drawing/2014/main" id="{B5A9ACA2-3311-412E-D7C1-CF1488BC6669}"/>
              </a:ext>
            </a:extLst>
          </p:cNvPr>
          <p:cNvSpPr/>
          <p:nvPr/>
        </p:nvSpPr>
        <p:spPr>
          <a:xfrm>
            <a:off x="7874000" y="1244600"/>
            <a:ext cx="3665707" cy="8401353"/>
          </a:xfrm>
          <a:custGeom>
            <a:avLst/>
            <a:gdLst/>
            <a:ahLst/>
            <a:cxnLst/>
            <a:rect l="l" t="t" r="r" b="b"/>
            <a:pathLst>
              <a:path w="5498560" h="12602029">
                <a:moveTo>
                  <a:pt x="0" y="0"/>
                </a:moveTo>
                <a:lnTo>
                  <a:pt x="5498560" y="0"/>
                </a:lnTo>
                <a:lnTo>
                  <a:pt x="5498560" y="12602029"/>
                </a:lnTo>
                <a:lnTo>
                  <a:pt x="0" y="12602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1">
            <a:extLst>
              <a:ext uri="{FF2B5EF4-FFF2-40B4-BE49-F238E27FC236}">
                <a16:creationId xmlns:a16="http://schemas.microsoft.com/office/drawing/2014/main" id="{23FC934A-3FF8-C2D8-D2CB-23F203B58EBC}"/>
              </a:ext>
            </a:extLst>
          </p:cNvPr>
          <p:cNvGrpSpPr/>
          <p:nvPr/>
        </p:nvGrpSpPr>
        <p:grpSpPr>
          <a:xfrm>
            <a:off x="863536" y="980449"/>
            <a:ext cx="7264464" cy="3181176"/>
            <a:chOff x="1295304" y="1470673"/>
            <a:chExt cx="10896696" cy="4771764"/>
          </a:xfrm>
        </p:grpSpPr>
        <p:grpSp>
          <p:nvGrpSpPr>
            <p:cNvPr id="9" name="Group 11">
              <a:extLst>
                <a:ext uri="{FF2B5EF4-FFF2-40B4-BE49-F238E27FC236}">
                  <a16:creationId xmlns:a16="http://schemas.microsoft.com/office/drawing/2014/main" id="{30844E35-53D4-C417-6810-006720C7725E}"/>
                </a:ext>
              </a:extLst>
            </p:cNvPr>
            <p:cNvGrpSpPr/>
            <p:nvPr/>
          </p:nvGrpSpPr>
          <p:grpSpPr>
            <a:xfrm>
              <a:off x="1295304" y="1470673"/>
              <a:ext cx="10896696" cy="4771764"/>
              <a:chOff x="0" y="0"/>
              <a:chExt cx="6238240" cy="2012950"/>
            </a:xfrm>
            <a:solidFill>
              <a:schemeClr val="accent3">
                <a:lumMod val="40000"/>
                <a:lumOff val="60000"/>
              </a:schemeClr>
            </a:solidFill>
          </p:grpSpPr>
          <p:sp>
            <p:nvSpPr>
              <p:cNvPr id="10" name="Freeform 12">
                <a:extLst>
                  <a:ext uri="{FF2B5EF4-FFF2-40B4-BE49-F238E27FC236}">
                    <a16:creationId xmlns:a16="http://schemas.microsoft.com/office/drawing/2014/main" id="{0B5B21F6-8C5A-708F-634C-A0E826D145D0}"/>
                  </a:ext>
                </a:extLst>
              </p:cNvPr>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bg1"/>
              </a:solidFill>
              <a:ln>
                <a:solidFill>
                  <a:schemeClr val="bg1"/>
                </a:solidFill>
              </a:ln>
            </p:spPr>
          </p:sp>
        </p:grpSp>
        <p:sp>
          <p:nvSpPr>
            <p:cNvPr id="11" name="Rectangle 10">
              <a:extLst>
                <a:ext uri="{FF2B5EF4-FFF2-40B4-BE49-F238E27FC236}">
                  <a16:creationId xmlns:a16="http://schemas.microsoft.com/office/drawing/2014/main" id="{C1897CAD-80C0-304B-080F-B5FB0322007C}"/>
                </a:ext>
              </a:extLst>
            </p:cNvPr>
            <p:cNvSpPr/>
            <p:nvPr/>
          </p:nvSpPr>
          <p:spPr>
            <a:xfrm>
              <a:off x="2057400" y="1953339"/>
              <a:ext cx="8348876" cy="4271939"/>
            </a:xfrm>
            <a:prstGeom prst="rect">
              <a:avLst/>
            </a:prstGeom>
          </p:spPr>
          <p:txBody>
            <a:bodyPr wrap="square">
              <a:spAutoFit/>
            </a:bodyPr>
            <a:lstStyle/>
            <a:p>
              <a:pPr algn="just">
                <a:lnSpc>
                  <a:spcPct val="150000"/>
                </a:lnSpc>
              </a:pPr>
              <a:r>
                <a:rPr lang="vi-VN" sz="2667" b="1" dirty="0">
                  <a:solidFill>
                    <a:prstClr val="black"/>
                  </a:solidFill>
                  <a:latin typeface="Arial" panose="020B0604020202020204" pitchFamily="34" charset="0"/>
                  <a:cs typeface="Arial" panose="020B0604020202020204" pitchFamily="34" charset="0"/>
                </a:rPr>
                <a:t>Câu 2. </a:t>
              </a:r>
              <a:r>
                <a:rPr lang="en-US" sz="3200" i="1" dirty="0" err="1"/>
                <a:t>Tại</a:t>
              </a:r>
              <a:r>
                <a:rPr lang="en-US" sz="3200" i="1" dirty="0"/>
                <a:t> </a:t>
              </a:r>
              <a:r>
                <a:rPr lang="en-US" sz="3200" i="1" dirty="0" err="1"/>
                <a:t>sao</a:t>
              </a:r>
              <a:r>
                <a:rPr lang="en-US" sz="3200" i="1" dirty="0"/>
                <a:t> </a:t>
              </a:r>
              <a:r>
                <a:rPr lang="en-US" sz="3200" i="1" dirty="0" err="1"/>
                <a:t>người</a:t>
              </a:r>
              <a:r>
                <a:rPr lang="en-US" sz="3200" i="1" dirty="0"/>
                <a:t> </a:t>
              </a:r>
              <a:r>
                <a:rPr lang="en-US" sz="3200" i="1" dirty="0" err="1"/>
                <a:t>lớn</a:t>
              </a:r>
              <a:r>
                <a:rPr lang="en-US" sz="3200" i="1" dirty="0"/>
                <a:t> </a:t>
              </a:r>
              <a:r>
                <a:rPr lang="en-US" sz="3200" i="1" dirty="0" err="1"/>
                <a:t>tuổi</a:t>
              </a:r>
              <a:r>
                <a:rPr lang="en-US" sz="3200" i="1" dirty="0"/>
                <a:t> </a:t>
              </a:r>
              <a:r>
                <a:rPr lang="en-US" sz="3200" i="1" dirty="0" err="1"/>
                <a:t>dễ</a:t>
              </a:r>
              <a:r>
                <a:rPr lang="en-US" sz="3200" i="1" dirty="0"/>
                <a:t> </a:t>
              </a:r>
              <a:r>
                <a:rPr lang="en-US" sz="3200" i="1" dirty="0" err="1"/>
                <a:t>bị</a:t>
              </a:r>
              <a:r>
                <a:rPr lang="en-US" sz="3200" i="1" dirty="0"/>
                <a:t> </a:t>
              </a:r>
              <a:r>
                <a:rPr lang="en-US" sz="3200" i="1" dirty="0" err="1"/>
                <a:t>gãy</a:t>
              </a:r>
              <a:r>
                <a:rPr lang="en-US" sz="3200" i="1" dirty="0"/>
                <a:t> </a:t>
              </a:r>
              <a:r>
                <a:rPr lang="en-US" sz="3200" i="1" dirty="0" err="1"/>
                <a:t>xương</a:t>
              </a:r>
              <a:r>
                <a:rPr lang="en-US" sz="3200" i="1" dirty="0"/>
                <a:t> </a:t>
              </a:r>
              <a:r>
                <a:rPr lang="en-US" sz="3200" i="1" dirty="0" err="1"/>
                <a:t>khi</a:t>
              </a:r>
              <a:r>
                <a:rPr lang="en-US" sz="3200" i="1" dirty="0"/>
                <a:t> </a:t>
              </a:r>
              <a:r>
                <a:rPr lang="en-US" sz="3200" i="1" dirty="0" err="1"/>
                <a:t>va</a:t>
              </a:r>
              <a:r>
                <a:rPr lang="en-US" sz="3200" i="1" dirty="0"/>
                <a:t> </a:t>
              </a:r>
              <a:r>
                <a:rPr lang="en-US" sz="3200" i="1" dirty="0" err="1"/>
                <a:t>chạm</a:t>
              </a:r>
              <a:r>
                <a:rPr lang="en-US" sz="3200" i="1" dirty="0"/>
                <a:t> </a:t>
              </a:r>
              <a:r>
                <a:rPr lang="en-US" sz="3200" i="1" dirty="0" err="1"/>
                <a:t>hơn</a:t>
              </a:r>
              <a:r>
                <a:rPr lang="en-US" sz="3200" i="1" dirty="0"/>
                <a:t> </a:t>
              </a:r>
              <a:r>
                <a:rPr lang="en-US" sz="3200" i="1" dirty="0" err="1"/>
                <a:t>người</a:t>
              </a:r>
              <a:r>
                <a:rPr lang="en-US" sz="3200" i="1" dirty="0"/>
                <a:t> </a:t>
              </a:r>
              <a:r>
                <a:rPr lang="en-US" sz="3200" i="1" dirty="0" err="1"/>
                <a:t>trẻ</a:t>
              </a:r>
              <a:r>
                <a:rPr lang="en-US" sz="3200" i="1" dirty="0"/>
                <a:t>?</a:t>
              </a:r>
              <a:endParaRPr lang="en-US" sz="3200" dirty="0"/>
            </a:p>
            <a:p>
              <a:pPr algn="just" defTabSz="609630">
                <a:lnSpc>
                  <a:spcPct val="150000"/>
                </a:lnSpc>
                <a:defRPr/>
              </a:pPr>
              <a:endParaRPr lang="en-US" sz="2667" dirty="0">
                <a:solidFill>
                  <a:prstClr val="black"/>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0783C2EA-FEF7-002C-3AF1-F30957C5D050}"/>
              </a:ext>
            </a:extLst>
          </p:cNvPr>
          <p:cNvPicPr>
            <a:picLocks noChangeAspect="1"/>
          </p:cNvPicPr>
          <p:nvPr/>
        </p:nvPicPr>
        <p:blipFill>
          <a:blip r:embed="rId10"/>
          <a:stretch>
            <a:fillRect/>
          </a:stretch>
        </p:blipFill>
        <p:spPr>
          <a:xfrm>
            <a:off x="8183187" y="987376"/>
            <a:ext cx="729646" cy="1096062"/>
          </a:xfrm>
          <a:prstGeom prst="rect">
            <a:avLst/>
          </a:prstGeom>
        </p:spPr>
      </p:pic>
    </p:spTree>
    <p:extLst>
      <p:ext uri="{BB962C8B-B14F-4D97-AF65-F5344CB8AC3E}">
        <p14:creationId xmlns:p14="http://schemas.microsoft.com/office/powerpoint/2010/main" val="345615297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400" y="228600"/>
            <a:ext cx="2258952"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KẾT LUẬN</a:t>
            </a:r>
          </a:p>
        </p:txBody>
      </p:sp>
      <p:graphicFrame>
        <p:nvGraphicFramePr>
          <p:cNvPr id="5" name="Table 4"/>
          <p:cNvGraphicFramePr>
            <a:graphicFrameLocks noGrp="1"/>
          </p:cNvGraphicFramePr>
          <p:nvPr/>
        </p:nvGraphicFramePr>
        <p:xfrm>
          <a:off x="158898" y="990600"/>
          <a:ext cx="11880702" cy="5537074"/>
        </p:xfrm>
        <a:graphic>
          <a:graphicData uri="http://schemas.openxmlformats.org/drawingml/2006/table">
            <a:tbl>
              <a:tblPr/>
              <a:tblGrid>
                <a:gridCol w="2235199">
                  <a:extLst>
                    <a:ext uri="{9D8B030D-6E8A-4147-A177-3AD203B41FA5}">
                      <a16:colId xmlns:a16="http://schemas.microsoft.com/office/drawing/2014/main" val="20000"/>
                    </a:ext>
                  </a:extLst>
                </a:gridCol>
                <a:gridCol w="6451600">
                  <a:extLst>
                    <a:ext uri="{9D8B030D-6E8A-4147-A177-3AD203B41FA5}">
                      <a16:colId xmlns:a16="http://schemas.microsoft.com/office/drawing/2014/main" val="20001"/>
                    </a:ext>
                  </a:extLst>
                </a:gridCol>
                <a:gridCol w="3193903">
                  <a:extLst>
                    <a:ext uri="{9D8B030D-6E8A-4147-A177-3AD203B41FA5}">
                      <a16:colId xmlns:a16="http://schemas.microsoft.com/office/drawing/2014/main" val="20002"/>
                    </a:ext>
                  </a:extLst>
                </a:gridCol>
              </a:tblGrid>
              <a:tr h="565531">
                <a:tc>
                  <a:txBody>
                    <a:bodyPr/>
                    <a:lstStyle/>
                    <a:p>
                      <a:pPr algn="ctr">
                        <a:lnSpc>
                          <a:spcPct val="150000"/>
                        </a:lnSpc>
                        <a:spcAft>
                          <a:spcPts val="0"/>
                        </a:spcAft>
                      </a:pPr>
                      <a:r>
                        <a:rPr lang="vi-VN" sz="2400" b="1" i="0" dirty="0">
                          <a:effectLst/>
                          <a:latin typeface="Arial" panose="020B0604020202020204" pitchFamily="34" charset="0"/>
                          <a:ea typeface="Times New Roman" panose="02020603050405020304" pitchFamily="18" charset="0"/>
                          <a:cs typeface="Arial" panose="020B0604020202020204" pitchFamily="34" charset="0"/>
                        </a:rPr>
                        <a:t>Hệ vận động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FF"/>
                    </a:solidFill>
                  </a:tcPr>
                </a:tc>
                <a:tc>
                  <a:txBody>
                    <a:bodyPr/>
                    <a:lstStyle/>
                    <a:p>
                      <a:pPr algn="ctr">
                        <a:lnSpc>
                          <a:spcPct val="150000"/>
                        </a:lnSpc>
                        <a:spcAft>
                          <a:spcPts val="0"/>
                        </a:spcAft>
                      </a:pPr>
                      <a:r>
                        <a:rPr lang="vi-VN" sz="2400" b="1" i="0" dirty="0">
                          <a:effectLst/>
                          <a:latin typeface="Arial" panose="020B0604020202020204" pitchFamily="34" charset="0"/>
                          <a:ea typeface="Times New Roman" panose="02020603050405020304" pitchFamily="18" charset="0"/>
                          <a:cs typeface="Arial" panose="020B0604020202020204" pitchFamily="34" charset="0"/>
                        </a:rPr>
                        <a:t>Cấu tạo</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FF"/>
                    </a:solidFill>
                  </a:tcPr>
                </a:tc>
                <a:tc>
                  <a:txBody>
                    <a:bodyPr/>
                    <a:lstStyle/>
                    <a:p>
                      <a:pPr algn="ctr">
                        <a:lnSpc>
                          <a:spcPct val="150000"/>
                        </a:lnSpc>
                        <a:spcAft>
                          <a:spcPts val="0"/>
                        </a:spcAft>
                      </a:pPr>
                      <a:r>
                        <a:rPr lang="vi-VN" sz="2400" b="1" i="0" dirty="0">
                          <a:effectLst/>
                          <a:latin typeface="Arial" panose="020B0604020202020204" pitchFamily="34" charset="0"/>
                          <a:ea typeface="Times New Roman" panose="02020603050405020304" pitchFamily="18" charset="0"/>
                          <a:cs typeface="Arial" panose="020B0604020202020204" pitchFamily="34" charset="0"/>
                        </a:rPr>
                        <a:t>Chức năng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FF"/>
                    </a:solidFill>
                  </a:tcPr>
                </a:tc>
                <a:extLst>
                  <a:ext uri="{0D108BD9-81ED-4DB2-BD59-A6C34878D82A}">
                    <a16:rowId xmlns:a16="http://schemas.microsoft.com/office/drawing/2014/main" val="10000"/>
                  </a:ext>
                </a:extLst>
              </a:tr>
              <a:tr h="2760091">
                <a:tc>
                  <a:txBody>
                    <a:bodyPr/>
                    <a:lstStyle/>
                    <a:p>
                      <a:pPr algn="just">
                        <a:lnSpc>
                          <a:spcPct val="150000"/>
                        </a:lnSpc>
                        <a:spcAft>
                          <a:spcPts val="0"/>
                        </a:spcAft>
                      </a:pPr>
                      <a:r>
                        <a:rPr lang="vi-VN" sz="2400" b="1" i="0" dirty="0">
                          <a:effectLst/>
                          <a:latin typeface="Arial" panose="020B0604020202020204" pitchFamily="34" charset="0"/>
                          <a:ea typeface="Times New Roman" panose="02020603050405020304" pitchFamily="18" charset="0"/>
                          <a:cs typeface="Arial" panose="020B0604020202020204" pitchFamily="34" charset="0"/>
                        </a:rPr>
                        <a:t>Bộ xương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- 206 xương (đối với người trưởng thành), chia thành 3 phần: xương đầu, xương thân, xương chi.</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Cấu tạo từ chất hữu cơ và chất khoáng.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Khớp xương là nơi tiếp giáp giữa đầu xương.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Tạo khung cơ thể, giúp cơ thể có hình dạng nhất đinh và bảo vệ cơ thể.</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11451">
                <a:tc>
                  <a:txBody>
                    <a:bodyPr/>
                    <a:lstStyle/>
                    <a:p>
                      <a:pPr algn="just">
                        <a:lnSpc>
                          <a:spcPct val="150000"/>
                        </a:lnSpc>
                        <a:spcAft>
                          <a:spcPts val="0"/>
                        </a:spcAft>
                      </a:pPr>
                      <a:r>
                        <a:rPr lang="vi-VN" sz="2400" b="1" i="0">
                          <a:effectLst/>
                          <a:latin typeface="Arial" panose="020B0604020202020204" pitchFamily="34" charset="0"/>
                          <a:ea typeface="Times New Roman" panose="02020603050405020304" pitchFamily="18" charset="0"/>
                          <a:cs typeface="Arial" panose="020B0604020202020204" pitchFamily="34" charset="0"/>
                        </a:rPr>
                        <a:t>Hệ cơ</a:t>
                      </a:r>
                      <a:endParaRPr lang="en-US" sz="2400" i="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Có khoảng 600 cơ gồm các nhóm cơ: Cơ đầu, cơ thân, cơ tay, cơ chân</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 Các cơ bám vào xương nhờ các mô liên kết nư dây chằng, gân.</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vi-VN" sz="2400" i="0" dirty="0">
                          <a:effectLst/>
                          <a:latin typeface="Arial" panose="020B0604020202020204" pitchFamily="34" charset="0"/>
                          <a:ea typeface="Times New Roman" panose="02020603050405020304" pitchFamily="18" charset="0"/>
                          <a:cs typeface="Arial" panose="020B0604020202020204" pitchFamily="34" charset="0"/>
                        </a:rPr>
                        <a:t>Khi cơ co và dãn sẽ làm xương cử động giúp cơ thể di chuyển và vận động.</a:t>
                      </a:r>
                      <a:endParaRPr lang="en-US" sz="2400" i="0" dirty="0">
                        <a:effectLst/>
                        <a:latin typeface="Arial" panose="020B0604020202020204" pitchFamily="34" charset="0"/>
                        <a:ea typeface="Calibri" panose="020F0502020204030204" pitchFamily="34" charset="0"/>
                        <a:cs typeface="Arial" panose="020B0604020202020204" pitchFamily="34" charset="0"/>
                      </a:endParaRPr>
                    </a:p>
                  </a:txBody>
                  <a:tcPr marL="42333" marR="42333" marT="42333" marB="4233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Freeform 6"/>
          <p:cNvSpPr/>
          <p:nvPr/>
        </p:nvSpPr>
        <p:spPr>
          <a:xfrm rot="5400000">
            <a:off x="10497526" y="-694976"/>
            <a:ext cx="961967" cy="2426982"/>
          </a:xfrm>
          <a:custGeom>
            <a:avLst/>
            <a:gdLst/>
            <a:ahLst/>
            <a:cxnLst/>
            <a:rect l="l" t="t" r="r" b="b"/>
            <a:pathLst>
              <a:path w="2254899" h="5688965">
                <a:moveTo>
                  <a:pt x="0" y="0"/>
                </a:moveTo>
                <a:lnTo>
                  <a:pt x="2254899" y="0"/>
                </a:lnTo>
                <a:lnTo>
                  <a:pt x="2254899" y="5688965"/>
                </a:lnTo>
                <a:lnTo>
                  <a:pt x="0" y="56889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p:cNvPicPr>
            <a:picLocks noChangeAspect="1"/>
          </p:cNvPicPr>
          <p:nvPr/>
        </p:nvPicPr>
        <p:blipFill>
          <a:blip r:embed="rId4"/>
          <a:stretch>
            <a:fillRect/>
          </a:stretch>
        </p:blipFill>
        <p:spPr>
          <a:xfrm>
            <a:off x="515075" y="5003800"/>
            <a:ext cx="1509850" cy="1506237"/>
          </a:xfrm>
          <a:prstGeom prst="rect">
            <a:avLst/>
          </a:prstGeom>
        </p:spPr>
      </p:pic>
      <p:grpSp>
        <p:nvGrpSpPr>
          <p:cNvPr id="14" name="Group 13"/>
          <p:cNvGrpSpPr/>
          <p:nvPr/>
        </p:nvGrpSpPr>
        <p:grpSpPr>
          <a:xfrm>
            <a:off x="444936" y="2459951"/>
            <a:ext cx="1650127" cy="1649912"/>
            <a:chOff x="667403" y="3689926"/>
            <a:chExt cx="2475191" cy="2474868"/>
          </a:xfrm>
        </p:grpSpPr>
        <p:pic>
          <p:nvPicPr>
            <p:cNvPr id="12" name="Picture 11"/>
            <p:cNvPicPr>
              <a:picLocks noChangeAspect="1"/>
            </p:cNvPicPr>
            <p:nvPr/>
          </p:nvPicPr>
          <p:blipFill>
            <a:blip r:embed="rId5"/>
            <a:stretch>
              <a:fillRect/>
            </a:stretch>
          </p:blipFill>
          <p:spPr>
            <a:xfrm>
              <a:off x="667403" y="3695700"/>
              <a:ext cx="2475191" cy="2469094"/>
            </a:xfrm>
            <a:prstGeom prst="rect">
              <a:avLst/>
            </a:prstGeom>
          </p:spPr>
        </p:pic>
        <p:pic>
          <p:nvPicPr>
            <p:cNvPr id="13" name="Picture 12"/>
            <p:cNvPicPr>
              <a:picLocks noChangeAspect="1"/>
            </p:cNvPicPr>
            <p:nvPr/>
          </p:nvPicPr>
          <p:blipFill>
            <a:blip r:embed="rId6"/>
            <a:stretch>
              <a:fillRect/>
            </a:stretch>
          </p:blipFill>
          <p:spPr>
            <a:xfrm>
              <a:off x="1133801" y="3689926"/>
              <a:ext cx="1542394" cy="2474868"/>
            </a:xfrm>
            <a:prstGeom prst="rect">
              <a:avLst/>
            </a:prstGeom>
          </p:spPr>
        </p:pic>
      </p:grpSp>
    </p:spTree>
    <p:extLst>
      <p:ext uri="{BB962C8B-B14F-4D97-AF65-F5344CB8AC3E}">
        <p14:creationId xmlns:p14="http://schemas.microsoft.com/office/powerpoint/2010/main" val="11573369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3DEFF"/>
          </a:solidFill>
          <a:ln>
            <a:solidFill>
              <a:srgbClr val="D3D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 name="Freeform 2"/>
          <p:cNvSpPr/>
          <p:nvPr/>
        </p:nvSpPr>
        <p:spPr>
          <a:xfrm rot="-1339171">
            <a:off x="-1011720" y="3680737"/>
            <a:ext cx="4685736" cy="5626976"/>
          </a:xfrm>
          <a:custGeom>
            <a:avLst/>
            <a:gdLst/>
            <a:ahLst/>
            <a:cxnLst/>
            <a:rect l="l" t="t" r="r" b="b"/>
            <a:pathLst>
              <a:path w="7028604" h="8440464">
                <a:moveTo>
                  <a:pt x="0" y="0"/>
                </a:moveTo>
                <a:lnTo>
                  <a:pt x="7028605" y="0"/>
                </a:lnTo>
                <a:lnTo>
                  <a:pt x="7028605" y="8440464"/>
                </a:lnTo>
                <a:lnTo>
                  <a:pt x="0" y="8440464"/>
                </a:lnTo>
                <a:lnTo>
                  <a:pt x="0" y="0"/>
                </a:lnTo>
                <a:close/>
              </a:path>
            </a:pathLst>
          </a:custGeom>
          <a:blipFill>
            <a:blip r:embed="rId2">
              <a:alphaModFix amt="17000"/>
              <a:extLst>
                <a:ext uri="{96DAC541-7B7A-43D3-8B79-37D633B846F1}">
                  <asvg:svgBlip xmlns:asvg="http://schemas.microsoft.com/office/drawing/2016/SVG/main" r:embed="rId3"/>
                </a:ext>
              </a:extLst>
            </a:blip>
            <a:stretch>
              <a:fillRect/>
            </a:stretch>
          </a:blipFill>
        </p:spPr>
      </p:sp>
      <p:sp>
        <p:nvSpPr>
          <p:cNvPr id="9" name="Freeform 9"/>
          <p:cNvSpPr/>
          <p:nvPr/>
        </p:nvSpPr>
        <p:spPr>
          <a:xfrm rot="-2940885">
            <a:off x="9877747" y="-1298237"/>
            <a:ext cx="3147691" cy="3758693"/>
          </a:xfrm>
          <a:custGeom>
            <a:avLst/>
            <a:gdLst/>
            <a:ahLst/>
            <a:cxnLst/>
            <a:rect l="l" t="t" r="r" b="b"/>
            <a:pathLst>
              <a:path w="7028604" h="8440464">
                <a:moveTo>
                  <a:pt x="0" y="0"/>
                </a:moveTo>
                <a:lnTo>
                  <a:pt x="7028604" y="0"/>
                </a:lnTo>
                <a:lnTo>
                  <a:pt x="7028604" y="8440463"/>
                </a:lnTo>
                <a:lnTo>
                  <a:pt x="0" y="8440463"/>
                </a:lnTo>
                <a:lnTo>
                  <a:pt x="0" y="0"/>
                </a:lnTo>
                <a:close/>
              </a:path>
            </a:pathLst>
          </a:custGeom>
          <a:blipFill>
            <a:blip r:embed="rId2">
              <a:alphaModFix amt="17000"/>
              <a:extLst>
                <a:ext uri="{96DAC541-7B7A-43D3-8B79-37D633B846F1}">
                  <asvg:svgBlip xmlns:asvg="http://schemas.microsoft.com/office/drawing/2016/SVG/main" r:embed="rId3"/>
                </a:ext>
              </a:extLst>
            </a:blip>
            <a:stretch>
              <a:fillRect/>
            </a:stretch>
          </a:blipFill>
        </p:spPr>
      </p:sp>
      <p:grpSp>
        <p:nvGrpSpPr>
          <p:cNvPr id="14" name="Group 13"/>
          <p:cNvGrpSpPr/>
          <p:nvPr/>
        </p:nvGrpSpPr>
        <p:grpSpPr>
          <a:xfrm>
            <a:off x="3597586" y="3152429"/>
            <a:ext cx="2314931" cy="4429287"/>
            <a:chOff x="5396379" y="4728643"/>
            <a:chExt cx="3472396" cy="6643931"/>
          </a:xfrm>
        </p:grpSpPr>
        <p:grpSp>
          <p:nvGrpSpPr>
            <p:cNvPr id="6" name="Group 6"/>
            <p:cNvGrpSpPr/>
            <p:nvPr/>
          </p:nvGrpSpPr>
          <p:grpSpPr>
            <a:xfrm>
              <a:off x="5396379" y="4728643"/>
              <a:ext cx="3472396" cy="6643931"/>
              <a:chOff x="0" y="0"/>
              <a:chExt cx="3570416" cy="10444008"/>
            </a:xfrm>
          </p:grpSpPr>
          <p:sp>
            <p:nvSpPr>
              <p:cNvPr id="7" name="Freeform 7"/>
              <p:cNvSpPr/>
              <p:nvPr/>
            </p:nvSpPr>
            <p:spPr>
              <a:xfrm>
                <a:off x="-9098" y="-6509"/>
                <a:ext cx="3584747" cy="10476062"/>
              </a:xfrm>
              <a:custGeom>
                <a:avLst/>
                <a:gdLst/>
                <a:ahLst/>
                <a:cxnLst/>
                <a:rect l="l" t="t" r="r" b="b"/>
                <a:pathLst>
                  <a:path w="3584747" h="10476062">
                    <a:moveTo>
                      <a:pt x="63030" y="9882509"/>
                    </a:moveTo>
                    <a:cubicBezTo>
                      <a:pt x="63030" y="9882509"/>
                      <a:pt x="0" y="9635944"/>
                      <a:pt x="10218" y="1214762"/>
                    </a:cubicBezTo>
                    <a:cubicBezTo>
                      <a:pt x="18651" y="990971"/>
                      <a:pt x="65033" y="645332"/>
                      <a:pt x="65033" y="645332"/>
                    </a:cubicBezTo>
                    <a:cubicBezTo>
                      <a:pt x="82233" y="502466"/>
                      <a:pt x="56685" y="337866"/>
                      <a:pt x="181385" y="223925"/>
                    </a:cubicBezTo>
                    <a:cubicBezTo>
                      <a:pt x="346794" y="72788"/>
                      <a:pt x="621643" y="0"/>
                      <a:pt x="2691674" y="6965"/>
                    </a:cubicBezTo>
                    <a:lnTo>
                      <a:pt x="2691675" y="6965"/>
                    </a:lnTo>
                    <a:cubicBezTo>
                      <a:pt x="2908422" y="16819"/>
                      <a:pt x="3112737" y="36481"/>
                      <a:pt x="3246925" y="101690"/>
                    </a:cubicBezTo>
                    <a:cubicBezTo>
                      <a:pt x="3502971" y="226120"/>
                      <a:pt x="3584746" y="459160"/>
                      <a:pt x="3579259" y="704684"/>
                    </a:cubicBezTo>
                    <a:cubicBezTo>
                      <a:pt x="3579259" y="704684"/>
                      <a:pt x="3535971" y="1013073"/>
                      <a:pt x="3543404" y="1248607"/>
                    </a:cubicBezTo>
                    <a:cubicBezTo>
                      <a:pt x="3550528" y="9624310"/>
                      <a:pt x="3557684" y="9819912"/>
                      <a:pt x="3557684" y="9819912"/>
                    </a:cubicBezTo>
                    <a:cubicBezTo>
                      <a:pt x="3541003" y="10035645"/>
                      <a:pt x="3426358" y="10246257"/>
                      <a:pt x="3229489" y="10357881"/>
                    </a:cubicBezTo>
                    <a:cubicBezTo>
                      <a:pt x="3079138" y="10443129"/>
                      <a:pt x="2881107" y="10458228"/>
                      <a:pt x="2282463" y="10447486"/>
                    </a:cubicBezTo>
                    <a:lnTo>
                      <a:pt x="2282440" y="10447486"/>
                    </a:lnTo>
                    <a:cubicBezTo>
                      <a:pt x="645952" y="10442209"/>
                      <a:pt x="384604" y="10476062"/>
                      <a:pt x="254278" y="10366905"/>
                    </a:cubicBezTo>
                    <a:cubicBezTo>
                      <a:pt x="145767" y="10276019"/>
                      <a:pt x="81795" y="10082707"/>
                      <a:pt x="63030" y="9882509"/>
                    </a:cubicBezTo>
                    <a:close/>
                  </a:path>
                </a:pathLst>
              </a:custGeom>
              <a:solidFill>
                <a:srgbClr val="FFFFFF"/>
              </a:solidFill>
            </p:spPr>
          </p:sp>
        </p:grpSp>
        <p:sp>
          <p:nvSpPr>
            <p:cNvPr id="32" name="Freeform 6"/>
            <p:cNvSpPr/>
            <p:nvPr/>
          </p:nvSpPr>
          <p:spPr>
            <a:xfrm>
              <a:off x="6295397" y="5295900"/>
              <a:ext cx="1645920" cy="4114800"/>
            </a:xfrm>
            <a:custGeom>
              <a:avLst/>
              <a:gdLst/>
              <a:ahLst/>
              <a:cxnLst/>
              <a:rect l="l" t="t" r="r" b="b"/>
              <a:pathLst>
                <a:path w="1645920" h="4114800">
                  <a:moveTo>
                    <a:pt x="0" y="0"/>
                  </a:moveTo>
                  <a:lnTo>
                    <a:pt x="1645920" y="0"/>
                  </a:lnTo>
                  <a:lnTo>
                    <a:pt x="164592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8" name="Group 7"/>
          <p:cNvGrpSpPr/>
          <p:nvPr/>
        </p:nvGrpSpPr>
        <p:grpSpPr>
          <a:xfrm>
            <a:off x="855351" y="3155189"/>
            <a:ext cx="2314931" cy="4301120"/>
            <a:chOff x="1283027" y="4732784"/>
            <a:chExt cx="3472396" cy="6451680"/>
          </a:xfrm>
        </p:grpSpPr>
        <p:grpSp>
          <p:nvGrpSpPr>
            <p:cNvPr id="3" name="Group 3"/>
            <p:cNvGrpSpPr/>
            <p:nvPr/>
          </p:nvGrpSpPr>
          <p:grpSpPr>
            <a:xfrm>
              <a:off x="1283027" y="4732784"/>
              <a:ext cx="3472396" cy="6451680"/>
              <a:chOff x="0" y="0"/>
              <a:chExt cx="3570416" cy="10141797"/>
            </a:xfrm>
          </p:grpSpPr>
          <p:sp>
            <p:nvSpPr>
              <p:cNvPr id="4" name="Freeform 4"/>
              <p:cNvSpPr/>
              <p:nvPr/>
            </p:nvSpPr>
            <p:spPr>
              <a:xfrm>
                <a:off x="-9098" y="-6509"/>
                <a:ext cx="3584747" cy="10173850"/>
              </a:xfrm>
              <a:custGeom>
                <a:avLst/>
                <a:gdLst/>
                <a:ahLst/>
                <a:cxnLst/>
                <a:rect l="l" t="t" r="r" b="b"/>
                <a:pathLst>
                  <a:path w="3584747" h="10173850">
                    <a:moveTo>
                      <a:pt x="63030" y="9580297"/>
                    </a:moveTo>
                    <a:cubicBezTo>
                      <a:pt x="63030" y="9580297"/>
                      <a:pt x="0" y="9333733"/>
                      <a:pt x="10218" y="1214762"/>
                    </a:cubicBezTo>
                    <a:cubicBezTo>
                      <a:pt x="18651" y="990971"/>
                      <a:pt x="65033" y="645332"/>
                      <a:pt x="65033" y="645332"/>
                    </a:cubicBezTo>
                    <a:cubicBezTo>
                      <a:pt x="82233" y="502466"/>
                      <a:pt x="56685" y="337866"/>
                      <a:pt x="181385" y="223925"/>
                    </a:cubicBezTo>
                    <a:cubicBezTo>
                      <a:pt x="346794" y="72788"/>
                      <a:pt x="621643" y="0"/>
                      <a:pt x="2691674" y="6965"/>
                    </a:cubicBezTo>
                    <a:lnTo>
                      <a:pt x="2691675" y="6965"/>
                    </a:lnTo>
                    <a:cubicBezTo>
                      <a:pt x="2908422" y="16819"/>
                      <a:pt x="3112737" y="36481"/>
                      <a:pt x="3246925" y="101690"/>
                    </a:cubicBezTo>
                    <a:cubicBezTo>
                      <a:pt x="3502971" y="226120"/>
                      <a:pt x="3584746" y="459160"/>
                      <a:pt x="3579259" y="704684"/>
                    </a:cubicBezTo>
                    <a:cubicBezTo>
                      <a:pt x="3579259" y="704684"/>
                      <a:pt x="3535971" y="1013073"/>
                      <a:pt x="3543404" y="1248607"/>
                    </a:cubicBezTo>
                    <a:cubicBezTo>
                      <a:pt x="3550528" y="9322099"/>
                      <a:pt x="3557684" y="9517701"/>
                      <a:pt x="3557684" y="9517701"/>
                    </a:cubicBezTo>
                    <a:cubicBezTo>
                      <a:pt x="3541003" y="9733434"/>
                      <a:pt x="3426358" y="9944045"/>
                      <a:pt x="3229489" y="10055669"/>
                    </a:cubicBezTo>
                    <a:cubicBezTo>
                      <a:pt x="3079138" y="10140918"/>
                      <a:pt x="2881107" y="10156016"/>
                      <a:pt x="2282463" y="10145274"/>
                    </a:cubicBezTo>
                    <a:lnTo>
                      <a:pt x="2282440" y="10145274"/>
                    </a:lnTo>
                    <a:cubicBezTo>
                      <a:pt x="645952" y="10139997"/>
                      <a:pt x="384604" y="10173850"/>
                      <a:pt x="254278" y="10064693"/>
                    </a:cubicBezTo>
                    <a:cubicBezTo>
                      <a:pt x="145767" y="9973808"/>
                      <a:pt x="81795" y="9780496"/>
                      <a:pt x="63030" y="9580297"/>
                    </a:cubicBezTo>
                    <a:close/>
                  </a:path>
                </a:pathLst>
              </a:custGeom>
              <a:solidFill>
                <a:srgbClr val="FFFFFF"/>
              </a:solidFill>
            </p:spPr>
          </p:sp>
        </p:grpSp>
        <p:sp>
          <p:nvSpPr>
            <p:cNvPr id="33" name="Freeform 7"/>
            <p:cNvSpPr/>
            <p:nvPr/>
          </p:nvSpPr>
          <p:spPr>
            <a:xfrm>
              <a:off x="2345937" y="5295900"/>
              <a:ext cx="1414462" cy="4114800"/>
            </a:xfrm>
            <a:custGeom>
              <a:avLst/>
              <a:gdLst/>
              <a:ahLst/>
              <a:cxnLst/>
              <a:rect l="l" t="t" r="r" b="b"/>
              <a:pathLst>
                <a:path w="1414462" h="4114800">
                  <a:moveTo>
                    <a:pt x="0" y="0"/>
                  </a:moveTo>
                  <a:lnTo>
                    <a:pt x="1414462" y="0"/>
                  </a:lnTo>
                  <a:lnTo>
                    <a:pt x="141446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15" name="Group 14"/>
          <p:cNvGrpSpPr/>
          <p:nvPr/>
        </p:nvGrpSpPr>
        <p:grpSpPr>
          <a:xfrm>
            <a:off x="6300832" y="3139048"/>
            <a:ext cx="2314931" cy="4429287"/>
            <a:chOff x="9451248" y="4708571"/>
            <a:chExt cx="3472396" cy="6643931"/>
          </a:xfrm>
        </p:grpSpPr>
        <p:grpSp>
          <p:nvGrpSpPr>
            <p:cNvPr id="10" name="Group 10"/>
            <p:cNvGrpSpPr/>
            <p:nvPr/>
          </p:nvGrpSpPr>
          <p:grpSpPr>
            <a:xfrm>
              <a:off x="9451248" y="4708571"/>
              <a:ext cx="3472396" cy="6643931"/>
              <a:chOff x="0" y="0"/>
              <a:chExt cx="3570416" cy="10444008"/>
            </a:xfrm>
          </p:grpSpPr>
          <p:sp>
            <p:nvSpPr>
              <p:cNvPr id="11" name="Freeform 11"/>
              <p:cNvSpPr/>
              <p:nvPr/>
            </p:nvSpPr>
            <p:spPr>
              <a:xfrm>
                <a:off x="-9098" y="-6509"/>
                <a:ext cx="3584747" cy="10476062"/>
              </a:xfrm>
              <a:custGeom>
                <a:avLst/>
                <a:gdLst/>
                <a:ahLst/>
                <a:cxnLst/>
                <a:rect l="l" t="t" r="r" b="b"/>
                <a:pathLst>
                  <a:path w="3584747" h="10476062">
                    <a:moveTo>
                      <a:pt x="63030" y="9882509"/>
                    </a:moveTo>
                    <a:cubicBezTo>
                      <a:pt x="63030" y="9882509"/>
                      <a:pt x="0" y="9635944"/>
                      <a:pt x="10218" y="1214762"/>
                    </a:cubicBezTo>
                    <a:cubicBezTo>
                      <a:pt x="18651" y="990971"/>
                      <a:pt x="65033" y="645332"/>
                      <a:pt x="65033" y="645332"/>
                    </a:cubicBezTo>
                    <a:cubicBezTo>
                      <a:pt x="82233" y="502466"/>
                      <a:pt x="56685" y="337866"/>
                      <a:pt x="181385" y="223925"/>
                    </a:cubicBezTo>
                    <a:cubicBezTo>
                      <a:pt x="346794" y="72788"/>
                      <a:pt x="621643" y="0"/>
                      <a:pt x="2691674" y="6965"/>
                    </a:cubicBezTo>
                    <a:lnTo>
                      <a:pt x="2691675" y="6965"/>
                    </a:lnTo>
                    <a:cubicBezTo>
                      <a:pt x="2908422" y="16819"/>
                      <a:pt x="3112737" y="36481"/>
                      <a:pt x="3246925" y="101690"/>
                    </a:cubicBezTo>
                    <a:cubicBezTo>
                      <a:pt x="3502971" y="226120"/>
                      <a:pt x="3584746" y="459160"/>
                      <a:pt x="3579259" y="704684"/>
                    </a:cubicBezTo>
                    <a:cubicBezTo>
                      <a:pt x="3579259" y="704684"/>
                      <a:pt x="3535971" y="1013073"/>
                      <a:pt x="3543404" y="1248607"/>
                    </a:cubicBezTo>
                    <a:cubicBezTo>
                      <a:pt x="3550528" y="9624310"/>
                      <a:pt x="3557684" y="9819912"/>
                      <a:pt x="3557684" y="9819912"/>
                    </a:cubicBezTo>
                    <a:cubicBezTo>
                      <a:pt x="3541003" y="10035645"/>
                      <a:pt x="3426358" y="10246257"/>
                      <a:pt x="3229489" y="10357881"/>
                    </a:cubicBezTo>
                    <a:cubicBezTo>
                      <a:pt x="3079138" y="10443129"/>
                      <a:pt x="2881107" y="10458228"/>
                      <a:pt x="2282463" y="10447486"/>
                    </a:cubicBezTo>
                    <a:lnTo>
                      <a:pt x="2282440" y="10447486"/>
                    </a:lnTo>
                    <a:cubicBezTo>
                      <a:pt x="645952" y="10442209"/>
                      <a:pt x="384604" y="10476062"/>
                      <a:pt x="254278" y="10366905"/>
                    </a:cubicBezTo>
                    <a:cubicBezTo>
                      <a:pt x="145767" y="10276019"/>
                      <a:pt x="81795" y="10082707"/>
                      <a:pt x="63030" y="9882509"/>
                    </a:cubicBezTo>
                    <a:close/>
                  </a:path>
                </a:pathLst>
              </a:custGeom>
              <a:solidFill>
                <a:srgbClr val="FFFFFF"/>
              </a:solidFill>
            </p:spPr>
          </p:sp>
        </p:grpSp>
        <p:sp>
          <p:nvSpPr>
            <p:cNvPr id="34" name="Freeform 8"/>
            <p:cNvSpPr/>
            <p:nvPr/>
          </p:nvSpPr>
          <p:spPr>
            <a:xfrm>
              <a:off x="10542629" y="5295900"/>
              <a:ext cx="1285875" cy="4114800"/>
            </a:xfrm>
            <a:custGeom>
              <a:avLst/>
              <a:gdLst/>
              <a:ahLst/>
              <a:cxnLst/>
              <a:rect l="l" t="t" r="r" b="b"/>
              <a:pathLst>
                <a:path w="1285875" h="4114800">
                  <a:moveTo>
                    <a:pt x="0" y="0"/>
                  </a:moveTo>
                  <a:lnTo>
                    <a:pt x="1285875" y="0"/>
                  </a:lnTo>
                  <a:lnTo>
                    <a:pt x="128587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6" name="Group 15"/>
          <p:cNvGrpSpPr/>
          <p:nvPr/>
        </p:nvGrpSpPr>
        <p:grpSpPr>
          <a:xfrm>
            <a:off x="9006583" y="3175000"/>
            <a:ext cx="2314931" cy="4394114"/>
            <a:chOff x="13509875" y="4762500"/>
            <a:chExt cx="3472396" cy="6591171"/>
          </a:xfrm>
        </p:grpSpPr>
        <p:grpSp>
          <p:nvGrpSpPr>
            <p:cNvPr id="12" name="Group 12"/>
            <p:cNvGrpSpPr/>
            <p:nvPr/>
          </p:nvGrpSpPr>
          <p:grpSpPr>
            <a:xfrm>
              <a:off x="13509875" y="4762500"/>
              <a:ext cx="3472396" cy="6591171"/>
              <a:chOff x="0" y="0"/>
              <a:chExt cx="3570416" cy="10361071"/>
            </a:xfrm>
          </p:grpSpPr>
          <p:sp>
            <p:nvSpPr>
              <p:cNvPr id="13" name="Freeform 13"/>
              <p:cNvSpPr/>
              <p:nvPr/>
            </p:nvSpPr>
            <p:spPr>
              <a:xfrm>
                <a:off x="-9098" y="-6509"/>
                <a:ext cx="3584747" cy="10393124"/>
              </a:xfrm>
              <a:custGeom>
                <a:avLst/>
                <a:gdLst/>
                <a:ahLst/>
                <a:cxnLst/>
                <a:rect l="l" t="t" r="r" b="b"/>
                <a:pathLst>
                  <a:path w="3584747" h="10393124">
                    <a:moveTo>
                      <a:pt x="63030" y="9799572"/>
                    </a:moveTo>
                    <a:cubicBezTo>
                      <a:pt x="63030" y="9799572"/>
                      <a:pt x="0" y="9553007"/>
                      <a:pt x="10218" y="1214762"/>
                    </a:cubicBezTo>
                    <a:cubicBezTo>
                      <a:pt x="18651" y="990971"/>
                      <a:pt x="65033" y="645332"/>
                      <a:pt x="65033" y="645332"/>
                    </a:cubicBezTo>
                    <a:cubicBezTo>
                      <a:pt x="82233" y="502466"/>
                      <a:pt x="56685" y="337866"/>
                      <a:pt x="181385" y="223925"/>
                    </a:cubicBezTo>
                    <a:cubicBezTo>
                      <a:pt x="346794" y="72788"/>
                      <a:pt x="621643" y="0"/>
                      <a:pt x="2691674" y="6965"/>
                    </a:cubicBezTo>
                    <a:lnTo>
                      <a:pt x="2691675" y="6965"/>
                    </a:lnTo>
                    <a:cubicBezTo>
                      <a:pt x="2908422" y="16819"/>
                      <a:pt x="3112737" y="36481"/>
                      <a:pt x="3246925" y="101690"/>
                    </a:cubicBezTo>
                    <a:cubicBezTo>
                      <a:pt x="3502971" y="226120"/>
                      <a:pt x="3584746" y="459160"/>
                      <a:pt x="3579259" y="704684"/>
                    </a:cubicBezTo>
                    <a:cubicBezTo>
                      <a:pt x="3579259" y="704684"/>
                      <a:pt x="3535971" y="1013073"/>
                      <a:pt x="3543404" y="1248607"/>
                    </a:cubicBezTo>
                    <a:cubicBezTo>
                      <a:pt x="3550528" y="9541373"/>
                      <a:pt x="3557684" y="9736976"/>
                      <a:pt x="3557684" y="9736976"/>
                    </a:cubicBezTo>
                    <a:cubicBezTo>
                      <a:pt x="3541003" y="9952708"/>
                      <a:pt x="3426358" y="10163320"/>
                      <a:pt x="3229489" y="10274943"/>
                    </a:cubicBezTo>
                    <a:cubicBezTo>
                      <a:pt x="3079138" y="10360193"/>
                      <a:pt x="2881107" y="10375290"/>
                      <a:pt x="2282463" y="10364549"/>
                    </a:cubicBezTo>
                    <a:lnTo>
                      <a:pt x="2282440" y="10364549"/>
                    </a:lnTo>
                    <a:cubicBezTo>
                      <a:pt x="645952" y="10359272"/>
                      <a:pt x="384604" y="10393125"/>
                      <a:pt x="254278" y="10283967"/>
                    </a:cubicBezTo>
                    <a:cubicBezTo>
                      <a:pt x="145767" y="10193083"/>
                      <a:pt x="81795" y="9999770"/>
                      <a:pt x="63030" y="9799572"/>
                    </a:cubicBezTo>
                    <a:close/>
                  </a:path>
                </a:pathLst>
              </a:custGeom>
              <a:solidFill>
                <a:srgbClr val="FFFFFF"/>
              </a:solidFill>
            </p:spPr>
          </p:sp>
        </p:grpSp>
        <p:sp>
          <p:nvSpPr>
            <p:cNvPr id="35" name="Freeform 5"/>
            <p:cNvSpPr/>
            <p:nvPr/>
          </p:nvSpPr>
          <p:spPr>
            <a:xfrm>
              <a:off x="14369799" y="5295900"/>
              <a:ext cx="1748790" cy="4114800"/>
            </a:xfrm>
            <a:custGeom>
              <a:avLst/>
              <a:gdLst/>
              <a:ahLst/>
              <a:cxnLst/>
              <a:rect l="l" t="t" r="r" b="b"/>
              <a:pathLst>
                <a:path w="1748790" h="4114800">
                  <a:moveTo>
                    <a:pt x="0" y="0"/>
                  </a:moveTo>
                  <a:lnTo>
                    <a:pt x="1748790" y="0"/>
                  </a:lnTo>
                  <a:lnTo>
                    <a:pt x="174879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38" name="TextBox 37"/>
          <p:cNvSpPr txBox="1"/>
          <p:nvPr/>
        </p:nvSpPr>
        <p:spPr>
          <a:xfrm>
            <a:off x="3636419" y="569564"/>
            <a:ext cx="5168527" cy="769441"/>
          </a:xfrm>
          <a:prstGeom prst="rect">
            <a:avLst/>
          </a:prstGeom>
          <a:noFill/>
        </p:spPr>
        <p:txBody>
          <a:bodyPr wrap="square" rtlCol="0">
            <a:spAutoFit/>
          </a:bodyPr>
          <a:lstStyle/>
          <a:p>
            <a:pPr algn="ctr"/>
            <a:r>
              <a:rPr lang="vi-VN" sz="4400" b="1" dirty="0">
                <a:solidFill>
                  <a:srgbClr val="A0325B"/>
                </a:solidFill>
                <a:latin typeface="Arial" panose="020B0604020202020204" pitchFamily="34" charset="0"/>
                <a:cs typeface="Arial" panose="020B0604020202020204" pitchFamily="34" charset="0"/>
              </a:rPr>
              <a:t>KHỞI ĐỘNG</a:t>
            </a:r>
            <a:endParaRPr lang="en-US" sz="4400" b="1" dirty="0">
              <a:solidFill>
                <a:srgbClr val="A0325B"/>
              </a:solidFill>
              <a:latin typeface="Arial" panose="020B0604020202020204" pitchFamily="34" charset="0"/>
              <a:cs typeface="Arial" panose="020B0604020202020204" pitchFamily="34" charset="0"/>
            </a:endParaRPr>
          </a:p>
        </p:txBody>
      </p:sp>
      <p:grpSp>
        <p:nvGrpSpPr>
          <p:cNvPr id="5" name="Group 4"/>
          <p:cNvGrpSpPr/>
          <p:nvPr/>
        </p:nvGrpSpPr>
        <p:grpSpPr>
          <a:xfrm>
            <a:off x="663325" y="1308228"/>
            <a:ext cx="10788267" cy="2021041"/>
            <a:chOff x="994987" y="1962341"/>
            <a:chExt cx="16182401" cy="3031562"/>
          </a:xfrm>
        </p:grpSpPr>
        <p:sp>
          <p:nvSpPr>
            <p:cNvPr id="39" name="Rectangle 38"/>
            <p:cNvSpPr/>
            <p:nvPr/>
          </p:nvSpPr>
          <p:spPr>
            <a:xfrm>
              <a:off x="2840718" y="2184191"/>
              <a:ext cx="14336670" cy="2809712"/>
            </a:xfrm>
            <a:prstGeom prst="rect">
              <a:avLst/>
            </a:prstGeom>
          </p:spPr>
          <p:txBody>
            <a:bodyPr wrap="square">
              <a:spAutoFit/>
            </a:bodyPr>
            <a:lstStyle/>
            <a:p>
              <a:pPr algn="just">
                <a:lnSpc>
                  <a:spcPct val="150000"/>
                </a:lnSpc>
              </a:pPr>
              <a:r>
                <a:rPr lang="vi-VN" sz="2667" dirty="0"/>
                <a:t>Theo em tại sao mỗi người lại có vóc dáng và kích thước khác nhau? Nhờ đâu mà cơ thể con người di chuyển và vận động?</a:t>
              </a:r>
              <a:endParaRPr lang="en-US" sz="2667" dirty="0"/>
            </a:p>
          </p:txBody>
        </p:sp>
        <p:pic>
          <p:nvPicPr>
            <p:cNvPr id="40" name="Picture 39"/>
            <p:cNvPicPr>
              <a:picLocks noChangeAspect="1"/>
            </p:cNvPicPr>
            <p:nvPr/>
          </p:nvPicPr>
          <p:blipFill>
            <a:blip r:embed="rId12"/>
            <a:stretch>
              <a:fillRect/>
            </a:stretch>
          </p:blipFill>
          <p:spPr>
            <a:xfrm>
              <a:off x="994987" y="1962341"/>
              <a:ext cx="1572904" cy="2200847"/>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2490269"/>
          </a:xfrm>
          <a:prstGeom prst="rect">
            <a:avLst/>
          </a:prstGeom>
          <a:solidFill>
            <a:srgbClr val="A0CEE9"/>
          </a:solidFill>
        </p:spPr>
      </p:sp>
      <p:sp>
        <p:nvSpPr>
          <p:cNvPr id="3" name="Freeform 3"/>
          <p:cNvSpPr/>
          <p:nvPr/>
        </p:nvSpPr>
        <p:spPr>
          <a:xfrm rot="-1647410">
            <a:off x="7360244" y="329215"/>
            <a:ext cx="3387001" cy="3208413"/>
          </a:xfrm>
          <a:custGeom>
            <a:avLst/>
            <a:gdLst/>
            <a:ahLst/>
            <a:cxnLst/>
            <a:rect l="l" t="t" r="r" b="b"/>
            <a:pathLst>
              <a:path w="5080501" h="4812620">
                <a:moveTo>
                  <a:pt x="0" y="0"/>
                </a:moveTo>
                <a:lnTo>
                  <a:pt x="5080501" y="0"/>
                </a:lnTo>
                <a:lnTo>
                  <a:pt x="5080501" y="4812620"/>
                </a:lnTo>
                <a:lnTo>
                  <a:pt x="0" y="4812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688734" y="912779"/>
            <a:ext cx="1503266" cy="3792643"/>
          </a:xfrm>
          <a:custGeom>
            <a:avLst/>
            <a:gdLst/>
            <a:ahLst/>
            <a:cxnLst/>
            <a:rect l="l" t="t" r="r" b="b"/>
            <a:pathLst>
              <a:path w="2254899" h="5688965">
                <a:moveTo>
                  <a:pt x="0" y="0"/>
                </a:moveTo>
                <a:lnTo>
                  <a:pt x="2254899" y="0"/>
                </a:lnTo>
                <a:lnTo>
                  <a:pt x="2254899" y="5688965"/>
                </a:lnTo>
                <a:lnTo>
                  <a:pt x="0" y="56889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7528">
            <a:off x="7618040" y="4531426"/>
            <a:ext cx="3656908" cy="2134305"/>
          </a:xfrm>
          <a:custGeom>
            <a:avLst/>
            <a:gdLst/>
            <a:ahLst/>
            <a:cxnLst/>
            <a:rect l="l" t="t" r="r" b="b"/>
            <a:pathLst>
              <a:path w="5485362" h="3201457">
                <a:moveTo>
                  <a:pt x="0" y="0"/>
                </a:moveTo>
                <a:lnTo>
                  <a:pt x="5485362" y="0"/>
                </a:lnTo>
                <a:lnTo>
                  <a:pt x="5485362" y="3201456"/>
                </a:lnTo>
                <a:lnTo>
                  <a:pt x="0" y="3201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117600" y="1348211"/>
            <a:ext cx="3877541" cy="733534"/>
          </a:xfrm>
          <a:prstGeom prst="rect">
            <a:avLst/>
          </a:prstGeom>
        </p:spPr>
        <p:txBody>
          <a:bodyPr wrap="square" lIns="0" tIns="0" rIns="0" bIns="0" rtlCol="0" anchor="t">
            <a:spAutoFit/>
          </a:bodyPr>
          <a:lstStyle/>
          <a:p>
            <a:pPr>
              <a:lnSpc>
                <a:spcPts val="5334"/>
              </a:lnSpc>
            </a:pPr>
            <a:r>
              <a:rPr lang="vi-VN" sz="7667" b="1" dirty="0">
                <a:solidFill>
                  <a:srgbClr val="1A3063"/>
                </a:solidFill>
                <a:latin typeface="Arial" panose="020B0604020202020204" pitchFamily="34" charset="0"/>
                <a:cs typeface="Arial" panose="020B0604020202020204" pitchFamily="34" charset="0"/>
              </a:rPr>
              <a:t>BÀI 31:</a:t>
            </a:r>
            <a:endParaRPr lang="en-US" sz="7667" b="1" dirty="0">
              <a:solidFill>
                <a:srgbClr val="1A3063"/>
              </a:solidFill>
              <a:latin typeface="Arial" panose="020B0604020202020204" pitchFamily="34" charset="0"/>
              <a:cs typeface="Arial" panose="020B0604020202020204" pitchFamily="34" charset="0"/>
            </a:endParaRPr>
          </a:p>
        </p:txBody>
      </p:sp>
      <p:sp>
        <p:nvSpPr>
          <p:cNvPr id="10" name="TextBox 9"/>
          <p:cNvSpPr txBox="1"/>
          <p:nvPr/>
        </p:nvSpPr>
        <p:spPr>
          <a:xfrm>
            <a:off x="1117600" y="3604711"/>
            <a:ext cx="7264400" cy="733534"/>
          </a:xfrm>
          <a:prstGeom prst="rect">
            <a:avLst/>
          </a:prstGeom>
        </p:spPr>
        <p:txBody>
          <a:bodyPr wrap="square" lIns="0" tIns="0" rIns="0" bIns="0" rtlCol="0" anchor="t">
            <a:spAutoFit/>
          </a:bodyPr>
          <a:lstStyle/>
          <a:p>
            <a:pPr>
              <a:lnSpc>
                <a:spcPts val="5334"/>
              </a:lnSpc>
            </a:pPr>
            <a:r>
              <a:rPr lang="vi-VN" sz="7667" b="1" dirty="0">
                <a:solidFill>
                  <a:schemeClr val="bg1"/>
                </a:solidFill>
                <a:latin typeface="Arial" panose="020B0604020202020204" pitchFamily="34" charset="0"/>
                <a:cs typeface="Arial" panose="020B0604020202020204" pitchFamily="34" charset="0"/>
              </a:rPr>
              <a:t>HỆ VẬN ĐỘNG</a:t>
            </a:r>
            <a:endParaRPr lang="en-US" sz="7667"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77452" y="889000"/>
            <a:ext cx="4314549" cy="5969000"/>
          </a:xfrm>
          <a:custGeom>
            <a:avLst/>
            <a:gdLst/>
            <a:ahLst/>
            <a:cxnLst/>
            <a:rect l="l" t="t" r="r" b="b"/>
            <a:pathLst>
              <a:path w="6985284" h="9663852">
                <a:moveTo>
                  <a:pt x="0" y="0"/>
                </a:moveTo>
                <a:lnTo>
                  <a:pt x="6985284" y="0"/>
                </a:lnTo>
                <a:lnTo>
                  <a:pt x="6985284" y="9663852"/>
                </a:lnTo>
                <a:lnTo>
                  <a:pt x="0" y="9663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790656" y="1315488"/>
            <a:ext cx="1648517" cy="3168978"/>
          </a:xfrm>
          <a:prstGeom prst="rect">
            <a:avLst/>
          </a:prstGeom>
        </p:spPr>
        <p:txBody>
          <a:bodyPr lIns="33867" tIns="33867" rIns="33867" bIns="33867" rtlCol="0" anchor="ctr"/>
          <a:lstStyle/>
          <a:p>
            <a:pPr algn="ctr">
              <a:lnSpc>
                <a:spcPts val="6812"/>
              </a:lnSpc>
              <a:spcBef>
                <a:spcPct val="0"/>
              </a:spcBef>
            </a:pPr>
            <a:endParaRPr sz="1200"/>
          </a:p>
        </p:txBody>
      </p:sp>
      <p:sp>
        <p:nvSpPr>
          <p:cNvPr id="6" name="TextBox 6"/>
          <p:cNvSpPr txBox="1"/>
          <p:nvPr/>
        </p:nvSpPr>
        <p:spPr>
          <a:xfrm>
            <a:off x="1150583" y="590550"/>
            <a:ext cx="6024151" cy="753604"/>
          </a:xfrm>
          <a:prstGeom prst="rect">
            <a:avLst/>
          </a:prstGeom>
          <a:solidFill>
            <a:srgbClr val="B0C5FF"/>
          </a:solidFill>
        </p:spPr>
        <p:txBody>
          <a:bodyPr lIns="0" tIns="0" rIns="0" bIns="0" rtlCol="0" anchor="t">
            <a:spAutoFit/>
          </a:bodyPr>
          <a:lstStyle/>
          <a:p>
            <a:pPr>
              <a:lnSpc>
                <a:spcPts val="6514"/>
              </a:lnSpc>
              <a:spcBef>
                <a:spcPct val="0"/>
              </a:spcBef>
            </a:pPr>
            <a:r>
              <a:rPr lang="vi-VN" sz="4400" b="1" dirty="0">
                <a:solidFill>
                  <a:srgbClr val="05066D"/>
                </a:solidFill>
                <a:latin typeface="Arial" panose="020B0604020202020204" pitchFamily="34" charset="0"/>
                <a:cs typeface="Arial" panose="020B0604020202020204" pitchFamily="34" charset="0"/>
              </a:rPr>
              <a:t>NỘI DUNG BÀI HỌC</a:t>
            </a:r>
            <a:endParaRPr lang="en-US" sz="4400" b="1" dirty="0">
              <a:solidFill>
                <a:srgbClr val="05066D"/>
              </a:solidFill>
              <a:latin typeface="Arial" panose="020B0604020202020204" pitchFamily="34" charset="0"/>
              <a:cs typeface="Arial" panose="020B0604020202020204" pitchFamily="34" charset="0"/>
            </a:endParaRPr>
          </a:p>
        </p:txBody>
      </p:sp>
      <p:grpSp>
        <p:nvGrpSpPr>
          <p:cNvPr id="28" name="Group 27"/>
          <p:cNvGrpSpPr/>
          <p:nvPr/>
        </p:nvGrpSpPr>
        <p:grpSpPr>
          <a:xfrm>
            <a:off x="-618813" y="1639373"/>
            <a:ext cx="3983240" cy="1138071"/>
            <a:chOff x="-928219" y="2459059"/>
            <a:chExt cx="5974860" cy="1707106"/>
          </a:xfrm>
        </p:grpSpPr>
        <p:sp>
          <p:nvSpPr>
            <p:cNvPr id="4" name="Freeform 4"/>
            <p:cNvSpPr/>
            <p:nvPr/>
          </p:nvSpPr>
          <p:spPr>
            <a:xfrm>
              <a:off x="-928219" y="2683882"/>
              <a:ext cx="5974860" cy="1482283"/>
            </a:xfrm>
            <a:custGeom>
              <a:avLst/>
              <a:gdLst/>
              <a:ahLst/>
              <a:cxnLst/>
              <a:rect l="l" t="t" r="r" b="b"/>
              <a:pathLst>
                <a:path w="1268996" h="298010">
                  <a:moveTo>
                    <a:pt x="97308" y="0"/>
                  </a:moveTo>
                  <a:lnTo>
                    <a:pt x="1171687" y="0"/>
                  </a:lnTo>
                  <a:cubicBezTo>
                    <a:pt x="1197495" y="0"/>
                    <a:pt x="1222246" y="10252"/>
                    <a:pt x="1240495" y="28501"/>
                  </a:cubicBezTo>
                  <a:cubicBezTo>
                    <a:pt x="1258744" y="46750"/>
                    <a:pt x="1268996" y="71501"/>
                    <a:pt x="1268996" y="97308"/>
                  </a:cubicBezTo>
                  <a:lnTo>
                    <a:pt x="1268996" y="200702"/>
                  </a:lnTo>
                  <a:cubicBezTo>
                    <a:pt x="1268996" y="254444"/>
                    <a:pt x="1225429" y="298010"/>
                    <a:pt x="1171687" y="298010"/>
                  </a:cubicBezTo>
                  <a:lnTo>
                    <a:pt x="97308" y="298010"/>
                  </a:lnTo>
                  <a:cubicBezTo>
                    <a:pt x="43566" y="298010"/>
                    <a:pt x="0" y="254444"/>
                    <a:pt x="0" y="200702"/>
                  </a:cubicBezTo>
                  <a:lnTo>
                    <a:pt x="0" y="97308"/>
                  </a:lnTo>
                  <a:cubicBezTo>
                    <a:pt x="0" y="43566"/>
                    <a:pt x="43566" y="0"/>
                    <a:pt x="97308" y="0"/>
                  </a:cubicBezTo>
                  <a:close/>
                </a:path>
              </a:pathLst>
            </a:custGeom>
            <a:solidFill>
              <a:srgbClr val="FFFFFF"/>
            </a:solidFill>
            <a:ln>
              <a:noFill/>
            </a:ln>
          </p:spPr>
        </p:sp>
        <p:sp>
          <p:nvSpPr>
            <p:cNvPr id="9" name="TextBox 9"/>
            <p:cNvSpPr txBox="1"/>
            <p:nvPr/>
          </p:nvSpPr>
          <p:spPr>
            <a:xfrm>
              <a:off x="3522682" y="2459059"/>
              <a:ext cx="1421591" cy="1508587"/>
            </a:xfrm>
            <a:prstGeom prst="rect">
              <a:avLst/>
            </a:prstGeom>
          </p:spPr>
          <p:txBody>
            <a:bodyPr lIns="0" tIns="0" rIns="0" bIns="0" rtlCol="0" anchor="t">
              <a:spAutoFit/>
            </a:bodyPr>
            <a:lstStyle/>
            <a:p>
              <a:pPr>
                <a:lnSpc>
                  <a:spcPts val="8984"/>
                </a:lnSpc>
                <a:spcBef>
                  <a:spcPct val="0"/>
                </a:spcBef>
              </a:pPr>
              <a:r>
                <a:rPr lang="en-US" sz="4800" b="1" dirty="0">
                  <a:solidFill>
                    <a:srgbClr val="337096"/>
                  </a:solidFill>
                  <a:latin typeface="Arial" panose="020B0604020202020204" pitchFamily="34" charset="0"/>
                  <a:cs typeface="Arial" panose="020B0604020202020204" pitchFamily="34" charset="0"/>
                </a:rPr>
                <a:t>01</a:t>
              </a:r>
            </a:p>
          </p:txBody>
        </p:sp>
      </p:grpSp>
      <p:sp>
        <p:nvSpPr>
          <p:cNvPr id="12" name="TextBox 12"/>
          <p:cNvSpPr txBox="1"/>
          <p:nvPr/>
        </p:nvSpPr>
        <p:spPr>
          <a:xfrm>
            <a:off x="191778" y="2558931"/>
            <a:ext cx="1648517" cy="3168978"/>
          </a:xfrm>
          <a:prstGeom prst="rect">
            <a:avLst/>
          </a:prstGeom>
        </p:spPr>
        <p:txBody>
          <a:bodyPr lIns="33867" tIns="33867" rIns="33867" bIns="33867" rtlCol="0" anchor="ctr"/>
          <a:lstStyle/>
          <a:p>
            <a:pPr algn="ctr">
              <a:lnSpc>
                <a:spcPts val="6812"/>
              </a:lnSpc>
              <a:spcBef>
                <a:spcPct val="0"/>
              </a:spcBef>
            </a:pPr>
            <a:endParaRPr sz="1200"/>
          </a:p>
        </p:txBody>
      </p:sp>
      <p:grpSp>
        <p:nvGrpSpPr>
          <p:cNvPr id="29" name="Group 28"/>
          <p:cNvGrpSpPr/>
          <p:nvPr/>
        </p:nvGrpSpPr>
        <p:grpSpPr>
          <a:xfrm>
            <a:off x="-618814" y="2887225"/>
            <a:ext cx="3640591" cy="1133662"/>
            <a:chOff x="-928220" y="4330837"/>
            <a:chExt cx="5460886" cy="1700493"/>
          </a:xfrm>
        </p:grpSpPr>
        <p:sp>
          <p:nvSpPr>
            <p:cNvPr id="11" name="Freeform 11"/>
            <p:cNvSpPr/>
            <p:nvPr/>
          </p:nvSpPr>
          <p:spPr>
            <a:xfrm>
              <a:off x="-928220" y="4549047"/>
              <a:ext cx="5076544" cy="1482283"/>
            </a:xfrm>
            <a:custGeom>
              <a:avLst/>
              <a:gdLst/>
              <a:ahLst/>
              <a:cxnLst/>
              <a:rect l="l" t="t" r="r" b="b"/>
              <a:pathLst>
                <a:path w="1268996" h="298010">
                  <a:moveTo>
                    <a:pt x="97308" y="0"/>
                  </a:moveTo>
                  <a:lnTo>
                    <a:pt x="1171687" y="0"/>
                  </a:lnTo>
                  <a:cubicBezTo>
                    <a:pt x="1197495" y="0"/>
                    <a:pt x="1222246" y="10252"/>
                    <a:pt x="1240495" y="28501"/>
                  </a:cubicBezTo>
                  <a:cubicBezTo>
                    <a:pt x="1258744" y="46750"/>
                    <a:pt x="1268996" y="71501"/>
                    <a:pt x="1268996" y="97308"/>
                  </a:cubicBezTo>
                  <a:lnTo>
                    <a:pt x="1268996" y="200702"/>
                  </a:lnTo>
                  <a:cubicBezTo>
                    <a:pt x="1268996" y="254444"/>
                    <a:pt x="1225429" y="298010"/>
                    <a:pt x="1171687" y="298010"/>
                  </a:cubicBezTo>
                  <a:lnTo>
                    <a:pt x="97308" y="298010"/>
                  </a:lnTo>
                  <a:cubicBezTo>
                    <a:pt x="43566" y="298010"/>
                    <a:pt x="0" y="254444"/>
                    <a:pt x="0" y="200702"/>
                  </a:cubicBezTo>
                  <a:lnTo>
                    <a:pt x="0" y="97308"/>
                  </a:lnTo>
                  <a:cubicBezTo>
                    <a:pt x="0" y="43566"/>
                    <a:pt x="43566" y="0"/>
                    <a:pt x="97308" y="0"/>
                  </a:cubicBezTo>
                  <a:close/>
                </a:path>
              </a:pathLst>
            </a:custGeom>
            <a:solidFill>
              <a:srgbClr val="FFFFFF"/>
            </a:solidFill>
            <a:ln>
              <a:noFill/>
            </a:ln>
          </p:spPr>
        </p:sp>
        <p:sp>
          <p:nvSpPr>
            <p:cNvPr id="15" name="TextBox 15"/>
            <p:cNvSpPr txBox="1"/>
            <p:nvPr/>
          </p:nvSpPr>
          <p:spPr>
            <a:xfrm>
              <a:off x="2443912" y="4330837"/>
              <a:ext cx="2088754" cy="1508588"/>
            </a:xfrm>
            <a:prstGeom prst="rect">
              <a:avLst/>
            </a:prstGeom>
          </p:spPr>
          <p:txBody>
            <a:bodyPr lIns="0" tIns="0" rIns="0" bIns="0" rtlCol="0" anchor="t">
              <a:spAutoFit/>
            </a:bodyPr>
            <a:lstStyle/>
            <a:p>
              <a:pPr>
                <a:lnSpc>
                  <a:spcPts val="8984"/>
                </a:lnSpc>
                <a:spcBef>
                  <a:spcPct val="0"/>
                </a:spcBef>
              </a:pPr>
              <a:r>
                <a:rPr lang="en-US" sz="4800" b="1" dirty="0">
                  <a:solidFill>
                    <a:srgbClr val="337096"/>
                  </a:solidFill>
                  <a:latin typeface="Arial" panose="020B0604020202020204" pitchFamily="34" charset="0"/>
                  <a:cs typeface="Arial" panose="020B0604020202020204" pitchFamily="34" charset="0"/>
                </a:rPr>
                <a:t>02</a:t>
              </a:r>
            </a:p>
          </p:txBody>
        </p:sp>
      </p:grpSp>
      <p:sp>
        <p:nvSpPr>
          <p:cNvPr id="18" name="TextBox 5"/>
          <p:cNvSpPr txBox="1"/>
          <p:nvPr/>
        </p:nvSpPr>
        <p:spPr>
          <a:xfrm>
            <a:off x="-368533" y="3806836"/>
            <a:ext cx="1712375" cy="3168978"/>
          </a:xfrm>
          <a:prstGeom prst="rect">
            <a:avLst/>
          </a:prstGeom>
        </p:spPr>
        <p:txBody>
          <a:bodyPr lIns="33867" tIns="33867" rIns="33867" bIns="33867" rtlCol="0" anchor="ctr"/>
          <a:lstStyle/>
          <a:p>
            <a:pPr algn="ctr">
              <a:lnSpc>
                <a:spcPts val="6812"/>
              </a:lnSpc>
              <a:spcBef>
                <a:spcPct val="0"/>
              </a:spcBef>
            </a:pPr>
            <a:endParaRPr sz="1200"/>
          </a:p>
        </p:txBody>
      </p:sp>
      <p:grpSp>
        <p:nvGrpSpPr>
          <p:cNvPr id="30" name="Group 29"/>
          <p:cNvGrpSpPr/>
          <p:nvPr/>
        </p:nvGrpSpPr>
        <p:grpSpPr>
          <a:xfrm>
            <a:off x="-546080" y="4111506"/>
            <a:ext cx="2673470" cy="1138735"/>
            <a:chOff x="-552799" y="6195086"/>
            <a:chExt cx="4010205" cy="1708102"/>
          </a:xfrm>
        </p:grpSpPr>
        <p:sp>
          <p:nvSpPr>
            <p:cNvPr id="17" name="Freeform 4"/>
            <p:cNvSpPr/>
            <p:nvPr/>
          </p:nvSpPr>
          <p:spPr>
            <a:xfrm>
              <a:off x="-552799" y="6420905"/>
              <a:ext cx="4010205" cy="1482283"/>
            </a:xfrm>
            <a:custGeom>
              <a:avLst/>
              <a:gdLst/>
              <a:ahLst/>
              <a:cxnLst/>
              <a:rect l="l" t="t" r="r" b="b"/>
              <a:pathLst>
                <a:path w="1268996" h="298010">
                  <a:moveTo>
                    <a:pt x="97308" y="0"/>
                  </a:moveTo>
                  <a:lnTo>
                    <a:pt x="1171687" y="0"/>
                  </a:lnTo>
                  <a:cubicBezTo>
                    <a:pt x="1197495" y="0"/>
                    <a:pt x="1222246" y="10252"/>
                    <a:pt x="1240495" y="28501"/>
                  </a:cubicBezTo>
                  <a:cubicBezTo>
                    <a:pt x="1258744" y="46750"/>
                    <a:pt x="1268996" y="71501"/>
                    <a:pt x="1268996" y="97308"/>
                  </a:cubicBezTo>
                  <a:lnTo>
                    <a:pt x="1268996" y="200702"/>
                  </a:lnTo>
                  <a:cubicBezTo>
                    <a:pt x="1268996" y="254444"/>
                    <a:pt x="1225429" y="298010"/>
                    <a:pt x="1171687" y="298010"/>
                  </a:cubicBezTo>
                  <a:lnTo>
                    <a:pt x="97308" y="298010"/>
                  </a:lnTo>
                  <a:cubicBezTo>
                    <a:pt x="43566" y="298010"/>
                    <a:pt x="0" y="254444"/>
                    <a:pt x="0" y="200702"/>
                  </a:cubicBezTo>
                  <a:lnTo>
                    <a:pt x="0" y="97308"/>
                  </a:lnTo>
                  <a:cubicBezTo>
                    <a:pt x="0" y="43566"/>
                    <a:pt x="43566" y="0"/>
                    <a:pt x="97308" y="0"/>
                  </a:cubicBezTo>
                  <a:close/>
                </a:path>
              </a:pathLst>
            </a:custGeom>
            <a:solidFill>
              <a:srgbClr val="FFFFFF"/>
            </a:solidFill>
            <a:ln>
              <a:noFill/>
            </a:ln>
          </p:spPr>
        </p:sp>
        <p:sp>
          <p:nvSpPr>
            <p:cNvPr id="19" name="TextBox 9"/>
            <p:cNvSpPr txBox="1"/>
            <p:nvPr/>
          </p:nvSpPr>
          <p:spPr>
            <a:xfrm>
              <a:off x="1806502" y="6195086"/>
              <a:ext cx="1421591" cy="1508587"/>
            </a:xfrm>
            <a:prstGeom prst="rect">
              <a:avLst/>
            </a:prstGeom>
          </p:spPr>
          <p:txBody>
            <a:bodyPr lIns="0" tIns="0" rIns="0" bIns="0" rtlCol="0" anchor="t">
              <a:spAutoFit/>
            </a:bodyPr>
            <a:lstStyle/>
            <a:p>
              <a:pPr>
                <a:lnSpc>
                  <a:spcPts val="8984"/>
                </a:lnSpc>
                <a:spcBef>
                  <a:spcPct val="0"/>
                </a:spcBef>
              </a:pPr>
              <a:r>
                <a:rPr lang="en-US" sz="4800" b="1" dirty="0">
                  <a:solidFill>
                    <a:srgbClr val="337096"/>
                  </a:solidFill>
                  <a:latin typeface="Arial" panose="020B0604020202020204" pitchFamily="34" charset="0"/>
                  <a:cs typeface="Arial" panose="020B0604020202020204" pitchFamily="34" charset="0"/>
                </a:rPr>
                <a:t>0</a:t>
              </a:r>
              <a:r>
                <a:rPr lang="vi-VN" sz="4800" b="1" dirty="0">
                  <a:solidFill>
                    <a:srgbClr val="337096"/>
                  </a:solidFill>
                  <a:latin typeface="Arial" panose="020B0604020202020204" pitchFamily="34" charset="0"/>
                  <a:cs typeface="Arial" panose="020B0604020202020204" pitchFamily="34" charset="0"/>
                </a:rPr>
                <a:t>3</a:t>
              </a:r>
              <a:endParaRPr lang="en-US" sz="4800" b="1" dirty="0">
                <a:solidFill>
                  <a:srgbClr val="337096"/>
                </a:solidFill>
                <a:latin typeface="Arial" panose="020B0604020202020204" pitchFamily="34" charset="0"/>
                <a:cs typeface="Arial" panose="020B0604020202020204" pitchFamily="34" charset="0"/>
              </a:endParaRPr>
            </a:p>
          </p:txBody>
        </p:sp>
      </p:grpSp>
      <p:sp>
        <p:nvSpPr>
          <p:cNvPr id="22" name="TextBox 12"/>
          <p:cNvSpPr txBox="1"/>
          <p:nvPr/>
        </p:nvSpPr>
        <p:spPr>
          <a:xfrm>
            <a:off x="-368533" y="5069922"/>
            <a:ext cx="1414768" cy="3168978"/>
          </a:xfrm>
          <a:prstGeom prst="rect">
            <a:avLst/>
          </a:prstGeom>
        </p:spPr>
        <p:txBody>
          <a:bodyPr lIns="33867" tIns="33867" rIns="33867" bIns="33867" rtlCol="0" anchor="ctr"/>
          <a:lstStyle/>
          <a:p>
            <a:pPr algn="ctr">
              <a:lnSpc>
                <a:spcPts val="6812"/>
              </a:lnSpc>
              <a:spcBef>
                <a:spcPct val="0"/>
              </a:spcBef>
            </a:pPr>
            <a:endParaRPr sz="1200"/>
          </a:p>
        </p:txBody>
      </p:sp>
      <p:grpSp>
        <p:nvGrpSpPr>
          <p:cNvPr id="31" name="Group 30"/>
          <p:cNvGrpSpPr/>
          <p:nvPr/>
        </p:nvGrpSpPr>
        <p:grpSpPr>
          <a:xfrm>
            <a:off x="-618813" y="5336774"/>
            <a:ext cx="2408627" cy="1168023"/>
            <a:chOff x="-552799" y="8045782"/>
            <a:chExt cx="3612940" cy="1752034"/>
          </a:xfrm>
        </p:grpSpPr>
        <p:sp>
          <p:nvSpPr>
            <p:cNvPr id="21" name="Freeform 11"/>
            <p:cNvSpPr/>
            <p:nvPr/>
          </p:nvSpPr>
          <p:spPr>
            <a:xfrm>
              <a:off x="-552799" y="8315533"/>
              <a:ext cx="3313241" cy="1482283"/>
            </a:xfrm>
            <a:custGeom>
              <a:avLst/>
              <a:gdLst/>
              <a:ahLst/>
              <a:cxnLst/>
              <a:rect l="l" t="t" r="r" b="b"/>
              <a:pathLst>
                <a:path w="1268996" h="298010">
                  <a:moveTo>
                    <a:pt x="97308" y="0"/>
                  </a:moveTo>
                  <a:lnTo>
                    <a:pt x="1171687" y="0"/>
                  </a:lnTo>
                  <a:cubicBezTo>
                    <a:pt x="1197495" y="0"/>
                    <a:pt x="1222246" y="10252"/>
                    <a:pt x="1240495" y="28501"/>
                  </a:cubicBezTo>
                  <a:cubicBezTo>
                    <a:pt x="1258744" y="46750"/>
                    <a:pt x="1268996" y="71501"/>
                    <a:pt x="1268996" y="97308"/>
                  </a:cubicBezTo>
                  <a:lnTo>
                    <a:pt x="1268996" y="200702"/>
                  </a:lnTo>
                  <a:cubicBezTo>
                    <a:pt x="1268996" y="254444"/>
                    <a:pt x="1225429" y="298010"/>
                    <a:pt x="1171687" y="298010"/>
                  </a:cubicBezTo>
                  <a:lnTo>
                    <a:pt x="97308" y="298010"/>
                  </a:lnTo>
                  <a:cubicBezTo>
                    <a:pt x="43566" y="298010"/>
                    <a:pt x="0" y="254444"/>
                    <a:pt x="0" y="200702"/>
                  </a:cubicBezTo>
                  <a:lnTo>
                    <a:pt x="0" y="97308"/>
                  </a:lnTo>
                  <a:cubicBezTo>
                    <a:pt x="0" y="43566"/>
                    <a:pt x="43566" y="0"/>
                    <a:pt x="97308" y="0"/>
                  </a:cubicBezTo>
                  <a:close/>
                </a:path>
              </a:pathLst>
            </a:custGeom>
            <a:solidFill>
              <a:srgbClr val="FFFFFF"/>
            </a:solidFill>
            <a:ln>
              <a:noFill/>
            </a:ln>
          </p:spPr>
        </p:sp>
        <p:sp>
          <p:nvSpPr>
            <p:cNvPr id="23" name="TextBox 15"/>
            <p:cNvSpPr txBox="1"/>
            <p:nvPr/>
          </p:nvSpPr>
          <p:spPr>
            <a:xfrm>
              <a:off x="971386" y="8045782"/>
              <a:ext cx="2088755" cy="1508587"/>
            </a:xfrm>
            <a:prstGeom prst="rect">
              <a:avLst/>
            </a:prstGeom>
          </p:spPr>
          <p:txBody>
            <a:bodyPr lIns="0" tIns="0" rIns="0" bIns="0" rtlCol="0" anchor="t">
              <a:spAutoFit/>
            </a:bodyPr>
            <a:lstStyle/>
            <a:p>
              <a:pPr>
                <a:lnSpc>
                  <a:spcPts val="8984"/>
                </a:lnSpc>
                <a:spcBef>
                  <a:spcPct val="0"/>
                </a:spcBef>
              </a:pPr>
              <a:r>
                <a:rPr lang="en-US" sz="4800" b="1" dirty="0">
                  <a:solidFill>
                    <a:srgbClr val="337096"/>
                  </a:solidFill>
                  <a:latin typeface="Arial" panose="020B0604020202020204" pitchFamily="34" charset="0"/>
                  <a:cs typeface="Arial" panose="020B0604020202020204" pitchFamily="34" charset="0"/>
                </a:rPr>
                <a:t>0</a:t>
              </a:r>
              <a:r>
                <a:rPr lang="vi-VN" sz="4800" b="1" dirty="0">
                  <a:solidFill>
                    <a:srgbClr val="337096"/>
                  </a:solidFill>
                  <a:latin typeface="Arial" panose="020B0604020202020204" pitchFamily="34" charset="0"/>
                  <a:cs typeface="Arial" panose="020B0604020202020204" pitchFamily="34" charset="0"/>
                </a:rPr>
                <a:t>4</a:t>
              </a:r>
              <a:endParaRPr lang="en-US" sz="4800" b="1" dirty="0">
                <a:solidFill>
                  <a:srgbClr val="337096"/>
                </a:solidFill>
                <a:latin typeface="Arial" panose="020B0604020202020204" pitchFamily="34" charset="0"/>
                <a:cs typeface="Arial" panose="020B0604020202020204" pitchFamily="34" charset="0"/>
              </a:endParaRPr>
            </a:p>
          </p:txBody>
        </p:sp>
      </p:grpSp>
      <p:sp>
        <p:nvSpPr>
          <p:cNvPr id="24" name="Rectangle 23"/>
          <p:cNvSpPr/>
          <p:nvPr/>
        </p:nvSpPr>
        <p:spPr>
          <a:xfrm>
            <a:off x="3556000" y="1725980"/>
            <a:ext cx="4586349" cy="1103892"/>
          </a:xfrm>
          <a:prstGeom prst="rect">
            <a:avLst/>
          </a:prstGeom>
        </p:spPr>
        <p:txBody>
          <a:bodyPr wrap="square">
            <a:spAutoFit/>
          </a:bodyPr>
          <a:lstStyle/>
          <a:p>
            <a:pPr algn="just">
              <a:lnSpc>
                <a:spcPct val="130000"/>
              </a:lnSpc>
            </a:pPr>
            <a:r>
              <a:rPr lang="en-US" sz="2667" b="1" dirty="0" err="1">
                <a:latin typeface="Arial" panose="020B0604020202020204" pitchFamily="34" charset="0"/>
                <a:cs typeface="Arial" panose="020B0604020202020204" pitchFamily="34" charset="0"/>
              </a:rPr>
              <a:t>Cấu</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tạo</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và</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chức</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năng</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của</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hệ</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vận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động</a:t>
            </a:r>
            <a:endParaRPr lang="en-US" sz="2667" b="1" dirty="0">
              <a:latin typeface="Arial" panose="020B0604020202020204" pitchFamily="34" charset="0"/>
              <a:cs typeface="Arial" panose="020B0604020202020204" pitchFamily="34" charset="0"/>
            </a:endParaRPr>
          </a:p>
        </p:txBody>
      </p:sp>
      <p:sp>
        <p:nvSpPr>
          <p:cNvPr id="25" name="Rectangle 24"/>
          <p:cNvSpPr/>
          <p:nvPr/>
        </p:nvSpPr>
        <p:spPr>
          <a:xfrm>
            <a:off x="2900052" y="2990300"/>
            <a:ext cx="5207841" cy="1103892"/>
          </a:xfrm>
          <a:prstGeom prst="rect">
            <a:avLst/>
          </a:prstGeom>
        </p:spPr>
        <p:txBody>
          <a:bodyPr wrap="square">
            <a:spAutoFit/>
          </a:bodyPr>
          <a:lstStyle/>
          <a:p>
            <a:pPr algn="just">
              <a:lnSpc>
                <a:spcPct val="130000"/>
              </a:lnSpc>
            </a:pPr>
            <a:r>
              <a:rPr lang="en-US" sz="2667" b="1" dirty="0" err="1">
                <a:latin typeface="Arial" panose="020B0604020202020204" pitchFamily="34" charset="0"/>
                <a:cs typeface="Arial" panose="020B0604020202020204" pitchFamily="34" charset="0"/>
              </a:rPr>
              <a:t>Một</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số</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bệnh</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tật</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liên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quan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đến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hệ</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vận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động</a:t>
            </a:r>
            <a:endParaRPr lang="en-US" sz="2667" b="1" dirty="0">
              <a:latin typeface="Arial" panose="020B0604020202020204" pitchFamily="34" charset="0"/>
              <a:cs typeface="Arial" panose="020B0604020202020204" pitchFamily="34" charset="0"/>
            </a:endParaRPr>
          </a:p>
        </p:txBody>
      </p:sp>
      <p:sp>
        <p:nvSpPr>
          <p:cNvPr id="26" name="Rectangle 25"/>
          <p:cNvSpPr/>
          <p:nvPr/>
        </p:nvSpPr>
        <p:spPr>
          <a:xfrm>
            <a:off x="2357661" y="4538736"/>
            <a:ext cx="5537093" cy="502766"/>
          </a:xfrm>
          <a:prstGeom prst="rect">
            <a:avLst/>
          </a:prstGeom>
        </p:spPr>
        <p:txBody>
          <a:bodyPr wrap="none">
            <a:spAutoFit/>
          </a:bodyPr>
          <a:lstStyle/>
          <a:p>
            <a:r>
              <a:rPr lang="en-US" sz="2667" b="1" dirty="0">
                <a:latin typeface="Arial" panose="020B0604020202020204" pitchFamily="34" charset="0"/>
                <a:cs typeface="Arial" panose="020B0604020202020204" pitchFamily="34" charset="0"/>
              </a:rPr>
              <a:t>Ý </a:t>
            </a:r>
            <a:r>
              <a:rPr lang="en-US" sz="2667" b="1" dirty="0" err="1">
                <a:latin typeface="Arial" panose="020B0604020202020204" pitchFamily="34" charset="0"/>
                <a:cs typeface="Arial" panose="020B0604020202020204" pitchFamily="34" charset="0"/>
              </a:rPr>
              <a:t>nghĩa</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của</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tập</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thể</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dục</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thể</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thao</a:t>
            </a:r>
            <a:endParaRPr lang="en-US" sz="2667" b="1" dirty="0">
              <a:latin typeface="Arial" panose="020B0604020202020204" pitchFamily="34" charset="0"/>
              <a:cs typeface="Arial" panose="020B0604020202020204" pitchFamily="34" charset="0"/>
            </a:endParaRPr>
          </a:p>
        </p:txBody>
      </p:sp>
      <p:sp>
        <p:nvSpPr>
          <p:cNvPr id="27" name="Rectangle 26"/>
          <p:cNvSpPr/>
          <p:nvPr/>
        </p:nvSpPr>
        <p:spPr>
          <a:xfrm>
            <a:off x="1770434" y="5457082"/>
            <a:ext cx="5496228" cy="1103892"/>
          </a:xfrm>
          <a:prstGeom prst="rect">
            <a:avLst/>
          </a:prstGeom>
        </p:spPr>
        <p:txBody>
          <a:bodyPr wrap="square">
            <a:spAutoFit/>
          </a:bodyPr>
          <a:lstStyle/>
          <a:p>
            <a:pPr algn="just">
              <a:lnSpc>
                <a:spcPct val="130000"/>
              </a:lnSpc>
            </a:pPr>
            <a:r>
              <a:rPr lang="vi-VN" sz="2667" b="1" dirty="0">
                <a:latin typeface="Arial" panose="020B0604020202020204" pitchFamily="34" charset="0"/>
                <a:cs typeface="Arial" panose="020B0604020202020204" pitchFamily="34" charset="0"/>
              </a:rPr>
              <a:t>Thực hành: Sơ cứu băng bó khi người khác bị gãy xương</a:t>
            </a:r>
            <a:endParaRPr lang="en-US" sz="2667"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6109" y="326907"/>
            <a:ext cx="2224254" cy="2940720"/>
          </a:xfrm>
          <a:custGeom>
            <a:avLst/>
            <a:gdLst/>
            <a:ahLst/>
            <a:cxnLst/>
            <a:rect l="l" t="t" r="r" b="b"/>
            <a:pathLst>
              <a:path w="3336381" h="4411080">
                <a:moveTo>
                  <a:pt x="0" y="0"/>
                </a:moveTo>
                <a:lnTo>
                  <a:pt x="3336381" y="0"/>
                </a:lnTo>
                <a:lnTo>
                  <a:pt x="3336381" y="4411080"/>
                </a:lnTo>
                <a:lnTo>
                  <a:pt x="0" y="4411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3110406" y="2413001"/>
            <a:ext cx="1166845" cy="3937207"/>
          </a:xfrm>
          <a:custGeom>
            <a:avLst/>
            <a:gdLst/>
            <a:ahLst/>
            <a:cxnLst/>
            <a:rect l="l" t="t" r="r" b="b"/>
            <a:pathLst>
              <a:path w="1750268" h="5905811">
                <a:moveTo>
                  <a:pt x="0" y="0"/>
                </a:moveTo>
                <a:lnTo>
                  <a:pt x="1750267" y="0"/>
                </a:lnTo>
                <a:lnTo>
                  <a:pt x="1750267" y="5905810"/>
                </a:lnTo>
                <a:lnTo>
                  <a:pt x="0" y="5905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77733" y="3124200"/>
            <a:ext cx="2722630" cy="3982570"/>
          </a:xfrm>
          <a:custGeom>
            <a:avLst/>
            <a:gdLst/>
            <a:ahLst/>
            <a:cxnLst/>
            <a:rect l="l" t="t" r="r" b="b"/>
            <a:pathLst>
              <a:path w="4083945" h="5973855">
                <a:moveTo>
                  <a:pt x="0" y="0"/>
                </a:moveTo>
                <a:lnTo>
                  <a:pt x="4083945" y="0"/>
                </a:lnTo>
                <a:lnTo>
                  <a:pt x="4083945" y="5973855"/>
                </a:lnTo>
                <a:lnTo>
                  <a:pt x="0" y="59738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423396">
            <a:off x="4193505" y="489059"/>
            <a:ext cx="1773435" cy="4712027"/>
          </a:xfrm>
          <a:custGeom>
            <a:avLst/>
            <a:gdLst/>
            <a:ahLst/>
            <a:cxnLst/>
            <a:rect l="l" t="t" r="r" b="b"/>
            <a:pathLst>
              <a:path w="2660153" h="7068040">
                <a:moveTo>
                  <a:pt x="0" y="0"/>
                </a:moveTo>
                <a:lnTo>
                  <a:pt x="2660154" y="0"/>
                </a:lnTo>
                <a:lnTo>
                  <a:pt x="2660154" y="7068040"/>
                </a:lnTo>
                <a:lnTo>
                  <a:pt x="0" y="70680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5537201" y="1674082"/>
            <a:ext cx="5497811" cy="3187091"/>
          </a:xfrm>
          <a:prstGeom prst="rect">
            <a:avLst/>
          </a:prstGeom>
        </p:spPr>
        <p:txBody>
          <a:bodyPr wrap="square" lIns="0" tIns="0" rIns="0" bIns="0" rtlCol="0" anchor="ctr">
            <a:spAutoFit/>
          </a:bodyPr>
          <a:lstStyle/>
          <a:p>
            <a:pPr algn="r">
              <a:lnSpc>
                <a:spcPct val="150000"/>
              </a:lnSpc>
              <a:spcBef>
                <a:spcPct val="0"/>
              </a:spcBef>
            </a:pPr>
            <a:r>
              <a:rPr lang="vi-VN" sz="4800" b="1" dirty="0">
                <a:solidFill>
                  <a:srgbClr val="1A3063"/>
                </a:solidFill>
                <a:latin typeface="Arial" panose="020B0604020202020204" pitchFamily="34" charset="0"/>
                <a:cs typeface="Arial" panose="020B0604020202020204" pitchFamily="34" charset="0"/>
              </a:rPr>
              <a:t>I. CẤU TẠO VÀ CHỨC NĂNG CỦA HỆ VẬN ĐỘNG</a:t>
            </a:r>
            <a:endParaRPr lang="en-US" sz="4800" b="1" dirty="0">
              <a:solidFill>
                <a:srgbClr val="1A3063"/>
              </a:solidFill>
              <a:latin typeface="Arial" panose="020B0604020202020204" pitchFamily="34" charset="0"/>
              <a:cs typeface="Arial" panose="020B0604020202020204" pitchFamily="34" charset="0"/>
            </a:endParaRPr>
          </a:p>
        </p:txBody>
      </p:sp>
    </p:spTree>
  </p:cSld>
  <p:clrMapOvr>
    <a:masterClrMapping/>
  </p:clrMapOvr>
  <p:transition spd="med">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1.</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0" y="381000"/>
            <a:ext cx="4623382" cy="543675"/>
          </a:xfrm>
          <a:prstGeom prst="rect">
            <a:avLst/>
          </a:prstGeom>
        </p:spPr>
        <p:txBody>
          <a:bodyPr wrap="none">
            <a:spAutoFit/>
          </a:bodyPr>
          <a:lstStyle/>
          <a:p>
            <a:r>
              <a:rPr lang="en-US" sz="2933" b="1" dirty="0" err="1">
                <a:solidFill>
                  <a:schemeClr val="accent2">
                    <a:lumMod val="75000"/>
                  </a:schemeClr>
                </a:solidFill>
                <a:latin typeface="Arial" panose="020B0604020202020204" pitchFamily="34" charset="0"/>
                <a:cs typeface="Arial" panose="020B0604020202020204" pitchFamily="34" charset="0"/>
              </a:rPr>
              <a:t>Cấu</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tạo</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clrChange>
              <a:clrFrom>
                <a:srgbClr val="FFFFFF"/>
              </a:clrFrom>
              <a:clrTo>
                <a:srgbClr val="FFFFFF">
                  <a:alpha val="0"/>
                </a:srgbClr>
              </a:clrTo>
            </a:clrChange>
          </a:blip>
          <a:stretch>
            <a:fillRect/>
          </a:stretch>
        </p:blipFill>
        <p:spPr>
          <a:xfrm>
            <a:off x="762000" y="1155057"/>
            <a:ext cx="4368800" cy="5702943"/>
          </a:xfrm>
          <a:prstGeom prst="rect">
            <a:avLst/>
          </a:prstGeom>
        </p:spPr>
      </p:pic>
      <p:grpSp>
        <p:nvGrpSpPr>
          <p:cNvPr id="25" name="Group 24"/>
          <p:cNvGrpSpPr/>
          <p:nvPr/>
        </p:nvGrpSpPr>
        <p:grpSpPr>
          <a:xfrm>
            <a:off x="5617028" y="1082316"/>
            <a:ext cx="6100446" cy="4670753"/>
            <a:chOff x="8425542" y="1623473"/>
            <a:chExt cx="9150669" cy="7006130"/>
          </a:xfrm>
        </p:grpSpPr>
        <p:sp>
          <p:nvSpPr>
            <p:cNvPr id="20" name="Rectangle 19"/>
            <p:cNvSpPr/>
            <p:nvPr/>
          </p:nvSpPr>
          <p:spPr>
            <a:xfrm>
              <a:off x="8737011" y="3796714"/>
              <a:ext cx="8839200" cy="3718518"/>
            </a:xfrm>
            <a:prstGeom prst="rect">
              <a:avLst/>
            </a:prstGeom>
          </p:spPr>
          <p:txBody>
            <a:bodyPr wrap="square">
              <a:spAutoFit/>
            </a:bodyPr>
            <a:lstStyle/>
            <a:p>
              <a:pPr marL="381019" indent="-381019" algn="just">
                <a:lnSpc>
                  <a:spcPct val="150000"/>
                </a:lnSpc>
                <a:buFont typeface="Wingdings" panose="05000000000000000000" pitchFamily="2" charset="2"/>
                <a:buChar char="§"/>
              </a:pPr>
              <a:r>
                <a:rPr lang="vi-VN" sz="2667" dirty="0">
                  <a:latin typeface="Arial" panose="020B0604020202020204" pitchFamily="34" charset="0"/>
                  <a:cs typeface="Arial" panose="020B0604020202020204" pitchFamily="34" charset="0"/>
                </a:rPr>
                <a:t>Quan sát hình 31.1 SGK, phân loại các xương vào ba phần của bộ xương. Chỉ ra vị trí của các xương đó trên cơ thể của em.</a:t>
              </a:r>
              <a:endParaRPr lang="en-US" sz="2667"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11943044" y="1623473"/>
              <a:ext cx="1834675" cy="987625"/>
            </a:xfrm>
            <a:prstGeom prst="rect">
              <a:avLst/>
            </a:prstGeom>
          </p:spPr>
        </p:pic>
        <p:sp>
          <p:nvSpPr>
            <p:cNvPr id="23" name="TextBox 22"/>
            <p:cNvSpPr txBox="1"/>
            <p:nvPr/>
          </p:nvSpPr>
          <p:spPr>
            <a:xfrm>
              <a:off x="8425542" y="3065443"/>
              <a:ext cx="6738258" cy="754149"/>
            </a:xfrm>
            <a:prstGeom prst="rect">
              <a:avLst/>
            </a:prstGeom>
            <a:noFill/>
          </p:spPr>
          <p:txBody>
            <a:bodyPr wrap="square" rtlCol="0">
              <a:spAutoFit/>
            </a:bodyPr>
            <a:lstStyle/>
            <a:p>
              <a:r>
                <a:rPr lang="vi-VN" sz="2667" i="1" dirty="0">
                  <a:solidFill>
                    <a:srgbClr val="002060"/>
                  </a:solidFill>
                  <a:latin typeface="Arial" panose="020B0604020202020204" pitchFamily="34" charset="0"/>
                  <a:cs typeface="Arial" panose="020B0604020202020204" pitchFamily="34" charset="0"/>
                </a:rPr>
                <a:t>Thảo luận và trả lời câu hỏi:</a:t>
              </a:r>
              <a:endParaRPr lang="en-US" sz="2667" i="1" dirty="0">
                <a:solidFill>
                  <a:srgbClr val="002060"/>
                </a:solidFill>
                <a:latin typeface="Arial" panose="020B0604020202020204" pitchFamily="34" charset="0"/>
                <a:cs typeface="Arial" panose="020B0604020202020204" pitchFamily="34" charset="0"/>
              </a:endParaRPr>
            </a:p>
          </p:txBody>
        </p:sp>
        <p:sp>
          <p:nvSpPr>
            <p:cNvPr id="24" name="Rectangle 23"/>
            <p:cNvSpPr/>
            <p:nvPr/>
          </p:nvSpPr>
          <p:spPr>
            <a:xfrm>
              <a:off x="8686836" y="7681651"/>
              <a:ext cx="8668719" cy="947952"/>
            </a:xfrm>
            <a:prstGeom prst="rect">
              <a:avLst/>
            </a:prstGeom>
          </p:spPr>
          <p:txBody>
            <a:bodyPr wrap="none">
              <a:spAutoFit/>
            </a:bodyPr>
            <a:lstStyle/>
            <a:p>
              <a:pPr marL="381019" indent="-381019" algn="just">
                <a:lnSpc>
                  <a:spcPct val="150000"/>
                </a:lnSpc>
                <a:buFont typeface="Wingdings" panose="05000000000000000000" pitchFamily="2" charset="2"/>
                <a:buChar char="§"/>
              </a:pPr>
              <a:r>
                <a:rPr lang="vi-VN" sz="2667" dirty="0">
                  <a:solidFill>
                    <a:prstClr val="black"/>
                  </a:solidFill>
                  <a:cs typeface="Arial" panose="020B0604020202020204" pitchFamily="34" charset="0"/>
                </a:rPr>
                <a:t>Xương được cấu tạo từ chất nào?</a:t>
              </a:r>
              <a:endParaRPr lang="en-US" sz="2667" dirty="0">
                <a:solidFill>
                  <a:prstClr val="black"/>
                </a:solidFill>
                <a:latin typeface="Arial" panose="020B0604020202020204" pitchFamily="34" charset="0"/>
                <a:cs typeface="Arial" panose="020B0604020202020204" pitchFamily="34" charset="0"/>
              </a:endParaRPr>
            </a:p>
          </p:txBody>
        </p:sp>
      </p:grpSp>
      <p:sp>
        <p:nvSpPr>
          <p:cNvPr id="26" name="Freeform 8"/>
          <p:cNvSpPr/>
          <p:nvPr/>
        </p:nvSpPr>
        <p:spPr>
          <a:xfrm rot="-1547825">
            <a:off x="11256250" y="-11590"/>
            <a:ext cx="866619" cy="1267661"/>
          </a:xfrm>
          <a:custGeom>
            <a:avLst/>
            <a:gdLst/>
            <a:ahLst/>
            <a:cxnLst/>
            <a:rect l="l" t="t" r="r" b="b"/>
            <a:pathLst>
              <a:path w="3178174" h="4648924">
                <a:moveTo>
                  <a:pt x="0" y="0"/>
                </a:moveTo>
                <a:lnTo>
                  <a:pt x="3178173" y="0"/>
                </a:lnTo>
                <a:lnTo>
                  <a:pt x="3178173" y="4648924"/>
                </a:lnTo>
                <a:lnTo>
                  <a:pt x="0" y="4648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anim calcmode="lin" valueType="num">
                                      <p:cBhvr>
                                        <p:cTn id="21" dur="500" fill="hold"/>
                                        <p:tgtEl>
                                          <p:spTgt spid="25"/>
                                        </p:tgtEl>
                                        <p:attrNameLst>
                                          <p:attrName>ppt_x</p:attrName>
                                        </p:attrNameLst>
                                      </p:cBhvr>
                                      <p:tavLst>
                                        <p:tav tm="0">
                                          <p:val>
                                            <p:strVal val="#ppt_x"/>
                                          </p:val>
                                        </p:tav>
                                        <p:tav tm="100000">
                                          <p:val>
                                            <p:strVal val="#ppt_x"/>
                                          </p:val>
                                        </p:tav>
                                      </p:tavLst>
                                    </p:anim>
                                    <p:anim calcmode="lin" valueType="num">
                                      <p:cBhvr>
                                        <p:cTn id="22"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8373" y="292041"/>
            <a:ext cx="965200" cy="660400"/>
            <a:chOff x="-5080" y="658743"/>
            <a:chExt cx="1447800" cy="990600"/>
          </a:xfrm>
        </p:grpSpPr>
        <p:sp>
          <p:nvSpPr>
            <p:cNvPr id="16" name="Round Same Side Corner Rectangle 15"/>
            <p:cNvSpPr/>
            <p:nvPr/>
          </p:nvSpPr>
          <p:spPr>
            <a:xfrm rot="5400000">
              <a:off x="223520" y="430143"/>
              <a:ext cx="990600" cy="1447800"/>
            </a:xfrm>
            <a:prstGeom prst="round2SameRect">
              <a:avLst>
                <a:gd name="adj1" fmla="val 24872"/>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667" b="1" dirty="0">
                <a:latin typeface="Arial" panose="020B0604020202020204" pitchFamily="34" charset="0"/>
                <a:cs typeface="Arial" panose="020B0604020202020204" pitchFamily="34" charset="0"/>
              </a:endParaRPr>
            </a:p>
          </p:txBody>
        </p:sp>
        <p:sp>
          <p:nvSpPr>
            <p:cNvPr id="17" name="TextBox 16"/>
            <p:cNvSpPr txBox="1"/>
            <p:nvPr/>
          </p:nvSpPr>
          <p:spPr>
            <a:xfrm>
              <a:off x="457201" y="769322"/>
              <a:ext cx="838200" cy="815513"/>
            </a:xfrm>
            <a:prstGeom prst="rect">
              <a:avLst/>
            </a:prstGeom>
            <a:noFill/>
          </p:spPr>
          <p:txBody>
            <a:bodyPr wrap="square" rtlCol="0">
              <a:spAutoFit/>
            </a:bodyPr>
            <a:lstStyle/>
            <a:p>
              <a:r>
                <a:rPr lang="vi-VN" sz="2933" b="1" dirty="0">
                  <a:solidFill>
                    <a:schemeClr val="bg1"/>
                  </a:solidFill>
                  <a:latin typeface="Arial" panose="020B0604020202020204" pitchFamily="34" charset="0"/>
                  <a:cs typeface="Arial" panose="020B0604020202020204" pitchFamily="34" charset="0"/>
                </a:rPr>
                <a:t>1.</a:t>
              </a:r>
              <a:endParaRPr lang="en-US" sz="2933" b="1" dirty="0">
                <a:solidFill>
                  <a:schemeClr val="bg1"/>
                </a:solidFill>
                <a:latin typeface="Arial" panose="020B0604020202020204" pitchFamily="34" charset="0"/>
                <a:cs typeface="Arial" panose="020B0604020202020204" pitchFamily="34" charset="0"/>
              </a:endParaRPr>
            </a:p>
          </p:txBody>
        </p:sp>
      </p:grpSp>
      <p:sp>
        <p:nvSpPr>
          <p:cNvPr id="19" name="Rectangle 18"/>
          <p:cNvSpPr/>
          <p:nvPr/>
        </p:nvSpPr>
        <p:spPr>
          <a:xfrm>
            <a:off x="1066800" y="381000"/>
            <a:ext cx="4623382" cy="543675"/>
          </a:xfrm>
          <a:prstGeom prst="rect">
            <a:avLst/>
          </a:prstGeom>
        </p:spPr>
        <p:txBody>
          <a:bodyPr wrap="none">
            <a:spAutoFit/>
          </a:bodyPr>
          <a:lstStyle/>
          <a:p>
            <a:r>
              <a:rPr lang="en-US" sz="2933" b="1" dirty="0" err="1">
                <a:solidFill>
                  <a:schemeClr val="accent2">
                    <a:lumMod val="75000"/>
                  </a:schemeClr>
                </a:solidFill>
                <a:latin typeface="Arial" panose="020B0604020202020204" pitchFamily="34" charset="0"/>
                <a:cs typeface="Arial" panose="020B0604020202020204" pitchFamily="34" charset="0"/>
              </a:rPr>
              <a:t>Cấu</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tạo</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của</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hệ</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vận</a:t>
            </a:r>
            <a:r>
              <a:rPr lang="en-US" sz="2933" b="1" dirty="0">
                <a:solidFill>
                  <a:schemeClr val="accent2">
                    <a:lumMod val="75000"/>
                  </a:schemeClr>
                </a:solidFill>
                <a:latin typeface="Arial" panose="020B0604020202020204" pitchFamily="34" charset="0"/>
                <a:cs typeface="Arial" panose="020B0604020202020204" pitchFamily="34" charset="0"/>
              </a:rPr>
              <a:t> </a:t>
            </a:r>
            <a:r>
              <a:rPr lang="en-US" sz="2933" b="1" dirty="0" err="1">
                <a:solidFill>
                  <a:schemeClr val="accent2">
                    <a:lumMod val="75000"/>
                  </a:schemeClr>
                </a:solidFill>
                <a:latin typeface="Arial" panose="020B0604020202020204" pitchFamily="34" charset="0"/>
                <a:cs typeface="Arial" panose="020B0604020202020204" pitchFamily="34" charset="0"/>
              </a:rPr>
              <a:t>động</a:t>
            </a:r>
            <a:endParaRPr lang="en-US" sz="2933" b="1" dirty="0">
              <a:solidFill>
                <a:schemeClr val="accent2">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clrChange>
              <a:clrFrom>
                <a:srgbClr val="FFFFFF"/>
              </a:clrFrom>
              <a:clrTo>
                <a:srgbClr val="FFFFFF">
                  <a:alpha val="0"/>
                </a:srgbClr>
              </a:clrTo>
            </a:clrChange>
          </a:blip>
          <a:stretch>
            <a:fillRect/>
          </a:stretch>
        </p:blipFill>
        <p:spPr>
          <a:xfrm>
            <a:off x="762000" y="1155057"/>
            <a:ext cx="4368800" cy="5702943"/>
          </a:xfrm>
          <a:prstGeom prst="rect">
            <a:avLst/>
          </a:prstGeom>
        </p:spPr>
      </p:pic>
      <p:sp>
        <p:nvSpPr>
          <p:cNvPr id="2" name="Right Brace 1"/>
          <p:cNvSpPr/>
          <p:nvPr/>
        </p:nvSpPr>
        <p:spPr>
          <a:xfrm>
            <a:off x="5166601" y="1155057"/>
            <a:ext cx="304800" cy="762000"/>
          </a:xfrm>
          <a:prstGeom prst="rightBrace">
            <a:avLst>
              <a:gd name="adj1" fmla="val 41667"/>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 name="TextBox 2"/>
          <p:cNvSpPr txBox="1"/>
          <p:nvPr/>
        </p:nvSpPr>
        <p:spPr>
          <a:xfrm>
            <a:off x="5647508" y="1300096"/>
            <a:ext cx="1914307" cy="502766"/>
          </a:xfrm>
          <a:prstGeom prst="rect">
            <a:avLst/>
          </a:prstGeom>
          <a:noFill/>
        </p:spPr>
        <p:txBody>
          <a:bodyPr wrap="none" rtlCol="0">
            <a:spAutoFit/>
          </a:bodyPr>
          <a:lstStyle/>
          <a:p>
            <a:r>
              <a:rPr lang="vi-VN" sz="2667" dirty="0">
                <a:solidFill>
                  <a:srgbClr val="0070C0"/>
                </a:solidFill>
                <a:latin typeface="Arial" panose="020B0604020202020204" pitchFamily="34" charset="0"/>
                <a:cs typeface="Arial" panose="020B0604020202020204" pitchFamily="34" charset="0"/>
              </a:rPr>
              <a:t>Xương đầu</a:t>
            </a:r>
            <a:endParaRPr lang="en-US" sz="2667" dirty="0">
              <a:solidFill>
                <a:srgbClr val="0070C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73600" y="2260600"/>
            <a:ext cx="2590800" cy="508000"/>
          </a:xfrm>
          <a:prstGeom prst="line">
            <a:avLst/>
          </a:prstGeom>
          <a:ln w="3810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27600" y="2514600"/>
            <a:ext cx="2336800" cy="254000"/>
          </a:xfrm>
          <a:prstGeom prst="line">
            <a:avLst/>
          </a:prstGeom>
          <a:ln w="3810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927600" y="2768600"/>
            <a:ext cx="2336800" cy="370059"/>
          </a:xfrm>
          <a:prstGeom prst="line">
            <a:avLst/>
          </a:prstGeom>
          <a:ln w="38100">
            <a:solidFill>
              <a:schemeClr val="accent3">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748" y="2481706"/>
            <a:ext cx="2008883" cy="502766"/>
          </a:xfrm>
          <a:prstGeom prst="rect">
            <a:avLst/>
          </a:prstGeom>
          <a:noFill/>
          <a:ln>
            <a:noFill/>
          </a:ln>
        </p:spPr>
        <p:txBody>
          <a:bodyPr wrap="none" rtlCol="0">
            <a:spAutoFit/>
          </a:bodyPr>
          <a:lstStyle/>
          <a:p>
            <a:r>
              <a:rPr lang="vi-VN" sz="2667" dirty="0">
                <a:solidFill>
                  <a:schemeClr val="accent3">
                    <a:lumMod val="75000"/>
                  </a:schemeClr>
                </a:solidFill>
                <a:latin typeface="Arial" panose="020B0604020202020204" pitchFamily="34" charset="0"/>
                <a:cs typeface="Arial" panose="020B0604020202020204" pitchFamily="34" charset="0"/>
              </a:rPr>
              <a:t>Xương thân</a:t>
            </a:r>
            <a:endParaRPr lang="en-US" sz="2667" dirty="0">
              <a:solidFill>
                <a:schemeClr val="accent3">
                  <a:lumMod val="75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a:off x="4673600" y="2864610"/>
            <a:ext cx="3302000" cy="1270629"/>
          </a:xfrm>
          <a:prstGeom prst="line">
            <a:avLst/>
          </a:prstGeom>
          <a:ln w="3810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27600" y="4135240"/>
            <a:ext cx="3048000" cy="653333"/>
          </a:xfrm>
          <a:prstGeom prst="line">
            <a:avLst/>
          </a:prstGeom>
          <a:ln w="3810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23013" y="3899278"/>
            <a:ext cx="1779654" cy="502766"/>
          </a:xfrm>
          <a:prstGeom prst="rect">
            <a:avLst/>
          </a:prstGeom>
          <a:noFill/>
          <a:ln>
            <a:noFill/>
          </a:ln>
        </p:spPr>
        <p:txBody>
          <a:bodyPr wrap="none" rtlCol="0">
            <a:spAutoFit/>
          </a:bodyPr>
          <a:lstStyle/>
          <a:p>
            <a:r>
              <a:rPr lang="vi-VN" sz="2667" dirty="0">
                <a:solidFill>
                  <a:schemeClr val="accent6">
                    <a:lumMod val="75000"/>
                  </a:schemeClr>
                </a:solidFill>
                <a:latin typeface="Arial" panose="020B0604020202020204" pitchFamily="34" charset="0"/>
                <a:cs typeface="Arial" panose="020B0604020202020204" pitchFamily="34" charset="0"/>
              </a:rPr>
              <a:t>Xương chi</a:t>
            </a:r>
            <a:endParaRPr lang="en-US" sz="2667" dirty="0">
              <a:solidFill>
                <a:schemeClr val="accent6">
                  <a:lumMod val="7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5644121" y="4981431"/>
            <a:ext cx="6039879" cy="1320800"/>
          </a:xfrm>
          <a:prstGeom prst="roundRect">
            <a:avLst/>
          </a:prstGeom>
          <a:solidFill>
            <a:schemeClr val="accent5">
              <a:lumMod val="40000"/>
              <a:lumOff val="60000"/>
            </a:schemeClr>
          </a:solid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67" dirty="0">
                <a:solidFill>
                  <a:schemeClr val="tx1"/>
                </a:solidFill>
                <a:latin typeface="Arial" panose="020B0604020202020204" pitchFamily="34" charset="0"/>
                <a:cs typeface="Arial" panose="020B0604020202020204" pitchFamily="34" charset="0"/>
              </a:rPr>
              <a:t>Xương được cấu tạo từ chất hữu cơ và chất khoáng.</a:t>
            </a:r>
            <a:endParaRPr lang="en-US" sz="2667" dirty="0">
              <a:solidFill>
                <a:schemeClr val="tx1"/>
              </a:solidFill>
              <a:latin typeface="Arial" panose="020B0604020202020204" pitchFamily="34" charset="0"/>
              <a:cs typeface="Arial" panose="020B0604020202020204" pitchFamily="34" charset="0"/>
            </a:endParaRPr>
          </a:p>
        </p:txBody>
      </p:sp>
      <p:sp>
        <p:nvSpPr>
          <p:cNvPr id="27" name="Freeform 8"/>
          <p:cNvSpPr/>
          <p:nvPr/>
        </p:nvSpPr>
        <p:spPr>
          <a:xfrm rot="-1547825">
            <a:off x="11256250" y="-11590"/>
            <a:ext cx="866619" cy="1267661"/>
          </a:xfrm>
          <a:custGeom>
            <a:avLst/>
            <a:gdLst/>
            <a:ahLst/>
            <a:cxnLst/>
            <a:rect l="l" t="t" r="r" b="b"/>
            <a:pathLst>
              <a:path w="3178174" h="4648924">
                <a:moveTo>
                  <a:pt x="0" y="0"/>
                </a:moveTo>
                <a:lnTo>
                  <a:pt x="3178173" y="0"/>
                </a:lnTo>
                <a:lnTo>
                  <a:pt x="3178173" y="4648924"/>
                </a:lnTo>
                <a:lnTo>
                  <a:pt x="0" y="4648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6738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3" grpId="0"/>
      <p:bldP spid="26"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35DD90-1C04-07EC-6D99-47D08CE7E231}"/>
              </a:ext>
            </a:extLst>
          </p:cNvPr>
          <p:cNvPicPr>
            <a:picLocks noChangeAspect="1"/>
          </p:cNvPicPr>
          <p:nvPr/>
        </p:nvPicPr>
        <p:blipFill>
          <a:blip r:embed="rId2"/>
          <a:srcRect r="18504"/>
          <a:stretch>
            <a:fillRect/>
          </a:stretch>
        </p:blipFill>
        <p:spPr>
          <a:xfrm>
            <a:off x="349849" y="0"/>
            <a:ext cx="5740400" cy="6867681"/>
          </a:xfrm>
          <a:prstGeom prst="rect">
            <a:avLst/>
          </a:prstGeom>
        </p:spPr>
      </p:pic>
      <p:pic>
        <p:nvPicPr>
          <p:cNvPr id="2050" name="Picture 2" descr="Bệnh viêm khớp - triệu chứng và điều trị">
            <a:extLst>
              <a:ext uri="{FF2B5EF4-FFF2-40B4-BE49-F238E27FC236}">
                <a16:creationId xmlns:a16="http://schemas.microsoft.com/office/drawing/2014/main" id="{02EFDBCC-0E90-5453-6E7C-75CCA4358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456" b="6307"/>
          <a:stretch>
            <a:fillRect/>
          </a:stretch>
        </p:blipFill>
        <p:spPr bwMode="auto">
          <a:xfrm>
            <a:off x="8077200" y="228600"/>
            <a:ext cx="3418936" cy="589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Widescreen</PresentationFormat>
  <Paragraphs>85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nguyễn hương</dc:creator>
  <cp:lastModifiedBy>nguyễn hương</cp:lastModifiedBy>
  <cp:revision>1</cp:revision>
  <dcterms:created xsi:type="dcterms:W3CDTF">2025-09-14T15:28:48Z</dcterms:created>
  <dcterms:modified xsi:type="dcterms:W3CDTF">2025-09-14T15:28:57Z</dcterms:modified>
</cp:coreProperties>
</file>