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1" r:id="rId2"/>
    <p:sldId id="257" r:id="rId3"/>
    <p:sldId id="302" r:id="rId4"/>
    <p:sldId id="303" r:id="rId5"/>
    <p:sldId id="260" r:id="rId6"/>
    <p:sldId id="263" r:id="rId7"/>
    <p:sldId id="264" r:id="rId8"/>
    <p:sldId id="304" r:id="rId9"/>
    <p:sldId id="305" r:id="rId10"/>
    <p:sldId id="306" r:id="rId11"/>
    <p:sldId id="307" r:id="rId12"/>
    <p:sldId id="308" r:id="rId13"/>
    <p:sldId id="309" r:id="rId14"/>
    <p:sldId id="310" r:id="rId15"/>
    <p:sldId id="312" r:id="rId16"/>
    <p:sldId id="313" r:id="rId17"/>
    <p:sldId id="314"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10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92F41-48C3-4E0D-8F37-4158C9A1866C}"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C6032-26F1-40B6-AFAC-31E02C1DA87B}" type="slidenum">
              <a:rPr lang="en-US" smtClean="0"/>
              <a:t>‹#›</a:t>
            </a:fld>
            <a:endParaRPr lang="en-US"/>
          </a:p>
        </p:txBody>
      </p:sp>
    </p:spTree>
    <p:extLst>
      <p:ext uri="{BB962C8B-B14F-4D97-AF65-F5344CB8AC3E}">
        <p14:creationId xmlns:p14="http://schemas.microsoft.com/office/powerpoint/2010/main" val="134433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3dd64163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3dd64163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81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9749cd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9749cd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35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16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2a985e0c7f_0_10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2a985e0c7f_0_10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78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9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61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89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62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86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F6F2-374E-A043-A022-0FD2AACB7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4B8324-A50B-FEEE-6F75-9945F440A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F4DBB-0E6F-438A-BF71-960BB0A2217B}"/>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5" name="Footer Placeholder 4">
            <a:extLst>
              <a:ext uri="{FF2B5EF4-FFF2-40B4-BE49-F238E27FC236}">
                <a16:creationId xmlns:a16="http://schemas.microsoft.com/office/drawing/2014/main" id="{6751C63D-A239-D307-D5B3-888283902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96EF-AE5C-CA73-CAD5-814C19AE3DD4}"/>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10283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EA97-EEFA-CD81-5D92-D0EA84D351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FE990-D264-4646-9154-1661B6337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51A8F-8574-CE5B-3994-03BF475934EA}"/>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5" name="Footer Placeholder 4">
            <a:extLst>
              <a:ext uri="{FF2B5EF4-FFF2-40B4-BE49-F238E27FC236}">
                <a16:creationId xmlns:a16="http://schemas.microsoft.com/office/drawing/2014/main" id="{FA5B6657-707B-5A6E-CB96-79CFD8853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37C1B-B5F5-BEB2-DD49-ED21D5339BD5}"/>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64423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218ECB-312B-93C7-B19D-2B3FD2FFDC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182CE0-C517-973A-DAF6-1AAB4CF202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A44C4-32F0-452F-6A5A-4FD4BB2D475D}"/>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5" name="Footer Placeholder 4">
            <a:extLst>
              <a:ext uri="{FF2B5EF4-FFF2-40B4-BE49-F238E27FC236}">
                <a16:creationId xmlns:a16="http://schemas.microsoft.com/office/drawing/2014/main" id="{C311BC20-95F3-1088-2100-998A1F1C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5F9C-A25C-97E5-EA77-BA93E21701EF}"/>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98089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89233" y="3250767"/>
            <a:ext cx="5813600" cy="1122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title" idx="2" hasCustomPrompt="1"/>
          </p:nvPr>
        </p:nvSpPr>
        <p:spPr>
          <a:xfrm>
            <a:off x="3995400" y="1721967"/>
            <a:ext cx="42012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 name="Google Shape;18;p3"/>
          <p:cNvSpPr txBox="1">
            <a:spLocks noGrp="1"/>
          </p:cNvSpPr>
          <p:nvPr>
            <p:ph type="subTitle" idx="1"/>
          </p:nvPr>
        </p:nvSpPr>
        <p:spPr>
          <a:xfrm>
            <a:off x="3189233" y="4317633"/>
            <a:ext cx="5813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 name="Google Shape;19;p3"/>
          <p:cNvSpPr/>
          <p:nvPr/>
        </p:nvSpPr>
        <p:spPr>
          <a:xfrm rot="-1281699">
            <a:off x="-1472485" y="-1261541"/>
            <a:ext cx="6255791" cy="3593148"/>
          </a:xfrm>
          <a:custGeom>
            <a:avLst/>
            <a:gdLst/>
            <a:ahLst/>
            <a:cxnLst/>
            <a:rect l="l" t="t" r="r" b="b"/>
            <a:pathLst>
              <a:path w="121014" h="69507" fill="none" extrusionOk="0">
                <a:moveTo>
                  <a:pt x="7399" y="69506"/>
                </a:moveTo>
                <a:cubicBezTo>
                  <a:pt x="9613" y="64656"/>
                  <a:pt x="15560" y="62778"/>
                  <a:pt x="20881" y="62576"/>
                </a:cubicBezTo>
                <a:cubicBezTo>
                  <a:pt x="26202" y="62375"/>
                  <a:pt x="31678" y="63246"/>
                  <a:pt x="36731" y="61592"/>
                </a:cubicBezTo>
                <a:cubicBezTo>
                  <a:pt x="41247" y="60140"/>
                  <a:pt x="45048" y="56629"/>
                  <a:pt x="46859" y="52247"/>
                </a:cubicBezTo>
                <a:cubicBezTo>
                  <a:pt x="48312" y="48804"/>
                  <a:pt x="48535" y="44982"/>
                  <a:pt x="49206" y="41292"/>
                </a:cubicBezTo>
                <a:cubicBezTo>
                  <a:pt x="49900" y="37625"/>
                  <a:pt x="51197" y="33803"/>
                  <a:pt x="54169" y="31500"/>
                </a:cubicBezTo>
                <a:cubicBezTo>
                  <a:pt x="57701" y="28751"/>
                  <a:pt x="62688" y="28862"/>
                  <a:pt x="67025" y="29958"/>
                </a:cubicBezTo>
                <a:cubicBezTo>
                  <a:pt x="71362" y="31031"/>
                  <a:pt x="75521" y="32954"/>
                  <a:pt x="79969" y="33422"/>
                </a:cubicBezTo>
                <a:cubicBezTo>
                  <a:pt x="84418" y="33893"/>
                  <a:pt x="89493" y="32462"/>
                  <a:pt x="91594" y="28527"/>
                </a:cubicBezTo>
                <a:cubicBezTo>
                  <a:pt x="93540" y="24905"/>
                  <a:pt x="92467" y="20187"/>
                  <a:pt x="94590" y="16700"/>
                </a:cubicBezTo>
                <a:cubicBezTo>
                  <a:pt x="96759" y="13146"/>
                  <a:pt x="101968" y="12117"/>
                  <a:pt x="105611" y="14130"/>
                </a:cubicBezTo>
                <a:cubicBezTo>
                  <a:pt x="109254" y="16142"/>
                  <a:pt x="111155" y="20613"/>
                  <a:pt x="110708" y="24748"/>
                </a:cubicBezTo>
                <a:cubicBezTo>
                  <a:pt x="110238" y="28885"/>
                  <a:pt x="107668" y="32618"/>
                  <a:pt x="104316" y="35077"/>
                </a:cubicBezTo>
                <a:cubicBezTo>
                  <a:pt x="110171" y="36955"/>
                  <a:pt x="116542" y="31925"/>
                  <a:pt x="118778" y="26202"/>
                </a:cubicBezTo>
                <a:cubicBezTo>
                  <a:pt x="121014" y="20456"/>
                  <a:pt x="119225" y="13682"/>
                  <a:pt x="115290" y="8964"/>
                </a:cubicBezTo>
                <a:cubicBezTo>
                  <a:pt x="110306" y="2973"/>
                  <a:pt x="101968" y="0"/>
                  <a:pt x="94322" y="1476"/>
                </a:cubicBezTo>
                <a:cubicBezTo>
                  <a:pt x="88017" y="2704"/>
                  <a:pt x="82562" y="6639"/>
                  <a:pt x="76436" y="8651"/>
                </a:cubicBezTo>
                <a:cubicBezTo>
                  <a:pt x="66689" y="11849"/>
                  <a:pt x="56070" y="10016"/>
                  <a:pt x="46144" y="7467"/>
                </a:cubicBezTo>
                <a:cubicBezTo>
                  <a:pt x="36194" y="4919"/>
                  <a:pt x="26202" y="1676"/>
                  <a:pt x="15963" y="2191"/>
                </a:cubicBezTo>
                <a:cubicBezTo>
                  <a:pt x="11110" y="2436"/>
                  <a:pt x="5879" y="3801"/>
                  <a:pt x="2906" y="7668"/>
                </a:cubicBezTo>
                <a:cubicBezTo>
                  <a:pt x="111" y="11334"/>
                  <a:pt x="0" y="16320"/>
                  <a:pt x="268" y="20926"/>
                </a:cubicBezTo>
                <a:cubicBezTo>
                  <a:pt x="715" y="28504"/>
                  <a:pt x="1878" y="36061"/>
                  <a:pt x="3733" y="43438"/>
                </a:cubicBezTo>
                <a:cubicBezTo>
                  <a:pt x="4627" y="47060"/>
                  <a:pt x="5723" y="50727"/>
                  <a:pt x="5342" y="54438"/>
                </a:cubicBezTo>
                <a:cubicBezTo>
                  <a:pt x="5029" y="57344"/>
                  <a:pt x="3822" y="60161"/>
                  <a:pt x="3801" y="63091"/>
                </a:cubicBezTo>
                <a:cubicBezTo>
                  <a:pt x="3777" y="66042"/>
                  <a:pt x="4471" y="69351"/>
                  <a:pt x="7399" y="69506"/>
                </a:cubicBezTo>
                <a:close/>
              </a:path>
            </a:pathLst>
          </a:custGeom>
          <a:noFill/>
          <a:ln w="19050" cap="flat" cmpd="sng">
            <a:solidFill>
              <a:schemeClr val="lt2"/>
            </a:solidFill>
            <a:prstDash val="solid"/>
            <a:miter lim="1788"/>
            <a:headEnd type="none" w="sm" len="sm"/>
            <a:tailEnd type="none" w="sm" len="sm"/>
          </a:ln>
        </p:spPr>
        <p:txBody>
          <a:bodyPr spcFirstLastPara="1" wrap="square" lIns="121900" tIns="121900" rIns="121900" bIns="121900" anchor="ctr" anchorCtr="0">
            <a:noAutofit/>
          </a:bodyPr>
          <a:lstStyle/>
          <a:p>
            <a:endParaRPr sz="2400"/>
          </a:p>
        </p:txBody>
      </p:sp>
      <p:sp>
        <p:nvSpPr>
          <p:cNvPr id="20" name="Google Shape;20;p3"/>
          <p:cNvSpPr/>
          <p:nvPr/>
        </p:nvSpPr>
        <p:spPr>
          <a:xfrm rot="-8100000">
            <a:off x="-1736507" y="5217029"/>
            <a:ext cx="5609805" cy="3818445"/>
          </a:xfrm>
          <a:custGeom>
            <a:avLst/>
            <a:gdLst/>
            <a:ahLst/>
            <a:cxnLst/>
            <a:rect l="l" t="t" r="r" b="b"/>
            <a:pathLst>
              <a:path w="108519" h="73866" fill="none" extrusionOk="0">
                <a:moveTo>
                  <a:pt x="84328" y="16813"/>
                </a:moveTo>
                <a:cubicBezTo>
                  <a:pt x="78963" y="19875"/>
                  <a:pt x="72680" y="20793"/>
                  <a:pt x="66667" y="22268"/>
                </a:cubicBezTo>
                <a:cubicBezTo>
                  <a:pt x="60652" y="23765"/>
                  <a:pt x="54460" y="26113"/>
                  <a:pt x="50770" y="31077"/>
                </a:cubicBezTo>
                <a:cubicBezTo>
                  <a:pt x="46859" y="36329"/>
                  <a:pt x="46411" y="43641"/>
                  <a:pt x="42208" y="48670"/>
                </a:cubicBezTo>
                <a:cubicBezTo>
                  <a:pt x="38833" y="52695"/>
                  <a:pt x="33446" y="54596"/>
                  <a:pt x="28192" y="54886"/>
                </a:cubicBezTo>
                <a:cubicBezTo>
                  <a:pt x="22939" y="55154"/>
                  <a:pt x="17729" y="53991"/>
                  <a:pt x="12587" y="52829"/>
                </a:cubicBezTo>
                <a:cubicBezTo>
                  <a:pt x="10374" y="52315"/>
                  <a:pt x="8094" y="51800"/>
                  <a:pt x="5835" y="52158"/>
                </a:cubicBezTo>
                <a:cubicBezTo>
                  <a:pt x="3600" y="52516"/>
                  <a:pt x="1364" y="53970"/>
                  <a:pt x="783" y="56161"/>
                </a:cubicBezTo>
                <a:cubicBezTo>
                  <a:pt x="1" y="59201"/>
                  <a:pt x="2482" y="62242"/>
                  <a:pt x="2169" y="65348"/>
                </a:cubicBezTo>
                <a:cubicBezTo>
                  <a:pt x="2013" y="66847"/>
                  <a:pt x="1208" y="68300"/>
                  <a:pt x="1409" y="69798"/>
                </a:cubicBezTo>
                <a:cubicBezTo>
                  <a:pt x="1611" y="71474"/>
                  <a:pt x="3063" y="72792"/>
                  <a:pt x="4673" y="73329"/>
                </a:cubicBezTo>
                <a:cubicBezTo>
                  <a:pt x="6282" y="73865"/>
                  <a:pt x="8026" y="73753"/>
                  <a:pt x="9725" y="73597"/>
                </a:cubicBezTo>
                <a:cubicBezTo>
                  <a:pt x="23341" y="72345"/>
                  <a:pt x="36777" y="68121"/>
                  <a:pt x="50436" y="69128"/>
                </a:cubicBezTo>
                <a:cubicBezTo>
                  <a:pt x="56091" y="69530"/>
                  <a:pt x="61659" y="70848"/>
                  <a:pt x="67314" y="71497"/>
                </a:cubicBezTo>
                <a:cubicBezTo>
                  <a:pt x="72948" y="72122"/>
                  <a:pt x="78850" y="72054"/>
                  <a:pt x="84081" y="69843"/>
                </a:cubicBezTo>
                <a:cubicBezTo>
                  <a:pt x="89470" y="67539"/>
                  <a:pt x="93739" y="63068"/>
                  <a:pt x="96803" y="58039"/>
                </a:cubicBezTo>
                <a:cubicBezTo>
                  <a:pt x="99844" y="53031"/>
                  <a:pt x="101811" y="47418"/>
                  <a:pt x="103689" y="41852"/>
                </a:cubicBezTo>
                <a:cubicBezTo>
                  <a:pt x="105835" y="35503"/>
                  <a:pt x="107937" y="29020"/>
                  <a:pt x="108227" y="22313"/>
                </a:cubicBezTo>
                <a:cubicBezTo>
                  <a:pt x="108518" y="15606"/>
                  <a:pt x="106796" y="8541"/>
                  <a:pt x="102214" y="3644"/>
                </a:cubicBezTo>
                <a:cubicBezTo>
                  <a:pt x="100738" y="2058"/>
                  <a:pt x="98010" y="1"/>
                  <a:pt x="95685" y="469"/>
                </a:cubicBezTo>
                <a:cubicBezTo>
                  <a:pt x="93584" y="895"/>
                  <a:pt x="93360" y="2839"/>
                  <a:pt x="93024" y="4628"/>
                </a:cubicBezTo>
                <a:cubicBezTo>
                  <a:pt x="92085" y="9904"/>
                  <a:pt x="89023" y="14130"/>
                  <a:pt x="84328" y="16813"/>
                </a:cubicBezTo>
                <a:close/>
              </a:path>
            </a:pathLst>
          </a:custGeom>
          <a:noFill/>
          <a:ln w="19050" cap="flat" cmpd="sng">
            <a:solidFill>
              <a:schemeClr val="accent1"/>
            </a:solidFill>
            <a:prstDash val="solid"/>
            <a:miter lim="1788"/>
            <a:headEnd type="none" w="sm" len="sm"/>
            <a:tailEnd type="none" w="sm" len="sm"/>
          </a:ln>
        </p:spPr>
        <p:txBody>
          <a:bodyPr spcFirstLastPara="1" wrap="square" lIns="121900" tIns="121900" rIns="121900" bIns="121900" anchor="ctr" anchorCtr="0">
            <a:noAutofit/>
          </a:bodyPr>
          <a:lstStyle/>
          <a:p>
            <a:endParaRPr sz="2400"/>
          </a:p>
        </p:txBody>
      </p:sp>
      <p:sp>
        <p:nvSpPr>
          <p:cNvPr id="21" name="Google Shape;21;p3"/>
          <p:cNvSpPr/>
          <p:nvPr/>
        </p:nvSpPr>
        <p:spPr>
          <a:xfrm rot="-5720159">
            <a:off x="6647258" y="-1214380"/>
            <a:ext cx="7134441" cy="4815549"/>
          </a:xfrm>
          <a:custGeom>
            <a:avLst/>
            <a:gdLst/>
            <a:ahLst/>
            <a:cxnLst/>
            <a:rect l="l" t="t" r="r" b="b"/>
            <a:pathLst>
              <a:path w="86653" h="58486" fill="none" extrusionOk="0">
                <a:moveTo>
                  <a:pt x="68902" y="9122"/>
                </a:moveTo>
                <a:cubicBezTo>
                  <a:pt x="64990" y="11581"/>
                  <a:pt x="60451" y="12856"/>
                  <a:pt x="56182" y="14622"/>
                </a:cubicBezTo>
                <a:cubicBezTo>
                  <a:pt x="51889" y="16410"/>
                  <a:pt x="47643" y="18937"/>
                  <a:pt x="45407" y="22983"/>
                </a:cubicBezTo>
                <a:cubicBezTo>
                  <a:pt x="43417" y="26628"/>
                  <a:pt x="43261" y="31076"/>
                  <a:pt x="41226" y="34698"/>
                </a:cubicBezTo>
                <a:cubicBezTo>
                  <a:pt x="38901" y="38790"/>
                  <a:pt x="34363" y="41271"/>
                  <a:pt x="29713" y="42009"/>
                </a:cubicBezTo>
                <a:cubicBezTo>
                  <a:pt x="25063" y="42746"/>
                  <a:pt x="20300" y="41920"/>
                  <a:pt x="15784" y="40645"/>
                </a:cubicBezTo>
                <a:cubicBezTo>
                  <a:pt x="13169" y="39908"/>
                  <a:pt x="10531" y="39014"/>
                  <a:pt x="7804" y="39080"/>
                </a:cubicBezTo>
                <a:cubicBezTo>
                  <a:pt x="5098" y="39148"/>
                  <a:pt x="2191" y="40421"/>
                  <a:pt x="1097" y="42925"/>
                </a:cubicBezTo>
                <a:cubicBezTo>
                  <a:pt x="0" y="45363"/>
                  <a:pt x="939" y="48335"/>
                  <a:pt x="2773" y="50281"/>
                </a:cubicBezTo>
                <a:cubicBezTo>
                  <a:pt x="4584" y="52225"/>
                  <a:pt x="7133" y="53343"/>
                  <a:pt x="9658" y="54193"/>
                </a:cubicBezTo>
                <a:cubicBezTo>
                  <a:pt x="22312" y="58485"/>
                  <a:pt x="36129" y="57793"/>
                  <a:pt x="49251" y="55355"/>
                </a:cubicBezTo>
                <a:cubicBezTo>
                  <a:pt x="56450" y="54014"/>
                  <a:pt x="63738" y="52070"/>
                  <a:pt x="69662" y="47777"/>
                </a:cubicBezTo>
                <a:cubicBezTo>
                  <a:pt x="79701" y="40511"/>
                  <a:pt x="84217" y="27723"/>
                  <a:pt x="85737" y="15405"/>
                </a:cubicBezTo>
                <a:cubicBezTo>
                  <a:pt x="86295" y="10889"/>
                  <a:pt x="86653" y="2259"/>
                  <a:pt x="80863" y="626"/>
                </a:cubicBezTo>
                <a:cubicBezTo>
                  <a:pt x="78604" y="0"/>
                  <a:pt x="76503" y="1454"/>
                  <a:pt x="75051" y="3064"/>
                </a:cubicBezTo>
                <a:cubicBezTo>
                  <a:pt x="73015" y="5276"/>
                  <a:pt x="71518" y="7491"/>
                  <a:pt x="68902" y="9122"/>
                </a:cubicBezTo>
                <a:close/>
              </a:path>
            </a:pathLst>
          </a:custGeom>
          <a:noFill/>
          <a:ln w="19050" cap="flat" cmpd="sng">
            <a:solidFill>
              <a:schemeClr val="accent1"/>
            </a:solidFill>
            <a:prstDash val="solid"/>
            <a:miter lim="1788"/>
            <a:headEnd type="none" w="sm" len="sm"/>
            <a:tailEnd type="none" w="sm" len="sm"/>
          </a:ln>
        </p:spPr>
        <p:txBody>
          <a:bodyPr spcFirstLastPara="1" wrap="square" lIns="121900" tIns="121900" rIns="121900" bIns="121900" anchor="ctr" anchorCtr="0">
            <a:noAutofit/>
          </a:bodyPr>
          <a:lstStyle/>
          <a:p>
            <a:endParaRPr sz="2400"/>
          </a:p>
        </p:txBody>
      </p:sp>
      <p:sp>
        <p:nvSpPr>
          <p:cNvPr id="22" name="Google Shape;22;p3"/>
          <p:cNvSpPr/>
          <p:nvPr/>
        </p:nvSpPr>
        <p:spPr>
          <a:xfrm rot="-10432440">
            <a:off x="6412248" y="5404032"/>
            <a:ext cx="6255843" cy="3593179"/>
          </a:xfrm>
          <a:custGeom>
            <a:avLst/>
            <a:gdLst/>
            <a:ahLst/>
            <a:cxnLst/>
            <a:rect l="l" t="t" r="r" b="b"/>
            <a:pathLst>
              <a:path w="121014" h="69507" fill="none" extrusionOk="0">
                <a:moveTo>
                  <a:pt x="7399" y="69506"/>
                </a:moveTo>
                <a:cubicBezTo>
                  <a:pt x="9613" y="64656"/>
                  <a:pt x="15560" y="62778"/>
                  <a:pt x="20881" y="62576"/>
                </a:cubicBezTo>
                <a:cubicBezTo>
                  <a:pt x="26202" y="62375"/>
                  <a:pt x="31678" y="63246"/>
                  <a:pt x="36731" y="61592"/>
                </a:cubicBezTo>
                <a:cubicBezTo>
                  <a:pt x="41247" y="60140"/>
                  <a:pt x="45048" y="56629"/>
                  <a:pt x="46859" y="52247"/>
                </a:cubicBezTo>
                <a:cubicBezTo>
                  <a:pt x="48312" y="48804"/>
                  <a:pt x="48535" y="44982"/>
                  <a:pt x="49206" y="41292"/>
                </a:cubicBezTo>
                <a:cubicBezTo>
                  <a:pt x="49900" y="37625"/>
                  <a:pt x="51197" y="33803"/>
                  <a:pt x="54169" y="31500"/>
                </a:cubicBezTo>
                <a:cubicBezTo>
                  <a:pt x="57701" y="28751"/>
                  <a:pt x="62688" y="28862"/>
                  <a:pt x="67025" y="29958"/>
                </a:cubicBezTo>
                <a:cubicBezTo>
                  <a:pt x="71362" y="31031"/>
                  <a:pt x="75521" y="32954"/>
                  <a:pt x="79969" y="33422"/>
                </a:cubicBezTo>
                <a:cubicBezTo>
                  <a:pt x="84418" y="33893"/>
                  <a:pt x="89493" y="32462"/>
                  <a:pt x="91594" y="28527"/>
                </a:cubicBezTo>
                <a:cubicBezTo>
                  <a:pt x="93540" y="24905"/>
                  <a:pt x="92467" y="20187"/>
                  <a:pt x="94590" y="16700"/>
                </a:cubicBezTo>
                <a:cubicBezTo>
                  <a:pt x="96759" y="13146"/>
                  <a:pt x="101968" y="12117"/>
                  <a:pt x="105611" y="14130"/>
                </a:cubicBezTo>
                <a:cubicBezTo>
                  <a:pt x="109254" y="16142"/>
                  <a:pt x="111155" y="20613"/>
                  <a:pt x="110708" y="24748"/>
                </a:cubicBezTo>
                <a:cubicBezTo>
                  <a:pt x="110238" y="28885"/>
                  <a:pt x="107668" y="32618"/>
                  <a:pt x="104316" y="35077"/>
                </a:cubicBezTo>
                <a:cubicBezTo>
                  <a:pt x="110171" y="36955"/>
                  <a:pt x="116542" y="31925"/>
                  <a:pt x="118778" y="26202"/>
                </a:cubicBezTo>
                <a:cubicBezTo>
                  <a:pt x="121014" y="20456"/>
                  <a:pt x="119225" y="13682"/>
                  <a:pt x="115290" y="8964"/>
                </a:cubicBezTo>
                <a:cubicBezTo>
                  <a:pt x="110306" y="2973"/>
                  <a:pt x="101968" y="0"/>
                  <a:pt x="94322" y="1476"/>
                </a:cubicBezTo>
                <a:cubicBezTo>
                  <a:pt x="88017" y="2704"/>
                  <a:pt x="82562" y="6639"/>
                  <a:pt x="76436" y="8651"/>
                </a:cubicBezTo>
                <a:cubicBezTo>
                  <a:pt x="66689" y="11849"/>
                  <a:pt x="56070" y="10016"/>
                  <a:pt x="46144" y="7467"/>
                </a:cubicBezTo>
                <a:cubicBezTo>
                  <a:pt x="36194" y="4919"/>
                  <a:pt x="26202" y="1676"/>
                  <a:pt x="15963" y="2191"/>
                </a:cubicBezTo>
                <a:cubicBezTo>
                  <a:pt x="11110" y="2436"/>
                  <a:pt x="5879" y="3801"/>
                  <a:pt x="2906" y="7668"/>
                </a:cubicBezTo>
                <a:cubicBezTo>
                  <a:pt x="111" y="11334"/>
                  <a:pt x="0" y="16320"/>
                  <a:pt x="268" y="20926"/>
                </a:cubicBezTo>
                <a:cubicBezTo>
                  <a:pt x="715" y="28504"/>
                  <a:pt x="1878" y="36061"/>
                  <a:pt x="3733" y="43438"/>
                </a:cubicBezTo>
                <a:cubicBezTo>
                  <a:pt x="4627" y="47060"/>
                  <a:pt x="5723" y="50727"/>
                  <a:pt x="5342" y="54438"/>
                </a:cubicBezTo>
                <a:cubicBezTo>
                  <a:pt x="5029" y="57344"/>
                  <a:pt x="3822" y="60161"/>
                  <a:pt x="3801" y="63091"/>
                </a:cubicBezTo>
                <a:cubicBezTo>
                  <a:pt x="3777" y="66042"/>
                  <a:pt x="4471" y="69351"/>
                  <a:pt x="7399" y="69506"/>
                </a:cubicBezTo>
                <a:close/>
              </a:path>
            </a:pathLst>
          </a:custGeom>
          <a:noFill/>
          <a:ln w="19050" cap="flat" cmpd="sng">
            <a:solidFill>
              <a:schemeClr val="lt2"/>
            </a:solidFill>
            <a:prstDash val="solid"/>
            <a:miter lim="1788"/>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92397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bg>
      <p:bgPr>
        <a:gradFill>
          <a:gsLst>
            <a:gs pos="0">
              <a:schemeClr val="lt1"/>
            </a:gs>
            <a:gs pos="100000">
              <a:schemeClr val="dk2"/>
            </a:gs>
          </a:gsLst>
          <a:lin ang="16198662" scaled="0"/>
        </a:gra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960000" y="719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52838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chemeClr val="lt1"/>
            </a:gs>
            <a:gs pos="100000">
              <a:schemeClr val="dk2"/>
            </a:gs>
          </a:gsLst>
          <a:lin ang="0" scaled="0"/>
        </a:gra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000" y="719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2"/>
          </p:nvPr>
        </p:nvSpPr>
        <p:spPr>
          <a:xfrm>
            <a:off x="2186281" y="3937000"/>
            <a:ext cx="34656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title" idx="3"/>
          </p:nvPr>
        </p:nvSpPr>
        <p:spPr>
          <a:xfrm>
            <a:off x="6540119" y="3937000"/>
            <a:ext cx="34656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5"/>
          <p:cNvSpPr txBox="1">
            <a:spLocks noGrp="1"/>
          </p:cNvSpPr>
          <p:nvPr>
            <p:ph type="subTitle" idx="1"/>
          </p:nvPr>
        </p:nvSpPr>
        <p:spPr>
          <a:xfrm>
            <a:off x="6540115" y="4457031"/>
            <a:ext cx="34656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 name="Google Shape;25;p5"/>
          <p:cNvSpPr txBox="1">
            <a:spLocks noGrp="1"/>
          </p:cNvSpPr>
          <p:nvPr>
            <p:ph type="subTitle" idx="4"/>
          </p:nvPr>
        </p:nvSpPr>
        <p:spPr>
          <a:xfrm>
            <a:off x="2186281" y="4457031"/>
            <a:ext cx="34656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67914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chemeClr val="lt1"/>
            </a:gs>
            <a:gs pos="100000">
              <a:schemeClr val="dk2"/>
            </a:gs>
          </a:gsLst>
          <a:lin ang="10801400" scaled="0"/>
        </a:gra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960100" y="719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7"/>
          <p:cNvSpPr txBox="1">
            <a:spLocks noGrp="1"/>
          </p:cNvSpPr>
          <p:nvPr>
            <p:ph type="title" idx="2"/>
          </p:nvPr>
        </p:nvSpPr>
        <p:spPr>
          <a:xfrm>
            <a:off x="1197333" y="3937000"/>
            <a:ext cx="30064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3" name="Google Shape;73;p17"/>
          <p:cNvSpPr txBox="1">
            <a:spLocks noGrp="1"/>
          </p:cNvSpPr>
          <p:nvPr>
            <p:ph type="subTitle" idx="1"/>
          </p:nvPr>
        </p:nvSpPr>
        <p:spPr>
          <a:xfrm>
            <a:off x="1197333" y="4457033"/>
            <a:ext cx="300640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4" name="Google Shape;74;p17"/>
          <p:cNvSpPr txBox="1">
            <a:spLocks noGrp="1"/>
          </p:cNvSpPr>
          <p:nvPr>
            <p:ph type="title" idx="3"/>
          </p:nvPr>
        </p:nvSpPr>
        <p:spPr>
          <a:xfrm>
            <a:off x="4592933" y="3937000"/>
            <a:ext cx="30064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5" name="Google Shape;75;p17"/>
          <p:cNvSpPr txBox="1">
            <a:spLocks noGrp="1"/>
          </p:cNvSpPr>
          <p:nvPr>
            <p:ph type="subTitle" idx="4"/>
          </p:nvPr>
        </p:nvSpPr>
        <p:spPr>
          <a:xfrm>
            <a:off x="4592900" y="4457033"/>
            <a:ext cx="300640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6" name="Google Shape;76;p17"/>
          <p:cNvSpPr txBox="1">
            <a:spLocks noGrp="1"/>
          </p:cNvSpPr>
          <p:nvPr>
            <p:ph type="title" idx="5"/>
          </p:nvPr>
        </p:nvSpPr>
        <p:spPr>
          <a:xfrm>
            <a:off x="7988533" y="3937000"/>
            <a:ext cx="30064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7" name="Google Shape;77;p17"/>
          <p:cNvSpPr txBox="1">
            <a:spLocks noGrp="1"/>
          </p:cNvSpPr>
          <p:nvPr>
            <p:ph type="subTitle" idx="6"/>
          </p:nvPr>
        </p:nvSpPr>
        <p:spPr>
          <a:xfrm>
            <a:off x="7988533" y="4457033"/>
            <a:ext cx="3006400" cy="11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5871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lt1"/>
            </a:gs>
            <a:gs pos="100000">
              <a:schemeClr val="dk2"/>
            </a:gs>
          </a:gsLst>
          <a:lin ang="2698631" scaled="0"/>
        </a:gradFill>
        <a:effectLst/>
      </p:bgPr>
    </p:bg>
    <p:spTree>
      <p:nvGrpSpPr>
        <p:cNvPr id="1" name="Shape 130"/>
        <p:cNvGrpSpPr/>
        <p:nvPr/>
      </p:nvGrpSpPr>
      <p:grpSpPr>
        <a:xfrm>
          <a:off x="0" y="0"/>
          <a:ext cx="0" cy="0"/>
          <a:chOff x="0" y="0"/>
          <a:chExt cx="0" cy="0"/>
        </a:xfrm>
      </p:grpSpPr>
      <p:sp>
        <p:nvSpPr>
          <p:cNvPr id="131" name="Google Shape;131;p25"/>
          <p:cNvSpPr/>
          <p:nvPr/>
        </p:nvSpPr>
        <p:spPr>
          <a:xfrm>
            <a:off x="950800" y="783800"/>
            <a:ext cx="4160800" cy="5290400"/>
          </a:xfrm>
          <a:prstGeom prst="roundRect">
            <a:avLst>
              <a:gd name="adj" fmla="val 22753"/>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106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chemeClr val="lt1"/>
            </a:gs>
            <a:gs pos="100000">
              <a:schemeClr val="dk2"/>
            </a:gs>
          </a:gsLst>
          <a:lin ang="5400700" scaled="0"/>
        </a:gra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7192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402540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6199567" y="739000"/>
            <a:ext cx="4348800" cy="10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67"/>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8200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43B5-5607-6675-FC43-19AB0EB64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5E1F-830D-F77D-0B0F-B9E118735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BAE34-00A9-BA54-708B-9D7EA332C0B9}"/>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5" name="Footer Placeholder 4">
            <a:extLst>
              <a:ext uri="{FF2B5EF4-FFF2-40B4-BE49-F238E27FC236}">
                <a16:creationId xmlns:a16="http://schemas.microsoft.com/office/drawing/2014/main" id="{76099C97-8B2F-19E4-F0F5-4C710133C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D7B90-924F-F0B2-8DA8-0BA74B027FE3}"/>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221806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00F8-CDF3-DBD2-BBB2-1883D48256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FE495-B83A-7208-48FE-5DB6EB727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5F2F7-DC62-79CF-D188-83179E5383A3}"/>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5" name="Footer Placeholder 4">
            <a:extLst>
              <a:ext uri="{FF2B5EF4-FFF2-40B4-BE49-F238E27FC236}">
                <a16:creationId xmlns:a16="http://schemas.microsoft.com/office/drawing/2014/main" id="{45CC7D50-CCFF-38C5-333F-09C46A9C0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AC540-8AF7-3494-A83F-51FBD76792C9}"/>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18480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143C-5DC8-648A-FDA2-0096227F3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CA73B-47CD-3395-D821-1211C6A70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8BE0FE-3A18-5387-B960-E4BBBD9EE3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9AA55-0A55-537D-62EA-013FEAEE257D}"/>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6" name="Footer Placeholder 5">
            <a:extLst>
              <a:ext uri="{FF2B5EF4-FFF2-40B4-BE49-F238E27FC236}">
                <a16:creationId xmlns:a16="http://schemas.microsoft.com/office/drawing/2014/main" id="{9D94C50B-0548-CE07-9502-75A0C79F3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E9D4A-93CA-A270-78FC-44C66543F2AA}"/>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266149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B912-4CC6-3D47-062F-4170D9F23E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8C2A3E-5611-6CD5-D71A-62A03017A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9D3C9-0FAB-4AB3-D106-F46DC33AC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2A1851-97A3-CDED-4020-D82E1672C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AB9692-4077-F8C7-E7B6-360965ECE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BA558-17D2-057D-40AC-366DE587D9E1}"/>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8" name="Footer Placeholder 7">
            <a:extLst>
              <a:ext uri="{FF2B5EF4-FFF2-40B4-BE49-F238E27FC236}">
                <a16:creationId xmlns:a16="http://schemas.microsoft.com/office/drawing/2014/main" id="{8AEFC0EF-7213-0E2A-D0F9-DD6E44A21C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B54C2B-19FD-5EE0-B8DA-FFA6B52A4FC1}"/>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247680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5DF6-F7EC-C148-E6D7-42C136FEE8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A3A13-E681-77D8-756E-ACBD7BF74050}"/>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4" name="Footer Placeholder 3">
            <a:extLst>
              <a:ext uri="{FF2B5EF4-FFF2-40B4-BE49-F238E27FC236}">
                <a16:creationId xmlns:a16="http://schemas.microsoft.com/office/drawing/2014/main" id="{820E3AFF-0FCA-9B5A-8C3E-89BE4F42E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991638-1F4D-FC9D-38F2-958220AC3B33}"/>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236687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25F54-D49F-B4C2-9517-6A09500AF686}"/>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3" name="Footer Placeholder 2">
            <a:extLst>
              <a:ext uri="{FF2B5EF4-FFF2-40B4-BE49-F238E27FC236}">
                <a16:creationId xmlns:a16="http://schemas.microsoft.com/office/drawing/2014/main" id="{ED6B50E3-9355-EA07-07B8-342474DADB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EAE5E-7012-663B-6942-8B3B27643B3B}"/>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107679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259E-A326-0AD0-E90A-0C0AA94E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15381D-3649-3F66-EDC6-941B4513C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894448-2B19-3979-0449-D9FCFDE18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6A6E9-B910-138A-C4A2-9EF8825633D4}"/>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6" name="Footer Placeholder 5">
            <a:extLst>
              <a:ext uri="{FF2B5EF4-FFF2-40B4-BE49-F238E27FC236}">
                <a16:creationId xmlns:a16="http://schemas.microsoft.com/office/drawing/2014/main" id="{B3C8EA03-24DB-8155-146A-5EE172AB1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4D0E9-7C3A-7F60-5B85-E34EAE825A72}"/>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157258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826-4562-20A3-C234-CBC91E2C8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1CD0D4-9BF2-21AA-4342-8C8F4636B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C99B91-D167-256E-AF6D-E0030F24D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36BBF-8638-3C3C-A69A-4C4545C92724}"/>
              </a:ext>
            </a:extLst>
          </p:cNvPr>
          <p:cNvSpPr>
            <a:spLocks noGrp="1"/>
          </p:cNvSpPr>
          <p:nvPr>
            <p:ph type="dt" sz="half" idx="10"/>
          </p:nvPr>
        </p:nvSpPr>
        <p:spPr/>
        <p:txBody>
          <a:bodyPr/>
          <a:lstStyle/>
          <a:p>
            <a:fld id="{38E79D0A-5851-40BB-A54B-13A23E60846F}" type="datetimeFigureOut">
              <a:rPr lang="en-US" smtClean="0"/>
              <a:t>12/4/2025</a:t>
            </a:fld>
            <a:endParaRPr lang="en-US"/>
          </a:p>
        </p:txBody>
      </p:sp>
      <p:sp>
        <p:nvSpPr>
          <p:cNvPr id="6" name="Footer Placeholder 5">
            <a:extLst>
              <a:ext uri="{FF2B5EF4-FFF2-40B4-BE49-F238E27FC236}">
                <a16:creationId xmlns:a16="http://schemas.microsoft.com/office/drawing/2014/main" id="{4544DC50-2934-9434-D11E-38E3955FE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B5567-45EA-E359-5381-740C53E89252}"/>
              </a:ext>
            </a:extLst>
          </p:cNvPr>
          <p:cNvSpPr>
            <a:spLocks noGrp="1"/>
          </p:cNvSpPr>
          <p:nvPr>
            <p:ph type="sldNum" sz="quarter" idx="12"/>
          </p:nvPr>
        </p:nvSpPr>
        <p:spPr/>
        <p:txBody>
          <a:bodyPr/>
          <a:lstStyle/>
          <a:p>
            <a:fld id="{053B34A5-E7AE-4EFF-B5E6-0D82A2F44F82}" type="slidenum">
              <a:rPr lang="en-US" smtClean="0"/>
              <a:t>‹#›</a:t>
            </a:fld>
            <a:endParaRPr lang="en-US"/>
          </a:p>
        </p:txBody>
      </p:sp>
    </p:spTree>
    <p:extLst>
      <p:ext uri="{BB962C8B-B14F-4D97-AF65-F5344CB8AC3E}">
        <p14:creationId xmlns:p14="http://schemas.microsoft.com/office/powerpoint/2010/main" val="361190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579C8-22C4-44C2-69D6-0D878C024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5B755-4EA7-FCAB-DD68-00D0BA250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C1729-49FD-E896-EC6D-4B12365DC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79D0A-5851-40BB-A54B-13A23E60846F}" type="datetimeFigureOut">
              <a:rPr lang="en-US" smtClean="0"/>
              <a:t>12/4/2025</a:t>
            </a:fld>
            <a:endParaRPr lang="en-US"/>
          </a:p>
        </p:txBody>
      </p:sp>
      <p:sp>
        <p:nvSpPr>
          <p:cNvPr id="5" name="Footer Placeholder 4">
            <a:extLst>
              <a:ext uri="{FF2B5EF4-FFF2-40B4-BE49-F238E27FC236}">
                <a16:creationId xmlns:a16="http://schemas.microsoft.com/office/drawing/2014/main" id="{6CA1332E-5F08-542F-CC46-22D870A6F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9A9FD-617B-9662-92E8-72AE06E36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B34A5-E7AE-4EFF-B5E6-0D82A2F44F82}" type="slidenum">
              <a:rPr lang="en-US" smtClean="0"/>
              <a:t>‹#›</a:t>
            </a:fld>
            <a:endParaRPr lang="en-US"/>
          </a:p>
        </p:txBody>
      </p:sp>
    </p:spTree>
    <p:extLst>
      <p:ext uri="{BB962C8B-B14F-4D97-AF65-F5344CB8AC3E}">
        <p14:creationId xmlns:p14="http://schemas.microsoft.com/office/powerpoint/2010/main" val="390751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850605" y="3406711"/>
            <a:ext cx="10675088" cy="1122400"/>
          </a:xfrm>
          <a:prstGeom prst="rect">
            <a:avLst/>
          </a:prstGeom>
        </p:spPr>
        <p:txBody>
          <a:bodyPr spcFirstLastPara="1" vert="horz" wrap="square" lIns="121900" tIns="121900" rIns="121900" bIns="121900" rtlCol="0" anchor="b" anchorCtr="0">
            <a:noAutofit/>
          </a:bodyPr>
          <a:lstStyle/>
          <a:p>
            <a:pPr>
              <a:lnSpc>
                <a:spcPct val="150000"/>
              </a:lnSpc>
            </a:pPr>
            <a:r>
              <a:rPr lang="vi-VN" sz="5867" b="1" dirty="0">
                <a:latin typeface="+mn-lt"/>
              </a:rPr>
              <a:t>NHIỆT LIỆT CHÀO ĐÓN </a:t>
            </a:r>
            <a:br>
              <a:rPr lang="vi-VN" sz="5867" b="1" dirty="0">
                <a:latin typeface="+mn-lt"/>
              </a:rPr>
            </a:br>
            <a:r>
              <a:rPr lang="vi-VN" sz="5867" b="1" dirty="0">
                <a:latin typeface="+mn-lt"/>
              </a:rPr>
              <a:t>CẢ LỚP TỚI TIẾT HỌC MỚI! </a:t>
            </a:r>
            <a:endParaRPr sz="5867" b="1" dirty="0">
              <a:latin typeface="+mn-lt"/>
            </a:endParaRPr>
          </a:p>
        </p:txBody>
      </p:sp>
      <p:pic>
        <p:nvPicPr>
          <p:cNvPr id="4" name="Picture 3"/>
          <p:cNvPicPr>
            <a:picLocks noChangeAspect="1"/>
          </p:cNvPicPr>
          <p:nvPr/>
        </p:nvPicPr>
        <p:blipFill>
          <a:blip r:embed="rId3"/>
          <a:stretch>
            <a:fillRect/>
          </a:stretch>
        </p:blipFill>
        <p:spPr>
          <a:xfrm>
            <a:off x="850605" y="4644960"/>
            <a:ext cx="2296632" cy="1743456"/>
          </a:xfrm>
          <a:prstGeom prst="rect">
            <a:avLst/>
          </a:prstGeom>
        </p:spPr>
      </p:pic>
      <p:pic>
        <p:nvPicPr>
          <p:cNvPr id="5" name="Picture 4"/>
          <p:cNvPicPr>
            <a:picLocks noChangeAspect="1"/>
          </p:cNvPicPr>
          <p:nvPr/>
        </p:nvPicPr>
        <p:blipFill>
          <a:blip r:embed="rId4"/>
          <a:stretch>
            <a:fillRect/>
          </a:stretch>
        </p:blipFill>
        <p:spPr>
          <a:xfrm flipH="1">
            <a:off x="9549629" y="516527"/>
            <a:ext cx="1692529" cy="1381592"/>
          </a:xfrm>
          <a:prstGeom prst="rect">
            <a:avLst/>
          </a:prstGeom>
        </p:spPr>
      </p:pic>
      <p:pic>
        <p:nvPicPr>
          <p:cNvPr id="6" name="Picture 5"/>
          <p:cNvPicPr>
            <a:picLocks noChangeAspect="1"/>
          </p:cNvPicPr>
          <p:nvPr/>
        </p:nvPicPr>
        <p:blipFill>
          <a:blip r:embed="rId5"/>
          <a:stretch>
            <a:fillRect/>
          </a:stretch>
        </p:blipFill>
        <p:spPr>
          <a:xfrm>
            <a:off x="9073116" y="4547581"/>
            <a:ext cx="1944216" cy="1840836"/>
          </a:xfrm>
          <a:prstGeom prst="rect">
            <a:avLst/>
          </a:prstGeom>
        </p:spPr>
      </p:pic>
    </p:spTree>
    <p:extLst>
      <p:ext uri="{BB962C8B-B14F-4D97-AF65-F5344CB8AC3E}">
        <p14:creationId xmlns:p14="http://schemas.microsoft.com/office/powerpoint/2010/main" val="52997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72619" y="1301393"/>
            <a:ext cx="4103037" cy="4465833"/>
          </a:xfrm>
          <a:prstGeom prst="rect">
            <a:avLst/>
          </a:prstGeom>
        </p:spPr>
      </p:pic>
      <p:grpSp>
        <p:nvGrpSpPr>
          <p:cNvPr id="10" name="Group 9"/>
          <p:cNvGrpSpPr/>
          <p:nvPr/>
        </p:nvGrpSpPr>
        <p:grpSpPr>
          <a:xfrm>
            <a:off x="5361056" y="670593"/>
            <a:ext cx="4544721" cy="502766"/>
            <a:chOff x="4020792" y="502944"/>
            <a:chExt cx="3408541" cy="377074"/>
          </a:xfrm>
        </p:grpSpPr>
        <p:sp>
          <p:nvSpPr>
            <p:cNvPr id="4" name="Rectangle 3"/>
            <p:cNvSpPr/>
            <p:nvPr/>
          </p:nvSpPr>
          <p:spPr>
            <a:xfrm>
              <a:off x="4275681" y="502944"/>
              <a:ext cx="3153652" cy="377074"/>
            </a:xfrm>
            <a:prstGeom prst="rect">
              <a:avLst/>
            </a:prstGeom>
          </p:spPr>
          <p:txBody>
            <a:bodyPr wrap="none">
              <a:spAutoFit/>
            </a:bodyPr>
            <a:lstStyle/>
            <a:p>
              <a:r>
                <a:rPr lang="en-US" sz="2667" b="1" dirty="0" err="1"/>
                <a:t>Làm</a:t>
              </a:r>
              <a:r>
                <a:rPr lang="en-US" sz="2667" b="1" dirty="0"/>
                <a:t> </a:t>
              </a:r>
              <a:r>
                <a:rPr lang="en-US" sz="2667" b="1" dirty="0" err="1"/>
                <a:t>tăng</a:t>
              </a:r>
              <a:r>
                <a:rPr lang="en-US" sz="2667" b="1" dirty="0"/>
                <a:t> </a:t>
              </a:r>
              <a:r>
                <a:rPr lang="en-US" sz="2667" b="1" dirty="0" err="1"/>
                <a:t>thể</a:t>
              </a:r>
              <a:r>
                <a:rPr lang="en-US" sz="2667" b="1" dirty="0"/>
                <a:t> </a:t>
              </a:r>
              <a:r>
                <a:rPr lang="en-US" sz="2667" b="1" dirty="0" err="1"/>
                <a:t>tích</a:t>
              </a:r>
              <a:r>
                <a:rPr lang="en-US" sz="2667" b="1" dirty="0"/>
                <a:t> </a:t>
              </a:r>
              <a:r>
                <a:rPr lang="en-US" sz="2667" b="1" dirty="0" err="1"/>
                <a:t>lồng</a:t>
              </a:r>
              <a:r>
                <a:rPr lang="en-US" sz="2667" b="1" dirty="0"/>
                <a:t> </a:t>
              </a:r>
              <a:r>
                <a:rPr lang="en-US" sz="2667" b="1" dirty="0" err="1"/>
                <a:t>ngực</a:t>
              </a:r>
              <a:r>
                <a:rPr lang="en-US" sz="2667" b="1" dirty="0"/>
                <a:t>:</a:t>
              </a:r>
            </a:p>
          </p:txBody>
        </p:sp>
        <p:sp>
          <p:nvSpPr>
            <p:cNvPr id="5" name="Flowchart: Off-page Connector 4"/>
            <p:cNvSpPr/>
            <p:nvPr/>
          </p:nvSpPr>
          <p:spPr>
            <a:xfrm>
              <a:off x="4020792" y="629330"/>
              <a:ext cx="231002" cy="231002"/>
            </a:xfrm>
            <a:prstGeom prst="flowChartOffpage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Rectangle 5"/>
          <p:cNvSpPr/>
          <p:nvPr/>
        </p:nvSpPr>
        <p:spPr>
          <a:xfrm>
            <a:off x="5235490" y="1454592"/>
            <a:ext cx="6682532" cy="3094693"/>
          </a:xfrm>
          <a:prstGeom prst="rect">
            <a:avLst/>
          </a:prstGeom>
        </p:spPr>
        <p:txBody>
          <a:bodyPr wrap="square">
            <a:spAutoFit/>
          </a:bodyPr>
          <a:lstStyle/>
          <a:p>
            <a:pPr marL="457189" indent="-457189" algn="just">
              <a:lnSpc>
                <a:spcPct val="150000"/>
              </a:lnSpc>
              <a:buFont typeface="Wingdings" panose="05000000000000000000" pitchFamily="2" charset="2"/>
              <a:buChar char="§"/>
            </a:pPr>
            <a:r>
              <a:rPr lang="vi-VN" sz="2667" dirty="0"/>
              <a:t>Cơ liên sườn ngoài co → tập hợp xương ức và xương sườn có điểm tựa linh động sẽ chuyển động đồng thời theo 2 hướng: lên trên và ra 2 bên, làm lồng ngực mở rộng ra 2 bên là chủ yếu.</a:t>
            </a:r>
          </a:p>
        </p:txBody>
      </p:sp>
      <p:sp>
        <p:nvSpPr>
          <p:cNvPr id="7" name="Oval 6"/>
          <p:cNvSpPr/>
          <p:nvPr/>
        </p:nvSpPr>
        <p:spPr>
          <a:xfrm rot="1281674">
            <a:off x="1527863" y="2429558"/>
            <a:ext cx="1305595" cy="2232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rot="524768">
            <a:off x="1823539" y="3979312"/>
            <a:ext cx="1907239" cy="14049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5235491" y="4681784"/>
            <a:ext cx="6682532" cy="1247649"/>
          </a:xfrm>
          <a:prstGeom prst="rect">
            <a:avLst/>
          </a:prstGeom>
        </p:spPr>
        <p:txBody>
          <a:bodyPr wrap="square">
            <a:spAutoFit/>
          </a:bodyPr>
          <a:lstStyle/>
          <a:p>
            <a:pPr marL="457189" indent="-457189" algn="just">
              <a:lnSpc>
                <a:spcPct val="150000"/>
              </a:lnSpc>
              <a:buFont typeface="Wingdings" panose="05000000000000000000" pitchFamily="2" charset="2"/>
              <a:buChar char="§"/>
            </a:pPr>
            <a:r>
              <a:rPr lang="vi-VN" sz="2667" dirty="0"/>
              <a:t>Cơ hoành co → lồng ngực mở rộng về phía dưới, ép xuống khoang bụng.</a:t>
            </a:r>
          </a:p>
        </p:txBody>
      </p:sp>
    </p:spTree>
    <p:extLst>
      <p:ext uri="{BB962C8B-B14F-4D97-AF65-F5344CB8AC3E}">
        <p14:creationId xmlns:p14="http://schemas.microsoft.com/office/powerpoint/2010/main" val="30257826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74669" y="1164405"/>
            <a:ext cx="3988596" cy="4739812"/>
          </a:xfrm>
          <a:prstGeom prst="rect">
            <a:avLst/>
          </a:prstGeom>
        </p:spPr>
      </p:pic>
      <p:grpSp>
        <p:nvGrpSpPr>
          <p:cNvPr id="9" name="Group 8"/>
          <p:cNvGrpSpPr/>
          <p:nvPr/>
        </p:nvGrpSpPr>
        <p:grpSpPr>
          <a:xfrm>
            <a:off x="5597598" y="734682"/>
            <a:ext cx="4714768" cy="502766"/>
            <a:chOff x="4198198" y="551011"/>
            <a:chExt cx="3536076" cy="377074"/>
          </a:xfrm>
        </p:grpSpPr>
        <p:sp>
          <p:nvSpPr>
            <p:cNvPr id="4" name="Rectangle 3"/>
            <p:cNvSpPr/>
            <p:nvPr/>
          </p:nvSpPr>
          <p:spPr>
            <a:xfrm>
              <a:off x="4453087" y="551011"/>
              <a:ext cx="3281187" cy="377074"/>
            </a:xfrm>
            <a:prstGeom prst="rect">
              <a:avLst/>
            </a:prstGeom>
          </p:spPr>
          <p:txBody>
            <a:bodyPr wrap="none">
              <a:spAutoFit/>
            </a:bodyPr>
            <a:lstStyle/>
            <a:p>
              <a:r>
                <a:rPr lang="en-US" sz="2667" b="1" dirty="0" err="1"/>
                <a:t>Làm</a:t>
              </a:r>
              <a:r>
                <a:rPr lang="en-US" sz="2667" b="1" dirty="0"/>
                <a:t> </a:t>
              </a:r>
              <a:r>
                <a:rPr lang="vi-VN" sz="2667" b="1" dirty="0"/>
                <a:t>giảm</a:t>
              </a:r>
              <a:r>
                <a:rPr lang="en-US" sz="2667" b="1" dirty="0"/>
                <a:t> </a:t>
              </a:r>
              <a:r>
                <a:rPr lang="en-US" sz="2667" b="1" dirty="0" err="1"/>
                <a:t>thể</a:t>
              </a:r>
              <a:r>
                <a:rPr lang="en-US" sz="2667" b="1" dirty="0"/>
                <a:t> </a:t>
              </a:r>
              <a:r>
                <a:rPr lang="en-US" sz="2667" b="1" dirty="0" err="1"/>
                <a:t>tích</a:t>
              </a:r>
              <a:r>
                <a:rPr lang="en-US" sz="2667" b="1" dirty="0"/>
                <a:t> </a:t>
              </a:r>
              <a:r>
                <a:rPr lang="en-US" sz="2667" b="1" dirty="0" err="1"/>
                <a:t>lồng</a:t>
              </a:r>
              <a:r>
                <a:rPr lang="en-US" sz="2667" b="1" dirty="0"/>
                <a:t> </a:t>
              </a:r>
              <a:r>
                <a:rPr lang="en-US" sz="2667" b="1" dirty="0" err="1"/>
                <a:t>ngực</a:t>
              </a:r>
              <a:r>
                <a:rPr lang="en-US" sz="2667" b="1" dirty="0"/>
                <a:t>:</a:t>
              </a:r>
            </a:p>
          </p:txBody>
        </p:sp>
        <p:sp>
          <p:nvSpPr>
            <p:cNvPr id="5" name="Flowchart: Off-page Connector 4"/>
            <p:cNvSpPr/>
            <p:nvPr/>
          </p:nvSpPr>
          <p:spPr>
            <a:xfrm>
              <a:off x="4198198" y="677397"/>
              <a:ext cx="231002" cy="231002"/>
            </a:xfrm>
            <a:prstGeom prst="flowChartOffpage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Rectangle 5"/>
          <p:cNvSpPr/>
          <p:nvPr/>
        </p:nvSpPr>
        <p:spPr>
          <a:xfrm>
            <a:off x="5577620" y="1640543"/>
            <a:ext cx="6056041" cy="1863331"/>
          </a:xfrm>
          <a:prstGeom prst="rect">
            <a:avLst/>
          </a:prstGeom>
        </p:spPr>
        <p:txBody>
          <a:bodyPr wrap="square">
            <a:spAutoFit/>
          </a:bodyPr>
          <a:lstStyle/>
          <a:p>
            <a:pPr marL="457189" indent="-457189" algn="just">
              <a:lnSpc>
                <a:spcPct val="150000"/>
              </a:lnSpc>
              <a:buFont typeface="Wingdings" panose="05000000000000000000" pitchFamily="2" charset="2"/>
              <a:buChar char="§"/>
            </a:pPr>
            <a:r>
              <a:rPr lang="vi-VN" sz="2667" dirty="0"/>
              <a:t>Cơ liên sườn ngoài và cơ hoành không co nữa và dãn ra → làm lồng ngực thu nhỏ trở về vị trí cũ.</a:t>
            </a:r>
          </a:p>
        </p:txBody>
      </p:sp>
      <p:sp>
        <p:nvSpPr>
          <p:cNvPr id="2" name="Rectangle 1"/>
          <p:cNvSpPr/>
          <p:nvPr/>
        </p:nvSpPr>
        <p:spPr>
          <a:xfrm>
            <a:off x="5577619" y="3701782"/>
            <a:ext cx="6096000" cy="1257460"/>
          </a:xfrm>
          <a:prstGeom prst="rect">
            <a:avLst/>
          </a:prstGeom>
        </p:spPr>
        <p:txBody>
          <a:bodyPr>
            <a:spAutoFit/>
          </a:bodyPr>
          <a:lstStyle/>
          <a:p>
            <a:pPr marL="457189" indent="-457189" algn="just">
              <a:lnSpc>
                <a:spcPct val="150000"/>
              </a:lnSpc>
              <a:buFont typeface="Wingdings" panose="05000000000000000000" pitchFamily="2" charset="2"/>
              <a:buChar char="§"/>
            </a:pPr>
            <a:r>
              <a:rPr lang="vi-VN" sz="2667" dirty="0"/>
              <a:t>Ngoài ra còn có sự tham gia của một số cơ khác khi thở gắng sức.</a:t>
            </a:r>
            <a:endParaRPr lang="en-US" sz="2667" dirty="0"/>
          </a:p>
        </p:txBody>
      </p:sp>
    </p:spTree>
    <p:extLst>
      <p:ext uri="{BB962C8B-B14F-4D97-AF65-F5344CB8AC3E}">
        <p14:creationId xmlns:p14="http://schemas.microsoft.com/office/powerpoint/2010/main" val="40433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10" y="308235"/>
            <a:ext cx="5574364" cy="763600"/>
          </a:xfrm>
        </p:spPr>
        <p:txBody>
          <a:bodyPr/>
          <a:lstStyle/>
          <a:p>
            <a:r>
              <a:rPr lang="vi-VN" sz="2667" dirty="0">
                <a:solidFill>
                  <a:srgbClr val="C00000"/>
                </a:solidFill>
                <a:latin typeface="+mn-lt"/>
              </a:rPr>
              <a:t>b) Trao đổi khí ở phổi và tế bào</a:t>
            </a:r>
            <a:endParaRPr lang="en-US" sz="2667" dirty="0">
              <a:solidFill>
                <a:srgbClr val="C00000"/>
              </a:solidFill>
              <a:latin typeface="+mn-lt"/>
            </a:endParaRPr>
          </a:p>
        </p:txBody>
      </p:sp>
      <p:grpSp>
        <p:nvGrpSpPr>
          <p:cNvPr id="6" name="Group 5"/>
          <p:cNvGrpSpPr/>
          <p:nvPr/>
        </p:nvGrpSpPr>
        <p:grpSpPr>
          <a:xfrm>
            <a:off x="1004343" y="1205501"/>
            <a:ext cx="4379317" cy="872276"/>
            <a:chOff x="753257" y="904125"/>
            <a:chExt cx="3284488" cy="654207"/>
          </a:xfrm>
        </p:grpSpPr>
        <p:pic>
          <p:nvPicPr>
            <p:cNvPr id="4" name="Picture 3"/>
            <p:cNvPicPr>
              <a:picLocks noChangeAspect="1"/>
            </p:cNvPicPr>
            <p:nvPr/>
          </p:nvPicPr>
          <p:blipFill>
            <a:blip r:embed="rId2"/>
            <a:stretch>
              <a:fillRect/>
            </a:stretch>
          </p:blipFill>
          <p:spPr>
            <a:xfrm>
              <a:off x="753257" y="904125"/>
              <a:ext cx="740471" cy="632681"/>
            </a:xfrm>
            <a:prstGeom prst="rect">
              <a:avLst/>
            </a:prstGeom>
          </p:spPr>
        </p:pic>
        <p:sp>
          <p:nvSpPr>
            <p:cNvPr id="5" name="TextBox 4"/>
            <p:cNvSpPr txBox="1"/>
            <p:nvPr/>
          </p:nvSpPr>
          <p:spPr>
            <a:xfrm>
              <a:off x="1493729" y="1181257"/>
              <a:ext cx="2544016" cy="377075"/>
            </a:xfrm>
            <a:prstGeom prst="rect">
              <a:avLst/>
            </a:prstGeom>
            <a:noFill/>
          </p:spPr>
          <p:txBody>
            <a:bodyPr wrap="square" rtlCol="0">
              <a:spAutoFit/>
            </a:bodyPr>
            <a:lstStyle/>
            <a:p>
              <a:r>
                <a:rPr lang="vi-VN" sz="2667" dirty="0">
                  <a:solidFill>
                    <a:srgbClr val="002060"/>
                  </a:solidFill>
                </a:rPr>
                <a:t>Thảo luận nhóm đôi</a:t>
              </a:r>
              <a:endParaRPr lang="en-US" sz="2667" dirty="0">
                <a:solidFill>
                  <a:srgbClr val="002060"/>
                </a:solidFill>
              </a:endParaRPr>
            </a:p>
          </p:txBody>
        </p:sp>
      </p:grpSp>
      <p:sp>
        <p:nvSpPr>
          <p:cNvPr id="7" name="Rounded Rectangular Callout 6"/>
          <p:cNvSpPr/>
          <p:nvPr/>
        </p:nvSpPr>
        <p:spPr>
          <a:xfrm>
            <a:off x="850411" y="2611663"/>
            <a:ext cx="5574363" cy="1456903"/>
          </a:xfrm>
          <a:prstGeom prst="wedgeRoundRectCallout">
            <a:avLst>
              <a:gd name="adj1" fmla="val 39275"/>
              <a:gd name="adj2" fmla="val 75067"/>
              <a:gd name="adj3" fmla="val 16667"/>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667" dirty="0">
                <a:solidFill>
                  <a:schemeClr val="tx1"/>
                </a:solidFill>
              </a:rPr>
              <a:t>Quan sát Hình 34.3, mô tả sự trao đổi khí ở phổi và tế bào.</a:t>
            </a:r>
            <a:endParaRPr lang="en-US" sz="2667" dirty="0">
              <a:solidFill>
                <a:schemeClr val="tx1"/>
              </a:solidFill>
            </a:endParaRPr>
          </a:p>
        </p:txBody>
      </p:sp>
      <p:sp>
        <p:nvSpPr>
          <p:cNvPr id="8" name="Rounded Rectangular Callout 7"/>
          <p:cNvSpPr/>
          <p:nvPr/>
        </p:nvSpPr>
        <p:spPr>
          <a:xfrm>
            <a:off x="850410" y="4647763"/>
            <a:ext cx="7327820" cy="1456903"/>
          </a:xfrm>
          <a:prstGeom prst="wedgeRoundRectCallout">
            <a:avLst>
              <a:gd name="adj1" fmla="val -43317"/>
              <a:gd name="adj2" fmla="val 77651"/>
              <a:gd name="adj3" fmla="val 16667"/>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667" dirty="0">
                <a:solidFill>
                  <a:schemeClr val="tx1"/>
                </a:solidFill>
              </a:rPr>
              <a:t>Trình bày sự phối hợp chức năng của mỗi cơ quan thể hiện chức năng của cả hệ hô hấp.</a:t>
            </a:r>
            <a:endParaRPr lang="en-US" sz="2667" dirty="0">
              <a:solidFill>
                <a:schemeClr val="tx1"/>
              </a:solidFill>
            </a:endParaRPr>
          </a:p>
        </p:txBody>
      </p: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2040" y="469287"/>
            <a:ext cx="5160723" cy="4017424"/>
          </a:xfrm>
          <a:prstGeom prst="rect">
            <a:avLst/>
          </a:prstGeom>
        </p:spPr>
      </p:pic>
      <p:pic>
        <p:nvPicPr>
          <p:cNvPr id="11" name="Picture 10"/>
          <p:cNvPicPr>
            <a:picLocks noChangeAspect="1"/>
          </p:cNvPicPr>
          <p:nvPr/>
        </p:nvPicPr>
        <p:blipFill>
          <a:blip r:embed="rId4"/>
          <a:stretch>
            <a:fillRect/>
          </a:stretch>
        </p:blipFill>
        <p:spPr>
          <a:xfrm>
            <a:off x="8926558" y="4917896"/>
            <a:ext cx="1218097" cy="1704392"/>
          </a:xfrm>
          <a:prstGeom prst="rect">
            <a:avLst/>
          </a:prstGeom>
        </p:spPr>
      </p:pic>
    </p:spTree>
    <p:extLst>
      <p:ext uri="{BB962C8B-B14F-4D97-AF65-F5344CB8AC3E}">
        <p14:creationId xmlns:p14="http://schemas.microsoft.com/office/powerpoint/2010/main" val="202321086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2040" y="469287"/>
            <a:ext cx="5160723" cy="4017424"/>
          </a:xfrm>
          <a:prstGeom prst="rect">
            <a:avLst/>
          </a:prstGeom>
        </p:spPr>
      </p:pic>
      <p:grpSp>
        <p:nvGrpSpPr>
          <p:cNvPr id="22" name="Group 21"/>
          <p:cNvGrpSpPr/>
          <p:nvPr/>
        </p:nvGrpSpPr>
        <p:grpSpPr>
          <a:xfrm>
            <a:off x="517132" y="412743"/>
            <a:ext cx="5705581" cy="4073968"/>
            <a:chOff x="387849" y="309557"/>
            <a:chExt cx="4279186" cy="3055476"/>
          </a:xfrm>
        </p:grpSpPr>
        <p:pic>
          <p:nvPicPr>
            <p:cNvPr id="9" name="Picture 8"/>
            <p:cNvPicPr>
              <a:picLocks noChangeAspect="1"/>
            </p:cNvPicPr>
            <p:nvPr/>
          </p:nvPicPr>
          <p:blipFill>
            <a:blip r:embed="rId3"/>
            <a:stretch>
              <a:fillRect/>
            </a:stretch>
          </p:blipFill>
          <p:spPr>
            <a:xfrm>
              <a:off x="948441" y="1200765"/>
              <a:ext cx="3158002" cy="2164268"/>
            </a:xfrm>
            <a:prstGeom prst="rect">
              <a:avLst/>
            </a:prstGeom>
          </p:spPr>
        </p:pic>
        <p:sp>
          <p:nvSpPr>
            <p:cNvPr id="12" name="Rectangle 11"/>
            <p:cNvSpPr/>
            <p:nvPr/>
          </p:nvSpPr>
          <p:spPr>
            <a:xfrm>
              <a:off x="387849" y="309557"/>
              <a:ext cx="4279186" cy="943095"/>
            </a:xfrm>
            <a:prstGeom prst="rect">
              <a:avLst/>
            </a:prstGeom>
          </p:spPr>
          <p:txBody>
            <a:bodyPr wrap="square">
              <a:spAutoFit/>
            </a:bodyPr>
            <a:lstStyle/>
            <a:p>
              <a:pPr algn="just">
                <a:lnSpc>
                  <a:spcPct val="150000"/>
                </a:lnSpc>
              </a:pPr>
              <a:r>
                <a:rPr lang="vi-VN" sz="2667" dirty="0">
                  <a:solidFill>
                    <a:srgbClr val="002060"/>
                  </a:solidFill>
                </a:rPr>
                <a:t>Ở phổi và các tế bào, chất khí được trao đổi theo </a:t>
              </a:r>
              <a:r>
                <a:rPr lang="vi-VN" sz="2667" b="1" dirty="0">
                  <a:solidFill>
                    <a:srgbClr val="002060"/>
                  </a:solidFill>
                </a:rPr>
                <a:t>cơ chế khuếch tán</a:t>
              </a:r>
              <a:r>
                <a:rPr lang="vi-VN" sz="2667" dirty="0">
                  <a:solidFill>
                    <a:srgbClr val="002060"/>
                  </a:solidFill>
                </a:rPr>
                <a:t>. </a:t>
              </a:r>
              <a:endParaRPr lang="en-US" sz="2667" dirty="0">
                <a:solidFill>
                  <a:srgbClr val="002060"/>
                </a:solidFill>
              </a:endParaRPr>
            </a:p>
          </p:txBody>
        </p:sp>
      </p:grpSp>
      <p:sp>
        <p:nvSpPr>
          <p:cNvPr id="13" name="Rectangle 12"/>
          <p:cNvSpPr/>
          <p:nvPr/>
        </p:nvSpPr>
        <p:spPr>
          <a:xfrm>
            <a:off x="2746625" y="4690103"/>
            <a:ext cx="7965897" cy="1875770"/>
          </a:xfrm>
          <a:prstGeom prst="rect">
            <a:avLst/>
          </a:prstGeom>
        </p:spPr>
        <p:txBody>
          <a:bodyPr wrap="square">
            <a:spAutoFit/>
          </a:bodyPr>
          <a:lstStyle/>
          <a:p>
            <a:pPr algn="just">
              <a:lnSpc>
                <a:spcPct val="150000"/>
              </a:lnSpc>
            </a:pPr>
            <a:r>
              <a:rPr lang="en-US" sz="2667" dirty="0" err="1"/>
              <a:t>Sự</a:t>
            </a:r>
            <a:r>
              <a:rPr lang="en-US" sz="2667" dirty="0"/>
              <a:t> </a:t>
            </a:r>
            <a:r>
              <a:rPr lang="en-US" sz="2667" dirty="0" err="1"/>
              <a:t>trao</a:t>
            </a:r>
            <a:r>
              <a:rPr lang="en-US" sz="2667" dirty="0"/>
              <a:t> </a:t>
            </a:r>
            <a:r>
              <a:rPr lang="en-US" sz="2667" dirty="0" err="1"/>
              <a:t>đổi</a:t>
            </a:r>
            <a:r>
              <a:rPr lang="en-US" sz="2667" dirty="0"/>
              <a:t> </a:t>
            </a:r>
            <a:r>
              <a:rPr lang="en-US" sz="2667" dirty="0" err="1"/>
              <a:t>khí</a:t>
            </a:r>
            <a:r>
              <a:rPr lang="en-US" sz="2667" dirty="0"/>
              <a:t> ở </a:t>
            </a:r>
            <a:r>
              <a:rPr lang="en-US" sz="2667" dirty="0" err="1"/>
              <a:t>phổi</a:t>
            </a:r>
            <a:r>
              <a:rPr lang="en-US" sz="2667" dirty="0"/>
              <a:t> </a:t>
            </a:r>
            <a:r>
              <a:rPr lang="en-US" sz="2667" dirty="0" err="1"/>
              <a:t>xảy</a:t>
            </a:r>
            <a:r>
              <a:rPr lang="en-US" sz="2667" dirty="0"/>
              <a:t> </a:t>
            </a:r>
            <a:r>
              <a:rPr lang="en-US" sz="2667" dirty="0" err="1"/>
              <a:t>ra</a:t>
            </a:r>
            <a:r>
              <a:rPr lang="en-US" sz="2667" dirty="0"/>
              <a:t> </a:t>
            </a:r>
            <a:r>
              <a:rPr lang="en-US" sz="2667" dirty="0" err="1"/>
              <a:t>giữa</a:t>
            </a:r>
            <a:r>
              <a:rPr lang="en-US" sz="2667" dirty="0"/>
              <a:t> </a:t>
            </a:r>
            <a:r>
              <a:rPr lang="en-US" sz="2667" dirty="0" err="1"/>
              <a:t>máu</a:t>
            </a:r>
            <a:r>
              <a:rPr lang="en-US" sz="2667" dirty="0"/>
              <a:t> </a:t>
            </a:r>
            <a:r>
              <a:rPr lang="en-US" sz="2667" dirty="0" err="1"/>
              <a:t>và</a:t>
            </a:r>
            <a:r>
              <a:rPr lang="en-US" sz="2667" dirty="0"/>
              <a:t> </a:t>
            </a:r>
            <a:r>
              <a:rPr lang="en-US" sz="2667" dirty="0" err="1"/>
              <a:t>phế</a:t>
            </a:r>
            <a:r>
              <a:rPr lang="en-US" sz="2667" dirty="0"/>
              <a:t> </a:t>
            </a:r>
            <a:r>
              <a:rPr lang="en-US" sz="2667" dirty="0" err="1"/>
              <a:t>nang</a:t>
            </a:r>
            <a:r>
              <a:rPr lang="en-US" sz="2667" dirty="0"/>
              <a:t> do </a:t>
            </a:r>
            <a:r>
              <a:rPr lang="en-US" sz="2667" dirty="0" err="1"/>
              <a:t>sự</a:t>
            </a:r>
            <a:r>
              <a:rPr lang="en-US" sz="2667" dirty="0"/>
              <a:t> </a:t>
            </a:r>
            <a:r>
              <a:rPr lang="en-US" sz="2667" dirty="0" err="1"/>
              <a:t>chênh</a:t>
            </a:r>
            <a:r>
              <a:rPr lang="en-US" sz="2667" dirty="0"/>
              <a:t> </a:t>
            </a:r>
            <a:r>
              <a:rPr lang="en-US" sz="2667" dirty="0" err="1"/>
              <a:t>lệch</a:t>
            </a:r>
            <a:r>
              <a:rPr lang="en-US" sz="2667" dirty="0"/>
              <a:t> </a:t>
            </a:r>
            <a:r>
              <a:rPr lang="en-US" sz="2667" dirty="0" err="1"/>
              <a:t>nồng</a:t>
            </a:r>
            <a:r>
              <a:rPr lang="en-US" sz="2667" dirty="0"/>
              <a:t> </a:t>
            </a:r>
            <a:r>
              <a:rPr lang="en-US" sz="2667" dirty="0" err="1"/>
              <a:t>độ</a:t>
            </a:r>
            <a:r>
              <a:rPr lang="en-US" sz="2667" dirty="0"/>
              <a:t> </a:t>
            </a:r>
            <a:r>
              <a:rPr lang="en-US" sz="2667" dirty="0" err="1"/>
              <a:t>của</a:t>
            </a:r>
            <a:r>
              <a:rPr lang="en-US" sz="2667" dirty="0"/>
              <a:t> </a:t>
            </a:r>
            <a:r>
              <a:rPr lang="en-US" sz="2667" dirty="0" err="1"/>
              <a:t>khí</a:t>
            </a:r>
            <a:r>
              <a:rPr lang="en-US" sz="2667" dirty="0"/>
              <a:t> O</a:t>
            </a:r>
            <a:r>
              <a:rPr lang="vi-VN" sz="2667" baseline="-25000" dirty="0"/>
              <a:t>2</a:t>
            </a:r>
            <a:r>
              <a:rPr lang="en-US" sz="2667" dirty="0"/>
              <a:t> </a:t>
            </a:r>
            <a:r>
              <a:rPr lang="en-US" sz="2667" dirty="0" err="1"/>
              <a:t>và</a:t>
            </a:r>
            <a:r>
              <a:rPr lang="en-US" sz="2667" dirty="0"/>
              <a:t> CO</a:t>
            </a:r>
            <a:r>
              <a:rPr lang="vi-VN" sz="2667" baseline="-25000" dirty="0"/>
              <a:t>2</a:t>
            </a:r>
            <a:r>
              <a:rPr lang="vi-VN" sz="2667" dirty="0"/>
              <a:t>;</a:t>
            </a:r>
            <a:r>
              <a:rPr lang="en-US" sz="2667" dirty="0"/>
              <a:t> </a:t>
            </a:r>
            <a:r>
              <a:rPr lang="en-US" sz="2667" dirty="0" err="1"/>
              <a:t>màng</a:t>
            </a:r>
            <a:r>
              <a:rPr lang="en-US" sz="2667" dirty="0"/>
              <a:t> </a:t>
            </a:r>
            <a:r>
              <a:rPr lang="en-US" sz="2667" dirty="0" err="1"/>
              <a:t>phế</a:t>
            </a:r>
            <a:r>
              <a:rPr lang="en-US" sz="2667" dirty="0"/>
              <a:t> </a:t>
            </a:r>
            <a:r>
              <a:rPr lang="en-US" sz="2667" dirty="0" err="1"/>
              <a:t>nang</a:t>
            </a:r>
            <a:r>
              <a:rPr lang="en-US" sz="2667" dirty="0"/>
              <a:t> </a:t>
            </a:r>
            <a:r>
              <a:rPr lang="en-US" sz="2667" dirty="0" err="1"/>
              <a:t>và</a:t>
            </a:r>
            <a:r>
              <a:rPr lang="en-US" sz="2667" dirty="0"/>
              <a:t> </a:t>
            </a:r>
            <a:r>
              <a:rPr lang="en-US" sz="2667" dirty="0" err="1"/>
              <a:t>màng</a:t>
            </a:r>
            <a:r>
              <a:rPr lang="en-US" sz="2667" dirty="0"/>
              <a:t> </a:t>
            </a:r>
            <a:r>
              <a:rPr lang="en-US" sz="2667" dirty="0" err="1"/>
              <a:t>mao</a:t>
            </a:r>
            <a:r>
              <a:rPr lang="en-US" sz="2667" dirty="0"/>
              <a:t> </a:t>
            </a:r>
            <a:r>
              <a:rPr lang="en-US" sz="2667" dirty="0" err="1"/>
              <a:t>mạch</a:t>
            </a:r>
            <a:r>
              <a:rPr lang="en-US" sz="2667" dirty="0"/>
              <a:t> </a:t>
            </a:r>
            <a:r>
              <a:rPr lang="en-US" sz="2667" dirty="0" err="1"/>
              <a:t>rất</a:t>
            </a:r>
            <a:r>
              <a:rPr lang="en-US" sz="2667" dirty="0"/>
              <a:t> </a:t>
            </a:r>
            <a:r>
              <a:rPr lang="en-US" sz="2667" dirty="0" err="1"/>
              <a:t>mỏng</a:t>
            </a:r>
            <a:r>
              <a:rPr lang="en-US" sz="2667" dirty="0"/>
              <a:t>. </a:t>
            </a:r>
          </a:p>
        </p:txBody>
      </p:sp>
      <p:cxnSp>
        <p:nvCxnSpPr>
          <p:cNvPr id="21" name="Curved Connector 20"/>
          <p:cNvCxnSpPr/>
          <p:nvPr/>
        </p:nvCxnSpPr>
        <p:spPr>
          <a:xfrm rot="10800000" flipV="1">
            <a:off x="5835723" y="2027239"/>
            <a:ext cx="1733775" cy="2662864"/>
          </a:xfrm>
          <a:prstGeom prst="curvedConnector2">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18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par>
                          <p:cTn id="15" fill="hold">
                            <p:stCondLst>
                              <p:cond delay="500"/>
                            </p:stCondLst>
                            <p:childTnLst>
                              <p:par>
                                <p:cTn id="16" presetID="3" presetClass="entr" presetSubtype="5"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2040" y="469287"/>
            <a:ext cx="5160723" cy="4017424"/>
          </a:xfrm>
          <a:prstGeom prst="rect">
            <a:avLst/>
          </a:prstGeom>
        </p:spPr>
      </p:pic>
      <p:pic>
        <p:nvPicPr>
          <p:cNvPr id="9" name="Picture 8"/>
          <p:cNvPicPr>
            <a:picLocks noChangeAspect="1"/>
          </p:cNvPicPr>
          <p:nvPr/>
        </p:nvPicPr>
        <p:blipFill>
          <a:blip r:embed="rId3"/>
          <a:stretch>
            <a:fillRect/>
          </a:stretch>
        </p:blipFill>
        <p:spPr>
          <a:xfrm>
            <a:off x="1264588" y="1601020"/>
            <a:ext cx="4210669" cy="2885691"/>
          </a:xfrm>
          <a:prstGeom prst="rect">
            <a:avLst/>
          </a:prstGeom>
        </p:spPr>
      </p:pic>
      <p:sp>
        <p:nvSpPr>
          <p:cNvPr id="12" name="Rectangle 11"/>
          <p:cNvSpPr/>
          <p:nvPr/>
        </p:nvSpPr>
        <p:spPr>
          <a:xfrm>
            <a:off x="517132" y="412744"/>
            <a:ext cx="5705581" cy="1257460"/>
          </a:xfrm>
          <a:prstGeom prst="rect">
            <a:avLst/>
          </a:prstGeom>
        </p:spPr>
        <p:txBody>
          <a:bodyPr wrap="square">
            <a:spAutoFit/>
          </a:bodyPr>
          <a:lstStyle/>
          <a:p>
            <a:pPr algn="just">
              <a:lnSpc>
                <a:spcPct val="150000"/>
              </a:lnSpc>
            </a:pPr>
            <a:r>
              <a:rPr lang="vi-VN" sz="2667" dirty="0">
                <a:solidFill>
                  <a:srgbClr val="002060"/>
                </a:solidFill>
              </a:rPr>
              <a:t>Ở phổi và các tế bào, chất khí được trao đổi theo </a:t>
            </a:r>
            <a:r>
              <a:rPr lang="vi-VN" sz="2667" b="1" dirty="0">
                <a:solidFill>
                  <a:srgbClr val="002060"/>
                </a:solidFill>
              </a:rPr>
              <a:t>cơ chế khuếch tán</a:t>
            </a:r>
            <a:r>
              <a:rPr lang="vi-VN" sz="2667" dirty="0">
                <a:solidFill>
                  <a:srgbClr val="002060"/>
                </a:solidFill>
              </a:rPr>
              <a:t>. </a:t>
            </a:r>
            <a:endParaRPr lang="en-US" sz="2667" dirty="0">
              <a:solidFill>
                <a:srgbClr val="002060"/>
              </a:solidFill>
            </a:endParaRPr>
          </a:p>
        </p:txBody>
      </p:sp>
      <p:sp>
        <p:nvSpPr>
          <p:cNvPr id="13" name="Rectangle 12"/>
          <p:cNvSpPr/>
          <p:nvPr/>
        </p:nvSpPr>
        <p:spPr>
          <a:xfrm>
            <a:off x="2746625" y="4690103"/>
            <a:ext cx="7924801" cy="1873141"/>
          </a:xfrm>
          <a:prstGeom prst="rect">
            <a:avLst/>
          </a:prstGeom>
        </p:spPr>
        <p:txBody>
          <a:bodyPr wrap="square">
            <a:spAutoFit/>
          </a:bodyPr>
          <a:lstStyle/>
          <a:p>
            <a:pPr algn="just">
              <a:lnSpc>
                <a:spcPct val="150000"/>
              </a:lnSpc>
            </a:pPr>
            <a:r>
              <a:rPr lang="vi-VN" sz="2667" dirty="0"/>
              <a:t>Sự trao đổi khí ở tế bào xảy ra giữa máu và tế bào do sự chênh lệch nồng độ của khí O</a:t>
            </a:r>
            <a:r>
              <a:rPr lang="vi-VN" sz="2667" baseline="-25000" dirty="0"/>
              <a:t>2 </a:t>
            </a:r>
            <a:r>
              <a:rPr lang="vi-VN" sz="2667" dirty="0"/>
              <a:t>và CO</a:t>
            </a:r>
            <a:r>
              <a:rPr lang="vi-VN" sz="2667" baseline="-25000" dirty="0"/>
              <a:t>2</a:t>
            </a:r>
            <a:r>
              <a:rPr lang="vi-VN" sz="2667" dirty="0"/>
              <a:t>; màng tế bào và màng mao mạch rất mỏng.</a:t>
            </a:r>
            <a:endParaRPr lang="en-US" sz="2667" dirty="0"/>
          </a:p>
        </p:txBody>
      </p:sp>
      <p:cxnSp>
        <p:nvCxnSpPr>
          <p:cNvPr id="5" name="Curved Connector 4"/>
          <p:cNvCxnSpPr>
            <a:endCxn id="13" idx="3"/>
          </p:cNvCxnSpPr>
          <p:nvPr/>
        </p:nvCxnSpPr>
        <p:spPr>
          <a:xfrm rot="5400000">
            <a:off x="9543052" y="3607873"/>
            <a:ext cx="3147176" cy="890427"/>
          </a:xfrm>
          <a:prstGeom prst="curvedConnector2">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60279"/>
            <a:ext cx="7452189" cy="643847"/>
          </a:xfrm>
          <a:prstGeom prst="homePlat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67" b="1" dirty="0">
                <a:solidFill>
                  <a:schemeClr val="tx1"/>
                </a:solidFill>
              </a:rPr>
              <a:t>Sự phối hợp chức năng của mỗi cơ quan </a:t>
            </a:r>
            <a:endParaRPr lang="en-US" sz="2667" b="1" dirty="0">
              <a:solidFill>
                <a:schemeClr val="tx1"/>
              </a:solidFill>
            </a:endParaRPr>
          </a:p>
        </p:txBody>
      </p:sp>
      <p:sp>
        <p:nvSpPr>
          <p:cNvPr id="4" name="Freeform 2"/>
          <p:cNvSpPr/>
          <p:nvPr/>
        </p:nvSpPr>
        <p:spPr>
          <a:xfrm>
            <a:off x="3929163" y="1397285"/>
            <a:ext cx="4509347" cy="5460715"/>
          </a:xfrm>
          <a:custGeom>
            <a:avLst/>
            <a:gdLst/>
            <a:ahLst/>
            <a:cxnLst/>
            <a:rect l="l" t="t" r="r" b="b"/>
            <a:pathLst>
              <a:path w="6840855" h="9772650">
                <a:moveTo>
                  <a:pt x="0" y="0"/>
                </a:moveTo>
                <a:lnTo>
                  <a:pt x="6840855" y="0"/>
                </a:lnTo>
                <a:lnTo>
                  <a:pt x="6840855" y="9772650"/>
                </a:lnTo>
                <a:lnTo>
                  <a:pt x="0" y="9772650"/>
                </a:lnTo>
                <a:lnTo>
                  <a:pt x="0" y="0"/>
                </a:lnTo>
                <a:close/>
              </a:path>
            </a:pathLst>
          </a:custGeom>
          <a:blipFill>
            <a:blip r:embed="rId2"/>
            <a:srcRect/>
            <a:stretch>
              <a:fillRect t="-8460" b="-11660"/>
            </a:stretch>
          </a:blipFill>
        </p:spPr>
      </p:sp>
      <p:cxnSp>
        <p:nvCxnSpPr>
          <p:cNvPr id="6" name="Straight Connector 5"/>
          <p:cNvCxnSpPr/>
          <p:nvPr/>
        </p:nvCxnSpPr>
        <p:spPr>
          <a:xfrm flipH="1">
            <a:off x="4150761" y="2246616"/>
            <a:ext cx="117810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09101" y="1979876"/>
            <a:ext cx="748923" cy="502766"/>
          </a:xfrm>
          <a:prstGeom prst="rect">
            <a:avLst/>
          </a:prstGeom>
        </p:spPr>
        <p:txBody>
          <a:bodyPr wrap="none">
            <a:spAutoFit/>
          </a:bodyPr>
          <a:lstStyle/>
          <a:p>
            <a:r>
              <a:rPr lang="en-US" sz="2667" b="1" dirty="0" err="1">
                <a:solidFill>
                  <a:srgbClr val="0070C0"/>
                </a:solidFill>
              </a:rPr>
              <a:t>Mũi</a:t>
            </a:r>
            <a:endParaRPr lang="en-US" sz="2667" b="1" dirty="0">
              <a:solidFill>
                <a:srgbClr val="0070C0"/>
              </a:solidFill>
            </a:endParaRPr>
          </a:p>
        </p:txBody>
      </p:sp>
      <p:sp>
        <p:nvSpPr>
          <p:cNvPr id="9" name="Rectangle 8"/>
          <p:cNvSpPr/>
          <p:nvPr/>
        </p:nvSpPr>
        <p:spPr>
          <a:xfrm>
            <a:off x="24084" y="2437340"/>
            <a:ext cx="4119005" cy="1260089"/>
          </a:xfrm>
          <a:prstGeom prst="rect">
            <a:avLst/>
          </a:prstGeom>
        </p:spPr>
        <p:txBody>
          <a:bodyPr wrap="square">
            <a:spAutoFit/>
          </a:bodyPr>
          <a:lstStyle/>
          <a:p>
            <a:pPr algn="r">
              <a:lnSpc>
                <a:spcPct val="150000"/>
              </a:lnSpc>
            </a:pPr>
            <a:r>
              <a:rPr lang="vi-VN" sz="2667" dirty="0" err="1"/>
              <a:t>N</a:t>
            </a:r>
            <a:r>
              <a:rPr lang="en-US" sz="2667" dirty="0" err="1"/>
              <a:t>găn</a:t>
            </a:r>
            <a:r>
              <a:rPr lang="en-US" sz="2667" dirty="0"/>
              <a:t> </a:t>
            </a:r>
            <a:r>
              <a:rPr lang="en-US" sz="2667" dirty="0" err="1"/>
              <a:t>bụi</a:t>
            </a:r>
            <a:r>
              <a:rPr lang="en-US" sz="2667" dirty="0"/>
              <a:t>, </a:t>
            </a:r>
            <a:r>
              <a:rPr lang="en-US" sz="2667" dirty="0" err="1"/>
              <a:t>làm</a:t>
            </a:r>
            <a:r>
              <a:rPr lang="en-US" sz="2667" dirty="0"/>
              <a:t> </a:t>
            </a:r>
            <a:r>
              <a:rPr lang="en-US" sz="2667" dirty="0" err="1"/>
              <a:t>ẩm</a:t>
            </a:r>
            <a:r>
              <a:rPr lang="en-US" sz="2667" dirty="0"/>
              <a:t> </a:t>
            </a:r>
            <a:r>
              <a:rPr lang="en-US" sz="2667" dirty="0" err="1"/>
              <a:t>và</a:t>
            </a:r>
            <a:r>
              <a:rPr lang="en-US" sz="2667" dirty="0"/>
              <a:t> </a:t>
            </a:r>
            <a:r>
              <a:rPr lang="en-US" sz="2667" dirty="0" err="1"/>
              <a:t>làm</a:t>
            </a:r>
            <a:r>
              <a:rPr lang="en-US" sz="2667" dirty="0"/>
              <a:t> </a:t>
            </a:r>
            <a:r>
              <a:rPr lang="en-US" sz="2667" dirty="0" err="1"/>
              <a:t>ấm</a:t>
            </a:r>
            <a:r>
              <a:rPr lang="en-US" sz="2667" dirty="0"/>
              <a:t> </a:t>
            </a:r>
            <a:r>
              <a:rPr lang="en-US" sz="2667" dirty="0" err="1"/>
              <a:t>không</a:t>
            </a:r>
            <a:r>
              <a:rPr lang="en-US" sz="2667" dirty="0"/>
              <a:t> </a:t>
            </a:r>
            <a:r>
              <a:rPr lang="en-US" sz="2667" dirty="0" err="1"/>
              <a:t>khí</a:t>
            </a:r>
            <a:r>
              <a:rPr lang="en-US" sz="2667" dirty="0"/>
              <a:t> </a:t>
            </a:r>
            <a:r>
              <a:rPr lang="en-US" sz="2667" dirty="0" err="1"/>
              <a:t>vào</a:t>
            </a:r>
            <a:r>
              <a:rPr lang="en-US" sz="2667" dirty="0"/>
              <a:t> </a:t>
            </a:r>
            <a:r>
              <a:rPr lang="en-US" sz="2667" dirty="0" err="1"/>
              <a:t>phổi</a:t>
            </a:r>
            <a:endParaRPr lang="en-US" sz="2667" dirty="0"/>
          </a:p>
        </p:txBody>
      </p:sp>
      <p:cxnSp>
        <p:nvCxnSpPr>
          <p:cNvPr id="10" name="Straight Connector 9"/>
          <p:cNvCxnSpPr/>
          <p:nvPr/>
        </p:nvCxnSpPr>
        <p:spPr>
          <a:xfrm flipH="1">
            <a:off x="6050795" y="3074866"/>
            <a:ext cx="1997373" cy="15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54685" y="2809707"/>
            <a:ext cx="2291529" cy="502766"/>
          </a:xfrm>
          <a:prstGeom prst="rect">
            <a:avLst/>
          </a:prstGeom>
        </p:spPr>
        <p:txBody>
          <a:bodyPr wrap="square">
            <a:spAutoFit/>
          </a:bodyPr>
          <a:lstStyle/>
          <a:p>
            <a:r>
              <a:rPr lang="vi-VN" sz="2667" b="1" dirty="0">
                <a:solidFill>
                  <a:srgbClr val="0070C0"/>
                </a:solidFill>
              </a:rPr>
              <a:t>Thanh quản</a:t>
            </a:r>
            <a:endParaRPr lang="en-US" sz="2667" b="1" dirty="0">
              <a:solidFill>
                <a:srgbClr val="0070C0"/>
              </a:solidFill>
            </a:endParaRPr>
          </a:p>
        </p:txBody>
      </p:sp>
      <p:sp>
        <p:nvSpPr>
          <p:cNvPr id="13" name="Rectangle 12"/>
          <p:cNvSpPr/>
          <p:nvPr/>
        </p:nvSpPr>
        <p:spPr>
          <a:xfrm>
            <a:off x="8048169" y="3343187"/>
            <a:ext cx="3911604" cy="3104504"/>
          </a:xfrm>
          <a:prstGeom prst="rect">
            <a:avLst/>
          </a:prstGeom>
        </p:spPr>
        <p:txBody>
          <a:bodyPr wrap="square">
            <a:spAutoFit/>
          </a:bodyPr>
          <a:lstStyle/>
          <a:p>
            <a:pPr algn="just">
              <a:lnSpc>
                <a:spcPct val="150000"/>
              </a:lnSpc>
            </a:pPr>
            <a:r>
              <a:rPr lang="vi-VN" sz="2667" dirty="0"/>
              <a:t>Có nắp thanh quản có thể đậy kín đường hô hấp khi nuốt thức ăn, ngăn không cho thức ăn đi vào đường dẫn khí</a:t>
            </a:r>
            <a:endParaRPr lang="en-US" sz="2667" dirty="0"/>
          </a:p>
        </p:txBody>
      </p:sp>
    </p:spTree>
    <p:extLst>
      <p:ext uri="{BB962C8B-B14F-4D97-AF65-F5344CB8AC3E}">
        <p14:creationId xmlns:p14="http://schemas.microsoft.com/office/powerpoint/2010/main" val="1971347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0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260279"/>
            <a:ext cx="7452189" cy="643847"/>
          </a:xfrm>
          <a:prstGeom prst="homePlat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67" b="1" dirty="0">
                <a:solidFill>
                  <a:schemeClr val="tx1"/>
                </a:solidFill>
              </a:rPr>
              <a:t>Sự phối hợp chức năng của mỗi cơ quan </a:t>
            </a:r>
            <a:endParaRPr lang="en-US" sz="2667" b="1" dirty="0">
              <a:solidFill>
                <a:schemeClr val="tx1"/>
              </a:solidFill>
            </a:endParaRPr>
          </a:p>
        </p:txBody>
      </p:sp>
      <p:sp>
        <p:nvSpPr>
          <p:cNvPr id="4" name="Freeform 2"/>
          <p:cNvSpPr/>
          <p:nvPr/>
        </p:nvSpPr>
        <p:spPr>
          <a:xfrm>
            <a:off x="3929163" y="1397285"/>
            <a:ext cx="4509347" cy="5460715"/>
          </a:xfrm>
          <a:custGeom>
            <a:avLst/>
            <a:gdLst/>
            <a:ahLst/>
            <a:cxnLst/>
            <a:rect l="l" t="t" r="r" b="b"/>
            <a:pathLst>
              <a:path w="6840855" h="9772650">
                <a:moveTo>
                  <a:pt x="0" y="0"/>
                </a:moveTo>
                <a:lnTo>
                  <a:pt x="6840855" y="0"/>
                </a:lnTo>
                <a:lnTo>
                  <a:pt x="6840855" y="9772650"/>
                </a:lnTo>
                <a:lnTo>
                  <a:pt x="0" y="9772650"/>
                </a:lnTo>
                <a:lnTo>
                  <a:pt x="0" y="0"/>
                </a:lnTo>
                <a:close/>
              </a:path>
            </a:pathLst>
          </a:custGeom>
          <a:blipFill>
            <a:blip r:embed="rId2"/>
            <a:srcRect/>
            <a:stretch>
              <a:fillRect t="-8460" b="-11660"/>
            </a:stretch>
          </a:blipFill>
        </p:spPr>
      </p:sp>
      <p:cxnSp>
        <p:nvCxnSpPr>
          <p:cNvPr id="6" name="Straight Connector 5"/>
          <p:cNvCxnSpPr/>
          <p:nvPr/>
        </p:nvCxnSpPr>
        <p:spPr>
          <a:xfrm flipH="1" flipV="1">
            <a:off x="3922647" y="2759144"/>
            <a:ext cx="2319248" cy="9824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76321" y="2225665"/>
            <a:ext cx="1766769" cy="502766"/>
          </a:xfrm>
          <a:prstGeom prst="rect">
            <a:avLst/>
          </a:prstGeom>
        </p:spPr>
        <p:txBody>
          <a:bodyPr wrap="square">
            <a:spAutoFit/>
          </a:bodyPr>
          <a:lstStyle/>
          <a:p>
            <a:r>
              <a:rPr lang="vi-VN" sz="2667" b="1" dirty="0">
                <a:solidFill>
                  <a:srgbClr val="0070C0"/>
                </a:solidFill>
              </a:rPr>
              <a:t>Khí quản</a:t>
            </a:r>
            <a:endParaRPr lang="en-US" sz="2667" b="1" dirty="0">
              <a:solidFill>
                <a:srgbClr val="0070C0"/>
              </a:solidFill>
            </a:endParaRPr>
          </a:p>
        </p:txBody>
      </p:sp>
      <p:sp>
        <p:nvSpPr>
          <p:cNvPr id="9" name="Rectangle 8"/>
          <p:cNvSpPr/>
          <p:nvPr/>
        </p:nvSpPr>
        <p:spPr>
          <a:xfrm>
            <a:off x="306439" y="2727633"/>
            <a:ext cx="4008440" cy="3720186"/>
          </a:xfrm>
          <a:prstGeom prst="rect">
            <a:avLst/>
          </a:prstGeom>
        </p:spPr>
        <p:txBody>
          <a:bodyPr wrap="square">
            <a:spAutoFit/>
          </a:bodyPr>
          <a:lstStyle/>
          <a:p>
            <a:pPr algn="just">
              <a:lnSpc>
                <a:spcPct val="150000"/>
              </a:lnSpc>
            </a:pPr>
            <a:r>
              <a:rPr lang="vi-VN" sz="2667" dirty="0"/>
              <a:t>Có lớp niêm mạc tiết chất nhầy, có nhiều lông rung chuyển động liên tục dẫn khí từ ngoài vào và giúp đẩy dị vật ra khỏi đường hô hấp.</a:t>
            </a:r>
            <a:endParaRPr lang="en-US" sz="2667" dirty="0"/>
          </a:p>
        </p:txBody>
      </p:sp>
      <p:cxnSp>
        <p:nvCxnSpPr>
          <p:cNvPr id="10" name="Straight Connector 9"/>
          <p:cNvCxnSpPr/>
          <p:nvPr/>
        </p:nvCxnSpPr>
        <p:spPr>
          <a:xfrm flipH="1">
            <a:off x="6396302" y="1640115"/>
            <a:ext cx="1362996" cy="28587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44101" y="1209477"/>
            <a:ext cx="1897631" cy="502766"/>
          </a:xfrm>
          <a:prstGeom prst="rect">
            <a:avLst/>
          </a:prstGeom>
        </p:spPr>
        <p:txBody>
          <a:bodyPr wrap="square">
            <a:spAutoFit/>
          </a:bodyPr>
          <a:lstStyle/>
          <a:p>
            <a:r>
              <a:rPr lang="vi-VN" sz="2667" b="1" dirty="0">
                <a:solidFill>
                  <a:srgbClr val="0070C0"/>
                </a:solidFill>
              </a:rPr>
              <a:t>Phế quản</a:t>
            </a:r>
            <a:endParaRPr lang="en-US" sz="2667" b="1" dirty="0">
              <a:solidFill>
                <a:srgbClr val="0070C0"/>
              </a:solidFill>
            </a:endParaRPr>
          </a:p>
        </p:txBody>
      </p:sp>
      <p:cxnSp>
        <p:nvCxnSpPr>
          <p:cNvPr id="15" name="Straight Connector 14"/>
          <p:cNvCxnSpPr/>
          <p:nvPr/>
        </p:nvCxnSpPr>
        <p:spPr>
          <a:xfrm flipH="1">
            <a:off x="6645899" y="2492404"/>
            <a:ext cx="1720323" cy="19213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880864" y="2914837"/>
            <a:ext cx="3503793" cy="2657148"/>
            <a:chOff x="5160647" y="2186127"/>
            <a:chExt cx="2627845" cy="1992861"/>
          </a:xfrm>
        </p:grpSpPr>
        <p:pic>
          <p:nvPicPr>
            <p:cNvPr id="11" name="Picture 10"/>
            <p:cNvPicPr>
              <a:picLocks noChangeAspect="1"/>
            </p:cNvPicPr>
            <p:nvPr/>
          </p:nvPicPr>
          <p:blipFill>
            <a:blip r:embed="rId3"/>
            <a:stretch>
              <a:fillRect/>
            </a:stretch>
          </p:blipFill>
          <p:spPr>
            <a:xfrm>
              <a:off x="5795631" y="2186127"/>
              <a:ext cx="1992861" cy="1992861"/>
            </a:xfrm>
            <a:prstGeom prst="ellipse">
              <a:avLst/>
            </a:prstGeom>
          </p:spPr>
        </p:pic>
        <p:sp>
          <p:nvSpPr>
            <p:cNvPr id="20" name="Oval 19"/>
            <p:cNvSpPr/>
            <p:nvPr/>
          </p:nvSpPr>
          <p:spPr>
            <a:xfrm>
              <a:off x="5160647" y="3817350"/>
              <a:ext cx="70348" cy="703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2" name="Straight Connector 21"/>
            <p:cNvCxnSpPr>
              <a:endCxn id="20" idx="1"/>
            </p:cNvCxnSpPr>
            <p:nvPr/>
          </p:nvCxnSpPr>
          <p:spPr>
            <a:xfrm flipH="1">
              <a:off x="5170949" y="2621594"/>
              <a:ext cx="777366" cy="12060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3"/>
            </p:cNvCxnSpPr>
            <p:nvPr/>
          </p:nvCxnSpPr>
          <p:spPr>
            <a:xfrm>
              <a:off x="5170949" y="3877396"/>
              <a:ext cx="1495148" cy="3015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8366222" y="2492404"/>
            <a:ext cx="521908" cy="156702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975900" y="5136699"/>
            <a:ext cx="501929" cy="669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226863" y="4413733"/>
            <a:ext cx="250965" cy="13919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093721" y="2011943"/>
            <a:ext cx="2598000" cy="502766"/>
          </a:xfrm>
          <a:prstGeom prst="rect">
            <a:avLst/>
          </a:prstGeom>
        </p:spPr>
        <p:txBody>
          <a:bodyPr wrap="square">
            <a:spAutoFit/>
          </a:bodyPr>
          <a:lstStyle/>
          <a:p>
            <a:r>
              <a:rPr lang="vi-VN" sz="2667" b="1" dirty="0">
                <a:solidFill>
                  <a:srgbClr val="0070C0"/>
                </a:solidFill>
              </a:rPr>
              <a:t>Tiểu phế quản</a:t>
            </a:r>
            <a:endParaRPr lang="en-US" sz="2667" b="1" dirty="0">
              <a:solidFill>
                <a:srgbClr val="0070C0"/>
              </a:solidFill>
            </a:endParaRPr>
          </a:p>
        </p:txBody>
      </p:sp>
      <p:sp>
        <p:nvSpPr>
          <p:cNvPr id="39" name="Right Brace 38"/>
          <p:cNvSpPr/>
          <p:nvPr/>
        </p:nvSpPr>
        <p:spPr>
          <a:xfrm rot="18386938">
            <a:off x="9757421" y="970427"/>
            <a:ext cx="327067" cy="1282928"/>
          </a:xfrm>
          <a:prstGeom prst="rightBrace">
            <a:avLst>
              <a:gd name="adj1" fmla="val 3837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Rectangle 39"/>
          <p:cNvSpPr/>
          <p:nvPr/>
        </p:nvSpPr>
        <p:spPr>
          <a:xfrm rot="2275537">
            <a:off x="9344464" y="589586"/>
            <a:ext cx="2827547" cy="1260089"/>
          </a:xfrm>
          <a:prstGeom prst="rect">
            <a:avLst/>
          </a:prstGeom>
        </p:spPr>
        <p:txBody>
          <a:bodyPr wrap="square">
            <a:spAutoFit/>
          </a:bodyPr>
          <a:lstStyle/>
          <a:p>
            <a:pPr algn="just">
              <a:lnSpc>
                <a:spcPct val="150000"/>
              </a:lnSpc>
            </a:pPr>
            <a:r>
              <a:rPr lang="vi-VN" sz="2667" dirty="0" err="1"/>
              <a:t>D</a:t>
            </a:r>
            <a:r>
              <a:rPr lang="en-US" sz="2667" dirty="0" err="1"/>
              <a:t>ẫn</a:t>
            </a:r>
            <a:r>
              <a:rPr lang="en-US" sz="2667" dirty="0"/>
              <a:t> </a:t>
            </a:r>
            <a:r>
              <a:rPr lang="en-US" sz="2667" dirty="0" err="1"/>
              <a:t>khí</a:t>
            </a:r>
            <a:r>
              <a:rPr lang="en-US" sz="2667" dirty="0"/>
              <a:t> </a:t>
            </a:r>
            <a:r>
              <a:rPr lang="en-US" sz="2667" dirty="0" err="1"/>
              <a:t>vào</a:t>
            </a:r>
            <a:r>
              <a:rPr lang="en-US" sz="2667" dirty="0"/>
              <a:t> </a:t>
            </a:r>
            <a:r>
              <a:rPr lang="en-US" sz="2667" dirty="0" err="1"/>
              <a:t>phổi</a:t>
            </a:r>
            <a:r>
              <a:rPr lang="en-US" sz="2667" dirty="0"/>
              <a:t> </a:t>
            </a:r>
            <a:r>
              <a:rPr lang="en-US" sz="2667" dirty="0" err="1"/>
              <a:t>rồi</a:t>
            </a:r>
            <a:r>
              <a:rPr lang="en-US" sz="2667" dirty="0"/>
              <a:t> </a:t>
            </a:r>
            <a:r>
              <a:rPr lang="en-US" sz="2667" dirty="0" err="1"/>
              <a:t>đến</a:t>
            </a:r>
            <a:r>
              <a:rPr lang="en-US" sz="2667" dirty="0"/>
              <a:t> </a:t>
            </a:r>
            <a:r>
              <a:rPr lang="en-US" sz="2667" dirty="0" err="1"/>
              <a:t>phế</a:t>
            </a:r>
            <a:r>
              <a:rPr lang="en-US" sz="2667" dirty="0"/>
              <a:t> </a:t>
            </a:r>
            <a:r>
              <a:rPr lang="en-US" sz="2667" dirty="0" err="1"/>
              <a:t>nang</a:t>
            </a:r>
            <a:endParaRPr lang="en-US" sz="2667" dirty="0"/>
          </a:p>
        </p:txBody>
      </p:sp>
      <p:sp>
        <p:nvSpPr>
          <p:cNvPr id="41" name="Rectangle 40"/>
          <p:cNvSpPr/>
          <p:nvPr/>
        </p:nvSpPr>
        <p:spPr>
          <a:xfrm>
            <a:off x="9042537" y="5805715"/>
            <a:ext cx="1897631" cy="502766"/>
          </a:xfrm>
          <a:prstGeom prst="rect">
            <a:avLst/>
          </a:prstGeom>
        </p:spPr>
        <p:txBody>
          <a:bodyPr wrap="square">
            <a:spAutoFit/>
          </a:bodyPr>
          <a:lstStyle/>
          <a:p>
            <a:r>
              <a:rPr lang="vi-VN" sz="2667" b="1" dirty="0">
                <a:solidFill>
                  <a:srgbClr val="0070C0"/>
                </a:solidFill>
              </a:rPr>
              <a:t>Phế nang</a:t>
            </a:r>
            <a:endParaRPr lang="en-US" sz="2667" b="1" dirty="0">
              <a:solidFill>
                <a:srgbClr val="0070C0"/>
              </a:solidFill>
            </a:endParaRPr>
          </a:p>
        </p:txBody>
      </p:sp>
      <p:sp>
        <p:nvSpPr>
          <p:cNvPr id="42" name="Isosceles Triangle 41"/>
          <p:cNvSpPr/>
          <p:nvPr/>
        </p:nvSpPr>
        <p:spPr>
          <a:xfrm flipV="1">
            <a:off x="9782628" y="6339195"/>
            <a:ext cx="348344" cy="30029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887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upRight)">
                                      <p:cBhvr>
                                        <p:cTn id="29" dur="500"/>
                                        <p:tgtEl>
                                          <p:spTgt spid="43"/>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par>
                                <p:cTn id="55" presetID="22" presetClass="entr" presetSubtype="1"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childTnLst>
                                </p:cTn>
                              </p:par>
                            </p:childTnLst>
                          </p:cTn>
                        </p:par>
                        <p:par>
                          <p:cTn id="62" fill="hold">
                            <p:stCondLst>
                              <p:cond delay="1000"/>
                            </p:stCondLst>
                            <p:childTnLst>
                              <p:par>
                                <p:cTn id="63" presetID="12" presetClass="entr" presetSubtype="1"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p:tgtEl>
                                          <p:spTgt spid="42"/>
                                        </p:tgtEl>
                                        <p:attrNameLst>
                                          <p:attrName>ppt_y</p:attrName>
                                        </p:attrNameLst>
                                      </p:cBhvr>
                                      <p:tavLst>
                                        <p:tav tm="0">
                                          <p:val>
                                            <p:strVal val="#ppt_y-#ppt_h*1.125000"/>
                                          </p:val>
                                        </p:tav>
                                        <p:tav tm="100000">
                                          <p:val>
                                            <p:strVal val="#ppt_y"/>
                                          </p:val>
                                        </p:tav>
                                      </p:tavLst>
                                    </p:anim>
                                    <p:animEffect transition="in" filter="wipe(down)">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37" grpId="0"/>
      <p:bldP spid="39" grpId="0" animBg="1"/>
      <p:bldP spid="40"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457" y="137952"/>
            <a:ext cx="6720048" cy="6720048"/>
          </a:xfrm>
          <a:prstGeom prst="rect">
            <a:avLst/>
          </a:prstGeom>
        </p:spPr>
      </p:pic>
      <p:grpSp>
        <p:nvGrpSpPr>
          <p:cNvPr id="13" name="Group 12"/>
          <p:cNvGrpSpPr/>
          <p:nvPr/>
        </p:nvGrpSpPr>
        <p:grpSpPr>
          <a:xfrm>
            <a:off x="4731658" y="1465943"/>
            <a:ext cx="6934133" cy="4862286"/>
            <a:chOff x="3548743" y="1099457"/>
            <a:chExt cx="5200600" cy="3646714"/>
          </a:xfrm>
        </p:grpSpPr>
        <p:sp>
          <p:nvSpPr>
            <p:cNvPr id="4" name="Oval 3"/>
            <p:cNvSpPr/>
            <p:nvPr/>
          </p:nvSpPr>
          <p:spPr>
            <a:xfrm>
              <a:off x="5102629" y="1099457"/>
              <a:ext cx="3646714" cy="3646714"/>
            </a:xfrm>
            <a:prstGeom prst="ellipse">
              <a:avLst/>
            </a:prstGeom>
            <a:solidFill>
              <a:srgbClr val="FFE389"/>
            </a:solidFill>
            <a:ln>
              <a:solidFill>
                <a:srgbClr val="FFE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p:cNvCxnSpPr>
              <a:endCxn id="4" idx="1"/>
            </p:cNvCxnSpPr>
            <p:nvPr/>
          </p:nvCxnSpPr>
          <p:spPr>
            <a:xfrm flipV="1">
              <a:off x="3973286" y="1633506"/>
              <a:ext cx="1663392" cy="1577780"/>
            </a:xfrm>
            <a:prstGeom prst="line">
              <a:avLst/>
            </a:prstGeom>
            <a:ln w="28575">
              <a:solidFill>
                <a:srgbClr val="FFE38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48743" y="3777343"/>
              <a:ext cx="2852057" cy="881743"/>
            </a:xfrm>
            <a:prstGeom prst="line">
              <a:avLst/>
            </a:prstGeom>
            <a:ln w="28575">
              <a:solidFill>
                <a:srgbClr val="FFE389"/>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62500" y="1633506"/>
              <a:ext cx="3526972" cy="2790139"/>
            </a:xfrm>
            <a:prstGeom prst="rect">
              <a:avLst/>
            </a:prstGeom>
          </p:spPr>
          <p:txBody>
            <a:bodyPr wrap="square">
              <a:spAutoFit/>
            </a:bodyPr>
            <a:lstStyle/>
            <a:p>
              <a:pPr algn="ctr">
                <a:lnSpc>
                  <a:spcPct val="150000"/>
                </a:lnSpc>
              </a:pPr>
              <a:r>
                <a:rPr lang="vi-VN" sz="2667" dirty="0"/>
                <a:t>Phế nang là nơi diễn ra </a:t>
              </a:r>
            </a:p>
            <a:p>
              <a:pPr algn="ctr">
                <a:lnSpc>
                  <a:spcPct val="150000"/>
                </a:lnSpc>
              </a:pPr>
              <a:r>
                <a:rPr lang="vi-VN" sz="2667" dirty="0"/>
                <a:t>quá trình trao đổi khí tại phổi, được bao bọc bởi hệ thống mạch máu dày đặc giúp quá trình trao đổi khí diễn ra được dễ dàng.</a:t>
              </a:r>
              <a:endParaRPr lang="en-US" sz="2667" dirty="0"/>
            </a:p>
          </p:txBody>
        </p:sp>
      </p:grpSp>
    </p:spTree>
    <p:extLst>
      <p:ext uri="{BB962C8B-B14F-4D97-AF65-F5344CB8AC3E}">
        <p14:creationId xmlns:p14="http://schemas.microsoft.com/office/powerpoint/2010/main" val="38166804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058" y="2561296"/>
            <a:ext cx="5892799" cy="4296705"/>
          </a:xfrm>
          <a:prstGeom prst="rect">
            <a:avLst/>
          </a:prstGeom>
        </p:spPr>
      </p:pic>
      <p:grpSp>
        <p:nvGrpSpPr>
          <p:cNvPr id="8" name="Group 7"/>
          <p:cNvGrpSpPr/>
          <p:nvPr/>
        </p:nvGrpSpPr>
        <p:grpSpPr>
          <a:xfrm>
            <a:off x="1673885" y="413819"/>
            <a:ext cx="2782003" cy="1465943"/>
            <a:chOff x="406328" y="185056"/>
            <a:chExt cx="2086502" cy="109945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28" y="185056"/>
              <a:ext cx="2086502" cy="1099457"/>
            </a:xfrm>
            <a:prstGeom prst="rect">
              <a:avLst/>
            </a:prstGeom>
          </p:spPr>
        </p:pic>
        <p:sp>
          <p:nvSpPr>
            <p:cNvPr id="7" name="TextBox 6"/>
            <p:cNvSpPr txBox="1"/>
            <p:nvPr/>
          </p:nvSpPr>
          <p:spPr>
            <a:xfrm>
              <a:off x="616822" y="446315"/>
              <a:ext cx="1665514" cy="377075"/>
            </a:xfrm>
            <a:prstGeom prst="rect">
              <a:avLst/>
            </a:prstGeom>
            <a:noFill/>
          </p:spPr>
          <p:txBody>
            <a:bodyPr wrap="square" rtlCol="0">
              <a:spAutoFit/>
            </a:bodyPr>
            <a:lstStyle/>
            <a:p>
              <a:pPr algn="ctr"/>
              <a:r>
                <a:rPr lang="vi-VN" sz="2667" b="1" dirty="0"/>
                <a:t>KẾT LUẬN</a:t>
              </a:r>
              <a:endParaRPr lang="en-US" sz="2667" b="1" dirty="0"/>
            </a:p>
          </p:txBody>
        </p:sp>
      </p:grpSp>
      <p:sp>
        <p:nvSpPr>
          <p:cNvPr id="11" name="Rounded Rectangle 10"/>
          <p:cNvSpPr/>
          <p:nvPr/>
        </p:nvSpPr>
        <p:spPr>
          <a:xfrm>
            <a:off x="6553200" y="751195"/>
            <a:ext cx="5094513" cy="124822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667">
                <a:solidFill>
                  <a:schemeClr val="tx1"/>
                </a:solidFill>
              </a:rPr>
              <a:t>Hệ hô hấp ở người gồm đường dẫn khí và phổi.</a:t>
            </a:r>
            <a:endParaRPr lang="en-US" sz="2667">
              <a:solidFill>
                <a:schemeClr val="tx1"/>
              </a:solidFill>
            </a:endParaRPr>
          </a:p>
        </p:txBody>
      </p:sp>
      <p:sp>
        <p:nvSpPr>
          <p:cNvPr id="12" name="Rounded Rectangle 11"/>
          <p:cNvSpPr/>
          <p:nvPr/>
        </p:nvSpPr>
        <p:spPr>
          <a:xfrm>
            <a:off x="425657" y="2587171"/>
            <a:ext cx="5583256" cy="3947885"/>
          </a:xfrm>
          <a:prstGeom prst="roundRect">
            <a:avLst>
              <a:gd name="adj" fmla="val 9314"/>
            </a:avLst>
          </a:prstGeom>
          <a:solidFill>
            <a:srgbClr val="FFE389"/>
          </a:solidFill>
          <a:ln>
            <a:solidFill>
              <a:srgbClr val="FFE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lgn="just">
              <a:lnSpc>
                <a:spcPct val="150000"/>
              </a:lnSpc>
              <a:buFont typeface="Wingdings" panose="05000000000000000000" pitchFamily="2" charset="2"/>
              <a:buChar char="§"/>
            </a:pPr>
            <a:r>
              <a:rPr lang="vi-VN" sz="2667" dirty="0">
                <a:solidFill>
                  <a:schemeClr val="tx1"/>
                </a:solidFill>
              </a:rPr>
              <a:t>Trong đường dẫn khí có các tuyến nhầy tiết ra dịch nhầy, có tác dụng cản bụi và tiêu diệt vi khuẩn. </a:t>
            </a:r>
            <a:endParaRPr lang="en-US" sz="2667" dirty="0">
              <a:solidFill>
                <a:schemeClr val="tx1"/>
              </a:solidFill>
            </a:endParaRPr>
          </a:p>
          <a:p>
            <a:pPr marL="457189" indent="-457189" algn="just">
              <a:lnSpc>
                <a:spcPct val="150000"/>
              </a:lnSpc>
              <a:buFont typeface="Wingdings" panose="05000000000000000000" pitchFamily="2" charset="2"/>
              <a:buChar char="§"/>
            </a:pPr>
            <a:r>
              <a:rPr lang="vi-VN" sz="2667" dirty="0">
                <a:solidFill>
                  <a:schemeClr val="tx1"/>
                </a:solidFill>
              </a:rPr>
              <a:t>Phổi có nhiều phế nang, là nơi diễn ra quá trình trao đổi khí.</a:t>
            </a:r>
            <a:endParaRPr lang="en-US" sz="2667" dirty="0">
              <a:solidFill>
                <a:schemeClr val="tx1"/>
              </a:solidFill>
            </a:endParaRPr>
          </a:p>
        </p:txBody>
      </p:sp>
    </p:spTree>
    <p:extLst>
      <p:ext uri="{BB962C8B-B14F-4D97-AF65-F5344CB8AC3E}">
        <p14:creationId xmlns:p14="http://schemas.microsoft.com/office/powerpoint/2010/main" val="27175620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60" name="Google Shape;160;p32"/>
          <p:cNvSpPr/>
          <p:nvPr/>
        </p:nvSpPr>
        <p:spPr>
          <a:xfrm>
            <a:off x="749400" y="603428"/>
            <a:ext cx="10693200" cy="763600"/>
          </a:xfrm>
          <a:prstGeom prst="roundRect">
            <a:avLst>
              <a:gd name="adj" fmla="val 50000"/>
            </a:avLst>
          </a:pr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Google Shape;165;p32"/>
          <p:cNvSpPr txBox="1">
            <a:spLocks noGrp="1"/>
          </p:cNvSpPr>
          <p:nvPr>
            <p:ph type="title"/>
          </p:nvPr>
        </p:nvSpPr>
        <p:spPr>
          <a:xfrm>
            <a:off x="960000" y="603428"/>
            <a:ext cx="10272000" cy="763600"/>
          </a:xfrm>
          <a:prstGeom prst="rect">
            <a:avLst/>
          </a:prstGeom>
        </p:spPr>
        <p:txBody>
          <a:bodyPr spcFirstLastPara="1" vert="horz" wrap="square" lIns="121900" tIns="121900" rIns="121900" bIns="121900" rtlCol="0" anchor="ctr" anchorCtr="0">
            <a:noAutofit/>
          </a:bodyPr>
          <a:lstStyle/>
          <a:p>
            <a:r>
              <a:rPr lang="vi-VN" dirty="0">
                <a:solidFill>
                  <a:schemeClr val="tx1"/>
                </a:solidFill>
                <a:latin typeface="+mn-lt"/>
              </a:rPr>
              <a:t>KHỞI ĐỘNG</a:t>
            </a:r>
            <a:endParaRPr dirty="0">
              <a:solidFill>
                <a:schemeClr val="tx1"/>
              </a:solidFill>
              <a:latin typeface="+mn-lt"/>
            </a:endParaRPr>
          </a:p>
        </p:txBody>
      </p:sp>
      <p:pic>
        <p:nvPicPr>
          <p:cNvPr id="2" name="Picture 1"/>
          <p:cNvPicPr>
            <a:picLocks noChangeAspect="1"/>
          </p:cNvPicPr>
          <p:nvPr/>
        </p:nvPicPr>
        <p:blipFill>
          <a:blip r:embed="rId3"/>
          <a:stretch>
            <a:fillRect/>
          </a:stretch>
        </p:blipFill>
        <p:spPr>
          <a:xfrm>
            <a:off x="960000" y="2635425"/>
            <a:ext cx="5844539" cy="3999323"/>
          </a:xfrm>
          <a:prstGeom prst="rect">
            <a:avLst/>
          </a:prstGeom>
        </p:spPr>
      </p:pic>
      <p:grpSp>
        <p:nvGrpSpPr>
          <p:cNvPr id="9" name="Group 8"/>
          <p:cNvGrpSpPr/>
          <p:nvPr/>
        </p:nvGrpSpPr>
        <p:grpSpPr>
          <a:xfrm>
            <a:off x="1056557" y="1494749"/>
            <a:ext cx="10063660" cy="910335"/>
            <a:chOff x="792418" y="1121062"/>
            <a:chExt cx="7547745" cy="682751"/>
          </a:xfrm>
        </p:grpSpPr>
        <p:sp>
          <p:nvSpPr>
            <p:cNvPr id="3" name="Rectangle 2"/>
            <p:cNvSpPr/>
            <p:nvPr/>
          </p:nvSpPr>
          <p:spPr>
            <a:xfrm>
              <a:off x="1567636" y="1399900"/>
              <a:ext cx="6772527" cy="377074"/>
            </a:xfrm>
            <a:prstGeom prst="rect">
              <a:avLst/>
            </a:prstGeom>
          </p:spPr>
          <p:txBody>
            <a:bodyPr wrap="none">
              <a:spAutoFit/>
            </a:bodyPr>
            <a:lstStyle/>
            <a:p>
              <a:r>
                <a:rPr lang="vi-VN" sz="2667" i="1" dirty="0">
                  <a:solidFill>
                    <a:srgbClr val="002060"/>
                  </a:solidFill>
                </a:rPr>
                <a:t>Em hãy nhắc lại vai trò của hệ hô hấp đối với cơ thể người</a:t>
              </a:r>
              <a:endParaRPr lang="en-US" sz="2667" i="1"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18" y="1121062"/>
              <a:ext cx="682751" cy="682751"/>
            </a:xfrm>
            <a:prstGeom prst="rect">
              <a:avLst/>
            </a:prstGeom>
          </p:spPr>
        </p:pic>
      </p:grpSp>
      <p:grpSp>
        <p:nvGrpSpPr>
          <p:cNvPr id="7" name="Group 6"/>
          <p:cNvGrpSpPr/>
          <p:nvPr/>
        </p:nvGrpSpPr>
        <p:grpSpPr>
          <a:xfrm>
            <a:off x="7150814" y="2783747"/>
            <a:ext cx="4767209" cy="3397322"/>
            <a:chOff x="5383658" y="2087810"/>
            <a:chExt cx="3575407" cy="2547991"/>
          </a:xfrm>
          <a:effectLst>
            <a:outerShdw blurRad="50800" dist="38100" dir="8100000" algn="tr" rotWithShape="0">
              <a:prstClr val="black">
                <a:alpha val="40000"/>
              </a:prstClr>
            </a:outerShdw>
          </a:effectLst>
        </p:grpSpPr>
        <p:sp>
          <p:nvSpPr>
            <p:cNvPr id="5" name="Oval Callout 4"/>
            <p:cNvSpPr/>
            <p:nvPr/>
          </p:nvSpPr>
          <p:spPr>
            <a:xfrm>
              <a:off x="5383658" y="2087810"/>
              <a:ext cx="3575407" cy="2547991"/>
            </a:xfrm>
            <a:prstGeom prst="wedgeEllipseCallout">
              <a:avLst>
                <a:gd name="adj1" fmla="val 40490"/>
                <a:gd name="adj2" fmla="val 5161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5537771" y="2506819"/>
              <a:ext cx="3268324" cy="1866617"/>
            </a:xfrm>
            <a:prstGeom prst="rect">
              <a:avLst/>
            </a:prstGeom>
          </p:spPr>
          <p:txBody>
            <a:bodyPr wrap="square">
              <a:spAutoFit/>
            </a:bodyPr>
            <a:lstStyle/>
            <a:p>
              <a:pPr algn="ctr">
                <a:lnSpc>
                  <a:spcPct val="150000"/>
                </a:lnSpc>
              </a:pPr>
              <a:r>
                <a:rPr lang="vi-VN" sz="2667" dirty="0"/>
                <a:t>Hệ hô hấp giúp cơ thể lấy khí oxygen từ môi trường và thải khí carbon dioxide ra khỏi cơ thể.</a:t>
              </a:r>
              <a:endParaRPr lang="en-US" sz="2667" dirty="0"/>
            </a:p>
          </p:txBody>
        </p:sp>
      </p:grpSp>
      <p:sp>
        <p:nvSpPr>
          <p:cNvPr id="8" name="TextBox 7"/>
          <p:cNvSpPr txBox="1"/>
          <p:nvPr/>
        </p:nvSpPr>
        <p:spPr>
          <a:xfrm>
            <a:off x="5743266" y="3552639"/>
            <a:ext cx="917825" cy="502766"/>
          </a:xfrm>
          <a:prstGeom prst="rect">
            <a:avLst/>
          </a:prstGeom>
          <a:noFill/>
        </p:spPr>
        <p:txBody>
          <a:bodyPr wrap="square" rtlCol="0">
            <a:spAutoFit/>
          </a:bodyPr>
          <a:lstStyle/>
          <a:p>
            <a:r>
              <a:rPr lang="vi-VN" sz="2667" b="1" dirty="0">
                <a:effectLst>
                  <a:outerShdw blurRad="38100" dist="38100" dir="2700000" algn="tl">
                    <a:srgbClr val="000000">
                      <a:alpha val="43137"/>
                    </a:srgbClr>
                  </a:outerShdw>
                </a:effectLst>
              </a:rPr>
              <a:t>CO</a:t>
            </a:r>
            <a:r>
              <a:rPr lang="vi-VN" sz="2667" b="1" baseline="-25000" dirty="0">
                <a:effectLst>
                  <a:outerShdw blurRad="38100" dist="38100" dir="2700000" algn="tl">
                    <a:srgbClr val="000000">
                      <a:alpha val="43137"/>
                    </a:srgbClr>
                  </a:outerShdw>
                </a:effectLst>
              </a:rPr>
              <a:t>2</a:t>
            </a:r>
            <a:endParaRPr lang="en-US" sz="2667" b="1" dirty="0">
              <a:effectLst>
                <a:outerShdw blurRad="38100" dist="38100" dir="2700000" algn="tl">
                  <a:srgbClr val="000000">
                    <a:alpha val="43137"/>
                  </a:srgbClr>
                </a:outerShdw>
              </a:effectLst>
            </a:endParaRPr>
          </a:p>
        </p:txBody>
      </p:sp>
      <p:sp>
        <p:nvSpPr>
          <p:cNvPr id="22" name="TextBox 21"/>
          <p:cNvSpPr txBox="1"/>
          <p:nvPr/>
        </p:nvSpPr>
        <p:spPr>
          <a:xfrm>
            <a:off x="5614638" y="4566597"/>
            <a:ext cx="917825" cy="502766"/>
          </a:xfrm>
          <a:prstGeom prst="rect">
            <a:avLst/>
          </a:prstGeom>
          <a:noFill/>
        </p:spPr>
        <p:txBody>
          <a:bodyPr wrap="square" rtlCol="0">
            <a:spAutoFit/>
          </a:bodyPr>
          <a:lstStyle/>
          <a:p>
            <a:r>
              <a:rPr lang="vi-VN" sz="2667" b="1" dirty="0">
                <a:effectLst>
                  <a:outerShdw blurRad="38100" dist="38100" dir="2700000" algn="tl">
                    <a:srgbClr val="000000">
                      <a:alpha val="43137"/>
                    </a:srgbClr>
                  </a:outerShdw>
                </a:effectLst>
              </a:rPr>
              <a:t>O</a:t>
            </a:r>
            <a:r>
              <a:rPr lang="vi-VN" sz="2667" b="1" baseline="-25000" dirty="0">
                <a:effectLst>
                  <a:outerShdw blurRad="38100" dist="38100" dir="2700000" algn="tl">
                    <a:srgbClr val="000000">
                      <a:alpha val="43137"/>
                    </a:srgbClr>
                  </a:outerShdw>
                </a:effectLst>
              </a:rPr>
              <a:t>2</a:t>
            </a:r>
            <a:endParaRPr lang="en-US" sz="2667" b="1" dirty="0">
              <a:effectLst>
                <a:outerShdw blurRad="38100" dist="38100" dir="2700000" algn="tl">
                  <a:srgbClr val="000000">
                    <a:alpha val="43137"/>
                  </a:srgbClr>
                </a:outerShdw>
              </a:effectLs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15"/>
          <p:cNvPicPr preferRelativeResize="0"/>
          <p:nvPr/>
        </p:nvPicPr>
        <p:blipFill rotWithShape="1">
          <a:blip r:embed="rId3">
            <a:alphaModFix/>
          </a:blip>
          <a:srcRect b="31492"/>
          <a:stretch/>
        </p:blipFill>
        <p:spPr>
          <a:xfrm>
            <a:off x="7495467" y="1061667"/>
            <a:ext cx="3054067" cy="5796335"/>
          </a:xfrm>
          <a:prstGeom prst="rect">
            <a:avLst/>
          </a:prstGeom>
          <a:noFill/>
          <a:ln>
            <a:noFill/>
          </a:ln>
        </p:spPr>
      </p:pic>
      <p:cxnSp>
        <p:nvCxnSpPr>
          <p:cNvPr id="55" name="Google Shape;55;p15"/>
          <p:cNvCxnSpPr>
            <a:endCxn id="56" idx="6"/>
          </p:cNvCxnSpPr>
          <p:nvPr/>
        </p:nvCxnSpPr>
        <p:spPr>
          <a:xfrm rot="10800000" flipH="1">
            <a:off x="1791709" y="2908013"/>
            <a:ext cx="6596000" cy="1919200"/>
          </a:xfrm>
          <a:prstGeom prst="bentConnector3">
            <a:avLst>
              <a:gd name="adj1" fmla="val 80400"/>
            </a:avLst>
          </a:prstGeom>
          <a:noFill/>
          <a:ln w="9525" cap="flat" cmpd="sng">
            <a:solidFill>
              <a:schemeClr val="dk1"/>
            </a:solidFill>
            <a:prstDash val="solid"/>
            <a:round/>
            <a:headEnd type="none" w="med" len="med"/>
            <a:tailEnd type="none" w="med" len="med"/>
          </a:ln>
        </p:spPr>
      </p:cxnSp>
      <p:sp>
        <p:nvSpPr>
          <p:cNvPr id="57" name="Google Shape;57;p15"/>
          <p:cNvSpPr txBox="1">
            <a:spLocks noGrp="1"/>
          </p:cNvSpPr>
          <p:nvPr>
            <p:ph type="ctrTitle"/>
          </p:nvPr>
        </p:nvSpPr>
        <p:spPr>
          <a:xfrm>
            <a:off x="1750881" y="1345613"/>
            <a:ext cx="5205423" cy="3405600"/>
          </a:xfrm>
          <a:prstGeom prst="rect">
            <a:avLst/>
          </a:prstGeom>
        </p:spPr>
        <p:txBody>
          <a:bodyPr spcFirstLastPara="1" vert="horz" wrap="square" lIns="121900" tIns="121900" rIns="121900" bIns="121900" rtlCol="0" anchor="b" anchorCtr="0">
            <a:noAutofit/>
          </a:bodyPr>
          <a:lstStyle/>
          <a:p>
            <a:pPr algn="l">
              <a:lnSpc>
                <a:spcPct val="130000"/>
              </a:lnSpc>
              <a:spcBef>
                <a:spcPts val="0"/>
              </a:spcBef>
            </a:pPr>
            <a:r>
              <a:rPr lang="vi-VN" dirty="0">
                <a:solidFill>
                  <a:schemeClr val="accent2"/>
                </a:solidFill>
                <a:latin typeface="+mn-lt"/>
              </a:rPr>
              <a:t>BÀI 34: </a:t>
            </a:r>
            <a:br>
              <a:rPr lang="vi-VN" dirty="0">
                <a:solidFill>
                  <a:schemeClr val="accent2"/>
                </a:solidFill>
                <a:latin typeface="+mn-lt"/>
              </a:rPr>
            </a:br>
            <a:r>
              <a:rPr lang="vi-VN" dirty="0">
                <a:solidFill>
                  <a:schemeClr val="accent2"/>
                </a:solidFill>
                <a:latin typeface="+mn-lt"/>
              </a:rPr>
              <a:t>HỆ HÔ HẤP Ở NGƯỜI</a:t>
            </a:r>
            <a:endParaRPr i="1" dirty="0">
              <a:solidFill>
                <a:schemeClr val="accent1"/>
              </a:solidFill>
              <a:latin typeface="+mn-lt"/>
            </a:endParaRPr>
          </a:p>
        </p:txBody>
      </p:sp>
      <p:sp>
        <p:nvSpPr>
          <p:cNvPr id="56" name="Google Shape;56;p15"/>
          <p:cNvSpPr/>
          <p:nvPr/>
        </p:nvSpPr>
        <p:spPr>
          <a:xfrm flipH="1">
            <a:off x="8387709" y="2767613"/>
            <a:ext cx="280800" cy="280800"/>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840597215"/>
      </p:ext>
    </p:extLst>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0"/>
          <p:cNvSpPr/>
          <p:nvPr/>
        </p:nvSpPr>
        <p:spPr>
          <a:xfrm>
            <a:off x="755620" y="619277"/>
            <a:ext cx="10693200" cy="763600"/>
          </a:xfrm>
          <a:prstGeom prst="roundRect">
            <a:avLst>
              <a:gd name="adj" fmla="val 50000"/>
            </a:avLst>
          </a:pr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4" name="Google Shape;504;p30"/>
          <p:cNvSpPr txBox="1">
            <a:spLocks noGrp="1"/>
          </p:cNvSpPr>
          <p:nvPr>
            <p:ph type="title"/>
          </p:nvPr>
        </p:nvSpPr>
        <p:spPr>
          <a:xfrm>
            <a:off x="957020" y="580827"/>
            <a:ext cx="10290400" cy="763600"/>
          </a:xfrm>
          <a:prstGeom prst="rect">
            <a:avLst/>
          </a:prstGeom>
        </p:spPr>
        <p:txBody>
          <a:bodyPr spcFirstLastPara="1" vert="horz" wrap="square" lIns="121900" tIns="121900" rIns="121900" bIns="121900" rtlCol="0" anchor="t" anchorCtr="0">
            <a:noAutofit/>
          </a:bodyPr>
          <a:lstStyle/>
          <a:p>
            <a:pPr algn="ctr">
              <a:spcBef>
                <a:spcPts val="0"/>
              </a:spcBef>
            </a:pPr>
            <a:r>
              <a:rPr lang="vi-VN" dirty="0">
                <a:latin typeface="+mn-lt"/>
              </a:rPr>
              <a:t>NỘI DUNG BÀI HỌC</a:t>
            </a:r>
            <a:endParaRPr dirty="0">
              <a:latin typeface="+mn-lt"/>
            </a:endParaRPr>
          </a:p>
        </p:txBody>
      </p:sp>
      <p:grpSp>
        <p:nvGrpSpPr>
          <p:cNvPr id="505" name="Google Shape;505;p30"/>
          <p:cNvGrpSpPr/>
          <p:nvPr/>
        </p:nvGrpSpPr>
        <p:grpSpPr>
          <a:xfrm>
            <a:off x="405753" y="4834460"/>
            <a:ext cx="4632836" cy="1554531"/>
            <a:chOff x="304314" y="3625845"/>
            <a:chExt cx="3474627" cy="1165898"/>
          </a:xfrm>
        </p:grpSpPr>
        <p:sp>
          <p:nvSpPr>
            <p:cNvPr id="506" name="Google Shape;506;p30"/>
            <p:cNvSpPr txBox="1"/>
            <p:nvPr/>
          </p:nvSpPr>
          <p:spPr>
            <a:xfrm flipH="1">
              <a:off x="304314" y="4261343"/>
              <a:ext cx="2678306" cy="530400"/>
            </a:xfrm>
            <a:prstGeom prst="rect">
              <a:avLst/>
            </a:prstGeom>
            <a:noFill/>
            <a:ln>
              <a:noFill/>
            </a:ln>
          </p:spPr>
          <p:txBody>
            <a:bodyPr spcFirstLastPara="1" wrap="square" lIns="121900" tIns="121900" rIns="121900" bIns="121900" anchor="b" anchorCtr="0">
              <a:noAutofit/>
            </a:bodyPr>
            <a:lstStyle/>
            <a:p>
              <a:pPr algn="r">
                <a:lnSpc>
                  <a:spcPct val="150000"/>
                </a:lnSpc>
              </a:pPr>
              <a:r>
                <a:rPr lang="vi-VN" sz="2667" dirty="0">
                  <a:ea typeface="Roboto"/>
                  <a:cs typeface="Roboto"/>
                  <a:sym typeface="Roboto"/>
                </a:rPr>
                <a:t>Thực hành: Hô hấp nhân tạo, cứu người đuối nước</a:t>
              </a:r>
              <a:endParaRPr sz="2667" dirty="0">
                <a:ea typeface="Roboto"/>
                <a:cs typeface="Roboto"/>
                <a:sym typeface="Roboto"/>
              </a:endParaRPr>
            </a:p>
          </p:txBody>
        </p:sp>
        <p:sp>
          <p:nvSpPr>
            <p:cNvPr id="508" name="Google Shape;508;p30"/>
            <p:cNvSpPr/>
            <p:nvPr/>
          </p:nvSpPr>
          <p:spPr>
            <a:xfrm flipH="1">
              <a:off x="3004041" y="3625845"/>
              <a:ext cx="774900" cy="780900"/>
            </a:xfrm>
            <a:prstGeom prst="ellipse">
              <a:avLst/>
            </a:prstGeom>
            <a:solidFill>
              <a:schemeClr val="tx2">
                <a:lumMod val="90000"/>
              </a:schemeClr>
            </a:solidFill>
            <a:ln>
              <a:noFill/>
            </a:ln>
          </p:spPr>
          <p:txBody>
            <a:bodyPr spcFirstLastPara="1" wrap="square" lIns="0" tIns="121900" rIns="0" bIns="121900" anchor="ctr" anchorCtr="0">
              <a:noAutofit/>
            </a:bodyPr>
            <a:lstStyle/>
            <a:p>
              <a:pPr algn="ctr"/>
              <a:r>
                <a:rPr lang="en" sz="2667" b="1" dirty="0">
                  <a:ea typeface="Roboto"/>
                  <a:cs typeface="Roboto"/>
                  <a:sym typeface="Roboto"/>
                </a:rPr>
                <a:t>04</a:t>
              </a:r>
              <a:endParaRPr sz="2667" b="1" dirty="0">
                <a:ea typeface="Roboto"/>
                <a:cs typeface="Roboto"/>
                <a:sym typeface="Roboto"/>
              </a:endParaRPr>
            </a:p>
          </p:txBody>
        </p:sp>
      </p:grpSp>
      <p:grpSp>
        <p:nvGrpSpPr>
          <p:cNvPr id="509" name="Google Shape;509;p30"/>
          <p:cNvGrpSpPr/>
          <p:nvPr/>
        </p:nvGrpSpPr>
        <p:grpSpPr>
          <a:xfrm>
            <a:off x="91884" y="2084814"/>
            <a:ext cx="4946704" cy="1223741"/>
            <a:chOff x="68913" y="1563610"/>
            <a:chExt cx="3710028" cy="917806"/>
          </a:xfrm>
        </p:grpSpPr>
        <p:sp>
          <p:nvSpPr>
            <p:cNvPr id="510" name="Google Shape;510;p30"/>
            <p:cNvSpPr txBox="1"/>
            <p:nvPr/>
          </p:nvSpPr>
          <p:spPr>
            <a:xfrm flipH="1">
              <a:off x="68913" y="1951016"/>
              <a:ext cx="2935110" cy="530400"/>
            </a:xfrm>
            <a:prstGeom prst="rect">
              <a:avLst/>
            </a:prstGeom>
            <a:noFill/>
            <a:ln>
              <a:noFill/>
            </a:ln>
          </p:spPr>
          <p:txBody>
            <a:bodyPr spcFirstLastPara="1" wrap="square" lIns="121900" tIns="121900" rIns="121900" bIns="121900" anchor="b" anchorCtr="0">
              <a:noAutofit/>
            </a:bodyPr>
            <a:lstStyle/>
            <a:p>
              <a:pPr algn="r">
                <a:lnSpc>
                  <a:spcPct val="150000"/>
                </a:lnSpc>
              </a:pPr>
              <a:r>
                <a:rPr lang="vi-VN" sz="2667" dirty="0">
                  <a:ea typeface="Roboto"/>
                  <a:cs typeface="Roboto"/>
                  <a:sym typeface="Roboto"/>
                </a:rPr>
                <a:t>Cấu tạo và chức năng của hệ hô hấp</a:t>
              </a:r>
              <a:endParaRPr sz="2667" dirty="0">
                <a:ea typeface="Roboto"/>
                <a:cs typeface="Roboto"/>
                <a:sym typeface="Roboto"/>
              </a:endParaRPr>
            </a:p>
          </p:txBody>
        </p:sp>
        <p:sp>
          <p:nvSpPr>
            <p:cNvPr id="512" name="Google Shape;512;p30"/>
            <p:cNvSpPr/>
            <p:nvPr/>
          </p:nvSpPr>
          <p:spPr>
            <a:xfrm flipH="1">
              <a:off x="3004041" y="1563610"/>
              <a:ext cx="774900" cy="780900"/>
            </a:xfrm>
            <a:prstGeom prst="ellipse">
              <a:avLst/>
            </a:prstGeom>
            <a:solidFill>
              <a:schemeClr val="tx2">
                <a:lumMod val="90000"/>
              </a:schemeClr>
            </a:solidFill>
            <a:ln>
              <a:noFill/>
            </a:ln>
          </p:spPr>
          <p:txBody>
            <a:bodyPr spcFirstLastPara="1" wrap="square" lIns="0" tIns="121900" rIns="0" bIns="121900" anchor="ctr" anchorCtr="0">
              <a:noAutofit/>
            </a:bodyPr>
            <a:lstStyle/>
            <a:p>
              <a:pPr algn="ctr"/>
              <a:r>
                <a:rPr lang="en" sz="2667" b="1" dirty="0">
                  <a:ea typeface="Roboto"/>
                  <a:cs typeface="Roboto"/>
                  <a:sym typeface="Roboto"/>
                </a:rPr>
                <a:t>01</a:t>
              </a:r>
              <a:endParaRPr sz="2667" b="1" dirty="0">
                <a:ea typeface="Roboto"/>
                <a:cs typeface="Roboto"/>
                <a:sym typeface="Roboto"/>
              </a:endParaRPr>
            </a:p>
          </p:txBody>
        </p:sp>
      </p:grpSp>
      <p:grpSp>
        <p:nvGrpSpPr>
          <p:cNvPr id="513" name="Google Shape;513;p30"/>
          <p:cNvGrpSpPr/>
          <p:nvPr/>
        </p:nvGrpSpPr>
        <p:grpSpPr>
          <a:xfrm>
            <a:off x="7153412" y="4834460"/>
            <a:ext cx="4295408" cy="1200931"/>
            <a:chOff x="5365059" y="3625845"/>
            <a:chExt cx="3221556" cy="900698"/>
          </a:xfrm>
        </p:grpSpPr>
        <p:sp>
          <p:nvSpPr>
            <p:cNvPr id="514" name="Google Shape;514;p30"/>
            <p:cNvSpPr txBox="1"/>
            <p:nvPr/>
          </p:nvSpPr>
          <p:spPr>
            <a:xfrm>
              <a:off x="6208840" y="3996143"/>
              <a:ext cx="2377775" cy="530400"/>
            </a:xfrm>
            <a:prstGeom prst="rect">
              <a:avLst/>
            </a:prstGeom>
            <a:noFill/>
            <a:ln>
              <a:noFill/>
            </a:ln>
          </p:spPr>
          <p:txBody>
            <a:bodyPr spcFirstLastPara="1" wrap="square" lIns="121900" tIns="121900" rIns="121900" bIns="121900" anchor="b" anchorCtr="0">
              <a:noAutofit/>
            </a:bodyPr>
            <a:lstStyle/>
            <a:p>
              <a:pPr>
                <a:lnSpc>
                  <a:spcPct val="150000"/>
                </a:lnSpc>
              </a:pPr>
              <a:r>
                <a:rPr lang="vi-VN" sz="2667" dirty="0">
                  <a:ea typeface="Roboto"/>
                  <a:cs typeface="Roboto"/>
                  <a:sym typeface="Roboto"/>
                </a:rPr>
                <a:t>Thuốc lá và tác hại của khói thuốc lá</a:t>
              </a:r>
              <a:endParaRPr sz="2667" dirty="0">
                <a:ea typeface="Roboto"/>
                <a:cs typeface="Roboto"/>
                <a:sym typeface="Roboto"/>
              </a:endParaRPr>
            </a:p>
          </p:txBody>
        </p:sp>
        <p:sp>
          <p:nvSpPr>
            <p:cNvPr id="516" name="Google Shape;516;p30"/>
            <p:cNvSpPr/>
            <p:nvPr/>
          </p:nvSpPr>
          <p:spPr>
            <a:xfrm>
              <a:off x="5365059" y="3625845"/>
              <a:ext cx="774900" cy="780900"/>
            </a:xfrm>
            <a:prstGeom prst="ellipse">
              <a:avLst/>
            </a:prstGeom>
            <a:solidFill>
              <a:schemeClr val="tx2">
                <a:lumMod val="90000"/>
              </a:schemeClr>
            </a:solidFill>
            <a:ln>
              <a:noFill/>
            </a:ln>
          </p:spPr>
          <p:txBody>
            <a:bodyPr spcFirstLastPara="1" wrap="square" lIns="0" tIns="121900" rIns="0" bIns="121900" anchor="ctr" anchorCtr="0">
              <a:noAutofit/>
            </a:bodyPr>
            <a:lstStyle/>
            <a:p>
              <a:pPr algn="ctr"/>
              <a:r>
                <a:rPr lang="en" sz="2667" b="1">
                  <a:ea typeface="Roboto"/>
                  <a:cs typeface="Roboto"/>
                  <a:sym typeface="Roboto"/>
                </a:rPr>
                <a:t>03</a:t>
              </a:r>
              <a:endParaRPr sz="2667" b="1">
                <a:ea typeface="Roboto"/>
                <a:cs typeface="Roboto"/>
                <a:sym typeface="Roboto"/>
              </a:endParaRPr>
            </a:p>
          </p:txBody>
        </p:sp>
      </p:grpSp>
      <p:grpSp>
        <p:nvGrpSpPr>
          <p:cNvPr id="517" name="Google Shape;517;p30"/>
          <p:cNvGrpSpPr/>
          <p:nvPr/>
        </p:nvGrpSpPr>
        <p:grpSpPr>
          <a:xfrm>
            <a:off x="7153413" y="2084813"/>
            <a:ext cx="4545361" cy="1245704"/>
            <a:chOff x="5365059" y="1563610"/>
            <a:chExt cx="3409021" cy="934278"/>
          </a:xfrm>
        </p:grpSpPr>
        <p:sp>
          <p:nvSpPr>
            <p:cNvPr id="518" name="Google Shape;518;p30"/>
            <p:cNvSpPr txBox="1"/>
            <p:nvPr/>
          </p:nvSpPr>
          <p:spPr>
            <a:xfrm>
              <a:off x="6208840" y="1967488"/>
              <a:ext cx="2565240" cy="530400"/>
            </a:xfrm>
            <a:prstGeom prst="rect">
              <a:avLst/>
            </a:prstGeom>
            <a:noFill/>
            <a:ln>
              <a:noFill/>
            </a:ln>
          </p:spPr>
          <p:txBody>
            <a:bodyPr spcFirstLastPara="1" wrap="square" lIns="121900" tIns="121900" rIns="121900" bIns="121900" anchor="b" anchorCtr="0">
              <a:noAutofit/>
            </a:bodyPr>
            <a:lstStyle/>
            <a:p>
              <a:pPr>
                <a:lnSpc>
                  <a:spcPct val="150000"/>
                </a:lnSpc>
              </a:pPr>
              <a:r>
                <a:rPr lang="vi-VN" sz="2667" dirty="0">
                  <a:ea typeface="Roboto"/>
                  <a:cs typeface="Roboto"/>
                  <a:sym typeface="Roboto"/>
                </a:rPr>
                <a:t>Một số bệnh về phổi, đường hô hấp</a:t>
              </a:r>
              <a:endParaRPr sz="2667" dirty="0">
                <a:ea typeface="Roboto"/>
                <a:cs typeface="Roboto"/>
                <a:sym typeface="Roboto"/>
              </a:endParaRPr>
            </a:p>
          </p:txBody>
        </p:sp>
        <p:sp>
          <p:nvSpPr>
            <p:cNvPr id="520" name="Google Shape;520;p30"/>
            <p:cNvSpPr/>
            <p:nvPr/>
          </p:nvSpPr>
          <p:spPr>
            <a:xfrm>
              <a:off x="5365059" y="1563610"/>
              <a:ext cx="774900" cy="780900"/>
            </a:xfrm>
            <a:prstGeom prst="ellipse">
              <a:avLst/>
            </a:prstGeom>
            <a:solidFill>
              <a:schemeClr val="tx2">
                <a:lumMod val="90000"/>
              </a:schemeClr>
            </a:solidFill>
            <a:ln>
              <a:noFill/>
            </a:ln>
          </p:spPr>
          <p:txBody>
            <a:bodyPr spcFirstLastPara="1" wrap="square" lIns="0" tIns="121900" rIns="0" bIns="121900" anchor="ctr" anchorCtr="0">
              <a:noAutofit/>
            </a:bodyPr>
            <a:lstStyle/>
            <a:p>
              <a:pPr algn="ctr"/>
              <a:r>
                <a:rPr lang="en" sz="2667" b="1">
                  <a:ea typeface="Roboto"/>
                  <a:cs typeface="Roboto"/>
                  <a:sym typeface="Roboto"/>
                </a:rPr>
                <a:t>02</a:t>
              </a:r>
              <a:endParaRPr sz="2667" b="1">
                <a:ea typeface="Roboto"/>
                <a:cs typeface="Roboto"/>
                <a:sym typeface="Roboto"/>
              </a:endParaRPr>
            </a:p>
          </p:txBody>
        </p:sp>
      </p:grpSp>
      <p:cxnSp>
        <p:nvCxnSpPr>
          <p:cNvPr id="521" name="Google Shape;521;p30"/>
          <p:cNvCxnSpPr>
            <a:stCxn id="512" idx="2"/>
            <a:endCxn id="520" idx="2"/>
          </p:cNvCxnSpPr>
          <p:nvPr/>
        </p:nvCxnSpPr>
        <p:spPr>
          <a:xfrm>
            <a:off x="5038588" y="2605413"/>
            <a:ext cx="2114800" cy="800"/>
          </a:xfrm>
          <a:prstGeom prst="bentConnector3">
            <a:avLst>
              <a:gd name="adj1" fmla="val 50001"/>
            </a:avLst>
          </a:prstGeom>
          <a:noFill/>
          <a:ln w="9525" cap="flat" cmpd="sng">
            <a:solidFill>
              <a:schemeClr val="dk1"/>
            </a:solidFill>
            <a:prstDash val="solid"/>
            <a:round/>
            <a:headEnd type="none" w="med" len="med"/>
            <a:tailEnd type="stealth" w="med" len="med"/>
          </a:ln>
        </p:spPr>
      </p:cxnSp>
      <p:cxnSp>
        <p:nvCxnSpPr>
          <p:cNvPr id="522" name="Google Shape;522;p30"/>
          <p:cNvCxnSpPr>
            <a:stCxn id="508" idx="0"/>
            <a:endCxn id="512" idx="4"/>
          </p:cNvCxnSpPr>
          <p:nvPr/>
        </p:nvCxnSpPr>
        <p:spPr>
          <a:xfrm rot="-5400000">
            <a:off x="3668188" y="3979860"/>
            <a:ext cx="1708400" cy="800"/>
          </a:xfrm>
          <a:prstGeom prst="bentConnector3">
            <a:avLst>
              <a:gd name="adj1" fmla="val 50001"/>
            </a:avLst>
          </a:prstGeom>
          <a:noFill/>
          <a:ln w="9525" cap="flat" cmpd="sng">
            <a:solidFill>
              <a:schemeClr val="dk1"/>
            </a:solidFill>
            <a:prstDash val="solid"/>
            <a:round/>
            <a:headEnd type="none" w="med" len="med"/>
            <a:tailEnd type="stealth" w="med" len="med"/>
          </a:ln>
        </p:spPr>
      </p:cxnSp>
      <p:cxnSp>
        <p:nvCxnSpPr>
          <p:cNvPr id="523" name="Google Shape;523;p30"/>
          <p:cNvCxnSpPr>
            <a:stCxn id="520" idx="4"/>
            <a:endCxn id="516" idx="0"/>
          </p:cNvCxnSpPr>
          <p:nvPr/>
        </p:nvCxnSpPr>
        <p:spPr>
          <a:xfrm rot="-5400000" flipH="1">
            <a:off x="6816212" y="3979813"/>
            <a:ext cx="1708400" cy="800"/>
          </a:xfrm>
          <a:prstGeom prst="bentConnector3">
            <a:avLst>
              <a:gd name="adj1" fmla="val 50009"/>
            </a:avLst>
          </a:prstGeom>
          <a:noFill/>
          <a:ln w="9525" cap="flat" cmpd="sng">
            <a:solidFill>
              <a:schemeClr val="dk1"/>
            </a:solidFill>
            <a:prstDash val="solid"/>
            <a:round/>
            <a:headEnd type="none" w="med" len="med"/>
            <a:tailEnd type="stealth" w="med" len="med"/>
          </a:ln>
        </p:spPr>
      </p:cxnSp>
      <p:cxnSp>
        <p:nvCxnSpPr>
          <p:cNvPr id="524" name="Google Shape;524;p30"/>
          <p:cNvCxnSpPr>
            <a:stCxn id="516" idx="2"/>
            <a:endCxn id="508" idx="2"/>
          </p:cNvCxnSpPr>
          <p:nvPr/>
        </p:nvCxnSpPr>
        <p:spPr>
          <a:xfrm flipH="1">
            <a:off x="5038612" y="5355060"/>
            <a:ext cx="2114800" cy="800"/>
          </a:xfrm>
          <a:prstGeom prst="bentConnector3">
            <a:avLst>
              <a:gd name="adj1" fmla="val 50001"/>
            </a:avLst>
          </a:prstGeom>
          <a:noFill/>
          <a:ln w="9525" cap="flat" cmpd="sng">
            <a:solidFill>
              <a:schemeClr val="dk1"/>
            </a:solidFill>
            <a:prstDash val="solid"/>
            <a:round/>
            <a:headEnd type="none" w="med" len="med"/>
            <a:tailEnd type="stealth" w="med" len="med"/>
          </a:ln>
        </p:spPr>
      </p:cxnSp>
      <p:pic>
        <p:nvPicPr>
          <p:cNvPr id="2" name="Picture 1"/>
          <p:cNvPicPr>
            <a:picLocks noChangeAspect="1"/>
          </p:cNvPicPr>
          <p:nvPr/>
        </p:nvPicPr>
        <p:blipFill>
          <a:blip r:embed="rId3"/>
          <a:stretch>
            <a:fillRect/>
          </a:stretch>
        </p:blipFill>
        <p:spPr>
          <a:xfrm>
            <a:off x="5063643" y="2694491"/>
            <a:ext cx="2064691" cy="2633700"/>
          </a:xfrm>
          <a:prstGeom prst="rect">
            <a:avLst/>
          </a:prstGeom>
        </p:spPr>
      </p:pic>
    </p:spTree>
    <p:extLst>
      <p:ext uri="{BB962C8B-B14F-4D97-AF65-F5344CB8AC3E}">
        <p14:creationId xmlns:p14="http://schemas.microsoft.com/office/powerpoint/2010/main" val="2212538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7"/>
                                        </p:tgtEl>
                                        <p:attrNameLst>
                                          <p:attrName>style.visibility</p:attrName>
                                        </p:attrNameLst>
                                      </p:cBhvr>
                                      <p:to>
                                        <p:strVal val="visible"/>
                                      </p:to>
                                    </p:set>
                                    <p:animEffect transition="in" filter="fade">
                                      <p:cBhvr>
                                        <p:cTn id="11" dur="500"/>
                                        <p:tgtEl>
                                          <p:spTgt spid="5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3"/>
                                        </p:tgtEl>
                                        <p:attrNameLst>
                                          <p:attrName>style.visibility</p:attrName>
                                        </p:attrNameLst>
                                      </p:cBhvr>
                                      <p:to>
                                        <p:strVal val="visible"/>
                                      </p:to>
                                    </p:set>
                                    <p:animEffect transition="in" filter="fade">
                                      <p:cBhvr>
                                        <p:cTn id="15" dur="500"/>
                                        <p:tgtEl>
                                          <p:spTgt spid="5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5"/>
                                        </p:tgtEl>
                                        <p:attrNameLst>
                                          <p:attrName>style.visibility</p:attrName>
                                        </p:attrNameLst>
                                      </p:cBhvr>
                                      <p:to>
                                        <p:strVal val="visible"/>
                                      </p:to>
                                    </p:set>
                                    <p:animEffect transition="in" filter="fade">
                                      <p:cBhvr>
                                        <p:cTn id="19"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p:nvPr/>
        </p:nvSpPr>
        <p:spPr>
          <a:xfrm>
            <a:off x="3140501" y="941836"/>
            <a:ext cx="1823600" cy="1823600"/>
          </a:xfrm>
          <a:prstGeom prst="ellipse">
            <a:avLst/>
          </a:prstGeom>
          <a:gradFill>
            <a:gsLst>
              <a:gs pos="0">
                <a:srgbClr val="E4F1F2"/>
              </a:gs>
              <a:gs pos="100000">
                <a:srgbClr val="D0E7EA"/>
              </a:gs>
            </a:gsLst>
            <a:lin ang="5400700" scaled="0"/>
          </a:gradFill>
          <a:ln>
            <a:noFill/>
          </a:ln>
        </p:spPr>
        <p:txBody>
          <a:bodyPr spcFirstLastPara="1" wrap="square" lIns="121900" tIns="121900" rIns="121900" bIns="121900" anchor="ctr" anchorCtr="0">
            <a:noAutofit/>
          </a:bodyPr>
          <a:lstStyle/>
          <a:p>
            <a:endParaRPr sz="2400"/>
          </a:p>
        </p:txBody>
      </p:sp>
      <p:sp>
        <p:nvSpPr>
          <p:cNvPr id="209" name="Google Shape;209;p35"/>
          <p:cNvSpPr txBox="1">
            <a:spLocks noGrp="1"/>
          </p:cNvSpPr>
          <p:nvPr>
            <p:ph type="title"/>
          </p:nvPr>
        </p:nvSpPr>
        <p:spPr>
          <a:xfrm>
            <a:off x="852753" y="3732587"/>
            <a:ext cx="6399096" cy="1122400"/>
          </a:xfrm>
          <a:prstGeom prst="rect">
            <a:avLst/>
          </a:prstGeom>
        </p:spPr>
        <p:txBody>
          <a:bodyPr spcFirstLastPara="1" vert="horz" wrap="square" lIns="121900" tIns="121900" rIns="121900" bIns="121900" rtlCol="0" anchor="ctr" anchorCtr="0">
            <a:noAutofit/>
          </a:bodyPr>
          <a:lstStyle/>
          <a:p>
            <a:pPr>
              <a:lnSpc>
                <a:spcPct val="130000"/>
              </a:lnSpc>
            </a:pPr>
            <a:r>
              <a:rPr lang="vi-VN" sz="4800" dirty="0">
                <a:solidFill>
                  <a:schemeClr val="bg2">
                    <a:lumMod val="25000"/>
                  </a:schemeClr>
                </a:solidFill>
                <a:latin typeface="+mn-lt"/>
              </a:rPr>
              <a:t>CẤU TẠO VÀ </a:t>
            </a:r>
            <a:br>
              <a:rPr lang="vi-VN" sz="4800" dirty="0">
                <a:solidFill>
                  <a:schemeClr val="bg2">
                    <a:lumMod val="25000"/>
                  </a:schemeClr>
                </a:solidFill>
                <a:latin typeface="+mn-lt"/>
              </a:rPr>
            </a:br>
            <a:r>
              <a:rPr lang="vi-VN" sz="4800" dirty="0">
                <a:solidFill>
                  <a:schemeClr val="bg2">
                    <a:lumMod val="25000"/>
                  </a:schemeClr>
                </a:solidFill>
                <a:latin typeface="+mn-lt"/>
              </a:rPr>
              <a:t>CHỨC NĂNG CỦA HỆ HÔ HẤP</a:t>
            </a:r>
            <a:endParaRPr sz="4800" dirty="0">
              <a:solidFill>
                <a:schemeClr val="bg2">
                  <a:lumMod val="25000"/>
                </a:schemeClr>
              </a:solidFill>
              <a:latin typeface="+mn-lt"/>
            </a:endParaRPr>
          </a:p>
        </p:txBody>
      </p:sp>
      <p:sp>
        <p:nvSpPr>
          <p:cNvPr id="217" name="Google Shape;217;p35"/>
          <p:cNvSpPr txBox="1">
            <a:spLocks noGrp="1"/>
          </p:cNvSpPr>
          <p:nvPr>
            <p:ph type="title" idx="2"/>
          </p:nvPr>
        </p:nvSpPr>
        <p:spPr>
          <a:xfrm>
            <a:off x="3246635" y="1292495"/>
            <a:ext cx="1611600" cy="1122400"/>
          </a:xfrm>
          <a:prstGeom prst="rect">
            <a:avLst/>
          </a:prstGeom>
        </p:spPr>
        <p:txBody>
          <a:bodyPr spcFirstLastPara="1" vert="horz" wrap="square" lIns="121900" tIns="121900" rIns="121900" bIns="121900" rtlCol="0" anchor="ctr" anchorCtr="0">
            <a:noAutofit/>
          </a:bodyPr>
          <a:lstStyle/>
          <a:p>
            <a:r>
              <a:rPr lang="vi-VN" sz="6400" dirty="0">
                <a:solidFill>
                  <a:schemeClr val="bg2">
                    <a:lumMod val="25000"/>
                  </a:schemeClr>
                </a:solidFill>
                <a:latin typeface="+mn-lt"/>
              </a:rPr>
              <a:t>I.</a:t>
            </a:r>
            <a:endParaRPr sz="6400" dirty="0">
              <a:solidFill>
                <a:schemeClr val="bg2">
                  <a:lumMod val="25000"/>
                </a:schemeClr>
              </a:solidFill>
              <a:latin typeface="+mn-lt"/>
            </a:endParaRPr>
          </a:p>
        </p:txBody>
      </p:sp>
      <p:pic>
        <p:nvPicPr>
          <p:cNvPr id="3" name="Picture 2"/>
          <p:cNvPicPr>
            <a:picLocks noChangeAspect="1"/>
          </p:cNvPicPr>
          <p:nvPr/>
        </p:nvPicPr>
        <p:blipFill>
          <a:blip r:embed="rId3"/>
          <a:stretch>
            <a:fillRect/>
          </a:stretch>
        </p:blipFill>
        <p:spPr>
          <a:xfrm>
            <a:off x="6992971" y="941837"/>
            <a:ext cx="3877392" cy="4966639"/>
          </a:xfrm>
          <a:prstGeom prst="rect">
            <a:avLst/>
          </a:prstGeom>
        </p:spPr>
      </p:pic>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p:nvPr/>
        </p:nvSpPr>
        <p:spPr>
          <a:xfrm>
            <a:off x="776799" y="417824"/>
            <a:ext cx="10693200" cy="763600"/>
          </a:xfrm>
          <a:prstGeom prst="roundRect">
            <a:avLst>
              <a:gd name="adj" fmla="val 50000"/>
            </a:avLst>
          </a:prstGeom>
          <a:solidFill>
            <a:srgbClr val="FFE389"/>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 name="Google Shape;252;p38"/>
          <p:cNvSpPr txBox="1">
            <a:spLocks noGrp="1"/>
          </p:cNvSpPr>
          <p:nvPr>
            <p:ph type="title"/>
          </p:nvPr>
        </p:nvSpPr>
        <p:spPr>
          <a:xfrm>
            <a:off x="987399" y="417824"/>
            <a:ext cx="10272000" cy="763600"/>
          </a:xfrm>
          <a:prstGeom prst="rect">
            <a:avLst/>
          </a:prstGeom>
        </p:spPr>
        <p:txBody>
          <a:bodyPr spcFirstLastPara="1" vert="horz" wrap="square" lIns="121900" tIns="121900" rIns="121900" bIns="121900" rtlCol="0" anchor="ctr" anchorCtr="0">
            <a:noAutofit/>
          </a:bodyPr>
          <a:lstStyle/>
          <a:p>
            <a:r>
              <a:rPr lang="vi-VN" sz="3200" dirty="0">
                <a:solidFill>
                  <a:schemeClr val="accent4">
                    <a:lumMod val="50000"/>
                  </a:schemeClr>
                </a:solidFill>
                <a:latin typeface="+mn-lt"/>
              </a:rPr>
              <a:t>1. Cấu tạo của hệ hô hấp</a:t>
            </a:r>
            <a:endParaRPr sz="3200" dirty="0">
              <a:solidFill>
                <a:schemeClr val="accent4">
                  <a:lumMod val="50000"/>
                </a:schemeClr>
              </a:solidFill>
              <a:latin typeface="+mn-lt"/>
            </a:endParaRPr>
          </a:p>
        </p:txBody>
      </p:sp>
      <p:sp>
        <p:nvSpPr>
          <p:cNvPr id="6" name="Rectangle 5"/>
          <p:cNvSpPr/>
          <p:nvPr/>
        </p:nvSpPr>
        <p:spPr>
          <a:xfrm>
            <a:off x="5520646" y="1463719"/>
            <a:ext cx="6058943" cy="1260089"/>
          </a:xfrm>
          <a:prstGeom prst="rect">
            <a:avLst/>
          </a:prstGeom>
        </p:spPr>
        <p:txBody>
          <a:bodyPr wrap="square">
            <a:spAutoFit/>
          </a:bodyPr>
          <a:lstStyle/>
          <a:p>
            <a:pPr algn="just">
              <a:lnSpc>
                <a:spcPct val="150000"/>
              </a:lnSpc>
            </a:pPr>
            <a:r>
              <a:rPr lang="en-US" sz="2667" i="1" dirty="0" err="1">
                <a:solidFill>
                  <a:srgbClr val="002060"/>
                </a:solidFill>
              </a:rPr>
              <a:t>Quan</a:t>
            </a:r>
            <a:r>
              <a:rPr lang="en-US" sz="2667" i="1" dirty="0">
                <a:solidFill>
                  <a:srgbClr val="002060"/>
                </a:solidFill>
              </a:rPr>
              <a:t> </a:t>
            </a:r>
            <a:r>
              <a:rPr lang="en-US" sz="2667" i="1" dirty="0" err="1">
                <a:solidFill>
                  <a:srgbClr val="002060"/>
                </a:solidFill>
              </a:rPr>
              <a:t>sát</a:t>
            </a:r>
            <a:r>
              <a:rPr lang="en-US" sz="2667" i="1" dirty="0">
                <a:solidFill>
                  <a:srgbClr val="002060"/>
                </a:solidFill>
              </a:rPr>
              <a:t> </a:t>
            </a:r>
            <a:r>
              <a:rPr lang="en-US" sz="2667" i="1" dirty="0" err="1">
                <a:solidFill>
                  <a:srgbClr val="002060"/>
                </a:solidFill>
              </a:rPr>
              <a:t>hình</a:t>
            </a:r>
            <a:r>
              <a:rPr lang="en-US" sz="2667" i="1" dirty="0">
                <a:solidFill>
                  <a:srgbClr val="002060"/>
                </a:solidFill>
              </a:rPr>
              <a:t> 34.1, </a:t>
            </a:r>
            <a:r>
              <a:rPr lang="en-US" sz="2667" i="1" dirty="0" err="1">
                <a:solidFill>
                  <a:srgbClr val="002060"/>
                </a:solidFill>
              </a:rPr>
              <a:t>đọc</a:t>
            </a:r>
            <a:r>
              <a:rPr lang="en-US" sz="2667" i="1" dirty="0">
                <a:solidFill>
                  <a:srgbClr val="002060"/>
                </a:solidFill>
              </a:rPr>
              <a:t> </a:t>
            </a:r>
            <a:r>
              <a:rPr lang="en-US" sz="2667" i="1" dirty="0" err="1">
                <a:solidFill>
                  <a:srgbClr val="002060"/>
                </a:solidFill>
              </a:rPr>
              <a:t>thông</a:t>
            </a:r>
            <a:r>
              <a:rPr lang="en-US" sz="2667" i="1" dirty="0">
                <a:solidFill>
                  <a:srgbClr val="002060"/>
                </a:solidFill>
              </a:rPr>
              <a:t> tin SGK </a:t>
            </a:r>
            <a:r>
              <a:rPr lang="vi-VN" sz="2667" i="1" dirty="0">
                <a:solidFill>
                  <a:srgbClr val="002060"/>
                </a:solidFill>
              </a:rPr>
              <a:t>và </a:t>
            </a:r>
            <a:r>
              <a:rPr lang="en-US" sz="2667" i="1" dirty="0" err="1">
                <a:solidFill>
                  <a:srgbClr val="002060"/>
                </a:solidFill>
              </a:rPr>
              <a:t>hoàn</a:t>
            </a:r>
            <a:r>
              <a:rPr lang="en-US" sz="2667" i="1" dirty="0">
                <a:solidFill>
                  <a:srgbClr val="002060"/>
                </a:solidFill>
              </a:rPr>
              <a:t> </a:t>
            </a:r>
            <a:r>
              <a:rPr lang="en-US" sz="2667" i="1" dirty="0" err="1">
                <a:solidFill>
                  <a:srgbClr val="002060"/>
                </a:solidFill>
              </a:rPr>
              <a:t>thành</a:t>
            </a:r>
            <a:r>
              <a:rPr lang="en-US" sz="2667" i="1" dirty="0">
                <a:solidFill>
                  <a:srgbClr val="002060"/>
                </a:solidFill>
              </a:rPr>
              <a:t> </a:t>
            </a:r>
            <a:r>
              <a:rPr lang="en-US" sz="2667" i="1" dirty="0" err="1">
                <a:solidFill>
                  <a:srgbClr val="002060"/>
                </a:solidFill>
              </a:rPr>
              <a:t>bảng</a:t>
            </a:r>
            <a:r>
              <a:rPr lang="en-US" sz="2667" i="1" dirty="0">
                <a:solidFill>
                  <a:srgbClr val="002060"/>
                </a:solidFill>
              </a:rPr>
              <a:t> </a:t>
            </a:r>
            <a:r>
              <a:rPr lang="en-US" sz="2667" i="1" dirty="0" err="1">
                <a:solidFill>
                  <a:srgbClr val="002060"/>
                </a:solidFill>
              </a:rPr>
              <a:t>sau</a:t>
            </a:r>
            <a:r>
              <a:rPr lang="en-US" sz="2667" i="1" dirty="0">
                <a:solidFill>
                  <a:srgbClr val="002060"/>
                </a:solidFill>
              </a:rPr>
              <a:t>:</a:t>
            </a:r>
          </a:p>
        </p:txBody>
      </p:sp>
      <p:graphicFrame>
        <p:nvGraphicFramePr>
          <p:cNvPr id="7" name="Table 6"/>
          <p:cNvGraphicFramePr>
            <a:graphicFrameLocks noGrp="1"/>
          </p:cNvGraphicFramePr>
          <p:nvPr/>
        </p:nvGraphicFramePr>
        <p:xfrm>
          <a:off x="5616540" y="3024227"/>
          <a:ext cx="5963049" cy="3406987"/>
        </p:xfrm>
        <a:graphic>
          <a:graphicData uri="http://schemas.openxmlformats.org/drawingml/2006/table">
            <a:tbl>
              <a:tblPr/>
              <a:tblGrid>
                <a:gridCol w="2258729">
                  <a:extLst>
                    <a:ext uri="{9D8B030D-6E8A-4147-A177-3AD203B41FA5}">
                      <a16:colId xmlns:a16="http://schemas.microsoft.com/office/drawing/2014/main" val="20000"/>
                    </a:ext>
                  </a:extLst>
                </a:gridCol>
                <a:gridCol w="1870905">
                  <a:extLst>
                    <a:ext uri="{9D8B030D-6E8A-4147-A177-3AD203B41FA5}">
                      <a16:colId xmlns:a16="http://schemas.microsoft.com/office/drawing/2014/main" val="20001"/>
                    </a:ext>
                  </a:extLst>
                </a:gridCol>
                <a:gridCol w="1833415">
                  <a:extLst>
                    <a:ext uri="{9D8B030D-6E8A-4147-A177-3AD203B41FA5}">
                      <a16:colId xmlns:a16="http://schemas.microsoft.com/office/drawing/2014/main" val="20002"/>
                    </a:ext>
                  </a:extLst>
                </a:gridCol>
              </a:tblGrid>
              <a:tr h="1207516">
                <a:tc>
                  <a:txBody>
                    <a:bodyPr/>
                    <a:lstStyle/>
                    <a:p>
                      <a:pPr algn="ctr">
                        <a:lnSpc>
                          <a:spcPct val="150000"/>
                        </a:lnSpc>
                        <a:spcAft>
                          <a:spcPts val="0"/>
                        </a:spcAft>
                      </a:pPr>
                      <a:r>
                        <a:rPr lang="vi-VN" sz="2400" b="1" dirty="0">
                          <a:effectLst/>
                          <a:latin typeface="+mn-lt"/>
                          <a:ea typeface="Times New Roman" panose="02020603050405020304" pitchFamily="18" charset="0"/>
                        </a:rPr>
                        <a:t>Cơ quan của hệ hô hấp</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vi-VN" sz="2400" b="1" dirty="0">
                          <a:effectLst/>
                          <a:latin typeface="+mn-lt"/>
                          <a:ea typeface="Times New Roman" panose="02020603050405020304" pitchFamily="18" charset="0"/>
                        </a:rPr>
                        <a:t>Đặc điểm</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vi-VN" sz="2400" b="1" dirty="0">
                          <a:effectLst/>
                          <a:latin typeface="+mn-lt"/>
                          <a:ea typeface="Times New Roman" panose="02020603050405020304" pitchFamily="18" charset="0"/>
                        </a:rPr>
                        <a:t>Chức năng</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35093">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5093">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5093">
                <a:tc>
                  <a:txBody>
                    <a:bodyPr/>
                    <a:lstStyle/>
                    <a:p>
                      <a:pPr algn="ctr">
                        <a:lnSpc>
                          <a:spcPct val="100000"/>
                        </a:lnSpc>
                        <a:spcAft>
                          <a:spcPts val="0"/>
                        </a:spcAft>
                      </a:pPr>
                      <a:r>
                        <a:rPr lang="vi-VN" sz="2400" b="1">
                          <a:effectLst/>
                          <a:latin typeface="+mn-lt"/>
                          <a:ea typeface="Times New Roman" panose="02020603050405020304" pitchFamily="18" charset="0"/>
                        </a:rPr>
                        <a:t> </a:t>
                      </a:r>
                      <a:endParaRPr lang="en-US" sz="240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5093">
                <a:tc>
                  <a:txBody>
                    <a:bodyPr/>
                    <a:lstStyle/>
                    <a:p>
                      <a:pPr algn="ctr">
                        <a:lnSpc>
                          <a:spcPct val="100000"/>
                        </a:lnSpc>
                        <a:spcAft>
                          <a:spcPts val="0"/>
                        </a:spcAft>
                      </a:pPr>
                      <a:r>
                        <a:rPr lang="vi-VN" sz="2400" b="1">
                          <a:effectLst/>
                          <a:latin typeface="+mn-lt"/>
                          <a:ea typeface="Times New Roman" panose="02020603050405020304" pitchFamily="18" charset="0"/>
                        </a:rPr>
                        <a:t> </a:t>
                      </a:r>
                      <a:endParaRPr lang="en-US" sz="240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863" y="1577528"/>
            <a:ext cx="5018136" cy="3540715"/>
          </a:xfrm>
          <a:prstGeom prst="rect">
            <a:avLst/>
          </a:prstGeom>
        </p:spPr>
      </p:pic>
      <p:pic>
        <p:nvPicPr>
          <p:cNvPr id="9" name="Picture 8"/>
          <p:cNvPicPr>
            <a:picLocks noChangeAspect="1"/>
          </p:cNvPicPr>
          <p:nvPr/>
        </p:nvPicPr>
        <p:blipFill>
          <a:blip r:embed="rId4"/>
          <a:stretch>
            <a:fillRect/>
          </a:stretch>
        </p:blipFill>
        <p:spPr>
          <a:xfrm>
            <a:off x="4275078" y="5381773"/>
            <a:ext cx="2491135" cy="1476228"/>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arn(outVertical)">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9" name="Table 8"/>
          <p:cNvGraphicFramePr>
            <a:graphicFrameLocks noGrp="1"/>
          </p:cNvGraphicFramePr>
          <p:nvPr/>
        </p:nvGraphicFramePr>
        <p:xfrm>
          <a:off x="0" y="890427"/>
          <a:ext cx="12192000" cy="5931613"/>
        </p:xfrm>
        <a:graphic>
          <a:graphicData uri="http://schemas.openxmlformats.org/drawingml/2006/table">
            <a:tbl>
              <a:tblPr/>
              <a:tblGrid>
                <a:gridCol w="2191820">
                  <a:extLst>
                    <a:ext uri="{9D8B030D-6E8A-4147-A177-3AD203B41FA5}">
                      <a16:colId xmlns:a16="http://schemas.microsoft.com/office/drawing/2014/main" val="20000"/>
                    </a:ext>
                  </a:extLst>
                </a:gridCol>
                <a:gridCol w="4260351">
                  <a:extLst>
                    <a:ext uri="{9D8B030D-6E8A-4147-A177-3AD203B41FA5}">
                      <a16:colId xmlns:a16="http://schemas.microsoft.com/office/drawing/2014/main" val="20001"/>
                    </a:ext>
                  </a:extLst>
                </a:gridCol>
                <a:gridCol w="5739829">
                  <a:extLst>
                    <a:ext uri="{9D8B030D-6E8A-4147-A177-3AD203B41FA5}">
                      <a16:colId xmlns:a16="http://schemas.microsoft.com/office/drawing/2014/main" val="20002"/>
                    </a:ext>
                  </a:extLst>
                </a:gridCol>
              </a:tblGrid>
              <a:tr h="1207516">
                <a:tc>
                  <a:txBody>
                    <a:bodyPr/>
                    <a:lstStyle/>
                    <a:p>
                      <a:pPr algn="ctr">
                        <a:lnSpc>
                          <a:spcPct val="150000"/>
                        </a:lnSpc>
                        <a:spcAft>
                          <a:spcPts val="0"/>
                        </a:spcAft>
                      </a:pPr>
                      <a:r>
                        <a:rPr lang="vi-VN" sz="2400" b="1" dirty="0">
                          <a:effectLst/>
                          <a:latin typeface="+mn-lt"/>
                          <a:ea typeface="Times New Roman" panose="02020603050405020304" pitchFamily="18" charset="0"/>
                        </a:rPr>
                        <a:t>Cơ quan của hệ hô hấp</a:t>
                      </a:r>
                      <a:endParaRPr lang="en-US" sz="2400" dirty="0">
                        <a:effectLst/>
                        <a:latin typeface="+mn-lt"/>
                        <a:ea typeface="Calibri" panose="020F0502020204030204" pitchFamily="34" charset="0"/>
                      </a:endParaRPr>
                    </a:p>
                  </a:txBody>
                  <a:tcPr marL="84667" marR="84667" marT="84667" marB="8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vi-VN" sz="2400" b="1" dirty="0">
                          <a:effectLst/>
                          <a:latin typeface="+mn-lt"/>
                          <a:ea typeface="Times New Roman" panose="02020603050405020304" pitchFamily="18" charset="0"/>
                        </a:rPr>
                        <a:t>Đặc điểm</a:t>
                      </a:r>
                      <a:endParaRPr lang="en-US" sz="2400" dirty="0">
                        <a:effectLst/>
                        <a:latin typeface="+mn-lt"/>
                        <a:ea typeface="Calibri" panose="020F0502020204030204" pitchFamily="34" charset="0"/>
                      </a:endParaRPr>
                    </a:p>
                  </a:txBody>
                  <a:tcPr marL="84667" marR="84667" marT="84667" marB="8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vi-VN" sz="2400" b="1" dirty="0">
                          <a:effectLst/>
                          <a:latin typeface="+mn-lt"/>
                          <a:ea typeface="Times New Roman" panose="02020603050405020304" pitchFamily="18" charset="0"/>
                        </a:rPr>
                        <a:t>Chức năng</a:t>
                      </a:r>
                      <a:endParaRPr lang="en-US" sz="2400" dirty="0">
                        <a:effectLst/>
                        <a:latin typeface="+mn-lt"/>
                        <a:ea typeface="Calibri" panose="020F0502020204030204" pitchFamily="34" charset="0"/>
                      </a:endParaRPr>
                    </a:p>
                  </a:txBody>
                  <a:tcPr marL="84667" marR="84667" marT="84667" marB="8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499093">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37731">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95909">
                <a:tc>
                  <a:txBody>
                    <a:bodyPr/>
                    <a:lstStyle/>
                    <a:p>
                      <a:pPr algn="ctr">
                        <a:lnSpc>
                          <a:spcPct val="100000"/>
                        </a:lnSpc>
                        <a:spcAft>
                          <a:spcPts val="0"/>
                        </a:spcAft>
                      </a:pPr>
                      <a:r>
                        <a:rPr lang="vi-VN" sz="2400" b="1">
                          <a:effectLst/>
                          <a:latin typeface="+mn-lt"/>
                          <a:ea typeface="Times New Roman" panose="02020603050405020304" pitchFamily="18" charset="0"/>
                        </a:rPr>
                        <a:t> </a:t>
                      </a:r>
                      <a:endParaRPr lang="en-US" sz="240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Rectangle 9"/>
          <p:cNvSpPr/>
          <p:nvPr/>
        </p:nvSpPr>
        <p:spPr>
          <a:xfrm>
            <a:off x="3941235" y="288676"/>
            <a:ext cx="3788153" cy="502766"/>
          </a:xfrm>
          <a:prstGeom prst="rect">
            <a:avLst/>
          </a:prstGeom>
        </p:spPr>
        <p:txBody>
          <a:bodyPr wrap="none">
            <a:spAutoFit/>
          </a:bodyPr>
          <a:lstStyle/>
          <a:p>
            <a:r>
              <a:rPr lang="en-US" sz="2667" b="1" dirty="0">
                <a:solidFill>
                  <a:srgbClr val="C00000"/>
                </a:solidFill>
              </a:rPr>
              <a:t>CẤU TẠO CỦA HỆ HÔ HẤP</a:t>
            </a:r>
          </a:p>
        </p:txBody>
      </p:sp>
      <p:sp>
        <p:nvSpPr>
          <p:cNvPr id="11" name="TextBox 10"/>
          <p:cNvSpPr txBox="1"/>
          <p:nvPr/>
        </p:nvSpPr>
        <p:spPr>
          <a:xfrm>
            <a:off x="342472" y="2479497"/>
            <a:ext cx="1438381" cy="461665"/>
          </a:xfrm>
          <a:prstGeom prst="rect">
            <a:avLst/>
          </a:prstGeom>
          <a:noFill/>
        </p:spPr>
        <p:txBody>
          <a:bodyPr wrap="square" rtlCol="0">
            <a:spAutoFit/>
          </a:bodyPr>
          <a:lstStyle/>
          <a:p>
            <a:pPr algn="ctr"/>
            <a:r>
              <a:rPr lang="vi-VN" sz="2400" dirty="0"/>
              <a:t>Mũi</a:t>
            </a:r>
            <a:endParaRPr lang="en-US" sz="2400" dirty="0"/>
          </a:p>
        </p:txBody>
      </p:sp>
      <p:sp>
        <p:nvSpPr>
          <p:cNvPr id="33" name="TextBox 32"/>
          <p:cNvSpPr txBox="1"/>
          <p:nvPr/>
        </p:nvSpPr>
        <p:spPr>
          <a:xfrm>
            <a:off x="342472" y="4066284"/>
            <a:ext cx="1438381" cy="461665"/>
          </a:xfrm>
          <a:prstGeom prst="rect">
            <a:avLst/>
          </a:prstGeom>
          <a:noFill/>
        </p:spPr>
        <p:txBody>
          <a:bodyPr wrap="square" rtlCol="0">
            <a:spAutoFit/>
          </a:bodyPr>
          <a:lstStyle/>
          <a:p>
            <a:pPr algn="ctr"/>
            <a:r>
              <a:rPr lang="vi-VN" sz="2400" dirty="0"/>
              <a:t>Họng</a:t>
            </a:r>
            <a:endParaRPr lang="en-US" sz="2400" dirty="0"/>
          </a:p>
        </p:txBody>
      </p:sp>
      <p:sp>
        <p:nvSpPr>
          <p:cNvPr id="34" name="TextBox 33"/>
          <p:cNvSpPr txBox="1"/>
          <p:nvPr/>
        </p:nvSpPr>
        <p:spPr>
          <a:xfrm>
            <a:off x="109591" y="5653070"/>
            <a:ext cx="1904144" cy="461665"/>
          </a:xfrm>
          <a:prstGeom prst="rect">
            <a:avLst/>
          </a:prstGeom>
          <a:noFill/>
        </p:spPr>
        <p:txBody>
          <a:bodyPr wrap="square" rtlCol="0">
            <a:spAutoFit/>
          </a:bodyPr>
          <a:lstStyle/>
          <a:p>
            <a:pPr algn="ctr"/>
            <a:r>
              <a:rPr lang="vi-VN" sz="2400" dirty="0"/>
              <a:t>Thanh quản</a:t>
            </a:r>
            <a:endParaRPr lang="en-US" sz="2400" dirty="0"/>
          </a:p>
        </p:txBody>
      </p:sp>
      <p:sp>
        <p:nvSpPr>
          <p:cNvPr id="12" name="Rectangle 11"/>
          <p:cNvSpPr/>
          <p:nvPr/>
        </p:nvSpPr>
        <p:spPr>
          <a:xfrm>
            <a:off x="2164421" y="2066047"/>
            <a:ext cx="4260351" cy="1491562"/>
          </a:xfrm>
          <a:prstGeom prst="rect">
            <a:avLst/>
          </a:prstGeom>
        </p:spPr>
        <p:txBody>
          <a:bodyPr wrap="square">
            <a:spAutoFit/>
          </a:bodyPr>
          <a:lstStyle/>
          <a:p>
            <a:pPr algn="just">
              <a:lnSpc>
                <a:spcPct val="130000"/>
              </a:lnSpc>
            </a:pPr>
            <a:r>
              <a:rPr lang="en-US" sz="2400" dirty="0" err="1"/>
              <a:t>Có</a:t>
            </a:r>
            <a:r>
              <a:rPr lang="en-US" sz="2400" dirty="0"/>
              <a:t> </a:t>
            </a:r>
            <a:r>
              <a:rPr lang="en-US" sz="2400" dirty="0" err="1"/>
              <a:t>nhiều</a:t>
            </a:r>
            <a:r>
              <a:rPr lang="en-US" sz="2400" dirty="0"/>
              <a:t> </a:t>
            </a:r>
            <a:r>
              <a:rPr lang="en-US" sz="2400" dirty="0" err="1"/>
              <a:t>lông</a:t>
            </a:r>
            <a:r>
              <a:rPr lang="en-US" sz="2400" dirty="0"/>
              <a:t> </a:t>
            </a:r>
            <a:r>
              <a:rPr lang="en-US" sz="2400" dirty="0" err="1"/>
              <a:t>mũi</a:t>
            </a:r>
            <a:r>
              <a:rPr lang="en-US" sz="2400" dirty="0"/>
              <a:t> , </a:t>
            </a:r>
            <a:r>
              <a:rPr lang="en-US" sz="2400" dirty="0" err="1"/>
              <a:t>lớp</a:t>
            </a:r>
            <a:r>
              <a:rPr lang="en-US" sz="2400" dirty="0"/>
              <a:t> </a:t>
            </a:r>
            <a:r>
              <a:rPr lang="en-US" sz="2400" dirty="0" err="1"/>
              <a:t>niêm</a:t>
            </a:r>
            <a:r>
              <a:rPr lang="en-US" sz="2400" dirty="0"/>
              <a:t> </a:t>
            </a:r>
            <a:r>
              <a:rPr lang="en-US" sz="2400" dirty="0" err="1"/>
              <a:t>mạc</a:t>
            </a:r>
            <a:r>
              <a:rPr lang="en-US" sz="2400" dirty="0"/>
              <a:t> </a:t>
            </a:r>
            <a:r>
              <a:rPr lang="en-US" sz="2400" dirty="0" err="1"/>
              <a:t>tiết</a:t>
            </a:r>
            <a:r>
              <a:rPr lang="en-US" sz="2400" dirty="0"/>
              <a:t> </a:t>
            </a:r>
            <a:r>
              <a:rPr lang="en-US" sz="2400" dirty="0" err="1"/>
              <a:t>chất</a:t>
            </a:r>
            <a:r>
              <a:rPr lang="en-US" sz="2400" dirty="0"/>
              <a:t> </a:t>
            </a:r>
            <a:r>
              <a:rPr lang="en-US" sz="2400" dirty="0" err="1"/>
              <a:t>nhầy</a:t>
            </a:r>
            <a:r>
              <a:rPr lang="en-US" sz="2400" dirty="0"/>
              <a:t> </a:t>
            </a:r>
            <a:r>
              <a:rPr lang="en-US" sz="2400" dirty="0" err="1"/>
              <a:t>và</a:t>
            </a:r>
            <a:r>
              <a:rPr lang="en-US" sz="2400" dirty="0"/>
              <a:t> </a:t>
            </a:r>
            <a:r>
              <a:rPr lang="en-US" sz="2400" dirty="0" err="1"/>
              <a:t>có</a:t>
            </a:r>
            <a:r>
              <a:rPr lang="en-US" sz="2400" dirty="0"/>
              <a:t> </a:t>
            </a:r>
            <a:r>
              <a:rPr lang="en-US" sz="2400" dirty="0" err="1"/>
              <a:t>lớp</a:t>
            </a:r>
            <a:r>
              <a:rPr lang="en-US" sz="2400" dirty="0"/>
              <a:t> </a:t>
            </a:r>
            <a:r>
              <a:rPr lang="en-US" sz="2400" dirty="0" err="1"/>
              <a:t>mao</a:t>
            </a:r>
            <a:r>
              <a:rPr lang="en-US" sz="2400" dirty="0"/>
              <a:t> </a:t>
            </a:r>
            <a:r>
              <a:rPr lang="en-US" sz="2400" dirty="0" err="1"/>
              <a:t>mạch</a:t>
            </a:r>
            <a:r>
              <a:rPr lang="en-US" sz="2400" dirty="0"/>
              <a:t> </a:t>
            </a:r>
            <a:r>
              <a:rPr lang="en-US" sz="2400" dirty="0" err="1"/>
              <a:t>dày</a:t>
            </a:r>
            <a:r>
              <a:rPr lang="en-US" sz="2400" dirty="0"/>
              <a:t> </a:t>
            </a:r>
            <a:r>
              <a:rPr lang="en-US" sz="2400" dirty="0" err="1"/>
              <a:t>đặc</a:t>
            </a:r>
            <a:r>
              <a:rPr lang="vi-VN" sz="2400" dirty="0"/>
              <a:t>.</a:t>
            </a:r>
            <a:endParaRPr lang="en-US" sz="2400" dirty="0"/>
          </a:p>
        </p:txBody>
      </p:sp>
      <p:sp>
        <p:nvSpPr>
          <p:cNvPr id="13" name="Rectangle 12"/>
          <p:cNvSpPr/>
          <p:nvPr/>
        </p:nvSpPr>
        <p:spPr>
          <a:xfrm>
            <a:off x="6520837" y="2069128"/>
            <a:ext cx="5493079" cy="1140697"/>
          </a:xfrm>
          <a:prstGeom prst="rect">
            <a:avLst/>
          </a:prstGeom>
        </p:spPr>
        <p:txBody>
          <a:bodyPr wrap="square">
            <a:spAutoFit/>
          </a:bodyPr>
          <a:lstStyle/>
          <a:p>
            <a:pPr algn="just">
              <a:lnSpc>
                <a:spcPct val="150000"/>
              </a:lnSpc>
            </a:pPr>
            <a:r>
              <a:rPr lang="en-US" sz="2400" dirty="0" err="1"/>
              <a:t>Ngăn</a:t>
            </a:r>
            <a:r>
              <a:rPr lang="en-US" sz="2400" dirty="0"/>
              <a:t> </a:t>
            </a:r>
            <a:r>
              <a:rPr lang="en-US" sz="2400" dirty="0" err="1"/>
              <a:t>bụi</a:t>
            </a:r>
            <a:r>
              <a:rPr lang="en-US" sz="2400" dirty="0"/>
              <a:t>, </a:t>
            </a:r>
            <a:r>
              <a:rPr lang="en-US" sz="2400" dirty="0" err="1"/>
              <a:t>làm</a:t>
            </a:r>
            <a:r>
              <a:rPr lang="en-US" sz="2400" dirty="0"/>
              <a:t> </a:t>
            </a:r>
            <a:r>
              <a:rPr lang="en-US" sz="2400" dirty="0" err="1"/>
              <a:t>ẩm</a:t>
            </a:r>
            <a:r>
              <a:rPr lang="en-US" sz="2400" dirty="0"/>
              <a:t>, </a:t>
            </a:r>
            <a:r>
              <a:rPr lang="en-US" sz="2400" dirty="0" err="1"/>
              <a:t>làm</a:t>
            </a:r>
            <a:r>
              <a:rPr lang="en-US" sz="2400" dirty="0"/>
              <a:t> </a:t>
            </a:r>
            <a:r>
              <a:rPr lang="en-US" sz="2400" dirty="0" err="1"/>
              <a:t>ấm</a:t>
            </a:r>
            <a:r>
              <a:rPr lang="en-US" sz="2400" dirty="0"/>
              <a:t> </a:t>
            </a:r>
            <a:r>
              <a:rPr lang="en-US" sz="2400" dirty="0" err="1"/>
              <a:t>không</a:t>
            </a:r>
            <a:r>
              <a:rPr lang="en-US" sz="2400" dirty="0"/>
              <a:t> </a:t>
            </a:r>
            <a:r>
              <a:rPr lang="en-US" sz="2400" dirty="0" err="1"/>
              <a:t>khí</a:t>
            </a:r>
            <a:r>
              <a:rPr lang="en-US" sz="2400" dirty="0"/>
              <a:t> </a:t>
            </a:r>
            <a:r>
              <a:rPr lang="en-US" sz="2400" dirty="0" err="1"/>
              <a:t>vào</a:t>
            </a:r>
            <a:r>
              <a:rPr lang="en-US" sz="2400" dirty="0"/>
              <a:t> </a:t>
            </a:r>
            <a:r>
              <a:rPr lang="en-US" sz="2400" dirty="0" err="1"/>
              <a:t>phổi</a:t>
            </a:r>
            <a:r>
              <a:rPr lang="vi-VN" sz="2400" dirty="0"/>
              <a:t>.</a:t>
            </a:r>
            <a:endParaRPr lang="en-US" sz="2400" dirty="0"/>
          </a:p>
        </p:txBody>
      </p:sp>
      <p:sp>
        <p:nvSpPr>
          <p:cNvPr id="14" name="Rectangle 13"/>
          <p:cNvSpPr/>
          <p:nvPr/>
        </p:nvSpPr>
        <p:spPr>
          <a:xfrm>
            <a:off x="2226065" y="3696952"/>
            <a:ext cx="4137059" cy="1140697"/>
          </a:xfrm>
          <a:prstGeom prst="rect">
            <a:avLst/>
          </a:prstGeom>
        </p:spPr>
        <p:txBody>
          <a:bodyPr wrap="square">
            <a:spAutoFit/>
          </a:bodyPr>
          <a:lstStyle/>
          <a:p>
            <a:pPr algn="just">
              <a:lnSpc>
                <a:spcPct val="150000"/>
              </a:lnSpc>
            </a:pPr>
            <a:r>
              <a:rPr lang="vi-VN" sz="2400" dirty="0"/>
              <a:t>Có tuyến amidan, là nơi tập trung các tế bào lympho. </a:t>
            </a:r>
            <a:endParaRPr lang="en-US" sz="2400" dirty="0"/>
          </a:p>
        </p:txBody>
      </p:sp>
      <p:sp>
        <p:nvSpPr>
          <p:cNvPr id="15" name="Rectangle 14"/>
          <p:cNvSpPr/>
          <p:nvPr/>
        </p:nvSpPr>
        <p:spPr>
          <a:xfrm>
            <a:off x="6520835" y="3696952"/>
            <a:ext cx="5493079" cy="1140697"/>
          </a:xfrm>
          <a:prstGeom prst="rect">
            <a:avLst/>
          </a:prstGeom>
        </p:spPr>
        <p:txBody>
          <a:bodyPr wrap="square">
            <a:spAutoFit/>
          </a:bodyPr>
          <a:lstStyle/>
          <a:p>
            <a:pPr algn="just">
              <a:lnSpc>
                <a:spcPct val="150000"/>
              </a:lnSpc>
            </a:pPr>
            <a:r>
              <a:rPr lang="vi-VN" sz="2400" dirty="0"/>
              <a:t>Tiêu diệt vi khuẩn trong không khí trước khi vào phổi. </a:t>
            </a:r>
            <a:endParaRPr lang="en-US" sz="2400" dirty="0"/>
          </a:p>
        </p:txBody>
      </p:sp>
      <p:sp>
        <p:nvSpPr>
          <p:cNvPr id="39" name="Rectangle 38"/>
          <p:cNvSpPr/>
          <p:nvPr/>
        </p:nvSpPr>
        <p:spPr>
          <a:xfrm>
            <a:off x="2226065" y="5536800"/>
            <a:ext cx="4137059" cy="586699"/>
          </a:xfrm>
          <a:prstGeom prst="rect">
            <a:avLst/>
          </a:prstGeom>
        </p:spPr>
        <p:txBody>
          <a:bodyPr wrap="square">
            <a:spAutoFit/>
          </a:bodyPr>
          <a:lstStyle/>
          <a:p>
            <a:pPr algn="just">
              <a:lnSpc>
                <a:spcPct val="150000"/>
              </a:lnSpc>
            </a:pPr>
            <a:r>
              <a:rPr lang="vi-VN" sz="2400" dirty="0"/>
              <a:t>Có nắp thanh quản.</a:t>
            </a:r>
            <a:endParaRPr lang="en-US" sz="2400" dirty="0"/>
          </a:p>
        </p:txBody>
      </p:sp>
      <p:sp>
        <p:nvSpPr>
          <p:cNvPr id="16" name="Rectangle 15"/>
          <p:cNvSpPr/>
          <p:nvPr/>
        </p:nvSpPr>
        <p:spPr>
          <a:xfrm>
            <a:off x="6472713" y="5254536"/>
            <a:ext cx="5541201" cy="1140697"/>
          </a:xfrm>
          <a:prstGeom prst="rect">
            <a:avLst/>
          </a:prstGeom>
        </p:spPr>
        <p:txBody>
          <a:bodyPr wrap="square">
            <a:spAutoFit/>
          </a:bodyPr>
          <a:lstStyle/>
          <a:p>
            <a:pPr algn="just">
              <a:lnSpc>
                <a:spcPct val="150000"/>
              </a:lnSpc>
            </a:pPr>
            <a:r>
              <a:rPr lang="vi-VN" sz="2400" dirty="0"/>
              <a:t>Nắp thanh quản có thể cử động để đậy kín đường hô hấp khi nuốt thức ăn.</a:t>
            </a:r>
            <a:endParaRPr lang="en-US" sz="2400" dirty="0"/>
          </a:p>
        </p:txBody>
      </p:sp>
      <p:pic>
        <p:nvPicPr>
          <p:cNvPr id="17" name="Picture 16"/>
          <p:cNvPicPr>
            <a:picLocks noChangeAspect="1"/>
          </p:cNvPicPr>
          <p:nvPr/>
        </p:nvPicPr>
        <p:blipFill>
          <a:blip r:embed="rId3"/>
          <a:stretch>
            <a:fillRect/>
          </a:stretch>
        </p:blipFill>
        <p:spPr>
          <a:xfrm>
            <a:off x="10729579" y="88067"/>
            <a:ext cx="1284335" cy="156884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P spid="34" grpId="0"/>
      <p:bldP spid="12" grpId="0"/>
      <p:bldP spid="13" grpId="0"/>
      <p:bldP spid="14" grpId="0"/>
      <p:bldP spid="15" grpId="0"/>
      <p:bldP spid="3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9" name="Table 8"/>
          <p:cNvGraphicFramePr>
            <a:graphicFrameLocks noGrp="1"/>
          </p:cNvGraphicFramePr>
          <p:nvPr/>
        </p:nvGraphicFramePr>
        <p:xfrm>
          <a:off x="0" y="890427"/>
          <a:ext cx="12192000" cy="5999347"/>
        </p:xfrm>
        <a:graphic>
          <a:graphicData uri="http://schemas.openxmlformats.org/drawingml/2006/table">
            <a:tbl>
              <a:tblPr/>
              <a:tblGrid>
                <a:gridCol w="2191820">
                  <a:extLst>
                    <a:ext uri="{9D8B030D-6E8A-4147-A177-3AD203B41FA5}">
                      <a16:colId xmlns:a16="http://schemas.microsoft.com/office/drawing/2014/main" val="20000"/>
                    </a:ext>
                  </a:extLst>
                </a:gridCol>
                <a:gridCol w="4260351">
                  <a:extLst>
                    <a:ext uri="{9D8B030D-6E8A-4147-A177-3AD203B41FA5}">
                      <a16:colId xmlns:a16="http://schemas.microsoft.com/office/drawing/2014/main" val="20001"/>
                    </a:ext>
                  </a:extLst>
                </a:gridCol>
                <a:gridCol w="5739829">
                  <a:extLst>
                    <a:ext uri="{9D8B030D-6E8A-4147-A177-3AD203B41FA5}">
                      <a16:colId xmlns:a16="http://schemas.microsoft.com/office/drawing/2014/main" val="20002"/>
                    </a:ext>
                  </a:extLst>
                </a:gridCol>
              </a:tblGrid>
              <a:tr h="1207516">
                <a:tc>
                  <a:txBody>
                    <a:bodyPr/>
                    <a:lstStyle/>
                    <a:p>
                      <a:pPr algn="ctr">
                        <a:lnSpc>
                          <a:spcPct val="150000"/>
                        </a:lnSpc>
                        <a:spcAft>
                          <a:spcPts val="0"/>
                        </a:spcAft>
                      </a:pPr>
                      <a:r>
                        <a:rPr lang="vi-VN" sz="2400" b="1" dirty="0">
                          <a:effectLst/>
                          <a:latin typeface="+mn-lt"/>
                          <a:ea typeface="Times New Roman" panose="02020603050405020304" pitchFamily="18" charset="0"/>
                        </a:rPr>
                        <a:t>Cơ quan của hệ hô hấp</a:t>
                      </a:r>
                      <a:endParaRPr lang="en-US" sz="2400" dirty="0">
                        <a:effectLst/>
                        <a:latin typeface="+mn-lt"/>
                        <a:ea typeface="Calibri" panose="020F0502020204030204" pitchFamily="34" charset="0"/>
                      </a:endParaRPr>
                    </a:p>
                  </a:txBody>
                  <a:tcPr marL="84667" marR="84667" marT="84667" marB="8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vi-VN" sz="2400" b="1" dirty="0">
                          <a:effectLst/>
                          <a:latin typeface="+mn-lt"/>
                          <a:ea typeface="Times New Roman" panose="02020603050405020304" pitchFamily="18" charset="0"/>
                        </a:rPr>
                        <a:t>Đặc điểm</a:t>
                      </a:r>
                      <a:endParaRPr lang="en-US" sz="2400" dirty="0">
                        <a:effectLst/>
                        <a:latin typeface="+mn-lt"/>
                        <a:ea typeface="Calibri" panose="020F0502020204030204" pitchFamily="34" charset="0"/>
                      </a:endParaRPr>
                    </a:p>
                  </a:txBody>
                  <a:tcPr marL="84667" marR="84667" marT="84667" marB="8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vi-VN" sz="2400" b="1" dirty="0">
                          <a:effectLst/>
                          <a:latin typeface="+mn-lt"/>
                          <a:ea typeface="Times New Roman" panose="02020603050405020304" pitchFamily="18" charset="0"/>
                        </a:rPr>
                        <a:t>Chức năng</a:t>
                      </a:r>
                      <a:endParaRPr lang="en-US" sz="2400" dirty="0">
                        <a:effectLst/>
                        <a:latin typeface="+mn-lt"/>
                        <a:ea typeface="Calibri" panose="020F0502020204030204" pitchFamily="34" charset="0"/>
                      </a:endParaRPr>
                    </a:p>
                  </a:txBody>
                  <a:tcPr marL="84667" marR="84667" marT="84667" marB="846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499093">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37731">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95909">
                <a:tc>
                  <a:txBody>
                    <a:bodyPr/>
                    <a:lstStyle/>
                    <a:p>
                      <a:pPr algn="ctr">
                        <a:lnSpc>
                          <a:spcPct val="100000"/>
                        </a:lnSpc>
                        <a:spcAft>
                          <a:spcPts val="0"/>
                        </a:spcAft>
                      </a:pPr>
                      <a:r>
                        <a:rPr lang="vi-VN" sz="2400" b="1">
                          <a:effectLst/>
                          <a:latin typeface="+mn-lt"/>
                          <a:ea typeface="Times New Roman" panose="02020603050405020304" pitchFamily="18" charset="0"/>
                        </a:rPr>
                        <a:t> </a:t>
                      </a:r>
                      <a:endParaRPr lang="en-US" sz="240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vi-VN" sz="2400" b="1"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txBody>
                  <a:tcPr marL="84667" marR="84667" marT="84667" marB="846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Rectangle 9"/>
          <p:cNvSpPr/>
          <p:nvPr/>
        </p:nvSpPr>
        <p:spPr>
          <a:xfrm>
            <a:off x="3941235" y="288676"/>
            <a:ext cx="3788153" cy="502766"/>
          </a:xfrm>
          <a:prstGeom prst="rect">
            <a:avLst/>
          </a:prstGeom>
        </p:spPr>
        <p:txBody>
          <a:bodyPr wrap="none">
            <a:spAutoFit/>
          </a:bodyPr>
          <a:lstStyle/>
          <a:p>
            <a:r>
              <a:rPr lang="en-US" sz="2667" b="1" dirty="0">
                <a:solidFill>
                  <a:srgbClr val="C00000"/>
                </a:solidFill>
              </a:rPr>
              <a:t>CẤU TẠO CỦA HỆ HÔ HẤP</a:t>
            </a:r>
          </a:p>
        </p:txBody>
      </p:sp>
      <p:sp>
        <p:nvSpPr>
          <p:cNvPr id="11" name="TextBox 10"/>
          <p:cNvSpPr txBox="1"/>
          <p:nvPr/>
        </p:nvSpPr>
        <p:spPr>
          <a:xfrm>
            <a:off x="226031" y="2479497"/>
            <a:ext cx="1671263" cy="461665"/>
          </a:xfrm>
          <a:prstGeom prst="rect">
            <a:avLst/>
          </a:prstGeom>
          <a:noFill/>
        </p:spPr>
        <p:txBody>
          <a:bodyPr wrap="square" rtlCol="0">
            <a:spAutoFit/>
          </a:bodyPr>
          <a:lstStyle/>
          <a:p>
            <a:pPr algn="ctr"/>
            <a:r>
              <a:rPr lang="vi-VN" sz="2400" dirty="0"/>
              <a:t>Khí quản</a:t>
            </a:r>
            <a:endParaRPr lang="en-US" sz="2400" dirty="0"/>
          </a:p>
        </p:txBody>
      </p:sp>
      <p:sp>
        <p:nvSpPr>
          <p:cNvPr id="33" name="TextBox 32"/>
          <p:cNvSpPr txBox="1"/>
          <p:nvPr/>
        </p:nvSpPr>
        <p:spPr>
          <a:xfrm>
            <a:off x="226031" y="3696952"/>
            <a:ext cx="1787703" cy="1140697"/>
          </a:xfrm>
          <a:prstGeom prst="rect">
            <a:avLst/>
          </a:prstGeom>
          <a:noFill/>
        </p:spPr>
        <p:txBody>
          <a:bodyPr wrap="square" rtlCol="0">
            <a:spAutoFit/>
          </a:bodyPr>
          <a:lstStyle/>
          <a:p>
            <a:pPr algn="ctr">
              <a:lnSpc>
                <a:spcPct val="150000"/>
              </a:lnSpc>
            </a:pPr>
            <a:r>
              <a:rPr lang="vi-VN" sz="2400" dirty="0"/>
              <a:t>Phế quản và tiểu phế</a:t>
            </a:r>
            <a:endParaRPr lang="en-US" sz="2400" dirty="0"/>
          </a:p>
        </p:txBody>
      </p:sp>
      <p:sp>
        <p:nvSpPr>
          <p:cNvPr id="34" name="TextBox 33"/>
          <p:cNvSpPr txBox="1"/>
          <p:nvPr/>
        </p:nvSpPr>
        <p:spPr>
          <a:xfrm>
            <a:off x="109591" y="5653070"/>
            <a:ext cx="1904144" cy="461665"/>
          </a:xfrm>
          <a:prstGeom prst="rect">
            <a:avLst/>
          </a:prstGeom>
          <a:noFill/>
        </p:spPr>
        <p:txBody>
          <a:bodyPr wrap="square" rtlCol="0">
            <a:spAutoFit/>
          </a:bodyPr>
          <a:lstStyle/>
          <a:p>
            <a:pPr algn="ctr"/>
            <a:r>
              <a:rPr lang="vi-VN" sz="2400" dirty="0"/>
              <a:t>Phế nang</a:t>
            </a:r>
            <a:endParaRPr lang="en-US" sz="2400" dirty="0"/>
          </a:p>
        </p:txBody>
      </p:sp>
      <p:sp>
        <p:nvSpPr>
          <p:cNvPr id="12" name="Rectangle 11"/>
          <p:cNvSpPr/>
          <p:nvPr/>
        </p:nvSpPr>
        <p:spPr>
          <a:xfrm>
            <a:off x="2164419" y="2104058"/>
            <a:ext cx="4260351" cy="1491562"/>
          </a:xfrm>
          <a:prstGeom prst="rect">
            <a:avLst/>
          </a:prstGeom>
        </p:spPr>
        <p:txBody>
          <a:bodyPr wrap="square">
            <a:spAutoFit/>
          </a:bodyPr>
          <a:lstStyle/>
          <a:p>
            <a:pPr algn="just">
              <a:lnSpc>
                <a:spcPct val="130000"/>
              </a:lnSpc>
            </a:pPr>
            <a:r>
              <a:rPr lang="vi-VN" sz="2400" dirty="0"/>
              <a:t>Có lớp niêm mạc tiết chất nhầy và lông rung  chuyển động liên tục.</a:t>
            </a:r>
            <a:endParaRPr lang="en-US" sz="2400" dirty="0"/>
          </a:p>
        </p:txBody>
      </p:sp>
      <p:sp>
        <p:nvSpPr>
          <p:cNvPr id="13" name="Rectangle 12"/>
          <p:cNvSpPr/>
          <p:nvPr/>
        </p:nvSpPr>
        <p:spPr>
          <a:xfrm>
            <a:off x="6520835" y="2129023"/>
            <a:ext cx="5493079" cy="1491562"/>
          </a:xfrm>
          <a:prstGeom prst="rect">
            <a:avLst/>
          </a:prstGeom>
        </p:spPr>
        <p:txBody>
          <a:bodyPr wrap="square">
            <a:spAutoFit/>
          </a:bodyPr>
          <a:lstStyle/>
          <a:p>
            <a:pPr algn="just">
              <a:lnSpc>
                <a:spcPct val="130000"/>
              </a:lnSpc>
            </a:pPr>
            <a:r>
              <a:rPr lang="vi-VN" sz="2400" dirty="0"/>
              <a:t>Dẫn khí từ ngoài vào phổi, chất  nhầy và nhiều lông rung giúp đẩy vật lạ ra khỏi đường hô hấp.</a:t>
            </a:r>
            <a:endParaRPr lang="en-US" sz="2400" dirty="0"/>
          </a:p>
        </p:txBody>
      </p:sp>
      <p:sp>
        <p:nvSpPr>
          <p:cNvPr id="14" name="Rectangle 13"/>
          <p:cNvSpPr/>
          <p:nvPr/>
        </p:nvSpPr>
        <p:spPr>
          <a:xfrm>
            <a:off x="2226065" y="3696952"/>
            <a:ext cx="4198704" cy="1140697"/>
          </a:xfrm>
          <a:prstGeom prst="rect">
            <a:avLst/>
          </a:prstGeom>
        </p:spPr>
        <p:txBody>
          <a:bodyPr wrap="square">
            <a:spAutoFit/>
          </a:bodyPr>
          <a:lstStyle/>
          <a:p>
            <a:pPr algn="just">
              <a:lnSpc>
                <a:spcPct val="150000"/>
              </a:lnSpc>
            </a:pPr>
            <a:r>
              <a:rPr lang="vi-VN" sz="2400" dirty="0"/>
              <a:t>Có dạng ống, chia nhỏ dần để đi vào từng phế nang.</a:t>
            </a:r>
            <a:endParaRPr lang="en-US" sz="2400" dirty="0"/>
          </a:p>
        </p:txBody>
      </p:sp>
      <p:sp>
        <p:nvSpPr>
          <p:cNvPr id="15" name="Rectangle 14"/>
          <p:cNvSpPr/>
          <p:nvPr/>
        </p:nvSpPr>
        <p:spPr>
          <a:xfrm>
            <a:off x="6520835" y="3696952"/>
            <a:ext cx="5493079" cy="586699"/>
          </a:xfrm>
          <a:prstGeom prst="rect">
            <a:avLst/>
          </a:prstGeom>
        </p:spPr>
        <p:txBody>
          <a:bodyPr wrap="square">
            <a:spAutoFit/>
          </a:bodyPr>
          <a:lstStyle/>
          <a:p>
            <a:pPr algn="just">
              <a:lnSpc>
                <a:spcPct val="150000"/>
              </a:lnSpc>
            </a:pPr>
            <a:r>
              <a:rPr lang="vi-VN" sz="2400" dirty="0"/>
              <a:t>Dẫn khí vào phổi rồi đến phế nang.</a:t>
            </a:r>
            <a:endParaRPr lang="en-US" sz="2400" dirty="0"/>
          </a:p>
        </p:txBody>
      </p:sp>
      <p:sp>
        <p:nvSpPr>
          <p:cNvPr id="39" name="Rectangle 38"/>
          <p:cNvSpPr/>
          <p:nvPr/>
        </p:nvSpPr>
        <p:spPr>
          <a:xfrm>
            <a:off x="2226065" y="5254536"/>
            <a:ext cx="4137059" cy="1140697"/>
          </a:xfrm>
          <a:prstGeom prst="rect">
            <a:avLst/>
          </a:prstGeom>
        </p:spPr>
        <p:txBody>
          <a:bodyPr wrap="square">
            <a:spAutoFit/>
          </a:bodyPr>
          <a:lstStyle/>
          <a:p>
            <a:pPr algn="just">
              <a:lnSpc>
                <a:spcPct val="150000"/>
              </a:lnSpc>
            </a:pPr>
            <a:r>
              <a:rPr lang="vi-VN" sz="2400" dirty="0"/>
              <a:t>Được bao bọc bởi hệ thống mạch máu dày đặc.</a:t>
            </a:r>
            <a:endParaRPr lang="en-US" sz="2400" dirty="0"/>
          </a:p>
        </p:txBody>
      </p:sp>
      <p:sp>
        <p:nvSpPr>
          <p:cNvPr id="16" name="Rectangle 15"/>
          <p:cNvSpPr/>
          <p:nvPr/>
        </p:nvSpPr>
        <p:spPr>
          <a:xfrm>
            <a:off x="6520836" y="5254536"/>
            <a:ext cx="4965849" cy="1140697"/>
          </a:xfrm>
          <a:prstGeom prst="rect">
            <a:avLst/>
          </a:prstGeom>
        </p:spPr>
        <p:txBody>
          <a:bodyPr wrap="square">
            <a:spAutoFit/>
          </a:bodyPr>
          <a:lstStyle/>
          <a:p>
            <a:pPr algn="just">
              <a:lnSpc>
                <a:spcPct val="150000"/>
              </a:lnSpc>
            </a:pPr>
            <a:r>
              <a:rPr lang="vi-VN" sz="2400" dirty="0"/>
              <a:t>Nơi diễn ra quá trình trao đổi khí tại phổi.</a:t>
            </a:r>
            <a:endParaRPr lang="en-US" sz="2400" dirty="0"/>
          </a:p>
        </p:txBody>
      </p:sp>
      <p:pic>
        <p:nvPicPr>
          <p:cNvPr id="17" name="Picture 16"/>
          <p:cNvPicPr>
            <a:picLocks noChangeAspect="1"/>
          </p:cNvPicPr>
          <p:nvPr/>
        </p:nvPicPr>
        <p:blipFill>
          <a:blip r:embed="rId3"/>
          <a:stretch>
            <a:fillRect/>
          </a:stretch>
        </p:blipFill>
        <p:spPr>
          <a:xfrm>
            <a:off x="10729579" y="88067"/>
            <a:ext cx="1284335" cy="1568840"/>
          </a:xfrm>
          <a:prstGeom prst="rect">
            <a:avLst/>
          </a:prstGeom>
        </p:spPr>
      </p:pic>
    </p:spTree>
    <p:extLst>
      <p:ext uri="{BB962C8B-B14F-4D97-AF65-F5344CB8AC3E}">
        <p14:creationId xmlns:p14="http://schemas.microsoft.com/office/powerpoint/2010/main" val="377913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P spid="34" grpId="0"/>
      <p:bldP spid="12" grpId="0"/>
      <p:bldP spid="13" grpId="0"/>
      <p:bldP spid="14" grpId="0"/>
      <p:bldP spid="15" grpId="0"/>
      <p:bldP spid="3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p:nvPr/>
        </p:nvSpPr>
        <p:spPr>
          <a:xfrm>
            <a:off x="776799" y="417824"/>
            <a:ext cx="10693200" cy="763600"/>
          </a:xfrm>
          <a:prstGeom prst="roundRect">
            <a:avLst>
              <a:gd name="adj" fmla="val 50000"/>
            </a:avLst>
          </a:prstGeom>
          <a:solidFill>
            <a:srgbClr val="FFE389"/>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 name="Google Shape;252;p38"/>
          <p:cNvSpPr txBox="1">
            <a:spLocks noGrp="1"/>
          </p:cNvSpPr>
          <p:nvPr>
            <p:ph type="title"/>
          </p:nvPr>
        </p:nvSpPr>
        <p:spPr>
          <a:xfrm>
            <a:off x="987399" y="417824"/>
            <a:ext cx="10272000" cy="763600"/>
          </a:xfrm>
          <a:prstGeom prst="rect">
            <a:avLst/>
          </a:prstGeom>
        </p:spPr>
        <p:txBody>
          <a:bodyPr spcFirstLastPara="1" vert="horz" wrap="square" lIns="121900" tIns="121900" rIns="121900" bIns="121900" rtlCol="0" anchor="ctr" anchorCtr="0">
            <a:noAutofit/>
          </a:bodyPr>
          <a:lstStyle/>
          <a:p>
            <a:pPr algn="ctr">
              <a:spcBef>
                <a:spcPts val="0"/>
              </a:spcBef>
            </a:pPr>
            <a:r>
              <a:rPr lang="vi-VN" sz="3200" dirty="0">
                <a:solidFill>
                  <a:schemeClr val="accent4">
                    <a:lumMod val="50000"/>
                  </a:schemeClr>
                </a:solidFill>
                <a:latin typeface="+mn-lt"/>
              </a:rPr>
              <a:t>2. Chức năng của hệ hô hấp</a:t>
            </a:r>
            <a:endParaRPr sz="3200" dirty="0">
              <a:solidFill>
                <a:schemeClr val="accent4">
                  <a:lumMod val="50000"/>
                </a:schemeClr>
              </a:solidFill>
              <a:latin typeface="+mn-lt"/>
            </a:endParaRPr>
          </a:p>
        </p:txBody>
      </p:sp>
      <p:sp>
        <p:nvSpPr>
          <p:cNvPr id="2" name="TextBox 1"/>
          <p:cNvSpPr txBox="1"/>
          <p:nvPr/>
        </p:nvSpPr>
        <p:spPr>
          <a:xfrm>
            <a:off x="776799" y="1424685"/>
            <a:ext cx="3548008" cy="502766"/>
          </a:xfrm>
          <a:prstGeom prst="rect">
            <a:avLst/>
          </a:prstGeom>
          <a:noFill/>
        </p:spPr>
        <p:txBody>
          <a:bodyPr wrap="square" rtlCol="0">
            <a:spAutoFit/>
          </a:bodyPr>
          <a:lstStyle/>
          <a:p>
            <a:r>
              <a:rPr lang="vi-VN" sz="2667" b="1" dirty="0">
                <a:solidFill>
                  <a:srgbClr val="C00000"/>
                </a:solidFill>
              </a:rPr>
              <a:t>a) Thông khí ở phổi</a:t>
            </a:r>
            <a:endParaRPr lang="en-US" sz="2667" b="1" dirty="0">
              <a:solidFill>
                <a:srgbClr val="C00000"/>
              </a:solidFill>
            </a:endParaRPr>
          </a:p>
        </p:txBody>
      </p:sp>
      <p:grpSp>
        <p:nvGrpSpPr>
          <p:cNvPr id="10" name="Group 9"/>
          <p:cNvGrpSpPr/>
          <p:nvPr/>
        </p:nvGrpSpPr>
        <p:grpSpPr>
          <a:xfrm>
            <a:off x="776799" y="2201424"/>
            <a:ext cx="4620559" cy="3921976"/>
            <a:chOff x="582599" y="1651068"/>
            <a:chExt cx="3465419" cy="2941482"/>
          </a:xfrm>
        </p:grpSpPr>
        <p:sp>
          <p:nvSpPr>
            <p:cNvPr id="4" name="Rounded Rectangle 3"/>
            <p:cNvSpPr/>
            <p:nvPr/>
          </p:nvSpPr>
          <p:spPr>
            <a:xfrm>
              <a:off x="582599" y="2013736"/>
              <a:ext cx="3465419" cy="2578814"/>
            </a:xfrm>
            <a:prstGeom prst="roundRect">
              <a:avLst>
                <a:gd name="adj" fmla="val 10024"/>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rPr>
                <a:t>Quan sát hình 34.2, nghiên cứu thông tin mục I.2.a, em hãy mô tả hoạt động của cơ, xương và sự thay đổi thể tích lồng ngực khi cử động hô hấp. </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1780967" y="1651068"/>
              <a:ext cx="1068681" cy="575282"/>
            </a:xfrm>
            <a:prstGeom prst="rect">
              <a:avLst/>
            </a:prstGeom>
          </p:spPr>
        </p:pic>
      </p:grpSp>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7228" y="1755800"/>
            <a:ext cx="5992041" cy="4367600"/>
          </a:xfrm>
          <a:prstGeom prst="rect">
            <a:avLst/>
          </a:prstGeom>
        </p:spPr>
      </p:pic>
    </p:spTree>
    <p:extLst>
      <p:ext uri="{BB962C8B-B14F-4D97-AF65-F5344CB8AC3E}">
        <p14:creationId xmlns:p14="http://schemas.microsoft.com/office/powerpoint/2010/main" val="10132066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arn(outVertical)">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Widescreen</PresentationFormat>
  <Paragraphs>114</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Roboto</vt:lpstr>
      <vt:lpstr>Roboto Condensed Light</vt:lpstr>
      <vt:lpstr>Wingdings</vt:lpstr>
      <vt:lpstr>Office Theme</vt:lpstr>
      <vt:lpstr>NHIỆT LIỆT CHÀO ĐÓN  CẢ LỚP TỚI TIẾT HỌC MỚI! </vt:lpstr>
      <vt:lpstr>KHỞI ĐỘNG</vt:lpstr>
      <vt:lpstr>BÀI 34:  HỆ HÔ HẤP Ở NGƯỜI</vt:lpstr>
      <vt:lpstr>NỘI DUNG BÀI HỌC</vt:lpstr>
      <vt:lpstr>CẤU TẠO VÀ  CHỨC NĂNG CỦA HỆ HÔ HẤP</vt:lpstr>
      <vt:lpstr>1. Cấu tạo của hệ hô hấp</vt:lpstr>
      <vt:lpstr>PowerPoint Presentation</vt:lpstr>
      <vt:lpstr>PowerPoint Presentation</vt:lpstr>
      <vt:lpstr>2. Chức năng của hệ hô hấp</vt:lpstr>
      <vt:lpstr>PowerPoint Presentation</vt:lpstr>
      <vt:lpstr>PowerPoint Presentation</vt:lpstr>
      <vt:lpstr>b) Trao đổi khí ở phổi và tế bào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nguyễn hương</dc:creator>
  <cp:lastModifiedBy>nguyễn hương</cp:lastModifiedBy>
  <cp:revision>1</cp:revision>
  <dcterms:created xsi:type="dcterms:W3CDTF">2025-12-04T06:54:05Z</dcterms:created>
  <dcterms:modified xsi:type="dcterms:W3CDTF">2025-12-04T06:54:28Z</dcterms:modified>
</cp:coreProperties>
</file>