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7"/>
  </p:notesMasterIdLst>
  <p:sldIdLst>
    <p:sldId id="295" r:id="rId2"/>
    <p:sldId id="258" r:id="rId3"/>
    <p:sldId id="296" r:id="rId4"/>
    <p:sldId id="257" r:id="rId5"/>
    <p:sldId id="260" r:id="rId6"/>
    <p:sldId id="259" r:id="rId7"/>
    <p:sldId id="298" r:id="rId8"/>
    <p:sldId id="297" r:id="rId9"/>
    <p:sldId id="261" r:id="rId10"/>
    <p:sldId id="262" r:id="rId11"/>
    <p:sldId id="299" r:id="rId12"/>
    <p:sldId id="312" r:id="rId13"/>
    <p:sldId id="263" r:id="rId14"/>
    <p:sldId id="300" r:id="rId15"/>
    <p:sldId id="264" r:id="rId16"/>
    <p:sldId id="301" r:id="rId17"/>
    <p:sldId id="302" r:id="rId18"/>
    <p:sldId id="309" r:id="rId19"/>
    <p:sldId id="306" r:id="rId20"/>
    <p:sldId id="304" r:id="rId21"/>
    <p:sldId id="269" r:id="rId22"/>
    <p:sldId id="307" r:id="rId23"/>
    <p:sldId id="310" r:id="rId24"/>
    <p:sldId id="272" r:id="rId25"/>
    <p:sldId id="270" r:id="rId26"/>
  </p:sldIdLst>
  <p:sldSz cx="9144000" cy="5143500" type="screen16x9"/>
  <p:notesSz cx="6858000" cy="9144000"/>
  <p:embeddedFontLst>
    <p:embeddedFont>
      <p:font typeface="#9Slide03 Cabin" panose="00000500000000000000" pitchFamily="2" charset="0"/>
      <p:regular r:id="rId28"/>
    </p:embeddedFont>
    <p:embeddedFont>
      <p:font typeface="Bellota Text Light" panose="020B0604020202020204" charset="0"/>
      <p:regular r:id="rId29"/>
      <p:bold r:id="rId30"/>
      <p:italic r:id="rId31"/>
      <p:boldItalic r:id="rId32"/>
    </p:embeddedFont>
    <p:embeddedFont>
      <p:font typeface="Parisienne" panose="020B0604020202020204" charset="0"/>
      <p:regular r:id="rId33"/>
    </p:embeddedFont>
    <p:embeddedFont>
      <p:font typeface="Vidaloka"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7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CB4430-2524-4F17-90F3-FB2896347D83}">
  <a:tblStyle styleId="{D5CB4430-2524-4F17-90F3-FB2896347D8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6CB284C-9BF5-42FC-AE91-A9D059309DA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108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hương" userId="4451ae6405f999dd" providerId="LiveId" clId="{0E5A196F-EF63-455C-A6CA-643A59349331}"/>
    <pc:docChg chg="undo custSel addSld delSld modSld">
      <pc:chgData name="nguyễn hương" userId="4451ae6405f999dd" providerId="LiveId" clId="{0E5A196F-EF63-455C-A6CA-643A59349331}" dt="2025-12-03T16:17:25.573" v="206" actId="255"/>
      <pc:docMkLst>
        <pc:docMk/>
      </pc:docMkLst>
      <pc:sldChg chg="addSp delSp modSp mod modClrScheme delAnim chgLayout">
        <pc:chgData name="nguyễn hương" userId="4451ae6405f999dd" providerId="LiveId" clId="{0E5A196F-EF63-455C-A6CA-643A59349331}" dt="2025-12-02T16:33:53.586" v="21" actId="1076"/>
        <pc:sldMkLst>
          <pc:docMk/>
          <pc:sldMk cId="0" sldId="261"/>
        </pc:sldMkLst>
        <pc:spChg chg="mod">
          <ac:chgData name="nguyễn hương" userId="4451ae6405f999dd" providerId="LiveId" clId="{0E5A196F-EF63-455C-A6CA-643A59349331}" dt="2025-12-02T16:13:43.029" v="15" actId="1076"/>
          <ac:spMkLst>
            <pc:docMk/>
            <pc:sldMk cId="0" sldId="261"/>
            <ac:spMk id="2" creationId="{00000000-0000-0000-0000-000000000000}"/>
          </ac:spMkLst>
        </pc:spChg>
        <pc:spChg chg="add mod ord">
          <ac:chgData name="nguyễn hương" userId="4451ae6405f999dd" providerId="LiveId" clId="{0E5A196F-EF63-455C-A6CA-643A59349331}" dt="2025-12-02T16:13:30.479" v="11" actId="2711"/>
          <ac:spMkLst>
            <pc:docMk/>
            <pc:sldMk cId="0" sldId="261"/>
            <ac:spMk id="3" creationId="{D64ADEE4-C267-8D55-D79A-3F11B46B123A}"/>
          </ac:spMkLst>
        </pc:spChg>
        <pc:spChg chg="mod">
          <ac:chgData name="nguyễn hương" userId="4451ae6405f999dd" providerId="LiveId" clId="{0E5A196F-EF63-455C-A6CA-643A59349331}" dt="2025-12-02T16:13:34.564" v="12" actId="1076"/>
          <ac:spMkLst>
            <pc:docMk/>
            <pc:sldMk cId="0" sldId="261"/>
            <ac:spMk id="4" creationId="{00000000-0000-0000-0000-000000000000}"/>
          </ac:spMkLst>
        </pc:spChg>
        <pc:spChg chg="del mod ord">
          <ac:chgData name="nguyễn hương" userId="4451ae6405f999dd" providerId="LiveId" clId="{0E5A196F-EF63-455C-A6CA-643A59349331}" dt="2025-12-02T16:13:12.296" v="7" actId="478"/>
          <ac:spMkLst>
            <pc:docMk/>
            <pc:sldMk cId="0" sldId="261"/>
            <ac:spMk id="120" creationId="{00000000-0000-0000-0000-000000000000}"/>
          </ac:spMkLst>
        </pc:spChg>
        <pc:spChg chg="mod ord">
          <ac:chgData name="nguyễn hương" userId="4451ae6405f999dd" providerId="LiveId" clId="{0E5A196F-EF63-455C-A6CA-643A59349331}" dt="2025-12-02T16:13:02.020" v="5" actId="700"/>
          <ac:spMkLst>
            <pc:docMk/>
            <pc:sldMk cId="0" sldId="261"/>
            <ac:spMk id="121" creationId="{00000000-0000-0000-0000-000000000000}"/>
          </ac:spMkLst>
        </pc:spChg>
        <pc:picChg chg="add mod">
          <ac:chgData name="nguyễn hương" userId="4451ae6405f999dd" providerId="LiveId" clId="{0E5A196F-EF63-455C-A6CA-643A59349331}" dt="2025-12-02T16:33:53.586" v="21" actId="1076"/>
          <ac:picMkLst>
            <pc:docMk/>
            <pc:sldMk cId="0" sldId="261"/>
            <ac:picMk id="1026" creationId="{43D1B2E6-F461-1448-1E90-550A428A6575}"/>
          </ac:picMkLst>
        </pc:picChg>
      </pc:sldChg>
      <pc:sldChg chg="addSp delSp modSp mod delAnim modAnim">
        <pc:chgData name="nguyễn hương" userId="4451ae6405f999dd" providerId="LiveId" clId="{0E5A196F-EF63-455C-A6CA-643A59349331}" dt="2025-12-02T16:35:43.451" v="31" actId="14100"/>
        <pc:sldMkLst>
          <pc:docMk/>
          <pc:sldMk cId="0" sldId="262"/>
        </pc:sldMkLst>
        <pc:spChg chg="add mod">
          <ac:chgData name="nguyễn hương" userId="4451ae6405f999dd" providerId="LiveId" clId="{0E5A196F-EF63-455C-A6CA-643A59349331}" dt="2025-12-02T16:35:38.217" v="29" actId="14100"/>
          <ac:spMkLst>
            <pc:docMk/>
            <pc:sldMk cId="0" sldId="262"/>
            <ac:spMk id="3" creationId="{00000000-0000-0000-0000-000000000000}"/>
          </ac:spMkLst>
        </pc:spChg>
        <pc:spChg chg="del mod">
          <ac:chgData name="nguyễn hương" userId="4451ae6405f999dd" providerId="LiveId" clId="{0E5A196F-EF63-455C-A6CA-643A59349331}" dt="2025-12-02T16:34:19.691" v="23" actId="21"/>
          <ac:spMkLst>
            <pc:docMk/>
            <pc:sldMk cId="0" sldId="262"/>
            <ac:spMk id="127" creationId="{00000000-0000-0000-0000-000000000000}"/>
          </ac:spMkLst>
        </pc:spChg>
        <pc:picChg chg="mod">
          <ac:chgData name="nguyễn hương" userId="4451ae6405f999dd" providerId="LiveId" clId="{0E5A196F-EF63-455C-A6CA-643A59349331}" dt="2025-12-02T16:35:43.451" v="31" actId="14100"/>
          <ac:picMkLst>
            <pc:docMk/>
            <pc:sldMk cId="0" sldId="262"/>
            <ac:picMk id="2" creationId="{00000000-0000-0000-0000-000000000000}"/>
          </ac:picMkLst>
        </pc:picChg>
      </pc:sldChg>
      <pc:sldChg chg="modSp mod">
        <pc:chgData name="nguyễn hương" userId="4451ae6405f999dd" providerId="LiveId" clId="{0E5A196F-EF63-455C-A6CA-643A59349331}" dt="2025-12-03T02:16:05.176" v="133" actId="14734"/>
        <pc:sldMkLst>
          <pc:docMk/>
          <pc:sldMk cId="2519540036" sldId="298"/>
        </pc:sldMkLst>
        <pc:graphicFrameChg chg="mod modGraphic">
          <ac:chgData name="nguyễn hương" userId="4451ae6405f999dd" providerId="LiveId" clId="{0E5A196F-EF63-455C-A6CA-643A59349331}" dt="2025-12-03T02:16:05.176" v="133" actId="14734"/>
          <ac:graphicFrameMkLst>
            <pc:docMk/>
            <pc:sldMk cId="2519540036" sldId="298"/>
            <ac:graphicFrameMk id="4" creationId="{00000000-0000-0000-0000-000000000000}"/>
          </ac:graphicFrameMkLst>
        </pc:graphicFrameChg>
      </pc:sldChg>
      <pc:sldChg chg="modSp">
        <pc:chgData name="nguyễn hương" userId="4451ae6405f999dd" providerId="LiveId" clId="{0E5A196F-EF63-455C-A6CA-643A59349331}" dt="2025-12-02T16:36:50.447" v="37" actId="20577"/>
        <pc:sldMkLst>
          <pc:docMk/>
          <pc:sldMk cId="3364410641" sldId="299"/>
        </pc:sldMkLst>
        <pc:spChg chg="mod">
          <ac:chgData name="nguyễn hương" userId="4451ae6405f999dd" providerId="LiveId" clId="{0E5A196F-EF63-455C-A6CA-643A59349331}" dt="2025-12-02T16:36:50.447" v="37" actId="20577"/>
          <ac:spMkLst>
            <pc:docMk/>
            <pc:sldMk cId="3364410641" sldId="299"/>
            <ac:spMk id="19" creationId="{00000000-0000-0000-0000-000000000000}"/>
          </ac:spMkLst>
        </pc:spChg>
      </pc:sldChg>
      <pc:sldChg chg="addSp delSp modSp mod delAnim">
        <pc:chgData name="nguyễn hương" userId="4451ae6405f999dd" providerId="LiveId" clId="{0E5A196F-EF63-455C-A6CA-643A59349331}" dt="2025-12-03T16:16:30.500" v="197" actId="255"/>
        <pc:sldMkLst>
          <pc:docMk/>
          <pc:sldMk cId="2787502006" sldId="300"/>
        </pc:sldMkLst>
        <pc:graphicFrameChg chg="del">
          <ac:chgData name="nguyễn hương" userId="4451ae6405f999dd" providerId="LiveId" clId="{0E5A196F-EF63-455C-A6CA-643A59349331}" dt="2025-12-03T16:15:36.157" v="184" actId="478"/>
          <ac:graphicFrameMkLst>
            <pc:docMk/>
            <pc:sldMk cId="2787502006" sldId="300"/>
            <ac:graphicFrameMk id="4" creationId="{00000000-0000-0000-0000-000000000000}"/>
          </ac:graphicFrameMkLst>
        </pc:graphicFrameChg>
        <pc:graphicFrameChg chg="add mod modGraphic">
          <ac:chgData name="nguyễn hương" userId="4451ae6405f999dd" providerId="LiveId" clId="{0E5A196F-EF63-455C-A6CA-643A59349331}" dt="2025-12-03T16:16:30.500" v="197" actId="255"/>
          <ac:graphicFrameMkLst>
            <pc:docMk/>
            <pc:sldMk cId="2787502006" sldId="300"/>
            <ac:graphicFrameMk id="5" creationId="{1C1F5535-EA1C-E61E-1513-A3822B6BADD2}"/>
          </ac:graphicFrameMkLst>
        </pc:graphicFrameChg>
      </pc:sldChg>
      <pc:sldChg chg="addSp delSp modSp mod delAnim">
        <pc:chgData name="nguyễn hương" userId="4451ae6405f999dd" providerId="LiveId" clId="{0E5A196F-EF63-455C-A6CA-643A59349331}" dt="2025-12-03T16:17:25.573" v="206" actId="255"/>
        <pc:sldMkLst>
          <pc:docMk/>
          <pc:sldMk cId="2893981818" sldId="302"/>
        </pc:sldMkLst>
        <pc:spChg chg="del">
          <ac:chgData name="nguyễn hương" userId="4451ae6405f999dd" providerId="LiveId" clId="{0E5A196F-EF63-455C-A6CA-643A59349331}" dt="2025-12-03T16:17:01.935" v="200" actId="478"/>
          <ac:spMkLst>
            <pc:docMk/>
            <pc:sldMk cId="2893981818" sldId="302"/>
            <ac:spMk id="2" creationId="{00000000-0000-0000-0000-000000000000}"/>
          </ac:spMkLst>
        </pc:spChg>
        <pc:spChg chg="mod">
          <ac:chgData name="nguyễn hương" userId="4451ae6405f999dd" providerId="LiveId" clId="{0E5A196F-EF63-455C-A6CA-643A59349331}" dt="2025-12-03T16:16:40.664" v="198" actId="1076"/>
          <ac:spMkLst>
            <pc:docMk/>
            <pc:sldMk cId="2893981818" sldId="302"/>
            <ac:spMk id="3" creationId="{00000000-0000-0000-0000-000000000000}"/>
          </ac:spMkLst>
        </pc:spChg>
        <pc:spChg chg="del">
          <ac:chgData name="nguyễn hương" userId="4451ae6405f999dd" providerId="LiveId" clId="{0E5A196F-EF63-455C-A6CA-643A59349331}" dt="2025-12-03T16:17:01.935" v="200" actId="478"/>
          <ac:spMkLst>
            <pc:docMk/>
            <pc:sldMk cId="2893981818" sldId="302"/>
            <ac:spMk id="8" creationId="{00000000-0000-0000-0000-000000000000}"/>
          </ac:spMkLst>
        </pc:spChg>
        <pc:spChg chg="del mod">
          <ac:chgData name="nguyễn hương" userId="4451ae6405f999dd" providerId="LiveId" clId="{0E5A196F-EF63-455C-A6CA-643A59349331}" dt="2025-12-03T16:17:01.935" v="200" actId="478"/>
          <ac:spMkLst>
            <pc:docMk/>
            <pc:sldMk cId="2893981818" sldId="302"/>
            <ac:spMk id="9" creationId="{00000000-0000-0000-0000-000000000000}"/>
          </ac:spMkLst>
        </pc:spChg>
        <pc:spChg chg="del">
          <ac:chgData name="nguyễn hương" userId="4451ae6405f999dd" providerId="LiveId" clId="{0E5A196F-EF63-455C-A6CA-643A59349331}" dt="2025-12-03T16:17:01.935" v="200" actId="478"/>
          <ac:spMkLst>
            <pc:docMk/>
            <pc:sldMk cId="2893981818" sldId="302"/>
            <ac:spMk id="10" creationId="{00000000-0000-0000-0000-000000000000}"/>
          </ac:spMkLst>
        </pc:spChg>
        <pc:spChg chg="del mod">
          <ac:chgData name="nguyễn hương" userId="4451ae6405f999dd" providerId="LiveId" clId="{0E5A196F-EF63-455C-A6CA-643A59349331}" dt="2025-12-03T16:17:01.935" v="200" actId="478"/>
          <ac:spMkLst>
            <pc:docMk/>
            <pc:sldMk cId="2893981818" sldId="302"/>
            <ac:spMk id="11" creationId="{00000000-0000-0000-0000-000000000000}"/>
          </ac:spMkLst>
        </pc:spChg>
        <pc:graphicFrameChg chg="add mod">
          <ac:chgData name="nguyễn hương" userId="4451ae6405f999dd" providerId="LiveId" clId="{0E5A196F-EF63-455C-A6CA-643A59349331}" dt="2025-12-03T16:16:57.502" v="199"/>
          <ac:graphicFrameMkLst>
            <pc:docMk/>
            <pc:sldMk cId="2893981818" sldId="302"/>
            <ac:graphicFrameMk id="4" creationId="{5CAD95FC-F8F3-4DA6-1F34-D68612584F70}"/>
          </ac:graphicFrameMkLst>
        </pc:graphicFrameChg>
        <pc:graphicFrameChg chg="add mod modGraphic">
          <ac:chgData name="nguyễn hương" userId="4451ae6405f999dd" providerId="LiveId" clId="{0E5A196F-EF63-455C-A6CA-643A59349331}" dt="2025-12-03T16:17:25.573" v="206" actId="255"/>
          <ac:graphicFrameMkLst>
            <pc:docMk/>
            <pc:sldMk cId="2893981818" sldId="302"/>
            <ac:graphicFrameMk id="5" creationId="{2DCFDE84-5029-32E7-AB15-2CF33D49B590}"/>
          </ac:graphicFrameMkLst>
        </pc:graphicFrameChg>
      </pc:sldChg>
      <pc:sldChg chg="delSp modSp add del mod delAnim">
        <pc:chgData name="nguyễn hương" userId="4451ae6405f999dd" providerId="LiveId" clId="{0E5A196F-EF63-455C-A6CA-643A59349331}" dt="2025-12-03T15:50:35.324" v="158" actId="47"/>
        <pc:sldMkLst>
          <pc:docMk/>
          <pc:sldMk cId="2772048242" sldId="311"/>
        </pc:sldMkLst>
        <pc:spChg chg="del">
          <ac:chgData name="nguyễn hương" userId="4451ae6405f999dd" providerId="LiveId" clId="{0E5A196F-EF63-455C-A6CA-643A59349331}" dt="2025-12-03T15:48:43.207" v="141" actId="478"/>
          <ac:spMkLst>
            <pc:docMk/>
            <pc:sldMk cId="2772048242" sldId="311"/>
            <ac:spMk id="5" creationId="{923E084F-AFAB-4EF4-6973-B2C2EE0638C9}"/>
          </ac:spMkLst>
        </pc:spChg>
        <pc:spChg chg="mod">
          <ac:chgData name="nguyễn hương" userId="4451ae6405f999dd" providerId="LiveId" clId="{0E5A196F-EF63-455C-A6CA-643A59349331}" dt="2025-12-03T15:49:21.666" v="148" actId="207"/>
          <ac:spMkLst>
            <pc:docMk/>
            <pc:sldMk cId="2772048242" sldId="311"/>
            <ac:spMk id="6" creationId="{B97F0FBD-E6B1-3227-EBF4-31C9DF4A04B2}"/>
          </ac:spMkLst>
        </pc:spChg>
        <pc:spChg chg="del">
          <ac:chgData name="nguyễn hương" userId="4451ae6405f999dd" providerId="LiveId" clId="{0E5A196F-EF63-455C-A6CA-643A59349331}" dt="2025-12-03T15:48:41.766" v="140" actId="478"/>
          <ac:spMkLst>
            <pc:docMk/>
            <pc:sldMk cId="2772048242" sldId="311"/>
            <ac:spMk id="7" creationId="{1CE344F8-B684-2041-AE1C-4D33F6387807}"/>
          </ac:spMkLst>
        </pc:spChg>
        <pc:spChg chg="del">
          <ac:chgData name="nguyễn hương" userId="4451ae6405f999dd" providerId="LiveId" clId="{0E5A196F-EF63-455C-A6CA-643A59349331}" dt="2025-12-03T15:48:46.242" v="143" actId="478"/>
          <ac:spMkLst>
            <pc:docMk/>
            <pc:sldMk cId="2772048242" sldId="311"/>
            <ac:spMk id="8" creationId="{BD9F86B0-866A-84C9-2B8B-FA3787837F99}"/>
          </ac:spMkLst>
        </pc:spChg>
        <pc:cxnChg chg="del mod">
          <ac:chgData name="nguyễn hương" userId="4451ae6405f999dd" providerId="LiveId" clId="{0E5A196F-EF63-455C-A6CA-643A59349331}" dt="2025-12-03T15:48:38.459" v="138" actId="478"/>
          <ac:cxnSpMkLst>
            <pc:docMk/>
            <pc:sldMk cId="2772048242" sldId="311"/>
            <ac:cxnSpMk id="9" creationId="{D907C1D9-9D10-E0E3-97C5-427B5B4A9B14}"/>
          </ac:cxnSpMkLst>
        </pc:cxnChg>
        <pc:cxnChg chg="mod">
          <ac:chgData name="nguyễn hương" userId="4451ae6405f999dd" providerId="LiveId" clId="{0E5A196F-EF63-455C-A6CA-643A59349331}" dt="2025-12-03T15:49:00.290" v="146" actId="14100"/>
          <ac:cxnSpMkLst>
            <pc:docMk/>
            <pc:sldMk cId="2772048242" sldId="311"/>
            <ac:cxnSpMk id="10" creationId="{F07511F5-CB01-5C5F-2A26-99C3169ADDC0}"/>
          </ac:cxnSpMkLst>
        </pc:cxnChg>
        <pc:cxnChg chg="del mod">
          <ac:chgData name="nguyễn hương" userId="4451ae6405f999dd" providerId="LiveId" clId="{0E5A196F-EF63-455C-A6CA-643A59349331}" dt="2025-12-03T15:48:40.250" v="139" actId="478"/>
          <ac:cxnSpMkLst>
            <pc:docMk/>
            <pc:sldMk cId="2772048242" sldId="311"/>
            <ac:cxnSpMk id="11" creationId="{B3611D23-9B9A-0C07-EA8B-274F0988DFC0}"/>
          </ac:cxnSpMkLst>
        </pc:cxnChg>
        <pc:cxnChg chg="del mod">
          <ac:chgData name="nguyễn hương" userId="4451ae6405f999dd" providerId="LiveId" clId="{0E5A196F-EF63-455C-A6CA-643A59349331}" dt="2025-12-03T15:48:44.977" v="142" actId="478"/>
          <ac:cxnSpMkLst>
            <pc:docMk/>
            <pc:sldMk cId="2772048242" sldId="311"/>
            <ac:cxnSpMk id="12" creationId="{048D09B8-FCC6-9EE7-63A9-7524B7463434}"/>
          </ac:cxnSpMkLst>
        </pc:cxnChg>
      </pc:sldChg>
      <pc:sldChg chg="addSp delSp modSp add mod addAnim delAnim modAnim">
        <pc:chgData name="nguyễn hương" userId="4451ae6405f999dd" providerId="LiveId" clId="{0E5A196F-EF63-455C-A6CA-643A59349331}" dt="2025-12-03T15:51:55.315" v="170" actId="14100"/>
        <pc:sldMkLst>
          <pc:docMk/>
          <pc:sldMk cId="3443242317" sldId="312"/>
        </pc:sldMkLst>
        <pc:spChg chg="add del">
          <ac:chgData name="nguyễn hương" userId="4451ae6405f999dd" providerId="LiveId" clId="{0E5A196F-EF63-455C-A6CA-643A59349331}" dt="2025-12-03T15:50:07.756" v="151" actId="478"/>
          <ac:spMkLst>
            <pc:docMk/>
            <pc:sldMk cId="3443242317" sldId="312"/>
            <ac:spMk id="5" creationId="{D4DD8F40-2579-8E7C-2A13-B2D7789B10AD}"/>
          </ac:spMkLst>
        </pc:spChg>
        <pc:spChg chg="del">
          <ac:chgData name="nguyễn hương" userId="4451ae6405f999dd" providerId="LiveId" clId="{0E5A196F-EF63-455C-A6CA-643A59349331}" dt="2025-12-03T15:50:10.968" v="153" actId="478"/>
          <ac:spMkLst>
            <pc:docMk/>
            <pc:sldMk cId="3443242317" sldId="312"/>
            <ac:spMk id="8" creationId="{240AC05B-FD48-FB1B-64DC-EEC802502DA1}"/>
          </ac:spMkLst>
        </pc:spChg>
        <pc:spChg chg="add mod">
          <ac:chgData name="nguyễn hương" userId="4451ae6405f999dd" providerId="LiveId" clId="{0E5A196F-EF63-455C-A6CA-643A59349331}" dt="2025-12-03T15:51:55.315" v="170" actId="14100"/>
          <ac:spMkLst>
            <pc:docMk/>
            <pc:sldMk cId="3443242317" sldId="312"/>
            <ac:spMk id="13" creationId="{B33CAA18-C275-BDE3-BAEE-E744813F58D8}"/>
          </ac:spMkLst>
        </pc:spChg>
        <pc:spChg chg="mod">
          <ac:chgData name="nguyễn hương" userId="4451ae6405f999dd" providerId="LiveId" clId="{0E5A196F-EF63-455C-A6CA-643A59349331}" dt="2025-12-03T15:51:22.358" v="164" actId="1076"/>
          <ac:spMkLst>
            <pc:docMk/>
            <pc:sldMk cId="3443242317" sldId="312"/>
            <ac:spMk id="22" creationId="{8C442358-6D44-88C2-17B7-76D4742A56F2}"/>
          </ac:spMkLst>
        </pc:spChg>
        <pc:cxnChg chg="mod">
          <ac:chgData name="nguyễn hương" userId="4451ae6405f999dd" providerId="LiveId" clId="{0E5A196F-EF63-455C-A6CA-643A59349331}" dt="2025-12-03T15:50:07.756" v="151" actId="478"/>
          <ac:cxnSpMkLst>
            <pc:docMk/>
            <pc:sldMk cId="3443242317" sldId="312"/>
            <ac:cxnSpMk id="9" creationId="{6DA45E37-F7E1-5CB9-932B-1B7262097FF5}"/>
          </ac:cxnSpMkLst>
        </pc:cxnChg>
        <pc:cxnChg chg="del mod">
          <ac:chgData name="nguyễn hương" userId="4451ae6405f999dd" providerId="LiveId" clId="{0E5A196F-EF63-455C-A6CA-643A59349331}" dt="2025-12-03T15:50:09.515" v="152" actId="478"/>
          <ac:cxnSpMkLst>
            <pc:docMk/>
            <pc:sldMk cId="3443242317" sldId="312"/>
            <ac:cxnSpMk id="12" creationId="{126331A2-DB2C-77F3-B405-B0494238EDC1}"/>
          </ac:cxnSpMkLst>
        </pc:cxnChg>
        <pc:cxnChg chg="add mod">
          <ac:chgData name="nguyễn hương" userId="4451ae6405f999dd" providerId="LiveId" clId="{0E5A196F-EF63-455C-A6CA-643A59349331}" dt="2025-12-03T15:51:55.315" v="170" actId="14100"/>
          <ac:cxnSpMkLst>
            <pc:docMk/>
            <pc:sldMk cId="3443242317" sldId="312"/>
            <ac:cxnSpMk id="15" creationId="{AAF2AC45-914E-B2FB-2468-F957A87DCB80}"/>
          </ac:cxnSpMkLst>
        </pc:cxnChg>
        <pc:cxnChg chg="add mod">
          <ac:chgData name="nguyễn hương" userId="4451ae6405f999dd" providerId="LiveId" clId="{0E5A196F-EF63-455C-A6CA-643A59349331}" dt="2025-12-03T15:51:42.370" v="168" actId="208"/>
          <ac:cxnSpMkLst>
            <pc:docMk/>
            <pc:sldMk cId="3443242317" sldId="312"/>
            <ac:cxnSpMk id="17" creationId="{B9EBB138-DFE5-9D41-DC3F-F1C66BD6F5BE}"/>
          </ac:cxnSpMkLst>
        </pc:cxnChg>
        <pc:cxnChg chg="del mod">
          <ac:chgData name="nguyễn hương" userId="4451ae6405f999dd" providerId="LiveId" clId="{0E5A196F-EF63-455C-A6CA-643A59349331}" dt="2025-12-03T15:50:38.309" v="159" actId="478"/>
          <ac:cxnSpMkLst>
            <pc:docMk/>
            <pc:sldMk cId="3443242317" sldId="312"/>
            <ac:cxnSpMk id="40" creationId="{694C0AB3-75F5-B4A5-F908-15B41632761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6695822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0217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645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1141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8633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0805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8272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6740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7884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9096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561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0104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728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rot="10800000">
            <a:off x="0" y="3103500"/>
            <a:ext cx="2633050" cy="2040000"/>
          </a:xfrm>
          <a:prstGeom prst="rect">
            <a:avLst/>
          </a:prstGeom>
          <a:noFill/>
          <a:ln>
            <a:noFill/>
          </a:ln>
        </p:spPr>
      </p:pic>
      <p:sp>
        <p:nvSpPr>
          <p:cNvPr id="16" name="Google Shape;16;p3"/>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3"/>
          <p:cNvPicPr preferRelativeResize="0"/>
          <p:nvPr/>
        </p:nvPicPr>
        <p:blipFill>
          <a:blip r:embed="rId3">
            <a:alphaModFix/>
          </a:blip>
          <a:stretch>
            <a:fillRect/>
          </a:stretch>
        </p:blipFill>
        <p:spPr>
          <a:xfrm>
            <a:off x="6499750" y="-25"/>
            <a:ext cx="2644250" cy="3322676"/>
          </a:xfrm>
          <a:prstGeom prst="rect">
            <a:avLst/>
          </a:prstGeom>
          <a:noFill/>
          <a:ln>
            <a:noFill/>
          </a:ln>
        </p:spPr>
      </p:pic>
      <p:sp>
        <p:nvSpPr>
          <p:cNvPr id="18" name="Google Shape;18;p3"/>
          <p:cNvSpPr txBox="1">
            <a:spLocks noGrp="1"/>
          </p:cNvSpPr>
          <p:nvPr>
            <p:ph type="ctrTitle"/>
          </p:nvPr>
        </p:nvSpPr>
        <p:spPr>
          <a:xfrm>
            <a:off x="994975" y="2043325"/>
            <a:ext cx="6241500" cy="6117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9" name="Google Shape;19;p3"/>
          <p:cNvSpPr txBox="1">
            <a:spLocks noGrp="1"/>
          </p:cNvSpPr>
          <p:nvPr>
            <p:ph type="subTitle" idx="1"/>
          </p:nvPr>
        </p:nvSpPr>
        <p:spPr>
          <a:xfrm>
            <a:off x="994975" y="2751876"/>
            <a:ext cx="6241500" cy="3483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2400"/>
              <a:buNone/>
              <a:defRPr>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Blue Watercolor">
  <p:cSld name="BLANK_2_1">
    <p:bg>
      <p:bgPr>
        <a:blipFill>
          <a:blip r:embed="rId2">
            <a:alphaModFix/>
          </a:blip>
          <a:stretch>
            <a:fillRect/>
          </a:stretch>
        </a:blipFill>
        <a:effectLst/>
      </p:bgPr>
    </p:bg>
    <p:spTree>
      <p:nvGrpSpPr>
        <p:cNvPr id="1" name="Shape 75"/>
        <p:cNvGrpSpPr/>
        <p:nvPr/>
      </p:nvGrpSpPr>
      <p:grpSpPr>
        <a:xfrm>
          <a:off x="0" y="0"/>
          <a:ext cx="0" cy="0"/>
          <a:chOff x="0" y="0"/>
          <a:chExt cx="0" cy="0"/>
        </a:xfrm>
      </p:grpSpPr>
      <p:pic>
        <p:nvPicPr>
          <p:cNvPr id="76" name="Google Shape;76;p12"/>
          <p:cNvPicPr preferRelativeResize="0"/>
          <p:nvPr/>
        </p:nvPicPr>
        <p:blipFill>
          <a:blip r:embed="rId3">
            <a:alphaModFix/>
          </a:blip>
          <a:stretch>
            <a:fillRect/>
          </a:stretch>
        </p:blipFill>
        <p:spPr>
          <a:xfrm>
            <a:off x="6915100" y="0"/>
            <a:ext cx="2228899" cy="1726875"/>
          </a:xfrm>
          <a:prstGeom prst="rect">
            <a:avLst/>
          </a:prstGeom>
          <a:noFill/>
          <a:ln>
            <a:noFill/>
          </a:ln>
        </p:spPr>
      </p:pic>
      <p:sp>
        <p:nvSpPr>
          <p:cNvPr id="77" name="Google Shape;77;p12"/>
          <p:cNvSpPr/>
          <p:nvPr/>
        </p:nvSpPr>
        <p:spPr>
          <a:xfrm>
            <a:off x="548700" y="548700"/>
            <a:ext cx="8046600" cy="4046100"/>
          </a:xfrm>
          <a:prstGeom prst="frame">
            <a:avLst>
              <a:gd name="adj1" fmla="val 63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2"/>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pic>
        <p:nvPicPr>
          <p:cNvPr id="79" name="Google Shape;79;p12"/>
          <p:cNvPicPr preferRelativeResize="0"/>
          <p:nvPr/>
        </p:nvPicPr>
        <p:blipFill>
          <a:blip r:embed="rId4">
            <a:alphaModFix/>
          </a:blip>
          <a:stretch>
            <a:fillRect/>
          </a:stretch>
        </p:blipFill>
        <p:spPr>
          <a:xfrm>
            <a:off x="0" y="3059525"/>
            <a:ext cx="2083950" cy="20839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t="6162" b="6171"/>
          <a:stretch/>
        </p:blipFill>
        <p:spPr>
          <a:xfrm>
            <a:off x="1575575" y="0"/>
            <a:ext cx="5992849" cy="5143501"/>
          </a:xfrm>
          <a:prstGeom prst="rect">
            <a:avLst/>
          </a:prstGeom>
          <a:noFill/>
          <a:ln>
            <a:noFill/>
          </a:ln>
        </p:spPr>
      </p:pic>
      <p:sp>
        <p:nvSpPr>
          <p:cNvPr id="22" name="Google Shape;22;p4"/>
          <p:cNvSpPr txBox="1">
            <a:spLocks noGrp="1"/>
          </p:cNvSpPr>
          <p:nvPr>
            <p:ph type="sldNum" idx="12"/>
          </p:nvPr>
        </p:nvSpPr>
        <p:spPr>
          <a:xfrm>
            <a:off x="4297659" y="4292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23" name="Google Shape;23;p4"/>
          <p:cNvGrpSpPr/>
          <p:nvPr/>
        </p:nvGrpSpPr>
        <p:grpSpPr>
          <a:xfrm>
            <a:off x="548700" y="548650"/>
            <a:ext cx="1922400" cy="4045300"/>
            <a:chOff x="548700" y="548650"/>
            <a:chExt cx="1922400" cy="4045300"/>
          </a:xfrm>
        </p:grpSpPr>
        <p:sp>
          <p:nvSpPr>
            <p:cNvPr id="24" name="Google Shape;24;p4"/>
            <p:cNvSpPr/>
            <p:nvPr/>
          </p:nvSpPr>
          <p:spPr>
            <a:xfrm>
              <a:off x="548700" y="2569250"/>
              <a:ext cx="1735500" cy="2024700"/>
            </a:xfrm>
            <a:prstGeom prst="corner">
              <a:avLst>
                <a:gd name="adj1" fmla="val 1210"/>
                <a:gd name="adj2" fmla="val 1233"/>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rot="10800000" flipH="1">
              <a:off x="548700" y="548650"/>
              <a:ext cx="1922400" cy="2024700"/>
            </a:xfrm>
            <a:prstGeom prst="corner">
              <a:avLst>
                <a:gd name="adj1" fmla="val 1210"/>
                <a:gd name="adj2" fmla="val 1123"/>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4"/>
          <p:cNvGrpSpPr/>
          <p:nvPr/>
        </p:nvGrpSpPr>
        <p:grpSpPr>
          <a:xfrm>
            <a:off x="6700500" y="548650"/>
            <a:ext cx="1894800" cy="4045300"/>
            <a:chOff x="6700500" y="548650"/>
            <a:chExt cx="1894800" cy="4045300"/>
          </a:xfrm>
        </p:grpSpPr>
        <p:sp>
          <p:nvSpPr>
            <p:cNvPr id="27" name="Google Shape;27;p4"/>
            <p:cNvSpPr/>
            <p:nvPr/>
          </p:nvSpPr>
          <p:spPr>
            <a:xfrm flipH="1">
              <a:off x="6700500" y="2569250"/>
              <a:ext cx="1894800" cy="2024700"/>
            </a:xfrm>
            <a:prstGeom prst="corner">
              <a:avLst>
                <a:gd name="adj1" fmla="val 1210"/>
                <a:gd name="adj2" fmla="val 1045"/>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rot="10800000">
              <a:off x="6956700" y="548650"/>
              <a:ext cx="1638600" cy="2024700"/>
            </a:xfrm>
            <a:prstGeom prst="corner">
              <a:avLst>
                <a:gd name="adj1" fmla="val 1210"/>
                <a:gd name="adj2" fmla="val 1233"/>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4"/>
          <p:cNvSpPr txBox="1">
            <a:spLocks noGrp="1"/>
          </p:cNvSpPr>
          <p:nvPr>
            <p:ph type="body" idx="1"/>
          </p:nvPr>
        </p:nvSpPr>
        <p:spPr>
          <a:xfrm>
            <a:off x="2907200" y="1280575"/>
            <a:ext cx="3329700" cy="2582400"/>
          </a:xfrm>
          <a:prstGeom prst="rect">
            <a:avLst/>
          </a:prstGeom>
        </p:spPr>
        <p:txBody>
          <a:bodyPr spcFirstLastPara="1" wrap="square" lIns="0" tIns="0" rIns="0" bIns="0" anchor="ctr"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rtl="0">
              <a:spcBef>
                <a:spcPts val="0"/>
              </a:spcBef>
              <a:spcAft>
                <a:spcPts val="0"/>
              </a:spcAft>
              <a:buSzPts val="2400"/>
              <a:buChar char="■"/>
              <a:defRPr i="1"/>
            </a:lvl9pPr>
          </a:lstStyle>
          <a:p>
            <a:endParaRPr/>
          </a:p>
        </p:txBody>
      </p:sp>
      <p:sp>
        <p:nvSpPr>
          <p:cNvPr id="30" name="Google Shape;30;p4"/>
          <p:cNvSpPr/>
          <p:nvPr/>
        </p:nvSpPr>
        <p:spPr>
          <a:xfrm>
            <a:off x="4351735" y="554671"/>
            <a:ext cx="440525" cy="309757"/>
          </a:xfrm>
          <a:prstGeom prst="rect">
            <a:avLst/>
          </a:prstGeom>
        </p:spPr>
        <p:txBody>
          <a:bodyPr>
            <a:prstTxWarp prst="textPlain">
              <a:avLst/>
            </a:prstTxWarp>
          </a:bodyPr>
          <a:lstStyle/>
          <a:p>
            <a:pPr lvl="0" algn="ctr"/>
            <a:r>
              <a:rPr b="0" i="0">
                <a:ln>
                  <a:noFill/>
                </a:ln>
                <a:gradFill>
                  <a:gsLst>
                    <a:gs pos="0">
                      <a:schemeClr val="accent5"/>
                    </a:gs>
                    <a:gs pos="31000">
                      <a:schemeClr val="accent6"/>
                    </a:gs>
                    <a:gs pos="69000">
                      <a:schemeClr val="accent5"/>
                    </a:gs>
                    <a:gs pos="100000">
                      <a:schemeClr val="accent6"/>
                    </a:gs>
                  </a:gsLst>
                  <a:lin ang="5400012" scaled="0"/>
                </a:gradFill>
                <a:latin typeface="Parisienne"/>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pic>
        <p:nvPicPr>
          <p:cNvPr id="32" name="Google Shape;32;p5"/>
          <p:cNvPicPr preferRelativeResize="0"/>
          <p:nvPr/>
        </p:nvPicPr>
        <p:blipFill>
          <a:blip r:embed="rId2">
            <a:alphaModFix/>
          </a:blip>
          <a:stretch>
            <a:fillRect/>
          </a:stretch>
        </p:blipFill>
        <p:spPr>
          <a:xfrm>
            <a:off x="0" y="2616525"/>
            <a:ext cx="1540475" cy="2526975"/>
          </a:xfrm>
          <a:prstGeom prst="rect">
            <a:avLst/>
          </a:prstGeom>
          <a:noFill/>
          <a:ln>
            <a:noFill/>
          </a:ln>
        </p:spPr>
      </p:pic>
      <p:sp>
        <p:nvSpPr>
          <p:cNvPr id="33" name="Google Shape;33;p5"/>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title"/>
          </p:nvPr>
        </p:nvSpPr>
        <p:spPr>
          <a:xfrm>
            <a:off x="994975" y="984265"/>
            <a:ext cx="7154100" cy="39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 name="Google Shape;35;p5"/>
          <p:cNvSpPr txBox="1">
            <a:spLocks noGrp="1"/>
          </p:cNvSpPr>
          <p:nvPr>
            <p:ph type="body" idx="1"/>
          </p:nvPr>
        </p:nvSpPr>
        <p:spPr>
          <a:xfrm>
            <a:off x="994975" y="1524837"/>
            <a:ext cx="7154100" cy="2805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36" name="Google Shape;36;p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37" name="Google Shape;37;p5"/>
          <p:cNvPicPr preferRelativeResize="0"/>
          <p:nvPr/>
        </p:nvPicPr>
        <p:blipFill>
          <a:blip r:embed="rId3">
            <a:alphaModFix/>
          </a:blip>
          <a:stretch>
            <a:fillRect/>
          </a:stretch>
        </p:blipFill>
        <p:spPr>
          <a:xfrm>
            <a:off x="5961300" y="0"/>
            <a:ext cx="3182701" cy="2325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8"/>
        <p:cNvGrpSpPr/>
        <p:nvPr/>
      </p:nvGrpSpPr>
      <p:grpSpPr>
        <a:xfrm>
          <a:off x="0" y="0"/>
          <a:ext cx="0" cy="0"/>
          <a:chOff x="0" y="0"/>
          <a:chExt cx="0" cy="0"/>
        </a:xfrm>
      </p:grpSpPr>
      <p:pic>
        <p:nvPicPr>
          <p:cNvPr id="39" name="Google Shape;39;p6"/>
          <p:cNvPicPr preferRelativeResize="0"/>
          <p:nvPr/>
        </p:nvPicPr>
        <p:blipFill>
          <a:blip r:embed="rId2">
            <a:alphaModFix/>
          </a:blip>
          <a:stretch>
            <a:fillRect/>
          </a:stretch>
        </p:blipFill>
        <p:spPr>
          <a:xfrm>
            <a:off x="0" y="2616525"/>
            <a:ext cx="1540475" cy="2526975"/>
          </a:xfrm>
          <a:prstGeom prst="rect">
            <a:avLst/>
          </a:prstGeom>
          <a:noFill/>
          <a:ln>
            <a:noFill/>
          </a:ln>
        </p:spPr>
      </p:pic>
      <p:sp>
        <p:nvSpPr>
          <p:cNvPr id="40" name="Google Shape;40;p6"/>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txBox="1">
            <a:spLocks noGrp="1"/>
          </p:cNvSpPr>
          <p:nvPr>
            <p:ph type="title"/>
          </p:nvPr>
        </p:nvSpPr>
        <p:spPr>
          <a:xfrm>
            <a:off x="994975" y="984265"/>
            <a:ext cx="7154100" cy="39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 name="Google Shape;42;p6"/>
          <p:cNvSpPr txBox="1">
            <a:spLocks noGrp="1"/>
          </p:cNvSpPr>
          <p:nvPr>
            <p:ph type="body" idx="1"/>
          </p:nvPr>
        </p:nvSpPr>
        <p:spPr>
          <a:xfrm>
            <a:off x="994975" y="1524825"/>
            <a:ext cx="3342600" cy="26976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43" name="Google Shape;43;p6"/>
          <p:cNvSpPr txBox="1">
            <a:spLocks noGrp="1"/>
          </p:cNvSpPr>
          <p:nvPr>
            <p:ph type="body" idx="2"/>
          </p:nvPr>
        </p:nvSpPr>
        <p:spPr>
          <a:xfrm>
            <a:off x="4806447" y="1524825"/>
            <a:ext cx="3342600" cy="26976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44" name="Google Shape;44;p6"/>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45" name="Google Shape;45;p6"/>
          <p:cNvPicPr preferRelativeResize="0"/>
          <p:nvPr/>
        </p:nvPicPr>
        <p:blipFill>
          <a:blip r:embed="rId3">
            <a:alphaModFix/>
          </a:blip>
          <a:stretch>
            <a:fillRect/>
          </a:stretch>
        </p:blipFill>
        <p:spPr>
          <a:xfrm>
            <a:off x="5982550" y="0"/>
            <a:ext cx="3161451" cy="19839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11150"/>
          <a:stretch/>
        </p:blipFill>
        <p:spPr>
          <a:xfrm>
            <a:off x="0" y="3274125"/>
            <a:ext cx="1214025" cy="1869375"/>
          </a:xfrm>
          <a:prstGeom prst="rect">
            <a:avLst/>
          </a:prstGeom>
          <a:noFill/>
          <a:ln>
            <a:noFill/>
          </a:ln>
        </p:spPr>
      </p:pic>
      <p:sp>
        <p:nvSpPr>
          <p:cNvPr id="48" name="Google Shape;48;p7"/>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
          <p:cNvSpPr txBox="1">
            <a:spLocks noGrp="1"/>
          </p:cNvSpPr>
          <p:nvPr>
            <p:ph type="title"/>
          </p:nvPr>
        </p:nvSpPr>
        <p:spPr>
          <a:xfrm>
            <a:off x="994975" y="984265"/>
            <a:ext cx="7154100" cy="39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 name="Google Shape;50;p7"/>
          <p:cNvSpPr txBox="1">
            <a:spLocks noGrp="1"/>
          </p:cNvSpPr>
          <p:nvPr>
            <p:ph type="body" idx="1"/>
          </p:nvPr>
        </p:nvSpPr>
        <p:spPr>
          <a:xfrm>
            <a:off x="994975" y="1524825"/>
            <a:ext cx="2218500" cy="27393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1" name="Google Shape;51;p7"/>
          <p:cNvSpPr txBox="1">
            <a:spLocks noGrp="1"/>
          </p:cNvSpPr>
          <p:nvPr>
            <p:ph type="body" idx="2"/>
          </p:nvPr>
        </p:nvSpPr>
        <p:spPr>
          <a:xfrm>
            <a:off x="3446663" y="1524825"/>
            <a:ext cx="2218500" cy="27393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2" name="Google Shape;52;p7"/>
          <p:cNvSpPr txBox="1">
            <a:spLocks noGrp="1"/>
          </p:cNvSpPr>
          <p:nvPr>
            <p:ph type="body" idx="3"/>
          </p:nvPr>
        </p:nvSpPr>
        <p:spPr>
          <a:xfrm>
            <a:off x="5898352" y="1524825"/>
            <a:ext cx="2218500" cy="27393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3" name="Google Shape;53;p7"/>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54" name="Google Shape;54;p7"/>
          <p:cNvPicPr preferRelativeResize="0"/>
          <p:nvPr/>
        </p:nvPicPr>
        <p:blipFill>
          <a:blip r:embed="rId3">
            <a:alphaModFix/>
          </a:blip>
          <a:stretch>
            <a:fillRect/>
          </a:stretch>
        </p:blipFill>
        <p:spPr>
          <a:xfrm>
            <a:off x="5961300" y="0"/>
            <a:ext cx="3182701" cy="2325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pic>
        <p:nvPicPr>
          <p:cNvPr id="56" name="Google Shape;56;p8"/>
          <p:cNvPicPr preferRelativeResize="0"/>
          <p:nvPr/>
        </p:nvPicPr>
        <p:blipFill>
          <a:blip r:embed="rId2">
            <a:alphaModFix/>
          </a:blip>
          <a:stretch>
            <a:fillRect/>
          </a:stretch>
        </p:blipFill>
        <p:spPr>
          <a:xfrm>
            <a:off x="0" y="3116650"/>
            <a:ext cx="1481525" cy="2026850"/>
          </a:xfrm>
          <a:prstGeom prst="rect">
            <a:avLst/>
          </a:prstGeom>
          <a:noFill/>
          <a:ln>
            <a:noFill/>
          </a:ln>
        </p:spPr>
      </p:pic>
      <p:sp>
        <p:nvSpPr>
          <p:cNvPr id="57" name="Google Shape;57;p8"/>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txBox="1">
            <a:spLocks noGrp="1"/>
          </p:cNvSpPr>
          <p:nvPr>
            <p:ph type="title"/>
          </p:nvPr>
        </p:nvSpPr>
        <p:spPr>
          <a:xfrm>
            <a:off x="994975" y="984265"/>
            <a:ext cx="7154100" cy="39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9" name="Google Shape;59;p8"/>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60" name="Google Shape;60;p8"/>
          <p:cNvPicPr preferRelativeResize="0"/>
          <p:nvPr/>
        </p:nvPicPr>
        <p:blipFill>
          <a:blip r:embed="rId3">
            <a:alphaModFix/>
          </a:blip>
          <a:stretch>
            <a:fillRect/>
          </a:stretch>
        </p:blipFill>
        <p:spPr>
          <a:xfrm>
            <a:off x="5409375" y="0"/>
            <a:ext cx="3734625" cy="23436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pic>
        <p:nvPicPr>
          <p:cNvPr id="62" name="Google Shape;62;p9"/>
          <p:cNvPicPr preferRelativeResize="0"/>
          <p:nvPr/>
        </p:nvPicPr>
        <p:blipFill>
          <a:blip r:embed="rId2">
            <a:alphaModFix/>
          </a:blip>
          <a:stretch>
            <a:fillRect/>
          </a:stretch>
        </p:blipFill>
        <p:spPr>
          <a:xfrm>
            <a:off x="6915100" y="0"/>
            <a:ext cx="2228899" cy="1726875"/>
          </a:xfrm>
          <a:prstGeom prst="rect">
            <a:avLst/>
          </a:prstGeom>
          <a:noFill/>
          <a:ln>
            <a:noFill/>
          </a:ln>
        </p:spPr>
      </p:pic>
      <p:sp>
        <p:nvSpPr>
          <p:cNvPr id="63" name="Google Shape;63;p9"/>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txBox="1">
            <a:spLocks noGrp="1"/>
          </p:cNvSpPr>
          <p:nvPr>
            <p:ph type="body" idx="1"/>
          </p:nvPr>
        </p:nvSpPr>
        <p:spPr>
          <a:xfrm>
            <a:off x="994975" y="4025300"/>
            <a:ext cx="7154100" cy="4113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800"/>
              <a:buNone/>
              <a:defRPr sz="1800"/>
            </a:lvl1pPr>
          </a:lstStyle>
          <a:p>
            <a:endParaRPr/>
          </a:p>
        </p:txBody>
      </p:sp>
      <p:sp>
        <p:nvSpPr>
          <p:cNvPr id="65" name="Google Shape;65;p9"/>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66" name="Google Shape;66;p9"/>
          <p:cNvPicPr preferRelativeResize="0"/>
          <p:nvPr/>
        </p:nvPicPr>
        <p:blipFill>
          <a:blip r:embed="rId3">
            <a:alphaModFix/>
          </a:blip>
          <a:stretch>
            <a:fillRect/>
          </a:stretch>
        </p:blipFill>
        <p:spPr>
          <a:xfrm>
            <a:off x="0" y="3059525"/>
            <a:ext cx="2083950" cy="20839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0"/>
          <p:cNvSpPr/>
          <p:nvPr/>
        </p:nvSpPr>
        <p:spPr>
          <a:xfrm>
            <a:off x="548700" y="548700"/>
            <a:ext cx="8046600" cy="4046100"/>
          </a:xfrm>
          <a:prstGeom prst="frame">
            <a:avLst>
              <a:gd name="adj1" fmla="val 637"/>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0"/>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Green Watercolor">
  <p:cSld name="BLANK_2">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1"/>
          <p:cNvSpPr/>
          <p:nvPr/>
        </p:nvSpPr>
        <p:spPr>
          <a:xfrm>
            <a:off x="548700" y="548700"/>
            <a:ext cx="8046600" cy="4046100"/>
          </a:xfrm>
          <a:prstGeom prst="frame">
            <a:avLst>
              <a:gd name="adj1" fmla="val 63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pic>
        <p:nvPicPr>
          <p:cNvPr id="73" name="Google Shape;73;p11"/>
          <p:cNvPicPr preferRelativeResize="0"/>
          <p:nvPr/>
        </p:nvPicPr>
        <p:blipFill>
          <a:blip r:embed="rId3">
            <a:alphaModFix/>
          </a:blip>
          <a:stretch>
            <a:fillRect/>
          </a:stretch>
        </p:blipFill>
        <p:spPr>
          <a:xfrm>
            <a:off x="6915100" y="0"/>
            <a:ext cx="2228899" cy="1726875"/>
          </a:xfrm>
          <a:prstGeom prst="rect">
            <a:avLst/>
          </a:prstGeom>
          <a:noFill/>
          <a:ln>
            <a:noFill/>
          </a:ln>
        </p:spPr>
      </p:pic>
      <p:pic>
        <p:nvPicPr>
          <p:cNvPr id="74" name="Google Shape;74;p11"/>
          <p:cNvPicPr preferRelativeResize="0"/>
          <p:nvPr/>
        </p:nvPicPr>
        <p:blipFill>
          <a:blip r:embed="rId4">
            <a:alphaModFix/>
          </a:blip>
          <a:stretch>
            <a:fillRect/>
          </a:stretch>
        </p:blipFill>
        <p:spPr>
          <a:xfrm>
            <a:off x="0" y="3059525"/>
            <a:ext cx="2083950" cy="20839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94975" y="984265"/>
            <a:ext cx="7154100" cy="3936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1pPr>
            <a:lvl2pPr lvl="1"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2pPr>
            <a:lvl3pPr lvl="2"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3pPr>
            <a:lvl4pPr lvl="3"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4pPr>
            <a:lvl5pPr lvl="4"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5pPr>
            <a:lvl6pPr lvl="5"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6pPr>
            <a:lvl7pPr lvl="6"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7pPr>
            <a:lvl8pPr lvl="7"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8pPr>
            <a:lvl9pPr lvl="8" rtl="0">
              <a:lnSpc>
                <a:spcPct val="90000"/>
              </a:lnSpc>
              <a:spcBef>
                <a:spcPts val="0"/>
              </a:spcBef>
              <a:spcAft>
                <a:spcPts val="0"/>
              </a:spcAft>
              <a:buClr>
                <a:schemeClr val="dk2"/>
              </a:buClr>
              <a:buSzPts val="3000"/>
              <a:buFont typeface="Vidaloka"/>
              <a:buNone/>
              <a:defRPr sz="3000">
                <a:solidFill>
                  <a:schemeClr val="dk2"/>
                </a:solidFill>
                <a:latin typeface="Vidaloka"/>
                <a:ea typeface="Vidaloka"/>
                <a:cs typeface="Vidaloka"/>
                <a:sym typeface="Vidaloka"/>
              </a:defRPr>
            </a:lvl9pPr>
          </a:lstStyle>
          <a:p>
            <a:endParaRPr/>
          </a:p>
        </p:txBody>
      </p:sp>
      <p:sp>
        <p:nvSpPr>
          <p:cNvPr id="7" name="Google Shape;7;p1"/>
          <p:cNvSpPr txBox="1">
            <a:spLocks noGrp="1"/>
          </p:cNvSpPr>
          <p:nvPr>
            <p:ph type="body" idx="1"/>
          </p:nvPr>
        </p:nvSpPr>
        <p:spPr>
          <a:xfrm>
            <a:off x="994975" y="1524837"/>
            <a:ext cx="7154100" cy="2805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3"/>
              </a:buClr>
              <a:buSzPts val="2400"/>
              <a:buFont typeface="Bellota Text Light"/>
              <a:buChar char="⊳"/>
              <a:defRPr sz="2400">
                <a:solidFill>
                  <a:schemeClr val="dk1"/>
                </a:solidFill>
                <a:latin typeface="Bellota Text Light"/>
                <a:ea typeface="Bellota Text Light"/>
                <a:cs typeface="Bellota Text Light"/>
                <a:sym typeface="Bellota Text Light"/>
              </a:defRPr>
            </a:lvl1pPr>
            <a:lvl2pPr marL="914400" lvl="1" indent="-381000" rtl="0">
              <a:lnSpc>
                <a:spcPct val="115000"/>
              </a:lnSpc>
              <a:spcBef>
                <a:spcPts val="0"/>
              </a:spcBef>
              <a:spcAft>
                <a:spcPts val="0"/>
              </a:spcAft>
              <a:buClr>
                <a:schemeClr val="accent3"/>
              </a:buClr>
              <a:buSzPts val="2400"/>
              <a:buFont typeface="Bellota Text Light"/>
              <a:buChar char="○"/>
              <a:defRPr sz="2400">
                <a:solidFill>
                  <a:schemeClr val="dk1"/>
                </a:solidFill>
                <a:latin typeface="Bellota Text Light"/>
                <a:ea typeface="Bellota Text Light"/>
                <a:cs typeface="Bellota Text Light"/>
                <a:sym typeface="Bellota Text Light"/>
              </a:defRPr>
            </a:lvl2pPr>
            <a:lvl3pPr marL="1371600" lvl="2" indent="-381000" rtl="0">
              <a:lnSpc>
                <a:spcPct val="115000"/>
              </a:lnSpc>
              <a:spcBef>
                <a:spcPts val="0"/>
              </a:spcBef>
              <a:spcAft>
                <a:spcPts val="0"/>
              </a:spcAft>
              <a:buClr>
                <a:schemeClr val="accent3"/>
              </a:buClr>
              <a:buSzPts val="2400"/>
              <a:buFont typeface="Bellota Text Light"/>
              <a:buChar char="■"/>
              <a:defRPr sz="2400">
                <a:solidFill>
                  <a:schemeClr val="dk1"/>
                </a:solidFill>
                <a:latin typeface="Bellota Text Light"/>
                <a:ea typeface="Bellota Text Light"/>
                <a:cs typeface="Bellota Text Light"/>
                <a:sym typeface="Bellota Text Light"/>
              </a:defRPr>
            </a:lvl3pPr>
            <a:lvl4pPr marL="1828800" lvl="3"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4pPr>
            <a:lvl5pPr marL="2286000" lvl="4"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5pPr>
            <a:lvl6pPr marL="2743200" lvl="5"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6pPr>
            <a:lvl7pPr marL="3200400" lvl="6"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7pPr>
            <a:lvl8pPr marL="3657600" lvl="7"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8pPr>
            <a:lvl9pPr marL="4114800" lvl="8" indent="-381000" rtl="0">
              <a:lnSpc>
                <a:spcPct val="115000"/>
              </a:lnSpc>
              <a:spcBef>
                <a:spcPts val="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9pPr>
          </a:lstStyle>
          <a:p>
            <a:endParaRPr/>
          </a:p>
        </p:txBody>
      </p:sp>
      <p:sp>
        <p:nvSpPr>
          <p:cNvPr id="8" name="Google Shape;8;p1"/>
          <p:cNvSpPr txBox="1">
            <a:spLocks noGrp="1"/>
          </p:cNvSpPr>
          <p:nvPr>
            <p:ph type="sldNum" idx="12"/>
          </p:nvPr>
        </p:nvSpPr>
        <p:spPr>
          <a:xfrm>
            <a:off x="4297650" y="4594800"/>
            <a:ext cx="548700" cy="548700"/>
          </a:xfrm>
          <a:prstGeom prst="rect">
            <a:avLst/>
          </a:prstGeom>
          <a:noFill/>
          <a:ln>
            <a:noFill/>
          </a:ln>
        </p:spPr>
        <p:txBody>
          <a:bodyPr spcFirstLastPara="1" wrap="square" lIns="0" tIns="0" rIns="0" bIns="0" anchor="ctr" anchorCtr="0">
            <a:noAutofit/>
          </a:bodyPr>
          <a:lstStyle>
            <a:lvl1pPr lvl="0" algn="ctr" rtl="0">
              <a:buNone/>
              <a:defRPr sz="1300">
                <a:solidFill>
                  <a:schemeClr val="accent6"/>
                </a:solidFill>
                <a:latin typeface="Parisienne"/>
                <a:ea typeface="Parisienne"/>
                <a:cs typeface="Parisienne"/>
                <a:sym typeface="Parisienne"/>
              </a:defRPr>
            </a:lvl1pPr>
            <a:lvl2pPr lvl="1" algn="ctr" rtl="0">
              <a:buNone/>
              <a:defRPr sz="1300">
                <a:solidFill>
                  <a:schemeClr val="accent6"/>
                </a:solidFill>
                <a:latin typeface="Parisienne"/>
                <a:ea typeface="Parisienne"/>
                <a:cs typeface="Parisienne"/>
                <a:sym typeface="Parisienne"/>
              </a:defRPr>
            </a:lvl2pPr>
            <a:lvl3pPr lvl="2" algn="ctr" rtl="0">
              <a:buNone/>
              <a:defRPr sz="1300">
                <a:solidFill>
                  <a:schemeClr val="accent6"/>
                </a:solidFill>
                <a:latin typeface="Parisienne"/>
                <a:ea typeface="Parisienne"/>
                <a:cs typeface="Parisienne"/>
                <a:sym typeface="Parisienne"/>
              </a:defRPr>
            </a:lvl3pPr>
            <a:lvl4pPr lvl="3" algn="ctr" rtl="0">
              <a:buNone/>
              <a:defRPr sz="1300">
                <a:solidFill>
                  <a:schemeClr val="accent6"/>
                </a:solidFill>
                <a:latin typeface="Parisienne"/>
                <a:ea typeface="Parisienne"/>
                <a:cs typeface="Parisienne"/>
                <a:sym typeface="Parisienne"/>
              </a:defRPr>
            </a:lvl4pPr>
            <a:lvl5pPr lvl="4" algn="ctr" rtl="0">
              <a:buNone/>
              <a:defRPr sz="1300">
                <a:solidFill>
                  <a:schemeClr val="accent6"/>
                </a:solidFill>
                <a:latin typeface="Parisienne"/>
                <a:ea typeface="Parisienne"/>
                <a:cs typeface="Parisienne"/>
                <a:sym typeface="Parisienne"/>
              </a:defRPr>
            </a:lvl5pPr>
            <a:lvl6pPr lvl="5" algn="ctr" rtl="0">
              <a:buNone/>
              <a:defRPr sz="1300">
                <a:solidFill>
                  <a:schemeClr val="accent6"/>
                </a:solidFill>
                <a:latin typeface="Parisienne"/>
                <a:ea typeface="Parisienne"/>
                <a:cs typeface="Parisienne"/>
                <a:sym typeface="Parisienne"/>
              </a:defRPr>
            </a:lvl6pPr>
            <a:lvl7pPr lvl="6" algn="ctr" rtl="0">
              <a:buNone/>
              <a:defRPr sz="1300">
                <a:solidFill>
                  <a:schemeClr val="accent6"/>
                </a:solidFill>
                <a:latin typeface="Parisienne"/>
                <a:ea typeface="Parisienne"/>
                <a:cs typeface="Parisienne"/>
                <a:sym typeface="Parisienne"/>
              </a:defRPr>
            </a:lvl7pPr>
            <a:lvl8pPr lvl="7" algn="ctr" rtl="0">
              <a:buNone/>
              <a:defRPr sz="1300">
                <a:solidFill>
                  <a:schemeClr val="accent6"/>
                </a:solidFill>
                <a:latin typeface="Parisienne"/>
                <a:ea typeface="Parisienne"/>
                <a:cs typeface="Parisienne"/>
                <a:sym typeface="Parisienne"/>
              </a:defRPr>
            </a:lvl8pPr>
            <a:lvl9pPr lvl="8" algn="ctr" rtl="0">
              <a:buNone/>
              <a:defRPr sz="1300">
                <a:solidFill>
                  <a:schemeClr val="accent6"/>
                </a:solidFill>
                <a:latin typeface="Parisienne"/>
                <a:ea typeface="Parisienne"/>
                <a:cs typeface="Parisienne"/>
                <a:sym typeface="Parisienne"/>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a:t>
            </a:fld>
            <a:endParaRPr lang="en"/>
          </a:p>
        </p:txBody>
      </p:sp>
      <p:sp>
        <p:nvSpPr>
          <p:cNvPr id="4" name="Google Shape;84;p13"/>
          <p:cNvSpPr txBox="1">
            <a:spLocks/>
          </p:cNvSpPr>
          <p:nvPr/>
        </p:nvSpPr>
        <p:spPr>
          <a:xfrm>
            <a:off x="72737" y="2001201"/>
            <a:ext cx="9144000" cy="10816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1pPr>
            <a:lvl2pPr marR="0" lvl="1"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2pPr>
            <a:lvl3pPr marR="0" lvl="2"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3pPr>
            <a:lvl4pPr marR="0" lvl="3"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4pPr>
            <a:lvl5pPr marR="0" lvl="4"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5pPr>
            <a:lvl6pPr marR="0" lvl="5"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6pPr>
            <a:lvl7pPr marR="0" lvl="6"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7pPr>
            <a:lvl8pPr marR="0" lvl="7"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8pPr>
            <a:lvl9pPr marR="0" lvl="8"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9pPr>
          </a:lstStyle>
          <a:p>
            <a:pPr algn="ctr">
              <a:lnSpc>
                <a:spcPct val="150000"/>
              </a:lnSpc>
              <a:spcBef>
                <a:spcPts val="200"/>
              </a:spcBef>
              <a:spcAft>
                <a:spcPts val="200"/>
              </a:spcAft>
            </a:pPr>
            <a:r>
              <a:rPr lang="en-US" sz="3400" b="1" dirty="0">
                <a:latin typeface="+mj-lt"/>
              </a:rPr>
              <a:t>BÀI 19: CẤU TẠO VÀ CHỨC NĂNG</a:t>
            </a:r>
            <a:br>
              <a:rPr lang="en-US" sz="3400" b="1" dirty="0">
                <a:latin typeface="+mj-lt"/>
              </a:rPr>
            </a:br>
            <a:r>
              <a:rPr lang="en-US" sz="3400" b="1" dirty="0">
                <a:latin typeface="+mj-lt"/>
              </a:rPr>
              <a:t> CÁC THÀNH PHẦN CỦA TẾ BÀO</a:t>
            </a:r>
          </a:p>
        </p:txBody>
      </p:sp>
    </p:spTree>
    <p:extLst>
      <p:ext uri="{BB962C8B-B14F-4D97-AF65-F5344CB8AC3E}">
        <p14:creationId xmlns:p14="http://schemas.microsoft.com/office/powerpoint/2010/main" val="257604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ctrTitle" idx="4294967295"/>
          </p:nvPr>
        </p:nvSpPr>
        <p:spPr>
          <a:xfrm>
            <a:off x="537394" y="139598"/>
            <a:ext cx="7193441" cy="790930"/>
          </a:xfrm>
          <a:prstGeom prst="rect">
            <a:avLst/>
          </a:prstGeom>
        </p:spPr>
        <p:txBody>
          <a:bodyPr spcFirstLastPara="1" wrap="square" lIns="0" tIns="0" rIns="0" bIns="0" anchor="t" anchorCtr="0">
            <a:noAutofit/>
          </a:bodyPr>
          <a:lstStyle/>
          <a:p>
            <a:pPr marL="0" lvl="0" indent="0" algn="l" rtl="0">
              <a:lnSpc>
                <a:spcPts val="2800"/>
              </a:lnSpc>
              <a:spcBef>
                <a:spcPts val="200"/>
              </a:spcBef>
              <a:spcAft>
                <a:spcPts val="200"/>
              </a:spcAft>
              <a:buNone/>
            </a:pPr>
            <a:r>
              <a:rPr lang="en" sz="2400" b="1" dirty="0">
                <a:solidFill>
                  <a:schemeClr val="dk1"/>
                </a:solidFill>
                <a:latin typeface="+mj-lt"/>
              </a:rPr>
              <a:t>II. TẾ BÀO NHÂN </a:t>
            </a:r>
            <a:r>
              <a:rPr lang="en" sz="2400" b="1">
                <a:solidFill>
                  <a:schemeClr val="dk1"/>
                </a:solidFill>
                <a:latin typeface="+mj-lt"/>
              </a:rPr>
              <a:t>SƠ VÀ TẾ </a:t>
            </a:r>
            <a:r>
              <a:rPr lang="en" sz="2400" b="1" dirty="0">
                <a:solidFill>
                  <a:schemeClr val="dk1"/>
                </a:solidFill>
                <a:latin typeface="+mj-lt"/>
              </a:rPr>
              <a:t>BÀO NHÂN THỰC</a:t>
            </a:r>
            <a:endParaRPr sz="2400" b="1" dirty="0">
              <a:solidFill>
                <a:schemeClr val="dk1"/>
              </a:solidFill>
              <a:latin typeface="+mj-lt"/>
            </a:endParaRPr>
          </a:p>
        </p:txBody>
      </p:sp>
      <p:sp>
        <p:nvSpPr>
          <p:cNvPr id="136" name="Google Shape;136;p19"/>
          <p:cNvSpPr/>
          <p:nvPr/>
        </p:nvSpPr>
        <p:spPr>
          <a:xfrm>
            <a:off x="4934589" y="596884"/>
            <a:ext cx="274649" cy="26224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p:nvPr/>
        </p:nvSpPr>
        <p:spPr>
          <a:xfrm rot="2697359">
            <a:off x="5822607" y="752263"/>
            <a:ext cx="416923" cy="3980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9"/>
          <p:cNvSpPr/>
          <p:nvPr/>
        </p:nvSpPr>
        <p:spPr>
          <a:xfrm>
            <a:off x="6459680" y="1328502"/>
            <a:ext cx="167017" cy="15951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p:nvPr/>
        </p:nvSpPr>
        <p:spPr>
          <a:xfrm rot="1279940">
            <a:off x="4957880" y="1363134"/>
            <a:ext cx="166981" cy="15949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9"/>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t>10</a:t>
            </a:fld>
            <a:endParaRPr>
              <a:solidFill>
                <a:schemeClr val="lt1"/>
              </a:solidFill>
            </a:endParaRPr>
          </a:p>
        </p:txBody>
      </p:sp>
      <p:pic>
        <p:nvPicPr>
          <p:cNvPr id="2" name="Picture 1"/>
          <p:cNvPicPr>
            <a:picLocks noChangeAspect="1"/>
          </p:cNvPicPr>
          <p:nvPr/>
        </p:nvPicPr>
        <p:blipFill>
          <a:blip r:embed="rId3"/>
          <a:stretch>
            <a:fillRect/>
          </a:stretch>
        </p:blipFill>
        <p:spPr>
          <a:xfrm>
            <a:off x="225306" y="2076077"/>
            <a:ext cx="8621031" cy="2708194"/>
          </a:xfrm>
          <a:prstGeom prst="rect">
            <a:avLst/>
          </a:prstGeom>
        </p:spPr>
      </p:pic>
      <p:sp>
        <p:nvSpPr>
          <p:cNvPr id="3" name="Google Shape;127;p19"/>
          <p:cNvSpPr txBox="1">
            <a:spLocks/>
          </p:cNvSpPr>
          <p:nvPr/>
        </p:nvSpPr>
        <p:spPr>
          <a:xfrm>
            <a:off x="204107" y="572311"/>
            <a:ext cx="8737334" cy="1454700"/>
          </a:xfrm>
          <a:prstGeom prst="rect">
            <a:avLst/>
          </a:prstGeom>
          <a:solidFill>
            <a:schemeClr val="bg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3"/>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1pPr>
            <a:lvl2pPr marL="914400" marR="0" lvl="1" indent="-381000" algn="l" rtl="0">
              <a:lnSpc>
                <a:spcPct val="115000"/>
              </a:lnSpc>
              <a:spcBef>
                <a:spcPts val="0"/>
              </a:spcBef>
              <a:spcAft>
                <a:spcPts val="0"/>
              </a:spcAft>
              <a:buClr>
                <a:schemeClr val="accent3"/>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2pPr>
            <a:lvl3pPr marL="1371600" marR="0" lvl="2" indent="-381000" algn="l" rtl="0">
              <a:lnSpc>
                <a:spcPct val="115000"/>
              </a:lnSpc>
              <a:spcBef>
                <a:spcPts val="0"/>
              </a:spcBef>
              <a:spcAft>
                <a:spcPts val="0"/>
              </a:spcAft>
              <a:buClr>
                <a:schemeClr val="accent3"/>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3pPr>
            <a:lvl4pPr marL="1828800" marR="0" lvl="3" indent="-381000" algn="l" rtl="0">
              <a:lnSpc>
                <a:spcPct val="115000"/>
              </a:lnSpc>
              <a:spcBef>
                <a:spcPts val="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4pPr>
            <a:lvl5pPr marL="2286000" marR="0" lvl="4" indent="-381000" algn="l" rtl="0">
              <a:lnSpc>
                <a:spcPct val="115000"/>
              </a:lnSpc>
              <a:spcBef>
                <a:spcPts val="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5pPr>
            <a:lvl6pPr marL="2743200" marR="0" lvl="5" indent="-381000" algn="l" rtl="0">
              <a:lnSpc>
                <a:spcPct val="115000"/>
              </a:lnSpc>
              <a:spcBef>
                <a:spcPts val="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6pPr>
            <a:lvl7pPr marL="3200400" marR="0" lvl="6" indent="-381000" algn="l" rtl="0">
              <a:lnSpc>
                <a:spcPct val="115000"/>
              </a:lnSpc>
              <a:spcBef>
                <a:spcPts val="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7pPr>
            <a:lvl8pPr marL="3657600" marR="0" lvl="7" indent="-381000" algn="l" rtl="0">
              <a:lnSpc>
                <a:spcPct val="115000"/>
              </a:lnSpc>
              <a:spcBef>
                <a:spcPts val="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8pPr>
            <a:lvl9pPr marL="4114800" marR="0" lvl="8" indent="-381000" algn="l" rtl="0">
              <a:lnSpc>
                <a:spcPct val="115000"/>
              </a:lnSpc>
              <a:spcBef>
                <a:spcPts val="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9pPr>
          </a:lstStyle>
          <a:p>
            <a:pPr marL="342900" indent="-342900" algn="just">
              <a:lnSpc>
                <a:spcPts val="2800"/>
              </a:lnSpc>
              <a:spcBef>
                <a:spcPts val="200"/>
              </a:spcBef>
              <a:spcAft>
                <a:spcPts val="200"/>
              </a:spcAft>
              <a:buFont typeface="Wingdings" panose="05000000000000000000" pitchFamily="2" charset="2"/>
              <a:buChar char="§"/>
            </a:pPr>
            <a:r>
              <a:rPr lang="vi-VN" sz="2000" dirty="0">
                <a:solidFill>
                  <a:srgbClr val="002060"/>
                </a:solidFill>
                <a:latin typeface="+mn-lt"/>
              </a:rPr>
              <a:t>Mọi sinh vật đều được cấu tạo từ bào. Có hai loại tế bào: tế bào nhân sơ và tế bào nhân thực.</a:t>
            </a:r>
          </a:p>
          <a:p>
            <a:pPr marL="342900" indent="-342900" algn="just">
              <a:lnSpc>
                <a:spcPts val="2800"/>
              </a:lnSpc>
              <a:spcBef>
                <a:spcPts val="200"/>
              </a:spcBef>
              <a:spcAft>
                <a:spcPts val="200"/>
              </a:spcAft>
              <a:buFont typeface="Wingdings" panose="05000000000000000000" pitchFamily="2" charset="2"/>
              <a:buChar char="§"/>
            </a:pPr>
            <a:r>
              <a:rPr lang="vi-VN" sz="2000" dirty="0">
                <a:solidFill>
                  <a:srgbClr val="002060"/>
                </a:solidFill>
                <a:latin typeface="+mn-lt"/>
              </a:rPr>
              <a:t>Quan sát Hình 19.2: </a:t>
            </a:r>
            <a:r>
              <a:rPr lang="vi-VN" sz="2000" i="1" dirty="0">
                <a:solidFill>
                  <a:srgbClr val="002060"/>
                </a:solidFill>
                <a:latin typeface="+mn-lt"/>
              </a:rPr>
              <a:t>Nêu cấu tạo của tế bào nhân sơ và tế bào nhân thực.</a:t>
            </a:r>
          </a:p>
          <a:p>
            <a:pPr marL="342900" indent="-342900" algn="just">
              <a:lnSpc>
                <a:spcPts val="2800"/>
              </a:lnSpc>
              <a:spcBef>
                <a:spcPts val="200"/>
              </a:spcBef>
              <a:spcAft>
                <a:spcPts val="200"/>
              </a:spcAft>
              <a:buFont typeface="Wingdings" panose="05000000000000000000" pitchFamily="2" charset="2"/>
              <a:buChar char="§"/>
            </a:pPr>
            <a:endParaRPr lang="vi-VN" sz="2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barn(inVertical)">
                                      <p:cBhvr>
                                        <p:cTn id="7" dur="5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48640" y="945601"/>
            <a:ext cx="8010144" cy="411300"/>
          </a:xfrm>
        </p:spPr>
        <p:txBody>
          <a:bodyPr/>
          <a:lstStyle/>
          <a:p>
            <a:r>
              <a:rPr lang="en-US" sz="2200" b="1" dirty="0">
                <a:solidFill>
                  <a:schemeClr val="accent4">
                    <a:lumMod val="50000"/>
                  </a:schemeClr>
                </a:solidFill>
                <a:latin typeface="+mj-lt"/>
              </a:rPr>
              <a:t>Cấu tạo của tế bào nhân sơ và tế bào nhân thực</a:t>
            </a: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
        <p:nvSpPr>
          <p:cNvPr id="4" name="Rounded Rectangle 3"/>
          <p:cNvSpPr/>
          <p:nvPr/>
        </p:nvSpPr>
        <p:spPr>
          <a:xfrm>
            <a:off x="1214657" y="1542847"/>
            <a:ext cx="2495550" cy="565150"/>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Tế bào nhân sơ</a:t>
            </a:r>
          </a:p>
        </p:txBody>
      </p:sp>
      <p:sp>
        <p:nvSpPr>
          <p:cNvPr id="5" name="Rounded Rectangle 4"/>
          <p:cNvSpPr/>
          <p:nvPr/>
        </p:nvSpPr>
        <p:spPr>
          <a:xfrm>
            <a:off x="65837" y="2850946"/>
            <a:ext cx="1570634" cy="650789"/>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Nhân hoặc vùng nhân</a:t>
            </a:r>
          </a:p>
        </p:txBody>
      </p:sp>
      <p:sp>
        <p:nvSpPr>
          <p:cNvPr id="6" name="Rounded Rectangle 5"/>
          <p:cNvSpPr/>
          <p:nvPr/>
        </p:nvSpPr>
        <p:spPr>
          <a:xfrm>
            <a:off x="1779346" y="2850947"/>
            <a:ext cx="1397000" cy="650788"/>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Màng tế bào</a:t>
            </a:r>
          </a:p>
        </p:txBody>
      </p:sp>
      <p:sp>
        <p:nvSpPr>
          <p:cNvPr id="7" name="Rounded Rectangle 6"/>
          <p:cNvSpPr/>
          <p:nvPr/>
        </p:nvSpPr>
        <p:spPr>
          <a:xfrm>
            <a:off x="3319221" y="2850947"/>
            <a:ext cx="1308100" cy="650788"/>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Tế bào chất</a:t>
            </a:r>
          </a:p>
        </p:txBody>
      </p:sp>
      <p:sp>
        <p:nvSpPr>
          <p:cNvPr id="8" name="Rounded Rectangle 7"/>
          <p:cNvSpPr/>
          <p:nvPr/>
        </p:nvSpPr>
        <p:spPr>
          <a:xfrm>
            <a:off x="569671" y="3944943"/>
            <a:ext cx="3155950" cy="965200"/>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t>Chứa chất di truyền, không có màng bao bọc, nằm tự do trong tế bào</a:t>
            </a:r>
          </a:p>
        </p:txBody>
      </p:sp>
      <p:cxnSp>
        <p:nvCxnSpPr>
          <p:cNvPr id="9" name="Straight Arrow Connector 8"/>
          <p:cNvCxnSpPr>
            <a:stCxn id="4" idx="2"/>
            <a:endCxn id="5" idx="0"/>
          </p:cNvCxnSpPr>
          <p:nvPr/>
        </p:nvCxnSpPr>
        <p:spPr>
          <a:xfrm flipH="1">
            <a:off x="851154" y="2107997"/>
            <a:ext cx="1611278" cy="742949"/>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2"/>
            <a:endCxn id="6" idx="0"/>
          </p:cNvCxnSpPr>
          <p:nvPr/>
        </p:nvCxnSpPr>
        <p:spPr>
          <a:xfrm>
            <a:off x="2462432" y="2107997"/>
            <a:ext cx="15414" cy="742950"/>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p:cNvCxnSpPr>
          <p:nvPr/>
        </p:nvCxnSpPr>
        <p:spPr>
          <a:xfrm>
            <a:off x="2462432" y="2107997"/>
            <a:ext cx="1495425" cy="742950"/>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a:endCxn id="8" idx="0"/>
          </p:cNvCxnSpPr>
          <p:nvPr/>
        </p:nvCxnSpPr>
        <p:spPr>
          <a:xfrm>
            <a:off x="851154" y="3501735"/>
            <a:ext cx="1296492" cy="443208"/>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840788" y="1538207"/>
            <a:ext cx="2443251" cy="62865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Tế bào nhân thực</a:t>
            </a:r>
          </a:p>
        </p:txBody>
      </p:sp>
      <p:sp>
        <p:nvSpPr>
          <p:cNvPr id="19" name="Rounded Rectangle 18"/>
          <p:cNvSpPr/>
          <p:nvPr/>
        </p:nvSpPr>
        <p:spPr>
          <a:xfrm>
            <a:off x="4783818" y="2659774"/>
            <a:ext cx="1515809" cy="989685"/>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1"/>
                </a:solidFill>
              </a:rPr>
              <a:t>Nhân</a:t>
            </a:r>
            <a:endParaRPr lang="en-US" sz="1800" dirty="0">
              <a:solidFill>
                <a:schemeClr val="bg1"/>
              </a:solidFill>
            </a:endParaRPr>
          </a:p>
        </p:txBody>
      </p:sp>
      <p:sp>
        <p:nvSpPr>
          <p:cNvPr id="20" name="Rounded Rectangle 19"/>
          <p:cNvSpPr/>
          <p:nvPr/>
        </p:nvSpPr>
        <p:spPr>
          <a:xfrm>
            <a:off x="6389314" y="2659775"/>
            <a:ext cx="1346200" cy="989684"/>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Màng tế bào</a:t>
            </a:r>
          </a:p>
        </p:txBody>
      </p:sp>
      <p:sp>
        <p:nvSpPr>
          <p:cNvPr id="21" name="Rounded Rectangle 20"/>
          <p:cNvSpPr/>
          <p:nvPr/>
        </p:nvSpPr>
        <p:spPr>
          <a:xfrm>
            <a:off x="7850754" y="2659773"/>
            <a:ext cx="1228649" cy="989685"/>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Tế bào chất</a:t>
            </a:r>
          </a:p>
        </p:txBody>
      </p:sp>
      <p:sp>
        <p:nvSpPr>
          <p:cNvPr id="22" name="Rounded Rectangle 21"/>
          <p:cNvSpPr/>
          <p:nvPr/>
        </p:nvSpPr>
        <p:spPr>
          <a:xfrm>
            <a:off x="5092458" y="3944943"/>
            <a:ext cx="3816350" cy="72947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solidFill>
                  <a:schemeClr val="bg1"/>
                </a:solidFill>
              </a:rPr>
              <a:t>Chứa chất di truyền, có màng nhân bao bọc</a:t>
            </a:r>
          </a:p>
        </p:txBody>
      </p:sp>
      <p:cxnSp>
        <p:nvCxnSpPr>
          <p:cNvPr id="28" name="Straight Arrow Connector 27"/>
          <p:cNvCxnSpPr>
            <a:stCxn id="18" idx="2"/>
            <a:endCxn id="19" idx="0"/>
          </p:cNvCxnSpPr>
          <p:nvPr/>
        </p:nvCxnSpPr>
        <p:spPr>
          <a:xfrm flipH="1">
            <a:off x="5541723" y="2166857"/>
            <a:ext cx="1520691" cy="492917"/>
          </a:xfrm>
          <a:prstGeom prst="straightConnector1">
            <a:avLst/>
          </a:prstGeom>
          <a:ln>
            <a:solidFill>
              <a:schemeClr val="accent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8" idx="2"/>
            <a:endCxn id="20" idx="0"/>
          </p:cNvCxnSpPr>
          <p:nvPr/>
        </p:nvCxnSpPr>
        <p:spPr>
          <a:xfrm>
            <a:off x="7062414" y="2166857"/>
            <a:ext cx="0" cy="492918"/>
          </a:xfrm>
          <a:prstGeom prst="straightConnector1">
            <a:avLst/>
          </a:prstGeom>
          <a:ln>
            <a:solidFill>
              <a:schemeClr val="accent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8" idx="2"/>
            <a:endCxn id="21" idx="0"/>
          </p:cNvCxnSpPr>
          <p:nvPr/>
        </p:nvCxnSpPr>
        <p:spPr>
          <a:xfrm>
            <a:off x="7062414" y="2166857"/>
            <a:ext cx="1402665" cy="492916"/>
          </a:xfrm>
          <a:prstGeom prst="straightConnector1">
            <a:avLst/>
          </a:prstGeom>
          <a:ln>
            <a:solidFill>
              <a:schemeClr val="accent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9" idx="2"/>
          </p:cNvCxnSpPr>
          <p:nvPr/>
        </p:nvCxnSpPr>
        <p:spPr>
          <a:xfrm>
            <a:off x="5541723" y="3649459"/>
            <a:ext cx="1474780" cy="295484"/>
          </a:xfrm>
          <a:prstGeom prst="straightConnector1">
            <a:avLst/>
          </a:prstGeom>
          <a:ln>
            <a:solidFill>
              <a:schemeClr val="accent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41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par>
                                <p:cTn id="31" presetID="16" presetClass="entr" presetSubtype="2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par>
                                <p:cTn id="42" presetID="16" presetClass="entr" presetSubtype="21"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par>
                                <p:cTn id="45" presetID="16" presetClass="entr" presetSubtype="21"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par>
                                <p:cTn id="48" presetID="16" presetClass="entr" presetSubtype="21"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barn(inVertical)">
                                      <p:cBhvr>
                                        <p:cTn id="50" dur="500"/>
                                        <p:tgtEl>
                                          <p:spTgt spid="37"/>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arn(inVertical)">
                                      <p:cBhvr>
                                        <p:cTn id="59" dur="500"/>
                                        <p:tgtEl>
                                          <p:spTgt spid="21"/>
                                        </p:tgtEl>
                                      </p:cBhvr>
                                    </p:animEffect>
                                  </p:childTnLst>
                                </p:cTn>
                              </p:par>
                              <p:par>
                                <p:cTn id="60" presetID="16" presetClass="entr" presetSubtype="21"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barn(inVertical)">
                                      <p:cBhvr>
                                        <p:cTn id="62" dur="500"/>
                                        <p:tgtEl>
                                          <p:spTgt spid="40"/>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barn(inVertical)">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6" grpId="0" animBg="1"/>
      <p:bldP spid="7" grpId="0" animBg="1"/>
      <p:bldP spid="8" grpId="0" animBg="1"/>
      <p:bldP spid="18" grpId="0" animBg="1"/>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8270E-D791-5B01-56F7-EC082988C17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0D2E182-33DD-F72B-99C4-DAC23F9BF0E9}"/>
              </a:ext>
            </a:extLst>
          </p:cNvPr>
          <p:cNvSpPr>
            <a:spLocks noGrp="1"/>
          </p:cNvSpPr>
          <p:nvPr>
            <p:ph type="body" idx="1"/>
          </p:nvPr>
        </p:nvSpPr>
        <p:spPr>
          <a:xfrm>
            <a:off x="548640" y="945601"/>
            <a:ext cx="8010144" cy="411300"/>
          </a:xfrm>
        </p:spPr>
        <p:txBody>
          <a:bodyPr/>
          <a:lstStyle/>
          <a:p>
            <a:r>
              <a:rPr lang="en-US" sz="2200" b="1" dirty="0">
                <a:solidFill>
                  <a:schemeClr val="accent4">
                    <a:lumMod val="50000"/>
                  </a:schemeClr>
                </a:solidFill>
                <a:latin typeface="+mj-lt"/>
              </a:rPr>
              <a:t>Cấu tạo của tế bào nhân sơ và tế bào nhân thực</a:t>
            </a:r>
          </a:p>
        </p:txBody>
      </p:sp>
      <p:sp>
        <p:nvSpPr>
          <p:cNvPr id="3" name="Slide Number Placeholder 2">
            <a:extLst>
              <a:ext uri="{FF2B5EF4-FFF2-40B4-BE49-F238E27FC236}">
                <a16:creationId xmlns:a16="http://schemas.microsoft.com/office/drawing/2014/main" id="{35B0CAD3-611A-51A3-629A-D8F93641D61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
        <p:nvSpPr>
          <p:cNvPr id="4" name="Rounded Rectangle 3">
            <a:extLst>
              <a:ext uri="{FF2B5EF4-FFF2-40B4-BE49-F238E27FC236}">
                <a16:creationId xmlns:a16="http://schemas.microsoft.com/office/drawing/2014/main" id="{6FD79E1A-9544-D5ED-B5AE-FDCF0AB0DB3B}"/>
              </a:ext>
            </a:extLst>
          </p:cNvPr>
          <p:cNvSpPr/>
          <p:nvPr/>
        </p:nvSpPr>
        <p:spPr>
          <a:xfrm>
            <a:off x="1214657" y="1542847"/>
            <a:ext cx="2495550" cy="565150"/>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Tế bào nhân sơ</a:t>
            </a:r>
          </a:p>
        </p:txBody>
      </p:sp>
      <p:sp>
        <p:nvSpPr>
          <p:cNvPr id="5" name="Rounded Rectangle 4">
            <a:extLst>
              <a:ext uri="{FF2B5EF4-FFF2-40B4-BE49-F238E27FC236}">
                <a16:creationId xmlns:a16="http://schemas.microsoft.com/office/drawing/2014/main" id="{D4DD8F40-2579-8E7C-2A13-B2D7789B10AD}"/>
              </a:ext>
            </a:extLst>
          </p:cNvPr>
          <p:cNvSpPr/>
          <p:nvPr/>
        </p:nvSpPr>
        <p:spPr>
          <a:xfrm>
            <a:off x="65837" y="2850946"/>
            <a:ext cx="1570634" cy="650789"/>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Nhân hoặc vùng nhân</a:t>
            </a:r>
          </a:p>
        </p:txBody>
      </p:sp>
      <p:sp>
        <p:nvSpPr>
          <p:cNvPr id="6" name="Rounded Rectangle 5">
            <a:extLst>
              <a:ext uri="{FF2B5EF4-FFF2-40B4-BE49-F238E27FC236}">
                <a16:creationId xmlns:a16="http://schemas.microsoft.com/office/drawing/2014/main" id="{556E19DF-C956-9E29-670A-B6FF3B596269}"/>
              </a:ext>
            </a:extLst>
          </p:cNvPr>
          <p:cNvSpPr/>
          <p:nvPr/>
        </p:nvSpPr>
        <p:spPr>
          <a:xfrm>
            <a:off x="1779346" y="2850947"/>
            <a:ext cx="1397000" cy="650788"/>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Màng tế bào</a:t>
            </a:r>
          </a:p>
        </p:txBody>
      </p:sp>
      <p:sp>
        <p:nvSpPr>
          <p:cNvPr id="7" name="Rounded Rectangle 6">
            <a:extLst>
              <a:ext uri="{FF2B5EF4-FFF2-40B4-BE49-F238E27FC236}">
                <a16:creationId xmlns:a16="http://schemas.microsoft.com/office/drawing/2014/main" id="{88A444B5-3204-4AB6-2D74-C1756D0F033F}"/>
              </a:ext>
            </a:extLst>
          </p:cNvPr>
          <p:cNvSpPr/>
          <p:nvPr/>
        </p:nvSpPr>
        <p:spPr>
          <a:xfrm>
            <a:off x="3319221" y="2850947"/>
            <a:ext cx="1308100" cy="650788"/>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Tế bào chất</a:t>
            </a:r>
          </a:p>
        </p:txBody>
      </p:sp>
      <p:cxnSp>
        <p:nvCxnSpPr>
          <p:cNvPr id="9" name="Straight Arrow Connector 8">
            <a:extLst>
              <a:ext uri="{FF2B5EF4-FFF2-40B4-BE49-F238E27FC236}">
                <a16:creationId xmlns:a16="http://schemas.microsoft.com/office/drawing/2014/main" id="{6DA45E37-F7E1-5CB9-932B-1B7262097FF5}"/>
              </a:ext>
            </a:extLst>
          </p:cNvPr>
          <p:cNvCxnSpPr>
            <a:cxnSpLocks/>
            <a:stCxn id="4" idx="2"/>
            <a:endCxn id="5" idx="0"/>
          </p:cNvCxnSpPr>
          <p:nvPr/>
        </p:nvCxnSpPr>
        <p:spPr>
          <a:xfrm flipH="1">
            <a:off x="851154" y="2107997"/>
            <a:ext cx="1611278" cy="742949"/>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D68EFB0-1643-AD38-872D-3A1A33BFEAB3}"/>
              </a:ext>
            </a:extLst>
          </p:cNvPr>
          <p:cNvCxnSpPr>
            <a:stCxn id="4" idx="2"/>
            <a:endCxn id="6" idx="0"/>
          </p:cNvCxnSpPr>
          <p:nvPr/>
        </p:nvCxnSpPr>
        <p:spPr>
          <a:xfrm>
            <a:off x="2462432" y="2107997"/>
            <a:ext cx="15414" cy="742950"/>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81860AE-2518-3C3C-F61D-103E51D8FD6F}"/>
              </a:ext>
            </a:extLst>
          </p:cNvPr>
          <p:cNvCxnSpPr>
            <a:stCxn id="4" idx="2"/>
          </p:cNvCxnSpPr>
          <p:nvPr/>
        </p:nvCxnSpPr>
        <p:spPr>
          <a:xfrm>
            <a:off x="2462432" y="2107997"/>
            <a:ext cx="1495425" cy="742950"/>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0E265548-8B40-9437-0F0B-3AA82528531A}"/>
              </a:ext>
            </a:extLst>
          </p:cNvPr>
          <p:cNvSpPr/>
          <p:nvPr/>
        </p:nvSpPr>
        <p:spPr>
          <a:xfrm>
            <a:off x="5840788" y="1538207"/>
            <a:ext cx="2443251" cy="628650"/>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Tế bào nhân thực</a:t>
            </a:r>
          </a:p>
        </p:txBody>
      </p:sp>
      <p:sp>
        <p:nvSpPr>
          <p:cNvPr id="19" name="Rounded Rectangle 18">
            <a:extLst>
              <a:ext uri="{FF2B5EF4-FFF2-40B4-BE49-F238E27FC236}">
                <a16:creationId xmlns:a16="http://schemas.microsoft.com/office/drawing/2014/main" id="{300F7610-F93B-7A2F-B50F-E44771E37DFB}"/>
              </a:ext>
            </a:extLst>
          </p:cNvPr>
          <p:cNvSpPr/>
          <p:nvPr/>
        </p:nvSpPr>
        <p:spPr>
          <a:xfrm>
            <a:off x="4783818" y="2659774"/>
            <a:ext cx="1515809" cy="989685"/>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1"/>
                </a:solidFill>
              </a:rPr>
              <a:t>Nhân</a:t>
            </a:r>
            <a:endParaRPr lang="en-US" sz="1800" dirty="0">
              <a:solidFill>
                <a:schemeClr val="bg1"/>
              </a:solidFill>
            </a:endParaRPr>
          </a:p>
        </p:txBody>
      </p:sp>
      <p:sp>
        <p:nvSpPr>
          <p:cNvPr id="20" name="Rounded Rectangle 19">
            <a:extLst>
              <a:ext uri="{FF2B5EF4-FFF2-40B4-BE49-F238E27FC236}">
                <a16:creationId xmlns:a16="http://schemas.microsoft.com/office/drawing/2014/main" id="{D9BCC24B-EE6B-2652-0F20-0FC082427C7C}"/>
              </a:ext>
            </a:extLst>
          </p:cNvPr>
          <p:cNvSpPr/>
          <p:nvPr/>
        </p:nvSpPr>
        <p:spPr>
          <a:xfrm>
            <a:off x="6389314" y="2659775"/>
            <a:ext cx="1346200" cy="989684"/>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Màng tế bào</a:t>
            </a:r>
          </a:p>
        </p:txBody>
      </p:sp>
      <p:sp>
        <p:nvSpPr>
          <p:cNvPr id="21" name="Rounded Rectangle 20">
            <a:extLst>
              <a:ext uri="{FF2B5EF4-FFF2-40B4-BE49-F238E27FC236}">
                <a16:creationId xmlns:a16="http://schemas.microsoft.com/office/drawing/2014/main" id="{18BDED51-0F52-ED56-FD66-A51D9E2932E2}"/>
              </a:ext>
            </a:extLst>
          </p:cNvPr>
          <p:cNvSpPr/>
          <p:nvPr/>
        </p:nvSpPr>
        <p:spPr>
          <a:xfrm>
            <a:off x="7850754" y="2659773"/>
            <a:ext cx="1228649" cy="989685"/>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Tế bào chất</a:t>
            </a:r>
          </a:p>
        </p:txBody>
      </p:sp>
      <p:sp>
        <p:nvSpPr>
          <p:cNvPr id="22" name="Rounded Rectangle 21">
            <a:extLst>
              <a:ext uri="{FF2B5EF4-FFF2-40B4-BE49-F238E27FC236}">
                <a16:creationId xmlns:a16="http://schemas.microsoft.com/office/drawing/2014/main" id="{8C442358-6D44-88C2-17B7-76D4742A56F2}"/>
              </a:ext>
            </a:extLst>
          </p:cNvPr>
          <p:cNvSpPr/>
          <p:nvPr/>
        </p:nvSpPr>
        <p:spPr>
          <a:xfrm>
            <a:off x="5092458" y="4011956"/>
            <a:ext cx="3816350" cy="870897"/>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100"/>
              </a:lnSpc>
              <a:spcBef>
                <a:spcPts val="100"/>
              </a:spcBef>
              <a:spcAft>
                <a:spcPts val="100"/>
              </a:spcAft>
            </a:pPr>
            <a:r>
              <a:rPr lang="en-US" sz="1800" dirty="0" err="1">
                <a:solidFill>
                  <a:schemeClr val="bg1"/>
                </a:solidFill>
              </a:rPr>
              <a:t>Có</a:t>
            </a:r>
            <a:r>
              <a:rPr lang="en-US" sz="1800" dirty="0">
                <a:solidFill>
                  <a:schemeClr val="bg1"/>
                </a:solidFill>
              </a:rPr>
              <a:t> </a:t>
            </a:r>
            <a:r>
              <a:rPr lang="en-US" sz="1800" dirty="0" err="1">
                <a:solidFill>
                  <a:schemeClr val="bg1"/>
                </a:solidFill>
              </a:rPr>
              <a:t>hệ</a:t>
            </a:r>
            <a:r>
              <a:rPr lang="en-US" sz="1800" dirty="0">
                <a:solidFill>
                  <a:schemeClr val="bg1"/>
                </a:solidFill>
              </a:rPr>
              <a:t> </a:t>
            </a:r>
            <a:r>
              <a:rPr lang="en-US" sz="1800" dirty="0" err="1">
                <a:solidFill>
                  <a:schemeClr val="bg1"/>
                </a:solidFill>
              </a:rPr>
              <a:t>thống</a:t>
            </a:r>
            <a:r>
              <a:rPr lang="en-US" sz="1800" dirty="0">
                <a:solidFill>
                  <a:schemeClr val="bg1"/>
                </a:solidFill>
              </a:rPr>
              <a:t> </a:t>
            </a:r>
            <a:r>
              <a:rPr lang="en-US" sz="1800" dirty="0" err="1">
                <a:solidFill>
                  <a:schemeClr val="bg1"/>
                </a:solidFill>
              </a:rPr>
              <a:t>nội</a:t>
            </a:r>
            <a:r>
              <a:rPr lang="en-US" sz="1800" dirty="0">
                <a:solidFill>
                  <a:schemeClr val="bg1"/>
                </a:solidFill>
              </a:rPr>
              <a:t> </a:t>
            </a:r>
            <a:r>
              <a:rPr lang="en-US" sz="1800" dirty="0" err="1">
                <a:solidFill>
                  <a:schemeClr val="bg1"/>
                </a:solidFill>
              </a:rPr>
              <a:t>màng</a:t>
            </a:r>
            <a:r>
              <a:rPr lang="en-US" sz="1800" dirty="0">
                <a:solidFill>
                  <a:schemeClr val="bg1"/>
                </a:solidFill>
              </a:rPr>
              <a:t> chia </a:t>
            </a:r>
            <a:r>
              <a:rPr lang="en-US" sz="1800" dirty="0" err="1">
                <a:solidFill>
                  <a:schemeClr val="bg1"/>
                </a:solidFill>
              </a:rPr>
              <a:t>các</a:t>
            </a:r>
            <a:r>
              <a:rPr lang="en-US" sz="1800" dirty="0">
                <a:solidFill>
                  <a:schemeClr val="bg1"/>
                </a:solidFill>
              </a:rPr>
              <a:t> </a:t>
            </a:r>
            <a:r>
              <a:rPr lang="en-US" sz="1800" dirty="0" err="1">
                <a:solidFill>
                  <a:schemeClr val="bg1"/>
                </a:solidFill>
              </a:rPr>
              <a:t>khoang</a:t>
            </a:r>
            <a:r>
              <a:rPr lang="en-US" sz="1800" dirty="0">
                <a:solidFill>
                  <a:schemeClr val="bg1"/>
                </a:solidFill>
              </a:rPr>
              <a:t> </a:t>
            </a:r>
            <a:r>
              <a:rPr lang="en-US" sz="1800" dirty="0" err="1">
                <a:solidFill>
                  <a:schemeClr val="bg1"/>
                </a:solidFill>
              </a:rPr>
              <a:t>riêng</a:t>
            </a:r>
            <a:r>
              <a:rPr lang="en-US" sz="1800" dirty="0">
                <a:solidFill>
                  <a:schemeClr val="bg1"/>
                </a:solidFill>
              </a:rPr>
              <a:t> </a:t>
            </a:r>
            <a:r>
              <a:rPr lang="en-US" sz="1800" dirty="0" err="1">
                <a:solidFill>
                  <a:schemeClr val="bg1"/>
                </a:solidFill>
              </a:rPr>
              <a:t>biệt</a:t>
            </a:r>
            <a:r>
              <a:rPr lang="en-US" sz="1800" dirty="0">
                <a:solidFill>
                  <a:schemeClr val="bg1"/>
                </a:solidFill>
              </a:rPr>
              <a:t>, </a:t>
            </a:r>
            <a:r>
              <a:rPr lang="en-US" sz="1800" dirty="0" err="1">
                <a:solidFill>
                  <a:schemeClr val="bg1"/>
                </a:solidFill>
              </a:rPr>
              <a:t>các</a:t>
            </a:r>
            <a:r>
              <a:rPr lang="en-US" sz="1800" dirty="0">
                <a:solidFill>
                  <a:schemeClr val="bg1"/>
                </a:solidFill>
              </a:rPr>
              <a:t> </a:t>
            </a:r>
            <a:r>
              <a:rPr lang="en-US" sz="1800" dirty="0" err="1">
                <a:solidFill>
                  <a:schemeClr val="bg1"/>
                </a:solidFill>
              </a:rPr>
              <a:t>bào</a:t>
            </a:r>
            <a:r>
              <a:rPr lang="en-US" sz="1800" dirty="0">
                <a:solidFill>
                  <a:schemeClr val="bg1"/>
                </a:solidFill>
              </a:rPr>
              <a:t> </a:t>
            </a:r>
            <a:r>
              <a:rPr lang="en-US" sz="1800" dirty="0" err="1">
                <a:solidFill>
                  <a:schemeClr val="bg1"/>
                </a:solidFill>
              </a:rPr>
              <a:t>quan</a:t>
            </a:r>
            <a:r>
              <a:rPr lang="en-US" sz="1800" dirty="0">
                <a:solidFill>
                  <a:schemeClr val="bg1"/>
                </a:solidFill>
              </a:rPr>
              <a:t> </a:t>
            </a:r>
            <a:r>
              <a:rPr lang="en-US" sz="1800" dirty="0" err="1">
                <a:solidFill>
                  <a:schemeClr val="bg1"/>
                </a:solidFill>
              </a:rPr>
              <a:t>có</a:t>
            </a:r>
            <a:r>
              <a:rPr lang="en-US" sz="1800" dirty="0">
                <a:solidFill>
                  <a:schemeClr val="bg1"/>
                </a:solidFill>
              </a:rPr>
              <a:t> </a:t>
            </a:r>
            <a:r>
              <a:rPr lang="en-US" sz="1800" dirty="0" err="1">
                <a:solidFill>
                  <a:schemeClr val="bg1"/>
                </a:solidFill>
              </a:rPr>
              <a:t>màng</a:t>
            </a:r>
            <a:r>
              <a:rPr lang="en-US" sz="1800" dirty="0">
                <a:solidFill>
                  <a:schemeClr val="bg1"/>
                </a:solidFill>
              </a:rPr>
              <a:t> bao </a:t>
            </a:r>
            <a:r>
              <a:rPr lang="en-US" sz="1800" dirty="0" err="1">
                <a:solidFill>
                  <a:schemeClr val="bg1"/>
                </a:solidFill>
              </a:rPr>
              <a:t>bọc</a:t>
            </a:r>
            <a:r>
              <a:rPr lang="en-US" sz="1800" dirty="0">
                <a:solidFill>
                  <a:schemeClr val="bg1"/>
                </a:solidFill>
              </a:rPr>
              <a:t>.</a:t>
            </a:r>
          </a:p>
        </p:txBody>
      </p:sp>
      <p:cxnSp>
        <p:nvCxnSpPr>
          <p:cNvPr id="28" name="Straight Arrow Connector 27">
            <a:extLst>
              <a:ext uri="{FF2B5EF4-FFF2-40B4-BE49-F238E27FC236}">
                <a16:creationId xmlns:a16="http://schemas.microsoft.com/office/drawing/2014/main" id="{93308B13-8EA0-D25D-0A07-BDB331BA6C91}"/>
              </a:ext>
            </a:extLst>
          </p:cNvPr>
          <p:cNvCxnSpPr>
            <a:stCxn id="18" idx="2"/>
            <a:endCxn id="19" idx="0"/>
          </p:cNvCxnSpPr>
          <p:nvPr/>
        </p:nvCxnSpPr>
        <p:spPr>
          <a:xfrm flipH="1">
            <a:off x="5541723" y="2166857"/>
            <a:ext cx="1520691" cy="492917"/>
          </a:xfrm>
          <a:prstGeom prst="straightConnector1">
            <a:avLst/>
          </a:prstGeom>
          <a:ln>
            <a:solidFill>
              <a:schemeClr val="accent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9A86AFC-66FD-B5D2-BA50-FBF851276D84}"/>
              </a:ext>
            </a:extLst>
          </p:cNvPr>
          <p:cNvCxnSpPr>
            <a:stCxn id="18" idx="2"/>
            <a:endCxn id="20" idx="0"/>
          </p:cNvCxnSpPr>
          <p:nvPr/>
        </p:nvCxnSpPr>
        <p:spPr>
          <a:xfrm>
            <a:off x="7062414" y="2166857"/>
            <a:ext cx="0" cy="492918"/>
          </a:xfrm>
          <a:prstGeom prst="straightConnector1">
            <a:avLst/>
          </a:prstGeom>
          <a:ln>
            <a:solidFill>
              <a:schemeClr val="accent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23F50C7-50F7-44FC-E52A-5D78C8F91271}"/>
              </a:ext>
            </a:extLst>
          </p:cNvPr>
          <p:cNvCxnSpPr>
            <a:stCxn id="18" idx="2"/>
            <a:endCxn id="21" idx="0"/>
          </p:cNvCxnSpPr>
          <p:nvPr/>
        </p:nvCxnSpPr>
        <p:spPr>
          <a:xfrm>
            <a:off x="7062414" y="2166857"/>
            <a:ext cx="1402665" cy="492916"/>
          </a:xfrm>
          <a:prstGeom prst="straightConnector1">
            <a:avLst/>
          </a:prstGeom>
          <a:ln>
            <a:solidFill>
              <a:schemeClr val="accent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5">
            <a:extLst>
              <a:ext uri="{FF2B5EF4-FFF2-40B4-BE49-F238E27FC236}">
                <a16:creationId xmlns:a16="http://schemas.microsoft.com/office/drawing/2014/main" id="{B33CAA18-C275-BDE3-BAEE-E744813F58D8}"/>
              </a:ext>
            </a:extLst>
          </p:cNvPr>
          <p:cNvSpPr/>
          <p:nvPr/>
        </p:nvSpPr>
        <p:spPr>
          <a:xfrm>
            <a:off x="702061" y="4006095"/>
            <a:ext cx="3551570" cy="1137405"/>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100"/>
              </a:lnSpc>
              <a:spcBef>
                <a:spcPts val="100"/>
              </a:spcBef>
              <a:spcAft>
                <a:spcPts val="100"/>
              </a:spcAft>
            </a:pPr>
            <a:r>
              <a:rPr lang="en-US" sz="1800" dirty="0">
                <a:solidFill>
                  <a:schemeClr val="bg1"/>
                </a:solidFill>
              </a:rPr>
              <a:t>Ko </a:t>
            </a:r>
            <a:r>
              <a:rPr lang="en-US" sz="1800" dirty="0" err="1">
                <a:solidFill>
                  <a:schemeClr val="bg1"/>
                </a:solidFill>
              </a:rPr>
              <a:t>có</a:t>
            </a:r>
            <a:r>
              <a:rPr lang="en-US" sz="1800" dirty="0">
                <a:solidFill>
                  <a:schemeClr val="bg1"/>
                </a:solidFill>
              </a:rPr>
              <a:t> </a:t>
            </a:r>
            <a:r>
              <a:rPr lang="en-US" sz="1800" dirty="0" err="1">
                <a:solidFill>
                  <a:schemeClr val="bg1"/>
                </a:solidFill>
              </a:rPr>
              <a:t>hệ</a:t>
            </a:r>
            <a:r>
              <a:rPr lang="en-US" sz="1800" dirty="0">
                <a:solidFill>
                  <a:schemeClr val="bg1"/>
                </a:solidFill>
              </a:rPr>
              <a:t> </a:t>
            </a:r>
            <a:r>
              <a:rPr lang="en-US" sz="1800" dirty="0" err="1">
                <a:solidFill>
                  <a:schemeClr val="bg1"/>
                </a:solidFill>
              </a:rPr>
              <a:t>thống</a:t>
            </a:r>
            <a:r>
              <a:rPr lang="en-US" sz="1800" dirty="0">
                <a:solidFill>
                  <a:schemeClr val="bg1"/>
                </a:solidFill>
              </a:rPr>
              <a:t> </a:t>
            </a:r>
            <a:r>
              <a:rPr lang="en-US" sz="1800" dirty="0" err="1">
                <a:solidFill>
                  <a:schemeClr val="bg1"/>
                </a:solidFill>
              </a:rPr>
              <a:t>nội</a:t>
            </a:r>
            <a:r>
              <a:rPr lang="en-US" sz="1800" dirty="0">
                <a:solidFill>
                  <a:schemeClr val="bg1"/>
                </a:solidFill>
              </a:rPr>
              <a:t> </a:t>
            </a:r>
            <a:r>
              <a:rPr lang="en-US" sz="1800" dirty="0" err="1">
                <a:solidFill>
                  <a:schemeClr val="bg1"/>
                </a:solidFill>
              </a:rPr>
              <a:t>màng</a:t>
            </a:r>
            <a:r>
              <a:rPr lang="en-US" sz="1800" dirty="0">
                <a:solidFill>
                  <a:schemeClr val="bg1"/>
                </a:solidFill>
              </a:rPr>
              <a:t> </a:t>
            </a:r>
            <a:r>
              <a:rPr lang="en-US" sz="1800" dirty="0" err="1">
                <a:solidFill>
                  <a:schemeClr val="bg1"/>
                </a:solidFill>
              </a:rPr>
              <a:t>và</a:t>
            </a:r>
            <a:r>
              <a:rPr lang="en-US" sz="1800" dirty="0">
                <a:solidFill>
                  <a:schemeClr val="bg1"/>
                </a:solidFill>
              </a:rPr>
              <a:t> </a:t>
            </a:r>
            <a:r>
              <a:rPr lang="en-US" sz="1800" dirty="0" err="1">
                <a:solidFill>
                  <a:schemeClr val="bg1"/>
                </a:solidFill>
              </a:rPr>
              <a:t>các</a:t>
            </a:r>
            <a:r>
              <a:rPr lang="en-US" sz="1800" dirty="0">
                <a:solidFill>
                  <a:schemeClr val="bg1"/>
                </a:solidFill>
              </a:rPr>
              <a:t> </a:t>
            </a:r>
            <a:r>
              <a:rPr lang="en-US" sz="1800" dirty="0" err="1">
                <a:solidFill>
                  <a:schemeClr val="bg1"/>
                </a:solidFill>
              </a:rPr>
              <a:t>bào</a:t>
            </a:r>
            <a:r>
              <a:rPr lang="en-US" sz="1800" dirty="0">
                <a:solidFill>
                  <a:schemeClr val="bg1"/>
                </a:solidFill>
              </a:rPr>
              <a:t> </a:t>
            </a:r>
            <a:r>
              <a:rPr lang="en-US" sz="1800" dirty="0" err="1">
                <a:solidFill>
                  <a:schemeClr val="bg1"/>
                </a:solidFill>
              </a:rPr>
              <a:t>quan</a:t>
            </a:r>
            <a:r>
              <a:rPr lang="en-US" sz="1800" dirty="0">
                <a:solidFill>
                  <a:schemeClr val="bg1"/>
                </a:solidFill>
              </a:rPr>
              <a:t> </a:t>
            </a:r>
            <a:r>
              <a:rPr lang="en-US" sz="1800" dirty="0" err="1">
                <a:solidFill>
                  <a:schemeClr val="bg1"/>
                </a:solidFill>
              </a:rPr>
              <a:t>có</a:t>
            </a:r>
            <a:r>
              <a:rPr lang="en-US" sz="1800" dirty="0">
                <a:solidFill>
                  <a:schemeClr val="bg1"/>
                </a:solidFill>
              </a:rPr>
              <a:t> </a:t>
            </a:r>
            <a:r>
              <a:rPr lang="en-US" sz="1800" dirty="0" err="1">
                <a:solidFill>
                  <a:schemeClr val="bg1"/>
                </a:solidFill>
              </a:rPr>
              <a:t>màng</a:t>
            </a:r>
            <a:r>
              <a:rPr lang="en-US" sz="1800" dirty="0">
                <a:solidFill>
                  <a:schemeClr val="bg1"/>
                </a:solidFill>
              </a:rPr>
              <a:t> bao </a:t>
            </a:r>
            <a:r>
              <a:rPr lang="en-US" sz="1800" dirty="0" err="1">
                <a:solidFill>
                  <a:schemeClr val="bg1"/>
                </a:solidFill>
              </a:rPr>
              <a:t>bọc</a:t>
            </a:r>
            <a:r>
              <a:rPr lang="en-US" sz="1800" dirty="0">
                <a:solidFill>
                  <a:schemeClr val="bg1"/>
                </a:solidFill>
              </a:rPr>
              <a:t>, </a:t>
            </a:r>
            <a:r>
              <a:rPr lang="en-US" sz="1800" dirty="0" err="1">
                <a:solidFill>
                  <a:schemeClr val="bg1"/>
                </a:solidFill>
              </a:rPr>
              <a:t>chỉ</a:t>
            </a:r>
            <a:r>
              <a:rPr lang="en-US" sz="1800" dirty="0">
                <a:solidFill>
                  <a:schemeClr val="bg1"/>
                </a:solidFill>
              </a:rPr>
              <a:t> </a:t>
            </a:r>
            <a:r>
              <a:rPr lang="en-US" sz="1800" dirty="0" err="1">
                <a:solidFill>
                  <a:schemeClr val="bg1"/>
                </a:solidFill>
              </a:rPr>
              <a:t>có</a:t>
            </a:r>
            <a:r>
              <a:rPr lang="en-US" sz="1800" dirty="0">
                <a:solidFill>
                  <a:schemeClr val="bg1"/>
                </a:solidFill>
              </a:rPr>
              <a:t> </a:t>
            </a:r>
            <a:r>
              <a:rPr lang="en-US" sz="1800" dirty="0" err="1">
                <a:solidFill>
                  <a:schemeClr val="bg1"/>
                </a:solidFill>
              </a:rPr>
              <a:t>bào</a:t>
            </a:r>
            <a:r>
              <a:rPr lang="en-US" sz="1800" dirty="0">
                <a:solidFill>
                  <a:schemeClr val="bg1"/>
                </a:solidFill>
              </a:rPr>
              <a:t> </a:t>
            </a:r>
            <a:r>
              <a:rPr lang="en-US" sz="1800" dirty="0" err="1">
                <a:solidFill>
                  <a:schemeClr val="bg1"/>
                </a:solidFill>
              </a:rPr>
              <a:t>quan</a:t>
            </a:r>
            <a:r>
              <a:rPr lang="en-US" sz="1800" dirty="0">
                <a:solidFill>
                  <a:schemeClr val="bg1"/>
                </a:solidFill>
              </a:rPr>
              <a:t> </a:t>
            </a:r>
            <a:r>
              <a:rPr lang="en-US" sz="1800" dirty="0" err="1">
                <a:solidFill>
                  <a:schemeClr val="bg1"/>
                </a:solidFill>
              </a:rPr>
              <a:t>duy</a:t>
            </a:r>
            <a:r>
              <a:rPr lang="en-US" sz="1800" dirty="0">
                <a:solidFill>
                  <a:schemeClr val="bg1"/>
                </a:solidFill>
              </a:rPr>
              <a:t> </a:t>
            </a:r>
            <a:r>
              <a:rPr lang="en-US" sz="1800" dirty="0" err="1">
                <a:solidFill>
                  <a:schemeClr val="bg1"/>
                </a:solidFill>
              </a:rPr>
              <a:t>nhất</a:t>
            </a:r>
            <a:r>
              <a:rPr lang="en-US" sz="1800" dirty="0">
                <a:solidFill>
                  <a:schemeClr val="bg1"/>
                </a:solidFill>
              </a:rPr>
              <a:t> </a:t>
            </a:r>
            <a:r>
              <a:rPr lang="en-US" sz="1800" dirty="0" err="1">
                <a:solidFill>
                  <a:schemeClr val="bg1"/>
                </a:solidFill>
              </a:rPr>
              <a:t>là</a:t>
            </a:r>
            <a:r>
              <a:rPr lang="en-US" sz="1800" dirty="0">
                <a:solidFill>
                  <a:schemeClr val="bg1"/>
                </a:solidFill>
              </a:rPr>
              <a:t> ribosome.</a:t>
            </a:r>
          </a:p>
        </p:txBody>
      </p:sp>
      <p:cxnSp>
        <p:nvCxnSpPr>
          <p:cNvPr id="15" name="Straight Arrow Connector 14">
            <a:extLst>
              <a:ext uri="{FF2B5EF4-FFF2-40B4-BE49-F238E27FC236}">
                <a16:creationId xmlns:a16="http://schemas.microsoft.com/office/drawing/2014/main" id="{AAF2AC45-914E-B2FB-2468-F957A87DCB80}"/>
              </a:ext>
            </a:extLst>
          </p:cNvPr>
          <p:cNvCxnSpPr>
            <a:cxnSpLocks/>
            <a:stCxn id="7" idx="2"/>
            <a:endCxn id="13" idx="0"/>
          </p:cNvCxnSpPr>
          <p:nvPr/>
        </p:nvCxnSpPr>
        <p:spPr>
          <a:xfrm flipH="1">
            <a:off x="2477846" y="3501735"/>
            <a:ext cx="1495425" cy="5043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B9EBB138-DFE5-9D41-DC3F-F1C66BD6F5BE}"/>
              </a:ext>
            </a:extLst>
          </p:cNvPr>
          <p:cNvCxnSpPr>
            <a:stCxn id="21" idx="2"/>
            <a:endCxn id="22" idx="0"/>
          </p:cNvCxnSpPr>
          <p:nvPr/>
        </p:nvCxnSpPr>
        <p:spPr>
          <a:xfrm flipH="1">
            <a:off x="7000633" y="3649458"/>
            <a:ext cx="1464446" cy="362498"/>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4324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par>
                                <p:cTn id="36" presetID="16" presetClass="entr" presetSubtype="21"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arn(inVertical)">
                                      <p:cBhvr>
                                        <p:cTn id="38" dur="500"/>
                                        <p:tgtEl>
                                          <p:spTgt spid="28"/>
                                        </p:tgtEl>
                                      </p:cBhvr>
                                    </p:animEffect>
                                  </p:childTnLst>
                                </p:cTn>
                              </p:par>
                              <p:par>
                                <p:cTn id="39" presetID="16" presetClass="entr" presetSubtype="21"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arn(inVertical)">
                                      <p:cBhvr>
                                        <p:cTn id="41" dur="500"/>
                                        <p:tgtEl>
                                          <p:spTgt spid="29"/>
                                        </p:tgtEl>
                                      </p:cBhvr>
                                    </p:animEffect>
                                  </p:childTnLst>
                                </p:cTn>
                              </p:par>
                              <p:par>
                                <p:cTn id="42" presetID="16" presetClass="entr" presetSubtype="21"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barn(inVertical)">
                                      <p:cBhvr>
                                        <p:cTn id="44" dur="500"/>
                                        <p:tgtEl>
                                          <p:spTgt spid="3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arn(inVertical)">
                                      <p:cBhvr>
                                        <p:cTn id="53" dur="500"/>
                                        <p:tgtEl>
                                          <p:spTgt spid="2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arn(inVertical)">
                                      <p:cBhvr>
                                        <p:cTn id="56" dur="500"/>
                                        <p:tgtEl>
                                          <p:spTgt spid="22"/>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arn(inVertical)">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6" grpId="0" animBg="1"/>
      <p:bldP spid="7" grpId="0" animBg="1"/>
      <p:bldP spid="18" grpId="0" animBg="1"/>
      <p:bldP spid="19" grpId="0" animBg="1"/>
      <p:bldP spid="20" grpId="0" animBg="1"/>
      <p:bldP spid="21" grpId="0" animBg="1"/>
      <p:bldP spid="2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6" name="Google Shape;146;p20"/>
          <p:cNvSpPr txBox="1">
            <a:spLocks noGrp="1"/>
          </p:cNvSpPr>
          <p:nvPr>
            <p:ph type="title"/>
          </p:nvPr>
        </p:nvSpPr>
        <p:spPr>
          <a:xfrm>
            <a:off x="1026148" y="1181693"/>
            <a:ext cx="7154100" cy="3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b="1" dirty="0">
                <a:solidFill>
                  <a:srgbClr val="002060"/>
                </a:solidFill>
                <a:latin typeface="+mj-lt"/>
              </a:rPr>
              <a:t>Thảo luận và trả lời câu hỏi</a:t>
            </a:r>
            <a:endParaRPr sz="2400" b="1" dirty="0">
              <a:solidFill>
                <a:srgbClr val="002060"/>
              </a:solidFill>
              <a:latin typeface="+mj-lt"/>
            </a:endParaRPr>
          </a:p>
        </p:txBody>
      </p:sp>
      <p:sp>
        <p:nvSpPr>
          <p:cNvPr id="148" name="Google Shape;148;p20"/>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2" name="Text Placeholder 1"/>
          <p:cNvSpPr>
            <a:spLocks noGrp="1"/>
          </p:cNvSpPr>
          <p:nvPr>
            <p:ph type="body" idx="1"/>
          </p:nvPr>
        </p:nvSpPr>
        <p:spPr>
          <a:xfrm>
            <a:off x="588291" y="1852596"/>
            <a:ext cx="7812633" cy="757517"/>
          </a:xfrm>
        </p:spPr>
        <p:txBody>
          <a:bodyPr/>
          <a:lstStyle/>
          <a:p>
            <a:pPr algn="just">
              <a:lnSpc>
                <a:spcPct val="150000"/>
              </a:lnSpc>
              <a:spcBef>
                <a:spcPts val="200"/>
              </a:spcBef>
              <a:spcAft>
                <a:spcPts val="200"/>
              </a:spcAft>
            </a:pPr>
            <a:r>
              <a:rPr lang="en-US" i="1" dirty="0">
                <a:solidFill>
                  <a:schemeClr val="accent4">
                    <a:lumMod val="50000"/>
                  </a:schemeClr>
                </a:solidFill>
                <a:latin typeface="+mn-lt"/>
              </a:rPr>
              <a:t>Em hãy chỉ ra điểm giống và khác nhau về thành phần cấu tạo giữa tế bào nhân sơ và tế bào nhân thực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94865" y="154978"/>
            <a:ext cx="7154100" cy="411300"/>
          </a:xfrm>
        </p:spPr>
        <p:txBody>
          <a:bodyPr/>
          <a:lstStyle/>
          <a:p>
            <a:r>
              <a:rPr lang="en-US" sz="2200" b="1" dirty="0">
                <a:solidFill>
                  <a:schemeClr val="accent4">
                    <a:lumMod val="50000"/>
                  </a:schemeClr>
                </a:solidFill>
                <a:latin typeface="+mj-lt"/>
              </a:rPr>
              <a:t>Bảng so sánh tế bào nhân sơ và tế bào nhân thực</a:t>
            </a: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graphicFrame>
        <p:nvGraphicFramePr>
          <p:cNvPr id="5" name="Table 4">
            <a:extLst>
              <a:ext uri="{FF2B5EF4-FFF2-40B4-BE49-F238E27FC236}">
                <a16:creationId xmlns:a16="http://schemas.microsoft.com/office/drawing/2014/main" id="{1C1F5535-EA1C-E61E-1513-A3822B6BADD2}"/>
              </a:ext>
            </a:extLst>
          </p:cNvPr>
          <p:cNvGraphicFramePr>
            <a:graphicFrameLocks noGrp="1"/>
          </p:cNvGraphicFramePr>
          <p:nvPr>
            <p:extLst>
              <p:ext uri="{D42A27DB-BD31-4B8C-83A1-F6EECF244321}">
                <p14:modId xmlns:p14="http://schemas.microsoft.com/office/powerpoint/2010/main" val="3923524338"/>
              </p:ext>
            </p:extLst>
          </p:nvPr>
        </p:nvGraphicFramePr>
        <p:xfrm>
          <a:off x="339634" y="757646"/>
          <a:ext cx="8499566" cy="4110444"/>
        </p:xfrm>
        <a:graphic>
          <a:graphicData uri="http://schemas.openxmlformats.org/drawingml/2006/table">
            <a:tbl>
              <a:tblPr firstRow="1" firstCol="1" bandRow="1">
                <a:tableStyleId>{D5CB4430-2524-4F17-90F3-FB2896347D83}</a:tableStyleId>
              </a:tblPr>
              <a:tblGrid>
                <a:gridCol w="1288818">
                  <a:extLst>
                    <a:ext uri="{9D8B030D-6E8A-4147-A177-3AD203B41FA5}">
                      <a16:colId xmlns:a16="http://schemas.microsoft.com/office/drawing/2014/main" val="2999644212"/>
                    </a:ext>
                  </a:extLst>
                </a:gridCol>
                <a:gridCol w="3630239">
                  <a:extLst>
                    <a:ext uri="{9D8B030D-6E8A-4147-A177-3AD203B41FA5}">
                      <a16:colId xmlns:a16="http://schemas.microsoft.com/office/drawing/2014/main" val="762844783"/>
                    </a:ext>
                  </a:extLst>
                </a:gridCol>
                <a:gridCol w="3580509">
                  <a:extLst>
                    <a:ext uri="{9D8B030D-6E8A-4147-A177-3AD203B41FA5}">
                      <a16:colId xmlns:a16="http://schemas.microsoft.com/office/drawing/2014/main" val="1838617319"/>
                    </a:ext>
                  </a:extLst>
                </a:gridCol>
              </a:tblGrid>
              <a:tr h="435369">
                <a:tc>
                  <a:txBody>
                    <a:bodyPr/>
                    <a:lstStyle/>
                    <a:p>
                      <a:pPr algn="just">
                        <a:lnSpc>
                          <a:spcPct val="115000"/>
                        </a:lnSpc>
                        <a:buNone/>
                      </a:pPr>
                      <a:r>
                        <a:rPr lang="en-US" sz="1300">
                          <a:effectLst/>
                        </a:rPr>
                        <a:t> </a:t>
                      </a: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lgn="ctr">
                        <a:lnSpc>
                          <a:spcPct val="115000"/>
                        </a:lnSpc>
                        <a:buNone/>
                      </a:pPr>
                      <a:r>
                        <a:rPr lang="en-US" sz="2000" b="1" dirty="0" err="1">
                          <a:effectLst/>
                        </a:rPr>
                        <a:t>Tế</a:t>
                      </a:r>
                      <a:r>
                        <a:rPr lang="en-US" sz="2000" b="1" dirty="0">
                          <a:effectLst/>
                        </a:rPr>
                        <a:t> </a:t>
                      </a:r>
                      <a:r>
                        <a:rPr lang="en-US" sz="2000" b="1" dirty="0" err="1">
                          <a:effectLst/>
                        </a:rPr>
                        <a:t>bào</a:t>
                      </a:r>
                      <a:r>
                        <a:rPr lang="en-US" sz="2000" b="1" dirty="0">
                          <a:effectLst/>
                        </a:rPr>
                        <a:t> </a:t>
                      </a:r>
                      <a:r>
                        <a:rPr lang="en-US" sz="2000" b="1" dirty="0" err="1">
                          <a:effectLst/>
                        </a:rPr>
                        <a:t>nhân</a:t>
                      </a:r>
                      <a:r>
                        <a:rPr lang="en-US" sz="2000" b="1" dirty="0">
                          <a:effectLst/>
                        </a:rPr>
                        <a:t> </a:t>
                      </a:r>
                      <a:r>
                        <a:rPr lang="en-US" sz="2000" b="1" dirty="0" err="1">
                          <a:effectLst/>
                        </a:rPr>
                        <a:t>sơ</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lgn="ctr">
                        <a:lnSpc>
                          <a:spcPct val="115000"/>
                        </a:lnSpc>
                        <a:buNone/>
                      </a:pPr>
                      <a:r>
                        <a:rPr lang="en-US" sz="2000" b="1" dirty="0" err="1">
                          <a:effectLst/>
                        </a:rPr>
                        <a:t>Tế</a:t>
                      </a:r>
                      <a:r>
                        <a:rPr lang="en-US" sz="2000" b="1" dirty="0">
                          <a:effectLst/>
                        </a:rPr>
                        <a:t> </a:t>
                      </a:r>
                      <a:r>
                        <a:rPr lang="en-US" sz="2000" b="1" dirty="0" err="1">
                          <a:effectLst/>
                        </a:rPr>
                        <a:t>bào</a:t>
                      </a:r>
                      <a:r>
                        <a:rPr lang="en-US" sz="2000" b="1" dirty="0">
                          <a:effectLst/>
                        </a:rPr>
                        <a:t> </a:t>
                      </a:r>
                      <a:r>
                        <a:rPr lang="en-US" sz="2000" b="1" dirty="0" err="1">
                          <a:effectLst/>
                        </a:rPr>
                        <a:t>nhân</a:t>
                      </a:r>
                      <a:r>
                        <a:rPr lang="en-US" sz="2000" b="1" dirty="0">
                          <a:effectLst/>
                        </a:rPr>
                        <a:t> </a:t>
                      </a:r>
                      <a:r>
                        <a:rPr lang="en-US" sz="2000" b="1" dirty="0" err="1">
                          <a:effectLst/>
                        </a:rPr>
                        <a:t>thực</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20000"/>
                        <a:lumOff val="80000"/>
                      </a:schemeClr>
                    </a:solidFill>
                  </a:tcPr>
                </a:tc>
                <a:extLst>
                  <a:ext uri="{0D108BD9-81ED-4DB2-BD59-A6C34878D82A}">
                    <a16:rowId xmlns:a16="http://schemas.microsoft.com/office/drawing/2014/main" val="3557312709"/>
                  </a:ext>
                </a:extLst>
              </a:tr>
              <a:tr h="435369">
                <a:tc>
                  <a:txBody>
                    <a:bodyPr/>
                    <a:lstStyle/>
                    <a:p>
                      <a:pPr algn="ctr">
                        <a:lnSpc>
                          <a:spcPct val="115000"/>
                        </a:lnSpc>
                        <a:buNone/>
                      </a:pPr>
                      <a:r>
                        <a:rPr lang="en-US" sz="2000" b="1" dirty="0" err="1">
                          <a:effectLst/>
                        </a:rPr>
                        <a:t>Giống</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lumMod val="20000"/>
                        <a:lumOff val="80000"/>
                      </a:schemeClr>
                    </a:solidFill>
                  </a:tcPr>
                </a:tc>
                <a:tc gridSpan="2">
                  <a:txBody>
                    <a:bodyPr/>
                    <a:lstStyle/>
                    <a:p>
                      <a:pPr algn="just">
                        <a:lnSpc>
                          <a:spcPct val="115000"/>
                        </a:lnSpc>
                        <a:buNone/>
                      </a:pPr>
                      <a:r>
                        <a:rPr lang="en-US" sz="1800" dirty="0" err="1">
                          <a:effectLst/>
                        </a:rPr>
                        <a:t>Cả</a:t>
                      </a:r>
                      <a:r>
                        <a:rPr lang="en-US" sz="1800" dirty="0">
                          <a:effectLst/>
                        </a:rPr>
                        <a:t> </a:t>
                      </a:r>
                      <a:r>
                        <a:rPr lang="en-US" sz="1800" dirty="0" err="1">
                          <a:effectLst/>
                        </a:rPr>
                        <a:t>hai</a:t>
                      </a:r>
                      <a:r>
                        <a:rPr lang="en-US" sz="1800" dirty="0">
                          <a:effectLst/>
                        </a:rPr>
                        <a:t> </a:t>
                      </a:r>
                      <a:r>
                        <a:rPr lang="en-US" sz="1800" dirty="0" err="1">
                          <a:effectLst/>
                        </a:rPr>
                        <a:t>loại</a:t>
                      </a:r>
                      <a:r>
                        <a:rPr lang="en-US" sz="1800" dirty="0">
                          <a:effectLst/>
                        </a:rPr>
                        <a:t> </a:t>
                      </a:r>
                      <a:r>
                        <a:rPr lang="en-US" sz="1800" dirty="0" err="1">
                          <a:effectLst/>
                        </a:rPr>
                        <a:t>tế</a:t>
                      </a:r>
                      <a:r>
                        <a:rPr lang="en-US" sz="1800" dirty="0">
                          <a:effectLst/>
                        </a:rPr>
                        <a:t> </a:t>
                      </a:r>
                      <a:r>
                        <a:rPr lang="en-US" sz="1800" dirty="0" err="1">
                          <a:effectLst/>
                        </a:rPr>
                        <a:t>bào</a:t>
                      </a:r>
                      <a:r>
                        <a:rPr lang="en-US" sz="1800" dirty="0">
                          <a:effectLst/>
                        </a:rPr>
                        <a:t> </a:t>
                      </a:r>
                      <a:r>
                        <a:rPr lang="en-US" sz="1800" dirty="0" err="1">
                          <a:effectLst/>
                        </a:rPr>
                        <a:t>đều</a:t>
                      </a:r>
                      <a:r>
                        <a:rPr lang="en-US" sz="1800" dirty="0">
                          <a:effectLst/>
                        </a:rPr>
                        <a:t> </a:t>
                      </a:r>
                      <a:r>
                        <a:rPr lang="en-US" sz="1800" dirty="0" err="1">
                          <a:effectLst/>
                        </a:rPr>
                        <a:t>có</a:t>
                      </a:r>
                      <a:r>
                        <a:rPr lang="en-US" sz="1800" dirty="0">
                          <a:effectLst/>
                        </a:rPr>
                        <a:t> </a:t>
                      </a:r>
                      <a:r>
                        <a:rPr lang="en-US" sz="1800" dirty="0" err="1">
                          <a:effectLst/>
                        </a:rPr>
                        <a:t>màng</a:t>
                      </a:r>
                      <a:r>
                        <a:rPr lang="en-US" sz="1800" dirty="0">
                          <a:effectLst/>
                        </a:rPr>
                        <a:t> </a:t>
                      </a:r>
                      <a:r>
                        <a:rPr lang="en-US" sz="1800" dirty="0" err="1">
                          <a:effectLst/>
                        </a:rPr>
                        <a:t>tế</a:t>
                      </a:r>
                      <a:r>
                        <a:rPr lang="en-US" sz="1800" dirty="0">
                          <a:effectLst/>
                        </a:rPr>
                        <a:t> </a:t>
                      </a:r>
                      <a:r>
                        <a:rPr lang="en-US" sz="1800" dirty="0" err="1">
                          <a:effectLst/>
                        </a:rPr>
                        <a:t>bào</a:t>
                      </a:r>
                      <a:r>
                        <a:rPr lang="en-US" sz="1800" dirty="0">
                          <a:effectLst/>
                        </a:rPr>
                        <a:t> </a:t>
                      </a:r>
                      <a:r>
                        <a:rPr lang="en-US" sz="1800" dirty="0" err="1">
                          <a:effectLst/>
                        </a:rPr>
                        <a:t>và</a:t>
                      </a:r>
                      <a:r>
                        <a:rPr lang="en-US" sz="1800" dirty="0">
                          <a:effectLst/>
                        </a:rPr>
                        <a:t> </a:t>
                      </a:r>
                      <a:r>
                        <a:rPr lang="en-US" sz="1800" dirty="0" err="1">
                          <a:effectLst/>
                        </a:rPr>
                        <a:t>tế</a:t>
                      </a:r>
                      <a:r>
                        <a:rPr lang="en-US" sz="1800" dirty="0">
                          <a:effectLst/>
                        </a:rPr>
                        <a:t> </a:t>
                      </a:r>
                      <a:r>
                        <a:rPr lang="en-US" sz="1800" dirty="0" err="1">
                          <a:effectLst/>
                        </a:rPr>
                        <a:t>bào</a:t>
                      </a:r>
                      <a:r>
                        <a:rPr lang="en-US" sz="1800" dirty="0">
                          <a:effectLst/>
                        </a:rPr>
                        <a:t> </a:t>
                      </a:r>
                      <a:r>
                        <a:rPr lang="en-US" sz="1800" dirty="0" err="1">
                          <a:effectLst/>
                        </a:rPr>
                        <a:t>chất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20000"/>
                        <a:lumOff val="80000"/>
                      </a:schemeClr>
                    </a:solidFill>
                  </a:tcPr>
                </a:tc>
                <a:tc hMerge="1">
                  <a:txBody>
                    <a:bodyPr/>
                    <a:lstStyle/>
                    <a:p>
                      <a:endParaRPr lang="en-US"/>
                    </a:p>
                  </a:txBody>
                  <a:tcPr/>
                </a:tc>
                <a:extLst>
                  <a:ext uri="{0D108BD9-81ED-4DB2-BD59-A6C34878D82A}">
                    <a16:rowId xmlns:a16="http://schemas.microsoft.com/office/drawing/2014/main" val="3049532114"/>
                  </a:ext>
                </a:extLst>
              </a:tr>
              <a:tr h="2330544">
                <a:tc>
                  <a:txBody>
                    <a:bodyPr/>
                    <a:lstStyle/>
                    <a:p>
                      <a:pPr algn="ctr">
                        <a:lnSpc>
                          <a:spcPct val="115000"/>
                        </a:lnSpc>
                        <a:buNone/>
                      </a:pPr>
                      <a:r>
                        <a:rPr lang="en-US" sz="2000" b="1" dirty="0" err="1">
                          <a:effectLst/>
                        </a:rPr>
                        <a:t>Tế</a:t>
                      </a:r>
                      <a:r>
                        <a:rPr lang="en-US" sz="2000" b="1" dirty="0">
                          <a:effectLst/>
                        </a:rPr>
                        <a:t> </a:t>
                      </a:r>
                      <a:r>
                        <a:rPr lang="en-US" sz="2000" b="1" dirty="0" err="1">
                          <a:effectLst/>
                        </a:rPr>
                        <a:t>bào</a:t>
                      </a:r>
                      <a:r>
                        <a:rPr lang="en-US" sz="2000" b="1" dirty="0">
                          <a:effectLst/>
                        </a:rPr>
                        <a:t> </a:t>
                      </a:r>
                      <a:r>
                        <a:rPr lang="en-US" sz="2000" b="1" dirty="0" err="1">
                          <a:effectLst/>
                        </a:rPr>
                        <a:t>chất</a:t>
                      </a:r>
                      <a:r>
                        <a:rPr lang="en-US" sz="2000" b="1" dirty="0">
                          <a:effectLst/>
                        </a:rPr>
                        <a:t> </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just">
                        <a:lnSpc>
                          <a:spcPct val="115000"/>
                        </a:lnSpc>
                        <a:buNone/>
                      </a:pPr>
                      <a:r>
                        <a:rPr lang="en-US" sz="1800" dirty="0">
                          <a:effectLst/>
                        </a:rPr>
                        <a:t> </a:t>
                      </a:r>
                      <a:r>
                        <a:rPr lang="en-US" sz="1800" dirty="0" err="1">
                          <a:effectLst/>
                        </a:rPr>
                        <a:t>Không</a:t>
                      </a:r>
                      <a:r>
                        <a:rPr lang="en-US" sz="1800" dirty="0">
                          <a:effectLst/>
                        </a:rPr>
                        <a:t> </a:t>
                      </a:r>
                      <a:r>
                        <a:rPr lang="en-US" sz="1800" dirty="0" err="1">
                          <a:effectLst/>
                        </a:rPr>
                        <a:t>có</a:t>
                      </a:r>
                      <a:r>
                        <a:rPr lang="en-US" sz="1800" dirty="0">
                          <a:effectLst/>
                        </a:rPr>
                        <a:t> </a:t>
                      </a:r>
                      <a:r>
                        <a:rPr lang="en-US" sz="1800" dirty="0" err="1">
                          <a:effectLst/>
                        </a:rPr>
                        <a:t>hệ</a:t>
                      </a:r>
                      <a:r>
                        <a:rPr lang="en-US" sz="1800" dirty="0">
                          <a:effectLst/>
                        </a:rPr>
                        <a:t> </a:t>
                      </a:r>
                      <a:r>
                        <a:rPr lang="en-US" sz="1800" dirty="0" err="1">
                          <a:effectLst/>
                        </a:rPr>
                        <a:t>thống</a:t>
                      </a:r>
                      <a:r>
                        <a:rPr lang="en-US" sz="1800" dirty="0">
                          <a:effectLst/>
                        </a:rPr>
                        <a:t> </a:t>
                      </a:r>
                      <a:r>
                        <a:rPr lang="en-US" sz="1800" dirty="0" err="1">
                          <a:effectLst/>
                        </a:rPr>
                        <a:t>nội</a:t>
                      </a:r>
                      <a:r>
                        <a:rPr lang="en-US" sz="1800" dirty="0">
                          <a:effectLst/>
                        </a:rPr>
                        <a:t> </a:t>
                      </a:r>
                      <a:r>
                        <a:rPr lang="en-US" sz="1800" dirty="0" err="1">
                          <a:effectLst/>
                        </a:rPr>
                        <a:t>màng</a:t>
                      </a:r>
                      <a:r>
                        <a:rPr lang="en-US" sz="1800" dirty="0">
                          <a:effectLst/>
                        </a:rPr>
                        <a:t>, </a:t>
                      </a:r>
                      <a:r>
                        <a:rPr lang="en-US" sz="1800" dirty="0" err="1">
                          <a:effectLst/>
                        </a:rPr>
                        <a:t>các</a:t>
                      </a:r>
                      <a:r>
                        <a:rPr lang="en-US" sz="1800" dirty="0">
                          <a:effectLst/>
                        </a:rPr>
                        <a:t> </a:t>
                      </a:r>
                      <a:r>
                        <a:rPr lang="en-US" sz="1800" dirty="0" err="1">
                          <a:effectLst/>
                        </a:rPr>
                        <a:t>bào</a:t>
                      </a:r>
                      <a:r>
                        <a:rPr lang="en-US" sz="1800" dirty="0">
                          <a:effectLst/>
                        </a:rPr>
                        <a:t> </a:t>
                      </a:r>
                      <a:r>
                        <a:rPr lang="en-US" sz="1800" dirty="0" err="1">
                          <a:effectLst/>
                        </a:rPr>
                        <a:t>quan</a:t>
                      </a:r>
                      <a:r>
                        <a:rPr lang="en-US" sz="1800" dirty="0">
                          <a:effectLst/>
                        </a:rPr>
                        <a:t> </a:t>
                      </a:r>
                      <a:r>
                        <a:rPr lang="en-US" sz="1800" dirty="0" err="1">
                          <a:effectLst/>
                        </a:rPr>
                        <a:t>không</a:t>
                      </a:r>
                      <a:r>
                        <a:rPr lang="en-US" sz="1800" dirty="0">
                          <a:effectLst/>
                        </a:rPr>
                        <a:t> </a:t>
                      </a:r>
                      <a:r>
                        <a:rPr lang="en-US" sz="1800" dirty="0" err="1">
                          <a:effectLst/>
                        </a:rPr>
                        <a:t>có</a:t>
                      </a:r>
                      <a:r>
                        <a:rPr lang="en-US" sz="1800" dirty="0">
                          <a:effectLst/>
                        </a:rPr>
                        <a:t> </a:t>
                      </a:r>
                      <a:r>
                        <a:rPr lang="en-US" sz="1800" dirty="0" err="1">
                          <a:effectLst/>
                        </a:rPr>
                        <a:t>màng</a:t>
                      </a:r>
                      <a:r>
                        <a:rPr lang="en-US" sz="1800" dirty="0">
                          <a:effectLst/>
                        </a:rPr>
                        <a:t> bao </a:t>
                      </a:r>
                      <a:r>
                        <a:rPr lang="en-US" sz="1800" dirty="0" err="1">
                          <a:effectLst/>
                        </a:rPr>
                        <a:t>bọc</a:t>
                      </a:r>
                      <a:r>
                        <a:rPr lang="en-US" sz="1800" dirty="0">
                          <a:effectLst/>
                        </a:rPr>
                        <a:t>, </a:t>
                      </a:r>
                      <a:r>
                        <a:rPr lang="en-US" sz="1800" dirty="0" err="1">
                          <a:effectLst/>
                        </a:rPr>
                        <a:t>chỉ</a:t>
                      </a:r>
                      <a:r>
                        <a:rPr lang="en-US" sz="1800" dirty="0">
                          <a:effectLst/>
                        </a:rPr>
                        <a:t> </a:t>
                      </a:r>
                      <a:r>
                        <a:rPr lang="en-US" sz="1800" dirty="0" err="1">
                          <a:effectLst/>
                        </a:rPr>
                        <a:t>có</a:t>
                      </a:r>
                      <a:r>
                        <a:rPr lang="en-US" sz="1800" dirty="0">
                          <a:effectLst/>
                        </a:rPr>
                        <a:t> </a:t>
                      </a:r>
                      <a:r>
                        <a:rPr lang="en-US" sz="1800" dirty="0" err="1">
                          <a:effectLst/>
                        </a:rPr>
                        <a:t>một</a:t>
                      </a:r>
                      <a:r>
                        <a:rPr lang="en-US" sz="1800" dirty="0">
                          <a:effectLst/>
                        </a:rPr>
                        <a:t> </a:t>
                      </a:r>
                      <a:r>
                        <a:rPr lang="en-US" sz="1800" dirty="0" err="1">
                          <a:effectLst/>
                        </a:rPr>
                        <a:t>bào</a:t>
                      </a:r>
                      <a:r>
                        <a:rPr lang="en-US" sz="1800" dirty="0">
                          <a:effectLst/>
                        </a:rPr>
                        <a:t> </a:t>
                      </a:r>
                      <a:r>
                        <a:rPr lang="en-US" sz="1800" dirty="0" err="1">
                          <a:effectLst/>
                        </a:rPr>
                        <a:t>quan</a:t>
                      </a:r>
                      <a:r>
                        <a:rPr lang="en-US" sz="1800" dirty="0">
                          <a:effectLst/>
                        </a:rPr>
                        <a:t> </a:t>
                      </a:r>
                      <a:r>
                        <a:rPr lang="en-US" sz="1800" dirty="0" err="1">
                          <a:effectLst/>
                        </a:rPr>
                        <a:t>duy</a:t>
                      </a:r>
                      <a:r>
                        <a:rPr lang="en-US" sz="1800" dirty="0">
                          <a:effectLst/>
                        </a:rPr>
                        <a:t> </a:t>
                      </a:r>
                      <a:r>
                        <a:rPr lang="en-US" sz="1800" dirty="0" err="1">
                          <a:effectLst/>
                        </a:rPr>
                        <a:t>nhất</a:t>
                      </a:r>
                      <a:r>
                        <a:rPr lang="en-US" sz="1800" dirty="0">
                          <a:effectLst/>
                        </a:rPr>
                        <a:t> </a:t>
                      </a:r>
                      <a:r>
                        <a:rPr lang="en-US" sz="1800" dirty="0" err="1">
                          <a:effectLst/>
                        </a:rPr>
                        <a:t>là</a:t>
                      </a:r>
                      <a:r>
                        <a:rPr lang="en-US" sz="1800" dirty="0">
                          <a:effectLst/>
                        </a:rPr>
                        <a:t> Ribosome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lgn="just">
                        <a:lnSpc>
                          <a:spcPct val="115000"/>
                        </a:lnSpc>
                        <a:buNone/>
                      </a:pPr>
                      <a:r>
                        <a:rPr lang="en-US" sz="1800" dirty="0">
                          <a:effectLst/>
                        </a:rPr>
                        <a:t> </a:t>
                      </a:r>
                      <a:r>
                        <a:rPr lang="en-US" sz="1800" dirty="0" err="1">
                          <a:effectLst/>
                        </a:rPr>
                        <a:t>Có</a:t>
                      </a:r>
                      <a:r>
                        <a:rPr lang="en-US" sz="1800" dirty="0">
                          <a:effectLst/>
                        </a:rPr>
                        <a:t> </a:t>
                      </a:r>
                      <a:r>
                        <a:rPr lang="en-US" sz="1800" dirty="0" err="1">
                          <a:effectLst/>
                        </a:rPr>
                        <a:t>hệ</a:t>
                      </a:r>
                      <a:r>
                        <a:rPr lang="en-US" sz="1800" dirty="0">
                          <a:effectLst/>
                        </a:rPr>
                        <a:t> </a:t>
                      </a:r>
                      <a:r>
                        <a:rPr lang="en-US" sz="1800" dirty="0" err="1">
                          <a:effectLst/>
                        </a:rPr>
                        <a:t>thống</a:t>
                      </a:r>
                      <a:r>
                        <a:rPr lang="en-US" sz="1800" dirty="0">
                          <a:effectLst/>
                        </a:rPr>
                        <a:t> </a:t>
                      </a:r>
                      <a:r>
                        <a:rPr lang="en-US" sz="1800" dirty="0" err="1">
                          <a:effectLst/>
                        </a:rPr>
                        <a:t>nội</a:t>
                      </a:r>
                      <a:r>
                        <a:rPr lang="en-US" sz="1800" dirty="0">
                          <a:effectLst/>
                        </a:rPr>
                        <a:t> </a:t>
                      </a:r>
                      <a:r>
                        <a:rPr lang="en-US" sz="1800" dirty="0" err="1">
                          <a:effectLst/>
                        </a:rPr>
                        <a:t>màng</a:t>
                      </a:r>
                      <a:r>
                        <a:rPr lang="en-US" sz="1800" dirty="0">
                          <a:effectLst/>
                        </a:rPr>
                        <a:t>, </a:t>
                      </a:r>
                      <a:r>
                        <a:rPr lang="en-US" sz="1800" dirty="0" err="1">
                          <a:effectLst/>
                        </a:rPr>
                        <a:t>Tế</a:t>
                      </a:r>
                      <a:r>
                        <a:rPr lang="en-US" sz="1800" dirty="0">
                          <a:effectLst/>
                        </a:rPr>
                        <a:t> </a:t>
                      </a:r>
                      <a:r>
                        <a:rPr lang="en-US" sz="1800" dirty="0" err="1">
                          <a:effectLst/>
                        </a:rPr>
                        <a:t>bào</a:t>
                      </a:r>
                      <a:r>
                        <a:rPr lang="en-US" sz="1800" dirty="0">
                          <a:effectLst/>
                        </a:rPr>
                        <a:t> </a:t>
                      </a:r>
                      <a:r>
                        <a:rPr lang="en-US" sz="1800" dirty="0" err="1">
                          <a:effectLst/>
                        </a:rPr>
                        <a:t>chất</a:t>
                      </a:r>
                      <a:r>
                        <a:rPr lang="en-US" sz="1800" dirty="0">
                          <a:effectLst/>
                        </a:rPr>
                        <a:t> </a:t>
                      </a:r>
                      <a:r>
                        <a:rPr lang="en-US" sz="1800" dirty="0" err="1">
                          <a:effectLst/>
                        </a:rPr>
                        <a:t>được</a:t>
                      </a:r>
                      <a:r>
                        <a:rPr lang="en-US" sz="1800" dirty="0">
                          <a:effectLst/>
                        </a:rPr>
                        <a:t> chia </a:t>
                      </a:r>
                      <a:r>
                        <a:rPr lang="en-US" sz="1800" dirty="0" err="1">
                          <a:effectLst/>
                        </a:rPr>
                        <a:t>thành</a:t>
                      </a:r>
                      <a:r>
                        <a:rPr lang="en-US" sz="1800" dirty="0">
                          <a:effectLst/>
                        </a:rPr>
                        <a:t> </a:t>
                      </a:r>
                      <a:r>
                        <a:rPr lang="en-US" sz="1800" dirty="0" err="1">
                          <a:effectLst/>
                        </a:rPr>
                        <a:t>nhiều</a:t>
                      </a:r>
                      <a:r>
                        <a:rPr lang="en-US" sz="1800" dirty="0">
                          <a:effectLst/>
                        </a:rPr>
                        <a:t> </a:t>
                      </a:r>
                      <a:r>
                        <a:rPr lang="en-US" sz="1800" dirty="0" err="1">
                          <a:effectLst/>
                        </a:rPr>
                        <a:t>khoang</a:t>
                      </a:r>
                      <a:r>
                        <a:rPr lang="en-US" sz="1800" dirty="0">
                          <a:effectLst/>
                        </a:rPr>
                        <a:t>, </a:t>
                      </a:r>
                      <a:r>
                        <a:rPr lang="en-US" sz="1800" dirty="0" err="1">
                          <a:effectLst/>
                        </a:rPr>
                        <a:t>các</a:t>
                      </a:r>
                      <a:r>
                        <a:rPr lang="en-US" sz="1800" dirty="0">
                          <a:effectLst/>
                        </a:rPr>
                        <a:t> </a:t>
                      </a:r>
                      <a:r>
                        <a:rPr lang="en-US" sz="1800" dirty="0" err="1">
                          <a:effectLst/>
                        </a:rPr>
                        <a:t>bào</a:t>
                      </a:r>
                      <a:r>
                        <a:rPr lang="en-US" sz="1800" dirty="0">
                          <a:effectLst/>
                        </a:rPr>
                        <a:t> </a:t>
                      </a:r>
                      <a:r>
                        <a:rPr lang="en-US" sz="1800" dirty="0" err="1">
                          <a:effectLst/>
                        </a:rPr>
                        <a:t>quan</a:t>
                      </a:r>
                      <a:r>
                        <a:rPr lang="en-US" sz="1800" dirty="0">
                          <a:effectLst/>
                        </a:rPr>
                        <a:t> </a:t>
                      </a:r>
                      <a:r>
                        <a:rPr lang="en-US" sz="1800" dirty="0" err="1">
                          <a:effectLst/>
                        </a:rPr>
                        <a:t>có</a:t>
                      </a:r>
                      <a:r>
                        <a:rPr lang="en-US" sz="1800" dirty="0">
                          <a:effectLst/>
                        </a:rPr>
                        <a:t> </a:t>
                      </a:r>
                      <a:r>
                        <a:rPr lang="en-US" sz="1800" dirty="0" err="1">
                          <a:effectLst/>
                        </a:rPr>
                        <a:t>màng</a:t>
                      </a:r>
                      <a:r>
                        <a:rPr lang="en-US" sz="1800" dirty="0">
                          <a:effectLst/>
                        </a:rPr>
                        <a:t> bao </a:t>
                      </a:r>
                      <a:r>
                        <a:rPr lang="en-US" sz="1800" dirty="0" err="1">
                          <a:effectLst/>
                        </a:rPr>
                        <a:t>bọc</a:t>
                      </a:r>
                      <a:r>
                        <a:rPr lang="en-US" sz="1800" dirty="0">
                          <a:effectLst/>
                        </a:rPr>
                        <a:t>, </a:t>
                      </a:r>
                      <a:r>
                        <a:rPr lang="en-US" sz="1800" dirty="0" err="1">
                          <a:effectLst/>
                        </a:rPr>
                        <a:t>có</a:t>
                      </a:r>
                      <a:r>
                        <a:rPr lang="en-US" sz="1800" dirty="0">
                          <a:effectLst/>
                        </a:rPr>
                        <a:t> </a:t>
                      </a:r>
                      <a:r>
                        <a:rPr lang="en-US" sz="1800" dirty="0" err="1">
                          <a:effectLst/>
                        </a:rPr>
                        <a:t>nhiều</a:t>
                      </a:r>
                      <a:r>
                        <a:rPr lang="en-US" sz="1800" dirty="0">
                          <a:effectLst/>
                        </a:rPr>
                        <a:t> </a:t>
                      </a:r>
                      <a:r>
                        <a:rPr lang="en-US" sz="1800" dirty="0" err="1">
                          <a:effectLst/>
                        </a:rPr>
                        <a:t>bào</a:t>
                      </a:r>
                      <a:r>
                        <a:rPr lang="en-US" sz="1800" dirty="0">
                          <a:effectLst/>
                        </a:rPr>
                        <a:t> </a:t>
                      </a:r>
                      <a:r>
                        <a:rPr lang="en-US" sz="1800" dirty="0" err="1">
                          <a:effectLst/>
                        </a:rPr>
                        <a:t>quan</a:t>
                      </a:r>
                      <a:r>
                        <a:rPr lang="en-US" sz="1800" dirty="0">
                          <a:effectLst/>
                        </a:rPr>
                        <a:t> </a:t>
                      </a:r>
                      <a:r>
                        <a:rPr lang="en-US" sz="1800" dirty="0" err="1">
                          <a:effectLst/>
                        </a:rPr>
                        <a:t>khác</a:t>
                      </a:r>
                      <a:r>
                        <a:rPr lang="en-US" sz="1800" dirty="0">
                          <a:effectLst/>
                        </a:rPr>
                        <a:t> </a:t>
                      </a:r>
                      <a:r>
                        <a:rPr lang="en-US" sz="1800" dirty="0" err="1">
                          <a:effectLst/>
                        </a:rPr>
                        <a:t>nhau</a:t>
                      </a:r>
                      <a:r>
                        <a:rPr lang="en-US" sz="1800" dirty="0">
                          <a:effectLst/>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20000"/>
                        <a:lumOff val="80000"/>
                      </a:schemeClr>
                    </a:solidFill>
                  </a:tcPr>
                </a:tc>
                <a:extLst>
                  <a:ext uri="{0D108BD9-81ED-4DB2-BD59-A6C34878D82A}">
                    <a16:rowId xmlns:a16="http://schemas.microsoft.com/office/drawing/2014/main" val="3884043937"/>
                  </a:ext>
                </a:extLst>
              </a:tr>
              <a:tr h="909162">
                <a:tc>
                  <a:txBody>
                    <a:bodyPr/>
                    <a:lstStyle/>
                    <a:p>
                      <a:pPr algn="ctr">
                        <a:lnSpc>
                          <a:spcPct val="115000"/>
                        </a:lnSpc>
                        <a:buNone/>
                      </a:pPr>
                      <a:r>
                        <a:rPr lang="en-US" sz="2000" b="1" dirty="0" err="1">
                          <a:effectLst/>
                        </a:rPr>
                        <a:t>Nhân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just">
                        <a:lnSpc>
                          <a:spcPct val="115000"/>
                        </a:lnSpc>
                        <a:buNone/>
                      </a:pPr>
                      <a:r>
                        <a:rPr lang="en-US" sz="1800">
                          <a:effectLst/>
                        </a:rPr>
                        <a:t> Chưa hoàn chỉnh: không có màng nhân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lgn="just">
                        <a:lnSpc>
                          <a:spcPct val="115000"/>
                        </a:lnSpc>
                        <a:buNone/>
                      </a:pPr>
                      <a:r>
                        <a:rPr lang="en-US" sz="1800" dirty="0">
                          <a:effectLst/>
                        </a:rPr>
                        <a:t> Hoàn </a:t>
                      </a:r>
                      <a:r>
                        <a:rPr lang="en-US" sz="1800" dirty="0" err="1">
                          <a:effectLst/>
                        </a:rPr>
                        <a:t>chỉnh</a:t>
                      </a:r>
                      <a:r>
                        <a:rPr lang="en-US" sz="1800" dirty="0">
                          <a:effectLst/>
                        </a:rPr>
                        <a:t>:  </a:t>
                      </a:r>
                      <a:r>
                        <a:rPr lang="en-US" sz="1800" dirty="0" err="1">
                          <a:effectLst/>
                        </a:rPr>
                        <a:t>có</a:t>
                      </a:r>
                      <a:r>
                        <a:rPr lang="en-US" sz="1800" dirty="0">
                          <a:effectLst/>
                        </a:rPr>
                        <a:t> </a:t>
                      </a:r>
                      <a:r>
                        <a:rPr lang="en-US" sz="1800" dirty="0" err="1">
                          <a:effectLst/>
                        </a:rPr>
                        <a:t>màng</a:t>
                      </a:r>
                      <a:r>
                        <a:rPr lang="en-US" sz="1800" dirty="0">
                          <a:effectLst/>
                        </a:rPr>
                        <a:t> </a:t>
                      </a:r>
                      <a:r>
                        <a:rPr lang="en-US" sz="1800" dirty="0" err="1">
                          <a:effectLst/>
                        </a:rPr>
                        <a:t>nhân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20000"/>
                        <a:lumOff val="80000"/>
                      </a:schemeClr>
                    </a:solidFill>
                  </a:tcPr>
                </a:tc>
                <a:extLst>
                  <a:ext uri="{0D108BD9-81ED-4DB2-BD59-A6C34878D82A}">
                    <a16:rowId xmlns:a16="http://schemas.microsoft.com/office/drawing/2014/main" val="1827808474"/>
                  </a:ext>
                </a:extLst>
              </a:tr>
            </a:tbl>
          </a:graphicData>
        </a:graphic>
      </p:graphicFrame>
    </p:spTree>
    <p:extLst>
      <p:ext uri="{BB962C8B-B14F-4D97-AF65-F5344CB8AC3E}">
        <p14:creationId xmlns:p14="http://schemas.microsoft.com/office/powerpoint/2010/main" val="278750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xfrm>
            <a:off x="611817" y="630227"/>
            <a:ext cx="6911202" cy="873796"/>
          </a:xfrm>
          <a:prstGeom prst="rect">
            <a:avLst/>
          </a:prstGeom>
        </p:spPr>
        <p:txBody>
          <a:bodyPr spcFirstLastPara="1" wrap="square" lIns="0" tIns="0" rIns="0" bIns="0" anchor="t" anchorCtr="0">
            <a:noAutofit/>
          </a:bodyPr>
          <a:lstStyle/>
          <a:p>
            <a:pPr marL="0" lvl="0" indent="0" algn="l" rtl="0">
              <a:lnSpc>
                <a:spcPts val="3200"/>
              </a:lnSpc>
              <a:spcBef>
                <a:spcPts val="200"/>
              </a:spcBef>
              <a:spcAft>
                <a:spcPts val="200"/>
              </a:spcAft>
              <a:buNone/>
            </a:pPr>
            <a:r>
              <a:rPr lang="en" sz="2400" b="1" dirty="0">
                <a:solidFill>
                  <a:srgbClr val="002060"/>
                </a:solidFill>
                <a:latin typeface="+mj-lt"/>
              </a:rPr>
              <a:t>III. TẾ BÀO ĐỘNG </a:t>
            </a:r>
            <a:r>
              <a:rPr lang="en" sz="2400" b="1">
                <a:solidFill>
                  <a:srgbClr val="002060"/>
                </a:solidFill>
                <a:latin typeface="+mj-lt"/>
              </a:rPr>
              <a:t>VẬT VÀ </a:t>
            </a:r>
            <a:r>
              <a:rPr lang="en" sz="2400" b="1" dirty="0">
                <a:solidFill>
                  <a:srgbClr val="002060"/>
                </a:solidFill>
                <a:latin typeface="+mj-lt"/>
              </a:rPr>
              <a:t>TẾ BÀO THỰC VẬT</a:t>
            </a:r>
            <a:endParaRPr sz="2400" b="1" dirty="0">
              <a:solidFill>
                <a:srgbClr val="002060"/>
              </a:solidFill>
              <a:latin typeface="+mj-lt"/>
            </a:endParaRPr>
          </a:p>
        </p:txBody>
      </p:sp>
      <p:sp>
        <p:nvSpPr>
          <p:cNvPr id="157" name="Google Shape;157;p21"/>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2" name="Text Placeholder 1"/>
          <p:cNvSpPr>
            <a:spLocks noGrp="1"/>
          </p:cNvSpPr>
          <p:nvPr>
            <p:ph type="body" idx="1"/>
          </p:nvPr>
        </p:nvSpPr>
        <p:spPr>
          <a:xfrm>
            <a:off x="732102" y="1329934"/>
            <a:ext cx="7659014" cy="2140090"/>
          </a:xfrm>
        </p:spPr>
        <p:txBody>
          <a:bodyPr/>
          <a:lstStyle/>
          <a:p>
            <a:pPr algn="just">
              <a:lnSpc>
                <a:spcPct val="150000"/>
              </a:lnSpc>
            </a:pPr>
            <a:r>
              <a:rPr lang="en-US" sz="2000" dirty="0">
                <a:solidFill>
                  <a:schemeClr val="accent4">
                    <a:lumMod val="50000"/>
                  </a:schemeClr>
                </a:solidFill>
                <a:latin typeface="+mj-lt"/>
              </a:rPr>
              <a:t>Tế bào động vật và tế bào thực vật đều là các tế bào nhân thực.</a:t>
            </a:r>
          </a:p>
          <a:p>
            <a:pPr algn="just">
              <a:lnSpc>
                <a:spcPct val="150000"/>
              </a:lnSpc>
            </a:pPr>
            <a:r>
              <a:rPr lang="en-US" sz="2000" dirty="0">
                <a:solidFill>
                  <a:schemeClr val="accent4">
                    <a:lumMod val="50000"/>
                  </a:schemeClr>
                </a:solidFill>
                <a:latin typeface="+mj-lt"/>
              </a:rPr>
              <a:t>Chúng giống nhau một số thành phần chính giúp tế bào thực hiện các quá trình sống. Tuy nhiên, chúng cũng có những thành phần khác nhau, liên quan đến chức năng của từng loại tế bào.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barn(inVertical)">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901" y="653436"/>
            <a:ext cx="7995514" cy="378006"/>
          </a:xfrm>
        </p:spPr>
        <p:txBody>
          <a:bodyPr/>
          <a:lstStyle/>
          <a:p>
            <a:pPr algn="ctr"/>
            <a:r>
              <a:rPr lang="en-US" sz="2200" b="1" dirty="0">
                <a:solidFill>
                  <a:srgbClr val="002060"/>
                </a:solidFill>
                <a:latin typeface="+mj-lt"/>
              </a:rPr>
              <a:t>Quan sát Hình 19.3</a:t>
            </a:r>
          </a:p>
        </p:txBody>
      </p:sp>
      <p:sp>
        <p:nvSpPr>
          <p:cNvPr id="3" name="Subtitle 2"/>
          <p:cNvSpPr>
            <a:spLocks noGrp="1"/>
          </p:cNvSpPr>
          <p:nvPr>
            <p:ph type="subTitle" idx="1"/>
          </p:nvPr>
        </p:nvSpPr>
        <p:spPr>
          <a:xfrm>
            <a:off x="588044" y="1061731"/>
            <a:ext cx="7161580" cy="737475"/>
          </a:xfrm>
        </p:spPr>
        <p:txBody>
          <a:bodyPr/>
          <a:lstStyle/>
          <a:p>
            <a:pPr algn="just">
              <a:lnSpc>
                <a:spcPct val="150000"/>
              </a:lnSpc>
              <a:spcBef>
                <a:spcPts val="200"/>
              </a:spcBef>
              <a:spcAft>
                <a:spcPts val="200"/>
              </a:spcAft>
              <a:buFont typeface="Wingdings" panose="05000000000000000000" pitchFamily="2" charset="2"/>
              <a:buChar char="§"/>
            </a:pPr>
            <a:r>
              <a:rPr lang="en-US" sz="2000" i="1" dirty="0">
                <a:solidFill>
                  <a:srgbClr val="002060"/>
                </a:solidFill>
                <a:latin typeface="+mj-lt"/>
              </a:rPr>
              <a:t>Em hãy so sánh sự giống và khác nhau về thành phần cấu tạo giữa tế bào động vật và tế bào thực vật</a:t>
            </a:r>
          </a:p>
        </p:txBody>
      </p:sp>
      <p:pic>
        <p:nvPicPr>
          <p:cNvPr id="4" name="Picture 3"/>
          <p:cNvPicPr>
            <a:picLocks noChangeAspect="1"/>
          </p:cNvPicPr>
          <p:nvPr/>
        </p:nvPicPr>
        <p:blipFill>
          <a:blip r:embed="rId2"/>
          <a:stretch>
            <a:fillRect/>
          </a:stretch>
        </p:blipFill>
        <p:spPr>
          <a:xfrm>
            <a:off x="588044" y="2038198"/>
            <a:ext cx="7922112" cy="2450676"/>
          </a:xfrm>
          <a:prstGeom prst="rect">
            <a:avLst/>
          </a:prstGeom>
        </p:spPr>
      </p:pic>
    </p:spTree>
    <p:extLst>
      <p:ext uri="{BB962C8B-B14F-4D97-AF65-F5344CB8AC3E}">
        <p14:creationId xmlns:p14="http://schemas.microsoft.com/office/powerpoint/2010/main" val="250234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39" y="11984"/>
            <a:ext cx="8039405" cy="1159292"/>
          </a:xfrm>
          <a:prstGeom prst="rect">
            <a:avLst/>
          </a:prstGeom>
        </p:spPr>
        <p:txBody>
          <a:bodyPr wrap="square">
            <a:spAutoFit/>
          </a:bodyPr>
          <a:lstStyle/>
          <a:p>
            <a:pPr algn="ctr">
              <a:lnSpc>
                <a:spcPct val="150000"/>
              </a:lnSpc>
              <a:spcBef>
                <a:spcPts val="200"/>
              </a:spcBef>
              <a:spcAft>
                <a:spcPts val="200"/>
              </a:spcAft>
            </a:pPr>
            <a:r>
              <a:rPr lang="en-US" sz="2200" b="1" dirty="0">
                <a:solidFill>
                  <a:srgbClr val="002060"/>
                </a:solidFill>
              </a:rPr>
              <a:t>Điểm giống và khác nhau về thành phần cấu tạo</a:t>
            </a:r>
          </a:p>
          <a:p>
            <a:pPr algn="ctr">
              <a:lnSpc>
                <a:spcPct val="150000"/>
              </a:lnSpc>
              <a:spcBef>
                <a:spcPts val="200"/>
              </a:spcBef>
              <a:spcAft>
                <a:spcPts val="200"/>
              </a:spcAft>
            </a:pPr>
            <a:r>
              <a:rPr lang="en-US" sz="2200" b="1" dirty="0">
                <a:solidFill>
                  <a:srgbClr val="002060"/>
                </a:solidFill>
              </a:rPr>
              <a:t> giữa tế bào động vật và tế bào thực vật</a:t>
            </a:r>
          </a:p>
        </p:txBody>
      </p:sp>
      <p:graphicFrame>
        <p:nvGraphicFramePr>
          <p:cNvPr id="5" name="Table 4">
            <a:extLst>
              <a:ext uri="{FF2B5EF4-FFF2-40B4-BE49-F238E27FC236}">
                <a16:creationId xmlns:a16="http://schemas.microsoft.com/office/drawing/2014/main" id="{2DCFDE84-5029-32E7-AB15-2CF33D49B590}"/>
              </a:ext>
            </a:extLst>
          </p:cNvPr>
          <p:cNvGraphicFramePr>
            <a:graphicFrameLocks noGrp="1"/>
          </p:cNvGraphicFramePr>
          <p:nvPr>
            <p:extLst>
              <p:ext uri="{D42A27DB-BD31-4B8C-83A1-F6EECF244321}">
                <p14:modId xmlns:p14="http://schemas.microsoft.com/office/powerpoint/2010/main" val="3650636443"/>
              </p:ext>
            </p:extLst>
          </p:nvPr>
        </p:nvGraphicFramePr>
        <p:xfrm>
          <a:off x="548639" y="1149477"/>
          <a:ext cx="8307978" cy="3960241"/>
        </p:xfrm>
        <a:graphic>
          <a:graphicData uri="http://schemas.openxmlformats.org/drawingml/2006/table">
            <a:tbl>
              <a:tblPr firstRow="1" firstCol="1" bandRow="1"/>
              <a:tblGrid>
                <a:gridCol w="1658383">
                  <a:extLst>
                    <a:ext uri="{9D8B030D-6E8A-4147-A177-3AD203B41FA5}">
                      <a16:colId xmlns:a16="http://schemas.microsoft.com/office/drawing/2014/main" val="3883233033"/>
                    </a:ext>
                  </a:extLst>
                </a:gridCol>
                <a:gridCol w="2312902">
                  <a:extLst>
                    <a:ext uri="{9D8B030D-6E8A-4147-A177-3AD203B41FA5}">
                      <a16:colId xmlns:a16="http://schemas.microsoft.com/office/drawing/2014/main" val="772088447"/>
                    </a:ext>
                  </a:extLst>
                </a:gridCol>
                <a:gridCol w="4336693">
                  <a:extLst>
                    <a:ext uri="{9D8B030D-6E8A-4147-A177-3AD203B41FA5}">
                      <a16:colId xmlns:a16="http://schemas.microsoft.com/office/drawing/2014/main" val="2717166551"/>
                    </a:ext>
                  </a:extLst>
                </a:gridCol>
              </a:tblGrid>
              <a:tr h="650577">
                <a:tc>
                  <a:txBody>
                    <a:bodyPr/>
                    <a:lstStyle/>
                    <a:p>
                      <a:pPr algn="just">
                        <a:lnSpc>
                          <a:spcPct val="115000"/>
                        </a:lnSpc>
                        <a:buNone/>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Thành phần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a:lnSpc>
                          <a:spcPct val="115000"/>
                        </a:lnSpc>
                        <a:buNone/>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Tế bào động vật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a:lnSpc>
                          <a:spcPct val="115000"/>
                        </a:lnSpc>
                        <a:buNone/>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Tế bào thực vật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19629959"/>
                  </a:ext>
                </a:extLst>
              </a:tr>
              <a:tr h="650577">
                <a:tc>
                  <a:txBody>
                    <a:bodyPr/>
                    <a:lstStyle/>
                    <a:p>
                      <a:pPr algn="just">
                        <a:lnSpc>
                          <a:spcPct val="115000"/>
                        </a:lnSpc>
                        <a:buNone/>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Thành tế bào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just">
                        <a:lnSpc>
                          <a:spcPct val="115000"/>
                        </a:lnSpc>
                        <a:buNone/>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không có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just">
                        <a:lnSpc>
                          <a:spcPct val="115000"/>
                        </a:lnSpc>
                        <a:buNone/>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Có, giữ hình dạng tế bào được ổn định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5142112"/>
                  </a:ext>
                </a:extLst>
              </a:tr>
              <a:tr h="650577">
                <a:tc>
                  <a:txBody>
                    <a:bodyPr/>
                    <a:lstStyle/>
                    <a:p>
                      <a:pPr algn="just">
                        <a:lnSpc>
                          <a:spcPct val="115000"/>
                        </a:lnSpc>
                        <a:buNone/>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Màng tế bào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just">
                        <a:lnSpc>
                          <a:spcPct val="115000"/>
                        </a:lnSpc>
                        <a:buNone/>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just">
                        <a:lnSpc>
                          <a:spcPct val="115000"/>
                        </a:lnSpc>
                        <a:buNone/>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20247923"/>
                  </a:ext>
                </a:extLst>
              </a:tr>
              <a:tr h="1357933">
                <a:tc>
                  <a:txBody>
                    <a:bodyPr/>
                    <a:lstStyle/>
                    <a:p>
                      <a:pPr algn="just">
                        <a:lnSpc>
                          <a:spcPct val="115000"/>
                        </a:lnSpc>
                        <a:buNone/>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Tế bào chất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just">
                        <a:lnSpc>
                          <a:spcPct val="115000"/>
                        </a:lnSpc>
                        <a:buNone/>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Có chứa : ti thể,  1 số tế bào có không bào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just">
                        <a:lnSpc>
                          <a:spcPct val="115000"/>
                        </a:lnSpc>
                        <a:buNone/>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lạp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diệp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thụ</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949858931"/>
                  </a:ext>
                </a:extLst>
              </a:tr>
              <a:tr h="650577">
                <a:tc>
                  <a:txBody>
                    <a:bodyPr/>
                    <a:lstStyle/>
                    <a:p>
                      <a:pPr algn="just">
                        <a:lnSpc>
                          <a:spcPct val="115000"/>
                        </a:lnSpc>
                        <a:buNone/>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Nhân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just">
                        <a:lnSpc>
                          <a:spcPct val="115000"/>
                        </a:lnSpc>
                        <a:buNone/>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Có nhân hoàn chỉnh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just">
                        <a:lnSpc>
                          <a:spcPct val="115000"/>
                        </a:lnSpc>
                        <a:buNone/>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22545959"/>
                  </a:ext>
                </a:extLst>
              </a:tr>
            </a:tbl>
          </a:graphicData>
        </a:graphic>
      </p:graphicFrame>
    </p:spTree>
    <p:extLst>
      <p:ext uri="{BB962C8B-B14F-4D97-AF65-F5344CB8AC3E}">
        <p14:creationId xmlns:p14="http://schemas.microsoft.com/office/powerpoint/2010/main" val="289398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
        <p:nvSpPr>
          <p:cNvPr id="4" name="Rectangle 3"/>
          <p:cNvSpPr/>
          <p:nvPr/>
        </p:nvSpPr>
        <p:spPr>
          <a:xfrm>
            <a:off x="728857" y="715126"/>
            <a:ext cx="3858749" cy="430887"/>
          </a:xfrm>
          <a:prstGeom prst="rect">
            <a:avLst/>
          </a:prstGeom>
        </p:spPr>
        <p:txBody>
          <a:bodyPr wrap="none">
            <a:spAutoFit/>
          </a:bodyPr>
          <a:lstStyle/>
          <a:p>
            <a:r>
              <a:rPr lang="en-US" sz="2200" b="1" dirty="0">
                <a:solidFill>
                  <a:schemeClr val="tx2">
                    <a:lumMod val="25000"/>
                  </a:schemeClr>
                </a:solidFill>
              </a:rPr>
              <a:t>Thảo luận và trả lời câu hỏi</a:t>
            </a:r>
            <a:endParaRPr lang="en-US" sz="2200" dirty="0"/>
          </a:p>
        </p:txBody>
      </p:sp>
      <p:sp>
        <p:nvSpPr>
          <p:cNvPr id="5" name="Rectangle 4"/>
          <p:cNvSpPr/>
          <p:nvPr/>
        </p:nvSpPr>
        <p:spPr>
          <a:xfrm>
            <a:off x="728856" y="1160194"/>
            <a:ext cx="3788249" cy="3046988"/>
          </a:xfrm>
          <a:prstGeom prst="rect">
            <a:avLst/>
          </a:prstGeom>
        </p:spPr>
        <p:txBody>
          <a:bodyPr wrap="square">
            <a:spAutoFit/>
          </a:bodyPr>
          <a:lstStyle/>
          <a:p>
            <a:pPr algn="just">
              <a:lnSpc>
                <a:spcPct val="150000"/>
              </a:lnSpc>
              <a:spcBef>
                <a:spcPts val="200"/>
              </a:spcBef>
              <a:spcAft>
                <a:spcPts val="200"/>
              </a:spcAft>
              <a:buFont typeface="Wingdings" panose="05000000000000000000" pitchFamily="2" charset="2"/>
              <a:buChar char="§"/>
            </a:pPr>
            <a:r>
              <a:rPr lang="en-US" sz="2000" dirty="0"/>
              <a:t> </a:t>
            </a:r>
            <a:r>
              <a:rPr lang="en-US" sz="1800" i="1" dirty="0">
                <a:solidFill>
                  <a:schemeClr val="accent4">
                    <a:lumMod val="50000"/>
                  </a:schemeClr>
                </a:solidFill>
              </a:rPr>
              <a:t>Nhờ có yếu tố nào mà lục lạp thực hiện được chức năng quang hợp?</a:t>
            </a:r>
          </a:p>
          <a:p>
            <a:pPr algn="just">
              <a:lnSpc>
                <a:spcPct val="150000"/>
              </a:lnSpc>
              <a:spcBef>
                <a:spcPts val="200"/>
              </a:spcBef>
              <a:spcAft>
                <a:spcPts val="200"/>
              </a:spcAft>
              <a:buFont typeface="Wingdings" panose="05000000000000000000" pitchFamily="2" charset="2"/>
              <a:buChar char="§"/>
            </a:pPr>
            <a:r>
              <a:rPr lang="en-US" sz="1800" i="1" dirty="0">
                <a:solidFill>
                  <a:schemeClr val="accent4">
                    <a:lumMod val="50000"/>
                  </a:schemeClr>
                </a:solidFill>
              </a:rPr>
              <a:t> Cấu trúc nào của tế bào thực vật giúp cây cũng cứng cáp dù không có hệ xương nâng đỡ như ở động vật?</a:t>
            </a:r>
          </a:p>
        </p:txBody>
      </p:sp>
      <p:sp>
        <p:nvSpPr>
          <p:cNvPr id="6" name="Text Placeholder 2"/>
          <p:cNvSpPr txBox="1">
            <a:spLocks/>
          </p:cNvSpPr>
          <p:nvPr/>
        </p:nvSpPr>
        <p:spPr>
          <a:xfrm>
            <a:off x="4517106" y="1705345"/>
            <a:ext cx="3972154" cy="2582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115000"/>
              </a:lnSpc>
              <a:spcBef>
                <a:spcPts val="360"/>
              </a:spcBef>
              <a:spcAft>
                <a:spcPts val="0"/>
              </a:spcAft>
              <a:buClr>
                <a:schemeClr val="accent3"/>
              </a:buClr>
              <a:buSzPts val="1800"/>
              <a:buFont typeface="Bellota Text Light"/>
              <a:buNone/>
              <a:defRPr sz="1800" b="0" i="0" u="none" strike="noStrike" cap="none">
                <a:solidFill>
                  <a:schemeClr val="dk1"/>
                </a:solidFill>
                <a:latin typeface="Bellota Text Light"/>
                <a:ea typeface="Bellota Text Light"/>
                <a:cs typeface="Bellota Text Light"/>
                <a:sym typeface="Bellota Text Light"/>
              </a:defRPr>
            </a:lvl1pPr>
            <a:lvl2pPr marL="914400" marR="0" lvl="1" indent="-381000" algn="l" rtl="0">
              <a:lnSpc>
                <a:spcPct val="115000"/>
              </a:lnSpc>
              <a:spcBef>
                <a:spcPts val="0"/>
              </a:spcBef>
              <a:spcAft>
                <a:spcPts val="0"/>
              </a:spcAft>
              <a:buClr>
                <a:schemeClr val="accent3"/>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2pPr>
            <a:lvl3pPr marL="1371600" marR="0" lvl="2" indent="-381000" algn="l" rtl="0">
              <a:lnSpc>
                <a:spcPct val="115000"/>
              </a:lnSpc>
              <a:spcBef>
                <a:spcPts val="0"/>
              </a:spcBef>
              <a:spcAft>
                <a:spcPts val="0"/>
              </a:spcAft>
              <a:buClr>
                <a:schemeClr val="accent3"/>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3pPr>
            <a:lvl4pPr marL="1828800" marR="0" lvl="3" indent="-381000" algn="l" rtl="0">
              <a:lnSpc>
                <a:spcPct val="115000"/>
              </a:lnSpc>
              <a:spcBef>
                <a:spcPts val="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4pPr>
            <a:lvl5pPr marL="2286000" marR="0" lvl="4" indent="-381000" algn="l" rtl="0">
              <a:lnSpc>
                <a:spcPct val="115000"/>
              </a:lnSpc>
              <a:spcBef>
                <a:spcPts val="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5pPr>
            <a:lvl6pPr marL="2743200" marR="0" lvl="5" indent="-381000" algn="l" rtl="0">
              <a:lnSpc>
                <a:spcPct val="115000"/>
              </a:lnSpc>
              <a:spcBef>
                <a:spcPts val="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6pPr>
            <a:lvl7pPr marL="3200400" marR="0" lvl="6" indent="-381000" algn="l" rtl="0">
              <a:lnSpc>
                <a:spcPct val="115000"/>
              </a:lnSpc>
              <a:spcBef>
                <a:spcPts val="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7pPr>
            <a:lvl8pPr marL="3657600" marR="0" lvl="7" indent="-381000" algn="l" rtl="0">
              <a:lnSpc>
                <a:spcPct val="115000"/>
              </a:lnSpc>
              <a:spcBef>
                <a:spcPts val="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8pPr>
            <a:lvl9pPr marL="4114800" marR="0" lvl="8" indent="-381000" algn="l" rtl="0">
              <a:lnSpc>
                <a:spcPct val="115000"/>
              </a:lnSpc>
              <a:spcBef>
                <a:spcPts val="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9pPr>
          </a:lstStyle>
          <a:p>
            <a:pPr marL="571500" indent="-342900" algn="just">
              <a:lnSpc>
                <a:spcPts val="2400"/>
              </a:lnSpc>
              <a:spcBef>
                <a:spcPts val="200"/>
              </a:spcBef>
              <a:spcAft>
                <a:spcPts val="200"/>
              </a:spcAft>
              <a:buFont typeface="Wingdings" panose="05000000000000000000" pitchFamily="2" charset="2"/>
              <a:buChar char="§"/>
            </a:pPr>
            <a:r>
              <a:rPr lang="en-US" dirty="0">
                <a:solidFill>
                  <a:schemeClr val="tx2">
                    <a:lumMod val="25000"/>
                  </a:schemeClr>
                </a:solidFill>
                <a:latin typeface="+mn-lt"/>
              </a:rPr>
              <a:t>Lục lạp chứa diệp lục hấp thụ ánh sáng năng lượng mặt trời để tổng hợp chất dinh dưỡng qua quá trình quang hợp.</a:t>
            </a:r>
          </a:p>
          <a:p>
            <a:pPr marL="571500" indent="-342900" algn="just">
              <a:lnSpc>
                <a:spcPts val="2400"/>
              </a:lnSpc>
              <a:spcBef>
                <a:spcPts val="200"/>
              </a:spcBef>
              <a:spcAft>
                <a:spcPts val="200"/>
              </a:spcAft>
              <a:buFont typeface="Wingdings" panose="05000000000000000000" pitchFamily="2" charset="2"/>
              <a:buChar char="§"/>
            </a:pPr>
            <a:r>
              <a:rPr lang="en-US" dirty="0">
                <a:solidFill>
                  <a:schemeClr val="tx2">
                    <a:lumMod val="25000"/>
                  </a:schemeClr>
                </a:solidFill>
                <a:latin typeface="+mn-lt"/>
              </a:rPr>
              <a:t>Thành tế bào được tạo nên từ cellulose (chất rất bền), bảo vệ và nâng đỡ cơ thể thực vật, vì thực vật không có xương. </a:t>
            </a:r>
          </a:p>
          <a:p>
            <a:pPr marL="571500" indent="-342900" algn="just">
              <a:buFont typeface="Wingdings" panose="05000000000000000000" pitchFamily="2" charset="2"/>
              <a:buChar char="§"/>
            </a:pPr>
            <a:endParaRPr lang="en-US" dirty="0">
              <a:solidFill>
                <a:schemeClr val="tx2">
                  <a:lumMod val="25000"/>
                </a:schemeClr>
              </a:solidFill>
              <a:latin typeface="+mn-lt"/>
            </a:endParaRPr>
          </a:p>
          <a:p>
            <a:pPr algn="just"/>
            <a:endParaRPr lang="en-US" dirty="0">
              <a:solidFill>
                <a:schemeClr val="accent4">
                  <a:lumMod val="50000"/>
                </a:schemeClr>
              </a:solidFill>
              <a:latin typeface="+mn-lt"/>
            </a:endParaRPr>
          </a:p>
        </p:txBody>
      </p:sp>
    </p:spTree>
    <p:extLst>
      <p:ext uri="{BB962C8B-B14F-4D97-AF65-F5344CB8AC3E}">
        <p14:creationId xmlns:p14="http://schemas.microsoft.com/office/powerpoint/2010/main" val="312043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inVertical)">
                                      <p:cBhvr>
                                        <p:cTn id="20" dur="500"/>
                                        <p:tgtEl>
                                          <p:spTgt spid="6">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arn(inVertical)">
                                      <p:cBhvr>
                                        <p:cTn id="2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
        <p:nvSpPr>
          <p:cNvPr id="3" name="Rectangle 2"/>
          <p:cNvSpPr/>
          <p:nvPr/>
        </p:nvSpPr>
        <p:spPr>
          <a:xfrm>
            <a:off x="567922" y="572514"/>
            <a:ext cx="1428596" cy="461665"/>
          </a:xfrm>
          <a:prstGeom prst="rect">
            <a:avLst/>
          </a:prstGeom>
        </p:spPr>
        <p:txBody>
          <a:bodyPr wrap="none">
            <a:spAutoFit/>
          </a:bodyPr>
          <a:lstStyle/>
          <a:p>
            <a:r>
              <a:rPr lang="en-US" sz="2400" b="1" dirty="0">
                <a:solidFill>
                  <a:schemeClr val="tx1">
                    <a:lumMod val="75000"/>
                  </a:schemeClr>
                </a:solidFill>
              </a:rPr>
              <a:t>Mở rộng</a:t>
            </a:r>
          </a:p>
        </p:txBody>
      </p:sp>
      <p:sp>
        <p:nvSpPr>
          <p:cNvPr id="4" name="Rectangle 3"/>
          <p:cNvSpPr/>
          <p:nvPr/>
        </p:nvSpPr>
        <p:spPr>
          <a:xfrm>
            <a:off x="685799" y="1043383"/>
            <a:ext cx="7481455" cy="1426031"/>
          </a:xfrm>
          <a:prstGeom prst="rect">
            <a:avLst/>
          </a:prstGeom>
        </p:spPr>
        <p:txBody>
          <a:bodyPr wrap="square">
            <a:spAutoFit/>
          </a:bodyPr>
          <a:lstStyle/>
          <a:p>
            <a:pPr marL="342900" indent="-342900" algn="just">
              <a:lnSpc>
                <a:spcPts val="2500"/>
              </a:lnSpc>
              <a:spcBef>
                <a:spcPts val="200"/>
              </a:spcBef>
              <a:spcAft>
                <a:spcPts val="200"/>
              </a:spcAft>
              <a:buFont typeface="Wingdings" panose="05000000000000000000" pitchFamily="2" charset="2"/>
              <a:buChar char="§"/>
            </a:pPr>
            <a:r>
              <a:rPr lang="en-US" sz="2000" dirty="0">
                <a:solidFill>
                  <a:schemeClr val="tx2">
                    <a:lumMod val="10000"/>
                  </a:schemeClr>
                </a:solidFill>
              </a:rPr>
              <a:t>Nếu em nhìn Trái đất từ vũ trụ, em sẽ thấy hầu hết các vùng đất liền có màu xanh lá cây.</a:t>
            </a:r>
          </a:p>
          <a:p>
            <a:pPr marL="342900" indent="-342900" algn="just">
              <a:lnSpc>
                <a:spcPts val="2500"/>
              </a:lnSpc>
              <a:spcBef>
                <a:spcPts val="200"/>
              </a:spcBef>
              <a:spcAft>
                <a:spcPts val="200"/>
              </a:spcAft>
              <a:buFont typeface="Wingdings" panose="05000000000000000000" pitchFamily="2" charset="2"/>
              <a:buChar char="§"/>
            </a:pPr>
            <a:r>
              <a:rPr lang="en-US" sz="2000" dirty="0">
                <a:solidFill>
                  <a:schemeClr val="tx2">
                    <a:lumMod val="10000"/>
                  </a:schemeClr>
                </a:solidFill>
              </a:rPr>
              <a:t>Chính những lục lạp vô cùng nhỏ bé trong mỗi tế bào thực vật đã tạo nên màu xanh của lá cây.</a:t>
            </a:r>
          </a:p>
        </p:txBody>
      </p:sp>
      <p:pic>
        <p:nvPicPr>
          <p:cNvPr id="5" name="Picture 4"/>
          <p:cNvPicPr>
            <a:picLocks noChangeAspect="1"/>
          </p:cNvPicPr>
          <p:nvPr/>
        </p:nvPicPr>
        <p:blipFill>
          <a:blip r:embed="rId2"/>
          <a:stretch>
            <a:fillRect/>
          </a:stretch>
        </p:blipFill>
        <p:spPr>
          <a:xfrm>
            <a:off x="965216" y="2469414"/>
            <a:ext cx="7300687" cy="2092195"/>
          </a:xfrm>
          <a:prstGeom prst="rect">
            <a:avLst/>
          </a:prstGeom>
        </p:spPr>
      </p:pic>
    </p:spTree>
    <p:extLst>
      <p:ext uri="{BB962C8B-B14F-4D97-AF65-F5344CB8AC3E}">
        <p14:creationId xmlns:p14="http://schemas.microsoft.com/office/powerpoint/2010/main" val="139410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ctrTitle" idx="4294967295"/>
          </p:nvPr>
        </p:nvSpPr>
        <p:spPr>
          <a:xfrm>
            <a:off x="3513316" y="1971042"/>
            <a:ext cx="2376351" cy="5850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600" b="1" dirty="0">
                <a:solidFill>
                  <a:schemeClr val="accent3">
                    <a:lumMod val="50000"/>
                  </a:schemeClr>
                </a:solidFill>
                <a:latin typeface="+mj-lt"/>
              </a:rPr>
              <a:t>Kiểm tra bài cũ</a:t>
            </a:r>
            <a:endParaRPr sz="2600" b="1" dirty="0">
              <a:solidFill>
                <a:schemeClr val="accent3">
                  <a:lumMod val="50000"/>
                </a:schemeClr>
              </a:solidFill>
              <a:latin typeface="+mj-lt"/>
            </a:endParaRPr>
          </a:p>
        </p:txBody>
      </p:sp>
      <p:sp>
        <p:nvSpPr>
          <p:cNvPr id="99" name="Google Shape;99;p15"/>
          <p:cNvSpPr txBox="1">
            <a:spLocks noGrp="1"/>
          </p:cNvSpPr>
          <p:nvPr>
            <p:ph type="subTitle" idx="4294967295"/>
          </p:nvPr>
        </p:nvSpPr>
        <p:spPr>
          <a:xfrm>
            <a:off x="1048742" y="3234187"/>
            <a:ext cx="7207500" cy="1169564"/>
          </a:xfrm>
          <a:prstGeom prst="rect">
            <a:avLst/>
          </a:prstGeom>
        </p:spPr>
        <p:txBody>
          <a:bodyPr spcFirstLastPara="1" wrap="square" lIns="0" tIns="0" rIns="0" bIns="0" anchor="t" anchorCtr="0">
            <a:noAutofit/>
          </a:bodyPr>
          <a:lstStyle/>
          <a:p>
            <a:pPr marL="0" lvl="0" indent="0" algn="just" rtl="0">
              <a:lnSpc>
                <a:spcPts val="2400"/>
              </a:lnSpc>
              <a:spcBef>
                <a:spcPts val="200"/>
              </a:spcBef>
              <a:spcAft>
                <a:spcPts val="200"/>
              </a:spcAft>
              <a:buClr>
                <a:schemeClr val="dk1"/>
              </a:buClr>
              <a:buSzPts val="1100"/>
              <a:buFont typeface="Arial"/>
              <a:buNone/>
            </a:pPr>
            <a:r>
              <a:rPr lang="en" sz="2000" dirty="0">
                <a:solidFill>
                  <a:schemeClr val="accent3">
                    <a:lumMod val="50000"/>
                  </a:schemeClr>
                </a:solidFill>
                <a:latin typeface="+mj-lt"/>
              </a:rPr>
              <a:t>Em hãy cho biết: </a:t>
            </a:r>
          </a:p>
          <a:p>
            <a:pPr marL="0" lvl="0" indent="0" algn="just" rtl="0">
              <a:lnSpc>
                <a:spcPts val="2400"/>
              </a:lnSpc>
              <a:spcBef>
                <a:spcPts val="200"/>
              </a:spcBef>
              <a:spcAft>
                <a:spcPts val="200"/>
              </a:spcAft>
              <a:buClr>
                <a:schemeClr val="dk1"/>
              </a:buClr>
              <a:buSzPts val="1100"/>
              <a:buFont typeface="Arial"/>
              <a:buNone/>
            </a:pPr>
            <a:r>
              <a:rPr lang="en" sz="2000" i="1" dirty="0">
                <a:solidFill>
                  <a:schemeClr val="accent3">
                    <a:lumMod val="50000"/>
                  </a:schemeClr>
                </a:solidFill>
                <a:latin typeface="+mj-lt"/>
              </a:rPr>
              <a:t>Vì sao tế bào được coi là đơn vị cơ bản của sự sống</a:t>
            </a:r>
          </a:p>
          <a:p>
            <a:pPr marL="0" lvl="0" indent="0" algn="just" rtl="0">
              <a:lnSpc>
                <a:spcPts val="2400"/>
              </a:lnSpc>
              <a:spcBef>
                <a:spcPts val="200"/>
              </a:spcBef>
              <a:spcAft>
                <a:spcPts val="200"/>
              </a:spcAft>
              <a:buClr>
                <a:schemeClr val="dk1"/>
              </a:buClr>
              <a:buSzPts val="1100"/>
              <a:buFont typeface="Arial"/>
              <a:buNone/>
            </a:pPr>
            <a:r>
              <a:rPr lang="en" sz="2000" i="1" dirty="0">
                <a:solidFill>
                  <a:schemeClr val="accent3">
                    <a:lumMod val="50000"/>
                  </a:schemeClr>
                </a:solidFill>
                <a:latin typeface="+mj-lt"/>
              </a:rPr>
              <a:t>Vì sao mỗi loại tế bào có hình dạng khác nhau?</a:t>
            </a:r>
          </a:p>
          <a:p>
            <a:pPr marL="0" lvl="0" indent="0" algn="just" rtl="0">
              <a:lnSpc>
                <a:spcPts val="2400"/>
              </a:lnSpc>
              <a:spcBef>
                <a:spcPts val="200"/>
              </a:spcBef>
              <a:spcAft>
                <a:spcPts val="200"/>
              </a:spcAft>
              <a:buClr>
                <a:schemeClr val="dk1"/>
              </a:buClr>
              <a:buSzPts val="1100"/>
              <a:buFont typeface="Arial"/>
              <a:buNone/>
            </a:pPr>
            <a:endParaRPr sz="2000" b="1" i="1" dirty="0">
              <a:latin typeface="+mj-lt"/>
            </a:endParaRPr>
          </a:p>
        </p:txBody>
      </p:sp>
      <p:sp>
        <p:nvSpPr>
          <p:cNvPr id="101" name="Google Shape;101;p1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102" name="Google Shape;102;p15"/>
          <p:cNvPicPr preferRelativeResize="0"/>
          <p:nvPr/>
        </p:nvPicPr>
        <p:blipFill rotWithShape="1">
          <a:blip r:embed="rId3">
            <a:alphaModFix/>
          </a:blip>
          <a:srcRect t="2400"/>
          <a:stretch/>
        </p:blipFill>
        <p:spPr>
          <a:xfrm>
            <a:off x="2900501" y="938480"/>
            <a:ext cx="3503981" cy="25297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inVertical)">
                                      <p:cBhvr>
                                        <p:cTn id="7" dur="500"/>
                                        <p:tgtEl>
                                          <p:spTgt spid="10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9">
                                            <p:txEl>
                                              <p:pRg st="0" end="0"/>
                                            </p:txEl>
                                          </p:spTgt>
                                        </p:tgtEl>
                                        <p:attrNameLst>
                                          <p:attrName>style.visibility</p:attrName>
                                        </p:attrNameLst>
                                      </p:cBhvr>
                                      <p:to>
                                        <p:strVal val="visible"/>
                                      </p:to>
                                    </p:set>
                                    <p:animEffect transition="in" filter="barn(inVertical)">
                                      <p:cBhvr>
                                        <p:cTn id="15" dur="500"/>
                                        <p:tgtEl>
                                          <p:spTgt spid="99">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99">
                                            <p:txEl>
                                              <p:pRg st="1" end="1"/>
                                            </p:txEl>
                                          </p:spTgt>
                                        </p:tgtEl>
                                        <p:attrNameLst>
                                          <p:attrName>style.visibility</p:attrName>
                                        </p:attrNameLst>
                                      </p:cBhvr>
                                      <p:to>
                                        <p:strVal val="visible"/>
                                      </p:to>
                                    </p:set>
                                    <p:animEffect transition="in" filter="barn(inVertical)">
                                      <p:cBhvr>
                                        <p:cTn id="18" dur="500"/>
                                        <p:tgtEl>
                                          <p:spTgt spid="99">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9">
                                            <p:txEl>
                                              <p:pRg st="2" end="2"/>
                                            </p:txEl>
                                          </p:spTgt>
                                        </p:tgtEl>
                                        <p:attrNameLst>
                                          <p:attrName>style.visibility</p:attrName>
                                        </p:attrNameLst>
                                      </p:cBhvr>
                                      <p:to>
                                        <p:strVal val="visible"/>
                                      </p:to>
                                    </p:set>
                                    <p:animEffect transition="in" filter="barn(inVertical)">
                                      <p:cBhvr>
                                        <p:cTn id="21" dur="500"/>
                                        <p:tgtEl>
                                          <p:spTgt spid="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sp>
        <p:nvSpPr>
          <p:cNvPr id="3" name="Text Placeholder 2"/>
          <p:cNvSpPr>
            <a:spLocks noGrp="1"/>
          </p:cNvSpPr>
          <p:nvPr>
            <p:ph type="body" idx="1"/>
          </p:nvPr>
        </p:nvSpPr>
        <p:spPr>
          <a:xfrm>
            <a:off x="544106" y="1064904"/>
            <a:ext cx="8599894" cy="393602"/>
          </a:xfrm>
        </p:spPr>
        <p:txBody>
          <a:bodyPr/>
          <a:lstStyle/>
          <a:p>
            <a:pPr marL="76200" indent="0">
              <a:buNone/>
            </a:pPr>
            <a:r>
              <a:rPr lang="en-US" sz="2200" b="1" i="0" dirty="0">
                <a:latin typeface="+mj-lt"/>
              </a:rPr>
              <a:t>TỔNG KẾT KIẾN THỨC BÀI HỌC</a:t>
            </a:r>
          </a:p>
          <a:p>
            <a:pPr algn="just"/>
            <a:endParaRPr lang="en-US" sz="2000" dirty="0">
              <a:latin typeface="+mj-lt"/>
            </a:endParaRPr>
          </a:p>
        </p:txBody>
      </p:sp>
      <p:pic>
        <p:nvPicPr>
          <p:cNvPr id="4" name="Picture 3"/>
          <p:cNvPicPr>
            <a:picLocks noChangeAspect="1"/>
          </p:cNvPicPr>
          <p:nvPr/>
        </p:nvPicPr>
        <p:blipFill>
          <a:blip r:embed="rId2"/>
          <a:stretch>
            <a:fillRect/>
          </a:stretch>
        </p:blipFill>
        <p:spPr>
          <a:xfrm>
            <a:off x="721705" y="1363701"/>
            <a:ext cx="7700608" cy="3023753"/>
          </a:xfrm>
          <a:prstGeom prst="rect">
            <a:avLst/>
          </a:prstGeom>
        </p:spPr>
      </p:pic>
    </p:spTree>
    <p:extLst>
      <p:ext uri="{BB962C8B-B14F-4D97-AF65-F5344CB8AC3E}">
        <p14:creationId xmlns:p14="http://schemas.microsoft.com/office/powerpoint/2010/main" val="294704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6"/>
          <p:cNvSpPr/>
          <p:nvPr/>
        </p:nvSpPr>
        <p:spPr>
          <a:xfrm>
            <a:off x="-146304" y="71438"/>
            <a:ext cx="2660942" cy="940724"/>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txBox="1">
            <a:spLocks noGrp="1"/>
          </p:cNvSpPr>
          <p:nvPr>
            <p:ph type="title" idx="4294967295"/>
          </p:nvPr>
        </p:nvSpPr>
        <p:spPr>
          <a:xfrm>
            <a:off x="583421" y="795893"/>
            <a:ext cx="8041200" cy="541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2400" b="1" dirty="0">
                <a:solidFill>
                  <a:schemeClr val="tx2">
                    <a:lumMod val="25000"/>
                  </a:schemeClr>
                </a:solidFill>
                <a:latin typeface="+mj-lt"/>
              </a:rPr>
              <a:t>Luyện tập – trả lời câu hỏi trắc nghiệm</a:t>
            </a:r>
            <a:endParaRPr sz="2400" b="1" dirty="0">
              <a:solidFill>
                <a:schemeClr val="tx2">
                  <a:lumMod val="25000"/>
                </a:schemeClr>
              </a:solidFill>
              <a:latin typeface="+mj-lt"/>
            </a:endParaRPr>
          </a:p>
        </p:txBody>
      </p:sp>
      <p:sp>
        <p:nvSpPr>
          <p:cNvPr id="206" name="Google Shape;206;p26"/>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t>21</a:t>
            </a:fld>
            <a:endParaRPr>
              <a:solidFill>
                <a:schemeClr val="lt1"/>
              </a:solidFill>
            </a:endParaRPr>
          </a:p>
        </p:txBody>
      </p:sp>
      <p:sp>
        <p:nvSpPr>
          <p:cNvPr id="18" name="Google Shape;344;p32"/>
          <p:cNvSpPr txBox="1">
            <a:spLocks/>
          </p:cNvSpPr>
          <p:nvPr/>
        </p:nvSpPr>
        <p:spPr>
          <a:xfrm>
            <a:off x="551400" y="1249496"/>
            <a:ext cx="4498848" cy="43666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i="1" dirty="0">
                <a:solidFill>
                  <a:schemeClr val="tx1">
                    <a:lumMod val="75000"/>
                  </a:schemeClr>
                </a:solidFill>
                <a:latin typeface="+mn-lt"/>
              </a:rPr>
              <a:t>Tế bào nhân sơ có ở đâu?</a:t>
            </a:r>
          </a:p>
        </p:txBody>
      </p:sp>
      <p:sp>
        <p:nvSpPr>
          <p:cNvPr id="20" name="Google Shape;345;p32"/>
          <p:cNvSpPr txBox="1">
            <a:spLocks/>
          </p:cNvSpPr>
          <p:nvPr/>
        </p:nvSpPr>
        <p:spPr>
          <a:xfrm>
            <a:off x="914400" y="2139643"/>
            <a:ext cx="3657600" cy="683558"/>
          </a:xfrm>
          <a:prstGeom prst="rect">
            <a:avLst/>
          </a:pr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1pPr>
            <a:lvl2pPr marR="0" lvl="1"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2pPr>
            <a:lvl3pPr marR="0" lvl="2"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3pPr>
            <a:lvl4pPr marR="0" lvl="3"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4pPr>
            <a:lvl5pPr marR="0" lvl="4"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5pPr>
            <a:lvl6pPr marR="0" lvl="5"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6pPr>
            <a:lvl7pPr marR="0" lvl="6"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7pPr>
            <a:lvl8pPr marR="0" lvl="7"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8pPr>
            <a:lvl9pPr marR="0" lvl="8"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9pPr>
          </a:lstStyle>
          <a:p>
            <a:pPr algn="ctr">
              <a:lnSpc>
                <a:spcPct val="100000"/>
              </a:lnSpc>
            </a:pPr>
            <a:r>
              <a:rPr lang="en-US" sz="2200" b="1" dirty="0">
                <a:solidFill>
                  <a:schemeClr val="bg1"/>
                </a:solidFill>
                <a:latin typeface="+mj-lt"/>
              </a:rPr>
              <a:t>A. </a:t>
            </a:r>
            <a:r>
              <a:rPr lang="en-US" sz="2200" dirty="0">
                <a:solidFill>
                  <a:schemeClr val="bg1"/>
                </a:solidFill>
                <a:latin typeface="+mj-lt"/>
              </a:rPr>
              <a:t>Tế bào động vật</a:t>
            </a:r>
          </a:p>
        </p:txBody>
      </p:sp>
      <p:sp>
        <p:nvSpPr>
          <p:cNvPr id="21" name="Google Shape;346;p32"/>
          <p:cNvSpPr txBox="1">
            <a:spLocks/>
          </p:cNvSpPr>
          <p:nvPr/>
        </p:nvSpPr>
        <p:spPr>
          <a:xfrm>
            <a:off x="914400" y="3276687"/>
            <a:ext cx="3657599" cy="636238"/>
          </a:xfrm>
          <a:prstGeom prst="rect">
            <a:avLst/>
          </a:prstGeom>
          <a:solidFill>
            <a:schemeClr val="accent3">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1pPr>
            <a:lvl2pPr marR="0" lvl="1"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2pPr>
            <a:lvl3pPr marR="0" lvl="2"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3pPr>
            <a:lvl4pPr marR="0" lvl="3"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4pPr>
            <a:lvl5pPr marR="0" lvl="4"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5pPr>
            <a:lvl6pPr marR="0" lvl="5"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6pPr>
            <a:lvl7pPr marR="0" lvl="6"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7pPr>
            <a:lvl8pPr marR="0" lvl="7"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8pPr>
            <a:lvl9pPr marR="0" lvl="8"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9pPr>
          </a:lstStyle>
          <a:p>
            <a:pPr algn="ctr"/>
            <a:r>
              <a:rPr lang="en-US" sz="2200" dirty="0">
                <a:solidFill>
                  <a:schemeClr val="bg1"/>
                </a:solidFill>
                <a:latin typeface="+mj-lt"/>
              </a:rPr>
              <a:t>B. Tế bào nấm</a:t>
            </a:r>
          </a:p>
        </p:txBody>
      </p:sp>
      <p:sp>
        <p:nvSpPr>
          <p:cNvPr id="22" name="Google Shape;347;p32"/>
          <p:cNvSpPr txBox="1">
            <a:spLocks/>
          </p:cNvSpPr>
          <p:nvPr/>
        </p:nvSpPr>
        <p:spPr>
          <a:xfrm>
            <a:off x="4791456" y="2170710"/>
            <a:ext cx="3518612" cy="652491"/>
          </a:xfrm>
          <a:prstGeom prst="rect">
            <a:avLst/>
          </a:prstGeom>
          <a:solidFill>
            <a:schemeClr val="accent3">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1pPr>
            <a:lvl2pPr marR="0" lvl="1"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2pPr>
            <a:lvl3pPr marR="0" lvl="2"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3pPr>
            <a:lvl4pPr marR="0" lvl="3"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4pPr>
            <a:lvl5pPr marR="0" lvl="4"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5pPr>
            <a:lvl6pPr marR="0" lvl="5"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6pPr>
            <a:lvl7pPr marR="0" lvl="6"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7pPr>
            <a:lvl8pPr marR="0" lvl="7"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8pPr>
            <a:lvl9pPr marR="0" lvl="8" algn="l" rtl="0">
              <a:lnSpc>
                <a:spcPct val="90000"/>
              </a:lnSpc>
              <a:spcBef>
                <a:spcPts val="0"/>
              </a:spcBef>
              <a:spcAft>
                <a:spcPts val="0"/>
              </a:spcAft>
              <a:buClr>
                <a:schemeClr val="dk2"/>
              </a:buClr>
              <a:buSzPts val="3000"/>
              <a:buFont typeface="Vidaloka"/>
              <a:buNone/>
              <a:defRPr sz="3000" b="0" i="0" u="none" strike="noStrike" cap="none">
                <a:solidFill>
                  <a:schemeClr val="dk2"/>
                </a:solidFill>
                <a:latin typeface="Vidaloka"/>
                <a:ea typeface="Vidaloka"/>
                <a:cs typeface="Vidaloka"/>
                <a:sym typeface="Vidaloka"/>
              </a:defRPr>
            </a:lvl9pPr>
          </a:lstStyle>
          <a:p>
            <a:pPr algn="ctr">
              <a:buClr>
                <a:schemeClr val="dk1"/>
              </a:buClr>
              <a:buSzPts val="1100"/>
              <a:buFont typeface="Arial"/>
              <a:buNone/>
            </a:pPr>
            <a:r>
              <a:rPr lang="en-US" sz="2200" dirty="0">
                <a:solidFill>
                  <a:schemeClr val="bg1"/>
                </a:solidFill>
                <a:latin typeface="+mj-lt"/>
              </a:rPr>
              <a:t>C. Tế bào vi khuẩn </a:t>
            </a:r>
          </a:p>
        </p:txBody>
      </p:sp>
      <p:sp>
        <p:nvSpPr>
          <p:cNvPr id="23" name="Google Shape;347;p32"/>
          <p:cNvSpPr txBox="1">
            <a:spLocks/>
          </p:cNvSpPr>
          <p:nvPr/>
        </p:nvSpPr>
        <p:spPr>
          <a:xfrm>
            <a:off x="4791456" y="3260434"/>
            <a:ext cx="3591764" cy="652491"/>
          </a:xfrm>
          <a:prstGeom prst="rect">
            <a:avLst/>
          </a:prstGeom>
          <a:solidFill>
            <a:schemeClr val="accent4">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ctr">
              <a:buClr>
                <a:schemeClr val="dk1"/>
              </a:buClr>
              <a:buSzPts val="1100"/>
              <a:buFont typeface="Arial"/>
              <a:buNone/>
            </a:pPr>
            <a:r>
              <a:rPr lang="en-US" sz="2200" dirty="0">
                <a:latin typeface="+mj-lt"/>
              </a:rPr>
              <a:t>D. A và B đều đúng</a:t>
            </a:r>
          </a:p>
        </p:txBody>
      </p:sp>
      <p:sp>
        <p:nvSpPr>
          <p:cNvPr id="2" name="Oval 1"/>
          <p:cNvSpPr/>
          <p:nvPr/>
        </p:nvSpPr>
        <p:spPr>
          <a:xfrm>
            <a:off x="5244998" y="2282342"/>
            <a:ext cx="497434" cy="4315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wipe(down)">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down)">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80">
                                          <p:stCondLst>
                                            <p:cond delay="0"/>
                                          </p:stCondLst>
                                        </p:cTn>
                                        <p:tgtEl>
                                          <p:spTgt spid="2"/>
                                        </p:tgtEl>
                                      </p:cBhvr>
                                    </p:animEffect>
                                    <p:anim calcmode="lin" valueType="num">
                                      <p:cBhvr>
                                        <p:cTn id="3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7" dur="26">
                                          <p:stCondLst>
                                            <p:cond delay="650"/>
                                          </p:stCondLst>
                                        </p:cTn>
                                        <p:tgtEl>
                                          <p:spTgt spid="2"/>
                                        </p:tgtEl>
                                      </p:cBhvr>
                                      <p:to x="100000" y="60000"/>
                                    </p:animScale>
                                    <p:animScale>
                                      <p:cBhvr>
                                        <p:cTn id="38" dur="166" decel="50000">
                                          <p:stCondLst>
                                            <p:cond delay="676"/>
                                          </p:stCondLst>
                                        </p:cTn>
                                        <p:tgtEl>
                                          <p:spTgt spid="2"/>
                                        </p:tgtEl>
                                      </p:cBhvr>
                                      <p:to x="100000" y="100000"/>
                                    </p:animScale>
                                    <p:animScale>
                                      <p:cBhvr>
                                        <p:cTn id="39" dur="26">
                                          <p:stCondLst>
                                            <p:cond delay="1312"/>
                                          </p:stCondLst>
                                        </p:cTn>
                                        <p:tgtEl>
                                          <p:spTgt spid="2"/>
                                        </p:tgtEl>
                                      </p:cBhvr>
                                      <p:to x="100000" y="80000"/>
                                    </p:animScale>
                                    <p:animScale>
                                      <p:cBhvr>
                                        <p:cTn id="40" dur="166" decel="50000">
                                          <p:stCondLst>
                                            <p:cond delay="1338"/>
                                          </p:stCondLst>
                                        </p:cTn>
                                        <p:tgtEl>
                                          <p:spTgt spid="2"/>
                                        </p:tgtEl>
                                      </p:cBhvr>
                                      <p:to x="100000" y="100000"/>
                                    </p:animScale>
                                    <p:animScale>
                                      <p:cBhvr>
                                        <p:cTn id="41" dur="26">
                                          <p:stCondLst>
                                            <p:cond delay="1642"/>
                                          </p:stCondLst>
                                        </p:cTn>
                                        <p:tgtEl>
                                          <p:spTgt spid="2"/>
                                        </p:tgtEl>
                                      </p:cBhvr>
                                      <p:to x="100000" y="90000"/>
                                    </p:animScale>
                                    <p:animScale>
                                      <p:cBhvr>
                                        <p:cTn id="42" dur="166" decel="50000">
                                          <p:stCondLst>
                                            <p:cond delay="1668"/>
                                          </p:stCondLst>
                                        </p:cTn>
                                        <p:tgtEl>
                                          <p:spTgt spid="2"/>
                                        </p:tgtEl>
                                      </p:cBhvr>
                                      <p:to x="100000" y="100000"/>
                                    </p:animScale>
                                    <p:animScale>
                                      <p:cBhvr>
                                        <p:cTn id="43" dur="26">
                                          <p:stCondLst>
                                            <p:cond delay="1808"/>
                                          </p:stCondLst>
                                        </p:cTn>
                                        <p:tgtEl>
                                          <p:spTgt spid="2"/>
                                        </p:tgtEl>
                                      </p:cBhvr>
                                      <p:to x="100000" y="95000"/>
                                    </p:animScale>
                                    <p:animScale>
                                      <p:cBhvr>
                                        <p:cTn id="4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P spid="20" grpId="0" animBg="1"/>
      <p:bldP spid="21" grpId="0" animBg="1"/>
      <p:bldP spid="22" grpId="0" animBg="1"/>
      <p:bldP spid="23"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
        <p:nvSpPr>
          <p:cNvPr id="4" name="Google Shape;361;p33"/>
          <p:cNvSpPr/>
          <p:nvPr/>
        </p:nvSpPr>
        <p:spPr>
          <a:xfrm>
            <a:off x="3634050" y="2423813"/>
            <a:ext cx="2424600" cy="1656600"/>
          </a:xfrm>
          <a:prstGeom prst="chevron">
            <a:avLst>
              <a:gd name="adj" fmla="val 29853"/>
            </a:avLst>
          </a:prstGeom>
          <a:solidFill>
            <a:schemeClr val="accent4">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FFFFFF"/>
                </a:solidFill>
                <a:latin typeface="+mj-lt"/>
                <a:ea typeface="Nunito Sans"/>
                <a:cs typeface="Nunito Sans"/>
                <a:sym typeface="Nunito Sans"/>
              </a:rPr>
              <a:t>B. Lục lạp</a:t>
            </a:r>
            <a:endParaRPr sz="2000" b="1" dirty="0">
              <a:solidFill>
                <a:srgbClr val="FFFFFF"/>
              </a:solidFill>
              <a:latin typeface="+mj-lt"/>
              <a:ea typeface="Nunito Sans"/>
              <a:cs typeface="Nunito Sans"/>
              <a:sym typeface="Nunito Sans"/>
            </a:endParaRPr>
          </a:p>
        </p:txBody>
      </p:sp>
      <p:sp>
        <p:nvSpPr>
          <p:cNvPr id="5" name="Google Shape;363;p33"/>
          <p:cNvSpPr/>
          <p:nvPr/>
        </p:nvSpPr>
        <p:spPr>
          <a:xfrm>
            <a:off x="5273827" y="2293984"/>
            <a:ext cx="2424600" cy="2028900"/>
          </a:xfrm>
          <a:prstGeom prst="chevron">
            <a:avLst>
              <a:gd name="adj" fmla="val 29853"/>
            </a:avLst>
          </a:prstGeom>
          <a:solidFill>
            <a:schemeClr val="accent4">
              <a:lumMod val="50000"/>
              <a:alpha val="7154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FFFFFF"/>
                </a:solidFill>
                <a:latin typeface="+mj-lt"/>
                <a:ea typeface="Nunito Sans"/>
                <a:cs typeface="Nunito Sans"/>
                <a:sym typeface="Nunito Sans"/>
              </a:rPr>
              <a:t>C. Nhân tế bào</a:t>
            </a:r>
            <a:endParaRPr sz="2000" b="1" dirty="0">
              <a:solidFill>
                <a:srgbClr val="FFFFFF"/>
              </a:solidFill>
              <a:latin typeface="+mj-lt"/>
              <a:ea typeface="Nunito Sans"/>
              <a:cs typeface="Nunito Sans"/>
              <a:sym typeface="Nunito Sans"/>
            </a:endParaRPr>
          </a:p>
        </p:txBody>
      </p:sp>
      <p:sp>
        <p:nvSpPr>
          <p:cNvPr id="6" name="Google Shape;364;p33"/>
          <p:cNvSpPr/>
          <p:nvPr/>
        </p:nvSpPr>
        <p:spPr>
          <a:xfrm>
            <a:off x="1835908" y="2583763"/>
            <a:ext cx="2424600" cy="1325100"/>
          </a:xfrm>
          <a:prstGeom prst="chevron">
            <a:avLst>
              <a:gd name="adj" fmla="val 29853"/>
            </a:avLst>
          </a:prstGeom>
          <a:solidFill>
            <a:schemeClr val="accent4">
              <a:alpha val="7154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rgbClr val="FFFFFF"/>
                </a:solidFill>
                <a:latin typeface="+mj-lt"/>
                <a:ea typeface="Nunito Sans"/>
                <a:cs typeface="Nunito Sans"/>
                <a:sym typeface="Nunito Sans"/>
              </a:rPr>
              <a:t>A. Màng tế bào</a:t>
            </a:r>
            <a:endParaRPr sz="2000" b="1" dirty="0">
              <a:solidFill>
                <a:srgbClr val="FFFFFF"/>
              </a:solidFill>
              <a:latin typeface="+mj-lt"/>
              <a:ea typeface="Nunito Sans"/>
              <a:cs typeface="Nunito Sans"/>
              <a:sym typeface="Nunito Sans"/>
            </a:endParaRPr>
          </a:p>
        </p:txBody>
      </p:sp>
      <p:sp>
        <p:nvSpPr>
          <p:cNvPr id="7" name="Rectangle 6"/>
          <p:cNvSpPr/>
          <p:nvPr/>
        </p:nvSpPr>
        <p:spPr>
          <a:xfrm>
            <a:off x="1486650" y="932167"/>
            <a:ext cx="4572000" cy="1045223"/>
          </a:xfrm>
          <a:prstGeom prst="rect">
            <a:avLst/>
          </a:prstGeom>
        </p:spPr>
        <p:txBody>
          <a:bodyPr>
            <a:spAutoFit/>
          </a:bodyPr>
          <a:lstStyle/>
          <a:p>
            <a:pPr>
              <a:lnSpc>
                <a:spcPct val="150000"/>
              </a:lnSpc>
            </a:pPr>
            <a:r>
              <a:rPr lang="en-US" sz="2200" i="1" dirty="0">
                <a:solidFill>
                  <a:schemeClr val="accent3">
                    <a:lumMod val="50000"/>
                  </a:schemeClr>
                </a:solidFill>
              </a:rPr>
              <a:t>Bào</a:t>
            </a:r>
            <a:r>
              <a:rPr lang="en" sz="2200" i="1" dirty="0">
                <a:solidFill>
                  <a:schemeClr val="accent3">
                    <a:lumMod val="50000"/>
                  </a:schemeClr>
                </a:solidFill>
              </a:rPr>
              <a:t> quan nào có ở tế bào thực vật mà không có ở tế bào động vật?</a:t>
            </a:r>
            <a:endParaRPr lang="en-US" sz="2200" dirty="0">
              <a:solidFill>
                <a:schemeClr val="accent3">
                  <a:lumMod val="50000"/>
                </a:schemeClr>
              </a:solidFill>
            </a:endParaRPr>
          </a:p>
        </p:txBody>
      </p:sp>
      <p:sp>
        <p:nvSpPr>
          <p:cNvPr id="8" name="Oval 7"/>
          <p:cNvSpPr/>
          <p:nvPr/>
        </p:nvSpPr>
        <p:spPr>
          <a:xfrm>
            <a:off x="4169664" y="3101645"/>
            <a:ext cx="402336" cy="41696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845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sp>
        <p:nvSpPr>
          <p:cNvPr id="3" name="Rectangle 2"/>
          <p:cNvSpPr/>
          <p:nvPr/>
        </p:nvSpPr>
        <p:spPr>
          <a:xfrm>
            <a:off x="801014" y="618323"/>
            <a:ext cx="2983509" cy="461665"/>
          </a:xfrm>
          <a:prstGeom prst="rect">
            <a:avLst/>
          </a:prstGeom>
        </p:spPr>
        <p:txBody>
          <a:bodyPr wrap="none">
            <a:spAutoFit/>
          </a:bodyPr>
          <a:lstStyle/>
          <a:p>
            <a:r>
              <a:rPr lang="en-US" sz="2400" b="1" dirty="0">
                <a:solidFill>
                  <a:schemeClr val="tx2">
                    <a:lumMod val="25000"/>
                  </a:schemeClr>
                </a:solidFill>
              </a:rPr>
              <a:t>Luyện tập mở rộng</a:t>
            </a:r>
            <a:endParaRPr lang="en-US" sz="2400" dirty="0"/>
          </a:p>
        </p:txBody>
      </p:sp>
      <p:sp>
        <p:nvSpPr>
          <p:cNvPr id="4" name="Rectangle 3"/>
          <p:cNvSpPr/>
          <p:nvPr/>
        </p:nvSpPr>
        <p:spPr>
          <a:xfrm>
            <a:off x="577899" y="1139214"/>
            <a:ext cx="5427879" cy="1092607"/>
          </a:xfrm>
          <a:prstGeom prst="rect">
            <a:avLst/>
          </a:prstGeom>
        </p:spPr>
        <p:txBody>
          <a:bodyPr wrap="square">
            <a:spAutoFit/>
          </a:bodyPr>
          <a:lstStyle/>
          <a:p>
            <a:pPr marL="342900" indent="-342900" algn="just">
              <a:lnSpc>
                <a:spcPts val="2600"/>
              </a:lnSpc>
              <a:spcBef>
                <a:spcPts val="200"/>
              </a:spcBef>
              <a:spcAft>
                <a:spcPts val="200"/>
              </a:spcAft>
              <a:buFont typeface="Wingdings" panose="05000000000000000000" pitchFamily="2" charset="2"/>
              <a:buChar char="§"/>
            </a:pPr>
            <a:r>
              <a:rPr lang="vi-VN" sz="2000" dirty="0">
                <a:solidFill>
                  <a:schemeClr val="tx2">
                    <a:lumMod val="25000"/>
                  </a:schemeClr>
                </a:solidFill>
                <a:latin typeface="+mn-lt"/>
                <a:ea typeface="Calibri" panose="020F0502020204030204" pitchFamily="34" charset="0"/>
                <a:cs typeface="Times New Roman" panose="02020603050405020304" pitchFamily="18" charset="0"/>
              </a:rPr>
              <a:t>Vì sao rau củ và thịt cùng được bảo quản trong ngăn đá của tủ lạnh, khi rã đông rau củ bị dập nát còn thịt vẫn bình thường?</a:t>
            </a:r>
            <a:endParaRPr lang="en-US" sz="2000" dirty="0">
              <a:solidFill>
                <a:schemeClr val="tx2">
                  <a:lumMod val="25000"/>
                </a:schemeClr>
              </a:solidFill>
              <a:latin typeface="+mn-lt"/>
              <a:ea typeface="Calibri" panose="020F0502020204030204" pitchFamily="34" charset="0"/>
              <a:cs typeface="Times New Roman" panose="02020603050405020304" pitchFamily="18" charset="0"/>
            </a:endParaRPr>
          </a:p>
        </p:txBody>
      </p:sp>
      <p:sp>
        <p:nvSpPr>
          <p:cNvPr id="5" name="Rectangle 4"/>
          <p:cNvSpPr/>
          <p:nvPr/>
        </p:nvSpPr>
        <p:spPr>
          <a:xfrm>
            <a:off x="2362809" y="2857392"/>
            <a:ext cx="6166712" cy="1695336"/>
          </a:xfrm>
          <a:prstGeom prst="rect">
            <a:avLst/>
          </a:prstGeom>
        </p:spPr>
        <p:txBody>
          <a:bodyPr wrap="square">
            <a:spAutoFit/>
          </a:bodyPr>
          <a:lstStyle/>
          <a:p>
            <a:pPr marL="342900" indent="-342900" algn="just">
              <a:lnSpc>
                <a:spcPts val="2500"/>
              </a:lnSpc>
              <a:spcBef>
                <a:spcPts val="200"/>
              </a:spcBef>
              <a:spcAft>
                <a:spcPts val="200"/>
              </a:spcAft>
              <a:buFont typeface="Wingdings" panose="05000000000000000000" pitchFamily="2" charset="2"/>
              <a:buChar char="§"/>
            </a:pPr>
            <a:r>
              <a:rPr lang="vi-VN" sz="2000" dirty="0">
                <a:solidFill>
                  <a:schemeClr val="tx2">
                    <a:lumMod val="10000"/>
                  </a:schemeClr>
                </a:solidFill>
                <a:latin typeface="+mn-lt"/>
                <a:ea typeface="Calibri" panose="020F0502020204030204" pitchFamily="34" charset="0"/>
                <a:cs typeface="Times New Roman" panose="02020603050405020304" pitchFamily="18" charset="0"/>
              </a:rPr>
              <a:t>Khi bảo qu</a:t>
            </a:r>
            <a:r>
              <a:rPr lang="en-US" sz="2000" dirty="0">
                <a:solidFill>
                  <a:schemeClr val="tx2">
                    <a:lumMod val="10000"/>
                  </a:schemeClr>
                </a:solidFill>
                <a:latin typeface="+mn-lt"/>
                <a:ea typeface="Calibri" panose="020F0502020204030204" pitchFamily="34" charset="0"/>
                <a:cs typeface="Times New Roman" panose="02020603050405020304" pitchFamily="18" charset="0"/>
              </a:rPr>
              <a:t>ả</a:t>
            </a:r>
            <a:r>
              <a:rPr lang="vi-VN" sz="2000" dirty="0">
                <a:solidFill>
                  <a:schemeClr val="tx2">
                    <a:lumMod val="10000"/>
                  </a:schemeClr>
                </a:solidFill>
                <a:latin typeface="+mn-lt"/>
                <a:ea typeface="Calibri" panose="020F0502020204030204" pitchFamily="34" charset="0"/>
                <a:cs typeface="Times New Roman" panose="02020603050405020304" pitchFamily="18" charset="0"/>
              </a:rPr>
              <a:t>n rau củ trong ngăn đá, nước trong tế bào đông cứng, dãn nở phá vỡ cấu trúc thành tế bào dẫn đến tế bào thực vật không còn nguyên hình dạng. Còn thịt cấu tạo tế bào động vật không có thành tế bào nên không xảy ra hiện tượng đó. </a:t>
            </a:r>
            <a:endParaRPr lang="en-US" sz="2000" dirty="0">
              <a:solidFill>
                <a:schemeClr val="tx2">
                  <a:lumMod val="10000"/>
                </a:schemeClr>
              </a:solidFill>
              <a:latin typeface="+mn-lt"/>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6005778" y="618323"/>
            <a:ext cx="2421332" cy="2239069"/>
          </a:xfrm>
          <a:prstGeom prst="rect">
            <a:avLst/>
          </a:prstGeom>
        </p:spPr>
      </p:pic>
      <p:pic>
        <p:nvPicPr>
          <p:cNvPr id="7" name="Picture 6"/>
          <p:cNvPicPr>
            <a:picLocks noChangeAspect="1"/>
          </p:cNvPicPr>
          <p:nvPr/>
        </p:nvPicPr>
        <p:blipFill>
          <a:blip r:embed="rId3"/>
          <a:stretch>
            <a:fillRect/>
          </a:stretch>
        </p:blipFill>
        <p:spPr>
          <a:xfrm>
            <a:off x="629105" y="2231821"/>
            <a:ext cx="1784911" cy="2239069"/>
          </a:xfrm>
          <a:prstGeom prst="rect">
            <a:avLst/>
          </a:prstGeom>
        </p:spPr>
      </p:pic>
    </p:spTree>
    <p:extLst>
      <p:ext uri="{BB962C8B-B14F-4D97-AF65-F5344CB8AC3E}">
        <p14:creationId xmlns:p14="http://schemas.microsoft.com/office/powerpoint/2010/main" val="104572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9"/>
          <p:cNvSpPr txBox="1">
            <a:spLocks noGrp="1"/>
          </p:cNvSpPr>
          <p:nvPr>
            <p:ph type="title"/>
          </p:nvPr>
        </p:nvSpPr>
        <p:spPr>
          <a:xfrm>
            <a:off x="789097" y="745274"/>
            <a:ext cx="7154100" cy="3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b="1" dirty="0">
                <a:solidFill>
                  <a:srgbClr val="002060"/>
                </a:solidFill>
                <a:latin typeface="+mj-lt"/>
              </a:rPr>
              <a:t>Hướng dẫn về nhà</a:t>
            </a:r>
            <a:endParaRPr sz="2400" b="1" dirty="0">
              <a:solidFill>
                <a:srgbClr val="002060"/>
              </a:solidFill>
              <a:latin typeface="+mj-lt"/>
            </a:endParaRPr>
          </a:p>
        </p:txBody>
      </p:sp>
      <p:sp>
        <p:nvSpPr>
          <p:cNvPr id="237" name="Google Shape;237;p29"/>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grpSp>
        <p:nvGrpSpPr>
          <p:cNvPr id="238" name="Google Shape;238;p29"/>
          <p:cNvGrpSpPr/>
          <p:nvPr/>
        </p:nvGrpSpPr>
        <p:grpSpPr>
          <a:xfrm>
            <a:off x="702259" y="2376922"/>
            <a:ext cx="2747082" cy="1116622"/>
            <a:chOff x="102755" y="1986800"/>
            <a:chExt cx="3172883" cy="1289700"/>
          </a:xfrm>
        </p:grpSpPr>
        <p:sp>
          <p:nvSpPr>
            <p:cNvPr id="239" name="Google Shape;239;p29"/>
            <p:cNvSpPr txBox="1"/>
            <p:nvPr/>
          </p:nvSpPr>
          <p:spPr>
            <a:xfrm>
              <a:off x="102755" y="1986800"/>
              <a:ext cx="2364651"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a:solidFill>
                    <a:schemeClr val="dk1"/>
                  </a:solidFill>
                  <a:latin typeface="+mn-lt"/>
                  <a:ea typeface="Bellota Text Light"/>
                  <a:cs typeface="Bellota Text Light"/>
                  <a:sym typeface="Bellota Text Light"/>
                </a:rPr>
                <a:t>Sưu tập tranh ảnh, hình vẽ về </a:t>
              </a:r>
            </a:p>
            <a:p>
              <a:pPr marL="0" lvl="0" indent="0" algn="ctr" rtl="0">
                <a:spcBef>
                  <a:spcPts val="0"/>
                </a:spcBef>
                <a:spcAft>
                  <a:spcPts val="0"/>
                </a:spcAft>
                <a:buNone/>
              </a:pPr>
              <a:r>
                <a:rPr lang="en-US" sz="2000" dirty="0">
                  <a:solidFill>
                    <a:schemeClr val="dk1"/>
                  </a:solidFill>
                  <a:latin typeface="+mn-lt"/>
                  <a:ea typeface="Bellota Text Light"/>
                  <a:cs typeface="Bellota Text Light"/>
                  <a:sym typeface="Bellota Text Light"/>
                </a:rPr>
                <a:t>tế bào động vật thực vật </a:t>
              </a:r>
              <a:endParaRPr sz="2000" dirty="0">
                <a:solidFill>
                  <a:schemeClr val="dk1"/>
                </a:solidFill>
                <a:latin typeface="+mn-lt"/>
                <a:ea typeface="Bellota Text Light"/>
                <a:cs typeface="Bellota Text Light"/>
                <a:sym typeface="Bellota Text Light"/>
              </a:endParaRPr>
            </a:p>
          </p:txBody>
        </p:sp>
        <p:cxnSp>
          <p:nvCxnSpPr>
            <p:cNvPr id="240" name="Google Shape;240;p29"/>
            <p:cNvCxnSpPr/>
            <p:nvPr/>
          </p:nvCxnSpPr>
          <p:spPr>
            <a:xfrm rot="10800000">
              <a:off x="2642038" y="2647950"/>
              <a:ext cx="633600" cy="0"/>
            </a:xfrm>
            <a:prstGeom prst="straightConnector1">
              <a:avLst/>
            </a:prstGeom>
            <a:noFill/>
            <a:ln w="9525" cap="flat" cmpd="sng">
              <a:solidFill>
                <a:schemeClr val="accent3"/>
              </a:solidFill>
              <a:prstDash val="solid"/>
              <a:round/>
              <a:headEnd type="none" w="sm" len="sm"/>
              <a:tailEnd type="oval" w="med" len="med"/>
            </a:ln>
          </p:spPr>
        </p:cxnSp>
      </p:grpSp>
      <p:grpSp>
        <p:nvGrpSpPr>
          <p:cNvPr id="241" name="Google Shape;241;p29"/>
          <p:cNvGrpSpPr/>
          <p:nvPr/>
        </p:nvGrpSpPr>
        <p:grpSpPr>
          <a:xfrm>
            <a:off x="5123972" y="1803402"/>
            <a:ext cx="3449442" cy="1116622"/>
            <a:chOff x="5209838" y="1324383"/>
            <a:chExt cx="3984109" cy="1289700"/>
          </a:xfrm>
        </p:grpSpPr>
        <p:sp>
          <p:nvSpPr>
            <p:cNvPr id="242" name="Google Shape;242;p29"/>
            <p:cNvSpPr txBox="1"/>
            <p:nvPr/>
          </p:nvSpPr>
          <p:spPr>
            <a:xfrm>
              <a:off x="6696488" y="1324383"/>
              <a:ext cx="2497459"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a:solidFill>
                    <a:schemeClr val="dk1"/>
                  </a:solidFill>
                  <a:latin typeface="+mj-lt"/>
                  <a:ea typeface="Bellota Text Light"/>
                  <a:cs typeface="Bellota Text Light"/>
                  <a:sym typeface="Bellota Text Light"/>
                </a:rPr>
                <a:t>Đọc trước Bài 20 – Sự lớn lên và sinh sản của tế bào</a:t>
              </a:r>
              <a:endParaRPr sz="2000" dirty="0">
                <a:solidFill>
                  <a:schemeClr val="dk1"/>
                </a:solidFill>
                <a:latin typeface="+mj-lt"/>
                <a:ea typeface="Bellota Text Light"/>
                <a:cs typeface="Bellota Text Light"/>
                <a:sym typeface="Bellota Text Light"/>
              </a:endParaRPr>
            </a:p>
          </p:txBody>
        </p:sp>
        <p:cxnSp>
          <p:nvCxnSpPr>
            <p:cNvPr id="243" name="Google Shape;243;p29"/>
            <p:cNvCxnSpPr/>
            <p:nvPr/>
          </p:nvCxnSpPr>
          <p:spPr>
            <a:xfrm>
              <a:off x="5209838" y="1969233"/>
              <a:ext cx="1286700" cy="0"/>
            </a:xfrm>
            <a:prstGeom prst="straightConnector1">
              <a:avLst/>
            </a:prstGeom>
            <a:noFill/>
            <a:ln w="9525" cap="flat" cmpd="sng">
              <a:solidFill>
                <a:schemeClr val="accent2"/>
              </a:solidFill>
              <a:prstDash val="solid"/>
              <a:round/>
              <a:headEnd type="none" w="sm" len="sm"/>
              <a:tailEnd type="oval" w="med" len="med"/>
            </a:ln>
          </p:spPr>
        </p:cxnSp>
      </p:grpSp>
      <p:grpSp>
        <p:nvGrpSpPr>
          <p:cNvPr id="244" name="Google Shape;244;p29"/>
          <p:cNvGrpSpPr/>
          <p:nvPr/>
        </p:nvGrpSpPr>
        <p:grpSpPr>
          <a:xfrm>
            <a:off x="5123972" y="3043256"/>
            <a:ext cx="3376290" cy="1116622"/>
            <a:chOff x="5209838" y="3020450"/>
            <a:chExt cx="3610650" cy="1289700"/>
          </a:xfrm>
        </p:grpSpPr>
        <p:sp>
          <p:nvSpPr>
            <p:cNvPr id="245" name="Google Shape;245;p29"/>
            <p:cNvSpPr txBox="1"/>
            <p:nvPr/>
          </p:nvSpPr>
          <p:spPr>
            <a:xfrm>
              <a:off x="6696488" y="3020450"/>
              <a:ext cx="2124000"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a:solidFill>
                    <a:schemeClr val="dk1"/>
                  </a:solidFill>
                  <a:latin typeface="+mj-lt"/>
                  <a:ea typeface="Bellota Text Light"/>
                  <a:cs typeface="Bellota Text Light"/>
                  <a:sym typeface="Bellota Text Light"/>
                </a:rPr>
                <a:t>Làm các bài tập của Bài 19 </a:t>
              </a:r>
            </a:p>
            <a:p>
              <a:pPr marL="0" lvl="0" indent="0" algn="ctr" rtl="0">
                <a:spcBef>
                  <a:spcPts val="0"/>
                </a:spcBef>
                <a:spcAft>
                  <a:spcPts val="0"/>
                </a:spcAft>
                <a:buNone/>
              </a:pPr>
              <a:r>
                <a:rPr lang="en-US" sz="2000" dirty="0">
                  <a:solidFill>
                    <a:schemeClr val="dk1"/>
                  </a:solidFill>
                  <a:latin typeface="+mj-lt"/>
                  <a:ea typeface="Bellota Text Light"/>
                  <a:cs typeface="Bellota Text Light"/>
                  <a:sym typeface="Bellota Text Light"/>
                </a:rPr>
                <a:t>Sách bài tập</a:t>
              </a:r>
              <a:endParaRPr sz="2000" dirty="0">
                <a:solidFill>
                  <a:schemeClr val="dk1"/>
                </a:solidFill>
                <a:latin typeface="+mj-lt"/>
                <a:ea typeface="Bellota Text Light"/>
                <a:cs typeface="Bellota Text Light"/>
                <a:sym typeface="Bellota Text Light"/>
              </a:endParaRPr>
            </a:p>
          </p:txBody>
        </p:sp>
        <p:cxnSp>
          <p:nvCxnSpPr>
            <p:cNvPr id="246" name="Google Shape;246;p29"/>
            <p:cNvCxnSpPr/>
            <p:nvPr/>
          </p:nvCxnSpPr>
          <p:spPr>
            <a:xfrm>
              <a:off x="5209838" y="3648300"/>
              <a:ext cx="1286700" cy="0"/>
            </a:xfrm>
            <a:prstGeom prst="straightConnector1">
              <a:avLst/>
            </a:prstGeom>
            <a:noFill/>
            <a:ln w="9525" cap="flat" cmpd="sng">
              <a:solidFill>
                <a:schemeClr val="accent4"/>
              </a:solidFill>
              <a:prstDash val="solid"/>
              <a:round/>
              <a:headEnd type="none" w="sm" len="sm"/>
              <a:tailEnd type="oval" w="med" len="med"/>
            </a:ln>
          </p:spPr>
        </p:cxnSp>
      </p:grpSp>
      <p:grpSp>
        <p:nvGrpSpPr>
          <p:cNvPr id="247" name="Google Shape;247;p29"/>
          <p:cNvGrpSpPr/>
          <p:nvPr/>
        </p:nvGrpSpPr>
        <p:grpSpPr>
          <a:xfrm>
            <a:off x="2918238" y="1287457"/>
            <a:ext cx="3302884" cy="3281899"/>
            <a:chOff x="2662213" y="676344"/>
            <a:chExt cx="3814835" cy="3790597"/>
          </a:xfrm>
        </p:grpSpPr>
        <p:sp>
          <p:nvSpPr>
            <p:cNvPr id="248" name="Google Shape;248;p29"/>
            <p:cNvSpPr/>
            <p:nvPr/>
          </p:nvSpPr>
          <p:spPr>
            <a:xfrm rot="3600185">
              <a:off x="3169983" y="1184511"/>
              <a:ext cx="2774659" cy="2774659"/>
            </a:xfrm>
            <a:prstGeom prst="blockArc">
              <a:avLst>
                <a:gd name="adj1" fmla="val 12622480"/>
                <a:gd name="adj2" fmla="val 19781569"/>
                <a:gd name="adj3" fmla="val 2077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9"/>
            <p:cNvSpPr/>
            <p:nvPr/>
          </p:nvSpPr>
          <p:spPr>
            <a:xfrm rot="10800000">
              <a:off x="3183490" y="1163229"/>
              <a:ext cx="2774700" cy="2774700"/>
            </a:xfrm>
            <a:prstGeom prst="blockArc">
              <a:avLst>
                <a:gd name="adj1" fmla="val 12622480"/>
                <a:gd name="adj2" fmla="val 19662822"/>
                <a:gd name="adj3" fmla="val 2072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9"/>
            <p:cNvSpPr/>
            <p:nvPr/>
          </p:nvSpPr>
          <p:spPr>
            <a:xfrm rot="-3600185">
              <a:off x="3194618" y="1184114"/>
              <a:ext cx="2774659" cy="2774659"/>
            </a:xfrm>
            <a:prstGeom prst="blockArc">
              <a:avLst>
                <a:gd name="adj1" fmla="val 12622480"/>
                <a:gd name="adj2" fmla="val 19703271"/>
                <a:gd name="adj3" fmla="val 2085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29"/>
            <p:cNvGrpSpPr/>
            <p:nvPr/>
          </p:nvGrpSpPr>
          <p:grpSpPr>
            <a:xfrm rot="-7200165">
              <a:off x="3337679" y="2826785"/>
              <a:ext cx="585011" cy="585536"/>
              <a:chOff x="1967628" y="812211"/>
              <a:chExt cx="588000" cy="588000"/>
            </a:xfrm>
          </p:grpSpPr>
          <p:sp>
            <p:nvSpPr>
              <p:cNvPr id="252" name="Google Shape;252;p29"/>
              <p:cNvSpPr/>
              <p:nvPr/>
            </p:nvSpPr>
            <p:spPr>
              <a:xfrm rot="39023">
                <a:off x="1970909" y="815492"/>
                <a:ext cx="581437" cy="581437"/>
              </a:xfrm>
              <a:prstGeom prst="pie">
                <a:avLst>
                  <a:gd name="adj1" fmla="val 6190354"/>
                  <a:gd name="adj2" fmla="val 14996165"/>
                </a:avLst>
              </a:prstGeom>
              <a:solidFill>
                <a:schemeClr val="accent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9"/>
              <p:cNvSpPr/>
              <p:nvPr/>
            </p:nvSpPr>
            <p:spPr>
              <a:xfrm rot="10800000">
                <a:off x="1970875" y="815525"/>
                <a:ext cx="581400" cy="581400"/>
              </a:xfrm>
              <a:prstGeom prst="pie">
                <a:avLst>
                  <a:gd name="adj1" fmla="val 4028252"/>
                  <a:gd name="adj2" fmla="val 1718367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29"/>
            <p:cNvGrpSpPr/>
            <p:nvPr/>
          </p:nvGrpSpPr>
          <p:grpSpPr>
            <a:xfrm>
              <a:off x="4264097" y="1180331"/>
              <a:ext cx="585001" cy="585530"/>
              <a:chOff x="1970048" y="811613"/>
              <a:chExt cx="588000" cy="588000"/>
            </a:xfrm>
          </p:grpSpPr>
          <p:sp>
            <p:nvSpPr>
              <p:cNvPr id="255" name="Google Shape;255;p29"/>
              <p:cNvSpPr/>
              <p:nvPr/>
            </p:nvSpPr>
            <p:spPr>
              <a:xfrm rot="39023">
                <a:off x="1973329" y="814894"/>
                <a:ext cx="581437" cy="581437"/>
              </a:xfrm>
              <a:prstGeom prst="pie">
                <a:avLst>
                  <a:gd name="adj1" fmla="val 6190354"/>
                  <a:gd name="adj2" fmla="val 14996165"/>
                </a:avLst>
              </a:prstGeom>
              <a:solidFill>
                <a:schemeClr val="accent2"/>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p:nvPr/>
            </p:nvSpPr>
            <p:spPr>
              <a:xfrm rot="10800000">
                <a:off x="1973295" y="814927"/>
                <a:ext cx="581400" cy="581400"/>
              </a:xfrm>
              <a:prstGeom prst="pie">
                <a:avLst>
                  <a:gd name="adj1" fmla="val 4028252"/>
                  <a:gd name="adj2" fmla="val 171836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29"/>
            <p:cNvGrpSpPr/>
            <p:nvPr/>
          </p:nvGrpSpPr>
          <p:grpSpPr>
            <a:xfrm rot="7200165">
              <a:off x="5229930" y="2804716"/>
              <a:ext cx="585011" cy="585536"/>
              <a:chOff x="1977085" y="811649"/>
              <a:chExt cx="588000" cy="588000"/>
            </a:xfrm>
          </p:grpSpPr>
          <p:sp>
            <p:nvSpPr>
              <p:cNvPr id="258" name="Google Shape;258;p29"/>
              <p:cNvSpPr/>
              <p:nvPr/>
            </p:nvSpPr>
            <p:spPr>
              <a:xfrm rot="39023">
                <a:off x="1980366" y="814930"/>
                <a:ext cx="581437" cy="581437"/>
              </a:xfrm>
              <a:prstGeom prst="pie">
                <a:avLst>
                  <a:gd name="adj1" fmla="val 6190354"/>
                  <a:gd name="adj2" fmla="val 14996165"/>
                </a:avLst>
              </a:prstGeom>
              <a:solidFill>
                <a:schemeClr val="accent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9"/>
              <p:cNvSpPr/>
              <p:nvPr/>
            </p:nvSpPr>
            <p:spPr>
              <a:xfrm rot="10800000">
                <a:off x="1980332" y="814963"/>
                <a:ext cx="581400" cy="581400"/>
              </a:xfrm>
              <a:prstGeom prst="pie">
                <a:avLst>
                  <a:gd name="adj1" fmla="val 4028252"/>
                  <a:gd name="adj2" fmla="val 1718367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29"/>
            <p:cNvSpPr txBox="1"/>
            <p:nvPr/>
          </p:nvSpPr>
          <p:spPr>
            <a:xfrm>
              <a:off x="4334550" y="1255312"/>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03 </a:t>
              </a:r>
              <a:endParaRPr sz="1600">
                <a:solidFill>
                  <a:schemeClr val="lt1"/>
                </a:solidFill>
                <a:latin typeface="Vidaloka"/>
                <a:ea typeface="Vidaloka"/>
                <a:cs typeface="Vidaloka"/>
                <a:sym typeface="Vidaloka"/>
              </a:endParaRPr>
            </a:p>
          </p:txBody>
        </p:sp>
        <p:sp>
          <p:nvSpPr>
            <p:cNvPr id="261" name="Google Shape;261;p29"/>
            <p:cNvSpPr txBox="1"/>
            <p:nvPr/>
          </p:nvSpPr>
          <p:spPr>
            <a:xfrm>
              <a:off x="3375648" y="2887440"/>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01 </a:t>
              </a:r>
              <a:endParaRPr sz="1600">
                <a:solidFill>
                  <a:schemeClr val="lt1"/>
                </a:solidFill>
                <a:latin typeface="Vidaloka"/>
                <a:ea typeface="Vidaloka"/>
                <a:cs typeface="Vidaloka"/>
                <a:sym typeface="Vidaloka"/>
              </a:endParaRPr>
            </a:p>
          </p:txBody>
        </p:sp>
        <p:sp>
          <p:nvSpPr>
            <p:cNvPr id="262" name="Google Shape;262;p29"/>
            <p:cNvSpPr txBox="1"/>
            <p:nvPr/>
          </p:nvSpPr>
          <p:spPr>
            <a:xfrm>
              <a:off x="5281877" y="2857865"/>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02 </a:t>
              </a:r>
              <a:endParaRPr sz="1600">
                <a:solidFill>
                  <a:schemeClr val="lt1"/>
                </a:solidFill>
                <a:latin typeface="Vidaloka"/>
                <a:ea typeface="Vidaloka"/>
                <a:cs typeface="Vidaloka"/>
                <a:sym typeface="Vidalok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barn(inVertical)">
                                      <p:cBhvr>
                                        <p:cTn id="7" dur="5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8"/>
                                        </p:tgtEl>
                                        <p:attrNameLst>
                                          <p:attrName>style.visibility</p:attrName>
                                        </p:attrNameLst>
                                      </p:cBhvr>
                                      <p:to>
                                        <p:strVal val="visible"/>
                                      </p:to>
                                    </p:set>
                                    <p:animEffect transition="in" filter="barn(inVertical)">
                                      <p:cBhvr>
                                        <p:cTn id="12" dur="500"/>
                                        <p:tgtEl>
                                          <p:spTgt spid="238"/>
                                        </p:tgtEl>
                                      </p:cBhvr>
                                    </p:animEffect>
                                  </p:childTnLst>
                                </p:cTn>
                              </p:par>
                              <p:par>
                                <p:cTn id="13" presetID="16" presetClass="entr" presetSubtype="21" fill="hold" nodeType="withEffect">
                                  <p:stCondLst>
                                    <p:cond delay="0"/>
                                  </p:stCondLst>
                                  <p:childTnLst>
                                    <p:set>
                                      <p:cBhvr>
                                        <p:cTn id="14" dur="1" fill="hold">
                                          <p:stCondLst>
                                            <p:cond delay="0"/>
                                          </p:stCondLst>
                                        </p:cTn>
                                        <p:tgtEl>
                                          <p:spTgt spid="247"/>
                                        </p:tgtEl>
                                        <p:attrNameLst>
                                          <p:attrName>style.visibility</p:attrName>
                                        </p:attrNameLst>
                                      </p:cBhvr>
                                      <p:to>
                                        <p:strVal val="visible"/>
                                      </p:to>
                                    </p:set>
                                    <p:animEffect transition="in" filter="barn(inVertical)">
                                      <p:cBhvr>
                                        <p:cTn id="15" dur="500"/>
                                        <p:tgtEl>
                                          <p:spTgt spid="247"/>
                                        </p:tgtEl>
                                      </p:cBhvr>
                                    </p:animEffect>
                                  </p:childTnLst>
                                </p:cTn>
                              </p:par>
                              <p:par>
                                <p:cTn id="16" presetID="16" presetClass="entr" presetSubtype="21" fill="hold" nodeType="withEffect">
                                  <p:stCondLst>
                                    <p:cond delay="0"/>
                                  </p:stCondLst>
                                  <p:childTnLst>
                                    <p:set>
                                      <p:cBhvr>
                                        <p:cTn id="17" dur="1" fill="hold">
                                          <p:stCondLst>
                                            <p:cond delay="0"/>
                                          </p:stCondLst>
                                        </p:cTn>
                                        <p:tgtEl>
                                          <p:spTgt spid="241"/>
                                        </p:tgtEl>
                                        <p:attrNameLst>
                                          <p:attrName>style.visibility</p:attrName>
                                        </p:attrNameLst>
                                      </p:cBhvr>
                                      <p:to>
                                        <p:strVal val="visible"/>
                                      </p:to>
                                    </p:set>
                                    <p:animEffect transition="in" filter="barn(inVertical)">
                                      <p:cBhvr>
                                        <p:cTn id="18" dur="500"/>
                                        <p:tgtEl>
                                          <p:spTgt spid="241"/>
                                        </p:tgtEl>
                                      </p:cBhvr>
                                    </p:animEffect>
                                  </p:childTnLst>
                                </p:cTn>
                              </p:par>
                              <p:par>
                                <p:cTn id="19" presetID="16" presetClass="entr" presetSubtype="21" fill="hold" nodeType="withEffect">
                                  <p:stCondLst>
                                    <p:cond delay="0"/>
                                  </p:stCondLst>
                                  <p:childTnLst>
                                    <p:set>
                                      <p:cBhvr>
                                        <p:cTn id="20" dur="1" fill="hold">
                                          <p:stCondLst>
                                            <p:cond delay="0"/>
                                          </p:stCondLst>
                                        </p:cTn>
                                        <p:tgtEl>
                                          <p:spTgt spid="244"/>
                                        </p:tgtEl>
                                        <p:attrNameLst>
                                          <p:attrName>style.visibility</p:attrName>
                                        </p:attrNameLst>
                                      </p:cBhvr>
                                      <p:to>
                                        <p:strVal val="visible"/>
                                      </p:to>
                                    </p:set>
                                    <p:animEffect transition="in" filter="barn(inVertical)">
                                      <p:cBhvr>
                                        <p:cTn id="21"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7"/>
          <p:cNvSpPr txBox="1">
            <a:spLocks noGrp="1"/>
          </p:cNvSpPr>
          <p:nvPr>
            <p:ph type="title"/>
          </p:nvPr>
        </p:nvSpPr>
        <p:spPr>
          <a:xfrm>
            <a:off x="585216" y="1971396"/>
            <a:ext cx="8032090" cy="12300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4000" b="1" dirty="0">
                <a:solidFill>
                  <a:schemeClr val="accent1"/>
                </a:solidFill>
                <a:latin typeface="+mj-lt"/>
              </a:rPr>
              <a:t>CẢM ƠN CÁC EM</a:t>
            </a:r>
            <a:br>
              <a:rPr lang="en" sz="4000" b="1" dirty="0">
                <a:solidFill>
                  <a:schemeClr val="accent1"/>
                </a:solidFill>
                <a:latin typeface="+mj-lt"/>
              </a:rPr>
            </a:br>
            <a:r>
              <a:rPr lang="en" sz="4000" b="1" dirty="0">
                <a:solidFill>
                  <a:schemeClr val="accent1"/>
                </a:solidFill>
                <a:latin typeface="+mj-lt"/>
              </a:rPr>
              <a:t>ĐÃ LẮNG NGHE BÀI GIẢNG!</a:t>
            </a:r>
            <a:endParaRPr sz="4000" b="1" dirty="0">
              <a:solidFill>
                <a:schemeClr val="accent1"/>
              </a:solidFill>
              <a:latin typeface="+mj-lt"/>
            </a:endParaRPr>
          </a:p>
        </p:txBody>
      </p:sp>
      <p:sp>
        <p:nvSpPr>
          <p:cNvPr id="220" name="Google Shape;220;p27"/>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wipe(down)">
                                      <p:cBhvr>
                                        <p:cTn id="7"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sp>
        <p:nvSpPr>
          <p:cNvPr id="4" name="Title 1"/>
          <p:cNvSpPr txBox="1">
            <a:spLocks/>
          </p:cNvSpPr>
          <p:nvPr/>
        </p:nvSpPr>
        <p:spPr>
          <a:xfrm>
            <a:off x="1433779" y="1262447"/>
            <a:ext cx="6400799" cy="1710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spcBef>
                <a:spcPts val="200"/>
              </a:spcBef>
              <a:spcAft>
                <a:spcPts val="200"/>
              </a:spcAft>
            </a:pPr>
            <a:r>
              <a:rPr lang="vi-VN" sz="2200" b="1" dirty="0">
                <a:solidFill>
                  <a:schemeClr val="accent3">
                    <a:lumMod val="50000"/>
                  </a:schemeClr>
                </a:solidFill>
                <a:latin typeface="+mn-lt"/>
              </a:rPr>
              <a:t>Tuy có kích thước nhỏ những tế bào có thể thực hiện được các quá trình sống cơ bản. </a:t>
            </a:r>
            <a:br>
              <a:rPr lang="en-US" sz="2200" b="1" dirty="0">
                <a:solidFill>
                  <a:schemeClr val="accent3">
                    <a:lumMod val="50000"/>
                  </a:schemeClr>
                </a:solidFill>
                <a:latin typeface="+mn-lt"/>
              </a:rPr>
            </a:br>
            <a:r>
              <a:rPr lang="vi-VN" sz="2200" b="1" dirty="0">
                <a:solidFill>
                  <a:schemeClr val="accent3">
                    <a:lumMod val="50000"/>
                  </a:schemeClr>
                </a:solidFill>
                <a:latin typeface="+mn-lt"/>
              </a:rPr>
              <a:t>Vậy tế bào được cấu tạo từ những thành phần nào và chúng có chức năng gì để có thể giúp tế bào thực hiện những quá trình </a:t>
            </a:r>
            <a:r>
              <a:rPr lang="en-US" sz="2200" b="1" dirty="0">
                <a:solidFill>
                  <a:schemeClr val="accent3">
                    <a:lumMod val="50000"/>
                  </a:schemeClr>
                </a:solidFill>
                <a:latin typeface="+mn-lt"/>
              </a:rPr>
              <a:t>sống đó?</a:t>
            </a:r>
          </a:p>
        </p:txBody>
      </p:sp>
    </p:spTree>
    <p:extLst>
      <p:ext uri="{BB962C8B-B14F-4D97-AF65-F5344CB8AC3E}">
        <p14:creationId xmlns:p14="http://schemas.microsoft.com/office/powerpoint/2010/main" val="99788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0" y="1046610"/>
            <a:ext cx="8588045" cy="393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800" b="1" dirty="0">
                <a:latin typeface="+mj-lt"/>
              </a:rPr>
              <a:t>NỘI DUNG BÀI HỌC</a:t>
            </a:r>
            <a:endParaRPr sz="2800" b="1" dirty="0">
              <a:latin typeface="+mj-lt"/>
            </a:endParaRPr>
          </a:p>
        </p:txBody>
      </p:sp>
      <p:sp>
        <p:nvSpPr>
          <p:cNvPr id="93" name="Google Shape;93;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10" name="Round Same Side Corner Rectangle 9"/>
          <p:cNvSpPr/>
          <p:nvPr/>
        </p:nvSpPr>
        <p:spPr>
          <a:xfrm rot="16200000">
            <a:off x="3172135" y="62507"/>
            <a:ext cx="725550" cy="4282724"/>
          </a:xfrm>
          <a:prstGeom prst="round2SameRect">
            <a:avLst>
              <a:gd name="adj1" fmla="val 23321"/>
              <a:gd name="adj2" fmla="val 0"/>
            </a:avLst>
          </a:prstGeom>
          <a:solidFill>
            <a:schemeClr val="accent3">
              <a:lumMod val="5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Same Side Corner Rectangle 10"/>
          <p:cNvSpPr/>
          <p:nvPr/>
        </p:nvSpPr>
        <p:spPr>
          <a:xfrm rot="5400000" flipH="1">
            <a:off x="6051295" y="1807195"/>
            <a:ext cx="725550" cy="793345"/>
          </a:xfrm>
          <a:prstGeom prst="round2SameRect">
            <a:avLst>
              <a:gd name="adj1" fmla="val 34679"/>
              <a:gd name="adj2" fmla="val 0"/>
            </a:avLst>
          </a:prstGeom>
          <a:solidFill>
            <a:schemeClr val="accent3">
              <a:lumMod val="5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8"/>
          <p:cNvSpPr txBox="1">
            <a:spLocks noChangeArrowheads="1"/>
          </p:cNvSpPr>
          <p:nvPr/>
        </p:nvSpPr>
        <p:spPr bwMode="auto">
          <a:xfrm>
            <a:off x="6217927" y="1926868"/>
            <a:ext cx="392286" cy="553998"/>
          </a:xfrm>
          <a:prstGeom prst="rect">
            <a:avLst/>
          </a:prstGeom>
          <a:noFill/>
          <a:ln w="9525">
            <a:noFill/>
            <a:miter lim="800000"/>
            <a:headEnd/>
            <a:tailEnd/>
          </a:ln>
        </p:spPr>
        <p:txBody>
          <a:bodyPr wrap="square" anchor="ctr">
            <a:spAutoFit/>
          </a:bodyPr>
          <a:lstStyle/>
          <a:p>
            <a:pPr algn="ctr"/>
            <a:r>
              <a:rPr lang="en-US" sz="3000" b="1" dirty="0">
                <a:solidFill>
                  <a:schemeClr val="bg1"/>
                </a:solidFill>
                <a:latin typeface="+mj-lt"/>
              </a:rPr>
              <a:t>1</a:t>
            </a:r>
          </a:p>
        </p:txBody>
      </p:sp>
      <p:sp>
        <p:nvSpPr>
          <p:cNvPr id="13" name="Rectangle 32"/>
          <p:cNvSpPr>
            <a:spLocks noChangeArrowheads="1"/>
          </p:cNvSpPr>
          <p:nvPr/>
        </p:nvSpPr>
        <p:spPr bwMode="auto">
          <a:xfrm>
            <a:off x="1393547" y="2003814"/>
            <a:ext cx="4282723" cy="400110"/>
          </a:xfrm>
          <a:prstGeom prst="rect">
            <a:avLst/>
          </a:prstGeom>
          <a:noFill/>
          <a:ln w="9525">
            <a:noFill/>
            <a:miter lim="800000"/>
            <a:headEnd/>
            <a:tailEnd/>
          </a:ln>
        </p:spPr>
        <p:txBody>
          <a:bodyPr wrap="square">
            <a:spAutoFit/>
          </a:bodyPr>
          <a:lstStyle/>
          <a:p>
            <a:pPr algn="ctr"/>
            <a:r>
              <a:rPr lang="en-US" sz="2000" dirty="0">
                <a:solidFill>
                  <a:schemeClr val="bg1"/>
                </a:solidFill>
                <a:latin typeface="Arial" charset="0"/>
              </a:rPr>
              <a:t>Cấu tạo tế bào</a:t>
            </a:r>
            <a:endParaRPr lang="en-US" sz="2000" dirty="0"/>
          </a:p>
        </p:txBody>
      </p:sp>
      <p:sp>
        <p:nvSpPr>
          <p:cNvPr id="14" name="Round Same Side Corner Rectangle 13"/>
          <p:cNvSpPr/>
          <p:nvPr/>
        </p:nvSpPr>
        <p:spPr>
          <a:xfrm rot="16200000">
            <a:off x="3203225" y="979505"/>
            <a:ext cx="725550" cy="4220542"/>
          </a:xfrm>
          <a:prstGeom prst="round2SameRect">
            <a:avLst>
              <a:gd name="adj1" fmla="val 23321"/>
              <a:gd name="adj2" fmla="val 0"/>
            </a:avLst>
          </a:prstGeom>
          <a:solidFill>
            <a:schemeClr val="accent3">
              <a:lumMod val="5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 Same Side Corner Rectangle 14"/>
          <p:cNvSpPr/>
          <p:nvPr/>
        </p:nvSpPr>
        <p:spPr>
          <a:xfrm rot="5400000" flipH="1">
            <a:off x="6051294" y="2693102"/>
            <a:ext cx="725550" cy="793345"/>
          </a:xfrm>
          <a:prstGeom prst="round2SameRect">
            <a:avLst>
              <a:gd name="adj1" fmla="val 34679"/>
              <a:gd name="adj2" fmla="val 0"/>
            </a:avLst>
          </a:prstGeom>
          <a:solidFill>
            <a:schemeClr val="accent3">
              <a:lumMod val="5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8"/>
          <p:cNvSpPr txBox="1">
            <a:spLocks noChangeArrowheads="1"/>
          </p:cNvSpPr>
          <p:nvPr/>
        </p:nvSpPr>
        <p:spPr bwMode="auto">
          <a:xfrm>
            <a:off x="6217926" y="2812775"/>
            <a:ext cx="392286" cy="553998"/>
          </a:xfrm>
          <a:prstGeom prst="rect">
            <a:avLst/>
          </a:prstGeom>
          <a:noFill/>
          <a:ln w="9525">
            <a:noFill/>
            <a:miter lim="800000"/>
            <a:headEnd/>
            <a:tailEnd/>
          </a:ln>
        </p:spPr>
        <p:txBody>
          <a:bodyPr wrap="square" anchor="ctr">
            <a:spAutoFit/>
          </a:bodyPr>
          <a:lstStyle/>
          <a:p>
            <a:pPr algn="ctr"/>
            <a:r>
              <a:rPr lang="en-US" sz="3000" b="1" dirty="0">
                <a:solidFill>
                  <a:schemeClr val="bg1"/>
                </a:solidFill>
                <a:latin typeface="+mj-lt"/>
              </a:rPr>
              <a:t>2</a:t>
            </a:r>
          </a:p>
        </p:txBody>
      </p:sp>
      <p:sp>
        <p:nvSpPr>
          <p:cNvPr id="17" name="Rectangle 32"/>
          <p:cNvSpPr>
            <a:spLocks noChangeArrowheads="1"/>
          </p:cNvSpPr>
          <p:nvPr/>
        </p:nvSpPr>
        <p:spPr bwMode="auto">
          <a:xfrm>
            <a:off x="1393547" y="2889719"/>
            <a:ext cx="4344903" cy="400110"/>
          </a:xfrm>
          <a:prstGeom prst="rect">
            <a:avLst/>
          </a:prstGeom>
          <a:noFill/>
          <a:ln w="9525">
            <a:noFill/>
            <a:miter lim="800000"/>
            <a:headEnd/>
            <a:tailEnd/>
          </a:ln>
        </p:spPr>
        <p:txBody>
          <a:bodyPr wrap="square">
            <a:spAutoFit/>
          </a:bodyPr>
          <a:lstStyle/>
          <a:p>
            <a:pPr algn="ctr"/>
            <a:r>
              <a:rPr lang="en-US" sz="2000" dirty="0">
                <a:solidFill>
                  <a:schemeClr val="bg1"/>
                </a:solidFill>
                <a:latin typeface="Arial" charset="0"/>
              </a:rPr>
              <a:t>Tế bào nhân sơ và tế bào nhân thực</a:t>
            </a:r>
            <a:endParaRPr lang="en-US" sz="2000" dirty="0"/>
          </a:p>
        </p:txBody>
      </p:sp>
      <p:sp>
        <p:nvSpPr>
          <p:cNvPr id="18" name="Round Same Side Corner Rectangle 17"/>
          <p:cNvSpPr/>
          <p:nvPr/>
        </p:nvSpPr>
        <p:spPr>
          <a:xfrm rot="16200000">
            <a:off x="3203224" y="1867774"/>
            <a:ext cx="725551" cy="4220544"/>
          </a:xfrm>
          <a:prstGeom prst="round2SameRect">
            <a:avLst>
              <a:gd name="adj1" fmla="val 23321"/>
              <a:gd name="adj2" fmla="val 0"/>
            </a:avLst>
          </a:prstGeom>
          <a:solidFill>
            <a:schemeClr val="accent3">
              <a:lumMod val="5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ound Same Side Corner Rectangle 18"/>
          <p:cNvSpPr/>
          <p:nvPr/>
        </p:nvSpPr>
        <p:spPr>
          <a:xfrm rot="5400000" flipH="1">
            <a:off x="6051293" y="3581374"/>
            <a:ext cx="725550" cy="793345"/>
          </a:xfrm>
          <a:prstGeom prst="round2SameRect">
            <a:avLst>
              <a:gd name="adj1" fmla="val 34679"/>
              <a:gd name="adj2" fmla="val 0"/>
            </a:avLst>
          </a:prstGeom>
          <a:solidFill>
            <a:schemeClr val="accent3">
              <a:lumMod val="5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extBox 8"/>
          <p:cNvSpPr txBox="1">
            <a:spLocks noChangeArrowheads="1"/>
          </p:cNvSpPr>
          <p:nvPr/>
        </p:nvSpPr>
        <p:spPr bwMode="auto">
          <a:xfrm>
            <a:off x="6217925" y="3701047"/>
            <a:ext cx="392286" cy="553998"/>
          </a:xfrm>
          <a:prstGeom prst="rect">
            <a:avLst/>
          </a:prstGeom>
          <a:noFill/>
          <a:ln w="9525">
            <a:noFill/>
            <a:miter lim="800000"/>
            <a:headEnd/>
            <a:tailEnd/>
          </a:ln>
        </p:spPr>
        <p:txBody>
          <a:bodyPr wrap="square" anchor="ctr">
            <a:spAutoFit/>
          </a:bodyPr>
          <a:lstStyle/>
          <a:p>
            <a:pPr algn="ctr"/>
            <a:r>
              <a:rPr lang="en-US" sz="3000" b="1" dirty="0">
                <a:solidFill>
                  <a:schemeClr val="bg1"/>
                </a:solidFill>
                <a:latin typeface="+mj-lt"/>
              </a:rPr>
              <a:t>3</a:t>
            </a:r>
          </a:p>
        </p:txBody>
      </p:sp>
      <p:sp>
        <p:nvSpPr>
          <p:cNvPr id="21" name="Rectangle 32"/>
          <p:cNvSpPr>
            <a:spLocks noChangeArrowheads="1"/>
          </p:cNvSpPr>
          <p:nvPr/>
        </p:nvSpPr>
        <p:spPr bwMode="auto">
          <a:xfrm>
            <a:off x="1455727" y="3777992"/>
            <a:ext cx="4220543" cy="400110"/>
          </a:xfrm>
          <a:prstGeom prst="rect">
            <a:avLst/>
          </a:prstGeom>
          <a:noFill/>
          <a:ln w="9525">
            <a:noFill/>
            <a:miter lim="800000"/>
            <a:headEnd/>
            <a:tailEnd/>
          </a:ln>
        </p:spPr>
        <p:txBody>
          <a:bodyPr wrap="square">
            <a:spAutoFit/>
          </a:bodyPr>
          <a:lstStyle/>
          <a:p>
            <a:pPr algn="ctr"/>
            <a:r>
              <a:rPr lang="en-US" sz="2000" dirty="0">
                <a:solidFill>
                  <a:schemeClr val="bg1"/>
                </a:solidFill>
                <a:latin typeface="Arial" charset="0"/>
              </a:rPr>
              <a:t>Tế bào động vật và tế bào thực vật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0" grpId="0" animBg="1"/>
      <p:bldP spid="11" grpId="0" animBg="1"/>
      <p:bldP spid="12" grpId="0"/>
      <p:bldP spid="13" grpId="0"/>
      <p:bldP spid="14" grpId="0" animBg="1"/>
      <p:bldP spid="15" grpId="0" animBg="1"/>
      <p:bldP spid="16" grpId="0"/>
      <p:bldP spid="17" grpId="0"/>
      <p:bldP spid="18" grpId="0" animBg="1"/>
      <p:bldP spid="19" grpId="0" animBg="1"/>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ctrTitle"/>
          </p:nvPr>
        </p:nvSpPr>
        <p:spPr>
          <a:xfrm>
            <a:off x="310813" y="1124353"/>
            <a:ext cx="8046720" cy="611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600" b="1" dirty="0">
                <a:solidFill>
                  <a:schemeClr val="accent5">
                    <a:lumMod val="50000"/>
                  </a:schemeClr>
                </a:solidFill>
                <a:latin typeface="+mj-lt"/>
              </a:rPr>
              <a:t>1. CẤU TẠO CỦA TẾ BÀO</a:t>
            </a:r>
            <a:endParaRPr sz="2600" b="1" dirty="0">
              <a:solidFill>
                <a:schemeClr val="accent5">
                  <a:lumMod val="50000"/>
                </a:schemeClr>
              </a:solidFill>
              <a:latin typeface="+mj-lt"/>
            </a:endParaRPr>
          </a:p>
        </p:txBody>
      </p:sp>
      <p:sp>
        <p:nvSpPr>
          <p:cNvPr id="115" name="Google Shape;115;p17"/>
          <p:cNvSpPr txBox="1">
            <a:spLocks noGrp="1"/>
          </p:cNvSpPr>
          <p:nvPr>
            <p:ph type="subTitle" idx="1"/>
          </p:nvPr>
        </p:nvSpPr>
        <p:spPr>
          <a:xfrm>
            <a:off x="1338577" y="1898075"/>
            <a:ext cx="5914277" cy="2143989"/>
          </a:xfrm>
          <a:prstGeom prst="rect">
            <a:avLst/>
          </a:prstGeom>
        </p:spPr>
        <p:txBody>
          <a:bodyPr spcFirstLastPara="1" wrap="square" lIns="0" tIns="0" rIns="0" bIns="0" anchor="t" anchorCtr="0">
            <a:noAutofit/>
          </a:bodyPr>
          <a:lstStyle/>
          <a:p>
            <a:pPr marL="0" lvl="0" indent="0" algn="just" rtl="0">
              <a:lnSpc>
                <a:spcPct val="150000"/>
              </a:lnSpc>
              <a:spcBef>
                <a:spcPts val="200"/>
              </a:spcBef>
              <a:spcAft>
                <a:spcPts val="200"/>
              </a:spcAft>
              <a:buNone/>
            </a:pPr>
            <a:r>
              <a:rPr lang="en-US" sz="2200" b="1" dirty="0">
                <a:latin typeface="+mj-lt"/>
              </a:rPr>
              <a:t>Các</a:t>
            </a:r>
            <a:r>
              <a:rPr lang="en" sz="2200" b="1" dirty="0">
                <a:latin typeface="+mj-lt"/>
              </a:rPr>
              <a:t> loại tế bào khác nhau thường có hình dạng, kích thước và chức năng khác nhau nhưng chúng đều được cấu tạo từ các thành phần cơ bản. </a:t>
            </a:r>
            <a:endParaRPr sz="22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down)">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5">
                                            <p:txEl>
                                              <p:pRg st="0" end="0"/>
                                            </p:txEl>
                                          </p:spTgt>
                                        </p:tgtEl>
                                        <p:attrNameLst>
                                          <p:attrName>style.visibility</p:attrName>
                                        </p:attrNameLst>
                                      </p:cBhvr>
                                      <p:to>
                                        <p:strVal val="visible"/>
                                      </p:to>
                                    </p:set>
                                    <p:animEffect transition="in" filter="wheel(1)">
                                      <p:cBhvr>
                                        <p:cTn id="12" dur="2000"/>
                                        <p:tgtEl>
                                          <p:spTgt spid="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921823" y="704733"/>
            <a:ext cx="7154100" cy="3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200" b="1" dirty="0">
                <a:latin typeface="+mj-lt"/>
              </a:rPr>
              <a:t>Quan sát Hình 19.1</a:t>
            </a:r>
            <a:endParaRPr sz="2200" b="1" dirty="0">
              <a:latin typeface="+mj-lt"/>
            </a:endParaRPr>
          </a:p>
        </p:txBody>
      </p:sp>
      <p:sp>
        <p:nvSpPr>
          <p:cNvPr id="108" name="Google Shape;108;p16"/>
          <p:cNvSpPr txBox="1">
            <a:spLocks noGrp="1"/>
          </p:cNvSpPr>
          <p:nvPr>
            <p:ph type="body" idx="1"/>
          </p:nvPr>
        </p:nvSpPr>
        <p:spPr>
          <a:xfrm>
            <a:off x="888849" y="1027612"/>
            <a:ext cx="7527233" cy="1145211"/>
          </a:xfrm>
          <a:prstGeom prst="rect">
            <a:avLst/>
          </a:prstGeom>
        </p:spPr>
        <p:txBody>
          <a:bodyPr spcFirstLastPara="1" wrap="square" lIns="0" tIns="0" rIns="0" bIns="0" anchor="t" anchorCtr="0">
            <a:noAutofit/>
          </a:bodyPr>
          <a:lstStyle/>
          <a:p>
            <a:pPr marL="76200" lvl="0" indent="0" algn="just" rtl="0">
              <a:lnSpc>
                <a:spcPct val="150000"/>
              </a:lnSpc>
              <a:spcBef>
                <a:spcPts val="600"/>
              </a:spcBef>
              <a:spcAft>
                <a:spcPts val="0"/>
              </a:spcAft>
              <a:buSzPts val="2400"/>
              <a:buNone/>
            </a:pPr>
            <a:r>
              <a:rPr lang="en-US" sz="2000" dirty="0">
                <a:solidFill>
                  <a:schemeClr val="accent3">
                    <a:lumMod val="50000"/>
                  </a:schemeClr>
                </a:solidFill>
                <a:latin typeface="+mj-lt"/>
              </a:rPr>
              <a:t>Em hãy cho biết:</a:t>
            </a:r>
            <a:endParaRPr sz="2000" dirty="0">
              <a:solidFill>
                <a:schemeClr val="accent3">
                  <a:lumMod val="50000"/>
                </a:schemeClr>
              </a:solidFill>
              <a:latin typeface="+mj-lt"/>
            </a:endParaRPr>
          </a:p>
          <a:p>
            <a:pPr marL="457200" lvl="0" indent="-381000" algn="just" rtl="0">
              <a:lnSpc>
                <a:spcPct val="150000"/>
              </a:lnSpc>
              <a:spcBef>
                <a:spcPts val="0"/>
              </a:spcBef>
              <a:spcAft>
                <a:spcPts val="0"/>
              </a:spcAft>
              <a:buSzPts val="2400"/>
              <a:buChar char="⊳"/>
            </a:pPr>
            <a:r>
              <a:rPr lang="en-US" sz="2000" i="1" dirty="0">
                <a:solidFill>
                  <a:schemeClr val="accent3">
                    <a:lumMod val="50000"/>
                  </a:schemeClr>
                </a:solidFill>
                <a:latin typeface="+mj-lt"/>
              </a:rPr>
              <a:t>Tế bào được cấu tạo từ các thành phần cơ bản nào? </a:t>
            </a:r>
          </a:p>
          <a:p>
            <a:pPr marL="457200" lvl="0" indent="-381000" algn="just" rtl="0">
              <a:lnSpc>
                <a:spcPct val="150000"/>
              </a:lnSpc>
              <a:spcBef>
                <a:spcPts val="0"/>
              </a:spcBef>
              <a:spcAft>
                <a:spcPts val="0"/>
              </a:spcAft>
              <a:buSzPts val="2400"/>
              <a:buChar char="⊳"/>
            </a:pPr>
            <a:r>
              <a:rPr lang="en-US" sz="2000" i="1" dirty="0">
                <a:solidFill>
                  <a:schemeClr val="accent3">
                    <a:lumMod val="50000"/>
                  </a:schemeClr>
                </a:solidFill>
                <a:latin typeface="+mj-lt"/>
              </a:rPr>
              <a:t>Chức năng của chúng là gì?</a:t>
            </a:r>
            <a:endParaRPr sz="2000" i="1" dirty="0">
              <a:solidFill>
                <a:schemeClr val="accent3">
                  <a:lumMod val="50000"/>
                </a:schemeClr>
              </a:solidFill>
              <a:latin typeface="+mj-lt"/>
            </a:endParaRPr>
          </a:p>
        </p:txBody>
      </p:sp>
      <p:sp>
        <p:nvSpPr>
          <p:cNvPr id="109" name="Google Shape;109;p16"/>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2" name="Picture 1"/>
          <p:cNvPicPr>
            <a:picLocks noChangeAspect="1"/>
          </p:cNvPicPr>
          <p:nvPr/>
        </p:nvPicPr>
        <p:blipFill>
          <a:blip r:embed="rId3"/>
          <a:stretch>
            <a:fillRect/>
          </a:stretch>
        </p:blipFill>
        <p:spPr>
          <a:xfrm>
            <a:off x="2033625" y="2557287"/>
            <a:ext cx="5237683" cy="19759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inVertical)">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8">
                                            <p:txEl>
                                              <p:pRg st="0" end="0"/>
                                            </p:txEl>
                                          </p:spTgt>
                                        </p:tgtEl>
                                        <p:attrNameLst>
                                          <p:attrName>style.visibility</p:attrName>
                                        </p:attrNameLst>
                                      </p:cBhvr>
                                      <p:to>
                                        <p:strVal val="visible"/>
                                      </p:to>
                                    </p:set>
                                    <p:animEffect transition="in" filter="wipe(down)">
                                      <p:cBhvr>
                                        <p:cTn id="12" dur="500"/>
                                        <p:tgtEl>
                                          <p:spTgt spid="108">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8">
                                            <p:txEl>
                                              <p:pRg st="1" end="1"/>
                                            </p:txEl>
                                          </p:spTgt>
                                        </p:tgtEl>
                                        <p:attrNameLst>
                                          <p:attrName>style.visibility</p:attrName>
                                        </p:attrNameLst>
                                      </p:cBhvr>
                                      <p:to>
                                        <p:strVal val="visible"/>
                                      </p:to>
                                    </p:set>
                                    <p:animEffect transition="in" filter="wipe(down)">
                                      <p:cBhvr>
                                        <p:cTn id="15" dur="500"/>
                                        <p:tgtEl>
                                          <p:spTgt spid="108">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8">
                                            <p:txEl>
                                              <p:pRg st="2" end="2"/>
                                            </p:txEl>
                                          </p:spTgt>
                                        </p:tgtEl>
                                        <p:attrNameLst>
                                          <p:attrName>style.visibility</p:attrName>
                                        </p:attrNameLst>
                                      </p:cBhvr>
                                      <p:to>
                                        <p:strVal val="visible"/>
                                      </p:to>
                                    </p:set>
                                    <p:animEffect transition="in" filter="wipe(down)">
                                      <p:cBhvr>
                                        <p:cTn id="18" dur="500"/>
                                        <p:tgtEl>
                                          <p:spTgt spid="10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3" name="Text Placeholder 1"/>
          <p:cNvSpPr txBox="1">
            <a:spLocks/>
          </p:cNvSpPr>
          <p:nvPr/>
        </p:nvSpPr>
        <p:spPr>
          <a:xfrm>
            <a:off x="592531" y="103307"/>
            <a:ext cx="8032090" cy="411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200" b="1" dirty="0">
                <a:solidFill>
                  <a:schemeClr val="accent4">
                    <a:lumMod val="50000"/>
                  </a:schemeClr>
                </a:solidFill>
                <a:latin typeface="+mj-lt"/>
              </a:rPr>
              <a:t>Các thành phần chính của tế bào</a:t>
            </a:r>
          </a:p>
        </p:txBody>
      </p:sp>
      <p:graphicFrame>
        <p:nvGraphicFramePr>
          <p:cNvPr id="4" name="Table 3"/>
          <p:cNvGraphicFramePr>
            <a:graphicFrameLocks noGrp="1"/>
          </p:cNvGraphicFramePr>
          <p:nvPr>
            <p:extLst>
              <p:ext uri="{D42A27DB-BD31-4B8C-83A1-F6EECF244321}">
                <p14:modId xmlns:p14="http://schemas.microsoft.com/office/powerpoint/2010/main" val="2814396727"/>
              </p:ext>
            </p:extLst>
          </p:nvPr>
        </p:nvGraphicFramePr>
        <p:xfrm>
          <a:off x="602673" y="602673"/>
          <a:ext cx="7934165" cy="3128312"/>
        </p:xfrm>
        <a:graphic>
          <a:graphicData uri="http://schemas.openxmlformats.org/drawingml/2006/table">
            <a:tbl>
              <a:tblPr firstRow="1" bandRow="1">
                <a:tableStyleId>{69C7853C-536D-4A76-A0AE-DD22124D55A5}</a:tableStyleId>
              </a:tblPr>
              <a:tblGrid>
                <a:gridCol w="3771900">
                  <a:extLst>
                    <a:ext uri="{9D8B030D-6E8A-4147-A177-3AD203B41FA5}">
                      <a16:colId xmlns:a16="http://schemas.microsoft.com/office/drawing/2014/main" val="20000"/>
                    </a:ext>
                  </a:extLst>
                </a:gridCol>
                <a:gridCol w="4162265">
                  <a:extLst>
                    <a:ext uri="{9D8B030D-6E8A-4147-A177-3AD203B41FA5}">
                      <a16:colId xmlns:a16="http://schemas.microsoft.com/office/drawing/2014/main" val="20001"/>
                    </a:ext>
                  </a:extLst>
                </a:gridCol>
              </a:tblGrid>
              <a:tr h="498995">
                <a:tc>
                  <a:txBody>
                    <a:bodyPr/>
                    <a:lstStyle/>
                    <a:p>
                      <a:pPr algn="ctr">
                        <a:lnSpc>
                          <a:spcPts val="2800"/>
                        </a:lnSpc>
                        <a:spcBef>
                          <a:spcPts val="200"/>
                        </a:spcBef>
                        <a:spcAft>
                          <a:spcPts val="200"/>
                        </a:spcAft>
                      </a:pPr>
                      <a:r>
                        <a:rPr lang="en-US" sz="2000" b="1" dirty="0">
                          <a:solidFill>
                            <a:srgbClr val="002060"/>
                          </a:solidFill>
                        </a:rPr>
                        <a:t>Cấu</a:t>
                      </a:r>
                      <a:r>
                        <a:rPr lang="en-US" sz="2000" b="1" baseline="0" dirty="0">
                          <a:solidFill>
                            <a:srgbClr val="002060"/>
                          </a:solidFill>
                        </a:rPr>
                        <a:t> tạo</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800"/>
                        </a:lnSpc>
                        <a:spcBef>
                          <a:spcPts val="200"/>
                        </a:spcBef>
                        <a:spcAft>
                          <a:spcPts val="200"/>
                        </a:spcAft>
                      </a:pPr>
                      <a:r>
                        <a:rPr lang="en-US" sz="2000" b="1" dirty="0">
                          <a:solidFill>
                            <a:srgbClr val="002060"/>
                          </a:solidFill>
                        </a:rPr>
                        <a:t>Chức</a:t>
                      </a:r>
                      <a:r>
                        <a:rPr lang="en-US" sz="2000" b="1" baseline="0" dirty="0">
                          <a:solidFill>
                            <a:srgbClr val="002060"/>
                          </a:solidFill>
                        </a:rPr>
                        <a:t> năng</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87488">
                <a:tc>
                  <a:txBody>
                    <a:bodyPr/>
                    <a:lstStyle/>
                    <a:p>
                      <a:pPr algn="just">
                        <a:lnSpc>
                          <a:spcPts val="2800"/>
                        </a:lnSpc>
                        <a:spcBef>
                          <a:spcPts val="200"/>
                        </a:spcBef>
                        <a:spcAft>
                          <a:spcPts val="200"/>
                        </a:spcAft>
                      </a:pPr>
                      <a:r>
                        <a:rPr lang="en-US" sz="2000" b="1" dirty="0">
                          <a:solidFill>
                            <a:srgbClr val="002060"/>
                          </a:solidFill>
                        </a:rPr>
                        <a:t>Màng</a:t>
                      </a:r>
                      <a:r>
                        <a:rPr lang="en-US" sz="2000" b="1" baseline="0" dirty="0">
                          <a:solidFill>
                            <a:srgbClr val="002060"/>
                          </a:solidFill>
                        </a:rPr>
                        <a:t> tế bào: </a:t>
                      </a:r>
                      <a:r>
                        <a:rPr lang="en-US" sz="2000" b="0" baseline="0" dirty="0">
                          <a:solidFill>
                            <a:srgbClr val="002060"/>
                          </a:solidFill>
                        </a:rPr>
                        <a:t>thành phần có ở mọi tế bào, bao bọc tế bào chất</a:t>
                      </a:r>
                      <a:endParaRPr lang="en-US" sz="2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ts val="2800"/>
                        </a:lnSpc>
                        <a:spcBef>
                          <a:spcPts val="200"/>
                        </a:spcBef>
                        <a:spcAft>
                          <a:spcPts val="200"/>
                        </a:spcAft>
                        <a:buClr>
                          <a:srgbClr val="000000"/>
                        </a:buClr>
                        <a:buSzTx/>
                        <a:buFont typeface="Arial"/>
                        <a:buNone/>
                        <a:tabLst/>
                        <a:defRPr/>
                      </a:pPr>
                      <a:r>
                        <a:rPr lang="en-US" sz="2000" dirty="0">
                          <a:solidFill>
                            <a:srgbClr val="002060"/>
                          </a:solidFill>
                        </a:rPr>
                        <a:t>Tham gia vào</a:t>
                      </a:r>
                      <a:r>
                        <a:rPr lang="en-US" sz="2000" baseline="0" dirty="0">
                          <a:solidFill>
                            <a:srgbClr val="002060"/>
                          </a:solidFill>
                        </a:rPr>
                        <a:t> quá trình trao đổi</a:t>
                      </a:r>
                      <a:r>
                        <a:rPr lang="en-US" sz="1400" b="0" u="none" strike="noStrike" cap="none" baseline="0" dirty="0">
                          <a:solidFill>
                            <a:srgbClr val="002060"/>
                          </a:solidFill>
                          <a:effectLst/>
                          <a:sym typeface="Arial"/>
                        </a:rPr>
                        <a:t> </a:t>
                      </a:r>
                      <a:r>
                        <a:rPr lang="vi-VN" sz="2000" b="0" u="none" strike="noStrike" cap="none" dirty="0">
                          <a:solidFill>
                            <a:srgbClr val="002060"/>
                          </a:solidFill>
                          <a:effectLst/>
                          <a:sym typeface="Arial"/>
                        </a:rPr>
                        <a:t>chất giữa tế bào và môi trường</a:t>
                      </a:r>
                      <a:endParaRPr lang="en-US" sz="2000" b="0" i="0" u="none" strike="noStrike" cap="none" dirty="0">
                        <a:solidFill>
                          <a:srgbClr val="002060"/>
                        </a:solidFill>
                        <a:effectLst/>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54341">
                <a:tc>
                  <a:txBody>
                    <a:bodyPr/>
                    <a:lstStyle/>
                    <a:p>
                      <a:pPr algn="just">
                        <a:lnSpc>
                          <a:spcPts val="2800"/>
                        </a:lnSpc>
                        <a:spcBef>
                          <a:spcPts val="200"/>
                        </a:spcBef>
                        <a:spcAft>
                          <a:spcPts val="200"/>
                        </a:spcAft>
                      </a:pPr>
                      <a:r>
                        <a:rPr lang="en-US" sz="2000" b="1" dirty="0">
                          <a:solidFill>
                            <a:srgbClr val="002060"/>
                          </a:solidFill>
                        </a:rPr>
                        <a:t>Tế</a:t>
                      </a:r>
                      <a:r>
                        <a:rPr lang="en-US" sz="2000" b="1" baseline="0" dirty="0">
                          <a:solidFill>
                            <a:srgbClr val="002060"/>
                          </a:solidFill>
                        </a:rPr>
                        <a:t> bào chất:</a:t>
                      </a:r>
                      <a:r>
                        <a:rPr lang="en-US" sz="2000" baseline="0" dirty="0">
                          <a:solidFill>
                            <a:srgbClr val="002060"/>
                          </a:solidFill>
                        </a:rPr>
                        <a:t> nằm giữa màng tế bào, nhân hoặc vùng nhân</a:t>
                      </a:r>
                      <a:endParaRPr lang="en-US" sz="2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2800"/>
                        </a:lnSpc>
                        <a:spcBef>
                          <a:spcPts val="200"/>
                        </a:spcBef>
                        <a:spcAft>
                          <a:spcPts val="200"/>
                        </a:spcAft>
                      </a:pPr>
                      <a:r>
                        <a:rPr lang="en-US" sz="2000" dirty="0" err="1">
                          <a:solidFill>
                            <a:srgbClr val="002060"/>
                          </a:solidFill>
                        </a:rPr>
                        <a:t>Nơi</a:t>
                      </a:r>
                      <a:r>
                        <a:rPr lang="en-US" sz="2000" dirty="0">
                          <a:solidFill>
                            <a:srgbClr val="002060"/>
                          </a:solidFill>
                        </a:rPr>
                        <a:t> </a:t>
                      </a:r>
                      <a:r>
                        <a:rPr lang="en-US" sz="2000" dirty="0" err="1">
                          <a:solidFill>
                            <a:srgbClr val="002060"/>
                          </a:solidFill>
                        </a:rPr>
                        <a:t>xảy</a:t>
                      </a:r>
                      <a:r>
                        <a:rPr lang="en-US" sz="2000" dirty="0">
                          <a:solidFill>
                            <a:srgbClr val="002060"/>
                          </a:solidFill>
                        </a:rPr>
                        <a:t> </a:t>
                      </a:r>
                      <a:r>
                        <a:rPr lang="en-US" sz="2000" dirty="0" err="1">
                          <a:solidFill>
                            <a:srgbClr val="002060"/>
                          </a:solidFill>
                        </a:rPr>
                        <a:t>ra</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hoạt</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sống</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tế</a:t>
                      </a:r>
                      <a:r>
                        <a:rPr lang="en-US" sz="2000" dirty="0">
                          <a:solidFill>
                            <a:srgbClr val="002060"/>
                          </a:solidFill>
                        </a:rPr>
                        <a:t> </a:t>
                      </a:r>
                      <a:r>
                        <a:rPr lang="en-US" sz="2000" dirty="0" err="1">
                          <a:solidFill>
                            <a:srgbClr val="002060"/>
                          </a:solidFill>
                        </a:rPr>
                        <a:t>bào</a:t>
                      </a:r>
                      <a:r>
                        <a:rPr lang="en-US" sz="20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87488">
                <a:tc>
                  <a:txBody>
                    <a:bodyPr/>
                    <a:lstStyle/>
                    <a:p>
                      <a:pPr algn="just">
                        <a:lnSpc>
                          <a:spcPts val="2800"/>
                        </a:lnSpc>
                        <a:spcBef>
                          <a:spcPts val="200"/>
                        </a:spcBef>
                        <a:spcAft>
                          <a:spcPts val="200"/>
                        </a:spcAft>
                      </a:pPr>
                      <a:r>
                        <a:rPr lang="en-US" sz="2000" b="1" dirty="0">
                          <a:solidFill>
                            <a:srgbClr val="002060"/>
                          </a:solidFill>
                        </a:rPr>
                        <a:t>Nhân</a:t>
                      </a:r>
                      <a:r>
                        <a:rPr lang="en-US" sz="2000" b="1" baseline="0" dirty="0">
                          <a:solidFill>
                            <a:srgbClr val="002060"/>
                          </a:solidFill>
                        </a:rPr>
                        <a:t> tế bào hoặc vùng nhân:</a:t>
                      </a:r>
                      <a:r>
                        <a:rPr lang="en-US" sz="2000" baseline="0" dirty="0">
                          <a:solidFill>
                            <a:srgbClr val="002060"/>
                          </a:solidFill>
                        </a:rPr>
                        <a:t> nơi chứa vật chất di truyển</a:t>
                      </a:r>
                      <a:endParaRPr lang="en-US" sz="2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2800"/>
                        </a:lnSpc>
                        <a:spcBef>
                          <a:spcPts val="200"/>
                        </a:spcBef>
                        <a:spcAft>
                          <a:spcPts val="200"/>
                        </a:spcAft>
                      </a:pPr>
                      <a:r>
                        <a:rPr lang="en-US" sz="2000" dirty="0">
                          <a:solidFill>
                            <a:srgbClr val="002060"/>
                          </a:solidFill>
                        </a:rPr>
                        <a:t>Là</a:t>
                      </a:r>
                      <a:r>
                        <a:rPr lang="en-US" sz="2000" baseline="0" dirty="0">
                          <a:solidFill>
                            <a:srgbClr val="002060"/>
                          </a:solidFill>
                        </a:rPr>
                        <a:t> trung tâm điều khiển các hoạt động của tế bào.</a:t>
                      </a:r>
                      <a:endParaRPr lang="en-US" sz="2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1954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
        <p:nvSpPr>
          <p:cNvPr id="7" name="Title 1"/>
          <p:cNvSpPr txBox="1">
            <a:spLocks/>
          </p:cNvSpPr>
          <p:nvPr/>
        </p:nvSpPr>
        <p:spPr>
          <a:xfrm>
            <a:off x="282052" y="645558"/>
            <a:ext cx="1935440" cy="6960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chemeClr val="accent4">
                    <a:lumMod val="75000"/>
                  </a:schemeClr>
                </a:solidFill>
                <a:latin typeface="+mj-lt"/>
              </a:rPr>
              <a:t>Mở rộng</a:t>
            </a:r>
          </a:p>
        </p:txBody>
      </p:sp>
      <p:sp>
        <p:nvSpPr>
          <p:cNvPr id="8" name="Rectangle 7"/>
          <p:cNvSpPr/>
          <p:nvPr/>
        </p:nvSpPr>
        <p:spPr>
          <a:xfrm>
            <a:off x="1131934" y="1093104"/>
            <a:ext cx="4030675" cy="3375283"/>
          </a:xfrm>
          <a:prstGeom prst="rect">
            <a:avLst/>
          </a:prstGeom>
        </p:spPr>
        <p:txBody>
          <a:bodyPr wrap="square">
            <a:spAutoFit/>
          </a:bodyPr>
          <a:lstStyle/>
          <a:p>
            <a:pPr marL="285750" indent="-285750" algn="just">
              <a:lnSpc>
                <a:spcPct val="150000"/>
              </a:lnSpc>
              <a:spcBef>
                <a:spcPts val="200"/>
              </a:spcBef>
              <a:spcAft>
                <a:spcPts val="200"/>
              </a:spcAft>
              <a:buFont typeface="Wingdings" panose="05000000000000000000" pitchFamily="2" charset="2"/>
              <a:buChar char="§"/>
            </a:pPr>
            <a:r>
              <a:rPr lang="en-US" sz="2000" dirty="0">
                <a:solidFill>
                  <a:schemeClr val="accent3">
                    <a:lumMod val="50000"/>
                  </a:schemeClr>
                </a:solidFill>
              </a:rPr>
              <a:t>Thông thường, mỗi tế bào có một nhân lớn ở trung tâm.</a:t>
            </a:r>
          </a:p>
          <a:p>
            <a:pPr marL="285750" indent="-285750" algn="just">
              <a:lnSpc>
                <a:spcPct val="150000"/>
              </a:lnSpc>
              <a:spcBef>
                <a:spcPts val="200"/>
              </a:spcBef>
              <a:spcAft>
                <a:spcPts val="200"/>
              </a:spcAft>
              <a:buFont typeface="Wingdings" panose="05000000000000000000" pitchFamily="2" charset="2"/>
              <a:buChar char="§"/>
            </a:pPr>
            <a:r>
              <a:rPr lang="en-US" sz="2000" dirty="0">
                <a:solidFill>
                  <a:schemeClr val="accent3">
                    <a:lumMod val="50000"/>
                  </a:schemeClr>
                </a:solidFill>
              </a:rPr>
              <a:t>Cũng có những tế bào không có nhân (tế bào hồng cầu ở người trưởng thành), có tế bào có hai nhân (tế bào gan ngườ), nhiều nhân (tế bào cơ). </a:t>
            </a:r>
          </a:p>
        </p:txBody>
      </p:sp>
      <p:pic>
        <p:nvPicPr>
          <p:cNvPr id="9" name="Picture 8"/>
          <p:cNvPicPr>
            <a:picLocks noChangeAspect="1"/>
          </p:cNvPicPr>
          <p:nvPr/>
        </p:nvPicPr>
        <p:blipFill>
          <a:blip r:embed="rId2"/>
          <a:stretch>
            <a:fillRect/>
          </a:stretch>
        </p:blipFill>
        <p:spPr>
          <a:xfrm>
            <a:off x="5660782" y="848106"/>
            <a:ext cx="2656599" cy="1683411"/>
          </a:xfrm>
          <a:prstGeom prst="rect">
            <a:avLst/>
          </a:prstGeom>
        </p:spPr>
      </p:pic>
      <p:pic>
        <p:nvPicPr>
          <p:cNvPr id="10" name="Picture 9"/>
          <p:cNvPicPr>
            <a:picLocks noChangeAspect="1"/>
          </p:cNvPicPr>
          <p:nvPr/>
        </p:nvPicPr>
        <p:blipFill>
          <a:blip r:embed="rId3"/>
          <a:stretch>
            <a:fillRect/>
          </a:stretch>
        </p:blipFill>
        <p:spPr>
          <a:xfrm>
            <a:off x="5660782" y="2677110"/>
            <a:ext cx="3002861" cy="1765167"/>
          </a:xfrm>
          <a:prstGeom prst="rect">
            <a:avLst/>
          </a:prstGeom>
        </p:spPr>
      </p:pic>
    </p:spTree>
    <p:extLst>
      <p:ext uri="{BB962C8B-B14F-4D97-AF65-F5344CB8AC3E}">
        <p14:creationId xmlns:p14="http://schemas.microsoft.com/office/powerpoint/2010/main" val="33058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arn(inVertical)">
                                      <p:cBhvr>
                                        <p:cTn id="14" dur="500"/>
                                        <p:tgtEl>
                                          <p:spTgt spid="8">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3" name="Title 2">
            <a:extLst>
              <a:ext uri="{FF2B5EF4-FFF2-40B4-BE49-F238E27FC236}">
                <a16:creationId xmlns:a16="http://schemas.microsoft.com/office/drawing/2014/main" id="{D64ADEE4-C267-8D55-D79A-3F11B46B123A}"/>
              </a:ext>
            </a:extLst>
          </p:cNvPr>
          <p:cNvSpPr>
            <a:spLocks noGrp="1"/>
          </p:cNvSpPr>
          <p:nvPr>
            <p:ph type="title"/>
          </p:nvPr>
        </p:nvSpPr>
        <p:spPr>
          <a:xfrm>
            <a:off x="720600" y="719520"/>
            <a:ext cx="7154100" cy="393600"/>
          </a:xfrm>
        </p:spPr>
        <p:txBody>
          <a:bodyPr/>
          <a:lstStyle/>
          <a:p>
            <a:r>
              <a:rPr lang="en-US" b="1" dirty="0">
                <a:latin typeface="#9Slide03 Cabin" panose="00000500000000000000" pitchFamily="2" charset="0"/>
              </a:rPr>
              <a:t>Thảo </a:t>
            </a:r>
            <a:r>
              <a:rPr lang="en-US" b="1" dirty="0" err="1">
                <a:latin typeface="#9Slide03 Cabin" panose="00000500000000000000" pitchFamily="2" charset="0"/>
              </a:rPr>
              <a:t>luận</a:t>
            </a:r>
            <a:r>
              <a:rPr lang="en-US" b="1" dirty="0">
                <a:latin typeface="#9Slide03 Cabin" panose="00000500000000000000" pitchFamily="2" charset="0"/>
              </a:rPr>
              <a:t>, </a:t>
            </a:r>
            <a:r>
              <a:rPr lang="en-US" b="1" dirty="0" err="1">
                <a:latin typeface="#9Slide03 Cabin" panose="00000500000000000000" pitchFamily="2" charset="0"/>
              </a:rPr>
              <a:t>trả</a:t>
            </a:r>
            <a:r>
              <a:rPr lang="en-US" b="1" dirty="0">
                <a:latin typeface="#9Slide03 Cabin" panose="00000500000000000000" pitchFamily="2" charset="0"/>
              </a:rPr>
              <a:t> </a:t>
            </a:r>
            <a:r>
              <a:rPr lang="en-US" b="1" dirty="0" err="1">
                <a:latin typeface="#9Slide03 Cabin" panose="00000500000000000000" pitchFamily="2" charset="0"/>
              </a:rPr>
              <a:t>lời</a:t>
            </a:r>
            <a:r>
              <a:rPr lang="en-US" b="1" dirty="0">
                <a:latin typeface="#9Slide03 Cabin" panose="00000500000000000000" pitchFamily="2" charset="0"/>
              </a:rPr>
              <a:t> </a:t>
            </a:r>
            <a:r>
              <a:rPr lang="en-US" b="1" dirty="0" err="1">
                <a:latin typeface="#9Slide03 Cabin" panose="00000500000000000000" pitchFamily="2" charset="0"/>
              </a:rPr>
              <a:t>câu</a:t>
            </a:r>
            <a:r>
              <a:rPr lang="en-US" b="1" dirty="0">
                <a:latin typeface="#9Slide03 Cabin" panose="00000500000000000000" pitchFamily="2" charset="0"/>
              </a:rPr>
              <a:t> </a:t>
            </a:r>
            <a:r>
              <a:rPr lang="en-US" b="1" dirty="0" err="1">
                <a:latin typeface="#9Slide03 Cabin" panose="00000500000000000000" pitchFamily="2" charset="0"/>
              </a:rPr>
              <a:t>hỏi</a:t>
            </a:r>
            <a:br>
              <a:rPr lang="en-US" b="1" dirty="0">
                <a:latin typeface="#9Slide03 Cabin" panose="00000500000000000000" pitchFamily="2" charset="0"/>
              </a:rPr>
            </a:br>
            <a:endParaRPr lang="en-US" b="1" dirty="0">
              <a:latin typeface="#9Slide03 Cabin" panose="00000500000000000000" pitchFamily="2" charset="0"/>
            </a:endParaRPr>
          </a:p>
        </p:txBody>
      </p:sp>
      <p:sp>
        <p:nvSpPr>
          <p:cNvPr id="121" name="Google Shape;121;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4" name="Google Shape;120;p18"/>
          <p:cNvSpPr txBox="1">
            <a:spLocks/>
          </p:cNvSpPr>
          <p:nvPr/>
        </p:nvSpPr>
        <p:spPr>
          <a:xfrm>
            <a:off x="856240" y="1369371"/>
            <a:ext cx="3990110" cy="122244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81000" algn="ctr" rtl="0">
              <a:lnSpc>
                <a:spcPct val="115000"/>
              </a:lnSpc>
              <a:spcBef>
                <a:spcPts val="600"/>
              </a:spcBef>
              <a:spcAft>
                <a:spcPts val="0"/>
              </a:spcAft>
              <a:buClr>
                <a:schemeClr val="accent3"/>
              </a:buClr>
              <a:buSzPts val="2400"/>
              <a:buFont typeface="Bellota Text Light"/>
              <a:buChar char="⊳"/>
              <a:defRPr sz="2400" b="0" i="1" u="none" strike="noStrike" cap="none">
                <a:solidFill>
                  <a:schemeClr val="dk1"/>
                </a:solidFill>
                <a:latin typeface="Bellota Text Light"/>
                <a:ea typeface="Bellota Text Light"/>
                <a:cs typeface="Bellota Text Light"/>
                <a:sym typeface="Bellota Text Light"/>
              </a:defRPr>
            </a:lvl1pPr>
            <a:lvl2pPr marL="914400" marR="0" lvl="1" indent="-381000" algn="ctr" rtl="0">
              <a:lnSpc>
                <a:spcPct val="115000"/>
              </a:lnSpc>
              <a:spcBef>
                <a:spcPts val="0"/>
              </a:spcBef>
              <a:spcAft>
                <a:spcPts val="0"/>
              </a:spcAft>
              <a:buClr>
                <a:schemeClr val="accent3"/>
              </a:buClr>
              <a:buSzPts val="2400"/>
              <a:buFont typeface="Bellota Text Light"/>
              <a:buChar char="○"/>
              <a:defRPr sz="2400" b="0" i="1" u="none" strike="noStrike" cap="none">
                <a:solidFill>
                  <a:schemeClr val="dk1"/>
                </a:solidFill>
                <a:latin typeface="Bellota Text Light"/>
                <a:ea typeface="Bellota Text Light"/>
                <a:cs typeface="Bellota Text Light"/>
                <a:sym typeface="Bellota Text Light"/>
              </a:defRPr>
            </a:lvl2pPr>
            <a:lvl3pPr marL="1371600" marR="0" lvl="2" indent="-381000" algn="ctr" rtl="0">
              <a:lnSpc>
                <a:spcPct val="115000"/>
              </a:lnSpc>
              <a:spcBef>
                <a:spcPts val="0"/>
              </a:spcBef>
              <a:spcAft>
                <a:spcPts val="0"/>
              </a:spcAft>
              <a:buClr>
                <a:schemeClr val="accent3"/>
              </a:buClr>
              <a:buSzPts val="2400"/>
              <a:buFont typeface="Bellota Text Light"/>
              <a:buChar char="■"/>
              <a:defRPr sz="2400" b="0" i="1" u="none" strike="noStrike" cap="none">
                <a:solidFill>
                  <a:schemeClr val="dk1"/>
                </a:solidFill>
                <a:latin typeface="Bellota Text Light"/>
                <a:ea typeface="Bellota Text Light"/>
                <a:cs typeface="Bellota Text Light"/>
                <a:sym typeface="Bellota Text Light"/>
              </a:defRPr>
            </a:lvl3pPr>
            <a:lvl4pPr marL="1828800" marR="0" lvl="3" indent="-381000" algn="ctr" rtl="0">
              <a:lnSpc>
                <a:spcPct val="115000"/>
              </a:lnSpc>
              <a:spcBef>
                <a:spcPts val="0"/>
              </a:spcBef>
              <a:spcAft>
                <a:spcPts val="0"/>
              </a:spcAft>
              <a:buClr>
                <a:schemeClr val="dk1"/>
              </a:buClr>
              <a:buSzPts val="2400"/>
              <a:buFont typeface="Bellota Text Light"/>
              <a:buChar char="●"/>
              <a:defRPr sz="2400" b="0" i="1" u="none" strike="noStrike" cap="none">
                <a:solidFill>
                  <a:schemeClr val="dk1"/>
                </a:solidFill>
                <a:latin typeface="Bellota Text Light"/>
                <a:ea typeface="Bellota Text Light"/>
                <a:cs typeface="Bellota Text Light"/>
                <a:sym typeface="Bellota Text Light"/>
              </a:defRPr>
            </a:lvl4pPr>
            <a:lvl5pPr marL="2286000" marR="0" lvl="4" indent="-381000" algn="ctr" rtl="0">
              <a:lnSpc>
                <a:spcPct val="115000"/>
              </a:lnSpc>
              <a:spcBef>
                <a:spcPts val="0"/>
              </a:spcBef>
              <a:spcAft>
                <a:spcPts val="0"/>
              </a:spcAft>
              <a:buClr>
                <a:schemeClr val="dk1"/>
              </a:buClr>
              <a:buSzPts val="2400"/>
              <a:buFont typeface="Bellota Text Light"/>
              <a:buChar char="○"/>
              <a:defRPr sz="2400" b="0" i="1" u="none" strike="noStrike" cap="none">
                <a:solidFill>
                  <a:schemeClr val="dk1"/>
                </a:solidFill>
                <a:latin typeface="Bellota Text Light"/>
                <a:ea typeface="Bellota Text Light"/>
                <a:cs typeface="Bellota Text Light"/>
                <a:sym typeface="Bellota Text Light"/>
              </a:defRPr>
            </a:lvl5pPr>
            <a:lvl6pPr marL="2743200" marR="0" lvl="5" indent="-381000" algn="ctr" rtl="0">
              <a:lnSpc>
                <a:spcPct val="115000"/>
              </a:lnSpc>
              <a:spcBef>
                <a:spcPts val="0"/>
              </a:spcBef>
              <a:spcAft>
                <a:spcPts val="0"/>
              </a:spcAft>
              <a:buClr>
                <a:schemeClr val="dk1"/>
              </a:buClr>
              <a:buSzPts val="2400"/>
              <a:buFont typeface="Bellota Text Light"/>
              <a:buChar char="■"/>
              <a:defRPr sz="2400" b="0" i="1" u="none" strike="noStrike" cap="none">
                <a:solidFill>
                  <a:schemeClr val="dk1"/>
                </a:solidFill>
                <a:latin typeface="Bellota Text Light"/>
                <a:ea typeface="Bellota Text Light"/>
                <a:cs typeface="Bellota Text Light"/>
                <a:sym typeface="Bellota Text Light"/>
              </a:defRPr>
            </a:lvl6pPr>
            <a:lvl7pPr marL="3200400" marR="0" lvl="6" indent="-381000" algn="ctr" rtl="0">
              <a:lnSpc>
                <a:spcPct val="115000"/>
              </a:lnSpc>
              <a:spcBef>
                <a:spcPts val="0"/>
              </a:spcBef>
              <a:spcAft>
                <a:spcPts val="0"/>
              </a:spcAft>
              <a:buClr>
                <a:schemeClr val="dk1"/>
              </a:buClr>
              <a:buSzPts val="2400"/>
              <a:buFont typeface="Bellota Text Light"/>
              <a:buChar char="●"/>
              <a:defRPr sz="2400" b="0" i="1" u="none" strike="noStrike" cap="none">
                <a:solidFill>
                  <a:schemeClr val="dk1"/>
                </a:solidFill>
                <a:latin typeface="Bellota Text Light"/>
                <a:ea typeface="Bellota Text Light"/>
                <a:cs typeface="Bellota Text Light"/>
                <a:sym typeface="Bellota Text Light"/>
              </a:defRPr>
            </a:lvl7pPr>
            <a:lvl8pPr marL="3657600" marR="0" lvl="7" indent="-381000" algn="ctr" rtl="0">
              <a:lnSpc>
                <a:spcPct val="115000"/>
              </a:lnSpc>
              <a:spcBef>
                <a:spcPts val="0"/>
              </a:spcBef>
              <a:spcAft>
                <a:spcPts val="0"/>
              </a:spcAft>
              <a:buClr>
                <a:schemeClr val="dk1"/>
              </a:buClr>
              <a:buSzPts val="2400"/>
              <a:buFont typeface="Bellota Text Light"/>
              <a:buChar char="○"/>
              <a:defRPr sz="2400" b="0" i="1" u="none" strike="noStrike" cap="none">
                <a:solidFill>
                  <a:schemeClr val="dk1"/>
                </a:solidFill>
                <a:latin typeface="Bellota Text Light"/>
                <a:ea typeface="Bellota Text Light"/>
                <a:cs typeface="Bellota Text Light"/>
                <a:sym typeface="Bellota Text Light"/>
              </a:defRPr>
            </a:lvl8pPr>
            <a:lvl9pPr marL="4114800" marR="0" lvl="8" indent="-381000" algn="ctr" rtl="0">
              <a:lnSpc>
                <a:spcPct val="115000"/>
              </a:lnSpc>
              <a:spcBef>
                <a:spcPts val="0"/>
              </a:spcBef>
              <a:spcAft>
                <a:spcPts val="0"/>
              </a:spcAft>
              <a:buClr>
                <a:schemeClr val="dk1"/>
              </a:buClr>
              <a:buSzPts val="2400"/>
              <a:buFont typeface="Bellota Text Light"/>
              <a:buChar char="■"/>
              <a:defRPr sz="2400" b="0" i="1" u="none" strike="noStrike" cap="none">
                <a:solidFill>
                  <a:schemeClr val="dk1"/>
                </a:solidFill>
                <a:latin typeface="Bellota Text Light"/>
                <a:ea typeface="Bellota Text Light"/>
                <a:cs typeface="Bellota Text Light"/>
                <a:sym typeface="Bellota Text Light"/>
              </a:defRPr>
            </a:lvl9pPr>
          </a:lstStyle>
          <a:p>
            <a:pPr marL="0" indent="0" algn="just">
              <a:lnSpc>
                <a:spcPct val="150000"/>
              </a:lnSpc>
              <a:buFont typeface="Bellota Text Light"/>
              <a:buNone/>
            </a:pPr>
            <a:r>
              <a:rPr lang="en-US" sz="2000" dirty="0">
                <a:solidFill>
                  <a:schemeClr val="accent4">
                    <a:lumMod val="50000"/>
                  </a:schemeClr>
                </a:solidFill>
                <a:latin typeface="+mj-lt"/>
              </a:rPr>
              <a:t>Trên màng tế bào có rất nhiều lỗ nhỏ li ti. Em hãy dự đoán vai trò của những lỗ nhỏ li ti này?</a:t>
            </a:r>
          </a:p>
        </p:txBody>
      </p:sp>
      <p:sp>
        <p:nvSpPr>
          <p:cNvPr id="2" name="Rectangle 1"/>
          <p:cNvSpPr/>
          <p:nvPr/>
        </p:nvSpPr>
        <p:spPr>
          <a:xfrm>
            <a:off x="1436561" y="3465320"/>
            <a:ext cx="4482545" cy="958660"/>
          </a:xfrm>
          <a:prstGeom prst="rect">
            <a:avLst/>
          </a:prstGeom>
        </p:spPr>
        <p:txBody>
          <a:bodyPr wrap="square">
            <a:spAutoFit/>
          </a:bodyPr>
          <a:lstStyle/>
          <a:p>
            <a:pPr algn="ctr">
              <a:lnSpc>
                <a:spcPct val="150000"/>
              </a:lnSpc>
            </a:pPr>
            <a:r>
              <a:rPr lang="en-US" sz="2000" dirty="0">
                <a:solidFill>
                  <a:schemeClr val="tx2">
                    <a:lumMod val="50000"/>
                  </a:schemeClr>
                </a:solidFill>
                <a:latin typeface="+mn-lt"/>
                <a:ea typeface="Calibri" panose="020F0502020204030204" pitchFamily="34" charset="0"/>
              </a:rPr>
              <a:t>L</a:t>
            </a:r>
            <a:r>
              <a:rPr lang="vi-VN" sz="2000" dirty="0">
                <a:solidFill>
                  <a:schemeClr val="tx2">
                    <a:lumMod val="50000"/>
                  </a:schemeClr>
                </a:solidFill>
                <a:latin typeface="+mn-lt"/>
                <a:ea typeface="Calibri" panose="020F0502020204030204" pitchFamily="34" charset="0"/>
              </a:rPr>
              <a:t>à nơi thực hiện sự trao đổi chất giữa tế bào và môi trường bên ngoài</a:t>
            </a:r>
            <a:endParaRPr lang="en-US" sz="2000" dirty="0">
              <a:solidFill>
                <a:schemeClr val="tx2">
                  <a:lumMod val="50000"/>
                </a:schemeClr>
              </a:solidFill>
              <a:latin typeface="+mn-lt"/>
            </a:endParaRPr>
          </a:p>
        </p:txBody>
      </p:sp>
      <p:pic>
        <p:nvPicPr>
          <p:cNvPr id="1026" name="Picture 2" descr="Nhân con là gì? Cấu tạo, chức năng và nguồn gốc của nhân con">
            <a:extLst>
              <a:ext uri="{FF2B5EF4-FFF2-40B4-BE49-F238E27FC236}">
                <a16:creationId xmlns:a16="http://schemas.microsoft.com/office/drawing/2014/main" id="{43D1B2E6-F461-1448-1E90-550A428A6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986" y="595785"/>
            <a:ext cx="4056318" cy="28695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80">
                                          <p:stCondLst>
                                            <p:cond delay="0"/>
                                          </p:stCondLst>
                                        </p:cTn>
                                        <p:tgtEl>
                                          <p:spTgt spid="2">
                                            <p:txEl>
                                              <p:pRg st="0" end="0"/>
                                            </p:txEl>
                                          </p:spTgt>
                                        </p:tgtEl>
                                      </p:cBhvr>
                                    </p:animEffect>
                                    <p:anim calcmode="lin" valueType="num">
                                      <p:cBhvr>
                                        <p:cTn id="13"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xEl>
                                              <p:pRg st="0" end="0"/>
                                            </p:txEl>
                                          </p:spTgt>
                                        </p:tgtEl>
                                      </p:cBhvr>
                                      <p:to x="100000" y="60000"/>
                                    </p:animScale>
                                    <p:animScale>
                                      <p:cBhvr>
                                        <p:cTn id="19" dur="166" decel="50000">
                                          <p:stCondLst>
                                            <p:cond delay="676"/>
                                          </p:stCondLst>
                                        </p:cTn>
                                        <p:tgtEl>
                                          <p:spTgt spid="2">
                                            <p:txEl>
                                              <p:pRg st="0" end="0"/>
                                            </p:txEl>
                                          </p:spTgt>
                                        </p:tgtEl>
                                      </p:cBhvr>
                                      <p:to x="100000" y="100000"/>
                                    </p:animScale>
                                    <p:animScale>
                                      <p:cBhvr>
                                        <p:cTn id="20" dur="26">
                                          <p:stCondLst>
                                            <p:cond delay="1312"/>
                                          </p:stCondLst>
                                        </p:cTn>
                                        <p:tgtEl>
                                          <p:spTgt spid="2">
                                            <p:txEl>
                                              <p:pRg st="0" end="0"/>
                                            </p:txEl>
                                          </p:spTgt>
                                        </p:tgtEl>
                                      </p:cBhvr>
                                      <p:to x="100000" y="80000"/>
                                    </p:animScale>
                                    <p:animScale>
                                      <p:cBhvr>
                                        <p:cTn id="21" dur="166" decel="50000">
                                          <p:stCondLst>
                                            <p:cond delay="1338"/>
                                          </p:stCondLst>
                                        </p:cTn>
                                        <p:tgtEl>
                                          <p:spTgt spid="2">
                                            <p:txEl>
                                              <p:pRg st="0" end="0"/>
                                            </p:txEl>
                                          </p:spTgt>
                                        </p:tgtEl>
                                      </p:cBhvr>
                                      <p:to x="100000" y="100000"/>
                                    </p:animScale>
                                    <p:animScale>
                                      <p:cBhvr>
                                        <p:cTn id="22" dur="26">
                                          <p:stCondLst>
                                            <p:cond delay="1642"/>
                                          </p:stCondLst>
                                        </p:cTn>
                                        <p:tgtEl>
                                          <p:spTgt spid="2">
                                            <p:txEl>
                                              <p:pRg st="0" end="0"/>
                                            </p:txEl>
                                          </p:spTgt>
                                        </p:tgtEl>
                                      </p:cBhvr>
                                      <p:to x="100000" y="90000"/>
                                    </p:animScale>
                                    <p:animScale>
                                      <p:cBhvr>
                                        <p:cTn id="23" dur="166" decel="50000">
                                          <p:stCondLst>
                                            <p:cond delay="1668"/>
                                          </p:stCondLst>
                                        </p:cTn>
                                        <p:tgtEl>
                                          <p:spTgt spid="2">
                                            <p:txEl>
                                              <p:pRg st="0" end="0"/>
                                            </p:txEl>
                                          </p:spTgt>
                                        </p:tgtEl>
                                      </p:cBhvr>
                                      <p:to x="100000" y="100000"/>
                                    </p:animScale>
                                    <p:animScale>
                                      <p:cBhvr>
                                        <p:cTn id="24" dur="26">
                                          <p:stCondLst>
                                            <p:cond delay="1808"/>
                                          </p:stCondLst>
                                        </p:cTn>
                                        <p:tgtEl>
                                          <p:spTgt spid="2">
                                            <p:txEl>
                                              <p:pRg st="0" end="0"/>
                                            </p:txEl>
                                          </p:spTgt>
                                        </p:tgtEl>
                                      </p:cBhvr>
                                      <p:to x="100000" y="95000"/>
                                    </p:animScale>
                                    <p:animScale>
                                      <p:cBhvr>
                                        <p:cTn id="25"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Helen template">
  <a:themeElements>
    <a:clrScheme name="Custom 347">
      <a:dk1>
        <a:srgbClr val="2C3C3D"/>
      </a:dk1>
      <a:lt1>
        <a:srgbClr val="FFFFFF"/>
      </a:lt1>
      <a:dk2>
        <a:srgbClr val="718183"/>
      </a:dk2>
      <a:lt2>
        <a:srgbClr val="E3EBE9"/>
      </a:lt2>
      <a:accent1>
        <a:srgbClr val="EE6A8D"/>
      </a:accent1>
      <a:accent2>
        <a:srgbClr val="FAC3B7"/>
      </a:accent2>
      <a:accent3>
        <a:srgbClr val="97C4C7"/>
      </a:accent3>
      <a:accent4>
        <a:srgbClr val="B7C457"/>
      </a:accent4>
      <a:accent5>
        <a:srgbClr val="F6D586"/>
      </a:accent5>
      <a:accent6>
        <a:srgbClr val="93783F"/>
      </a:accent6>
      <a:hlink>
        <a:srgbClr val="06697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1341</Words>
  <Application>Microsoft Office PowerPoint</Application>
  <PresentationFormat>On-screen Show (16:9)</PresentationFormat>
  <Paragraphs>149</Paragraphs>
  <Slides>25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Times New Roman</vt:lpstr>
      <vt:lpstr>Vidaloka</vt:lpstr>
      <vt:lpstr>Wingdings</vt:lpstr>
      <vt:lpstr>Arial</vt:lpstr>
      <vt:lpstr>Bellota Text Light</vt:lpstr>
      <vt:lpstr>#9Slide03 Cabin</vt:lpstr>
      <vt:lpstr>Parisienne</vt:lpstr>
      <vt:lpstr>Helen template</vt:lpstr>
      <vt:lpstr>PowerPoint Presentation</vt:lpstr>
      <vt:lpstr>Kiểm tra bài cũ</vt:lpstr>
      <vt:lpstr>PowerPoint Presentation</vt:lpstr>
      <vt:lpstr>NỘI DUNG BÀI HỌC</vt:lpstr>
      <vt:lpstr>1. CẤU TẠO CỦA TẾ BÀO</vt:lpstr>
      <vt:lpstr>Quan sát Hình 19.1</vt:lpstr>
      <vt:lpstr>PowerPoint Presentation</vt:lpstr>
      <vt:lpstr>PowerPoint Presentation</vt:lpstr>
      <vt:lpstr>Thảo luận, trả lời câu hỏi </vt:lpstr>
      <vt:lpstr>II. TẾ BÀO NHÂN SƠ VÀ TẾ BÀO NHÂN THỰC</vt:lpstr>
      <vt:lpstr>PowerPoint Presentation</vt:lpstr>
      <vt:lpstr>PowerPoint Presentation</vt:lpstr>
      <vt:lpstr>Thảo luận và trả lời câu hỏi</vt:lpstr>
      <vt:lpstr>PowerPoint Presentation</vt:lpstr>
      <vt:lpstr>III. TẾ BÀO ĐỘNG VẬT VÀ TẾ BÀO THỰC VẬT</vt:lpstr>
      <vt:lpstr>Quan sát Hình 19.3</vt:lpstr>
      <vt:lpstr>PowerPoint Presentation</vt:lpstr>
      <vt:lpstr>PowerPoint Presentation</vt:lpstr>
      <vt:lpstr>PowerPoint Presentation</vt:lpstr>
      <vt:lpstr>PowerPoint Presentation</vt:lpstr>
      <vt:lpstr>Luyện tập – trả lời câu hỏi trắc nghiệm</vt:lpstr>
      <vt:lpstr>PowerPoint Presentation</vt:lpstr>
      <vt:lpstr>PowerPoint Presentation</vt:lpstr>
      <vt:lpstr>Hướng dẫn về nhà</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nguyễn hương</cp:lastModifiedBy>
  <cp:revision>25</cp:revision>
  <dcterms:modified xsi:type="dcterms:W3CDTF">2025-12-03T16:55:56Z</dcterms:modified>
</cp:coreProperties>
</file>