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57" r:id="rId2"/>
    <p:sldId id="265" r:id="rId3"/>
    <p:sldId id="272" r:id="rId4"/>
    <p:sldId id="273" r:id="rId5"/>
    <p:sldId id="256" r:id="rId6"/>
    <p:sldId id="274" r:id="rId7"/>
    <p:sldId id="258" r:id="rId8"/>
    <p:sldId id="276" r:id="rId9"/>
    <p:sldId id="259" r:id="rId10"/>
    <p:sldId id="275" r:id="rId11"/>
    <p:sldId id="277" r:id="rId12"/>
    <p:sldId id="261" r:id="rId13"/>
    <p:sldId id="278" r:id="rId14"/>
    <p:sldId id="260" r:id="rId15"/>
    <p:sldId id="279" r:id="rId16"/>
    <p:sldId id="262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64" r:id="rId26"/>
    <p:sldId id="263" r:id="rId27"/>
    <p:sldId id="288" r:id="rId28"/>
    <p:sldId id="289" r:id="rId29"/>
    <p:sldId id="290" r:id="rId30"/>
    <p:sldId id="291" r:id="rId31"/>
    <p:sldId id="292" r:id="rId32"/>
    <p:sldId id="293" r:id="rId33"/>
  </p:sldIdLst>
  <p:sldSz cx="18288000" cy="10287000"/>
  <p:notesSz cx="6858000" cy="9144000"/>
  <p:embeddedFontLst>
    <p:embeddedFont>
      <p:font typeface="Symbol Tiger" panose="05050102010706020507" pitchFamily="18" charset="2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7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8B5E2-5EB2-46A7-83EB-8BB4E56239D4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C1FC1-F78E-49C8-8CD4-AB0D45AB8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1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C1FC1-F78E-49C8-8CD4-AB0D45AB80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80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9E44F-D3AB-43F1-B745-391DC41FF0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132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54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sv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sv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7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2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1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sv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14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5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7756" y="505759"/>
            <a:ext cx="15672130" cy="13478032"/>
            <a:chOff x="0" y="0"/>
            <a:chExt cx="20896174" cy="1797070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0896174" cy="17970709"/>
            </a:xfrm>
            <a:prstGeom prst="rect">
              <a:avLst/>
            </a:prstGeom>
          </p:spPr>
        </p:pic>
        <p:sp>
          <p:nvSpPr>
            <p:cNvPr id="4" name="AutoShape 4"/>
            <p:cNvSpPr/>
            <p:nvPr/>
          </p:nvSpPr>
          <p:spPr>
            <a:xfrm>
              <a:off x="6567233" y="1477849"/>
              <a:ext cx="10377934" cy="7180795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4572000" y="1866900"/>
            <a:ext cx="10210800" cy="45012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5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HÔM NAY!</a:t>
            </a:r>
            <a:endParaRPr lang="en-US" sz="75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9 cách pha nước cam ngon đúng tỷ lệ cho bé, để buôn bán, người giảm câ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38500"/>
            <a:ext cx="6553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209800" y="217024"/>
            <a:ext cx="15544800" cy="2240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4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pha thêm nước vào cốc nước cam, em thấy màu và vị nước cam thay đổi như thế nào? Từ đó hãy cho biết </a:t>
            </a:r>
            <a:r>
              <a:rPr lang="en-GB" sz="40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</a:t>
            </a:r>
            <a:r>
              <a:rPr lang="en-GB" sz="4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 của hỗn hợp có phụ thuộc thành phần không?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16" y="495299"/>
            <a:ext cx="1638968" cy="1683871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8610600" y="3981349"/>
            <a:ext cx="9144000" cy="46103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739775" indent="-739775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nl-NL" sz="40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 thêm nước, màu vàng của nước cam nhạt đi, bớt ngọt so với nước cam ban </a:t>
            </a:r>
            <a:r>
              <a:rPr lang="nl-NL" sz="4000" b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đầu.</a:t>
            </a:r>
            <a:endParaRPr lang="en-US" sz="4000" b="1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39775" indent="-739775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nl-NL" sz="40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luận: tính chất của hỗn hợp phụ thuộc vào thành phần của chất có mặt trong hỗn </a:t>
            </a:r>
            <a:r>
              <a:rPr lang="nl-NL" sz="4000" b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hợp.</a:t>
            </a:r>
            <a:endParaRPr lang="en-US" sz="4000" b="1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4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11"/>
          <p:cNvSpPr txBox="1"/>
          <p:nvPr/>
        </p:nvSpPr>
        <p:spPr>
          <a:xfrm>
            <a:off x="7038861" y="412905"/>
            <a:ext cx="4953000" cy="838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DUNG DỊCH</a:t>
            </a:r>
            <a:endParaRPr kumimoji="0" lang="en-US" sz="5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TextBox 15"/>
          <p:cNvSpPr txBox="1"/>
          <p:nvPr/>
        </p:nvSpPr>
        <p:spPr>
          <a:xfrm>
            <a:off x="4648200" y="1765130"/>
            <a:ext cx="10382250" cy="754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</a:t>
            </a:r>
            <a:r>
              <a:rPr kumimoji="0" lang="en-US" sz="45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hành hòa tan đường vào nước: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964" y="2939709"/>
            <a:ext cx="12477522" cy="528161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514543" y="8641335"/>
            <a:ext cx="14001636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 hòa</a:t>
            </a: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tan đường vào nước, đường có bị biến đổi thành chất khác không?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61987">
            <a:off x="171085" y="301822"/>
            <a:ext cx="2481915" cy="239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1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/>
          <p:cNvSpPr/>
          <p:nvPr/>
        </p:nvSpPr>
        <p:spPr>
          <a:xfrm>
            <a:off x="-617236" y="9133562"/>
            <a:ext cx="19556921" cy="0"/>
          </a:xfrm>
          <a:prstGeom prst="line">
            <a:avLst/>
          </a:prstGeom>
          <a:ln w="9525" cap="rnd">
            <a:solidFill>
              <a:srgbClr val="24242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92200" y="1888181"/>
            <a:ext cx="4892871" cy="822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10582" y="610908"/>
            <a:ext cx="11353800" cy="2979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nl-NL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lang="nl-NL" sz="4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ường </a:t>
            </a:r>
            <a:r>
              <a:rPr lang="nl-NL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 bị biến đổi thành chất khác, nó chỉ chia nhỏ thành các hạt mà mắt ta không nhìn thấy được, trộn lẫn vào trong </a:t>
            </a:r>
            <a:r>
              <a:rPr lang="nl-NL" sz="4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 </a:t>
            </a:r>
            <a:r>
              <a:rPr lang="nl-NL" sz="4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 Tiger" panose="05050102010706020507" pitchFamily="18" charset="2"/>
              </a:rPr>
              <a:t> hỗn hợp đồng nhất chứa nước và đường.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99696" y="4501223"/>
            <a:ext cx="11353800" cy="1501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nl-NL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lang="nl-NL" sz="4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ường là </a:t>
            </a:r>
            <a:r>
              <a:rPr lang="nl-NL" sz="40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 tan</a:t>
            </a:r>
            <a:r>
              <a:rPr lang="nl-NL" sz="4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nước là </a:t>
            </a:r>
            <a:r>
              <a:rPr lang="nl-NL" sz="40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dung môi</a:t>
            </a:r>
            <a:r>
              <a:rPr lang="nl-NL" sz="4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nước đường là </a:t>
            </a:r>
            <a:r>
              <a:rPr lang="nl-NL" sz="40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dung dịch</a:t>
            </a:r>
            <a:r>
              <a:rPr lang="nl-NL" sz="4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nl-NL" sz="400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Symbol Tiger" panose="05050102010706020507" pitchFamily="18" charset="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99696" y="7048694"/>
            <a:ext cx="11353800" cy="1501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nl-NL" sz="4000" b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Dung dịch </a:t>
            </a:r>
            <a:r>
              <a:rPr lang="nl-NL" sz="400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 một hỗn hợp đồng nhất của dung môi và chất tan.</a:t>
            </a:r>
            <a:endParaRPr lang="nl-NL" sz="4000" smtClean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Symbol Tiger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Alternate Process 17"/>
          <p:cNvSpPr/>
          <p:nvPr/>
        </p:nvSpPr>
        <p:spPr>
          <a:xfrm>
            <a:off x="2362200" y="3467100"/>
            <a:ext cx="14173200" cy="6096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84003" y="572347"/>
            <a:ext cx="950093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 LUẬN CẶP ĐÔI (3 phút) </a:t>
            </a:r>
            <a:endParaRPr lang="en-US" sz="5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122856" y="1882919"/>
            <a:ext cx="8651887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altLang="en-US" sz="43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thành </a:t>
            </a:r>
            <a:r>
              <a:rPr lang="en-US" sz="4300" b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 học tập sau: </a:t>
            </a:r>
            <a:endParaRPr lang="en-US" sz="43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0400" y="3793410"/>
            <a:ext cx="117954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 tên 3 </a:t>
            </a:r>
            <a:r>
              <a:rPr lang="en-GB" sz="4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dung dịch quanh em và cho biết chất tan, dung môi của dung dịch đó. 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57600" y="230756"/>
            <a:ext cx="1670366" cy="1325853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084845"/>
              </p:ext>
            </p:extLst>
          </p:nvPr>
        </p:nvGraphicFramePr>
        <p:xfrm>
          <a:off x="3107871" y="5472906"/>
          <a:ext cx="12681858" cy="37341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27286">
                  <a:extLst>
                    <a:ext uri="{9D8B030D-6E8A-4147-A177-3AD203B41FA5}">
                      <a16:colId xmlns:a16="http://schemas.microsoft.com/office/drawing/2014/main" val="633075257"/>
                    </a:ext>
                  </a:extLst>
                </a:gridCol>
                <a:gridCol w="4227286">
                  <a:extLst>
                    <a:ext uri="{9D8B030D-6E8A-4147-A177-3AD203B41FA5}">
                      <a16:colId xmlns:a16="http://schemas.microsoft.com/office/drawing/2014/main" val="2055710762"/>
                    </a:ext>
                  </a:extLst>
                </a:gridCol>
                <a:gridCol w="4227286">
                  <a:extLst>
                    <a:ext uri="{9D8B030D-6E8A-4147-A177-3AD203B41FA5}">
                      <a16:colId xmlns:a16="http://schemas.microsoft.com/office/drawing/2014/main" val="2975627118"/>
                    </a:ext>
                  </a:extLst>
                </a:gridCol>
              </a:tblGrid>
              <a:tr h="96364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40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Dung dịch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40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  <a:r>
                        <a:rPr lang="en-GB" sz="4000" baseline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tan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40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Dung môi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7348595"/>
                  </a:ext>
                </a:extLst>
              </a:tr>
              <a:tr h="923496">
                <a:tc>
                  <a:txBody>
                    <a:bodyPr/>
                    <a:lstStyle/>
                    <a:p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79514"/>
                  </a:ext>
                </a:extLst>
              </a:tr>
              <a:tr h="923496">
                <a:tc>
                  <a:txBody>
                    <a:bodyPr/>
                    <a:lstStyle/>
                    <a:p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752981"/>
                  </a:ext>
                </a:extLst>
              </a:tr>
              <a:tr h="923496">
                <a:tc>
                  <a:txBody>
                    <a:bodyPr/>
                    <a:lstStyle/>
                    <a:p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609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97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962400" y="330854"/>
            <a:ext cx="11201400" cy="1677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nl-NL" sz="45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chất của chất tan trong dung dịch có khác với ban đầu không?</a:t>
            </a:r>
            <a:endParaRPr lang="en-US" sz="4500" b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915400" y="4686300"/>
            <a:ext cx="8534400" cy="2896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25" indent="-631825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631825" algn="l"/>
              </a:tabLst>
            </a:pPr>
            <a:r>
              <a:rPr lang="nl-NL" sz="45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nhóm báo cáo kết quả thí nghiệm đã thực hiện ở nhà và trả lời câu hỏi trong SGK.</a:t>
            </a:r>
            <a:endParaRPr lang="en-US" sz="45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14395" y="2933700"/>
            <a:ext cx="476925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nhóm</a:t>
            </a:r>
            <a:endParaRPr lang="en-US" sz="45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00397" y="4643481"/>
            <a:ext cx="6130056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11"/>
          <p:cNvSpPr txBox="1"/>
          <p:nvPr/>
        </p:nvSpPr>
        <p:spPr>
          <a:xfrm>
            <a:off x="4648200" y="412905"/>
            <a:ext cx="12050369" cy="838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III. HUYỀN</a:t>
            </a:r>
            <a:r>
              <a:rPr kumimoji="0" lang="en-US" sz="5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PHÙ VÀ NHŨ TƯƠNG</a:t>
            </a:r>
            <a:endParaRPr kumimoji="0" lang="en-US" sz="5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4703" y="3422221"/>
            <a:ext cx="5424380" cy="4652505"/>
            <a:chOff x="690117" y="355826"/>
            <a:chExt cx="5424380" cy="4652505"/>
          </a:xfrm>
        </p:grpSpPr>
        <p:pic>
          <p:nvPicPr>
            <p:cNvPr id="9" name="Picture 2" descr="Pha bột sắn dây bằng nước lạnh có thể dẫn tới đau bụng, tiêu chả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17" y="355826"/>
              <a:ext cx="5424380" cy="373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882323" y="4469722"/>
              <a:ext cx="5232174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4500" b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 bột sắn dây</a:t>
              </a:r>
              <a:endParaRPr lang="en-US" sz="4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90348" y="2841585"/>
            <a:ext cx="5818908" cy="4652504"/>
            <a:chOff x="685801" y="2628901"/>
            <a:chExt cx="5818908" cy="4652504"/>
          </a:xfrm>
        </p:grpSpPr>
        <p:pic>
          <p:nvPicPr>
            <p:cNvPr id="7170" name="Picture 2" descr="Chuyên gia khuyên về thời điểm và lượng sữa bạn nên dùng để tốt nhất cho cơ  thể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1" y="2628901"/>
              <a:ext cx="5818908" cy="373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048000" y="6742796"/>
              <a:ext cx="2209800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4500" b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Sữa</a:t>
              </a:r>
              <a:endParaRPr lang="en-US" sz="4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2650521" y="2147006"/>
            <a:ext cx="5733581" cy="4578340"/>
            <a:chOff x="12223993" y="2741164"/>
            <a:chExt cx="5733581" cy="4578340"/>
          </a:xfrm>
        </p:grpSpPr>
        <p:pic>
          <p:nvPicPr>
            <p:cNvPr id="7172" name="Picture 4" descr="Nước ép: Lựa chọn tốt nhất và gây hại nhất cho sức khỏ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3993" y="2741164"/>
              <a:ext cx="5378207" cy="3585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2725400" y="6780895"/>
              <a:ext cx="5232174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4500" b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 ép hoa quả</a:t>
              </a:r>
              <a:endParaRPr lang="en-US" sz="4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121317" y="8849592"/>
            <a:ext cx="1370920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500" b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 hỗn hợp này có phải </a:t>
            </a:r>
            <a:r>
              <a:rPr lang="nl-NL" sz="45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 dung dịch </a:t>
            </a:r>
            <a:r>
              <a:rPr lang="nl-NL" sz="4500" b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không?</a:t>
            </a:r>
            <a:endParaRPr lang="en-US" sz="45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7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34174" y="1266942"/>
            <a:ext cx="10489651" cy="1718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5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khái niệm thế nào là huyền phù? Thế nào là nhũ tương?</a:t>
            </a:r>
            <a:endParaRPr lang="en-US" sz="45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3584935" y="538716"/>
            <a:ext cx="4814142" cy="903678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" y="5015381"/>
            <a:ext cx="18288000" cy="5648634"/>
            <a:chOff x="0" y="0"/>
            <a:chExt cx="187643181" cy="54892787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87498400" cy="54748010"/>
            </a:xfrm>
            <a:custGeom>
              <a:avLst/>
              <a:gdLst/>
              <a:ahLst/>
              <a:cxnLst/>
              <a:rect l="l" t="t" r="r" b="b"/>
              <a:pathLst>
                <a:path w="187498400" h="54748010">
                  <a:moveTo>
                    <a:pt x="0" y="0"/>
                  </a:moveTo>
                  <a:lnTo>
                    <a:pt x="187498400" y="0"/>
                  </a:lnTo>
                  <a:lnTo>
                    <a:pt x="187498400" y="54748010"/>
                  </a:lnTo>
                  <a:lnTo>
                    <a:pt x="0" y="54748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AF6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7643182" cy="54892786"/>
            </a:xfrm>
            <a:custGeom>
              <a:avLst/>
              <a:gdLst/>
              <a:ahLst/>
              <a:cxnLst/>
              <a:rect l="l" t="t" r="r" b="b"/>
              <a:pathLst>
                <a:path w="187643182" h="54892786">
                  <a:moveTo>
                    <a:pt x="187498397" y="54748007"/>
                  </a:moveTo>
                  <a:lnTo>
                    <a:pt x="187643182" y="54748007"/>
                  </a:lnTo>
                  <a:lnTo>
                    <a:pt x="187643182" y="54892786"/>
                  </a:lnTo>
                  <a:lnTo>
                    <a:pt x="187498397" y="54892786"/>
                  </a:lnTo>
                  <a:lnTo>
                    <a:pt x="187498397" y="5474800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54748007"/>
                  </a:lnTo>
                  <a:lnTo>
                    <a:pt x="0" y="54748007"/>
                  </a:lnTo>
                  <a:lnTo>
                    <a:pt x="0" y="144780"/>
                  </a:lnTo>
                  <a:close/>
                  <a:moveTo>
                    <a:pt x="0" y="54748007"/>
                  </a:moveTo>
                  <a:lnTo>
                    <a:pt x="144780" y="54748007"/>
                  </a:lnTo>
                  <a:lnTo>
                    <a:pt x="144780" y="54892786"/>
                  </a:lnTo>
                  <a:lnTo>
                    <a:pt x="0" y="54892786"/>
                  </a:lnTo>
                  <a:lnTo>
                    <a:pt x="0" y="54748007"/>
                  </a:lnTo>
                  <a:close/>
                  <a:moveTo>
                    <a:pt x="187498397" y="144780"/>
                  </a:moveTo>
                  <a:lnTo>
                    <a:pt x="187643182" y="144780"/>
                  </a:lnTo>
                  <a:lnTo>
                    <a:pt x="187643182" y="54748007"/>
                  </a:lnTo>
                  <a:lnTo>
                    <a:pt x="187498397" y="54748007"/>
                  </a:lnTo>
                  <a:lnTo>
                    <a:pt x="187498397" y="144780"/>
                  </a:lnTo>
                  <a:close/>
                  <a:moveTo>
                    <a:pt x="144780" y="54748007"/>
                  </a:moveTo>
                  <a:lnTo>
                    <a:pt x="187498397" y="54748007"/>
                  </a:lnTo>
                  <a:lnTo>
                    <a:pt x="187498397" y="54892786"/>
                  </a:lnTo>
                  <a:lnTo>
                    <a:pt x="144780" y="54892786"/>
                  </a:lnTo>
                  <a:lnTo>
                    <a:pt x="144780" y="54748007"/>
                  </a:lnTo>
                  <a:close/>
                  <a:moveTo>
                    <a:pt x="187498397" y="0"/>
                  </a:moveTo>
                  <a:lnTo>
                    <a:pt x="187643182" y="0"/>
                  </a:lnTo>
                  <a:lnTo>
                    <a:pt x="187643182" y="144780"/>
                  </a:lnTo>
                  <a:lnTo>
                    <a:pt x="187498397" y="144780"/>
                  </a:lnTo>
                  <a:lnTo>
                    <a:pt x="18749839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7498397" y="0"/>
                  </a:lnTo>
                  <a:lnTo>
                    <a:pt x="18749839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sp>
        <p:nvSpPr>
          <p:cNvPr id="20" name="AutoShape 20"/>
          <p:cNvSpPr/>
          <p:nvPr/>
        </p:nvSpPr>
        <p:spPr>
          <a:xfrm rot="-5400000">
            <a:off x="5721204" y="8217026"/>
            <a:ext cx="6388392" cy="0"/>
          </a:xfrm>
          <a:prstGeom prst="line">
            <a:avLst/>
          </a:prstGeom>
          <a:ln w="19050" cap="rnd">
            <a:solidFill>
              <a:srgbClr val="24242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61987">
            <a:off x="11700101" y="863740"/>
            <a:ext cx="2887149" cy="278741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60615" y="5630519"/>
            <a:ext cx="779417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Huyền phù</a:t>
            </a:r>
            <a:r>
              <a:rPr lang="nl-NL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gồm các hạt chất rắn lơ lửng trong chất lỏng.</a:t>
            </a:r>
            <a:endParaRPr lang="en-US" sz="4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nl-NL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 dụ nước phù sa, nước bột </a:t>
            </a:r>
            <a:r>
              <a:rPr lang="nl-NL" sz="40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nl-NL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,... </a:t>
            </a:r>
            <a:endParaRPr lang="en-US" sz="4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655630" y="5630519"/>
            <a:ext cx="82296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Nhũ tương</a:t>
            </a:r>
            <a:r>
              <a:rPr lang="nl-NL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gồm các giọt chất lỏng lơ lửng trong một chất lỏng </a:t>
            </a:r>
            <a:r>
              <a:rPr lang="nl-NL" sz="40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khác.</a:t>
            </a:r>
            <a:endParaRPr lang="en-US" sz="4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nl-NL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 dụ: Sữa, hỗn hợp dầu </a:t>
            </a:r>
            <a:r>
              <a:rPr lang="nl-NL" sz="40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 và </a:t>
            </a:r>
            <a:r>
              <a:rPr lang="nl-NL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 </a:t>
            </a:r>
            <a:r>
              <a:rPr lang="nl-NL" sz="40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(khí </a:t>
            </a:r>
            <a:r>
              <a:rPr lang="nl-NL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 khuấy trộn,...)</a:t>
            </a:r>
            <a:endParaRPr lang="en-US" sz="4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Alternate Process 17"/>
          <p:cNvSpPr/>
          <p:nvPr/>
        </p:nvSpPr>
        <p:spPr>
          <a:xfrm>
            <a:off x="2362200" y="3467100"/>
            <a:ext cx="14173200" cy="65532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84003" y="572347"/>
            <a:ext cx="950093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 LUẬN CẶP ĐÔI (3 phút) </a:t>
            </a:r>
            <a:endParaRPr lang="en-US" sz="5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122856" y="1882919"/>
            <a:ext cx="8651887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altLang="en-US" sz="43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thành </a:t>
            </a:r>
            <a:r>
              <a:rPr lang="en-US" sz="4300" b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 học tập sau: </a:t>
            </a:r>
            <a:endParaRPr lang="en-US" sz="43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0400" y="3793410"/>
            <a:ext cx="117954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 tên 3 </a:t>
            </a:r>
            <a:r>
              <a:rPr lang="en-GB" sz="4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huyền phù hoặc nhũ tương và cho biết thành phần của chúng.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890104"/>
              </p:ext>
            </p:extLst>
          </p:nvPr>
        </p:nvGraphicFramePr>
        <p:xfrm>
          <a:off x="3107871" y="5472906"/>
          <a:ext cx="12681858" cy="42335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50129">
                  <a:extLst>
                    <a:ext uri="{9D8B030D-6E8A-4147-A177-3AD203B41FA5}">
                      <a16:colId xmlns:a16="http://schemas.microsoft.com/office/drawing/2014/main" val="633075257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55710762"/>
                    </a:ext>
                  </a:extLst>
                </a:gridCol>
                <a:gridCol w="4740729">
                  <a:extLst>
                    <a:ext uri="{9D8B030D-6E8A-4147-A177-3AD203B41FA5}">
                      <a16:colId xmlns:a16="http://schemas.microsoft.com/office/drawing/2014/main" val="2975627118"/>
                    </a:ext>
                  </a:extLst>
                </a:gridCol>
              </a:tblGrid>
              <a:tr h="96364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40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Hỗ</a:t>
                      </a:r>
                      <a:r>
                        <a:rPr lang="en-GB" sz="4000" baseline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hợp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40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GB" sz="4000" baseline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phần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40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Huyền</a:t>
                      </a:r>
                      <a:r>
                        <a:rPr lang="en-GB" sz="4000" baseline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phù hay nhũ tương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7348595"/>
                  </a:ext>
                </a:extLst>
              </a:tr>
              <a:tr h="923496">
                <a:tc>
                  <a:txBody>
                    <a:bodyPr/>
                    <a:lstStyle/>
                    <a:p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79514"/>
                  </a:ext>
                </a:extLst>
              </a:tr>
              <a:tr h="923496">
                <a:tc>
                  <a:txBody>
                    <a:bodyPr/>
                    <a:lstStyle/>
                    <a:p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752981"/>
                  </a:ext>
                </a:extLst>
              </a:tr>
              <a:tr h="923496">
                <a:tc>
                  <a:txBody>
                    <a:bodyPr/>
                    <a:lstStyle/>
                    <a:p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609816"/>
                  </a:ext>
                </a:extLst>
              </a:tr>
            </a:tbl>
          </a:graphicData>
        </a:graphic>
      </p:graphicFrame>
      <p:pic>
        <p:nvPicPr>
          <p:cNvPr id="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74885" y="404467"/>
            <a:ext cx="1769742" cy="176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2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495800" y="419100"/>
            <a:ext cx="11201400" cy="930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nl-NL" sz="50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 biệt huyền phù với dung dịch</a:t>
            </a:r>
            <a:endParaRPr lang="en-US" sz="5000" b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01000" y="2708247"/>
            <a:ext cx="9601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25" indent="-631825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631825" algn="l"/>
              </a:tabLst>
            </a:pPr>
            <a:r>
              <a:rPr lang="nl-NL" sz="4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 hành thí nghiệm.</a:t>
            </a:r>
          </a:p>
          <a:p>
            <a:pPr marL="631825" indent="-631825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631825" algn="l"/>
              </a:tabLst>
            </a:pPr>
            <a:r>
              <a:rPr lang="en-GB" sz="4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và trả lời câu hỏi:</a:t>
            </a:r>
          </a:p>
          <a:p>
            <a:pPr marL="631825" indent="-631825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631825" algn="l"/>
              </a:tabLst>
            </a:pPr>
            <a:r>
              <a:rPr lang="en-GB" sz="40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 đường và bột sắn dây có cùng trong suốt không? Cốc nào là dung dịch, cốc nào là huyền phù?</a:t>
            </a:r>
          </a:p>
          <a:p>
            <a:pPr marL="631825" indent="-631825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631825" algn="l"/>
              </a:tabLst>
            </a:pPr>
            <a:r>
              <a:rPr lang="en-GB" sz="40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30 phút ở mỗi cốc có sự thay đổi nào không? </a:t>
            </a:r>
            <a:endParaRPr lang="en-US" sz="40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71600" y="2708247"/>
            <a:ext cx="4641014" cy="18317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b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 luận nhóm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 phút)</a:t>
            </a:r>
            <a:endParaRPr lang="en-US" sz="45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82486" y="5139211"/>
            <a:ext cx="470262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3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981200" y="5461790"/>
            <a:ext cx="5232174" cy="4487285"/>
            <a:chOff x="1981200" y="5461790"/>
            <a:chExt cx="5232174" cy="44872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0800" y="5461790"/>
              <a:ext cx="2803922" cy="337313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981200" y="9410466"/>
              <a:ext cx="5232174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4000" b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 bột sắn dây</a:t>
              </a:r>
              <a:endParaRPr lang="en-US" sz="4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43605" y="414840"/>
            <a:ext cx="3657600" cy="4471413"/>
            <a:chOff x="2343605" y="414840"/>
            <a:chExt cx="3657600" cy="44714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2175" y="414840"/>
              <a:ext cx="2841171" cy="340940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343605" y="4347644"/>
              <a:ext cx="3657600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4000" b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 đường</a:t>
              </a:r>
              <a:endParaRPr lang="en-US" sz="4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Notched Right Arrow 5"/>
          <p:cNvSpPr/>
          <p:nvPr/>
        </p:nvSpPr>
        <p:spPr>
          <a:xfrm>
            <a:off x="6248400" y="2019300"/>
            <a:ext cx="1219200" cy="53340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Notched Right Arrow 15"/>
          <p:cNvSpPr/>
          <p:nvPr/>
        </p:nvSpPr>
        <p:spPr>
          <a:xfrm>
            <a:off x="6001205" y="7243009"/>
            <a:ext cx="1219200" cy="53340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534430" y="1647579"/>
            <a:ext cx="3069771" cy="14094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Hỗn hợp đồng nhất</a:t>
            </a:r>
            <a:endParaRPr lang="en-U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92234" y="6837690"/>
            <a:ext cx="3897026" cy="14094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Hỗn hợp không đồng nhất</a:t>
            </a:r>
            <a:endParaRPr lang="en-U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Notched Right Arrow 19"/>
          <p:cNvSpPr/>
          <p:nvPr/>
        </p:nvSpPr>
        <p:spPr>
          <a:xfrm>
            <a:off x="12496800" y="2119543"/>
            <a:ext cx="1219200" cy="53340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Notched Right Arrow 20"/>
          <p:cNvSpPr/>
          <p:nvPr/>
        </p:nvSpPr>
        <p:spPr>
          <a:xfrm>
            <a:off x="12346728" y="7330593"/>
            <a:ext cx="1219200" cy="53340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319429" y="1989896"/>
            <a:ext cx="3069771" cy="6707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Dung dịch</a:t>
            </a:r>
            <a:endParaRPr lang="en-U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319429" y="7269440"/>
            <a:ext cx="3069771" cy="6707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Huyền phù</a:t>
            </a:r>
            <a:endParaRPr lang="en-U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79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67200" y="246607"/>
            <a:ext cx="10325100" cy="1006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6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“Ai nhanh hơn”</a:t>
            </a:r>
            <a:endParaRPr lang="en-US" sz="6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457200" y="2019300"/>
            <a:ext cx="9525000" cy="5324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indent="-9144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GB" sz="40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chia thành 4 nhóm.</a:t>
            </a:r>
          </a:p>
          <a:p>
            <a:pPr marL="914400" indent="-9144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GB" sz="40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 chơi: </a:t>
            </a:r>
          </a:p>
          <a:p>
            <a:pPr marL="685800" indent="-6858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4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đội quan sát các hình sau trong thời gian 1 phút, liệt kê các vật thể hoặc chất chỉ chứa một chất và các vật thể hoặc chất chứa hai hay nhiều chất vào bảng phụ.</a:t>
            </a:r>
            <a:endParaRPr lang="en-US" sz="4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344400" y="1992086"/>
            <a:ext cx="4805606" cy="41148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764929"/>
              </p:ext>
            </p:extLst>
          </p:nvPr>
        </p:nvGraphicFramePr>
        <p:xfrm>
          <a:off x="457200" y="7524387"/>
          <a:ext cx="10439400" cy="17819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01193">
                  <a:extLst>
                    <a:ext uri="{9D8B030D-6E8A-4147-A177-3AD203B41FA5}">
                      <a16:colId xmlns:a16="http://schemas.microsoft.com/office/drawing/2014/main" val="1297497807"/>
                    </a:ext>
                  </a:extLst>
                </a:gridCol>
                <a:gridCol w="6338207">
                  <a:extLst>
                    <a:ext uri="{9D8B030D-6E8A-4147-A177-3AD203B41FA5}">
                      <a16:colId xmlns:a16="http://schemas.microsoft.com/office/drawing/2014/main" val="3623007138"/>
                    </a:ext>
                  </a:extLst>
                </a:gridCol>
              </a:tblGrid>
              <a:tr h="890981"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GB" sz="4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chứa 1 chất</a:t>
                      </a:r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Chứa</a:t>
                      </a:r>
                      <a:r>
                        <a:rPr lang="en-GB" sz="4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hai hay nhiều chất</a:t>
                      </a:r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9200934"/>
                  </a:ext>
                </a:extLst>
              </a:tr>
              <a:tr h="890981"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</a:t>
                      </a:r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</a:t>
                      </a:r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519456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1201400" y="7349278"/>
            <a:ext cx="678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thời gian đội nào có nhiều đáp án đúng nhất sẽ giành chiến thắng.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11"/>
          <p:cNvSpPr txBox="1"/>
          <p:nvPr/>
        </p:nvSpPr>
        <p:spPr>
          <a:xfrm>
            <a:off x="5081451" y="253811"/>
            <a:ext cx="93726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IV. </a:t>
            </a:r>
            <a:r>
              <a:rPr kumimoji="0" lang="en-US" sz="5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SỰ</a:t>
            </a:r>
            <a:r>
              <a:rPr kumimoji="0" lang="en-US" sz="5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HÒA TAN CÁC CHẤT</a:t>
            </a:r>
            <a:endParaRPr kumimoji="0" lang="en-US" sz="5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600" y="2814016"/>
            <a:ext cx="9220200" cy="7292958"/>
            <a:chOff x="762000" y="2552700"/>
            <a:chExt cx="9220200" cy="7292958"/>
          </a:xfrm>
        </p:grpSpPr>
        <p:sp>
          <p:nvSpPr>
            <p:cNvPr id="6" name="Rectangle 5"/>
            <p:cNvSpPr/>
            <p:nvPr/>
          </p:nvSpPr>
          <p:spPr>
            <a:xfrm>
              <a:off x="990600" y="8343900"/>
              <a:ext cx="8991600" cy="1501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4000" b="1" smtClean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 16.4. </a:t>
              </a:r>
              <a:r>
                <a:rPr lang="nl-NL" sz="4000" smtClean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Sự sống trong nước biển do có oxi hòa tan</a:t>
              </a:r>
              <a:endParaRPr 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266" name="Picture 2" descr="Môi trường biển và đại dương – Vai trò của biển và đại dương với đời sống  con ngườ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552700"/>
              <a:ext cx="8900160" cy="556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Rectangle 14"/>
          <p:cNvSpPr/>
          <p:nvPr/>
        </p:nvSpPr>
        <p:spPr>
          <a:xfrm>
            <a:off x="11830049" y="3162300"/>
            <a:ext cx="59490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b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 một vài ví dụ trong thực tế cho thấy chất rắn, chất lỏng, chất khí tan trong nước.</a:t>
            </a:r>
            <a:endParaRPr lang="en-US" sz="4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5449" y="6209288"/>
            <a:ext cx="3352800" cy="3096535"/>
          </a:xfrm>
          <a:prstGeom prst="rect">
            <a:avLst/>
          </a:prstGeom>
        </p:spPr>
      </p:pic>
      <p:sp>
        <p:nvSpPr>
          <p:cNvPr id="17" name="TextBox 11"/>
          <p:cNvSpPr txBox="1"/>
          <p:nvPr/>
        </p:nvSpPr>
        <p:spPr>
          <a:xfrm>
            <a:off x="5143500" y="1284778"/>
            <a:ext cx="9372600" cy="754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Khả</a:t>
            </a:r>
            <a:r>
              <a:rPr kumimoji="0" lang="en-US" sz="45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năng tan của các chất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6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886200" y="419100"/>
            <a:ext cx="11201400" cy="930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nl-NL" sz="50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 hòa tan của một số chất rắn</a:t>
            </a:r>
            <a:endParaRPr lang="en-US" sz="5000" b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4558847"/>
            <a:ext cx="10210800" cy="52205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5000" y="2019300"/>
            <a:ext cx="155067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25" indent="-631825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631825" algn="l"/>
              </a:tabLst>
            </a:pPr>
            <a:r>
              <a:rPr lang="nl-NL" sz="40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bị: 3 ống nghiệm, thìa, muối ăn, đường, bột đá vôi, nước.</a:t>
            </a:r>
          </a:p>
          <a:p>
            <a:pPr marL="631825" indent="-631825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631825" algn="l"/>
              </a:tabLst>
            </a:pPr>
            <a:r>
              <a:rPr lang="nl-NL" sz="40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 hành thí nghiệm:</a:t>
            </a:r>
            <a:endParaRPr lang="en-US" sz="40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22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38800" y="613871"/>
            <a:ext cx="101168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 LUẬN NHÓM ĐÔI (3 phút) </a:t>
            </a:r>
            <a:endParaRPr lang="en-US" sz="5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95400" y="2825382"/>
            <a:ext cx="14231672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500" b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 lời các câu hỏi sau:</a:t>
            </a:r>
          </a:p>
          <a:p>
            <a:pPr marL="914400" indent="-9144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NL" sz="45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</a:t>
            </a:r>
            <a:r>
              <a:rPr lang="nl-NL" sz="4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 các chất đã dùng, chất nào đã tan, chất nào không tan trong nước?</a:t>
            </a:r>
            <a:endParaRPr lang="en-US" sz="45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indent="-9144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NL" sz="45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 </a:t>
            </a:r>
            <a:r>
              <a:rPr lang="nl-NL" sz="4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 thí nghiệm, hãy dự đoán bột mì, bột gạo có tan trong nước không</a:t>
            </a:r>
            <a:r>
              <a:rPr lang="nl-NL" sz="45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n-US" sz="4500" b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5"/>
          <p:cNvSpPr/>
          <p:nvPr/>
        </p:nvSpPr>
        <p:spPr>
          <a:xfrm>
            <a:off x="-617236" y="9133562"/>
            <a:ext cx="19556921" cy="0"/>
          </a:xfrm>
          <a:prstGeom prst="line">
            <a:avLst/>
          </a:prstGeom>
          <a:ln w="9525" cap="rnd">
            <a:solidFill>
              <a:srgbClr val="24242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512419" y="7875929"/>
            <a:ext cx="4962506" cy="2291776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488871" y="149789"/>
            <a:ext cx="2057400" cy="17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4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1"/>
          <p:cNvSpPr txBox="1"/>
          <p:nvPr/>
        </p:nvSpPr>
        <p:spPr>
          <a:xfrm>
            <a:off x="3676650" y="647700"/>
            <a:ext cx="126111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Ảnh</a:t>
            </a:r>
            <a:r>
              <a:rPr kumimoji="0" lang="en-US" sz="45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hưởng của nhiệt độ tới sự hòa tan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82200" y="3891287"/>
            <a:ext cx="809625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5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 hòa tan được nhiều muối ăn hơn, ta phải pha muối vào nước nóng hay lạnh? </a:t>
            </a:r>
            <a:endParaRPr lang="nl-NL" sz="4500" b="1" smtClean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500" b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sao?</a:t>
            </a:r>
          </a:p>
        </p:txBody>
      </p:sp>
      <p:pic>
        <p:nvPicPr>
          <p:cNvPr id="15364" name="Picture 4" descr="Một số mẹo chữa sưng mộng răng tại nhà - Bệnh răng miệ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10941"/>
            <a:ext cx="8896350" cy="593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32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hông uống nước đun nhiều lầ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144" y="3238500"/>
            <a:ext cx="920242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67001" y="647700"/>
            <a:ext cx="1257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b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vi-VN" sz="4500" b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 </a:t>
            </a:r>
            <a:r>
              <a:rPr lang="vi-VN" sz="45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đun nóng, sự hòa </a:t>
            </a:r>
            <a:r>
              <a:rPr lang="vi-VN" sz="4500" b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 </a:t>
            </a:r>
            <a:r>
              <a:rPr lang="vi-VN" sz="45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 chất rắn tăng, sự hòa tan chất </a:t>
            </a:r>
            <a:r>
              <a:rPr lang="vi-VN" sz="4500" b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</a:t>
            </a:r>
            <a:r>
              <a:rPr lang="en-GB" sz="45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lang="vi-VN" sz="4500" b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giảm</a:t>
            </a:r>
            <a:r>
              <a:rPr lang="en-GB" sz="4500" b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500" b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17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181600" y="233793"/>
            <a:ext cx="8763000" cy="1098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6000" b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 KẾT, GHI NHỚ</a:t>
            </a:r>
            <a:endParaRPr lang="en-US" sz="6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439495"/>
            <a:ext cx="3505200" cy="16778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b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Hỗn hợp các chất</a:t>
            </a:r>
            <a:endParaRPr lang="en-US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Elbow Connector 18"/>
          <p:cNvCxnSpPr/>
          <p:nvPr/>
        </p:nvCxnSpPr>
        <p:spPr>
          <a:xfrm rot="5400000" flipH="1" flipV="1">
            <a:off x="2453361" y="1633827"/>
            <a:ext cx="1295400" cy="2315936"/>
          </a:xfrm>
          <a:prstGeom prst="bentConnector2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259029" y="1750020"/>
            <a:ext cx="421413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 tinh khiết</a:t>
            </a:r>
            <a:endParaRPr lang="en-US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70899" y="6120108"/>
            <a:ext cx="303443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Hỗn hợp</a:t>
            </a:r>
            <a:endParaRPr lang="en-US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Elbow Connector 29"/>
          <p:cNvCxnSpPr/>
          <p:nvPr/>
        </p:nvCxnSpPr>
        <p:spPr>
          <a:xfrm>
            <a:off x="2049235" y="5192095"/>
            <a:ext cx="2337708" cy="1353654"/>
          </a:xfrm>
          <a:prstGeom prst="bentConnector3">
            <a:avLst>
              <a:gd name="adj1" fmla="val 640"/>
            </a:avLst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5400000" flipH="1" flipV="1">
            <a:off x="6466114" y="4151796"/>
            <a:ext cx="1295400" cy="2634343"/>
          </a:xfrm>
          <a:prstGeom prst="bentConnector2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>
            <a:off x="5905840" y="7024788"/>
            <a:ext cx="2379210" cy="2250442"/>
          </a:xfrm>
          <a:prstGeom prst="bentConnector3">
            <a:avLst>
              <a:gd name="adj1" fmla="val -1244"/>
            </a:avLst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8320768" y="8398067"/>
            <a:ext cx="3233058" cy="16778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Hỗn hợp đồng nhất</a:t>
            </a:r>
            <a:endParaRPr lang="en-US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11615058" y="9257856"/>
            <a:ext cx="160020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3335000" y="8851780"/>
            <a:ext cx="3233058" cy="8468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Dung dịch</a:t>
            </a:r>
            <a:endParaRPr lang="en-US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25542" y="3894146"/>
            <a:ext cx="4909457" cy="16778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Hỗn hợp không đồng nhất</a:t>
            </a:r>
            <a:endParaRPr lang="en-US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Elbow Connector 59"/>
          <p:cNvCxnSpPr>
            <a:endCxn id="73" idx="1"/>
          </p:cNvCxnSpPr>
          <p:nvPr/>
        </p:nvCxnSpPr>
        <p:spPr>
          <a:xfrm flipV="1">
            <a:off x="11049000" y="2790230"/>
            <a:ext cx="3612698" cy="1084357"/>
          </a:xfrm>
          <a:prstGeom prst="bentConnector3">
            <a:avLst>
              <a:gd name="adj1" fmla="val -19"/>
            </a:avLst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>
            <a:off x="11049000" y="5629906"/>
            <a:ext cx="3612698" cy="1093237"/>
          </a:xfrm>
          <a:prstGeom prst="bentConnector3">
            <a:avLst>
              <a:gd name="adj1" fmla="val -19"/>
            </a:avLst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14661698" y="2366780"/>
            <a:ext cx="3233058" cy="8468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Huyền phù</a:t>
            </a:r>
            <a:endParaRPr lang="en-US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4661698" y="6192142"/>
            <a:ext cx="3233058" cy="8468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Nhũ tương</a:t>
            </a:r>
            <a:endParaRPr lang="en-US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1176568" y="1913066"/>
            <a:ext cx="3335791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 rắn và chất lỏng 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0608809" y="5868922"/>
            <a:ext cx="4493080" cy="1677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 lỏng và chất lỏng 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28" grpId="0" animBg="1"/>
      <p:bldP spid="47" grpId="0" animBg="1"/>
      <p:bldP spid="58" grpId="0" animBg="1"/>
      <p:bldP spid="59" grpId="0" animBg="1"/>
      <p:bldP spid="73" grpId="0" animBg="1"/>
      <p:bldP spid="74" grpId="0" animBg="1"/>
      <p:bldP spid="78" grpId="0"/>
      <p:bldP spid="8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3721" y="2324100"/>
            <a:ext cx="5901545" cy="1098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6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302" y="4838700"/>
            <a:ext cx="5375890" cy="3733800"/>
          </a:xfrm>
          <a:prstGeom prst="rect">
            <a:avLst/>
          </a:prstGeom>
        </p:spPr>
      </p:pic>
      <p:sp>
        <p:nvSpPr>
          <p:cNvPr id="26" name="AutoShape 26"/>
          <p:cNvSpPr/>
          <p:nvPr/>
        </p:nvSpPr>
        <p:spPr>
          <a:xfrm rot="-5400000">
            <a:off x="830299" y="5384967"/>
            <a:ext cx="10769934" cy="0"/>
          </a:xfrm>
          <a:prstGeom prst="line">
            <a:avLst/>
          </a:prstGeom>
          <a:ln w="19050" cap="rnd">
            <a:solidFill>
              <a:srgbClr val="2424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Rectangle 27"/>
          <p:cNvSpPr/>
          <p:nvPr/>
        </p:nvSpPr>
        <p:spPr>
          <a:xfrm>
            <a:off x="6705600" y="647700"/>
            <a:ext cx="111323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</a:t>
            </a:r>
            <a:r>
              <a:rPr lang="en-US" sz="4000" b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1:</a:t>
            </a:r>
            <a:r>
              <a:rPr lang="en-US" sz="40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các tính chất sau: (1) trong suốt, (2) đục </a:t>
            </a:r>
            <a:r>
              <a:rPr lang="en-US" sz="40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(không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suốt), (3) để lâu không thay đổi; (4) để lâu có thể tạo kết tủa rắn, (5) để lâu có thể tạch lớp chất lỏng. Các tính chất của dung dịch, huyền phù và nhũ tương lần lượt</a:t>
            </a:r>
            <a:r>
              <a:rPr lang="en-US" sz="40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67600" y="5384967"/>
            <a:ext cx="881706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(1) và (3); (2) và (4); (2) và (5</a:t>
            </a:r>
            <a:r>
              <a:rPr lang="en-US" sz="4000" b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4000" b="1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(1) và (3); (2) và (5); (2) và (4</a:t>
            </a:r>
            <a:r>
              <a:rPr lang="en-US" sz="4000" b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4000" b="1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(2) và (3); (1) và (4); (1) và (5</a:t>
            </a:r>
            <a:r>
              <a:rPr lang="en-US" sz="4000" b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4000" b="1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(2) và (4); (2) và (3); (1) và (5</a:t>
            </a:r>
            <a:r>
              <a:rPr lang="en-US" sz="4000" b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4000" b="1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25886"/>
              </p:ext>
            </p:extLst>
          </p:nvPr>
        </p:nvGraphicFramePr>
        <p:xfrm>
          <a:off x="838200" y="2583022"/>
          <a:ext cx="16774570" cy="728806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644523">
                  <a:extLst>
                    <a:ext uri="{9D8B030D-6E8A-4147-A177-3AD203B41FA5}">
                      <a16:colId xmlns:a16="http://schemas.microsoft.com/office/drawing/2014/main" val="3574938213"/>
                    </a:ext>
                  </a:extLst>
                </a:gridCol>
                <a:gridCol w="4109077">
                  <a:extLst>
                    <a:ext uri="{9D8B030D-6E8A-4147-A177-3AD203B41FA5}">
                      <a16:colId xmlns:a16="http://schemas.microsoft.com/office/drawing/2014/main" val="974852964"/>
                    </a:ext>
                  </a:extLst>
                </a:gridCol>
                <a:gridCol w="3472906">
                  <a:extLst>
                    <a:ext uri="{9D8B030D-6E8A-4147-A177-3AD203B41FA5}">
                      <a16:colId xmlns:a16="http://schemas.microsoft.com/office/drawing/2014/main" val="2842445006"/>
                    </a:ext>
                  </a:extLst>
                </a:gridCol>
                <a:gridCol w="3548064">
                  <a:extLst>
                    <a:ext uri="{9D8B030D-6E8A-4147-A177-3AD203B41FA5}">
                      <a16:colId xmlns:a16="http://schemas.microsoft.com/office/drawing/2014/main" val="3628277583"/>
                    </a:ext>
                  </a:extLst>
                </a:gridCol>
              </a:tblGrid>
              <a:tr h="9317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Hỗn hợp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Dung dịch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Huyền phù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Nhũ tương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9758831"/>
                  </a:ext>
                </a:extLst>
              </a:tr>
              <a:tr h="10593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1. Cà phê hòa tan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1098052"/>
                  </a:ext>
                </a:extLst>
              </a:tr>
              <a:tr h="10593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2. Nước khoáng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1645940"/>
                  </a:ext>
                </a:extLst>
              </a:tr>
              <a:tr h="10593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3. Dầu giấm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8344010"/>
                  </a:ext>
                </a:extLst>
              </a:tr>
              <a:tr h="10593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4. Nước trong đầm lầy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6149864"/>
                  </a:ext>
                </a:extLst>
              </a:tr>
              <a:tr h="10593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5. Sữa bò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4304121"/>
                  </a:ext>
                </a:extLst>
              </a:tr>
              <a:tr h="10593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6. Nước cam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7498217"/>
                  </a:ext>
                </a:extLst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8468769" y="2241314"/>
            <a:ext cx="9144000" cy="4265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047999" y="295649"/>
            <a:ext cx="1424940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5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45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phân loại các hỗn hợp trong bảng sau bằng cách điền dấu “</a:t>
            </a:r>
            <a:r>
              <a:rPr kumimoji="0" lang="en-US" sz="45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r>
              <a:rPr kumimoji="0" lang="en-US" sz="45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vào các ô trống.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71600" y="249196"/>
            <a:ext cx="1356455" cy="1611340"/>
          </a:xfrm>
          <a:prstGeom prst="rect">
            <a:avLst/>
          </a:prstGeom>
        </p:spPr>
      </p:pic>
      <p:sp>
        <p:nvSpPr>
          <p:cNvPr id="52" name="Rectangle 54"/>
          <p:cNvSpPr>
            <a:spLocks noChangeArrowheads="1"/>
          </p:cNvSpPr>
          <p:nvPr/>
        </p:nvSpPr>
        <p:spPr bwMode="auto">
          <a:xfrm>
            <a:off x="11887200" y="3695700"/>
            <a:ext cx="16002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 54"/>
          <p:cNvSpPr>
            <a:spLocks noChangeArrowheads="1"/>
          </p:cNvSpPr>
          <p:nvPr/>
        </p:nvSpPr>
        <p:spPr bwMode="auto">
          <a:xfrm>
            <a:off x="8159792" y="4726581"/>
            <a:ext cx="16002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54"/>
          <p:cNvSpPr>
            <a:spLocks noChangeArrowheads="1"/>
          </p:cNvSpPr>
          <p:nvPr/>
        </p:nvSpPr>
        <p:spPr bwMode="auto">
          <a:xfrm>
            <a:off x="11870473" y="5794978"/>
            <a:ext cx="16002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54"/>
          <p:cNvSpPr>
            <a:spLocks noChangeArrowheads="1"/>
          </p:cNvSpPr>
          <p:nvPr/>
        </p:nvSpPr>
        <p:spPr bwMode="auto">
          <a:xfrm>
            <a:off x="11887200" y="6822772"/>
            <a:ext cx="16002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 54"/>
          <p:cNvSpPr>
            <a:spLocks noChangeArrowheads="1"/>
          </p:cNvSpPr>
          <p:nvPr/>
        </p:nvSpPr>
        <p:spPr bwMode="auto">
          <a:xfrm>
            <a:off x="15468600" y="7962900"/>
            <a:ext cx="16002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54"/>
          <p:cNvSpPr>
            <a:spLocks noChangeArrowheads="1"/>
          </p:cNvSpPr>
          <p:nvPr/>
        </p:nvSpPr>
        <p:spPr bwMode="auto">
          <a:xfrm>
            <a:off x="15444439" y="9053528"/>
            <a:ext cx="16002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38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23" grpId="0"/>
      <p:bldP spid="24" grpId="0"/>
      <p:bldP spid="25" grpId="0"/>
      <p:bldP spid="26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8468769" y="2241314"/>
            <a:ext cx="9144000" cy="4265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0168" y="571369"/>
            <a:ext cx="16992601" cy="3339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</a:t>
            </a:r>
            <a:r>
              <a:rPr lang="en-US" sz="45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3: </a:t>
            </a:r>
            <a:r>
              <a:rPr lang="en-US" sz="45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45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hòa tan muối ăn vào cốc nước lạnh thấy còn lượng muối không tan. Đun nóng, lượng muối không tan đó lại biến mất. Nếu làm </a:t>
            </a:r>
            <a:r>
              <a:rPr lang="en-US" sz="45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nguội </a:t>
            </a:r>
            <a:r>
              <a:rPr lang="en-US" sz="45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cốc muối ăn về nhiệt độ phòng thì lượng muối ăn tách ra so với lượng muối ăn không tan hết trước khi đun </a:t>
            </a:r>
            <a:r>
              <a:rPr lang="en-US" sz="45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là:</a:t>
            </a:r>
            <a:endParaRPr lang="en-US" sz="45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70" y="4838700"/>
            <a:ext cx="2895600" cy="39996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38685" y="5676683"/>
            <a:ext cx="6758583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b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450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nhiều </a:t>
            </a:r>
            <a:r>
              <a:rPr lang="en-US" sz="4500" b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hơn.</a:t>
            </a:r>
            <a:endParaRPr lang="en-US" sz="4500" b="1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b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450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ít </a:t>
            </a:r>
            <a:r>
              <a:rPr lang="en-US" sz="4500" b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hơn.</a:t>
            </a:r>
            <a:endParaRPr lang="en-US" sz="4500" b="1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82400" y="5676683"/>
            <a:ext cx="586740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b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450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 nhau.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không xác định.</a:t>
            </a:r>
          </a:p>
        </p:txBody>
      </p:sp>
    </p:spTree>
    <p:extLst>
      <p:ext uri="{BB962C8B-B14F-4D97-AF65-F5344CB8AC3E}">
        <p14:creationId xmlns:p14="http://schemas.microsoft.com/office/powerpoint/2010/main" val="248201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230950"/>
              </p:ext>
            </p:extLst>
          </p:nvPr>
        </p:nvGraphicFramePr>
        <p:xfrm>
          <a:off x="234991" y="2147517"/>
          <a:ext cx="17449802" cy="758396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099009">
                  <a:extLst>
                    <a:ext uri="{9D8B030D-6E8A-4147-A177-3AD203B41FA5}">
                      <a16:colId xmlns:a16="http://schemas.microsoft.com/office/drawing/2014/main" val="1444367995"/>
                    </a:ext>
                  </a:extLst>
                </a:gridCol>
                <a:gridCol w="3054392">
                  <a:extLst>
                    <a:ext uri="{9D8B030D-6E8A-4147-A177-3AD203B41FA5}">
                      <a16:colId xmlns:a16="http://schemas.microsoft.com/office/drawing/2014/main" val="3761655438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4190302673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1584197614"/>
                    </a:ext>
                  </a:extLst>
                </a:gridCol>
                <a:gridCol w="2743201">
                  <a:extLst>
                    <a:ext uri="{9D8B030D-6E8A-4147-A177-3AD203B41FA5}">
                      <a16:colId xmlns:a16="http://schemas.microsoft.com/office/drawing/2014/main" val="2430750902"/>
                    </a:ext>
                  </a:extLst>
                </a:gridCol>
              </a:tblGrid>
              <a:tr h="106169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Chất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Thể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Tính tan trong nước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172459"/>
                  </a:ext>
                </a:extLst>
              </a:tr>
              <a:tr h="10616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Rắn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Khí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Tan nhiều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Tan ít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5157504"/>
                  </a:ext>
                </a:extLst>
              </a:tr>
              <a:tr h="10616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Muối ăn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9854237"/>
                  </a:ext>
                </a:extLst>
              </a:tr>
              <a:tr h="9325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Oxygen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2415691"/>
                  </a:ext>
                </a:extLst>
              </a:tr>
              <a:tr h="9325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Cát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3673869"/>
                  </a:ext>
                </a:extLst>
              </a:tr>
              <a:tr h="11033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Khí carbon dioxide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1461184"/>
                  </a:ext>
                </a:extLst>
              </a:tr>
              <a:tr h="14304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Muối khoáng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184539"/>
                  </a:ext>
                </a:extLst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8468769" y="2241314"/>
            <a:ext cx="9144000" cy="4265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276600" y="292628"/>
            <a:ext cx="143361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5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4: Điền dấu “</a:t>
            </a:r>
            <a:r>
              <a:rPr kumimoji="0" lang="en-US" sz="45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r>
              <a:rPr kumimoji="0" lang="en-US" sz="45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xác định tính chất của một số chất tan trong bảng sau: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71600" y="249196"/>
            <a:ext cx="1356455" cy="1611340"/>
          </a:xfrm>
          <a:prstGeom prst="rect">
            <a:avLst/>
          </a:prstGeom>
        </p:spPr>
      </p:pic>
      <p:sp>
        <p:nvSpPr>
          <p:cNvPr id="52" name="Rectangle 54"/>
          <p:cNvSpPr>
            <a:spLocks noChangeArrowheads="1"/>
          </p:cNvSpPr>
          <p:nvPr/>
        </p:nvSpPr>
        <p:spPr bwMode="auto">
          <a:xfrm>
            <a:off x="12864588" y="4312243"/>
            <a:ext cx="16002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 54"/>
          <p:cNvSpPr>
            <a:spLocks noChangeArrowheads="1"/>
          </p:cNvSpPr>
          <p:nvPr/>
        </p:nvSpPr>
        <p:spPr bwMode="auto">
          <a:xfrm>
            <a:off x="6477000" y="4513263"/>
            <a:ext cx="16002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54"/>
          <p:cNvSpPr>
            <a:spLocks noChangeArrowheads="1"/>
          </p:cNvSpPr>
          <p:nvPr/>
        </p:nvSpPr>
        <p:spPr bwMode="auto">
          <a:xfrm>
            <a:off x="9644584" y="5451935"/>
            <a:ext cx="16002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54"/>
          <p:cNvSpPr>
            <a:spLocks noChangeArrowheads="1"/>
          </p:cNvSpPr>
          <p:nvPr/>
        </p:nvSpPr>
        <p:spPr bwMode="auto">
          <a:xfrm>
            <a:off x="16003276" y="5451934"/>
            <a:ext cx="16002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 54"/>
          <p:cNvSpPr>
            <a:spLocks noChangeArrowheads="1"/>
          </p:cNvSpPr>
          <p:nvPr/>
        </p:nvSpPr>
        <p:spPr bwMode="auto">
          <a:xfrm>
            <a:off x="6477000" y="6337332"/>
            <a:ext cx="16002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54"/>
          <p:cNvSpPr>
            <a:spLocks noChangeArrowheads="1"/>
          </p:cNvSpPr>
          <p:nvPr/>
        </p:nvSpPr>
        <p:spPr bwMode="auto">
          <a:xfrm>
            <a:off x="16005135" y="6337332"/>
            <a:ext cx="16002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54"/>
          <p:cNvSpPr>
            <a:spLocks noChangeArrowheads="1"/>
          </p:cNvSpPr>
          <p:nvPr/>
        </p:nvSpPr>
        <p:spPr bwMode="auto">
          <a:xfrm>
            <a:off x="9644584" y="7478897"/>
            <a:ext cx="16002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54"/>
          <p:cNvSpPr>
            <a:spLocks noChangeArrowheads="1"/>
          </p:cNvSpPr>
          <p:nvPr/>
        </p:nvSpPr>
        <p:spPr bwMode="auto">
          <a:xfrm>
            <a:off x="16003276" y="7441876"/>
            <a:ext cx="16002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54"/>
          <p:cNvSpPr>
            <a:spLocks noChangeArrowheads="1"/>
          </p:cNvSpPr>
          <p:nvPr/>
        </p:nvSpPr>
        <p:spPr bwMode="auto">
          <a:xfrm>
            <a:off x="6477000" y="8648700"/>
            <a:ext cx="16002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54"/>
          <p:cNvSpPr>
            <a:spLocks noChangeArrowheads="1"/>
          </p:cNvSpPr>
          <p:nvPr/>
        </p:nvSpPr>
        <p:spPr bwMode="auto">
          <a:xfrm>
            <a:off x="12864588" y="8648700"/>
            <a:ext cx="16002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17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23" grpId="0"/>
      <p:bldP spid="24" grpId="0"/>
      <p:bldP spid="25" grpId="0"/>
      <p:bldP spid="26" grpId="0"/>
      <p:bldP spid="27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5115" y="325168"/>
            <a:ext cx="5489885" cy="4900499"/>
            <a:chOff x="225115" y="325168"/>
            <a:chExt cx="5489885" cy="4900499"/>
          </a:xfrm>
        </p:grpSpPr>
        <p:pic>
          <p:nvPicPr>
            <p:cNvPr id="1026" name="Picture 2" descr="Nước đường giúp tăng cường ý chí quyết tâm của bạ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15" y="325168"/>
              <a:ext cx="5489885" cy="4123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5"/>
            <p:cNvSpPr txBox="1"/>
            <p:nvPr/>
          </p:nvSpPr>
          <p:spPr>
            <a:xfrm>
              <a:off x="872222" y="4687058"/>
              <a:ext cx="3896891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4500" b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 đường</a:t>
              </a:r>
              <a:endParaRPr lang="en-US" sz="4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87924" y="390524"/>
            <a:ext cx="6157126" cy="4997418"/>
            <a:chOff x="5987924" y="390524"/>
            <a:chExt cx="6157126" cy="4997418"/>
          </a:xfrm>
        </p:grpSpPr>
        <p:pic>
          <p:nvPicPr>
            <p:cNvPr id="1028" name="Picture 4" descr="HLV Park Hang-seo: &amp;#39;Nếu có nước mắm, tôi có thể ăn bất cứ món gì&amp;#39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7924" y="390524"/>
              <a:ext cx="6157126" cy="3992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5"/>
            <p:cNvSpPr txBox="1"/>
            <p:nvPr/>
          </p:nvSpPr>
          <p:spPr>
            <a:xfrm>
              <a:off x="7118041" y="4849333"/>
              <a:ext cx="3896891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4500" b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 chấm</a:t>
              </a:r>
              <a:endParaRPr lang="en-US" sz="4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649200" y="363268"/>
            <a:ext cx="5498020" cy="4922018"/>
            <a:chOff x="12649200" y="363268"/>
            <a:chExt cx="5498020" cy="4922018"/>
          </a:xfrm>
        </p:grpSpPr>
        <p:pic>
          <p:nvPicPr>
            <p:cNvPr id="1030" name="Picture 6" descr="Tìm giải pháp cải tạo môi trường nước hồ Hoàn Kiế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9200" y="363268"/>
              <a:ext cx="5498020" cy="4123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5"/>
            <p:cNvSpPr txBox="1"/>
            <p:nvPr/>
          </p:nvSpPr>
          <p:spPr>
            <a:xfrm>
              <a:off x="14020800" y="4746677"/>
              <a:ext cx="2895600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4500" b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Hồ Gươm</a:t>
              </a:r>
              <a:endParaRPr lang="en-US" sz="4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9600" y="5339704"/>
            <a:ext cx="4159513" cy="4888360"/>
            <a:chOff x="609600" y="5339704"/>
            <a:chExt cx="4159513" cy="4888360"/>
          </a:xfrm>
        </p:grpSpPr>
        <p:pic>
          <p:nvPicPr>
            <p:cNvPr id="1032" name="Picture 8" descr="Giảm 47 %】 Bạc Thìa Bạc Nguyên Chất 999 Dụng Cụ Ăn Bằng Bạc Bé Muỗng Thủ  Công Bông Tuyết Dụng Cụ Ăn Bằng Bạc Đồ Gia Dụng Cán Dài Muôi Múc Can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5339704"/>
              <a:ext cx="4159513" cy="4159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5"/>
            <p:cNvSpPr txBox="1"/>
            <p:nvPr/>
          </p:nvSpPr>
          <p:spPr>
            <a:xfrm>
              <a:off x="1372867" y="9689455"/>
              <a:ext cx="2895600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4500" b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Thìa bạc</a:t>
              </a:r>
              <a:endParaRPr lang="en-US" sz="4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26361" y="5972174"/>
            <a:ext cx="5280252" cy="3986585"/>
            <a:chOff x="6426361" y="5972174"/>
            <a:chExt cx="5280252" cy="398658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26361" y="5972174"/>
              <a:ext cx="5280252" cy="29718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467600" y="9420150"/>
              <a:ext cx="2895600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4500" b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Muôi gỗ</a:t>
              </a:r>
              <a:endParaRPr lang="en-US" sz="4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3563600" y="5464043"/>
            <a:ext cx="3810000" cy="4593849"/>
            <a:chOff x="13563600" y="5464043"/>
            <a:chExt cx="3810000" cy="4593849"/>
          </a:xfrm>
        </p:grpSpPr>
        <p:pic>
          <p:nvPicPr>
            <p:cNvPr id="1034" name="Picture 10" descr="Bình oxy - CỬA HÀNG Y KHOA TN - TN MEDICA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63600" y="5464043"/>
              <a:ext cx="3810000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3716000" y="9519283"/>
              <a:ext cx="3657600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GB" sz="4500" b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Khí oxygen</a:t>
              </a:r>
              <a:endParaRPr lang="en-US" sz="4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988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29400" y="178935"/>
            <a:ext cx="5901545" cy="1098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6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86400" y="366508"/>
            <a:ext cx="1521300" cy="9542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68606" y="7886700"/>
            <a:ext cx="16823129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b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vi-VN" sz="4500" b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iải </a:t>
            </a:r>
            <a:r>
              <a:rPr lang="vi-VN" sz="450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 tại sao trên vỏ hộp đựng một số sản phẩm như sữa có ghi dòng hướng dẫn</a:t>
            </a:r>
            <a:r>
              <a:rPr lang="vi-VN" sz="4500" b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sz="4500" b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vi-VN" sz="4500" b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GB" sz="4500" b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ắ</a:t>
            </a:r>
            <a:r>
              <a:rPr lang="vi-VN" sz="4500" b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 </a:t>
            </a:r>
            <a:r>
              <a:rPr lang="vi-VN" sz="450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 trước khi sử dụng</a:t>
            </a:r>
            <a:r>
              <a:rPr lang="vi-VN" sz="4500" b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n-GB" sz="4500" b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 descr="PHÂN BIỆT CÁC LOẠI BAO BÌ TRÊN THỊ TRƯỜNG HIỆN NAY – Magix.vn - Giải pháp  đóng gói tối ưu bao bì đóng gói trong TMĐ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19300"/>
            <a:ext cx="8575200" cy="563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05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66606" y="835453"/>
            <a:ext cx="9469684" cy="1098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 DẪN VỀ NHÀ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839191" y="3382931"/>
            <a:ext cx="10249218" cy="1873911"/>
            <a:chOff x="0" y="0"/>
            <a:chExt cx="99600748" cy="8381892"/>
          </a:xfrm>
        </p:grpSpPr>
        <p:sp>
          <p:nvSpPr>
            <p:cNvPr id="4" name="Freeform 4"/>
            <p:cNvSpPr/>
            <p:nvPr/>
          </p:nvSpPr>
          <p:spPr>
            <a:xfrm>
              <a:off x="72389" y="72389"/>
              <a:ext cx="99455971" cy="8237115"/>
            </a:xfrm>
            <a:custGeom>
              <a:avLst/>
              <a:gdLst/>
              <a:ahLst/>
              <a:cxnLst/>
              <a:rect l="l" t="t" r="r" b="b"/>
              <a:pathLst>
                <a:path w="99455966" h="8237112">
                  <a:moveTo>
                    <a:pt x="0" y="0"/>
                  </a:moveTo>
                  <a:lnTo>
                    <a:pt x="99455966" y="0"/>
                  </a:lnTo>
                  <a:lnTo>
                    <a:pt x="99455966" y="8237112"/>
                  </a:lnTo>
                  <a:lnTo>
                    <a:pt x="0" y="8237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99600748" cy="8381892"/>
            </a:xfrm>
            <a:custGeom>
              <a:avLst/>
              <a:gdLst/>
              <a:ahLst/>
              <a:cxnLst/>
              <a:rect l="l" t="t" r="r" b="b"/>
              <a:pathLst>
                <a:path w="99600748" h="8381892">
                  <a:moveTo>
                    <a:pt x="99455970" y="8237112"/>
                  </a:moveTo>
                  <a:lnTo>
                    <a:pt x="99600748" y="8237112"/>
                  </a:lnTo>
                  <a:lnTo>
                    <a:pt x="99600748" y="8381892"/>
                  </a:lnTo>
                  <a:lnTo>
                    <a:pt x="99455970" y="8381892"/>
                  </a:lnTo>
                  <a:lnTo>
                    <a:pt x="99455970" y="82371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8237113"/>
                  </a:lnTo>
                  <a:lnTo>
                    <a:pt x="0" y="8237113"/>
                  </a:lnTo>
                  <a:lnTo>
                    <a:pt x="0" y="144780"/>
                  </a:lnTo>
                  <a:close/>
                  <a:moveTo>
                    <a:pt x="0" y="8237113"/>
                  </a:moveTo>
                  <a:lnTo>
                    <a:pt x="144780" y="8237113"/>
                  </a:lnTo>
                  <a:lnTo>
                    <a:pt x="144780" y="8381892"/>
                  </a:lnTo>
                  <a:lnTo>
                    <a:pt x="0" y="8381892"/>
                  </a:lnTo>
                  <a:lnTo>
                    <a:pt x="0" y="8237112"/>
                  </a:lnTo>
                  <a:close/>
                  <a:moveTo>
                    <a:pt x="99455970" y="144780"/>
                  </a:moveTo>
                  <a:lnTo>
                    <a:pt x="99600748" y="144780"/>
                  </a:lnTo>
                  <a:lnTo>
                    <a:pt x="99600748" y="8237113"/>
                  </a:lnTo>
                  <a:lnTo>
                    <a:pt x="99455970" y="8237113"/>
                  </a:lnTo>
                  <a:lnTo>
                    <a:pt x="99455970" y="144780"/>
                  </a:lnTo>
                  <a:close/>
                  <a:moveTo>
                    <a:pt x="144780" y="8237112"/>
                  </a:moveTo>
                  <a:lnTo>
                    <a:pt x="99455970" y="8237112"/>
                  </a:lnTo>
                  <a:lnTo>
                    <a:pt x="99455970" y="8381892"/>
                  </a:lnTo>
                  <a:lnTo>
                    <a:pt x="144780" y="8381892"/>
                  </a:lnTo>
                  <a:lnTo>
                    <a:pt x="144780" y="8237112"/>
                  </a:lnTo>
                  <a:close/>
                  <a:moveTo>
                    <a:pt x="99455970" y="0"/>
                  </a:moveTo>
                  <a:lnTo>
                    <a:pt x="99600748" y="0"/>
                  </a:lnTo>
                  <a:lnTo>
                    <a:pt x="99600748" y="144780"/>
                  </a:lnTo>
                  <a:lnTo>
                    <a:pt x="99455970" y="144780"/>
                  </a:lnTo>
                  <a:lnTo>
                    <a:pt x="9945597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9455970" y="0"/>
                  </a:lnTo>
                  <a:lnTo>
                    <a:pt x="9945597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51047" y="4094880"/>
            <a:ext cx="915559" cy="414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1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43375" y="3809881"/>
            <a:ext cx="9827633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 bài và làm bài tập trong SBT.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878650" y="6438898"/>
            <a:ext cx="10249218" cy="1981200"/>
            <a:chOff x="0" y="0"/>
            <a:chExt cx="99600747" cy="8381892"/>
          </a:xfrm>
        </p:grpSpPr>
        <p:sp>
          <p:nvSpPr>
            <p:cNvPr id="9" name="Freeform 9"/>
            <p:cNvSpPr/>
            <p:nvPr/>
          </p:nvSpPr>
          <p:spPr>
            <a:xfrm>
              <a:off x="72390" y="72390"/>
              <a:ext cx="99455966" cy="8237112"/>
            </a:xfrm>
            <a:custGeom>
              <a:avLst/>
              <a:gdLst/>
              <a:ahLst/>
              <a:cxnLst/>
              <a:rect l="l" t="t" r="r" b="b"/>
              <a:pathLst>
                <a:path w="99455966" h="8237112">
                  <a:moveTo>
                    <a:pt x="0" y="0"/>
                  </a:moveTo>
                  <a:lnTo>
                    <a:pt x="99455966" y="0"/>
                  </a:lnTo>
                  <a:lnTo>
                    <a:pt x="99455966" y="8237112"/>
                  </a:lnTo>
                  <a:lnTo>
                    <a:pt x="0" y="8237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99600748" cy="8381892"/>
            </a:xfrm>
            <a:custGeom>
              <a:avLst/>
              <a:gdLst/>
              <a:ahLst/>
              <a:cxnLst/>
              <a:rect l="l" t="t" r="r" b="b"/>
              <a:pathLst>
                <a:path w="99600748" h="8381892">
                  <a:moveTo>
                    <a:pt x="99455970" y="8237112"/>
                  </a:moveTo>
                  <a:lnTo>
                    <a:pt x="99600748" y="8237112"/>
                  </a:lnTo>
                  <a:lnTo>
                    <a:pt x="99600748" y="8381892"/>
                  </a:lnTo>
                  <a:lnTo>
                    <a:pt x="99455970" y="8381892"/>
                  </a:lnTo>
                  <a:lnTo>
                    <a:pt x="99455970" y="82371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8237113"/>
                  </a:lnTo>
                  <a:lnTo>
                    <a:pt x="0" y="8237113"/>
                  </a:lnTo>
                  <a:lnTo>
                    <a:pt x="0" y="144780"/>
                  </a:lnTo>
                  <a:close/>
                  <a:moveTo>
                    <a:pt x="0" y="8237113"/>
                  </a:moveTo>
                  <a:lnTo>
                    <a:pt x="144780" y="8237113"/>
                  </a:lnTo>
                  <a:lnTo>
                    <a:pt x="144780" y="8381892"/>
                  </a:lnTo>
                  <a:lnTo>
                    <a:pt x="0" y="8381892"/>
                  </a:lnTo>
                  <a:lnTo>
                    <a:pt x="0" y="8237112"/>
                  </a:lnTo>
                  <a:close/>
                  <a:moveTo>
                    <a:pt x="99455970" y="144780"/>
                  </a:moveTo>
                  <a:lnTo>
                    <a:pt x="99600748" y="144780"/>
                  </a:lnTo>
                  <a:lnTo>
                    <a:pt x="99600748" y="8237113"/>
                  </a:lnTo>
                  <a:lnTo>
                    <a:pt x="99455970" y="8237113"/>
                  </a:lnTo>
                  <a:lnTo>
                    <a:pt x="99455970" y="144780"/>
                  </a:lnTo>
                  <a:close/>
                  <a:moveTo>
                    <a:pt x="144780" y="8237112"/>
                  </a:moveTo>
                  <a:lnTo>
                    <a:pt x="99455970" y="8237112"/>
                  </a:lnTo>
                  <a:lnTo>
                    <a:pt x="99455970" y="8381892"/>
                  </a:lnTo>
                  <a:lnTo>
                    <a:pt x="144780" y="8381892"/>
                  </a:lnTo>
                  <a:lnTo>
                    <a:pt x="144780" y="8237112"/>
                  </a:lnTo>
                  <a:close/>
                  <a:moveTo>
                    <a:pt x="99455970" y="0"/>
                  </a:moveTo>
                  <a:lnTo>
                    <a:pt x="99600748" y="0"/>
                  </a:lnTo>
                  <a:lnTo>
                    <a:pt x="99600748" y="144780"/>
                  </a:lnTo>
                  <a:lnTo>
                    <a:pt x="99455970" y="144780"/>
                  </a:lnTo>
                  <a:lnTo>
                    <a:pt x="9945597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9455970" y="0"/>
                  </a:lnTo>
                  <a:lnTo>
                    <a:pt x="9945597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091021" y="7230725"/>
            <a:ext cx="875585" cy="414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1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28600" y="6629279"/>
            <a:ext cx="8282445" cy="1600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Chuẩn bị trước bài 17: Tách</a:t>
            </a: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chất khỏi hỗn hợp.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147777" y="1377454"/>
            <a:ext cx="5842577" cy="834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8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88329" y="8072994"/>
            <a:ext cx="19178618" cy="2591021"/>
            <a:chOff x="0" y="0"/>
            <a:chExt cx="186375649" cy="25179248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25034468"/>
            </a:xfrm>
            <a:custGeom>
              <a:avLst/>
              <a:gdLst/>
              <a:ahLst/>
              <a:cxnLst/>
              <a:rect l="l" t="t" r="r" b="b"/>
              <a:pathLst>
                <a:path w="186230868" h="25034468">
                  <a:moveTo>
                    <a:pt x="0" y="0"/>
                  </a:moveTo>
                  <a:lnTo>
                    <a:pt x="186230868" y="0"/>
                  </a:lnTo>
                  <a:lnTo>
                    <a:pt x="186230868" y="25034468"/>
                  </a:lnTo>
                  <a:lnTo>
                    <a:pt x="0" y="250344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25179249"/>
            </a:xfrm>
            <a:custGeom>
              <a:avLst/>
              <a:gdLst/>
              <a:ahLst/>
              <a:cxnLst/>
              <a:rect l="l" t="t" r="r" b="b"/>
              <a:pathLst>
                <a:path w="186375650" h="25179249">
                  <a:moveTo>
                    <a:pt x="186230865" y="25034469"/>
                  </a:moveTo>
                  <a:lnTo>
                    <a:pt x="186375650" y="25034469"/>
                  </a:lnTo>
                  <a:lnTo>
                    <a:pt x="186375650" y="25179249"/>
                  </a:lnTo>
                  <a:lnTo>
                    <a:pt x="186230865" y="25179249"/>
                  </a:lnTo>
                  <a:lnTo>
                    <a:pt x="186230865" y="250344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034469"/>
                  </a:lnTo>
                  <a:lnTo>
                    <a:pt x="0" y="25034469"/>
                  </a:lnTo>
                  <a:lnTo>
                    <a:pt x="0" y="144780"/>
                  </a:lnTo>
                  <a:close/>
                  <a:moveTo>
                    <a:pt x="0" y="25034469"/>
                  </a:moveTo>
                  <a:lnTo>
                    <a:pt x="144780" y="25034469"/>
                  </a:lnTo>
                  <a:lnTo>
                    <a:pt x="144780" y="25179249"/>
                  </a:lnTo>
                  <a:lnTo>
                    <a:pt x="0" y="25179249"/>
                  </a:lnTo>
                  <a:lnTo>
                    <a:pt x="0" y="2503446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5034469"/>
                  </a:lnTo>
                  <a:lnTo>
                    <a:pt x="186230865" y="25034469"/>
                  </a:lnTo>
                  <a:lnTo>
                    <a:pt x="186230865" y="144780"/>
                  </a:lnTo>
                  <a:close/>
                  <a:moveTo>
                    <a:pt x="144780" y="25034469"/>
                  </a:moveTo>
                  <a:lnTo>
                    <a:pt x="186230865" y="25034469"/>
                  </a:lnTo>
                  <a:lnTo>
                    <a:pt x="186230865" y="25179249"/>
                  </a:lnTo>
                  <a:lnTo>
                    <a:pt x="144780" y="25179249"/>
                  </a:lnTo>
                  <a:lnTo>
                    <a:pt x="144780" y="2503446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600200" y="800100"/>
            <a:ext cx="15697200" cy="347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 ƠN CÁC EM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 LẮNG NGHE BÀI GIẢNG!</a:t>
            </a:r>
            <a:endParaRPr kumimoji="0" lang="en-US" sz="9000" b="1" i="0" u="none" strike="noStrike" kern="1200" cap="none" spc="0" normalizeH="0" baseline="0" noProof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90600" y="5796232"/>
            <a:ext cx="7571157" cy="52585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353800" y="6883474"/>
            <a:ext cx="5063789" cy="357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0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90117" y="355826"/>
            <a:ext cx="5424380" cy="4652505"/>
            <a:chOff x="690117" y="355826"/>
            <a:chExt cx="5424380" cy="4652505"/>
          </a:xfrm>
        </p:grpSpPr>
        <p:pic>
          <p:nvPicPr>
            <p:cNvPr id="2050" name="Picture 2" descr="Pha bột sắn dây bằng nước lạnh có thể dẫn tới đau bụng, tiêu chả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17" y="355826"/>
              <a:ext cx="5424380" cy="373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447800" y="4469722"/>
              <a:ext cx="3886200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4500" b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 sắn dây</a:t>
              </a:r>
              <a:endParaRPr lang="en-US" sz="4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010397" y="361270"/>
            <a:ext cx="4971141" cy="4669688"/>
            <a:chOff x="7010397" y="361270"/>
            <a:chExt cx="4971141" cy="4669688"/>
          </a:xfrm>
        </p:grpSpPr>
        <p:pic>
          <p:nvPicPr>
            <p:cNvPr id="2052" name="Picture 4" descr="KHÍ HELI BƠM BÓNG BAY CÓ THẬT SỰ AN TOÀN?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397" y="361270"/>
              <a:ext cx="4971141" cy="3728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8382000" y="4492349"/>
              <a:ext cx="2895600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4500" b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Khí hiđro</a:t>
              </a:r>
              <a:endParaRPr lang="en-US" sz="4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258800" y="236763"/>
            <a:ext cx="4220962" cy="4771567"/>
            <a:chOff x="13258800" y="236763"/>
            <a:chExt cx="4220962" cy="4771567"/>
          </a:xfrm>
        </p:grpSpPr>
        <p:pic>
          <p:nvPicPr>
            <p:cNvPr id="2062" name="Picture 14" descr="Những đối tượng cần nói &amp;#39;không&amp;#39; với nước cam | Sức khỏe | Báo Nghệ An điện  tử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58800" y="236763"/>
              <a:ext cx="4220962" cy="3971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3921481" y="4469721"/>
              <a:ext cx="2895600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4500" b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 cam</a:t>
              </a:r>
              <a:endParaRPr lang="en-US" sz="4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4949" y="5448300"/>
            <a:ext cx="5894717" cy="4633568"/>
            <a:chOff x="454949" y="5448300"/>
            <a:chExt cx="5894717" cy="4633568"/>
          </a:xfrm>
        </p:grpSpPr>
        <p:pic>
          <p:nvPicPr>
            <p:cNvPr id="2054" name="Picture 6" descr="KỲ ẢO SẮC MÀU CỦA NƯỚC BIỂN MALDIVE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49" y="5448300"/>
              <a:ext cx="5894717" cy="3905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943100" y="9543259"/>
              <a:ext cx="2895600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4500" b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 biển</a:t>
              </a:r>
              <a:endParaRPr lang="en-US" sz="4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07525" y="5475286"/>
            <a:ext cx="5576887" cy="4606582"/>
            <a:chOff x="6707525" y="5475286"/>
            <a:chExt cx="5576887" cy="4606582"/>
          </a:xfrm>
        </p:grpSpPr>
        <p:pic>
          <p:nvPicPr>
            <p:cNvPr id="2056" name="Picture 8" descr="Các cách làm tương ớt cay nguyên chất, đúng vị tại nhà | by Gia vị Chinsu |  Mediu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7525" y="5475286"/>
              <a:ext cx="5576887" cy="3717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8069938" y="9543259"/>
              <a:ext cx="2895600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4500" b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 ớt</a:t>
              </a:r>
              <a:endParaRPr lang="en-US" sz="4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258800" y="5314949"/>
            <a:ext cx="4495800" cy="4766919"/>
            <a:chOff x="13258800" y="5314949"/>
            <a:chExt cx="4495800" cy="4766919"/>
          </a:xfrm>
        </p:grpSpPr>
        <p:pic>
          <p:nvPicPr>
            <p:cNvPr id="2060" name="Picture 12" descr="1 chai nước ngọt 1.5lit coca /fanta / sprite | Shopee Việt Nam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58800" y="5314949"/>
              <a:ext cx="4038600" cy="4038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3877938" y="9543259"/>
              <a:ext cx="3876662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4500" b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 ngọt</a:t>
              </a:r>
              <a:endParaRPr lang="en-US" sz="4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15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36779"/>
          <a:stretch>
            <a:fillRect/>
          </a:stretch>
        </p:blipFill>
        <p:spPr>
          <a:xfrm>
            <a:off x="15141628" y="4758355"/>
            <a:ext cx="3059056" cy="44319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35400"/>
          <a:stretch>
            <a:fillRect/>
          </a:stretch>
        </p:blipFill>
        <p:spPr>
          <a:xfrm>
            <a:off x="10922328" y="4643850"/>
            <a:ext cx="3686317" cy="466097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488329" y="8420099"/>
            <a:ext cx="19178618" cy="2243915"/>
            <a:chOff x="0" y="0"/>
            <a:chExt cx="186375649" cy="2849762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362200" y="7287044"/>
            <a:ext cx="4823973" cy="2227798"/>
          </a:xfrm>
          <a:prstGeom prst="rect">
            <a:avLst/>
          </a:prstGeom>
        </p:spPr>
      </p:pic>
      <p:sp>
        <p:nvSpPr>
          <p:cNvPr id="12" name="TextBox 10"/>
          <p:cNvSpPr txBox="1"/>
          <p:nvPr/>
        </p:nvSpPr>
        <p:spPr>
          <a:xfrm>
            <a:off x="-2886" y="855226"/>
            <a:ext cx="13127447" cy="3754874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perspectiveFront"/>
              <a:lightRig rig="threePt" dir="t"/>
            </a:scene3d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9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16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9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HỖN HỢP CÁC CHẤT</a:t>
            </a:r>
            <a:endParaRPr lang="en-US" sz="90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657750" y="2694317"/>
            <a:ext cx="1107979" cy="13818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701293" y="4513537"/>
            <a:ext cx="1107979" cy="138183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174168" y="2998453"/>
            <a:ext cx="6716237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Chất</a:t>
            </a: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tinh khiết và hỗn hợp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39482" y="4825977"/>
            <a:ext cx="3048001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Dung dịch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32"/>
          <p:cNvSpPr txBox="1"/>
          <p:nvPr/>
        </p:nvSpPr>
        <p:spPr>
          <a:xfrm>
            <a:off x="6144966" y="444079"/>
            <a:ext cx="795203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 DUNG BÀI HỌC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424894">
            <a:off x="1231905" y="3577074"/>
            <a:ext cx="5244993" cy="5025657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754478" y="6299516"/>
            <a:ext cx="1107979" cy="1381833"/>
          </a:xfrm>
          <a:prstGeom prst="rect">
            <a:avLst/>
          </a:prstGeom>
        </p:spPr>
      </p:pic>
      <p:sp>
        <p:nvSpPr>
          <p:cNvPr id="9" name="TextBox 15"/>
          <p:cNvSpPr txBox="1"/>
          <p:nvPr/>
        </p:nvSpPr>
        <p:spPr>
          <a:xfrm>
            <a:off x="10239482" y="6672376"/>
            <a:ext cx="6769422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Huyền</a:t>
            </a: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phù và nhũ tương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755721" y="8158932"/>
            <a:ext cx="1107979" cy="1381833"/>
          </a:xfrm>
          <a:prstGeom prst="rect">
            <a:avLst/>
          </a:prstGeom>
        </p:spPr>
      </p:pic>
      <p:sp>
        <p:nvSpPr>
          <p:cNvPr id="12" name="TextBox 15"/>
          <p:cNvSpPr txBox="1"/>
          <p:nvPr/>
        </p:nvSpPr>
        <p:spPr>
          <a:xfrm>
            <a:off x="10239482" y="8580543"/>
            <a:ext cx="5599233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hòa tan các chất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27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11"/>
          <p:cNvSpPr txBox="1"/>
          <p:nvPr/>
        </p:nvSpPr>
        <p:spPr>
          <a:xfrm>
            <a:off x="4191000" y="419100"/>
            <a:ext cx="10668000" cy="838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CHẤT</a:t>
            </a:r>
            <a:r>
              <a:rPr kumimoji="0" lang="en-US" sz="5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TINH KHIẾT VÀ HỖN HỢP</a:t>
            </a:r>
            <a:endParaRPr kumimoji="0" lang="en-US" sz="5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TextBox 15"/>
          <p:cNvSpPr txBox="1"/>
          <p:nvPr/>
        </p:nvSpPr>
        <p:spPr>
          <a:xfrm>
            <a:off x="1352550" y="1779467"/>
            <a:ext cx="16344900" cy="754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Chất</a:t>
            </a:r>
            <a:r>
              <a:rPr kumimoji="0" lang="en-US" sz="4500" b="1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được chia thành hai loại: Chất tinh khiết và hỗn hợp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173746" y="4977502"/>
            <a:ext cx="3906340" cy="4699808"/>
            <a:chOff x="609601" y="5339705"/>
            <a:chExt cx="3906340" cy="4699808"/>
          </a:xfrm>
        </p:grpSpPr>
        <p:pic>
          <p:nvPicPr>
            <p:cNvPr id="44" name="Picture 8" descr="Giảm 47 %】 Bạc Thìa Bạc Nguyên Chất 999 Dụng Cụ Ăn Bằng Bạc Bé Muỗng Thủ  Công Bông Tuyết Dụng Cụ Ăn Bằng Bạc Đồ Gia Dụng Cán Dài Muôi Múc Can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1" y="5339705"/>
              <a:ext cx="3906340" cy="3906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15"/>
            <p:cNvSpPr txBox="1"/>
            <p:nvPr/>
          </p:nvSpPr>
          <p:spPr>
            <a:xfrm>
              <a:off x="1974942" y="9500904"/>
              <a:ext cx="1175657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45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4500" b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ạc</a:t>
              </a:r>
              <a:endParaRPr lang="en-US" sz="4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477000" y="4944845"/>
            <a:ext cx="4038600" cy="4654891"/>
            <a:chOff x="13563600" y="5464043"/>
            <a:chExt cx="4038600" cy="4654891"/>
          </a:xfrm>
        </p:grpSpPr>
        <p:pic>
          <p:nvPicPr>
            <p:cNvPr id="47" name="Picture 10" descr="Bình oxy - CỬA HÀNG Y KHOA TN - TN MEDIC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63600" y="5464043"/>
              <a:ext cx="3810000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13944600" y="9580325"/>
              <a:ext cx="3657600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GB" sz="4500" b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Khí oxygen</a:t>
              </a:r>
              <a:endParaRPr lang="en-US" sz="4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1673114" y="4977502"/>
            <a:ext cx="4971141" cy="4669688"/>
            <a:chOff x="7010397" y="361270"/>
            <a:chExt cx="4971141" cy="4669688"/>
          </a:xfrm>
        </p:grpSpPr>
        <p:pic>
          <p:nvPicPr>
            <p:cNvPr id="50" name="Picture 4" descr="KHÍ HELI BƠM BÓNG BAY CÓ THẬT SỰ AN TOÀN?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397" y="361270"/>
              <a:ext cx="4971141" cy="3728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8382000" y="4492349"/>
              <a:ext cx="2895600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4500" b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Khí hiđro</a:t>
              </a:r>
              <a:endParaRPr lang="en-US" sz="4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TextBox 15"/>
          <p:cNvSpPr txBox="1"/>
          <p:nvPr/>
        </p:nvSpPr>
        <p:spPr>
          <a:xfrm>
            <a:off x="7042472" y="3390900"/>
            <a:ext cx="4630642" cy="754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Chất</a:t>
            </a:r>
            <a:r>
              <a:rPr kumimoji="0" lang="en-US" sz="4500" b="1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tinh khiết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15"/>
          <p:cNvSpPr txBox="1"/>
          <p:nvPr/>
        </p:nvSpPr>
        <p:spPr>
          <a:xfrm>
            <a:off x="8069663" y="503467"/>
            <a:ext cx="28194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Hỗn</a:t>
            </a:r>
            <a:r>
              <a:rPr kumimoji="0" lang="en-US" sz="4500" b="1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hợp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400800" y="2019300"/>
            <a:ext cx="6157126" cy="4805809"/>
            <a:chOff x="5987924" y="390524"/>
            <a:chExt cx="6157126" cy="4805809"/>
          </a:xfrm>
        </p:grpSpPr>
        <p:pic>
          <p:nvPicPr>
            <p:cNvPr id="15" name="Picture 4" descr="HLV Park Hang-seo: &amp;#39;Nếu có nước mắm, tôi có thể ăn bất cứ món gì&amp;#39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7924" y="390524"/>
              <a:ext cx="6157126" cy="3992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359524" y="4657724"/>
              <a:ext cx="3896891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4500" b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 chấm</a:t>
              </a:r>
              <a:endParaRPr lang="en-US" sz="4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6254" y="2019300"/>
            <a:ext cx="5489885" cy="4900499"/>
            <a:chOff x="225115" y="325168"/>
            <a:chExt cx="5489885" cy="4900499"/>
          </a:xfrm>
        </p:grpSpPr>
        <p:pic>
          <p:nvPicPr>
            <p:cNvPr id="18" name="Picture 2" descr="Nước đường giúp tăng cường ý chí quyết tâm của bạ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15" y="325168"/>
              <a:ext cx="5489885" cy="4123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5"/>
            <p:cNvSpPr txBox="1"/>
            <p:nvPr/>
          </p:nvSpPr>
          <p:spPr>
            <a:xfrm>
              <a:off x="872222" y="4687058"/>
              <a:ext cx="3896891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4500" b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 đường</a:t>
              </a:r>
              <a:endParaRPr lang="en-US" sz="4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447247" y="2202661"/>
            <a:ext cx="4220962" cy="4771567"/>
            <a:chOff x="13258800" y="236763"/>
            <a:chExt cx="4220962" cy="4771567"/>
          </a:xfrm>
        </p:grpSpPr>
        <p:pic>
          <p:nvPicPr>
            <p:cNvPr id="21" name="Picture 14" descr="Những đối tượng cần nói &amp;#39;không&amp;#39; với nước cam | Sức khỏe | Báo Nghệ An điện  tử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58800" y="236763"/>
              <a:ext cx="4220962" cy="3971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3921481" y="4469721"/>
              <a:ext cx="2895600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4500" b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 cam</a:t>
              </a:r>
              <a:endParaRPr lang="en-US" sz="4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15"/>
          <p:cNvSpPr txBox="1"/>
          <p:nvPr/>
        </p:nvSpPr>
        <p:spPr>
          <a:xfrm>
            <a:off x="4419811" y="8364454"/>
            <a:ext cx="11137917" cy="1585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45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cho biết thế nào là chất tinh khiết? Thế nào là hỗn hợp?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6365" y="8408018"/>
            <a:ext cx="1498435" cy="149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2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Alternate Process 17"/>
          <p:cNvSpPr/>
          <p:nvPr/>
        </p:nvSpPr>
        <p:spPr>
          <a:xfrm>
            <a:off x="1447800" y="3467100"/>
            <a:ext cx="15697200" cy="6096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43600" y="439841"/>
            <a:ext cx="950093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 LUẬN CẶP ĐÔI (3 phút) </a:t>
            </a:r>
            <a:endParaRPr lang="en-US" sz="5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757434" y="1916787"/>
            <a:ext cx="8651887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altLang="en-US" sz="43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thành </a:t>
            </a:r>
            <a:r>
              <a:rPr lang="en-US" sz="4300" b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 học tập sau: </a:t>
            </a:r>
            <a:endParaRPr lang="en-US" sz="43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0400" y="3974693"/>
            <a:ext cx="117954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 tên 3 vật thể quanh em và cho biết một số chất tạo thành vật </a:t>
            </a:r>
            <a:r>
              <a:rPr lang="vi-VN" sz="4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GB" sz="4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353825"/>
              </p:ext>
            </p:extLst>
          </p:nvPr>
        </p:nvGraphicFramePr>
        <p:xfrm>
          <a:off x="1793324" y="5485250"/>
          <a:ext cx="14609576" cy="38100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168108">
                  <a:extLst>
                    <a:ext uri="{9D8B030D-6E8A-4147-A177-3AD203B41FA5}">
                      <a16:colId xmlns:a16="http://schemas.microsoft.com/office/drawing/2014/main" val="1919139524"/>
                    </a:ext>
                  </a:extLst>
                </a:gridCol>
                <a:gridCol w="5082084">
                  <a:extLst>
                    <a:ext uri="{9D8B030D-6E8A-4147-A177-3AD203B41FA5}">
                      <a16:colId xmlns:a16="http://schemas.microsoft.com/office/drawing/2014/main" val="724933469"/>
                    </a:ext>
                  </a:extLst>
                </a:gridCol>
                <a:gridCol w="6359384">
                  <a:extLst>
                    <a:ext uri="{9D8B030D-6E8A-4147-A177-3AD203B41FA5}">
                      <a16:colId xmlns:a16="http://schemas.microsoft.com/office/drawing/2014/main" val="30784527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Vật thể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Chất tạo nên vật thể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Phân loại </a:t>
                      </a:r>
                      <a:endParaRPr lang="en-GB" sz="4000" smtClean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 smtClean="0">
                          <a:effectLst/>
                        </a:rPr>
                        <a:t>(chất </a:t>
                      </a:r>
                      <a:r>
                        <a:rPr lang="vi-VN" sz="4000">
                          <a:effectLst/>
                        </a:rPr>
                        <a:t>tinh khiết/ hỗn hợp)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0990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3244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75825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8449645"/>
                  </a:ext>
                </a:extLst>
              </a:tr>
            </a:tbl>
          </a:graphicData>
        </a:graphic>
      </p:graphicFrame>
      <p:pic>
        <p:nvPicPr>
          <p:cNvPr id="2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419600" y="171165"/>
            <a:ext cx="1389519" cy="1231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1397</Words>
  <Application>Microsoft Office PowerPoint</Application>
  <PresentationFormat>Custom</PresentationFormat>
  <Paragraphs>232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Symbol Tiger</vt:lpstr>
      <vt:lpstr>Arial</vt:lpstr>
      <vt:lpstr>Times New Roman</vt:lpstr>
      <vt:lpstr>Symbol</vt:lpstr>
      <vt:lpstr>VNI-Times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Pastel Blue and White Illustration Group Project Education Presentation</dc:title>
  <cp:lastModifiedBy>Admin</cp:lastModifiedBy>
  <cp:revision>29</cp:revision>
  <dcterms:created xsi:type="dcterms:W3CDTF">2006-08-16T00:00:00Z</dcterms:created>
  <dcterms:modified xsi:type="dcterms:W3CDTF">2021-09-14T10:36:32Z</dcterms:modified>
  <dc:identifier>DAEp2YkUROY</dc:identifier>
</cp:coreProperties>
</file>