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7" r:id="rId2"/>
  </p:sldMasterIdLst>
  <p:notesMasterIdLst>
    <p:notesMasterId r:id="rId23"/>
  </p:notesMasterIdLst>
  <p:handoutMasterIdLst>
    <p:handoutMasterId r:id="rId24"/>
  </p:handoutMasterIdLst>
  <p:sldIdLst>
    <p:sldId id="306" r:id="rId3"/>
    <p:sldId id="303" r:id="rId4"/>
    <p:sldId id="315" r:id="rId5"/>
    <p:sldId id="309" r:id="rId6"/>
    <p:sldId id="264" r:id="rId7"/>
    <p:sldId id="316" r:id="rId8"/>
    <p:sldId id="317" r:id="rId9"/>
    <p:sldId id="301" r:id="rId10"/>
    <p:sldId id="293" r:id="rId11"/>
    <p:sldId id="294" r:id="rId12"/>
    <p:sldId id="318" r:id="rId13"/>
    <p:sldId id="319" r:id="rId14"/>
    <p:sldId id="308" r:id="rId15"/>
    <p:sldId id="321" r:id="rId16"/>
    <p:sldId id="312" r:id="rId17"/>
    <p:sldId id="313" r:id="rId18"/>
    <p:sldId id="322" r:id="rId19"/>
    <p:sldId id="323" r:id="rId20"/>
    <p:sldId id="314" r:id="rId21"/>
    <p:sldId id="324" r:id="rId22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0" autoAdjust="0"/>
    <p:restoredTop sz="93025"/>
  </p:normalViewPr>
  <p:slideViewPr>
    <p:cSldViewPr>
      <p:cViewPr varScale="1">
        <p:scale>
          <a:sx n="60" d="100"/>
          <a:sy n="60" d="100"/>
        </p:scale>
        <p:origin x="52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76CDF7-9B43-D44B-881D-843DB909E0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6CF70-4AE1-984F-9FB5-0F1C5B9983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4056EB-7EF2-41C0-B408-B5495813F49D}" type="datetimeFigureOut">
              <a:rPr lang="en-US" altLang="en-US"/>
              <a:pPr>
                <a:defRPr/>
              </a:pPr>
              <a:t>8/3/2021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77A26-4C91-5F4B-B399-2709BCF185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94244-65A9-1F41-815D-A7617F678A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BD5E74-66F8-49E8-953E-8ED119440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E450821-0FBB-3641-BF4B-0C771D25C4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4A8637D-4739-B74F-9B28-EF0F0DC769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8A13EA0-B6F9-624E-841C-565392580F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FFEDE35-CA51-5545-89D4-EC901EF003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2430BD0A-878C-214E-8EF0-920A2893B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638AEC-DAFE-4DBE-8A12-2F21069D0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38AEC-DAFE-4DBE-8A12-2F21069D0C6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60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B877-ED55-48F5-9BFB-2814EA7FE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48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EA66-7789-4FAE-98A0-625BB88D72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88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E7716-8A0B-4E7E-813E-EF523B852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61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AD6C7-0FC4-4416-9F05-45CC7AA0A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32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5608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569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>
              <a:defRPr/>
            </a:pPr>
            <a:fld id="{A6D9B877-ED55-48F5-9BFB-2814EA7FE1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85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95B1C-7034-4088-97FD-CEFE5AF0BD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77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AEAB4-0B25-4D35-AF05-8D7892B0BB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72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B1708-5D96-4E19-BF7E-EF072C2D37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168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98CE5-233F-4458-90E9-8EBA2B36B7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47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5B1C-7034-4088-97FD-CEFE5AF0B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480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0398F-E828-4FDB-A95B-E3AF03AC9C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64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9A73C-D56C-49CC-B4A6-74C8E5CDD1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800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6D779-4807-4646-91EA-BDFC7E66B1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693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D01D2-2BCD-4C48-8C8C-E14620608F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137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E81B-9455-4F38-84E4-749216650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621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E81B-9455-4F38-84E4-749216650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322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E81B-9455-4F38-84E4-749216650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4865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E81B-9455-4F38-84E4-749216650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273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E81B-9455-4F38-84E4-749216650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100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E81B-9455-4F38-84E4-749216650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94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AEAB4-0B25-4D35-AF05-8D7892B0B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483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EA66-7789-4FAE-98A0-625BB88D72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60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7716-8A0B-4E7E-813E-EF523B8524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962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805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77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B1708-5D96-4E19-BF7E-EF072C2D3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1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98CE5-233F-4458-90E9-8EBA2B36B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9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398F-E828-4FDB-A95B-E3AF03AC9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31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9A73C-D56C-49CC-B4A6-74C8E5CDD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38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6D779-4807-4646-91EA-BDFC7E66B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5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D01D2-2BCD-4C48-8C8C-E14620608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13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1.jfif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0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8DE81B-9455-4F38-84E4-749216650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DE81B-9455-4F38-84E4-749216650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795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752599" y="1295400"/>
            <a:ext cx="8763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>
                <a:ln/>
                <a:solidFill>
                  <a:schemeClr val="accent3"/>
                </a:solidFill>
                <a:latin typeface="Arial" panose="020B0604020202020204" pitchFamily="34" charset="0"/>
              </a:rPr>
              <a:t>Bài 8: ĐO NHIỆT ĐỘ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86" y="3124200"/>
            <a:ext cx="4467225" cy="3269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371600" y="1156394"/>
            <a:ext cx="838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i="1" u="sng">
                <a:solidFill>
                  <a:schemeClr val="bg1"/>
                </a:solidFill>
                <a:latin typeface="Arial" panose="020B0604020202020204" pitchFamily="34" charset="0"/>
              </a:rPr>
              <a:t>Ví dụ 2: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 Tính 30</a:t>
            </a:r>
            <a:r>
              <a:rPr lang="en-US" altLang="en-US" sz="30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C bằng bao nhiêu </a:t>
            </a:r>
            <a:r>
              <a:rPr lang="en-US" altLang="en-US" sz="30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F? 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505200" y="2540475"/>
            <a:ext cx="5486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sz="3000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  <a:r>
              <a:rPr lang="en-US" alt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</a:rPr>
              <a:t>1,8</a:t>
            </a:r>
            <a:r>
              <a:rPr lang="en-US" altLang="en-US" sz="3000" b="1" baseline="30000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</a:rPr>
              <a:t>F) + 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32</a:t>
            </a:r>
            <a:r>
              <a:rPr lang="en-US" altLang="en-US" sz="30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F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</a:rPr>
              <a:t>54</a:t>
            </a:r>
            <a:r>
              <a:rPr lang="en-US" altLang="en-US" sz="3000" b="1" baseline="30000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</a:rPr>
              <a:t>F + 32</a:t>
            </a:r>
            <a:r>
              <a:rPr lang="en-US" altLang="en-US" sz="3000" b="1" baseline="30000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 smtClean="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endParaRPr lang="en-US" altLang="en-US" sz="3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3000" b="1" smtClean="0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86</a:t>
            </a:r>
            <a:r>
              <a:rPr lang="en-US" altLang="en-US" sz="3000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endParaRPr lang="en-US" altLang="en-US" sz="3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505200" y="5032551"/>
            <a:ext cx="441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i="1">
                <a:solidFill>
                  <a:schemeClr val="bg1"/>
                </a:solidFill>
                <a:latin typeface="Arial" panose="020B0604020202020204" pitchFamily="34" charset="0"/>
              </a:rPr>
              <a:t>Vậy 30</a:t>
            </a:r>
            <a:r>
              <a:rPr lang="en-US" altLang="en-US" sz="3000" b="1" i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 i="1">
                <a:solidFill>
                  <a:schemeClr val="bg1"/>
                </a:solidFill>
                <a:latin typeface="Arial" panose="020B0604020202020204" pitchFamily="34" charset="0"/>
              </a:rPr>
              <a:t>C bằng 86</a:t>
            </a:r>
            <a:r>
              <a:rPr lang="en-US" altLang="en-US" sz="3000" b="1" i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000" b="1" i="1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pic>
        <p:nvPicPr>
          <p:cNvPr id="44" name="Graphic 8">
            <a:extLst>
              <a:ext uri="{FF2B5EF4-FFF2-40B4-BE49-F238E27FC236}">
                <a16:creationId xmlns:a16="http://schemas.microsoft.com/office/drawing/2014/main" id="{96A0E7E3-845D-4751-854C-80431DBDF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5800" y="2601043"/>
            <a:ext cx="1817856" cy="1817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>
          <a:xfrm>
            <a:off x="1676400" y="10510"/>
            <a:ext cx="68139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DỤNG CỤ ĐO NHIỆT ĐỘ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>
          <a:xfrm>
            <a:off x="196439" y="1075997"/>
            <a:ext cx="68139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800" b="1" cap="none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Sự nở vì nhiệt của chất lỏng</a:t>
            </a:r>
            <a:endParaRPr lang="en-US" altLang="en-US" sz="2800" b="1" cap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136227"/>
            <a:ext cx="4114800" cy="3936756"/>
          </a:xfrm>
          <a:prstGeom prst="rect">
            <a:avLst/>
          </a:prstGeom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8382000" y="1014248"/>
            <a:ext cx="29878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cap="none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</a:t>
            </a:r>
            <a:endParaRPr lang="en-US" altLang="en-US" sz="2800" b="1" cap="none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419" y="3284484"/>
            <a:ext cx="6096000" cy="11318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Chất lỏng nở ra khi nóng lên, nhiệt độ càng cao thì chất lỏng nở ra càng nhiều.</a:t>
            </a:r>
            <a:endParaRPr lang="en-US" sz="2400" b="1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>
          <a:xfrm>
            <a:off x="1676400" y="10510"/>
            <a:ext cx="68139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DỤNG CỤ ĐO NHIỆT ĐỘ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>
          <a:xfrm>
            <a:off x="228600" y="831631"/>
            <a:ext cx="68139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cap="none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loại nhiệt kế</a:t>
            </a:r>
            <a:endParaRPr lang="en-US" altLang="en-US" sz="2800" b="1" cap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 noChangeArrowheads="1"/>
          </p:cNvSpPr>
          <p:nvPr/>
        </p:nvSpPr>
        <p:spPr>
          <a:xfrm>
            <a:off x="0" y="3507336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500" b="1" cap="none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8.5 và kể tên các loại nhiệt kế</a:t>
            </a:r>
            <a:endParaRPr lang="en-US" altLang="en-US" sz="2500" b="1" cap="none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02661" y="1620730"/>
            <a:ext cx="7988137" cy="4665552"/>
            <a:chOff x="4102661" y="1620730"/>
            <a:chExt cx="7988137" cy="46655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2661" y="1620730"/>
              <a:ext cx="7772400" cy="30296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1200" y="3657600"/>
              <a:ext cx="2489598" cy="2628682"/>
            </a:xfrm>
            <a:prstGeom prst="rect">
              <a:avLst/>
            </a:prstGeom>
          </p:spPr>
        </p:pic>
        <p:sp>
          <p:nvSpPr>
            <p:cNvPr id="11" name="Title 1"/>
            <p:cNvSpPr txBox="1">
              <a:spLocks noChangeArrowheads="1"/>
            </p:cNvSpPr>
            <p:nvPr/>
          </p:nvSpPr>
          <p:spPr>
            <a:xfrm>
              <a:off x="6376522" y="4937782"/>
              <a:ext cx="322467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2400" b="1" cap="none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8.5</a:t>
              </a:r>
              <a:endParaRPr lang="en-US" altLang="en-US" sz="24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itle 1"/>
          <p:cNvSpPr txBox="1">
            <a:spLocks noChangeArrowheads="1"/>
          </p:cNvSpPr>
          <p:nvPr/>
        </p:nvSpPr>
        <p:spPr>
          <a:xfrm>
            <a:off x="3635580" y="1832604"/>
            <a:ext cx="77085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cap="none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kế rượu dùng trong phòng thí nghiệm</a:t>
            </a:r>
            <a:endParaRPr lang="en-US" altLang="en-US" sz="2200" b="1" cap="none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 noChangeArrowheads="1"/>
          </p:cNvSpPr>
          <p:nvPr/>
        </p:nvSpPr>
        <p:spPr>
          <a:xfrm>
            <a:off x="4178861" y="2950071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cap="none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kế y tế thủy ngân</a:t>
            </a:r>
            <a:endParaRPr lang="en-US" altLang="en-US" sz="2200" b="1" cap="none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 noChangeArrowheads="1"/>
          </p:cNvSpPr>
          <p:nvPr/>
        </p:nvSpPr>
        <p:spPr>
          <a:xfrm>
            <a:off x="3907351" y="4290710"/>
            <a:ext cx="6270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cap="none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kế rượu dùng để đo nhiệt độ phòng</a:t>
            </a:r>
            <a:endParaRPr lang="en-US" altLang="en-US" sz="2200" b="1" cap="none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>
          <a:xfrm>
            <a:off x="8686800" y="6002228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 cap="none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kế hồng ngoại</a:t>
            </a:r>
            <a:endParaRPr lang="en-US" altLang="en-US" sz="2200" b="1" cap="none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881022"/>
            <a:ext cx="7710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Arial" panose="020B0604020202020204" pitchFamily="34" charset="0"/>
              </a:rPr>
              <a:t>Các bước đo nhiệt độ bằng nhiệt kế y tế thủy ngân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95400" y="2970766"/>
            <a:ext cx="10103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en-US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Vẩy mạnh cho thuỷ ngân bên trong nhiệt kế tụt xuống.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2947" y="3784029"/>
            <a:ext cx="710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     </a:t>
            </a:r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Dùng bông y tế lau sạch thân và bầu nhiệt kế</a:t>
            </a: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19616" y="4579203"/>
            <a:ext cx="9310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Dùng </a:t>
            </a:r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tay phải cầm thân nhiệt kế, đặt bầu nhiệt kế vào nách trái, kẹp cánh tay lại để giữ nhiệt kế</a:t>
            </a: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90713" y="5573536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Chờ khoảng 2 — 3 phút, lấy nhiệt kế ra đọc nhiệt độ</a:t>
            </a: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84" y="2862354"/>
            <a:ext cx="593725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1" y="3749675"/>
            <a:ext cx="593725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16" y="4634175"/>
            <a:ext cx="593725" cy="592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1" y="5565443"/>
            <a:ext cx="592137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10"/>
          <p:cNvSpPr txBox="1">
            <a:spLocks noChangeArrowheads="1"/>
          </p:cNvSpPr>
          <p:nvPr/>
        </p:nvSpPr>
        <p:spPr bwMode="auto">
          <a:xfrm>
            <a:off x="740979" y="278580"/>
            <a:ext cx="777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</a:rPr>
              <a:t>III. SỬ DỤNG NHIỆT KẾ 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 noChangeArrowheads="1"/>
          </p:cNvSpPr>
          <p:nvPr/>
        </p:nvSpPr>
        <p:spPr>
          <a:xfrm>
            <a:off x="173530" y="746124"/>
            <a:ext cx="68139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4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400" b="1" cap="none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Nhiệt kế y tế thủy ngân</a:t>
            </a:r>
            <a:endParaRPr lang="en-US" altLang="en-US" sz="2400" b="1" cap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834589"/>
            <a:ext cx="7710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Arial" panose="020B0604020202020204" pitchFamily="34" charset="0"/>
              </a:rPr>
              <a:t>Các bước đo nhiệt độ bằng nhiệt kế y tế điện tử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2706735"/>
            <a:ext cx="10103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en-US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Lau sạch đầu kim loại của nhiệt kế.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51244" y="3387154"/>
            <a:ext cx="710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     </a:t>
            </a: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Bấm nút khởi động.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47913" y="4114800"/>
            <a:ext cx="9310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Đặt đầu kim loại của nhiệt kế xuống lưỡi.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19010" y="4884893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Chờ khi có tín hiệu “bít” rút nhiệt kế ra đọc nhiệt độ.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84" y="2598323"/>
            <a:ext cx="593725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48" y="3352800"/>
            <a:ext cx="593725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13" y="4114800"/>
            <a:ext cx="593725" cy="592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48" y="4876800"/>
            <a:ext cx="592137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10"/>
          <p:cNvSpPr txBox="1">
            <a:spLocks noChangeArrowheads="1"/>
          </p:cNvSpPr>
          <p:nvPr/>
        </p:nvSpPr>
        <p:spPr bwMode="auto">
          <a:xfrm>
            <a:off x="740979" y="278580"/>
            <a:ext cx="777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</a:rPr>
              <a:t>III. SỬ DỤNG NHIỆT KẾ 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 noChangeArrowheads="1"/>
          </p:cNvSpPr>
          <p:nvPr/>
        </p:nvSpPr>
        <p:spPr>
          <a:xfrm>
            <a:off x="173530" y="746124"/>
            <a:ext cx="68139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400" b="1" cap="none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Nhiệt kế y tế điện tử</a:t>
            </a:r>
            <a:endParaRPr lang="en-US" altLang="en-US" sz="2400" b="1" cap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11127" y="5723093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nl-NL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Tắt nút khởi động.</a:t>
            </a:r>
            <a:endParaRPr 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65" y="5715000"/>
            <a:ext cx="592137" cy="593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0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228600" y="286243"/>
            <a:ext cx="771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THỰC HÀNH ĐO NHIỆT ĐỘ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CF213F1-C0F9-E94E-9301-8B8E68FAA7C2}"/>
              </a:ext>
            </a:extLst>
          </p:cNvPr>
          <p:cNvSpPr/>
          <p:nvPr/>
        </p:nvSpPr>
        <p:spPr>
          <a:xfrm>
            <a:off x="3581400" y="1447800"/>
            <a:ext cx="7454900" cy="51657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DB1A8-914B-9947-BB25-8BF471884A21}"/>
              </a:ext>
            </a:extLst>
          </p:cNvPr>
          <p:cNvSpPr txBox="1"/>
          <p:nvPr/>
        </p:nvSpPr>
        <p:spPr>
          <a:xfrm>
            <a:off x="3906837" y="1981200"/>
            <a:ext cx="6804025" cy="36502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Nhiệm </a:t>
            </a:r>
            <a:r>
              <a:rPr lang="vi-VN" sz="2800" b="1" u="sng">
                <a:solidFill>
                  <a:srgbClr val="FF0000"/>
                </a:solidFill>
                <a:latin typeface="Arial" panose="020B0604020202020204" pitchFamily="34" charset="0"/>
              </a:rPr>
              <a:t>vụ </a:t>
            </a:r>
            <a:r>
              <a:rPr lang="en-GB" sz="2800" b="1" u="sng" smtClean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vi-VN" sz="2800" b="1" u="sng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endParaRPr lang="vi-VN" sz="28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514350" indent="-51435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vi-VN" sz="2800" b="1" i="1" dirty="0">
                <a:solidFill>
                  <a:srgbClr val="002060"/>
                </a:solidFill>
                <a:latin typeface="Arial" panose="020B0604020202020204" pitchFamily="34" charset="0"/>
                <a:ea typeface="Arial Hebrew" charset="-79"/>
              </a:rPr>
              <a:t>Sử dụng nhiệt kế y tế (thuỷ ngân, điện tử) để đo nhiệt độ của các thành viên trong nhóm và ghi kết quả vào bảng báo cáo.</a:t>
            </a:r>
          </a:p>
          <a:p>
            <a:pPr marL="514350" indent="-514350" algn="ctr">
              <a:spcAft>
                <a:spcPts val="0"/>
              </a:spcAft>
              <a:buFontTx/>
              <a:buAutoNum type="arabicPeriod"/>
              <a:defRPr/>
            </a:pPr>
            <a:r>
              <a:rPr lang="vi-VN" sz="2800" b="1" i="1" dirty="0">
                <a:solidFill>
                  <a:srgbClr val="002060"/>
                </a:solidFill>
                <a:latin typeface="Arial" panose="020B0604020202020204" pitchFamily="34" charset="0"/>
                <a:ea typeface="Arial Hebrew" charset="-79"/>
              </a:rPr>
              <a:t>Từ bảng kết quả rút ra nhận </a:t>
            </a:r>
            <a:r>
              <a:rPr lang="vi-VN" sz="2800" b="1" i="1">
                <a:solidFill>
                  <a:srgbClr val="002060"/>
                </a:solidFill>
                <a:latin typeface="Arial" panose="020B0604020202020204" pitchFamily="34" charset="0"/>
                <a:ea typeface="Arial Hebrew" charset="-79"/>
              </a:rPr>
              <a:t>xét</a:t>
            </a:r>
            <a:r>
              <a:rPr lang="vi-VN" sz="2800" b="1" i="1" smtClean="0">
                <a:solidFill>
                  <a:srgbClr val="002060"/>
                </a:solidFill>
                <a:latin typeface="Arial" panose="020B0604020202020204" pitchFamily="34" charset="0"/>
                <a:ea typeface="Arial Hebrew" charset="-79"/>
              </a:rPr>
              <a:t>.</a:t>
            </a:r>
            <a:endParaRPr lang="vi-VN" sz="2800" b="1" i="1" dirty="0">
              <a:solidFill>
                <a:srgbClr val="002060"/>
              </a:solidFill>
              <a:latin typeface="Arial" panose="020B0604020202020204" pitchFamily="34" charset="0"/>
              <a:ea typeface="Arial Hebrew" charset="-79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5403"/>
            <a:ext cx="17287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5 phút đếm ngược nhạc vui vẻ hào hứng cho hoạt động nhóm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189413"/>
            <a:ext cx="17510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5434" y="1312217"/>
            <a:ext cx="3139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Arial Hebrew" pitchFamily="2" charset="0"/>
              </a:rPr>
              <a:t>Hoạt động nhóm 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2209800" y="304800"/>
            <a:ext cx="53022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  <a:latin typeface="Arial" panose="020B0604020202020204" pitchFamily="34" charset="0"/>
              </a:rPr>
              <a:t>CỦNG CỐ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341740"/>
            <a:ext cx="40005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2400" y="1905000"/>
            <a:ext cx="7543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514350" indent="-514350"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2800" b="1" i="1" smtClean="0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Nhiệt độ là số đo mức độ nóng lạnh của vật.</a:t>
            </a:r>
          </a:p>
          <a:p>
            <a:pPr marL="514350" indent="-514350"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2800" b="1" i="1" smtClean="0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Đơn vị đo nhiệt độ thường dùng ở nước ta là độ C, kí hiệu </a:t>
            </a:r>
            <a:r>
              <a:rPr lang="en-GB" altLang="en-US" sz="2800" b="1" i="1" baseline="30000" smtClean="0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0</a:t>
            </a:r>
            <a:r>
              <a:rPr lang="en-GB" altLang="en-US" sz="2800" b="1" i="1" smtClean="0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C</a:t>
            </a:r>
          </a:p>
          <a:p>
            <a:pPr marL="514350" indent="-514350"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GB" altLang="en-US" sz="2800" b="1" i="1" smtClean="0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Nhiệt kế là dụng cụ để đo nhiệt độ. Có nhiều loại nhiệt kế khác nhau.</a:t>
            </a:r>
            <a:endParaRPr lang="en-US" altLang="en-US" sz="2800" b="1" i="1">
              <a:solidFill>
                <a:schemeClr val="bg1"/>
              </a:solidFill>
              <a:latin typeface="Arial" panose="020B0604020202020204" pitchFamily="34" charset="0"/>
              <a:ea typeface="Arial Hebre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2209800" y="381000"/>
            <a:ext cx="53022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</a:rPr>
              <a:t>LUYỆN TẬP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057400"/>
            <a:ext cx="9525000" cy="3237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Câu 1.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Hãy </a:t>
            </a:r>
            <a:r>
              <a:rPr lang="en-GB" sz="2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điền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các từ nhiệt độ, nhiệt kế, thang nhiệt độ vào các chỗ trống cho phù hợp: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Để đo </a:t>
            </a:r>
            <a:r>
              <a:rPr lang="en-GB" sz="2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(1)………………,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người ta dùng các loại nhiệt kế khác nhau như </a:t>
            </a:r>
            <a:r>
              <a:rPr lang="en-GB" sz="2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(2)….......................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thuỷ ngân, </a:t>
            </a:r>
            <a:r>
              <a:rPr lang="en-GB" sz="2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(3)…………..………..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rượu, </a:t>
            </a:r>
            <a:r>
              <a:rPr lang="en-GB" sz="2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(4)………..…………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điện tử. Ở Việt Nam, đơn vị đo nhiệt độ sử dụng </a:t>
            </a:r>
            <a:r>
              <a:rPr lang="en-GB" sz="2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(5)………………………… Celsius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3124200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nhiệt độ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7262" y="3683397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nhiệt </a:t>
            </a:r>
            <a:r>
              <a:rPr lang="en-GB" sz="2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kế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5336" y="4651478"/>
            <a:ext cx="238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thang nhiệt độ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8437" y="4186535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nhiệt </a:t>
            </a:r>
            <a:r>
              <a:rPr lang="en-GB" sz="2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kế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5800" y="3720578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nhiệt </a:t>
            </a:r>
            <a:r>
              <a:rPr lang="en-GB" sz="2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kế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2209800" y="381000"/>
            <a:ext cx="53022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</a:rPr>
              <a:t>LUYỆN TẬP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662" y="1064020"/>
            <a:ext cx="10713333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Câu 2. </a:t>
            </a:r>
            <a:r>
              <a:rPr lang="en-GB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Hãy ghép tên loại nhiệt kế (ở cột bên trái) tương ứng với công dụng của nhiệt kế đó (ở cột bên phải).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81800"/>
              </p:ext>
            </p:extLst>
          </p:nvPr>
        </p:nvGraphicFramePr>
        <p:xfrm>
          <a:off x="685800" y="2500934"/>
          <a:ext cx="10786641" cy="412298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719669">
                  <a:extLst>
                    <a:ext uri="{9D8B030D-6E8A-4147-A177-3AD203B41FA5}">
                      <a16:colId xmlns:a16="http://schemas.microsoft.com/office/drawing/2014/main" val="171423106"/>
                    </a:ext>
                  </a:extLst>
                </a:gridCol>
                <a:gridCol w="6066972">
                  <a:extLst>
                    <a:ext uri="{9D8B030D-6E8A-4147-A177-3AD203B41FA5}">
                      <a16:colId xmlns:a16="http://schemas.microsoft.com/office/drawing/2014/main" val="4283558233"/>
                    </a:ext>
                  </a:extLst>
                </a:gridCol>
              </a:tblGrid>
              <a:tr h="497796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đồng hồ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GB" sz="240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dụng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3571459"/>
                  </a:ext>
                </a:extLst>
              </a:tr>
              <a:tr h="1262339">
                <a:tc>
                  <a:txBody>
                    <a:bodyPr/>
                    <a:lstStyle/>
                    <a:p>
                      <a:pPr algn="l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Nhiệt</a:t>
                      </a:r>
                      <a:r>
                        <a:rPr lang="en-GB" sz="2400" b="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kế y tế điện tử</a:t>
                      </a:r>
                      <a:endParaRPr lang="en-US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dùng trong phòng</a:t>
                      </a:r>
                      <a:r>
                        <a:rPr lang="en-GB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thí nghiệm để đo nhiệt độ.</a:t>
                      </a:r>
                      <a:endParaRPr lang="en-US" sz="2400" smtClean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7096662"/>
                  </a:ext>
                </a:extLst>
              </a:tr>
              <a:tr h="1175658">
                <a:tc>
                  <a:txBody>
                    <a:bodyPr/>
                    <a:lstStyle/>
                    <a:p>
                      <a:pPr algn="l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Nhiệt</a:t>
                      </a:r>
                      <a:r>
                        <a:rPr lang="en-GB" sz="2400" b="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kế rượu</a:t>
                      </a:r>
                      <a:endParaRPr lang="en-US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dùng đo nhiệt</a:t>
                      </a:r>
                      <a:r>
                        <a:rPr lang="en-GB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độ mà không cần độ chính xác cao.</a:t>
                      </a:r>
                      <a:endParaRPr lang="en-US" sz="2400" smtClean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666919"/>
                  </a:ext>
                </a:extLst>
              </a:tr>
              <a:tr h="1187194">
                <a:tc>
                  <a:txBody>
                    <a:bodyPr/>
                    <a:lstStyle/>
                    <a:p>
                      <a:pPr algn="l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Nhiệt</a:t>
                      </a:r>
                      <a:r>
                        <a:rPr lang="en-GB" sz="2400" b="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kế thủy ngân</a:t>
                      </a:r>
                      <a:endParaRPr lang="en-US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</a:t>
                      </a:r>
                      <a:r>
                        <a:rPr lang="en-GB" sz="240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được sử dụng trong bệnh viện, hiệu thuốc hoặc tại nhà để đo nhiệt độ cơ thể.</a:t>
                      </a:r>
                      <a:endParaRPr lang="en-US" sz="24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7253130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968555" y="3549870"/>
            <a:ext cx="1465943" cy="2612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15412" y="4725526"/>
            <a:ext cx="21190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663755" y="3549870"/>
            <a:ext cx="1770743" cy="2612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2"/>
          <p:cNvSpPr txBox="1">
            <a:spLocks noChangeArrowheads="1"/>
          </p:cNvSpPr>
          <p:nvPr/>
        </p:nvSpPr>
        <p:spPr bwMode="auto">
          <a:xfrm>
            <a:off x="1692275" y="304800"/>
            <a:ext cx="66563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  <a:latin typeface="Arial" panose="020B0604020202020204" pitchFamily="34" charset="0"/>
              </a:rPr>
              <a:t>NHIỆM VỤ VỀ NHÀ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38600" y="2597912"/>
            <a:ext cx="7620000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ea typeface="Arial Hebrew" pitchFamily="2" charset="0"/>
              </a:rPr>
              <a:t>Hình thức: 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HS làm việc cá nhân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ea typeface="Arial Hebrew" pitchFamily="2" charset="0"/>
              </a:rPr>
              <a:t>Nhiệm vụ: 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Chế tạo nhiệt kế đơn giảng đo nhiệt độ môi trường.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ea typeface="Arial Hebrew" pitchFamily="2" charset="0"/>
              </a:rPr>
              <a:t>(Quay video gửi lên nhóm lớp)</a:t>
            </a:r>
            <a:endParaRPr lang="en-US" altLang="en-US" b="1">
              <a:solidFill>
                <a:srgbClr val="FFFF00"/>
              </a:solidFill>
              <a:latin typeface="Arial" panose="020B0604020202020204" pitchFamily="34" charset="0"/>
              <a:ea typeface="Arial Hebre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D1F0A4C7-48C9-DA40-A8C7-99CB13C72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4202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 sz="1846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05530" y="1017558"/>
            <a:ext cx="10648270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Có 3 bình đựng nước </a:t>
            </a:r>
            <a:r>
              <a:rPr lang="en-US" altLang="en-US" sz="2200" b="1" i="1">
                <a:solidFill>
                  <a:schemeClr val="bg1"/>
                </a:solidFill>
                <a:latin typeface="Arial" panose="020B0604020202020204" pitchFamily="34" charset="0"/>
              </a:rPr>
              <a:t>a, b, c</a:t>
            </a: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; cho thêm nước đá vào bình </a:t>
            </a:r>
            <a:r>
              <a:rPr lang="en-US" altLang="en-US" sz="2200" b="1" i="1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 để có nước lạnh và cho thêm nước nóng vào bình </a:t>
            </a:r>
            <a:r>
              <a:rPr lang="en-US" altLang="en-US" sz="2200" b="1" i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 để có nước ấm.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71371" y="2278189"/>
            <a:ext cx="10453829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a) Nhúng ngón trỏ tay trái vào bình a, ngón trỏ phải vào bình c. Các ngón tay có cảm giác thế nào?</a:t>
            </a:r>
            <a:endParaRPr lang="en-US" altLang="en-US" sz="22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71371" y="5645260"/>
            <a:ext cx="43476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Ngón tay trái có cảm giác </a:t>
            </a: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lạnh.</a:t>
            </a:r>
            <a:endParaRPr lang="en-US" altLang="en-US" sz="2200" u="sng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111781" y="5687599"/>
            <a:ext cx="42370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Ngón tay phải có cảm giác </a:t>
            </a: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ấm</a:t>
            </a:r>
            <a:endParaRPr lang="en-US" altLang="en-US" sz="2200" u="sng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600200" y="3844589"/>
            <a:ext cx="8305800" cy="1457325"/>
            <a:chOff x="-199434" y="1767840"/>
            <a:chExt cx="10125661" cy="1578636"/>
          </a:xfrm>
        </p:grpSpPr>
        <p:pic>
          <p:nvPicPr>
            <p:cNvPr id="1743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72174" b="15073"/>
            <a:stretch>
              <a:fillRect/>
            </a:stretch>
          </p:blipFill>
          <p:spPr bwMode="auto">
            <a:xfrm>
              <a:off x="838200" y="2014467"/>
              <a:ext cx="1524000" cy="1185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40" b="13158"/>
            <a:stretch>
              <a:fillRect/>
            </a:stretch>
          </p:blipFill>
          <p:spPr bwMode="auto">
            <a:xfrm>
              <a:off x="7620000" y="1767840"/>
              <a:ext cx="1600199" cy="15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3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2" t="20180" r="37392" b="13303"/>
            <a:stretch>
              <a:fillRect/>
            </a:stretch>
          </p:blipFill>
          <p:spPr bwMode="auto">
            <a:xfrm>
              <a:off x="4267200" y="2057400"/>
              <a:ext cx="1447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36" name="Rectangle 60"/>
            <p:cNvSpPr>
              <a:spLocks noChangeArrowheads="1"/>
            </p:cNvSpPr>
            <p:nvPr/>
          </p:nvSpPr>
          <p:spPr bwMode="auto">
            <a:xfrm>
              <a:off x="1167280" y="2539962"/>
              <a:ext cx="1077173" cy="30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1C1C1C"/>
                  </a:solidFill>
                  <a:cs typeface="Times New Roman" panose="02020603050405020304" pitchFamily="18" charset="0"/>
                </a:rPr>
                <a:t>nước lạnh 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37" name="Rectangle 61"/>
            <p:cNvSpPr>
              <a:spLocks noChangeArrowheads="1"/>
            </p:cNvSpPr>
            <p:nvPr/>
          </p:nvSpPr>
          <p:spPr bwMode="auto">
            <a:xfrm>
              <a:off x="8010617" y="2591551"/>
              <a:ext cx="926697" cy="30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1C1C1C"/>
                  </a:solidFill>
                  <a:cs typeface="Times New Roman" panose="02020603050405020304" pitchFamily="18" charset="0"/>
                </a:rPr>
                <a:t>nước ấm</a:t>
              </a:r>
              <a:endParaRPr lang="en-US" altLang="en-US" sz="12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38" name="Rectangle 62"/>
            <p:cNvSpPr>
              <a:spLocks noChangeArrowheads="1"/>
            </p:cNvSpPr>
            <p:nvPr/>
          </p:nvSpPr>
          <p:spPr bwMode="auto">
            <a:xfrm>
              <a:off x="731830" y="2711927"/>
              <a:ext cx="451818" cy="58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 b="1">
                  <a:cs typeface="Times New Roman" panose="02020603050405020304" pitchFamily="18" charset="0"/>
                </a:rPr>
                <a:t>a</a:t>
              </a:r>
              <a:endParaRPr lang="en-US" altLang="en-US" sz="29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39" name="Rectangle 63"/>
            <p:cNvSpPr>
              <a:spLocks noChangeArrowheads="1"/>
            </p:cNvSpPr>
            <p:nvPr/>
          </p:nvSpPr>
          <p:spPr bwMode="auto">
            <a:xfrm>
              <a:off x="7546137" y="2753198"/>
              <a:ext cx="431579" cy="59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 b="1">
                  <a:cs typeface="Times New Roman" panose="02020603050405020304" pitchFamily="18" charset="0"/>
                </a:rPr>
                <a:t>c</a:t>
              </a:r>
              <a:endParaRPr lang="en-US" altLang="en-US" sz="29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40" name="Rectangle 64"/>
            <p:cNvSpPr>
              <a:spLocks noChangeArrowheads="1"/>
            </p:cNvSpPr>
            <p:nvPr/>
          </p:nvSpPr>
          <p:spPr bwMode="auto">
            <a:xfrm>
              <a:off x="-199434" y="2753198"/>
              <a:ext cx="10125661" cy="58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 b="1" i="1" smtClean="0">
                  <a:solidFill>
                    <a:srgbClr val="1C1C1C"/>
                  </a:solidFill>
                  <a:cs typeface="Times New Roman" panose="02020603050405020304" pitchFamily="18" charset="0"/>
                </a:rPr>
                <a:t>     a)                            b)                           c)</a:t>
              </a:r>
              <a:endParaRPr lang="en-US" altLang="en-US" sz="29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7" t="16667"/>
          <a:stretch>
            <a:fillRect/>
          </a:stretch>
        </p:blipFill>
        <p:spPr bwMode="auto">
          <a:xfrm>
            <a:off x="8378200" y="3367087"/>
            <a:ext cx="33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 bwMode="auto">
          <a:xfrm>
            <a:off x="2877560" y="3474822"/>
            <a:ext cx="3381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168667" y="337787"/>
            <a:ext cx="4685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</a:rPr>
              <a:t>ĐẶT VẤN ĐỀ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64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10375706" cy="9719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300" b="1" kern="1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kern="1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  <a:endParaRPr lang="en-US" sz="5300" b="1" kern="1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id="{D1F0A4C7-48C9-DA40-A8C7-99CB13C72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4202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 sz="1846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934229" y="1029930"/>
            <a:ext cx="10028238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b) Sau 1 phút, rút cả 2 ngón tay ra rồi cùng nhúng vào bình b. Các ngón tay có cảm giác như thế nào? Từ thí nghiệm này có thể rút ra kết luận gì?</a:t>
            </a: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22770" y="4554078"/>
            <a:ext cx="525780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Ngón tay trái có cảm giác </a:t>
            </a: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ấm lên</a:t>
            </a:r>
            <a:endParaRPr lang="en-US" altLang="en-US" sz="2200" u="sng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6096794" y="4520873"/>
            <a:ext cx="5600701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Ngón tay phải có cảm giác </a:t>
            </a: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lạnh đi</a:t>
            </a:r>
            <a:endParaRPr lang="en-US" altLang="en-US" sz="2200" u="sng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00200" y="2390596"/>
            <a:ext cx="8077200" cy="1826018"/>
            <a:chOff x="1600200" y="2390596"/>
            <a:chExt cx="8077200" cy="1826018"/>
          </a:xfrm>
        </p:grpSpPr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1600200" y="2768814"/>
              <a:ext cx="8077200" cy="1447800"/>
              <a:chOff x="-105242" y="1767840"/>
              <a:chExt cx="9847015" cy="1568313"/>
            </a:xfrm>
          </p:grpSpPr>
          <p:pic>
            <p:nvPicPr>
              <p:cNvPr id="1742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67" r="72174" b="15073"/>
              <a:stretch>
                <a:fillRect/>
              </a:stretch>
            </p:blipFill>
            <p:spPr bwMode="auto">
              <a:xfrm>
                <a:off x="838200" y="2014467"/>
                <a:ext cx="1524000" cy="11859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74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40" b="13158"/>
              <a:stretch>
                <a:fillRect/>
              </a:stretch>
            </p:blipFill>
            <p:spPr bwMode="auto">
              <a:xfrm>
                <a:off x="7620000" y="1767840"/>
                <a:ext cx="1600199" cy="1508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742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22" t="20180" r="37392" b="13303"/>
              <a:stretch>
                <a:fillRect/>
              </a:stretch>
            </p:blipFill>
            <p:spPr bwMode="auto">
              <a:xfrm>
                <a:off x="4267200" y="2057400"/>
                <a:ext cx="14478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7428" name="Rectangle 81"/>
              <p:cNvSpPr>
                <a:spLocks noChangeArrowheads="1"/>
              </p:cNvSpPr>
              <p:nvPr/>
            </p:nvSpPr>
            <p:spPr bwMode="auto">
              <a:xfrm>
                <a:off x="1167246" y="2539959"/>
                <a:ext cx="1077177" cy="30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1C1C1C"/>
                    </a:solidFill>
                    <a:cs typeface="Times New Roman" panose="02020603050405020304" pitchFamily="18" charset="0"/>
                  </a:rPr>
                  <a:t>nước lạnh </a:t>
                </a:r>
                <a:endParaRPr lang="en-US" altLang="en-US" sz="120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29" name="Rectangle 82"/>
              <p:cNvSpPr>
                <a:spLocks noChangeArrowheads="1"/>
              </p:cNvSpPr>
              <p:nvPr/>
            </p:nvSpPr>
            <p:spPr bwMode="auto">
              <a:xfrm>
                <a:off x="8010612" y="2591549"/>
                <a:ext cx="926701" cy="300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1C1C1C"/>
                    </a:solidFill>
                    <a:cs typeface="Times New Roman" panose="02020603050405020304" pitchFamily="18" charset="0"/>
                  </a:rPr>
                  <a:t>nước ấm</a:t>
                </a:r>
                <a:endParaRPr lang="en-US" altLang="en-US" sz="120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32" name="Rectangle 85"/>
              <p:cNvSpPr>
                <a:spLocks noChangeArrowheads="1"/>
              </p:cNvSpPr>
              <p:nvPr/>
            </p:nvSpPr>
            <p:spPr bwMode="auto">
              <a:xfrm>
                <a:off x="-105242" y="2744596"/>
                <a:ext cx="9847015" cy="591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900" b="1" i="1" smtClean="0">
                    <a:solidFill>
                      <a:srgbClr val="1C1C1C"/>
                    </a:solidFill>
                    <a:cs typeface="Times New Roman" panose="02020603050405020304" pitchFamily="18" charset="0"/>
                  </a:rPr>
                  <a:t>    a)                           b)                           c)</a:t>
                </a:r>
                <a:endParaRPr lang="en-US" altLang="en-US" sz="290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957" t="16667"/>
            <a:stretch>
              <a:fillRect/>
            </a:stretch>
          </p:blipFill>
          <p:spPr bwMode="auto">
            <a:xfrm>
              <a:off x="5737211" y="2404882"/>
              <a:ext cx="422275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/>
            <a:stretch>
              <a:fillRect/>
            </a:stretch>
          </p:blipFill>
          <p:spPr bwMode="auto">
            <a:xfrm>
              <a:off x="5400660" y="2390596"/>
              <a:ext cx="336550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762000" y="5711933"/>
            <a:ext cx="1166923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Nhận xét</a:t>
            </a: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</a:rPr>
              <a:t>Cảm giác của tay không xác định được chính xác nhiệt độ của vật.</a:t>
            </a:r>
          </a:p>
        </p:txBody>
      </p:sp>
    </p:spTree>
    <p:extLst>
      <p:ext uri="{BB962C8B-B14F-4D97-AF65-F5344CB8AC3E}">
        <p14:creationId xmlns:p14="http://schemas.microsoft.com/office/powerpoint/2010/main" val="41956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5" grpId="0"/>
      <p:bldP spid="87" grpId="0"/>
      <p:bldP spid="88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 noChangeArrowheads="1"/>
          </p:cNvSpPr>
          <p:nvPr>
            <p:ph type="title"/>
          </p:nvPr>
        </p:nvSpPr>
        <p:spPr>
          <a:xfrm>
            <a:off x="2634839" y="22104"/>
            <a:ext cx="4684712" cy="1143000"/>
          </a:xfrm>
        </p:spPr>
        <p:txBody>
          <a:bodyPr>
            <a:normAutofit/>
          </a:bodyPr>
          <a:lstStyle/>
          <a:p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ĐO NHIỆT ĐỘ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E57C72-1504-AF4F-80F5-DE322AB75904}"/>
              </a:ext>
            </a:extLst>
          </p:cNvPr>
          <p:cNvSpPr/>
          <p:nvPr/>
        </p:nvSpPr>
        <p:spPr>
          <a:xfrm>
            <a:off x="4648200" y="2115625"/>
            <a:ext cx="6475838" cy="369052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75031" y="2885953"/>
            <a:ext cx="5222176" cy="197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2800" b="1" u="sng">
                <a:solidFill>
                  <a:srgbClr val="FF0000"/>
                </a:solidFill>
                <a:latin typeface="Arial" panose="020B0604020202020204" pitchFamily="34" charset="0"/>
              </a:rPr>
              <a:t>Nhiệm vụ 1: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b="1">
                <a:solidFill>
                  <a:srgbClr val="002060"/>
                </a:solidFill>
                <a:latin typeface="Arial" panose="020B0604020202020204" pitchFamily="34" charset="0"/>
                <a:ea typeface="Arial Hebrew" pitchFamily="2" charset="0"/>
              </a:rPr>
              <a:t>1. </a:t>
            </a:r>
            <a:r>
              <a:rPr lang="en-GB" altLang="en-US" b="1" smtClean="0">
                <a:solidFill>
                  <a:srgbClr val="002060"/>
                </a:solidFill>
                <a:latin typeface="Arial" panose="020B0604020202020204" pitchFamily="34" charset="0"/>
                <a:ea typeface="Arial Hebrew" pitchFamily="2" charset="0"/>
              </a:rPr>
              <a:t>Tìm hiểu về đơn vị đo nhiệt độ.</a:t>
            </a:r>
            <a:endParaRPr lang="vi-VN" altLang="en-US" b="1">
              <a:solidFill>
                <a:srgbClr val="002060"/>
              </a:solidFill>
              <a:latin typeface="Arial" panose="020B0604020202020204" pitchFamily="34" charset="0"/>
              <a:ea typeface="Arial Hebrew" pitchFamily="2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b="1">
                <a:solidFill>
                  <a:srgbClr val="002060"/>
                </a:solidFill>
                <a:latin typeface="Arial" panose="020B0604020202020204" pitchFamily="34" charset="0"/>
                <a:ea typeface="Arial Hebrew" pitchFamily="2" charset="0"/>
              </a:rPr>
              <a:t>2. </a:t>
            </a:r>
            <a:r>
              <a:rPr lang="en-GB" altLang="en-US" b="1" smtClean="0">
                <a:solidFill>
                  <a:srgbClr val="002060"/>
                </a:solidFill>
                <a:latin typeface="Arial" panose="020B0604020202020204" pitchFamily="34" charset="0"/>
                <a:ea typeface="Arial Hebrew" pitchFamily="2" charset="0"/>
              </a:rPr>
              <a:t>Tìm hiểu về thang đo nhiệt độ</a:t>
            </a:r>
            <a:endParaRPr lang="vi-VN" altLang="en-US" b="1">
              <a:solidFill>
                <a:srgbClr val="002060"/>
              </a:solidFill>
              <a:latin typeface="Arial" panose="020B0604020202020204" pitchFamily="34" charset="0"/>
              <a:ea typeface="Arial Hebrew" pitchFamily="2" charset="0"/>
            </a:endParaRPr>
          </a:p>
        </p:txBody>
      </p:sp>
      <p:pic>
        <p:nvPicPr>
          <p:cNvPr id="6" name="Picture 10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17" y="4864956"/>
            <a:ext cx="12112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260528"/>
            <a:ext cx="3419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Arial Hebrew" pitchFamily="2" charset="0"/>
              </a:rPr>
              <a:t>Hoạt động cặp đôi</a:t>
            </a:r>
            <a:r>
              <a:rPr lang="vi-VN" alt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Arial Hebrew" pitchFamily="2" charset="0"/>
              </a:rPr>
              <a:t> 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Graphic 13">
            <a:extLst>
              <a:ext uri="{FF2B5EF4-FFF2-40B4-BE49-F238E27FC236}">
                <a16:creationId xmlns:a16="http://schemas.microsoft.com/office/drawing/2014/main" id="{F04B2743-4F8D-42C9-9828-F01FE22CA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4400" y="2115625"/>
            <a:ext cx="2035262" cy="20352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 noChangeArrowheads="1"/>
          </p:cNvSpPr>
          <p:nvPr>
            <p:ph type="title"/>
          </p:nvPr>
        </p:nvSpPr>
        <p:spPr>
          <a:xfrm>
            <a:off x="2634839" y="22104"/>
            <a:ext cx="4684712" cy="1143000"/>
          </a:xfrm>
        </p:spPr>
        <p:txBody>
          <a:bodyPr>
            <a:normAutofit/>
          </a:bodyPr>
          <a:lstStyle/>
          <a:p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ĐO NHIỆT ĐỘ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699727"/>
            <a:ext cx="6858000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Nhiệt độ: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Để </a:t>
            </a:r>
            <a:r>
              <a:rPr lang="nl-NL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xác định mức độ nóng, lạnh của vật, người ta dùng khái niệm nhiệt độ: Vật càng nóng thì nhiệt độ của vật càng cao.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419600"/>
            <a:ext cx="7010400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Thang nhiệt độ: 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Sử dụng thang nhiệt độ Xen-xi-út, kí hiệu </a:t>
            </a:r>
            <a:r>
              <a:rPr lang="nl-NL" sz="2400" baseline="30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nl-NL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1423302"/>
            <a:ext cx="3095010" cy="4881675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 noChangeArrowheads="1"/>
          </p:cNvSpPr>
          <p:nvPr>
            <p:ph type="title"/>
          </p:nvPr>
        </p:nvSpPr>
        <p:spPr>
          <a:xfrm>
            <a:off x="2634839" y="22104"/>
            <a:ext cx="4684712" cy="1143000"/>
          </a:xfrm>
        </p:spPr>
        <p:txBody>
          <a:bodyPr>
            <a:normAutofit/>
          </a:bodyPr>
          <a:lstStyle/>
          <a:p>
            <a:r>
              <a:rPr lang="en-US" altLang="en-US" sz="3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ĐO NHIỆT ĐỘ</a:t>
            </a:r>
            <a:endParaRPr lang="en-US" altLang="en-US" sz="3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E57C72-1504-AF4F-80F5-DE322AB75904}"/>
              </a:ext>
            </a:extLst>
          </p:cNvPr>
          <p:cNvSpPr/>
          <p:nvPr/>
        </p:nvSpPr>
        <p:spPr>
          <a:xfrm>
            <a:off x="4495800" y="2424633"/>
            <a:ext cx="6705600" cy="336775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24400" y="3047486"/>
            <a:ext cx="6477000" cy="14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2800" b="1" u="sng">
                <a:solidFill>
                  <a:srgbClr val="FF0000"/>
                </a:solidFill>
                <a:latin typeface="Arial" panose="020B0604020202020204" pitchFamily="34" charset="0"/>
              </a:rPr>
              <a:t>Nhiệm vụ </a:t>
            </a:r>
            <a:r>
              <a:rPr lang="en-GB" altLang="en-US" sz="2800" b="1" u="sng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vi-VN" altLang="en-US" sz="2800" b="1" u="sng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endParaRPr lang="vi-VN" altLang="en-US" sz="2800" b="1" u="sng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800" b="1" smtClean="0">
                <a:solidFill>
                  <a:srgbClr val="002060"/>
                </a:solidFill>
                <a:latin typeface="Arial" panose="020B0604020202020204" pitchFamily="34" charset="0"/>
                <a:ea typeface="Arial Hebrew" pitchFamily="2" charset="0"/>
              </a:rPr>
              <a:t>Trả lời các câu hỏi 1, 2, 3 trong SGK</a:t>
            </a:r>
            <a:endParaRPr lang="vi-VN" altLang="en-US" sz="2800" b="1">
              <a:solidFill>
                <a:srgbClr val="002060"/>
              </a:solidFill>
              <a:latin typeface="Arial" panose="020B0604020202020204" pitchFamily="34" charset="0"/>
              <a:ea typeface="Arial Hebrew" pitchFamily="2" charset="0"/>
            </a:endParaRPr>
          </a:p>
        </p:txBody>
      </p:sp>
      <p:pic>
        <p:nvPicPr>
          <p:cNvPr id="6" name="Picture 10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17" y="4864956"/>
            <a:ext cx="12112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434" y="1312217"/>
            <a:ext cx="3259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Arial Hebrew" pitchFamily="2" charset="0"/>
              </a:rPr>
              <a:t>Thảo luận nhóm 4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47" y="2286000"/>
            <a:ext cx="2155601" cy="214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559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228600"/>
            <a:ext cx="7010400" cy="61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Thang nhiệt độ Fa-ren-hai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457200"/>
            <a:ext cx="2354872" cy="59822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3200400"/>
            <a:ext cx="70104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Đổi từ </a:t>
            </a:r>
            <a:r>
              <a:rPr lang="nl-NL" sz="2800" b="1" baseline="30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nl-NL" sz="2800" b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 sang </a:t>
            </a:r>
            <a:r>
              <a:rPr lang="nl-NL" sz="2800" b="1" baseline="30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nl-NL" sz="2800" b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F: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t(</a:t>
            </a:r>
            <a:r>
              <a:rPr lang="nl-NL" sz="2800" b="1" baseline="300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nl-NL" sz="28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F) = (t (</a:t>
            </a:r>
            <a:r>
              <a:rPr lang="nl-NL" sz="2800" b="1" baseline="300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nl-NL" sz="28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</a:rPr>
              <a:t>) x 1,8) + 32</a:t>
            </a:r>
            <a:r>
              <a:rPr lang="en-GB" sz="28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1905000"/>
            <a:ext cx="2023354" cy="61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b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Kí </a:t>
            </a:r>
            <a:r>
              <a:rPr lang="nl-NL" sz="28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hiệu </a:t>
            </a:r>
            <a:r>
              <a:rPr lang="nl-NL" sz="2800" b="1" baseline="300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nl-NL" sz="2800" b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F.</a:t>
            </a:r>
            <a:endParaRPr lang="en-US" sz="2800" b="1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 txBox="1">
            <a:spLocks noChangeArrowheads="1"/>
          </p:cNvSpPr>
          <p:nvPr/>
        </p:nvSpPr>
        <p:spPr bwMode="auto">
          <a:xfrm>
            <a:off x="981075" y="300038"/>
            <a:ext cx="9144000" cy="8191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FF00"/>
                </a:solidFill>
                <a:latin typeface="Arial" panose="020B0604020202020204" pitchFamily="34" charset="0"/>
              </a:rPr>
              <a:t>BẢNG TỔNG HỢP</a:t>
            </a:r>
          </a:p>
        </p:txBody>
      </p:sp>
      <p:graphicFrame>
        <p:nvGraphicFramePr>
          <p:cNvPr id="3" name="Group 26">
            <a:extLst>
              <a:ext uri="{FF2B5EF4-FFF2-40B4-BE49-F238E27FC236}">
                <a16:creationId xmlns:a16="http://schemas.microsoft.com/office/drawing/2014/main" id="{AE9C2F1A-170E-A84F-82E1-F06921E67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960014"/>
              </p:ext>
            </p:extLst>
          </p:nvPr>
        </p:nvGraphicFramePr>
        <p:xfrm>
          <a:off x="1219200" y="1062915"/>
          <a:ext cx="9925050" cy="538148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72801">
                  <a:extLst>
                    <a:ext uri="{9D8B030D-6E8A-4147-A177-3AD203B41FA5}">
                      <a16:colId xmlns:a16="http://schemas.microsoft.com/office/drawing/2014/main" val="1868505965"/>
                    </a:ext>
                  </a:extLst>
                </a:gridCol>
                <a:gridCol w="3443899">
                  <a:extLst>
                    <a:ext uri="{9D8B030D-6E8A-4147-A177-3AD203B41FA5}">
                      <a16:colId xmlns:a16="http://schemas.microsoft.com/office/drawing/2014/main" val="3030009625"/>
                    </a:ext>
                  </a:extLst>
                </a:gridCol>
                <a:gridCol w="3308350">
                  <a:extLst>
                    <a:ext uri="{9D8B030D-6E8A-4147-A177-3AD203B41FA5}">
                      <a16:colId xmlns:a16="http://schemas.microsoft.com/office/drawing/2014/main" val="2620175349"/>
                    </a:ext>
                  </a:extLst>
                </a:gridCol>
              </a:tblGrid>
              <a:tr h="1597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giai</a:t>
                      </a:r>
                      <a:endParaRPr kumimoji="0" lang="en-US" altLang="en-US" sz="24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Xenxiut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2400" b="1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n-US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  <a:endParaRPr kumimoji="0" lang="en-US" altLang="en-US" sz="24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Farenhai</a:t>
                      </a:r>
                      <a:endParaRPr kumimoji="0" lang="en-US" altLang="en-US" sz="24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24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311869084"/>
                  </a:ext>
                </a:extLst>
              </a:tr>
              <a:tr h="9308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         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362814580"/>
                  </a:ext>
                </a:extLst>
              </a:tr>
              <a:tr h="823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Hơi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sôi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956994648"/>
                  </a:ext>
                </a:extLst>
              </a:tr>
              <a:tr h="892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Thang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902477240"/>
                  </a:ext>
                </a:extLst>
              </a:tr>
              <a:tr h="960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ĐCNN</a:t>
                      </a:r>
                      <a:endParaRPr kumimoji="0" lang="en-US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3203673720"/>
                  </a:ext>
                </a:extLst>
              </a:tr>
            </a:tbl>
          </a:graphicData>
        </a:graphic>
      </p:graphicFrame>
      <p:sp>
        <p:nvSpPr>
          <p:cNvPr id="28700" name="Line 21"/>
          <p:cNvSpPr>
            <a:spLocks noChangeShapeType="1"/>
          </p:cNvSpPr>
          <p:nvPr/>
        </p:nvSpPr>
        <p:spPr bwMode="auto">
          <a:xfrm>
            <a:off x="1229710" y="1108678"/>
            <a:ext cx="3133725" cy="173513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287964" y="29718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5287964" y="39624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8761413" y="2968625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303839" y="48768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5313363" y="5698326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8704263" y="48768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180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8780463" y="56388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1,8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8780463" y="39624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212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237376" y="1066800"/>
            <a:ext cx="8077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u="sng">
                <a:solidFill>
                  <a:schemeClr val="bg1"/>
                </a:solidFill>
                <a:latin typeface="Arial" panose="020B0604020202020204" pitchFamily="34" charset="0"/>
              </a:rPr>
              <a:t>Ví dụ 1: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 Hãy tính 15</a:t>
            </a:r>
            <a:r>
              <a:rPr lang="en-US" altLang="en-US" sz="32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C  =…?.....   </a:t>
            </a:r>
            <a:r>
              <a:rPr lang="en-US" altLang="en-US" sz="32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135821" y="2590800"/>
            <a:ext cx="5486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  <a:r>
              <a:rPr lang="en-US" altLang="en-US" sz="3200" b="1" baseline="3000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</a:rPr>
              <a:t>= (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x 1,8</a:t>
            </a:r>
            <a:r>
              <a:rPr lang="en-US" altLang="en-US" sz="32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</a:rPr>
              <a:t>+ 32</a:t>
            </a:r>
            <a:r>
              <a:rPr lang="en-US" altLang="en-US" sz="3200" b="1" baseline="30000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</a:rPr>
              <a:t>F </a:t>
            </a:r>
            <a:endParaRPr lang="en-US" altLang="en-US" sz="3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</a:rPr>
              <a:t>27</a:t>
            </a:r>
            <a:r>
              <a:rPr lang="en-US" altLang="en-US" sz="3200" b="1" baseline="30000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</a:rPr>
              <a:t>F + 32</a:t>
            </a:r>
            <a:r>
              <a:rPr lang="en-US" altLang="en-US" sz="3200" b="1" baseline="30000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59</a:t>
            </a:r>
            <a:r>
              <a:rPr lang="en-US" altLang="en-US" sz="3200" b="1" baseline="30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135821" y="5030936"/>
            <a:ext cx="396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Vậy 15</a:t>
            </a:r>
            <a:r>
              <a:rPr lang="en-US" altLang="en-US" sz="32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C bằng 59</a:t>
            </a:r>
            <a:r>
              <a:rPr lang="en-US" altLang="en-US" sz="3200" b="1" baseline="300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pic>
        <p:nvPicPr>
          <p:cNvPr id="45" name="Graphic 8">
            <a:extLst>
              <a:ext uri="{FF2B5EF4-FFF2-40B4-BE49-F238E27FC236}">
                <a16:creationId xmlns:a16="http://schemas.microsoft.com/office/drawing/2014/main" id="{96A0E7E3-845D-4751-854C-80431DBDF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9600" y="2712923"/>
            <a:ext cx="1817856" cy="181785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3672&quot;&gt;&lt;/object&gt;&lt;object type=&quot;2&quot; unique_id=&quot;13673&quot;&gt;&lt;object type=&quot;3&quot; unique_id=&quot;13674&quot;&gt;&lt;property id=&quot;20148&quot; value=&quot;5&quot;/&gt;&lt;property id=&quot;20300&quot; value=&quot;Slide 1 - &amp;quot;Kiểm tra bài cũ&amp;quot;&quot;/&gt;&lt;property id=&quot;20307&quot; value=&quot;259&quot;/&gt;&lt;/object&gt;&lt;object type=&quot;3&quot; unique_id=&quot;13675&quot;&gt;&lt;property id=&quot;20148&quot; value=&quot;5&quot;/&gt;&lt;property id=&quot;20300&quot; value=&quot;Slide 2 - &amp;quot;Kiểm tra bài cũ&amp;quot;&quot;/&gt;&lt;property id=&quot;20307&quot; value=&quot;261&quot;/&gt;&lt;/object&gt;&lt;object type=&quot;3&quot; unique_id=&quot;13676&quot;&gt;&lt;property id=&quot;20148&quot; value=&quot;5&quot;/&gt;&lt;property id=&quot;20300&quot; value=&quot;Slide 3&quot;/&gt;&lt;property id=&quot;20307&quot; value=&quot;290&quot;/&gt;&lt;/object&gt;&lt;object type=&quot;3&quot; unique_id=&quot;13677&quot;&gt;&lt;property id=&quot;20148&quot; value=&quot;5&quot;/&gt;&lt;property id=&quot;20300&quot; value=&quot;Slide 4&quot;/&gt;&lt;property id=&quot;20307&quot; value=&quot;257&quot;/&gt;&lt;/object&gt;&lt;object type=&quot;3&quot; unique_id=&quot;13678&quot;&gt;&lt;property id=&quot;20148&quot; value=&quot;5&quot;/&gt;&lt;property id=&quot;20300&quot; value=&quot;Slide 6&quot;/&gt;&lt;property id=&quot;20307&quot; value=&quot;264&quot;/&gt;&lt;/object&gt;&lt;object type=&quot;3&quot; unique_id=&quot;13679&quot;&gt;&lt;property id=&quot;20148&quot; value=&quot;5&quot;/&gt;&lt;property id=&quot;20300&quot; value=&quot;Slide 7&quot;/&gt;&lt;property id=&quot;20307&quot; value=&quot;268&quot;/&gt;&lt;/object&gt;&lt;object type=&quot;3&quot; unique_id=&quot;13680&quot;&gt;&lt;property id=&quot;20148&quot; value=&quot;5&quot;/&gt;&lt;property id=&quot;20300&quot; value=&quot;Slide 8&quot;/&gt;&lt;property id=&quot;20307&quot; value=&quot;287&quot;/&gt;&lt;/object&gt;&lt;object type=&quot;3&quot; unique_id=&quot;13681&quot;&gt;&lt;property id=&quot;20148&quot; value=&quot;5&quot;/&gt;&lt;property id=&quot;20300&quot; value=&quot;Slide 9 - &amp;quot;Bảng kết luận&amp;quot;&quot;/&gt;&lt;property id=&quot;20307&quot; value=&quot;273&quot;/&gt;&lt;/object&gt;&lt;object type=&quot;3&quot; unique_id=&quot;13682&quot;&gt;&lt;property id=&quot;20148&quot; value=&quot;5&quot;/&gt;&lt;property id=&quot;20300&quot; value=&quot;Slide 10&quot;/&gt;&lt;property id=&quot;20307&quot; value=&quot;266&quot;/&gt;&lt;/object&gt;&lt;object type=&quot;3&quot; unique_id=&quot;13683&quot;&gt;&lt;property id=&quot;20148&quot; value=&quot;5&quot;/&gt;&lt;property id=&quot;20300&quot; value=&quot;Slide 11 - &amp;quot;C4. Cấu tạo của nhiệt kế y tế có đặc điểm gì? Cấu tạo như vậy có tác dụng gì?&amp;quot;&quot;/&gt;&lt;property id=&quot;20307&quot; value=&quot;279&quot;/&gt;&lt;/object&gt;&lt;object type=&quot;3&quot; unique_id=&quot;13687&quot;&gt;&lt;property id=&quot;20148&quot; value=&quot;5&quot;/&gt;&lt;property id=&quot;20300&quot; value=&quot;Slide 15&quot;/&gt;&lt;property id=&quot;20307&quot; value=&quot;291&quot;/&gt;&lt;/object&gt;&lt;object type=&quot;3&quot; unique_id=&quot;13688&quot;&gt;&lt;property id=&quot;20148&quot; value=&quot;5&quot;/&gt;&lt;property id=&quot;20300&quot; value=&quot;Slide 16&quot;/&gt;&lt;property id=&quot;20307&quot; value=&quot;292&quot;/&gt;&lt;/object&gt;&lt;object type=&quot;3&quot; unique_id=&quot;13689&quot;&gt;&lt;property id=&quot;20148&quot; value=&quot;5&quot;/&gt;&lt;property id=&quot;20300&quot; value=&quot;Slide 17&quot;/&gt;&lt;property id=&quot;20307&quot; value=&quot;293&quot;/&gt;&lt;/object&gt;&lt;object type=&quot;3&quot; unique_id=&quot;13690&quot;&gt;&lt;property id=&quot;20148&quot; value=&quot;5&quot;/&gt;&lt;property id=&quot;20300&quot; value=&quot;Slide 18&quot;/&gt;&lt;property id=&quot;20307&quot; value=&quot;294&quot;/&gt;&lt;/object&gt;&lt;object type=&quot;3&quot; unique_id=&quot;13691&quot;&gt;&lt;property id=&quot;20148&quot; value=&quot;5&quot;/&gt;&lt;property id=&quot;20300&quot; value=&quot;Slide 19&quot;/&gt;&lt;property id=&quot;20307&quot; value=&quot;295&quot;/&gt;&lt;/object&gt;&lt;object type=&quot;3&quot; unique_id=&quot;13692&quot;&gt;&lt;property id=&quot;20148&quot; value=&quot;5&quot;/&gt;&lt;property id=&quot;20300&quot; value=&quot;Slide 20&quot;/&gt;&lt;property id=&quot;20307&quot; value=&quot;296&quot;/&gt;&lt;/object&gt;&lt;object type=&quot;3&quot; unique_id=&quot;13693&quot;&gt;&lt;property id=&quot;20148&quot; value=&quot;5&quot;/&gt;&lt;property id=&quot;20300&quot; value=&quot;Slide 21&quot;/&gt;&lt;property id=&quot;20307&quot; value=&quot;283&quot;/&gt;&lt;/object&gt;&lt;object type=&quot;3&quot; unique_id=&quot;13694&quot;&gt;&lt;property id=&quot;20148&quot; value=&quot;5&quot;/&gt;&lt;property id=&quot;20300&quot; value=&quot;Slide 22 - &amp;quot;HƯỚNG DẪN VỀ NHÀ&amp;quot;&quot;/&gt;&lt;property id=&quot;20307&quot; value=&quot;284&quot;/&gt;&lt;/object&gt;&lt;object type=&quot;3&quot; unique_id=&quot;13879&quot;&gt;&lt;property id=&quot;20148&quot; value=&quot;5&quot;/&gt;&lt;property id=&quot;20300&quot; value=&quot;Slide 12&quot;/&gt;&lt;property id=&quot;20307&quot; value=&quot;297&quot;/&gt;&lt;/object&gt;&lt;object type=&quot;3&quot; unique_id=&quot;13881&quot;&gt;&lt;property id=&quot;20148&quot; value=&quot;5&quot;/&gt;&lt;property id=&quot;20300&quot; value=&quot;Slide 13&quot;/&gt;&lt;property id=&quot;20307&quot; value=&quot;299&quot;/&gt;&lt;/object&gt;&lt;object type=&quot;3&quot; unique_id=&quot;14144&quot;&gt;&lt;property id=&quot;20148&quot; value=&quot;5&quot;/&gt;&lt;property id=&quot;20300&quot; value=&quot;Slide 5&quot;/&gt;&lt;property id=&quot;20307&quot; value=&quot;300&quot;/&gt;&lt;/object&gt;&lt;object type=&quot;3&quot; unique_id=&quot;14145&quot;&gt;&lt;property id=&quot;20148&quot; value=&quot;5&quot;/&gt;&lt;property id=&quot;20300&quot; value=&quot;Slide 14&quot;/&gt;&lt;property id=&quot;20307&quot; value=&quot;301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4459</TotalTime>
  <Words>1014</Words>
  <Application>Microsoft Office PowerPoint</Application>
  <PresentationFormat>Widescreen</PresentationFormat>
  <Paragraphs>128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Hebrew</vt:lpstr>
      <vt:lpstr>Calibri</vt:lpstr>
      <vt:lpstr>Times New Roman</vt:lpstr>
      <vt:lpstr>Trebuchet MS</vt:lpstr>
      <vt:lpstr>Tw Cen MT</vt:lpstr>
      <vt:lpstr>Blank</vt:lpstr>
      <vt:lpstr>Circuit</vt:lpstr>
      <vt:lpstr>PowerPoint Presentation</vt:lpstr>
      <vt:lpstr>PowerPoint Presentation</vt:lpstr>
      <vt:lpstr>PowerPoint Presentation</vt:lpstr>
      <vt:lpstr>I. ĐO NHIỆT ĐỘ</vt:lpstr>
      <vt:lpstr>I. ĐO NHIỆT ĐỘ</vt:lpstr>
      <vt:lpstr>I. ĐO NHIỆT ĐỘ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Lioness</dc:creator>
  <cp:lastModifiedBy>Admin</cp:lastModifiedBy>
  <cp:revision>196</cp:revision>
  <dcterms:created xsi:type="dcterms:W3CDTF">2011-02-16T16:09:18Z</dcterms:created>
  <dcterms:modified xsi:type="dcterms:W3CDTF">2021-08-03T01:17:16Z</dcterms:modified>
</cp:coreProperties>
</file>