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omments/comment1.xml" ContentType="application/vnd.openxmlformats-officedocument.presentationml.comment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75" r:id="rId2"/>
    <p:sldId id="257" r:id="rId3"/>
    <p:sldId id="258" r:id="rId4"/>
    <p:sldId id="289" r:id="rId5"/>
    <p:sldId id="259" r:id="rId6"/>
    <p:sldId id="260" r:id="rId7"/>
    <p:sldId id="261" r:id="rId8"/>
    <p:sldId id="262" r:id="rId9"/>
    <p:sldId id="263" r:id="rId10"/>
    <p:sldId id="264" r:id="rId11"/>
    <p:sldId id="273" r:id="rId12"/>
    <p:sldId id="274" r:id="rId13"/>
    <p:sldId id="276" r:id="rId14"/>
    <p:sldId id="277" r:id="rId15"/>
    <p:sldId id="265" r:id="rId16"/>
    <p:sldId id="278" r:id="rId17"/>
    <p:sldId id="266" r:id="rId18"/>
    <p:sldId id="280" r:id="rId19"/>
    <p:sldId id="279" r:id="rId20"/>
    <p:sldId id="267" r:id="rId21"/>
    <p:sldId id="282" r:id="rId22"/>
    <p:sldId id="281" r:id="rId23"/>
    <p:sldId id="268" r:id="rId24"/>
    <p:sldId id="283" r:id="rId25"/>
    <p:sldId id="284" r:id="rId26"/>
    <p:sldId id="286" r:id="rId27"/>
    <p:sldId id="270" r:id="rId28"/>
    <p:sldId id="271" r:id="rId29"/>
    <p:sldId id="287" r:id="rId30"/>
    <p:sldId id="272" r:id="rId31"/>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Ninh Gia" initials="NG" lastIdx="1" clrIdx="0">
    <p:extLst>
      <p:ext uri="{19B8F6BF-5375-455C-9EA6-DF929625EA0E}">
        <p15:presenceInfo xmlns:p15="http://schemas.microsoft.com/office/powerpoint/2012/main" userId="Ninh Gia"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967200"/>
    <a:srgbClr val="0000CC"/>
    <a:srgbClr val="000510"/>
    <a:srgbClr val="F7F7D7"/>
    <a:srgbClr val="00006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9191" autoAdjust="0"/>
    <p:restoredTop sz="94660"/>
  </p:normalViewPr>
  <p:slideViewPr>
    <p:cSldViewPr>
      <p:cViewPr varScale="1">
        <p:scale>
          <a:sx n="69" d="100"/>
          <a:sy n="69" d="100"/>
        </p:scale>
        <p:origin x="936" y="78"/>
      </p:cViewPr>
      <p:guideLst/>
    </p:cSldViewPr>
  </p:slideViewPr>
  <p:notesTextViewPr>
    <p:cViewPr>
      <p:scale>
        <a:sx n="1" d="1"/>
        <a:sy n="1" d="1"/>
      </p:scale>
      <p:origin x="0" y="0"/>
    </p:cViewPr>
  </p:notesTextViewPr>
  <p:gridSpacing cx="72000" cy="720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commentAuthors" Target="commentAuthor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s>
</file>

<file path=ppt/comments/comment1.xml><?xml version="1.0" encoding="utf-8"?>
<p:cmLst xmlns:a="http://schemas.openxmlformats.org/drawingml/2006/main" xmlns:r="http://schemas.openxmlformats.org/officeDocument/2006/relationships" xmlns:p="http://schemas.openxmlformats.org/presentationml/2006/main">
  <p:cm authorId="1" dt="2023-06-16T13:39:58.194" idx="1">
    <p:pos x="10" y="10"/>
    <p:text/>
    <p:extLst>
      <p:ext uri="{C676402C-5697-4E1C-873F-D02D1690AC5C}">
        <p15:threadingInfo xmlns:p15="http://schemas.microsoft.com/office/powerpoint/2012/main" timeZoneBias="-420"/>
      </p:ext>
    </p:extLst>
  </p:cm>
</p:cmLst>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691317A1-C806-4A29-BD19-FDF2DEDD18D3}" type="datetimeFigureOut">
              <a:rPr lang="vi-VN" smtClean="0"/>
              <a:t>16/06/2023</a:t>
            </a:fld>
            <a:endParaRPr lang="vi-VN"/>
          </a:p>
        </p:txBody>
      </p:sp>
      <p:sp>
        <p:nvSpPr>
          <p:cNvPr id="5" name="Footer Placeholder 4"/>
          <p:cNvSpPr>
            <a:spLocks noGrp="1"/>
          </p:cNvSpPr>
          <p:nvPr>
            <p:ph type="ftr" sz="quarter" idx="11"/>
          </p:nvPr>
        </p:nvSpPr>
        <p:spPr/>
        <p:txBody>
          <a:bodyPr/>
          <a:lstStyle/>
          <a:p>
            <a:endParaRPr lang="vi-VN"/>
          </a:p>
        </p:txBody>
      </p:sp>
      <p:sp>
        <p:nvSpPr>
          <p:cNvPr id="6" name="Slide Number Placeholder 5"/>
          <p:cNvSpPr>
            <a:spLocks noGrp="1"/>
          </p:cNvSpPr>
          <p:nvPr>
            <p:ph type="sldNum" sz="quarter" idx="12"/>
          </p:nvPr>
        </p:nvSpPr>
        <p:spPr/>
        <p:txBody>
          <a:bodyPr/>
          <a:lstStyle/>
          <a:p>
            <a:fld id="{E289A7D3-CA97-4328-88F8-6C416A4E9E60}" type="slidenum">
              <a:rPr lang="vi-VN" smtClean="0"/>
              <a:t>‹#›</a:t>
            </a:fld>
            <a:endParaRPr lang="vi-VN"/>
          </a:p>
        </p:txBody>
      </p:sp>
    </p:spTree>
    <p:extLst>
      <p:ext uri="{BB962C8B-B14F-4D97-AF65-F5344CB8AC3E}">
        <p14:creationId xmlns:p14="http://schemas.microsoft.com/office/powerpoint/2010/main" val="153491792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91317A1-C806-4A29-BD19-FDF2DEDD18D3}" type="datetimeFigureOut">
              <a:rPr lang="vi-VN" smtClean="0"/>
              <a:t>16/06/2023</a:t>
            </a:fld>
            <a:endParaRPr lang="vi-VN"/>
          </a:p>
        </p:txBody>
      </p:sp>
      <p:sp>
        <p:nvSpPr>
          <p:cNvPr id="5" name="Footer Placeholder 4"/>
          <p:cNvSpPr>
            <a:spLocks noGrp="1"/>
          </p:cNvSpPr>
          <p:nvPr>
            <p:ph type="ftr" sz="quarter" idx="11"/>
          </p:nvPr>
        </p:nvSpPr>
        <p:spPr/>
        <p:txBody>
          <a:bodyPr/>
          <a:lstStyle/>
          <a:p>
            <a:endParaRPr lang="vi-VN"/>
          </a:p>
        </p:txBody>
      </p:sp>
      <p:sp>
        <p:nvSpPr>
          <p:cNvPr id="6" name="Slide Number Placeholder 5"/>
          <p:cNvSpPr>
            <a:spLocks noGrp="1"/>
          </p:cNvSpPr>
          <p:nvPr>
            <p:ph type="sldNum" sz="quarter" idx="12"/>
          </p:nvPr>
        </p:nvSpPr>
        <p:spPr/>
        <p:txBody>
          <a:bodyPr/>
          <a:lstStyle/>
          <a:p>
            <a:fld id="{E289A7D3-CA97-4328-88F8-6C416A4E9E60}" type="slidenum">
              <a:rPr lang="vi-VN" smtClean="0"/>
              <a:t>‹#›</a:t>
            </a:fld>
            <a:endParaRPr lang="vi-VN"/>
          </a:p>
        </p:txBody>
      </p:sp>
    </p:spTree>
    <p:extLst>
      <p:ext uri="{BB962C8B-B14F-4D97-AF65-F5344CB8AC3E}">
        <p14:creationId xmlns:p14="http://schemas.microsoft.com/office/powerpoint/2010/main" val="194183644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91317A1-C806-4A29-BD19-FDF2DEDD18D3}" type="datetimeFigureOut">
              <a:rPr lang="vi-VN" smtClean="0"/>
              <a:t>16/06/2023</a:t>
            </a:fld>
            <a:endParaRPr lang="vi-VN"/>
          </a:p>
        </p:txBody>
      </p:sp>
      <p:sp>
        <p:nvSpPr>
          <p:cNvPr id="5" name="Footer Placeholder 4"/>
          <p:cNvSpPr>
            <a:spLocks noGrp="1"/>
          </p:cNvSpPr>
          <p:nvPr>
            <p:ph type="ftr" sz="quarter" idx="11"/>
          </p:nvPr>
        </p:nvSpPr>
        <p:spPr/>
        <p:txBody>
          <a:bodyPr/>
          <a:lstStyle/>
          <a:p>
            <a:endParaRPr lang="vi-VN"/>
          </a:p>
        </p:txBody>
      </p:sp>
      <p:sp>
        <p:nvSpPr>
          <p:cNvPr id="6" name="Slide Number Placeholder 5"/>
          <p:cNvSpPr>
            <a:spLocks noGrp="1"/>
          </p:cNvSpPr>
          <p:nvPr>
            <p:ph type="sldNum" sz="quarter" idx="12"/>
          </p:nvPr>
        </p:nvSpPr>
        <p:spPr/>
        <p:txBody>
          <a:bodyPr/>
          <a:lstStyle/>
          <a:p>
            <a:fld id="{E289A7D3-CA97-4328-88F8-6C416A4E9E60}" type="slidenum">
              <a:rPr lang="vi-VN" smtClean="0"/>
              <a:t>‹#›</a:t>
            </a:fld>
            <a:endParaRPr lang="vi-VN"/>
          </a:p>
        </p:txBody>
      </p:sp>
    </p:spTree>
    <p:extLst>
      <p:ext uri="{BB962C8B-B14F-4D97-AF65-F5344CB8AC3E}">
        <p14:creationId xmlns:p14="http://schemas.microsoft.com/office/powerpoint/2010/main" val="183929916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91317A1-C806-4A29-BD19-FDF2DEDD18D3}" type="datetimeFigureOut">
              <a:rPr lang="vi-VN" smtClean="0"/>
              <a:t>16/06/2023</a:t>
            </a:fld>
            <a:endParaRPr lang="vi-VN"/>
          </a:p>
        </p:txBody>
      </p:sp>
      <p:sp>
        <p:nvSpPr>
          <p:cNvPr id="5" name="Footer Placeholder 4"/>
          <p:cNvSpPr>
            <a:spLocks noGrp="1"/>
          </p:cNvSpPr>
          <p:nvPr>
            <p:ph type="ftr" sz="quarter" idx="11"/>
          </p:nvPr>
        </p:nvSpPr>
        <p:spPr/>
        <p:txBody>
          <a:bodyPr/>
          <a:lstStyle/>
          <a:p>
            <a:endParaRPr lang="vi-VN"/>
          </a:p>
        </p:txBody>
      </p:sp>
      <p:sp>
        <p:nvSpPr>
          <p:cNvPr id="6" name="Slide Number Placeholder 5"/>
          <p:cNvSpPr>
            <a:spLocks noGrp="1"/>
          </p:cNvSpPr>
          <p:nvPr>
            <p:ph type="sldNum" sz="quarter" idx="12"/>
          </p:nvPr>
        </p:nvSpPr>
        <p:spPr/>
        <p:txBody>
          <a:bodyPr/>
          <a:lstStyle/>
          <a:p>
            <a:fld id="{E289A7D3-CA97-4328-88F8-6C416A4E9E60}" type="slidenum">
              <a:rPr lang="vi-VN" smtClean="0"/>
              <a:t>‹#›</a:t>
            </a:fld>
            <a:endParaRPr lang="vi-VN"/>
          </a:p>
        </p:txBody>
      </p:sp>
    </p:spTree>
    <p:extLst>
      <p:ext uri="{BB962C8B-B14F-4D97-AF65-F5344CB8AC3E}">
        <p14:creationId xmlns:p14="http://schemas.microsoft.com/office/powerpoint/2010/main" val="124200050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691317A1-C806-4A29-BD19-FDF2DEDD18D3}" type="datetimeFigureOut">
              <a:rPr lang="vi-VN" smtClean="0"/>
              <a:t>16/06/2023</a:t>
            </a:fld>
            <a:endParaRPr lang="vi-VN"/>
          </a:p>
        </p:txBody>
      </p:sp>
      <p:sp>
        <p:nvSpPr>
          <p:cNvPr id="5" name="Footer Placeholder 4"/>
          <p:cNvSpPr>
            <a:spLocks noGrp="1"/>
          </p:cNvSpPr>
          <p:nvPr>
            <p:ph type="ftr" sz="quarter" idx="11"/>
          </p:nvPr>
        </p:nvSpPr>
        <p:spPr/>
        <p:txBody>
          <a:bodyPr/>
          <a:lstStyle/>
          <a:p>
            <a:endParaRPr lang="vi-VN"/>
          </a:p>
        </p:txBody>
      </p:sp>
      <p:sp>
        <p:nvSpPr>
          <p:cNvPr id="6" name="Slide Number Placeholder 5"/>
          <p:cNvSpPr>
            <a:spLocks noGrp="1"/>
          </p:cNvSpPr>
          <p:nvPr>
            <p:ph type="sldNum" sz="quarter" idx="12"/>
          </p:nvPr>
        </p:nvSpPr>
        <p:spPr/>
        <p:txBody>
          <a:bodyPr/>
          <a:lstStyle/>
          <a:p>
            <a:fld id="{E289A7D3-CA97-4328-88F8-6C416A4E9E60}" type="slidenum">
              <a:rPr lang="vi-VN" smtClean="0"/>
              <a:t>‹#›</a:t>
            </a:fld>
            <a:endParaRPr lang="vi-VN"/>
          </a:p>
        </p:txBody>
      </p:sp>
    </p:spTree>
    <p:extLst>
      <p:ext uri="{BB962C8B-B14F-4D97-AF65-F5344CB8AC3E}">
        <p14:creationId xmlns:p14="http://schemas.microsoft.com/office/powerpoint/2010/main" val="346335224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691317A1-C806-4A29-BD19-FDF2DEDD18D3}" type="datetimeFigureOut">
              <a:rPr lang="vi-VN" smtClean="0"/>
              <a:t>16/06/2023</a:t>
            </a:fld>
            <a:endParaRPr lang="vi-VN"/>
          </a:p>
        </p:txBody>
      </p:sp>
      <p:sp>
        <p:nvSpPr>
          <p:cNvPr id="6" name="Footer Placeholder 5"/>
          <p:cNvSpPr>
            <a:spLocks noGrp="1"/>
          </p:cNvSpPr>
          <p:nvPr>
            <p:ph type="ftr" sz="quarter" idx="11"/>
          </p:nvPr>
        </p:nvSpPr>
        <p:spPr/>
        <p:txBody>
          <a:bodyPr/>
          <a:lstStyle/>
          <a:p>
            <a:endParaRPr lang="vi-VN"/>
          </a:p>
        </p:txBody>
      </p:sp>
      <p:sp>
        <p:nvSpPr>
          <p:cNvPr id="7" name="Slide Number Placeholder 6"/>
          <p:cNvSpPr>
            <a:spLocks noGrp="1"/>
          </p:cNvSpPr>
          <p:nvPr>
            <p:ph type="sldNum" sz="quarter" idx="12"/>
          </p:nvPr>
        </p:nvSpPr>
        <p:spPr/>
        <p:txBody>
          <a:bodyPr/>
          <a:lstStyle/>
          <a:p>
            <a:fld id="{E289A7D3-CA97-4328-88F8-6C416A4E9E60}" type="slidenum">
              <a:rPr lang="vi-VN" smtClean="0"/>
              <a:t>‹#›</a:t>
            </a:fld>
            <a:endParaRPr lang="vi-VN"/>
          </a:p>
        </p:txBody>
      </p:sp>
    </p:spTree>
    <p:extLst>
      <p:ext uri="{BB962C8B-B14F-4D97-AF65-F5344CB8AC3E}">
        <p14:creationId xmlns:p14="http://schemas.microsoft.com/office/powerpoint/2010/main" val="31432989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691317A1-C806-4A29-BD19-FDF2DEDD18D3}" type="datetimeFigureOut">
              <a:rPr lang="vi-VN" smtClean="0"/>
              <a:t>16/06/2023</a:t>
            </a:fld>
            <a:endParaRPr lang="vi-VN"/>
          </a:p>
        </p:txBody>
      </p:sp>
      <p:sp>
        <p:nvSpPr>
          <p:cNvPr id="8" name="Footer Placeholder 7"/>
          <p:cNvSpPr>
            <a:spLocks noGrp="1"/>
          </p:cNvSpPr>
          <p:nvPr>
            <p:ph type="ftr" sz="quarter" idx="11"/>
          </p:nvPr>
        </p:nvSpPr>
        <p:spPr/>
        <p:txBody>
          <a:bodyPr/>
          <a:lstStyle/>
          <a:p>
            <a:endParaRPr lang="vi-VN"/>
          </a:p>
        </p:txBody>
      </p:sp>
      <p:sp>
        <p:nvSpPr>
          <p:cNvPr id="9" name="Slide Number Placeholder 8"/>
          <p:cNvSpPr>
            <a:spLocks noGrp="1"/>
          </p:cNvSpPr>
          <p:nvPr>
            <p:ph type="sldNum" sz="quarter" idx="12"/>
          </p:nvPr>
        </p:nvSpPr>
        <p:spPr/>
        <p:txBody>
          <a:bodyPr/>
          <a:lstStyle/>
          <a:p>
            <a:fld id="{E289A7D3-CA97-4328-88F8-6C416A4E9E60}" type="slidenum">
              <a:rPr lang="vi-VN" smtClean="0"/>
              <a:t>‹#›</a:t>
            </a:fld>
            <a:endParaRPr lang="vi-VN"/>
          </a:p>
        </p:txBody>
      </p:sp>
    </p:spTree>
    <p:extLst>
      <p:ext uri="{BB962C8B-B14F-4D97-AF65-F5344CB8AC3E}">
        <p14:creationId xmlns:p14="http://schemas.microsoft.com/office/powerpoint/2010/main" val="106921331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691317A1-C806-4A29-BD19-FDF2DEDD18D3}" type="datetimeFigureOut">
              <a:rPr lang="vi-VN" smtClean="0"/>
              <a:t>16/06/2023</a:t>
            </a:fld>
            <a:endParaRPr lang="vi-VN"/>
          </a:p>
        </p:txBody>
      </p:sp>
      <p:sp>
        <p:nvSpPr>
          <p:cNvPr id="4" name="Footer Placeholder 3"/>
          <p:cNvSpPr>
            <a:spLocks noGrp="1"/>
          </p:cNvSpPr>
          <p:nvPr>
            <p:ph type="ftr" sz="quarter" idx="11"/>
          </p:nvPr>
        </p:nvSpPr>
        <p:spPr/>
        <p:txBody>
          <a:bodyPr/>
          <a:lstStyle/>
          <a:p>
            <a:endParaRPr lang="vi-VN"/>
          </a:p>
        </p:txBody>
      </p:sp>
      <p:sp>
        <p:nvSpPr>
          <p:cNvPr id="5" name="Slide Number Placeholder 4"/>
          <p:cNvSpPr>
            <a:spLocks noGrp="1"/>
          </p:cNvSpPr>
          <p:nvPr>
            <p:ph type="sldNum" sz="quarter" idx="12"/>
          </p:nvPr>
        </p:nvSpPr>
        <p:spPr/>
        <p:txBody>
          <a:bodyPr/>
          <a:lstStyle/>
          <a:p>
            <a:fld id="{E289A7D3-CA97-4328-88F8-6C416A4E9E60}" type="slidenum">
              <a:rPr lang="vi-VN" smtClean="0"/>
              <a:t>‹#›</a:t>
            </a:fld>
            <a:endParaRPr lang="vi-VN"/>
          </a:p>
        </p:txBody>
      </p:sp>
    </p:spTree>
    <p:extLst>
      <p:ext uri="{BB962C8B-B14F-4D97-AF65-F5344CB8AC3E}">
        <p14:creationId xmlns:p14="http://schemas.microsoft.com/office/powerpoint/2010/main" val="309219218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91317A1-C806-4A29-BD19-FDF2DEDD18D3}" type="datetimeFigureOut">
              <a:rPr lang="vi-VN" smtClean="0"/>
              <a:t>16/06/2023</a:t>
            </a:fld>
            <a:endParaRPr lang="vi-VN"/>
          </a:p>
        </p:txBody>
      </p:sp>
      <p:sp>
        <p:nvSpPr>
          <p:cNvPr id="3" name="Footer Placeholder 2"/>
          <p:cNvSpPr>
            <a:spLocks noGrp="1"/>
          </p:cNvSpPr>
          <p:nvPr>
            <p:ph type="ftr" sz="quarter" idx="11"/>
          </p:nvPr>
        </p:nvSpPr>
        <p:spPr/>
        <p:txBody>
          <a:bodyPr/>
          <a:lstStyle/>
          <a:p>
            <a:endParaRPr lang="vi-VN"/>
          </a:p>
        </p:txBody>
      </p:sp>
      <p:sp>
        <p:nvSpPr>
          <p:cNvPr id="4" name="Slide Number Placeholder 3"/>
          <p:cNvSpPr>
            <a:spLocks noGrp="1"/>
          </p:cNvSpPr>
          <p:nvPr>
            <p:ph type="sldNum" sz="quarter" idx="12"/>
          </p:nvPr>
        </p:nvSpPr>
        <p:spPr/>
        <p:txBody>
          <a:bodyPr/>
          <a:lstStyle/>
          <a:p>
            <a:fld id="{E289A7D3-CA97-4328-88F8-6C416A4E9E60}" type="slidenum">
              <a:rPr lang="vi-VN" smtClean="0"/>
              <a:t>‹#›</a:t>
            </a:fld>
            <a:endParaRPr lang="vi-VN"/>
          </a:p>
        </p:txBody>
      </p:sp>
    </p:spTree>
    <p:extLst>
      <p:ext uri="{BB962C8B-B14F-4D97-AF65-F5344CB8AC3E}">
        <p14:creationId xmlns:p14="http://schemas.microsoft.com/office/powerpoint/2010/main" val="97422140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691317A1-C806-4A29-BD19-FDF2DEDD18D3}" type="datetimeFigureOut">
              <a:rPr lang="vi-VN" smtClean="0"/>
              <a:t>16/06/2023</a:t>
            </a:fld>
            <a:endParaRPr lang="vi-VN"/>
          </a:p>
        </p:txBody>
      </p:sp>
      <p:sp>
        <p:nvSpPr>
          <p:cNvPr id="6" name="Footer Placeholder 5"/>
          <p:cNvSpPr>
            <a:spLocks noGrp="1"/>
          </p:cNvSpPr>
          <p:nvPr>
            <p:ph type="ftr" sz="quarter" idx="11"/>
          </p:nvPr>
        </p:nvSpPr>
        <p:spPr/>
        <p:txBody>
          <a:bodyPr/>
          <a:lstStyle/>
          <a:p>
            <a:endParaRPr lang="vi-VN"/>
          </a:p>
        </p:txBody>
      </p:sp>
      <p:sp>
        <p:nvSpPr>
          <p:cNvPr id="7" name="Slide Number Placeholder 6"/>
          <p:cNvSpPr>
            <a:spLocks noGrp="1"/>
          </p:cNvSpPr>
          <p:nvPr>
            <p:ph type="sldNum" sz="quarter" idx="12"/>
          </p:nvPr>
        </p:nvSpPr>
        <p:spPr/>
        <p:txBody>
          <a:bodyPr/>
          <a:lstStyle/>
          <a:p>
            <a:fld id="{E289A7D3-CA97-4328-88F8-6C416A4E9E60}" type="slidenum">
              <a:rPr lang="vi-VN" smtClean="0"/>
              <a:t>‹#›</a:t>
            </a:fld>
            <a:endParaRPr lang="vi-VN"/>
          </a:p>
        </p:txBody>
      </p:sp>
    </p:spTree>
    <p:extLst>
      <p:ext uri="{BB962C8B-B14F-4D97-AF65-F5344CB8AC3E}">
        <p14:creationId xmlns:p14="http://schemas.microsoft.com/office/powerpoint/2010/main" val="188600282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691317A1-C806-4A29-BD19-FDF2DEDD18D3}" type="datetimeFigureOut">
              <a:rPr lang="vi-VN" smtClean="0"/>
              <a:t>16/06/2023</a:t>
            </a:fld>
            <a:endParaRPr lang="vi-VN"/>
          </a:p>
        </p:txBody>
      </p:sp>
      <p:sp>
        <p:nvSpPr>
          <p:cNvPr id="6" name="Footer Placeholder 5"/>
          <p:cNvSpPr>
            <a:spLocks noGrp="1"/>
          </p:cNvSpPr>
          <p:nvPr>
            <p:ph type="ftr" sz="quarter" idx="11"/>
          </p:nvPr>
        </p:nvSpPr>
        <p:spPr/>
        <p:txBody>
          <a:bodyPr/>
          <a:lstStyle/>
          <a:p>
            <a:endParaRPr lang="vi-VN"/>
          </a:p>
        </p:txBody>
      </p:sp>
      <p:sp>
        <p:nvSpPr>
          <p:cNvPr id="7" name="Slide Number Placeholder 6"/>
          <p:cNvSpPr>
            <a:spLocks noGrp="1"/>
          </p:cNvSpPr>
          <p:nvPr>
            <p:ph type="sldNum" sz="quarter" idx="12"/>
          </p:nvPr>
        </p:nvSpPr>
        <p:spPr/>
        <p:txBody>
          <a:bodyPr/>
          <a:lstStyle/>
          <a:p>
            <a:fld id="{E289A7D3-CA97-4328-88F8-6C416A4E9E60}" type="slidenum">
              <a:rPr lang="vi-VN" smtClean="0"/>
              <a:t>‹#›</a:t>
            </a:fld>
            <a:endParaRPr lang="vi-VN"/>
          </a:p>
        </p:txBody>
      </p:sp>
    </p:spTree>
    <p:extLst>
      <p:ext uri="{BB962C8B-B14F-4D97-AF65-F5344CB8AC3E}">
        <p14:creationId xmlns:p14="http://schemas.microsoft.com/office/powerpoint/2010/main" val="398398808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91317A1-C806-4A29-BD19-FDF2DEDD18D3}" type="datetimeFigureOut">
              <a:rPr lang="vi-VN" smtClean="0"/>
              <a:t>16/06/2023</a:t>
            </a:fld>
            <a:endParaRPr lang="vi-VN"/>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vi-VN"/>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289A7D3-CA97-4328-88F8-6C416A4E9E60}" type="slidenum">
              <a:rPr lang="vi-VN" smtClean="0"/>
              <a:t>‹#›</a:t>
            </a:fld>
            <a:endParaRPr lang="vi-VN"/>
          </a:p>
        </p:txBody>
      </p:sp>
    </p:spTree>
    <p:extLst>
      <p:ext uri="{BB962C8B-B14F-4D97-AF65-F5344CB8AC3E}">
        <p14:creationId xmlns:p14="http://schemas.microsoft.com/office/powerpoint/2010/main" val="94613082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8" Type="http://schemas.microsoft.com/office/2007/relationships/hdphoto" Target="../media/hdphoto10.wdp"/><Relationship Id="rId3" Type="http://schemas.openxmlformats.org/officeDocument/2006/relationships/image" Target="../media/image23.png"/><Relationship Id="rId7" Type="http://schemas.openxmlformats.org/officeDocument/2006/relationships/image" Target="../media/image25.png"/><Relationship Id="rId2" Type="http://schemas.openxmlformats.org/officeDocument/2006/relationships/image" Target="../media/image22.jpg"/><Relationship Id="rId1" Type="http://schemas.openxmlformats.org/officeDocument/2006/relationships/slideLayout" Target="../slideLayouts/slideLayout7.xml"/><Relationship Id="rId6" Type="http://schemas.microsoft.com/office/2007/relationships/hdphoto" Target="../media/hdphoto9.wdp"/><Relationship Id="rId5" Type="http://schemas.openxmlformats.org/officeDocument/2006/relationships/image" Target="../media/image24.png"/><Relationship Id="rId4" Type="http://schemas.microsoft.com/office/2007/relationships/hdphoto" Target="../media/hdphoto8.wdp"/></Relationships>
</file>

<file path=ppt/slides/_rels/slide11.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jpg"/><Relationship Id="rId1" Type="http://schemas.openxmlformats.org/officeDocument/2006/relationships/slideLayout" Target="../slideLayouts/slideLayout7.xml"/><Relationship Id="rId4" Type="http://schemas.microsoft.com/office/2007/relationships/hdphoto" Target="../media/hdphoto9.wdp"/></Relationships>
</file>

<file path=ppt/slides/_rels/slide12.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jpg"/><Relationship Id="rId1" Type="http://schemas.openxmlformats.org/officeDocument/2006/relationships/slideLayout" Target="../slideLayouts/slideLayout7.xml"/><Relationship Id="rId4" Type="http://schemas.microsoft.com/office/2007/relationships/hdphoto" Target="../media/hdphoto9.wdp"/></Relationships>
</file>

<file path=ppt/slides/_rels/slide13.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jpg"/><Relationship Id="rId1" Type="http://schemas.openxmlformats.org/officeDocument/2006/relationships/slideLayout" Target="../slideLayouts/slideLayout7.xml"/><Relationship Id="rId4" Type="http://schemas.microsoft.com/office/2007/relationships/hdphoto" Target="../media/hdphoto9.wdp"/></Relationships>
</file>

<file path=ppt/slides/_rels/slide14.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jpg"/><Relationship Id="rId1" Type="http://schemas.openxmlformats.org/officeDocument/2006/relationships/slideLayout" Target="../slideLayouts/slideLayout7.xml"/><Relationship Id="rId4" Type="http://schemas.microsoft.com/office/2007/relationships/hdphoto" Target="../media/hdphoto9.wdp"/></Relationships>
</file>

<file path=ppt/slides/_rels/slide1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28.png"/><Relationship Id="rId1" Type="http://schemas.openxmlformats.org/officeDocument/2006/relationships/slideLayout" Target="../slideLayouts/slideLayout7.xml"/><Relationship Id="rId6" Type="http://schemas.microsoft.com/office/2007/relationships/hdphoto" Target="../media/hdphoto11.wdp"/><Relationship Id="rId5" Type="http://schemas.openxmlformats.org/officeDocument/2006/relationships/image" Target="../media/image29.png"/><Relationship Id="rId4" Type="http://schemas.microsoft.com/office/2007/relationships/hdphoto" Target="../media/hdphoto5.wdp"/></Relationships>
</file>

<file path=ppt/slides/_rels/slide1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28.png"/><Relationship Id="rId1" Type="http://schemas.openxmlformats.org/officeDocument/2006/relationships/slideLayout" Target="../slideLayouts/slideLayout7.xml"/><Relationship Id="rId4" Type="http://schemas.microsoft.com/office/2007/relationships/hdphoto" Target="../media/hdphoto5.wdp"/></Relationships>
</file>

<file path=ppt/slides/_rels/slide17.xml.rels><?xml version="1.0" encoding="UTF-8" standalone="yes"?>
<Relationships xmlns="http://schemas.openxmlformats.org/package/2006/relationships"><Relationship Id="rId3" Type="http://schemas.microsoft.com/office/2007/relationships/hdphoto" Target="../media/hdphoto12.wdp"/><Relationship Id="rId2" Type="http://schemas.openxmlformats.org/officeDocument/2006/relationships/image" Target="../media/image30.png"/><Relationship Id="rId1" Type="http://schemas.openxmlformats.org/officeDocument/2006/relationships/slideLayout" Target="../slideLayouts/slideLayout7.xml"/><Relationship Id="rId5" Type="http://schemas.microsoft.com/office/2007/relationships/hdphoto" Target="../media/hdphoto2.wdp"/><Relationship Id="rId4" Type="http://schemas.openxmlformats.org/officeDocument/2006/relationships/image" Target="../media/image4.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31.jpg"/><Relationship Id="rId1" Type="http://schemas.openxmlformats.org/officeDocument/2006/relationships/slideLayout" Target="../slideLayouts/slideLayout7.xml"/><Relationship Id="rId4" Type="http://schemas.microsoft.com/office/2007/relationships/hdphoto" Target="../media/hdphoto6.wdp"/></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7.xml"/><Relationship Id="rId6" Type="http://schemas.microsoft.com/office/2007/relationships/hdphoto" Target="../media/hdphoto2.wdp"/><Relationship Id="rId5" Type="http://schemas.openxmlformats.org/officeDocument/2006/relationships/image" Target="../media/image4.png"/><Relationship Id="rId4" Type="http://schemas.microsoft.com/office/2007/relationships/hdphoto" Target="../media/hdphoto1.wdp"/></Relationships>
</file>

<file path=ppt/slides/_rels/slide20.xml.rels><?xml version="1.0" encoding="UTF-8" standalone="yes"?>
<Relationships xmlns="http://schemas.openxmlformats.org/package/2006/relationships"><Relationship Id="rId2" Type="http://schemas.openxmlformats.org/officeDocument/2006/relationships/image" Target="../media/image32.jp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8" Type="http://schemas.microsoft.com/office/2007/relationships/hdphoto" Target="../media/hdphoto15.wdp"/><Relationship Id="rId3" Type="http://schemas.openxmlformats.org/officeDocument/2006/relationships/image" Target="../media/image34.png"/><Relationship Id="rId7" Type="http://schemas.openxmlformats.org/officeDocument/2006/relationships/image" Target="../media/image36.png"/><Relationship Id="rId2" Type="http://schemas.openxmlformats.org/officeDocument/2006/relationships/image" Target="../media/image33.jpg"/><Relationship Id="rId1" Type="http://schemas.openxmlformats.org/officeDocument/2006/relationships/slideLayout" Target="../slideLayouts/slideLayout7.xml"/><Relationship Id="rId6" Type="http://schemas.microsoft.com/office/2007/relationships/hdphoto" Target="../media/hdphoto14.wdp"/><Relationship Id="rId5" Type="http://schemas.openxmlformats.org/officeDocument/2006/relationships/image" Target="../media/image35.png"/><Relationship Id="rId4" Type="http://schemas.microsoft.com/office/2007/relationships/hdphoto" Target="../media/hdphoto13.wdp"/></Relationships>
</file>

<file path=ppt/slides/_rels/slide22.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jpg"/><Relationship Id="rId1" Type="http://schemas.openxmlformats.org/officeDocument/2006/relationships/slideLayout" Target="../slideLayouts/slideLayout7.xml"/><Relationship Id="rId5" Type="http://schemas.openxmlformats.org/officeDocument/2006/relationships/image" Target="../media/image37.png"/><Relationship Id="rId4" Type="http://schemas.microsoft.com/office/2007/relationships/hdphoto" Target="../media/hdphoto13.wdp"/></Relationships>
</file>

<file path=ppt/slides/_rels/slide23.xml.rels><?xml version="1.0" encoding="UTF-8" standalone="yes"?>
<Relationships xmlns="http://schemas.openxmlformats.org/package/2006/relationships"><Relationship Id="rId2" Type="http://schemas.openxmlformats.org/officeDocument/2006/relationships/image" Target="../media/image38.jp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38.jp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39.wmf"/><Relationship Id="rId2" Type="http://schemas.openxmlformats.org/officeDocument/2006/relationships/image" Target="../media/image38.jp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hyperlink" Target="https://google.com/maps" TargetMode="External"/><Relationship Id="rId2" Type="http://schemas.openxmlformats.org/officeDocument/2006/relationships/image" Target="../media/image40.png"/><Relationship Id="rId1" Type="http://schemas.openxmlformats.org/officeDocument/2006/relationships/slideLayout" Target="../slideLayouts/slideLayout7.xml"/><Relationship Id="rId4" Type="http://schemas.openxmlformats.org/officeDocument/2006/relationships/image" Target="../media/image41.png"/></Relationships>
</file>

<file path=ppt/slides/_rels/slide27.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42.jp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44.jpeg"/><Relationship Id="rId1" Type="http://schemas.openxmlformats.org/officeDocument/2006/relationships/slideLayout" Target="../slideLayouts/slideLayout7.xml"/><Relationship Id="rId5" Type="http://schemas.openxmlformats.org/officeDocument/2006/relationships/image" Target="../media/image46.png"/><Relationship Id="rId4" Type="http://schemas.microsoft.com/office/2007/relationships/hdphoto" Target="../media/hdphoto16.wdp"/></Relationships>
</file>

<file path=ppt/slides/_rels/slide29.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44.jpeg"/><Relationship Id="rId1" Type="http://schemas.openxmlformats.org/officeDocument/2006/relationships/slideLayout" Target="../slideLayouts/slideLayout7.xml"/><Relationship Id="rId5" Type="http://schemas.openxmlformats.org/officeDocument/2006/relationships/image" Target="../media/image47.png"/><Relationship Id="rId4" Type="http://schemas.microsoft.com/office/2007/relationships/hdphoto" Target="../media/hdphoto16.wdp"/></Relationships>
</file>

<file path=ppt/slides/_rels/slide3.xml.rels><?xml version="1.0" encoding="UTF-8" standalone="yes"?>
<Relationships xmlns="http://schemas.openxmlformats.org/package/2006/relationships"><Relationship Id="rId8" Type="http://schemas.openxmlformats.org/officeDocument/2006/relationships/image" Target="../media/image9.png"/><Relationship Id="rId3" Type="http://schemas.microsoft.com/office/2007/relationships/hdphoto" Target="../media/hdphoto3.wdp"/><Relationship Id="rId7" Type="http://schemas.openxmlformats.org/officeDocument/2006/relationships/image" Target="../media/image8.png"/><Relationship Id="rId2" Type="http://schemas.openxmlformats.org/officeDocument/2006/relationships/image" Target="../media/image5.png"/><Relationship Id="rId1" Type="http://schemas.openxmlformats.org/officeDocument/2006/relationships/slideLayout" Target="../slideLayouts/slideLayout7.xml"/><Relationship Id="rId6" Type="http://schemas.openxmlformats.org/officeDocument/2006/relationships/image" Target="../media/image7.jpeg"/><Relationship Id="rId5" Type="http://schemas.microsoft.com/office/2007/relationships/hdphoto" Target="../media/hdphoto4.wdp"/><Relationship Id="rId4" Type="http://schemas.openxmlformats.org/officeDocument/2006/relationships/image" Target="../media/image6.png"/><Relationship Id="rId9" Type="http://schemas.microsoft.com/office/2007/relationships/hdphoto" Target="../media/hdphoto5.wdp"/></Relationships>
</file>

<file path=ppt/slides/_rels/slide30.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48.png"/><Relationship Id="rId1" Type="http://schemas.openxmlformats.org/officeDocument/2006/relationships/slideLayout" Target="../slideLayouts/slideLayout7.xml"/><Relationship Id="rId5" Type="http://schemas.openxmlformats.org/officeDocument/2006/relationships/image" Target="../media/image49.jpeg"/><Relationship Id="rId4" Type="http://schemas.microsoft.com/office/2007/relationships/hdphoto" Target="../media/hdphoto16.wdp"/></Relationships>
</file>

<file path=ppt/slides/_rels/slide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jpg"/><Relationship Id="rId1" Type="http://schemas.openxmlformats.org/officeDocument/2006/relationships/slideLayout" Target="../slideLayouts/slideLayout7.xml"/><Relationship Id="rId5" Type="http://schemas.microsoft.com/office/2007/relationships/hdphoto" Target="../media/hdphoto2.wdp"/><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2.jpg"/><Relationship Id="rId1" Type="http://schemas.openxmlformats.org/officeDocument/2006/relationships/slideLayout" Target="../slideLayouts/slideLayout7.xml"/><Relationship Id="rId5" Type="http://schemas.openxmlformats.org/officeDocument/2006/relationships/image" Target="../media/image15.png"/><Relationship Id="rId4" Type="http://schemas.microsoft.com/office/2007/relationships/hdphoto" Target="../media/hdphoto6.wdp"/></Relationships>
</file>

<file path=ppt/slides/_rels/slide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jpg"/><Relationship Id="rId1" Type="http://schemas.openxmlformats.org/officeDocument/2006/relationships/slideLayout" Target="../slideLayouts/slideLayout7.xml"/><Relationship Id="rId4" Type="http://schemas.openxmlformats.org/officeDocument/2006/relationships/comments" Target="../comments/comment1.xml"/></Relationships>
</file>

<file path=ppt/slides/_rels/slide8.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jpg"/><Relationship Id="rId1" Type="http://schemas.openxmlformats.org/officeDocument/2006/relationships/slideLayout" Target="../slideLayouts/slideLayout7.xml"/><Relationship Id="rId5" Type="http://schemas.openxmlformats.org/officeDocument/2006/relationships/image" Target="../media/image21.png"/><Relationship Id="rId4" Type="http://schemas.microsoft.com/office/2007/relationships/hdphoto" Target="../media/hdphoto7.wdp"/></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a:extLst>
              <a:ext uri="{FF2B5EF4-FFF2-40B4-BE49-F238E27FC236}">
                <a16:creationId xmlns:a16="http://schemas.microsoft.com/office/drawing/2014/main" id="{660339ED-619D-4094-905B-F5BEDA13E54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11AD383A-948B-4CAB-BE0E-41295E5CAA7F}"/>
              </a:ext>
            </a:extLst>
          </p:cNvPr>
          <p:cNvSpPr txBox="1"/>
          <p:nvPr/>
        </p:nvSpPr>
        <p:spPr>
          <a:xfrm>
            <a:off x="3283528" y="4137952"/>
            <a:ext cx="6733309" cy="523220"/>
          </a:xfrm>
          <a:prstGeom prst="rect">
            <a:avLst/>
          </a:prstGeom>
          <a:noFill/>
        </p:spPr>
        <p:txBody>
          <a:bodyPr wrap="square" rtlCol="0">
            <a:spAutoFit/>
          </a:bodyPr>
          <a:lstStyle/>
          <a:p>
            <a:r>
              <a:rPr lang="en-US" sz="2800" b="1" dirty="0">
                <a:solidFill>
                  <a:srgbClr val="FF0000"/>
                </a:solidFill>
                <a:latin typeface="Times New Roman" panose="02020603050405020304" pitchFamily="18" charset="0"/>
                <a:cs typeface="Times New Roman" panose="02020603050405020304" pitchFamily="18" charset="0"/>
              </a:rPr>
              <a:t>GIÁO VIÊN:</a:t>
            </a:r>
            <a:endParaRPr lang="vi-VN" sz="2800" b="1" dirty="0">
              <a:solidFill>
                <a:srgbClr val="FF0000"/>
              </a:solidFill>
              <a:latin typeface="Times New Roman" panose="02020603050405020304" pitchFamily="18" charset="0"/>
              <a:cs typeface="Times New Roman" panose="02020603050405020304" pitchFamily="18" charset="0"/>
            </a:endParaRPr>
          </a:p>
        </p:txBody>
      </p:sp>
      <p:sp>
        <p:nvSpPr>
          <p:cNvPr id="4" name="TextBox 3">
            <a:extLst>
              <a:ext uri="{FF2B5EF4-FFF2-40B4-BE49-F238E27FC236}">
                <a16:creationId xmlns:a16="http://schemas.microsoft.com/office/drawing/2014/main" id="{5585C326-988B-4D48-AD8D-3CB9F82C01DF}"/>
              </a:ext>
            </a:extLst>
          </p:cNvPr>
          <p:cNvSpPr txBox="1"/>
          <p:nvPr/>
        </p:nvSpPr>
        <p:spPr>
          <a:xfrm>
            <a:off x="3283528" y="4678279"/>
            <a:ext cx="6733309" cy="523220"/>
          </a:xfrm>
          <a:prstGeom prst="rect">
            <a:avLst/>
          </a:prstGeom>
          <a:noFill/>
        </p:spPr>
        <p:txBody>
          <a:bodyPr wrap="square" rtlCol="0">
            <a:spAutoFit/>
          </a:bodyPr>
          <a:lstStyle/>
          <a:p>
            <a:r>
              <a:rPr lang="en-US" sz="2800" b="1" dirty="0">
                <a:solidFill>
                  <a:srgbClr val="FF0000"/>
                </a:solidFill>
                <a:latin typeface="Times New Roman" panose="02020603050405020304" pitchFamily="18" charset="0"/>
                <a:cs typeface="Times New Roman" panose="02020603050405020304" pitchFamily="18" charset="0"/>
              </a:rPr>
              <a:t>TR</a:t>
            </a:r>
            <a:r>
              <a:rPr lang="vi-VN" sz="2800" b="1" dirty="0">
                <a:solidFill>
                  <a:srgbClr val="FF0000"/>
                </a:solidFill>
                <a:latin typeface="Times New Roman" panose="02020603050405020304" pitchFamily="18" charset="0"/>
                <a:cs typeface="Times New Roman" panose="02020603050405020304" pitchFamily="18" charset="0"/>
              </a:rPr>
              <a:t>ƯỜNG:</a:t>
            </a:r>
          </a:p>
        </p:txBody>
      </p:sp>
      <p:sp>
        <p:nvSpPr>
          <p:cNvPr id="5" name="TextBox 4">
            <a:extLst>
              <a:ext uri="{FF2B5EF4-FFF2-40B4-BE49-F238E27FC236}">
                <a16:creationId xmlns:a16="http://schemas.microsoft.com/office/drawing/2014/main" id="{26B04EB4-ECCA-4618-A15F-654C3904E885}"/>
              </a:ext>
            </a:extLst>
          </p:cNvPr>
          <p:cNvSpPr txBox="1"/>
          <p:nvPr/>
        </p:nvSpPr>
        <p:spPr>
          <a:xfrm>
            <a:off x="2175163" y="1105204"/>
            <a:ext cx="8395854" cy="3573075"/>
          </a:xfrm>
          <a:prstGeom prst="rect">
            <a:avLst/>
          </a:prstGeom>
          <a:noFill/>
        </p:spPr>
        <p:txBody>
          <a:bodyPr wrap="square" rtlCol="0">
            <a:prstTxWarp prst="textArchUp">
              <a:avLst>
                <a:gd name="adj" fmla="val 10803702"/>
              </a:avLst>
            </a:prstTxWarp>
            <a:spAutoFit/>
          </a:bodyPr>
          <a:lstStyle/>
          <a:p>
            <a:r>
              <a:rPr lang="en-US" sz="4400" b="1" dirty="0">
                <a:solidFill>
                  <a:srgbClr val="FF0000"/>
                </a:solidFill>
                <a:effectLst>
                  <a:outerShdw blurRad="50800" dist="38100" dir="2700000" algn="tl" rotWithShape="0">
                    <a:prstClr val="black">
                      <a:alpha val="40000"/>
                    </a:prstClr>
                  </a:outerShdw>
                </a:effectLst>
                <a:latin typeface="Times New Roman" panose="02020603050405020304" pitchFamily="18" charset="0"/>
                <a:cs typeface="Times New Roman" panose="02020603050405020304" pitchFamily="18" charset="0"/>
              </a:rPr>
              <a:t>CHÀO MỪNG CÁC EM ĐẾN VỚI TIẾT HỌC</a:t>
            </a:r>
            <a:endParaRPr lang="vi-VN" sz="4400" b="1" dirty="0">
              <a:solidFill>
                <a:srgbClr val="FF0000"/>
              </a:solidFill>
              <a:effectLst>
                <a:outerShdw blurRad="50800" dist="38100" dir="2700000" algn="tl" rotWithShape="0">
                  <a:prstClr val="black">
                    <a:alpha val="40000"/>
                  </a:prstClr>
                </a:outerShdw>
              </a:effectLst>
              <a:latin typeface="Times New Roman" panose="02020603050405020304" pitchFamily="18" charset="0"/>
              <a:cs typeface="Times New Roman" panose="02020603050405020304" pitchFamily="18" charset="0"/>
            </a:endParaRPr>
          </a:p>
        </p:txBody>
      </p:sp>
      <p:sp>
        <p:nvSpPr>
          <p:cNvPr id="6" name="TextBox 5">
            <a:extLst>
              <a:ext uri="{FF2B5EF4-FFF2-40B4-BE49-F238E27FC236}">
                <a16:creationId xmlns:a16="http://schemas.microsoft.com/office/drawing/2014/main" id="{216ECF49-C014-4DE8-A8E7-CD6B5A5AD3F8}"/>
              </a:ext>
            </a:extLst>
          </p:cNvPr>
          <p:cNvSpPr txBox="1"/>
          <p:nvPr/>
        </p:nvSpPr>
        <p:spPr>
          <a:xfrm>
            <a:off x="2640000" y="2800520"/>
            <a:ext cx="7412182" cy="523220"/>
          </a:xfrm>
          <a:prstGeom prst="rect">
            <a:avLst/>
          </a:prstGeom>
          <a:noFill/>
        </p:spPr>
        <p:txBody>
          <a:bodyPr wrap="square" rtlCol="0">
            <a:spAutoFit/>
          </a:bodyPr>
          <a:lstStyle/>
          <a:p>
            <a:pPr algn="ctr"/>
            <a:r>
              <a:rPr lang="en-US" sz="2800" b="1" dirty="0">
                <a:solidFill>
                  <a:srgbClr val="0000CC"/>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§2.MẶT PHẲNG TỌA ĐỘ. ĐỒ THỊ HÀM SỐ </a:t>
            </a:r>
            <a:endParaRPr lang="vi-VN" sz="2800" b="1" dirty="0">
              <a:solidFill>
                <a:srgbClr val="0000CC"/>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4299767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mph" presetSubtype="0" repeatCount="indefinite" fill="hold" grpId="0" nodeType="afterEffect">
                                  <p:stCondLst>
                                    <p:cond delay="0"/>
                                  </p:stCondLst>
                                  <p:childTnLst>
                                    <p:animClr clrSpc="hsl" dir="cw">
                                      <p:cBhvr override="childStyle">
                                        <p:cTn id="6" dur="500" fill="hold"/>
                                        <p:tgtEl>
                                          <p:spTgt spid="5"/>
                                        </p:tgtEl>
                                        <p:attrNameLst>
                                          <p:attrName>style.color</p:attrName>
                                        </p:attrNameLst>
                                      </p:cBhvr>
                                      <p:by>
                                        <p:hsl h="-7200000" s="0" l="0"/>
                                      </p:by>
                                    </p:animClr>
                                    <p:animClr clrSpc="hsl" dir="cw">
                                      <p:cBhvr>
                                        <p:cTn id="7" dur="500" fill="hold"/>
                                        <p:tgtEl>
                                          <p:spTgt spid="5"/>
                                        </p:tgtEl>
                                        <p:attrNameLst>
                                          <p:attrName>fillcolor</p:attrName>
                                        </p:attrNameLst>
                                      </p:cBhvr>
                                      <p:by>
                                        <p:hsl h="-7200000" s="0" l="0"/>
                                      </p:by>
                                    </p:animClr>
                                    <p:animClr clrSpc="hsl" dir="cw">
                                      <p:cBhvr>
                                        <p:cTn id="8" dur="500" fill="hold"/>
                                        <p:tgtEl>
                                          <p:spTgt spid="5"/>
                                        </p:tgtEl>
                                        <p:attrNameLst>
                                          <p:attrName>stroke.color</p:attrName>
                                        </p:attrNameLst>
                                      </p:cBhvr>
                                      <p:by>
                                        <p:hsl h="-7200000" s="0" l="0"/>
                                      </p:by>
                                    </p:animClr>
                                    <p:set>
                                      <p:cBhvr>
                                        <p:cTn id="9" dur="500" fill="hold"/>
                                        <p:tgtEl>
                                          <p:spTgt spid="5"/>
                                        </p:tgtEl>
                                        <p:attrNameLst>
                                          <p:attrName>fill.type</p:attrName>
                                        </p:attrNameLst>
                                      </p:cBhvr>
                                      <p:to>
                                        <p:strVal val="solid"/>
                                      </p:to>
                                    </p:set>
                                  </p:childTnLst>
                                </p:cTn>
                              </p:par>
                              <p:par>
                                <p:cTn id="10" presetID="1" presetClass="emph" presetSubtype="2" repeatCount="indefinite" fill="hold" nodeType="withEffect">
                                  <p:stCondLst>
                                    <p:cond delay="0"/>
                                  </p:stCondLst>
                                  <p:childTnLst>
                                    <p:animClr clrSpc="rgb" dir="cw">
                                      <p:cBhvr>
                                        <p:cTn id="11" dur="750" fill="hold"/>
                                        <p:tgtEl>
                                          <p:spTgt spid="6"/>
                                        </p:tgtEl>
                                        <p:attrNameLst>
                                          <p:attrName>fillcolor</p:attrName>
                                        </p:attrNameLst>
                                      </p:cBhvr>
                                      <p:to>
                                        <a:schemeClr val="accent2"/>
                                      </p:to>
                                    </p:animClr>
                                    <p:set>
                                      <p:cBhvr>
                                        <p:cTn id="12" dur="750" fill="hold"/>
                                        <p:tgtEl>
                                          <p:spTgt spid="6"/>
                                        </p:tgtEl>
                                        <p:attrNameLst>
                                          <p:attrName>fill.type</p:attrName>
                                        </p:attrNameLst>
                                      </p:cBhvr>
                                      <p:to>
                                        <p:strVal val="solid"/>
                                      </p:to>
                                    </p:set>
                                    <p:set>
                                      <p:cBhvr>
                                        <p:cTn id="13" dur="750" fill="hold"/>
                                        <p:tgtEl>
                                          <p:spTgt spid="6"/>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7000" t="-24000" b="-7000"/>
          </a:stretch>
        </a:blipFill>
        <a:effectLst/>
      </p:bgPr>
    </p:bg>
    <p:spTree>
      <p:nvGrpSpPr>
        <p:cNvPr id="1" name=""/>
        <p:cNvGrpSpPr/>
        <p:nvPr/>
      </p:nvGrpSpPr>
      <p:grpSpPr>
        <a:xfrm>
          <a:off x="0" y="0"/>
          <a:ext cx="0" cy="0"/>
          <a:chOff x="0" y="0"/>
          <a:chExt cx="0" cy="0"/>
        </a:xfrm>
      </p:grpSpPr>
      <p:pic>
        <p:nvPicPr>
          <p:cNvPr id="20" name="Picture 2" descr="Thước Kẻ Gỗ - Cung cấp quà tặng quảng cáo">
            <a:extLst>
              <a:ext uri="{FF2B5EF4-FFF2-40B4-BE49-F238E27FC236}">
                <a16:creationId xmlns:a16="http://schemas.microsoft.com/office/drawing/2014/main" id="{C9243BC7-EA83-4E2E-9D7A-6AA3C1796F55}"/>
              </a:ext>
            </a:extLst>
          </p:cNvPr>
          <p:cNvPicPr>
            <a:picLocks noChangeAspect="1" noChangeArrowheads="1"/>
          </p:cNvPicPr>
          <p:nvPr/>
        </p:nvPicPr>
        <p:blipFill rotWithShape="1">
          <a:blip r:embed="rId3">
            <a:extLst>
              <a:ext uri="{BEBA8EAE-BF5A-486C-A8C5-ECC9F3942E4B}">
                <a14:imgProps xmlns:a14="http://schemas.microsoft.com/office/drawing/2010/main">
                  <a14:imgLayer r:embed="rId4">
                    <a14:imgEffect>
                      <a14:backgroundRemoval t="30857" b="51429" l="13429" r="97429"/>
                    </a14:imgEffect>
                  </a14:imgLayer>
                </a14:imgProps>
              </a:ext>
              <a:ext uri="{28A0092B-C50C-407E-A947-70E740481C1C}">
                <a14:useLocalDpi xmlns:a14="http://schemas.microsoft.com/office/drawing/2010/main" val="0"/>
              </a:ext>
            </a:extLst>
          </a:blip>
          <a:srcRect l="15000" t="30714" b="48286"/>
          <a:stretch/>
        </p:blipFill>
        <p:spPr bwMode="auto">
          <a:xfrm rot="5400000">
            <a:off x="8535418" y="1349293"/>
            <a:ext cx="6187850" cy="1528764"/>
          </a:xfrm>
          <a:prstGeom prst="rect">
            <a:avLst/>
          </a:prstGeom>
          <a:noFill/>
          <a:extLst>
            <a:ext uri="{909E8E84-426E-40DD-AFC4-6F175D3DCCD1}">
              <a14:hiddenFill xmlns:a14="http://schemas.microsoft.com/office/drawing/2010/main">
                <a:solidFill>
                  <a:srgbClr val="FFFFFF"/>
                </a:solidFill>
              </a14:hiddenFill>
            </a:ext>
          </a:extLst>
        </p:spPr>
      </p:pic>
      <p:grpSp>
        <p:nvGrpSpPr>
          <p:cNvPr id="2" name="Group 1">
            <a:extLst>
              <a:ext uri="{FF2B5EF4-FFF2-40B4-BE49-F238E27FC236}">
                <a16:creationId xmlns:a16="http://schemas.microsoft.com/office/drawing/2014/main" id="{370CAA47-76E4-4AA5-9BCC-0636B0D73266}"/>
              </a:ext>
            </a:extLst>
          </p:cNvPr>
          <p:cNvGrpSpPr/>
          <p:nvPr/>
        </p:nvGrpSpPr>
        <p:grpSpPr>
          <a:xfrm>
            <a:off x="955961" y="152400"/>
            <a:ext cx="10280078" cy="537075"/>
            <a:chOff x="374068" y="166254"/>
            <a:chExt cx="10280078" cy="537075"/>
          </a:xfrm>
        </p:grpSpPr>
        <p:sp>
          <p:nvSpPr>
            <p:cNvPr id="3" name="TextBox 2">
              <a:extLst>
                <a:ext uri="{FF2B5EF4-FFF2-40B4-BE49-F238E27FC236}">
                  <a16:creationId xmlns:a16="http://schemas.microsoft.com/office/drawing/2014/main" id="{D39CC5DB-3AB3-4936-8DB7-0175E4CC7621}"/>
                </a:ext>
              </a:extLst>
            </p:cNvPr>
            <p:cNvSpPr txBox="1"/>
            <p:nvPr/>
          </p:nvSpPr>
          <p:spPr>
            <a:xfrm>
              <a:off x="401778" y="166254"/>
              <a:ext cx="10252368" cy="523220"/>
            </a:xfrm>
            <a:prstGeom prst="rect">
              <a:avLst/>
            </a:prstGeom>
            <a:noFill/>
          </p:spPr>
          <p:txBody>
            <a:bodyPr wrap="square" rtlCol="0">
              <a:spAutoFit/>
            </a:bodyPr>
            <a:lstStyle/>
            <a:p>
              <a:r>
                <a:rPr lang="en-US" sz="2800" b="1" dirty="0">
                  <a:solidFill>
                    <a:srgbClr val="002060"/>
                  </a:solidFill>
                  <a:latin typeface="Times New Roman" panose="02020603050405020304" pitchFamily="18" charset="0"/>
                  <a:cs typeface="Times New Roman" panose="02020603050405020304" pitchFamily="18" charset="0"/>
                </a:rPr>
                <a:t>II. TỌA ĐỘ CỦA MỘT ĐIỂM TRONG MẶT PHẲNG TỌA ĐỘ</a:t>
              </a:r>
              <a:endParaRPr lang="vi-VN" sz="2800" b="1" dirty="0">
                <a:solidFill>
                  <a:srgbClr val="002060"/>
                </a:solidFill>
                <a:latin typeface="Times New Roman" panose="02020603050405020304" pitchFamily="18" charset="0"/>
                <a:cs typeface="Times New Roman" panose="02020603050405020304" pitchFamily="18" charset="0"/>
              </a:endParaRPr>
            </a:p>
          </p:txBody>
        </p:sp>
        <p:sp>
          <p:nvSpPr>
            <p:cNvPr id="4" name="TextBox 3">
              <a:extLst>
                <a:ext uri="{FF2B5EF4-FFF2-40B4-BE49-F238E27FC236}">
                  <a16:creationId xmlns:a16="http://schemas.microsoft.com/office/drawing/2014/main" id="{172A6B2F-E6E6-4CAC-9118-25E9D5C7C530}"/>
                </a:ext>
              </a:extLst>
            </p:cNvPr>
            <p:cNvSpPr txBox="1"/>
            <p:nvPr/>
          </p:nvSpPr>
          <p:spPr>
            <a:xfrm>
              <a:off x="374068" y="180109"/>
              <a:ext cx="10252368" cy="523220"/>
            </a:xfrm>
            <a:prstGeom prst="rect">
              <a:avLst/>
            </a:prstGeom>
            <a:noFill/>
          </p:spPr>
          <p:txBody>
            <a:bodyPr wrap="square" rtlCol="0">
              <a:spAutoFit/>
            </a:bodyPr>
            <a:lstStyle/>
            <a:p>
              <a:r>
                <a:rPr lang="en-US" sz="2800" b="1" dirty="0">
                  <a:solidFill>
                    <a:srgbClr val="FF0000"/>
                  </a:solidFill>
                  <a:latin typeface="Times New Roman" panose="02020603050405020304" pitchFamily="18" charset="0"/>
                  <a:cs typeface="Times New Roman" panose="02020603050405020304" pitchFamily="18" charset="0"/>
                </a:rPr>
                <a:t>II. TỌA ĐỘ CỦA MỘT ĐIỂM TRONG MẶT PHẲNG TỌA ĐỘ</a:t>
              </a:r>
              <a:endParaRPr lang="vi-VN" sz="2800" b="1" dirty="0">
                <a:solidFill>
                  <a:srgbClr val="FF0000"/>
                </a:solidFill>
                <a:latin typeface="Times New Roman" panose="02020603050405020304" pitchFamily="18" charset="0"/>
                <a:cs typeface="Times New Roman" panose="02020603050405020304" pitchFamily="18" charset="0"/>
              </a:endParaRPr>
            </a:p>
          </p:txBody>
        </p:sp>
      </p:grpSp>
      <p:pic>
        <p:nvPicPr>
          <p:cNvPr id="7" name="Picture 6">
            <a:extLst>
              <a:ext uri="{FF2B5EF4-FFF2-40B4-BE49-F238E27FC236}">
                <a16:creationId xmlns:a16="http://schemas.microsoft.com/office/drawing/2014/main" id="{002568E8-C4D8-45CD-896A-D4CCDE1BEC31}"/>
              </a:ext>
            </a:extLst>
          </p:cNvPr>
          <p:cNvPicPr>
            <a:picLocks noChangeAspect="1"/>
          </p:cNvPicPr>
          <p:nvPr/>
        </p:nvPicPr>
        <p:blipFill rotWithShape="1">
          <a:blip r:embed="rId5">
            <a:extLst>
              <a:ext uri="{BEBA8EAE-BF5A-486C-A8C5-ECC9F3942E4B}">
                <a14:imgProps xmlns:a14="http://schemas.microsoft.com/office/drawing/2010/main">
                  <a14:imgLayer r:embed="rId6">
                    <a14:imgEffect>
                      <a14:backgroundRemoval t="2767" b="27668" l="0" r="13422">
                        <a14:foregroundMark x1="2655" y1="13043" x2="1622" y2="22134"/>
                        <a14:foregroundMark x1="1622" y1="22134" x2="11504" y2="22134"/>
                        <a14:foregroundMark x1="11209" y1="22134" x2="12389" y2="13439"/>
                        <a14:foregroundMark x1="2802" y1="12648" x2="13422" y2="12648"/>
                        <a14:backgroundMark x1="1032" y1="13043" x2="0" y2="20949"/>
                        <a14:backgroundMark x1="1180" y1="24111" x2="12537" y2="24111"/>
                        <a14:backgroundMark x1="12684" y1="22134" x2="13422" y2="11858"/>
                      </a14:backgroundRemoval>
                    </a14:imgEffect>
                  </a14:imgLayer>
                </a14:imgProps>
              </a:ext>
            </a:extLst>
          </a:blip>
          <a:srcRect l="625" t="9516" r="84965" b="74366"/>
          <a:stretch/>
        </p:blipFill>
        <p:spPr>
          <a:xfrm>
            <a:off x="1416000" y="621000"/>
            <a:ext cx="2108887" cy="880232"/>
          </a:xfrm>
          <a:prstGeom prst="rect">
            <a:avLst/>
          </a:prstGeom>
        </p:spPr>
      </p:pic>
      <p:sp>
        <p:nvSpPr>
          <p:cNvPr id="9" name="TextBox 8">
            <a:extLst>
              <a:ext uri="{FF2B5EF4-FFF2-40B4-BE49-F238E27FC236}">
                <a16:creationId xmlns:a16="http://schemas.microsoft.com/office/drawing/2014/main" id="{398FB22C-B587-4368-90E8-9C0A61F7EBEE}"/>
              </a:ext>
            </a:extLst>
          </p:cNvPr>
          <p:cNvSpPr txBox="1"/>
          <p:nvPr/>
        </p:nvSpPr>
        <p:spPr>
          <a:xfrm>
            <a:off x="1632000" y="1413000"/>
            <a:ext cx="6415315" cy="954107"/>
          </a:xfrm>
          <a:prstGeom prst="rect">
            <a:avLst/>
          </a:prstGeom>
          <a:noFill/>
        </p:spPr>
        <p:txBody>
          <a:bodyPr wrap="square" rtlCol="0">
            <a:spAutoFit/>
          </a:bodyPr>
          <a:lstStyle/>
          <a:p>
            <a:r>
              <a:rPr lang="en-US" sz="2800" dirty="0" err="1">
                <a:latin typeface="Times New Roman" panose="02020603050405020304" pitchFamily="18" charset="0"/>
                <a:cs typeface="Times New Roman" panose="02020603050405020304" pitchFamily="18" charset="0"/>
              </a:rPr>
              <a:t>Trong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mặt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phẳng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tọa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độ</a:t>
            </a:r>
            <a:r>
              <a:rPr lang="en-US" sz="2800" dirty="0">
                <a:latin typeface="Times New Roman" panose="02020603050405020304" pitchFamily="18" charset="0"/>
                <a:cs typeface="Times New Roman" panose="02020603050405020304" pitchFamily="18" charset="0"/>
              </a:rPr>
              <a:t> Oxy, </a:t>
            </a:r>
            <a:r>
              <a:rPr lang="en-US" sz="2800" dirty="0" err="1">
                <a:latin typeface="Times New Roman" panose="02020603050405020304" pitchFamily="18" charset="0"/>
                <a:cs typeface="Times New Roman" panose="02020603050405020304" pitchFamily="18" charset="0"/>
              </a:rPr>
              <a:t>hãy</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nêu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cách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xác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định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điểm</a:t>
            </a:r>
            <a:r>
              <a:rPr lang="en-US" sz="2800" dirty="0">
                <a:latin typeface="Times New Roman" panose="02020603050405020304" pitchFamily="18" charset="0"/>
                <a:cs typeface="Times New Roman" panose="02020603050405020304" pitchFamily="18" charset="0"/>
              </a:rPr>
              <a:t> A(3; -2)</a:t>
            </a:r>
            <a:endParaRPr lang="vi-VN" sz="2800" dirty="0">
              <a:latin typeface="Times New Roman" panose="02020603050405020304" pitchFamily="18" charset="0"/>
              <a:cs typeface="Times New Roman" panose="02020603050405020304" pitchFamily="18" charset="0"/>
            </a:endParaRPr>
          </a:p>
        </p:txBody>
      </p:sp>
      <p:sp>
        <p:nvSpPr>
          <p:cNvPr id="10" name="TextBox 9">
            <a:extLst>
              <a:ext uri="{FF2B5EF4-FFF2-40B4-BE49-F238E27FC236}">
                <a16:creationId xmlns:a16="http://schemas.microsoft.com/office/drawing/2014/main" id="{EF98C8F5-39DD-45F2-B878-185C724B1801}"/>
              </a:ext>
            </a:extLst>
          </p:cNvPr>
          <p:cNvSpPr txBox="1"/>
          <p:nvPr/>
        </p:nvSpPr>
        <p:spPr>
          <a:xfrm>
            <a:off x="2136000" y="2421000"/>
            <a:ext cx="2082951" cy="523220"/>
          </a:xfrm>
          <a:prstGeom prst="rect">
            <a:avLst/>
          </a:prstGeom>
          <a:noFill/>
        </p:spPr>
        <p:txBody>
          <a:bodyPr wrap="square" rtlCol="0">
            <a:spAutoFit/>
          </a:bodyPr>
          <a:lstStyle/>
          <a:p>
            <a:r>
              <a:rPr lang="en-US" sz="2800" b="1" i="1" u="sng" dirty="0" err="1">
                <a:solidFill>
                  <a:srgbClr val="0000CC"/>
                </a:solidFill>
                <a:latin typeface="Times New Roman" panose="02020603050405020304" pitchFamily="18" charset="0"/>
                <a:cs typeface="Times New Roman" panose="02020603050405020304" pitchFamily="18" charset="0"/>
              </a:rPr>
              <a:t>Giải</a:t>
            </a:r>
            <a:r>
              <a:rPr lang="en-US" sz="2800" b="1" i="1" u="sng" dirty="0">
                <a:solidFill>
                  <a:srgbClr val="0000CC"/>
                </a:solidFill>
                <a:latin typeface="Times New Roman" panose="02020603050405020304" pitchFamily="18" charset="0"/>
                <a:cs typeface="Times New Roman" panose="02020603050405020304" pitchFamily="18" charset="0"/>
              </a:rPr>
              <a:t>: </a:t>
            </a:r>
            <a:endParaRPr lang="vi-VN" sz="2800" b="1" i="1" u="sng" dirty="0">
              <a:solidFill>
                <a:srgbClr val="0000CC"/>
              </a:solidFill>
              <a:latin typeface="Times New Roman" panose="02020603050405020304" pitchFamily="18" charset="0"/>
              <a:cs typeface="Times New Roman" panose="02020603050405020304" pitchFamily="18" charset="0"/>
            </a:endParaRPr>
          </a:p>
        </p:txBody>
      </p:sp>
      <p:sp>
        <p:nvSpPr>
          <p:cNvPr id="11" name="TextBox 10">
            <a:extLst>
              <a:ext uri="{FF2B5EF4-FFF2-40B4-BE49-F238E27FC236}">
                <a16:creationId xmlns:a16="http://schemas.microsoft.com/office/drawing/2014/main" id="{D9F74D08-BCF6-4CE4-AD70-629B0F575B76}"/>
              </a:ext>
            </a:extLst>
          </p:cNvPr>
          <p:cNvSpPr txBox="1"/>
          <p:nvPr/>
        </p:nvSpPr>
        <p:spPr>
          <a:xfrm>
            <a:off x="1488000" y="2977780"/>
            <a:ext cx="6415315" cy="523220"/>
          </a:xfrm>
          <a:prstGeom prst="rect">
            <a:avLst/>
          </a:prstGeom>
          <a:noFill/>
        </p:spPr>
        <p:txBody>
          <a:bodyPr wrap="square" rtlCol="0">
            <a:spAutoFit/>
          </a:bodyPr>
          <a:lstStyle/>
          <a:p>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Kẻ</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mặt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phẳng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tọa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độ</a:t>
            </a:r>
            <a:r>
              <a:rPr lang="en-US" sz="2800" dirty="0">
                <a:latin typeface="Times New Roman" panose="02020603050405020304" pitchFamily="18" charset="0"/>
                <a:cs typeface="Times New Roman" panose="02020603050405020304" pitchFamily="18" charset="0"/>
              </a:rPr>
              <a:t> Oxy</a:t>
            </a:r>
            <a:endParaRPr lang="vi-VN" sz="2800" dirty="0">
              <a:latin typeface="Times New Roman" panose="02020603050405020304" pitchFamily="18" charset="0"/>
              <a:cs typeface="Times New Roman" panose="02020603050405020304" pitchFamily="18" charset="0"/>
            </a:endParaRPr>
          </a:p>
        </p:txBody>
      </p:sp>
      <p:pic>
        <p:nvPicPr>
          <p:cNvPr id="12" name="Picture 2" descr="Mặt phẳng tọa độ - Các dạng toán và phương pháp giải toán 7 | Hoc360.net">
            <a:extLst>
              <a:ext uri="{FF2B5EF4-FFF2-40B4-BE49-F238E27FC236}">
                <a16:creationId xmlns:a16="http://schemas.microsoft.com/office/drawing/2014/main" id="{8DC4B14E-F1FC-4C79-9A9A-976E714E8F81}"/>
              </a:ext>
            </a:extLst>
          </p:cNvPr>
          <p:cNvPicPr>
            <a:picLocks noChangeAspect="1" noChangeArrowheads="1"/>
          </p:cNvPicPr>
          <p:nvPr/>
        </p:nvPicPr>
        <p:blipFill>
          <a:blip r:embed="rId7">
            <a:extLst>
              <a:ext uri="{BEBA8EAE-BF5A-486C-A8C5-ECC9F3942E4B}">
                <a14:imgProps xmlns:a14="http://schemas.microsoft.com/office/drawing/2010/main">
                  <a14:imgLayer r:embed="rId8">
                    <a14:imgEffect>
                      <a14:backgroundRemoval t="0" b="100000" l="0" r="99197">
                        <a14:foregroundMark x1="803" y1="52790" x2="96386" y2="53219"/>
                        <a14:foregroundMark x1="803" y1="41631" x2="97992" y2="41202"/>
                        <a14:foregroundMark x1="97992" y1="41202" x2="98795" y2="65236"/>
                        <a14:foregroundMark x1="98795" y1="63948" x2="57028" y2="66524"/>
                        <a14:foregroundMark x1="59839" y1="66524" x2="61044" y2="99571"/>
                        <a14:foregroundMark x1="60241" y1="98712" x2="39357" y2="98712"/>
                        <a14:foregroundMark x1="39357" y1="98283" x2="37751" y2="54506"/>
                        <a14:foregroundMark x1="42972" y1="41631" x2="42972" y2="1717"/>
                        <a14:foregroundMark x1="42972" y1="1717" x2="59839" y2="1288"/>
                        <a14:foregroundMark x1="59839" y1="1288" x2="60241" y2="42060"/>
                      </a14:backgroundRemoval>
                    </a14:imgEffect>
                  </a14:imgLayer>
                </a14:imgProps>
              </a:ext>
              <a:ext uri="{28A0092B-C50C-407E-A947-70E740481C1C}">
                <a14:useLocalDpi xmlns:a14="http://schemas.microsoft.com/office/drawing/2010/main" val="0"/>
              </a:ext>
            </a:extLst>
          </a:blip>
          <a:srcRect/>
          <a:stretch>
            <a:fillRect/>
          </a:stretch>
        </p:blipFill>
        <p:spPr bwMode="auto">
          <a:xfrm>
            <a:off x="7486750" y="817939"/>
            <a:ext cx="4206153" cy="3935878"/>
          </a:xfrm>
          <a:prstGeom prst="rect">
            <a:avLst/>
          </a:prstGeom>
          <a:noFill/>
          <a:extLst>
            <a:ext uri="{909E8E84-426E-40DD-AFC4-6F175D3DCCD1}">
              <a14:hiddenFill xmlns:a14="http://schemas.microsoft.com/office/drawing/2010/main">
                <a:solidFill>
                  <a:srgbClr val="FFFFFF"/>
                </a:solidFill>
              </a14:hiddenFill>
            </a:ext>
          </a:extLst>
        </p:spPr>
      </p:pic>
      <p:sp>
        <p:nvSpPr>
          <p:cNvPr id="13" name="TextBox 12">
            <a:extLst>
              <a:ext uri="{FF2B5EF4-FFF2-40B4-BE49-F238E27FC236}">
                <a16:creationId xmlns:a16="http://schemas.microsoft.com/office/drawing/2014/main" id="{5BD7618A-C82A-45B2-B375-B525EEDC9430}"/>
              </a:ext>
            </a:extLst>
          </p:cNvPr>
          <p:cNvSpPr txBox="1"/>
          <p:nvPr/>
        </p:nvSpPr>
        <p:spPr>
          <a:xfrm>
            <a:off x="1704000" y="3573000"/>
            <a:ext cx="5760000" cy="954107"/>
          </a:xfrm>
          <a:prstGeom prst="rect">
            <a:avLst/>
          </a:prstGeom>
          <a:noFill/>
        </p:spPr>
        <p:txBody>
          <a:bodyPr wrap="square" rtlCol="0">
            <a:spAutoFit/>
          </a:bodyPr>
          <a:lstStyle/>
          <a:p>
            <a:r>
              <a:rPr lang="en-US" sz="2800" dirty="0">
                <a:latin typeface="Times New Roman" panose="02020603050405020304" pitchFamily="18" charset="0"/>
                <a:cs typeface="Times New Roman" panose="02020603050405020304" pitchFamily="18" charset="0"/>
              </a:rPr>
              <a:t>- Qua </a:t>
            </a:r>
            <a:r>
              <a:rPr lang="en-US" sz="2800" dirty="0" err="1">
                <a:latin typeface="Times New Roman" panose="02020603050405020304" pitchFamily="18" charset="0"/>
                <a:cs typeface="Times New Roman" panose="02020603050405020304" pitchFamily="18" charset="0"/>
              </a:rPr>
              <a:t>điểm</a:t>
            </a:r>
            <a:r>
              <a:rPr lang="en-US" sz="2800" dirty="0">
                <a:latin typeface="Times New Roman" panose="02020603050405020304" pitchFamily="18" charset="0"/>
                <a:cs typeface="Times New Roman" panose="02020603050405020304" pitchFamily="18" charset="0"/>
              </a:rPr>
              <a:t> 3 </a:t>
            </a:r>
            <a:r>
              <a:rPr lang="en-US" sz="2800" dirty="0" err="1">
                <a:latin typeface="Times New Roman" panose="02020603050405020304" pitchFamily="18" charset="0"/>
                <a:cs typeface="Times New Roman" panose="02020603050405020304" pitchFamily="18" charset="0"/>
              </a:rPr>
              <a:t>trên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trục</a:t>
            </a:r>
            <a:r>
              <a:rPr lang="en-US" sz="2800" dirty="0">
                <a:latin typeface="Times New Roman" panose="02020603050405020304" pitchFamily="18" charset="0"/>
                <a:cs typeface="Times New Roman" panose="02020603050405020304" pitchFamily="18" charset="0"/>
              </a:rPr>
              <a:t> Ox, ta </a:t>
            </a:r>
            <a:r>
              <a:rPr lang="en-US" sz="2800" dirty="0" err="1">
                <a:latin typeface="Times New Roman" panose="02020603050405020304" pitchFamily="18" charset="0"/>
                <a:cs typeface="Times New Roman" panose="02020603050405020304" pitchFamily="18" charset="0"/>
              </a:rPr>
              <a:t>kẻ</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đường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thẳng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vuông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góc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với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trục</a:t>
            </a:r>
            <a:r>
              <a:rPr lang="en-US" sz="2800" dirty="0">
                <a:latin typeface="Times New Roman" panose="02020603050405020304" pitchFamily="18" charset="0"/>
                <a:cs typeface="Times New Roman" panose="02020603050405020304" pitchFamily="18" charset="0"/>
              </a:rPr>
              <a:t> Ox</a:t>
            </a:r>
            <a:endParaRPr lang="vi-VN" sz="2800" dirty="0">
              <a:latin typeface="Times New Roman" panose="02020603050405020304" pitchFamily="18" charset="0"/>
              <a:cs typeface="Times New Roman" panose="02020603050405020304" pitchFamily="18" charset="0"/>
            </a:endParaRPr>
          </a:p>
        </p:txBody>
      </p:sp>
      <p:sp>
        <p:nvSpPr>
          <p:cNvPr id="14" name="TextBox 13">
            <a:extLst>
              <a:ext uri="{FF2B5EF4-FFF2-40B4-BE49-F238E27FC236}">
                <a16:creationId xmlns:a16="http://schemas.microsoft.com/office/drawing/2014/main" id="{71E530B0-F04C-4F99-A8D0-139AB0C8E592}"/>
              </a:ext>
            </a:extLst>
          </p:cNvPr>
          <p:cNvSpPr txBox="1"/>
          <p:nvPr/>
        </p:nvSpPr>
        <p:spPr>
          <a:xfrm>
            <a:off x="1920001" y="4581000"/>
            <a:ext cx="5616000" cy="954107"/>
          </a:xfrm>
          <a:prstGeom prst="rect">
            <a:avLst/>
          </a:prstGeom>
          <a:noFill/>
        </p:spPr>
        <p:txBody>
          <a:bodyPr wrap="square" rtlCol="0">
            <a:spAutoFit/>
          </a:bodyPr>
          <a:lstStyle/>
          <a:p>
            <a:r>
              <a:rPr lang="en-US" sz="2800" dirty="0">
                <a:latin typeface="Times New Roman" panose="02020603050405020304" pitchFamily="18" charset="0"/>
                <a:cs typeface="Times New Roman" panose="02020603050405020304" pitchFamily="18" charset="0"/>
              </a:rPr>
              <a:t>- Qua </a:t>
            </a:r>
            <a:r>
              <a:rPr lang="en-US" sz="2800" dirty="0" err="1">
                <a:latin typeface="Times New Roman" panose="02020603050405020304" pitchFamily="18" charset="0"/>
                <a:cs typeface="Times New Roman" panose="02020603050405020304" pitchFamily="18" charset="0"/>
              </a:rPr>
              <a:t>điểm</a:t>
            </a:r>
            <a:r>
              <a:rPr lang="en-US" sz="2800" dirty="0">
                <a:latin typeface="Times New Roman" panose="02020603050405020304" pitchFamily="18" charset="0"/>
                <a:cs typeface="Times New Roman" panose="02020603050405020304" pitchFamily="18" charset="0"/>
              </a:rPr>
              <a:t> -2 </a:t>
            </a:r>
            <a:r>
              <a:rPr lang="en-US" sz="2800" dirty="0" err="1">
                <a:latin typeface="Times New Roman" panose="02020603050405020304" pitchFamily="18" charset="0"/>
                <a:cs typeface="Times New Roman" panose="02020603050405020304" pitchFamily="18" charset="0"/>
              </a:rPr>
              <a:t>trên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trục</a:t>
            </a:r>
            <a:r>
              <a:rPr lang="en-US" sz="2800" dirty="0">
                <a:latin typeface="Times New Roman" panose="02020603050405020304" pitchFamily="18" charset="0"/>
                <a:cs typeface="Times New Roman" panose="02020603050405020304" pitchFamily="18" charset="0"/>
              </a:rPr>
              <a:t> Oy, ta </a:t>
            </a:r>
            <a:r>
              <a:rPr lang="en-US" sz="2800" dirty="0" err="1">
                <a:latin typeface="Times New Roman" panose="02020603050405020304" pitchFamily="18" charset="0"/>
                <a:cs typeface="Times New Roman" panose="02020603050405020304" pitchFamily="18" charset="0"/>
              </a:rPr>
              <a:t>kẻ</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đường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thẳng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vuông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góc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với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trục</a:t>
            </a:r>
            <a:r>
              <a:rPr lang="en-US" sz="2800" dirty="0">
                <a:latin typeface="Times New Roman" panose="02020603050405020304" pitchFamily="18" charset="0"/>
                <a:cs typeface="Times New Roman" panose="02020603050405020304" pitchFamily="18" charset="0"/>
              </a:rPr>
              <a:t> Oy</a:t>
            </a:r>
            <a:endParaRPr lang="vi-VN" sz="2800" dirty="0">
              <a:latin typeface="Times New Roman" panose="02020603050405020304" pitchFamily="18" charset="0"/>
              <a:cs typeface="Times New Roman" panose="02020603050405020304" pitchFamily="18" charset="0"/>
            </a:endParaRPr>
          </a:p>
        </p:txBody>
      </p:sp>
      <p:sp>
        <p:nvSpPr>
          <p:cNvPr id="15" name="TextBox 14">
            <a:extLst>
              <a:ext uri="{FF2B5EF4-FFF2-40B4-BE49-F238E27FC236}">
                <a16:creationId xmlns:a16="http://schemas.microsoft.com/office/drawing/2014/main" id="{E4FAAD20-22DA-409E-88BA-A46BF5837E5C}"/>
              </a:ext>
            </a:extLst>
          </p:cNvPr>
          <p:cNvSpPr txBox="1"/>
          <p:nvPr/>
        </p:nvSpPr>
        <p:spPr>
          <a:xfrm>
            <a:off x="2208000" y="5661000"/>
            <a:ext cx="6866903" cy="523220"/>
          </a:xfrm>
          <a:prstGeom prst="rect">
            <a:avLst/>
          </a:prstGeom>
          <a:noFill/>
        </p:spPr>
        <p:txBody>
          <a:bodyPr wrap="square" rtlCol="0">
            <a:spAutoFit/>
          </a:bodyPr>
          <a:lstStyle/>
          <a:p>
            <a:r>
              <a:rPr lang="en-US" sz="2800" dirty="0">
                <a:latin typeface="Times New Roman" panose="02020603050405020304" pitchFamily="18" charset="0"/>
                <a:cs typeface="Times New Roman" panose="02020603050405020304" pitchFamily="18" charset="0"/>
              </a:rPr>
              <a:t>- Hai </a:t>
            </a:r>
            <a:r>
              <a:rPr lang="en-US" sz="2800" dirty="0" err="1">
                <a:latin typeface="Times New Roman" panose="02020603050405020304" pitchFamily="18" charset="0"/>
                <a:cs typeface="Times New Roman" panose="02020603050405020304" pitchFamily="18" charset="0"/>
              </a:rPr>
              <a:t>đường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thẳng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cắt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nhau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tại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điểm</a:t>
            </a:r>
            <a:r>
              <a:rPr lang="en-US" sz="2800" dirty="0">
                <a:latin typeface="Times New Roman" panose="02020603050405020304" pitchFamily="18" charset="0"/>
                <a:cs typeface="Times New Roman" panose="02020603050405020304" pitchFamily="18" charset="0"/>
              </a:rPr>
              <a:t> A(3; -2)</a:t>
            </a:r>
            <a:endParaRPr lang="vi-VN" sz="2800" dirty="0">
              <a:latin typeface="Times New Roman" panose="02020603050405020304" pitchFamily="18" charset="0"/>
              <a:cs typeface="Times New Roman" panose="02020603050405020304" pitchFamily="18" charset="0"/>
            </a:endParaRPr>
          </a:p>
        </p:txBody>
      </p:sp>
      <p:cxnSp>
        <p:nvCxnSpPr>
          <p:cNvPr id="17" name="Straight Connector 16">
            <a:extLst>
              <a:ext uri="{FF2B5EF4-FFF2-40B4-BE49-F238E27FC236}">
                <a16:creationId xmlns:a16="http://schemas.microsoft.com/office/drawing/2014/main" id="{FB61B5CA-7327-4202-86BC-88915EC592F4}"/>
              </a:ext>
            </a:extLst>
          </p:cNvPr>
          <p:cNvCxnSpPr/>
          <p:nvPr/>
        </p:nvCxnSpPr>
        <p:spPr>
          <a:xfrm>
            <a:off x="10929257" y="2902857"/>
            <a:ext cx="0" cy="935297"/>
          </a:xfrm>
          <a:prstGeom prst="line">
            <a:avLst/>
          </a:prstGeom>
          <a:ln w="28575">
            <a:prstDash val="sysDot"/>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C3AE9F13-D10C-487F-AD3C-DFA01A341E71}"/>
              </a:ext>
            </a:extLst>
          </p:cNvPr>
          <p:cNvCxnSpPr/>
          <p:nvPr/>
        </p:nvCxnSpPr>
        <p:spPr>
          <a:xfrm>
            <a:off x="9477829" y="3852668"/>
            <a:ext cx="1451428" cy="0"/>
          </a:xfrm>
          <a:prstGeom prst="line">
            <a:avLst/>
          </a:prstGeom>
          <a:ln w="28575">
            <a:prstDash val="sysDot"/>
          </a:ln>
        </p:spPr>
        <p:style>
          <a:lnRef idx="1">
            <a:schemeClr val="accent1"/>
          </a:lnRef>
          <a:fillRef idx="0">
            <a:schemeClr val="accent1"/>
          </a:fillRef>
          <a:effectRef idx="0">
            <a:schemeClr val="accent1"/>
          </a:effectRef>
          <a:fontRef idx="minor">
            <a:schemeClr val="tx1"/>
          </a:fontRef>
        </p:style>
      </p:cxnSp>
      <p:pic>
        <p:nvPicPr>
          <p:cNvPr id="21" name="Picture 2" descr="Thước Kẻ Gỗ - Cung cấp quà tặng quảng cáo">
            <a:extLst>
              <a:ext uri="{FF2B5EF4-FFF2-40B4-BE49-F238E27FC236}">
                <a16:creationId xmlns:a16="http://schemas.microsoft.com/office/drawing/2014/main" id="{2F7D6C13-D0B2-45C5-ADD0-F3FE8D54281B}"/>
              </a:ext>
            </a:extLst>
          </p:cNvPr>
          <p:cNvPicPr>
            <a:picLocks noChangeAspect="1" noChangeArrowheads="1"/>
          </p:cNvPicPr>
          <p:nvPr/>
        </p:nvPicPr>
        <p:blipFill rotWithShape="1">
          <a:blip r:embed="rId3">
            <a:extLst>
              <a:ext uri="{BEBA8EAE-BF5A-486C-A8C5-ECC9F3942E4B}">
                <a14:imgProps xmlns:a14="http://schemas.microsoft.com/office/drawing/2010/main">
                  <a14:imgLayer r:embed="rId4">
                    <a14:imgEffect>
                      <a14:backgroundRemoval t="30857" b="51429" l="13429" r="97429"/>
                    </a14:imgEffect>
                  </a14:imgLayer>
                </a14:imgProps>
              </a:ext>
              <a:ext uri="{28A0092B-C50C-407E-A947-70E740481C1C}">
                <a14:useLocalDpi xmlns:a14="http://schemas.microsoft.com/office/drawing/2010/main" val="0"/>
              </a:ext>
            </a:extLst>
          </a:blip>
          <a:srcRect l="15000" t="30714" b="48286"/>
          <a:stretch/>
        </p:blipFill>
        <p:spPr bwMode="auto">
          <a:xfrm>
            <a:off x="7385148" y="3778273"/>
            <a:ext cx="6187850" cy="1528764"/>
          </a:xfrm>
          <a:prstGeom prst="rect">
            <a:avLst/>
          </a:prstGeom>
          <a:noFill/>
          <a:extLst>
            <a:ext uri="{909E8E84-426E-40DD-AFC4-6F175D3DCCD1}">
              <a14:hiddenFill xmlns:a14="http://schemas.microsoft.com/office/drawing/2010/main">
                <a:solidFill>
                  <a:srgbClr val="FFFFFF"/>
                </a:solidFill>
              </a14:hiddenFill>
            </a:ext>
          </a:extLst>
        </p:spPr>
      </p:pic>
      <p:sp>
        <p:nvSpPr>
          <p:cNvPr id="22" name="TextBox 21">
            <a:extLst>
              <a:ext uri="{FF2B5EF4-FFF2-40B4-BE49-F238E27FC236}">
                <a16:creationId xmlns:a16="http://schemas.microsoft.com/office/drawing/2014/main" id="{45BCFB46-870E-43BA-9646-52BCAD90804F}"/>
              </a:ext>
            </a:extLst>
          </p:cNvPr>
          <p:cNvSpPr txBox="1"/>
          <p:nvPr/>
        </p:nvSpPr>
        <p:spPr>
          <a:xfrm>
            <a:off x="10784116" y="3656967"/>
            <a:ext cx="464458" cy="369332"/>
          </a:xfrm>
          <a:prstGeom prst="rect">
            <a:avLst/>
          </a:prstGeom>
          <a:noFill/>
        </p:spPr>
        <p:txBody>
          <a:bodyPr wrap="square" rtlCol="0">
            <a:spAutoFit/>
          </a:bodyPr>
          <a:lstStyle/>
          <a:p>
            <a:r>
              <a:rPr lang="vi-VN" dirty="0">
                <a:sym typeface="Symbol" panose="05050102010706020507" pitchFamily="18" charset="2"/>
              </a:rPr>
              <a:t></a:t>
            </a:r>
            <a:endParaRPr lang="vi-VN" dirty="0"/>
          </a:p>
        </p:txBody>
      </p:sp>
      <p:sp>
        <p:nvSpPr>
          <p:cNvPr id="24" name="TextBox 23">
            <a:extLst>
              <a:ext uri="{FF2B5EF4-FFF2-40B4-BE49-F238E27FC236}">
                <a16:creationId xmlns:a16="http://schemas.microsoft.com/office/drawing/2014/main" id="{A6099A65-9057-4B86-A7EA-28B4093ED9AF}"/>
              </a:ext>
            </a:extLst>
          </p:cNvPr>
          <p:cNvSpPr txBox="1"/>
          <p:nvPr/>
        </p:nvSpPr>
        <p:spPr>
          <a:xfrm>
            <a:off x="10592308" y="3877491"/>
            <a:ext cx="1757876" cy="523220"/>
          </a:xfrm>
          <a:prstGeom prst="rect">
            <a:avLst/>
          </a:prstGeom>
          <a:noFill/>
        </p:spPr>
        <p:txBody>
          <a:bodyPr wrap="square" rtlCol="0">
            <a:spAutoFit/>
          </a:bodyPr>
          <a:lstStyle/>
          <a:p>
            <a:r>
              <a:rPr lang="en-US" sz="2800" dirty="0">
                <a:latin typeface="Times New Roman" panose="02020603050405020304" pitchFamily="18" charset="0"/>
                <a:cs typeface="Times New Roman" panose="02020603050405020304" pitchFamily="18" charset="0"/>
              </a:rPr>
              <a:t> A(3; -2)</a:t>
            </a:r>
            <a:endParaRPr lang="vi-VN" sz="28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02831881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inVertical)">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barn(inVertical)">
                                      <p:cBhvr>
                                        <p:cTn id="12" dur="500"/>
                                        <p:tgtEl>
                                          <p:spTgt spid="11"/>
                                        </p:tgtEl>
                                      </p:cBhvr>
                                    </p:animEffect>
                                  </p:childTnLst>
                                </p:cTn>
                              </p:par>
                            </p:childTnLst>
                          </p:cTn>
                        </p:par>
                        <p:par>
                          <p:cTn id="13" fill="hold">
                            <p:stCondLst>
                              <p:cond delay="500"/>
                            </p:stCondLst>
                            <p:childTnLst>
                              <p:par>
                                <p:cTn id="14" presetID="6" presetClass="entr" presetSubtype="16" fill="hold" nodeType="afterEffect">
                                  <p:stCondLst>
                                    <p:cond delay="0"/>
                                  </p:stCondLst>
                                  <p:childTnLst>
                                    <p:set>
                                      <p:cBhvr>
                                        <p:cTn id="15" dur="1" fill="hold">
                                          <p:stCondLst>
                                            <p:cond delay="0"/>
                                          </p:stCondLst>
                                        </p:cTn>
                                        <p:tgtEl>
                                          <p:spTgt spid="12"/>
                                        </p:tgtEl>
                                        <p:attrNameLst>
                                          <p:attrName>style.visibility</p:attrName>
                                        </p:attrNameLst>
                                      </p:cBhvr>
                                      <p:to>
                                        <p:strVal val="visible"/>
                                      </p:to>
                                    </p:set>
                                    <p:animEffect transition="in" filter="circle(in)">
                                      <p:cBhvr>
                                        <p:cTn id="16" dur="500"/>
                                        <p:tgtEl>
                                          <p:spTgt spid="12"/>
                                        </p:tgtEl>
                                      </p:cBhvr>
                                    </p:animEffect>
                                  </p:childTnLst>
                                </p:cTn>
                              </p:par>
                            </p:childTnLst>
                          </p:cTn>
                        </p:par>
                      </p:childTnLst>
                    </p:cTn>
                  </p:par>
                  <p:par>
                    <p:cTn id="17" fill="hold">
                      <p:stCondLst>
                        <p:cond delay="indefinite"/>
                      </p:stCondLst>
                      <p:childTnLst>
                        <p:par>
                          <p:cTn id="18" fill="hold">
                            <p:stCondLst>
                              <p:cond delay="0"/>
                            </p:stCondLst>
                            <p:childTnLst>
                              <p:par>
                                <p:cTn id="19" presetID="16" presetClass="entr" presetSubtype="21" fill="hold" grpId="0" nodeType="clickEffect">
                                  <p:stCondLst>
                                    <p:cond delay="0"/>
                                  </p:stCondLst>
                                  <p:childTnLst>
                                    <p:set>
                                      <p:cBhvr>
                                        <p:cTn id="20" dur="1" fill="hold">
                                          <p:stCondLst>
                                            <p:cond delay="0"/>
                                          </p:stCondLst>
                                        </p:cTn>
                                        <p:tgtEl>
                                          <p:spTgt spid="13"/>
                                        </p:tgtEl>
                                        <p:attrNameLst>
                                          <p:attrName>style.visibility</p:attrName>
                                        </p:attrNameLst>
                                      </p:cBhvr>
                                      <p:to>
                                        <p:strVal val="visible"/>
                                      </p:to>
                                    </p:set>
                                    <p:animEffect transition="in" filter="barn(inVertical)">
                                      <p:cBhvr>
                                        <p:cTn id="21" dur="500"/>
                                        <p:tgtEl>
                                          <p:spTgt spid="13"/>
                                        </p:tgtEl>
                                      </p:cBhvr>
                                    </p:animEffect>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nodeType="clickEffect">
                                  <p:stCondLst>
                                    <p:cond delay="0"/>
                                  </p:stCondLst>
                                  <p:childTnLst>
                                    <p:set>
                                      <p:cBhvr>
                                        <p:cTn id="25" dur="1" fill="hold">
                                          <p:stCondLst>
                                            <p:cond delay="0"/>
                                          </p:stCondLst>
                                        </p:cTn>
                                        <p:tgtEl>
                                          <p:spTgt spid="20"/>
                                        </p:tgtEl>
                                        <p:attrNameLst>
                                          <p:attrName>style.visibility</p:attrName>
                                        </p:attrNameLst>
                                      </p:cBhvr>
                                      <p:to>
                                        <p:strVal val="visible"/>
                                      </p:to>
                                    </p:set>
                                    <p:animEffect transition="in" filter="fade">
                                      <p:cBhvr>
                                        <p:cTn id="26" dur="1000"/>
                                        <p:tgtEl>
                                          <p:spTgt spid="20"/>
                                        </p:tgtEl>
                                      </p:cBhvr>
                                    </p:animEffect>
                                    <p:anim calcmode="lin" valueType="num">
                                      <p:cBhvr>
                                        <p:cTn id="27" dur="1000" fill="hold"/>
                                        <p:tgtEl>
                                          <p:spTgt spid="20"/>
                                        </p:tgtEl>
                                        <p:attrNameLst>
                                          <p:attrName>ppt_x</p:attrName>
                                        </p:attrNameLst>
                                      </p:cBhvr>
                                      <p:tavLst>
                                        <p:tav tm="0">
                                          <p:val>
                                            <p:strVal val="#ppt_x"/>
                                          </p:val>
                                        </p:tav>
                                        <p:tav tm="100000">
                                          <p:val>
                                            <p:strVal val="#ppt_x"/>
                                          </p:val>
                                        </p:tav>
                                      </p:tavLst>
                                    </p:anim>
                                    <p:anim calcmode="lin" valueType="num">
                                      <p:cBhvr>
                                        <p:cTn id="28" dur="1000" fill="hold"/>
                                        <p:tgtEl>
                                          <p:spTgt spid="20"/>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2" presetClass="entr" presetSubtype="8" fill="hold" nodeType="clickEffect">
                                  <p:stCondLst>
                                    <p:cond delay="0"/>
                                  </p:stCondLst>
                                  <p:childTnLst>
                                    <p:set>
                                      <p:cBhvr>
                                        <p:cTn id="32" dur="1" fill="hold">
                                          <p:stCondLst>
                                            <p:cond delay="0"/>
                                          </p:stCondLst>
                                        </p:cTn>
                                        <p:tgtEl>
                                          <p:spTgt spid="17"/>
                                        </p:tgtEl>
                                        <p:attrNameLst>
                                          <p:attrName>style.visibility</p:attrName>
                                        </p:attrNameLst>
                                      </p:cBhvr>
                                      <p:to>
                                        <p:strVal val="visible"/>
                                      </p:to>
                                    </p:set>
                                    <p:animEffect transition="in" filter="wipe(left)">
                                      <p:cBhvr>
                                        <p:cTn id="33" dur="500"/>
                                        <p:tgtEl>
                                          <p:spTgt spid="17"/>
                                        </p:tgtEl>
                                      </p:cBhvr>
                                    </p:animEffect>
                                  </p:childTnLst>
                                </p:cTn>
                              </p:par>
                            </p:childTnLst>
                          </p:cTn>
                        </p:par>
                      </p:childTnLst>
                    </p:cTn>
                  </p:par>
                  <p:par>
                    <p:cTn id="34" fill="hold">
                      <p:stCondLst>
                        <p:cond delay="indefinite"/>
                      </p:stCondLst>
                      <p:childTnLst>
                        <p:par>
                          <p:cTn id="35" fill="hold">
                            <p:stCondLst>
                              <p:cond delay="0"/>
                            </p:stCondLst>
                            <p:childTnLst>
                              <p:par>
                                <p:cTn id="36" presetID="8" presetClass="exit" presetSubtype="32" fill="hold" nodeType="clickEffect">
                                  <p:stCondLst>
                                    <p:cond delay="0"/>
                                  </p:stCondLst>
                                  <p:childTnLst>
                                    <p:animEffect transition="out" filter="diamond(out)">
                                      <p:cBhvr>
                                        <p:cTn id="37" dur="500"/>
                                        <p:tgtEl>
                                          <p:spTgt spid="20"/>
                                        </p:tgtEl>
                                      </p:cBhvr>
                                    </p:animEffect>
                                    <p:set>
                                      <p:cBhvr>
                                        <p:cTn id="38" dur="1" fill="hold">
                                          <p:stCondLst>
                                            <p:cond delay="499"/>
                                          </p:stCondLst>
                                        </p:cTn>
                                        <p:tgtEl>
                                          <p:spTgt spid="20"/>
                                        </p:tgtEl>
                                        <p:attrNameLst>
                                          <p:attrName>style.visibility</p:attrName>
                                        </p:attrNameLst>
                                      </p:cBhvr>
                                      <p:to>
                                        <p:strVal val="hidden"/>
                                      </p:to>
                                    </p:set>
                                  </p:childTnLst>
                                </p:cTn>
                              </p:par>
                            </p:childTnLst>
                          </p:cTn>
                        </p:par>
                      </p:childTnLst>
                    </p:cTn>
                  </p:par>
                  <p:par>
                    <p:cTn id="39" fill="hold">
                      <p:stCondLst>
                        <p:cond delay="indefinite"/>
                      </p:stCondLst>
                      <p:childTnLst>
                        <p:par>
                          <p:cTn id="40" fill="hold">
                            <p:stCondLst>
                              <p:cond delay="0"/>
                            </p:stCondLst>
                            <p:childTnLst>
                              <p:par>
                                <p:cTn id="41" presetID="16" presetClass="entr" presetSubtype="21" fill="hold" grpId="0" nodeType="clickEffect">
                                  <p:stCondLst>
                                    <p:cond delay="0"/>
                                  </p:stCondLst>
                                  <p:childTnLst>
                                    <p:set>
                                      <p:cBhvr>
                                        <p:cTn id="42" dur="1" fill="hold">
                                          <p:stCondLst>
                                            <p:cond delay="0"/>
                                          </p:stCondLst>
                                        </p:cTn>
                                        <p:tgtEl>
                                          <p:spTgt spid="14"/>
                                        </p:tgtEl>
                                        <p:attrNameLst>
                                          <p:attrName>style.visibility</p:attrName>
                                        </p:attrNameLst>
                                      </p:cBhvr>
                                      <p:to>
                                        <p:strVal val="visible"/>
                                      </p:to>
                                    </p:set>
                                    <p:animEffect transition="in" filter="barn(inVertical)">
                                      <p:cBhvr>
                                        <p:cTn id="43" dur="500"/>
                                        <p:tgtEl>
                                          <p:spTgt spid="14"/>
                                        </p:tgtEl>
                                      </p:cBhvr>
                                    </p:animEffect>
                                  </p:childTnLst>
                                </p:cTn>
                              </p:par>
                            </p:childTnLst>
                          </p:cTn>
                        </p:par>
                      </p:childTnLst>
                    </p:cTn>
                  </p:par>
                  <p:par>
                    <p:cTn id="44" fill="hold">
                      <p:stCondLst>
                        <p:cond delay="indefinite"/>
                      </p:stCondLst>
                      <p:childTnLst>
                        <p:par>
                          <p:cTn id="45" fill="hold">
                            <p:stCondLst>
                              <p:cond delay="0"/>
                            </p:stCondLst>
                            <p:childTnLst>
                              <p:par>
                                <p:cTn id="46" presetID="2" presetClass="entr" presetSubtype="4" fill="hold" nodeType="clickEffect">
                                  <p:stCondLst>
                                    <p:cond delay="0"/>
                                  </p:stCondLst>
                                  <p:childTnLst>
                                    <p:set>
                                      <p:cBhvr>
                                        <p:cTn id="47" dur="1" fill="hold">
                                          <p:stCondLst>
                                            <p:cond delay="0"/>
                                          </p:stCondLst>
                                        </p:cTn>
                                        <p:tgtEl>
                                          <p:spTgt spid="21"/>
                                        </p:tgtEl>
                                        <p:attrNameLst>
                                          <p:attrName>style.visibility</p:attrName>
                                        </p:attrNameLst>
                                      </p:cBhvr>
                                      <p:to>
                                        <p:strVal val="visible"/>
                                      </p:to>
                                    </p:set>
                                    <p:anim calcmode="lin" valueType="num">
                                      <p:cBhvr additive="base">
                                        <p:cTn id="48" dur="500" fill="hold"/>
                                        <p:tgtEl>
                                          <p:spTgt spid="21"/>
                                        </p:tgtEl>
                                        <p:attrNameLst>
                                          <p:attrName>ppt_x</p:attrName>
                                        </p:attrNameLst>
                                      </p:cBhvr>
                                      <p:tavLst>
                                        <p:tav tm="0">
                                          <p:val>
                                            <p:strVal val="#ppt_x"/>
                                          </p:val>
                                        </p:tav>
                                        <p:tav tm="100000">
                                          <p:val>
                                            <p:strVal val="#ppt_x"/>
                                          </p:val>
                                        </p:tav>
                                      </p:tavLst>
                                    </p:anim>
                                    <p:anim calcmode="lin" valueType="num">
                                      <p:cBhvr additive="base">
                                        <p:cTn id="49" dur="500" fill="hold"/>
                                        <p:tgtEl>
                                          <p:spTgt spid="21"/>
                                        </p:tgtEl>
                                        <p:attrNameLst>
                                          <p:attrName>ppt_y</p:attrName>
                                        </p:attrNameLst>
                                      </p:cBhvr>
                                      <p:tavLst>
                                        <p:tav tm="0">
                                          <p:val>
                                            <p:strVal val="1+#ppt_h/2"/>
                                          </p:val>
                                        </p:tav>
                                        <p:tav tm="100000">
                                          <p:val>
                                            <p:strVal val="#ppt_y"/>
                                          </p:val>
                                        </p:tav>
                                      </p:tavLst>
                                    </p:anim>
                                  </p:childTnLst>
                                </p:cTn>
                              </p:par>
                            </p:childTnLst>
                          </p:cTn>
                        </p:par>
                      </p:childTnLst>
                    </p:cTn>
                  </p:par>
                  <p:par>
                    <p:cTn id="50" fill="hold">
                      <p:stCondLst>
                        <p:cond delay="indefinite"/>
                      </p:stCondLst>
                      <p:childTnLst>
                        <p:par>
                          <p:cTn id="51" fill="hold">
                            <p:stCondLst>
                              <p:cond delay="0"/>
                            </p:stCondLst>
                            <p:childTnLst>
                              <p:par>
                                <p:cTn id="52" presetID="22" presetClass="entr" presetSubtype="8" fill="hold" nodeType="clickEffect">
                                  <p:stCondLst>
                                    <p:cond delay="0"/>
                                  </p:stCondLst>
                                  <p:childTnLst>
                                    <p:set>
                                      <p:cBhvr>
                                        <p:cTn id="53" dur="1" fill="hold">
                                          <p:stCondLst>
                                            <p:cond delay="0"/>
                                          </p:stCondLst>
                                        </p:cTn>
                                        <p:tgtEl>
                                          <p:spTgt spid="19"/>
                                        </p:tgtEl>
                                        <p:attrNameLst>
                                          <p:attrName>style.visibility</p:attrName>
                                        </p:attrNameLst>
                                      </p:cBhvr>
                                      <p:to>
                                        <p:strVal val="visible"/>
                                      </p:to>
                                    </p:set>
                                    <p:animEffect transition="in" filter="wipe(left)">
                                      <p:cBhvr>
                                        <p:cTn id="54" dur="500"/>
                                        <p:tgtEl>
                                          <p:spTgt spid="19"/>
                                        </p:tgtEl>
                                      </p:cBhvr>
                                    </p:animEffect>
                                  </p:childTnLst>
                                </p:cTn>
                              </p:par>
                            </p:childTnLst>
                          </p:cTn>
                        </p:par>
                      </p:childTnLst>
                    </p:cTn>
                  </p:par>
                  <p:par>
                    <p:cTn id="55" fill="hold">
                      <p:stCondLst>
                        <p:cond delay="indefinite"/>
                      </p:stCondLst>
                      <p:childTnLst>
                        <p:par>
                          <p:cTn id="56" fill="hold">
                            <p:stCondLst>
                              <p:cond delay="0"/>
                            </p:stCondLst>
                            <p:childTnLst>
                              <p:par>
                                <p:cTn id="57" presetID="6" presetClass="exit" presetSubtype="32" fill="hold" nodeType="clickEffect">
                                  <p:stCondLst>
                                    <p:cond delay="0"/>
                                  </p:stCondLst>
                                  <p:childTnLst>
                                    <p:animEffect transition="out" filter="circle(out)">
                                      <p:cBhvr>
                                        <p:cTn id="58" dur="2000"/>
                                        <p:tgtEl>
                                          <p:spTgt spid="21"/>
                                        </p:tgtEl>
                                      </p:cBhvr>
                                    </p:animEffect>
                                    <p:set>
                                      <p:cBhvr>
                                        <p:cTn id="59" dur="1" fill="hold">
                                          <p:stCondLst>
                                            <p:cond delay="1999"/>
                                          </p:stCondLst>
                                        </p:cTn>
                                        <p:tgtEl>
                                          <p:spTgt spid="21"/>
                                        </p:tgtEl>
                                        <p:attrNameLst>
                                          <p:attrName>style.visibility</p:attrName>
                                        </p:attrNameLst>
                                      </p:cBhvr>
                                      <p:to>
                                        <p:strVal val="hidden"/>
                                      </p:to>
                                    </p:set>
                                  </p:childTnLst>
                                </p:cTn>
                              </p:par>
                            </p:childTnLst>
                          </p:cTn>
                        </p:par>
                      </p:childTnLst>
                    </p:cTn>
                  </p:par>
                  <p:par>
                    <p:cTn id="60" fill="hold">
                      <p:stCondLst>
                        <p:cond delay="indefinite"/>
                      </p:stCondLst>
                      <p:childTnLst>
                        <p:par>
                          <p:cTn id="61" fill="hold">
                            <p:stCondLst>
                              <p:cond delay="0"/>
                            </p:stCondLst>
                            <p:childTnLst>
                              <p:par>
                                <p:cTn id="62" presetID="16" presetClass="entr" presetSubtype="21" fill="hold" grpId="0" nodeType="clickEffect">
                                  <p:stCondLst>
                                    <p:cond delay="0"/>
                                  </p:stCondLst>
                                  <p:childTnLst>
                                    <p:set>
                                      <p:cBhvr>
                                        <p:cTn id="63" dur="1" fill="hold">
                                          <p:stCondLst>
                                            <p:cond delay="0"/>
                                          </p:stCondLst>
                                        </p:cTn>
                                        <p:tgtEl>
                                          <p:spTgt spid="15"/>
                                        </p:tgtEl>
                                        <p:attrNameLst>
                                          <p:attrName>style.visibility</p:attrName>
                                        </p:attrNameLst>
                                      </p:cBhvr>
                                      <p:to>
                                        <p:strVal val="visible"/>
                                      </p:to>
                                    </p:set>
                                    <p:animEffect transition="in" filter="barn(inVertical)">
                                      <p:cBhvr>
                                        <p:cTn id="64" dur="500"/>
                                        <p:tgtEl>
                                          <p:spTgt spid="15"/>
                                        </p:tgtEl>
                                      </p:cBhvr>
                                    </p:animEffect>
                                  </p:childTnLst>
                                </p:cTn>
                              </p:par>
                            </p:childTnLst>
                          </p:cTn>
                        </p:par>
                        <p:par>
                          <p:cTn id="65" fill="hold">
                            <p:stCondLst>
                              <p:cond delay="500"/>
                            </p:stCondLst>
                            <p:childTnLst>
                              <p:par>
                                <p:cTn id="66" presetID="6" presetClass="entr" presetSubtype="16" fill="hold" grpId="0" nodeType="afterEffect">
                                  <p:stCondLst>
                                    <p:cond delay="0"/>
                                  </p:stCondLst>
                                  <p:childTnLst>
                                    <p:set>
                                      <p:cBhvr>
                                        <p:cTn id="67" dur="1" fill="hold">
                                          <p:stCondLst>
                                            <p:cond delay="0"/>
                                          </p:stCondLst>
                                        </p:cTn>
                                        <p:tgtEl>
                                          <p:spTgt spid="22"/>
                                        </p:tgtEl>
                                        <p:attrNameLst>
                                          <p:attrName>style.visibility</p:attrName>
                                        </p:attrNameLst>
                                      </p:cBhvr>
                                      <p:to>
                                        <p:strVal val="visible"/>
                                      </p:to>
                                    </p:set>
                                    <p:animEffect transition="in" filter="circle(in)">
                                      <p:cBhvr>
                                        <p:cTn id="68" dur="500"/>
                                        <p:tgtEl>
                                          <p:spTgt spid="22"/>
                                        </p:tgtEl>
                                      </p:cBhvr>
                                    </p:animEffect>
                                  </p:childTnLst>
                                </p:cTn>
                              </p:par>
                            </p:childTnLst>
                          </p:cTn>
                        </p:par>
                        <p:par>
                          <p:cTn id="69" fill="hold">
                            <p:stCondLst>
                              <p:cond delay="1000"/>
                            </p:stCondLst>
                            <p:childTnLst>
                              <p:par>
                                <p:cTn id="70" presetID="16" presetClass="entr" presetSubtype="21" fill="hold" grpId="0" nodeType="afterEffect">
                                  <p:stCondLst>
                                    <p:cond delay="0"/>
                                  </p:stCondLst>
                                  <p:childTnLst>
                                    <p:set>
                                      <p:cBhvr>
                                        <p:cTn id="71" dur="1" fill="hold">
                                          <p:stCondLst>
                                            <p:cond delay="0"/>
                                          </p:stCondLst>
                                        </p:cTn>
                                        <p:tgtEl>
                                          <p:spTgt spid="24"/>
                                        </p:tgtEl>
                                        <p:attrNameLst>
                                          <p:attrName>style.visibility</p:attrName>
                                        </p:attrNameLst>
                                      </p:cBhvr>
                                      <p:to>
                                        <p:strVal val="visible"/>
                                      </p:to>
                                    </p:set>
                                    <p:animEffect transition="in" filter="barn(inVertical)">
                                      <p:cBhvr>
                                        <p:cTn id="72"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P spid="13" grpId="0"/>
      <p:bldP spid="14" grpId="0"/>
      <p:bldP spid="15" grpId="0"/>
      <p:bldP spid="22" grpId="0"/>
      <p:bldP spid="24"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845B43DE-16D1-41A2-B0BE-78CB452BAE68}"/>
              </a:ext>
            </a:extLst>
          </p:cNvPr>
          <p:cNvPicPr>
            <a:picLocks noChangeAspect="1"/>
          </p:cNvPicPr>
          <p:nvPr/>
        </p:nvPicPr>
        <p:blipFill rotWithShape="1">
          <a:blip r:embed="rId3">
            <a:extLst>
              <a:ext uri="{BEBA8EAE-BF5A-486C-A8C5-ECC9F3942E4B}">
                <a14:imgProps xmlns:a14="http://schemas.microsoft.com/office/drawing/2010/main">
                  <a14:imgLayer r:embed="rId4">
                    <a14:imgEffect>
                      <a14:backgroundRemoval t="1186" b="25692" l="62684" r="72271"/>
                    </a14:imgEffect>
                  </a14:imgLayer>
                </a14:imgProps>
              </a:ext>
            </a:extLst>
          </a:blip>
          <a:srcRect l="62032" r="27630" b="73168"/>
          <a:stretch/>
        </p:blipFill>
        <p:spPr>
          <a:xfrm>
            <a:off x="145143" y="23726"/>
            <a:ext cx="1465942" cy="1419686"/>
          </a:xfrm>
          <a:prstGeom prst="rect">
            <a:avLst/>
          </a:prstGeom>
        </p:spPr>
      </p:pic>
      <p:sp>
        <p:nvSpPr>
          <p:cNvPr id="5" name="TextBox 4">
            <a:extLst>
              <a:ext uri="{FF2B5EF4-FFF2-40B4-BE49-F238E27FC236}">
                <a16:creationId xmlns:a16="http://schemas.microsoft.com/office/drawing/2014/main" id="{7A4199D7-8E7F-447E-9756-7069C21C0354}"/>
              </a:ext>
            </a:extLst>
          </p:cNvPr>
          <p:cNvSpPr txBox="1"/>
          <p:nvPr/>
        </p:nvSpPr>
        <p:spPr>
          <a:xfrm>
            <a:off x="1611085" y="295203"/>
            <a:ext cx="10014857" cy="954107"/>
          </a:xfrm>
          <a:prstGeom prst="rect">
            <a:avLst/>
          </a:prstGeom>
          <a:noFill/>
        </p:spPr>
        <p:txBody>
          <a:bodyPr wrap="square" rtlCol="0">
            <a:spAutoFit/>
          </a:bodyPr>
          <a:lstStyle/>
          <a:p>
            <a:r>
              <a:rPr lang="en-US" sz="2800" b="1" dirty="0" err="1">
                <a:latin typeface="Times New Roman" panose="02020603050405020304" pitchFamily="18" charset="0"/>
                <a:cs typeface="Times New Roman" panose="02020603050405020304" pitchFamily="18" charset="0"/>
              </a:rPr>
              <a:t>Trong</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mặt</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phẳng</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tọa</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độ</a:t>
            </a:r>
            <a:r>
              <a:rPr lang="en-US" sz="2800" b="1" dirty="0">
                <a:latin typeface="Times New Roman" panose="02020603050405020304" pitchFamily="18" charset="0"/>
                <a:cs typeface="Times New Roman" panose="02020603050405020304" pitchFamily="18" charset="0"/>
              </a:rPr>
              <a:t> Oxy, </a:t>
            </a:r>
            <a:r>
              <a:rPr lang="en-US" sz="2800" b="1" dirty="0" err="1">
                <a:latin typeface="Times New Roman" panose="02020603050405020304" pitchFamily="18" charset="0"/>
                <a:cs typeface="Times New Roman" panose="02020603050405020304" pitchFamily="18" charset="0"/>
              </a:rPr>
              <a:t>hãy</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nêu</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cách</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xác</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định</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các</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điểm</a:t>
            </a:r>
            <a:r>
              <a:rPr lang="en-US" sz="2800" b="1" dirty="0">
                <a:latin typeface="Times New Roman" panose="02020603050405020304" pitchFamily="18" charset="0"/>
                <a:cs typeface="Times New Roman" panose="02020603050405020304" pitchFamily="18" charset="0"/>
              </a:rPr>
              <a:t> A(-1;2); B(2;-2); C(2;0); D(0; -2)</a:t>
            </a:r>
            <a:endParaRPr lang="vi-VN" sz="2800" b="1" dirty="0">
              <a:latin typeface="Times New Roman" panose="02020603050405020304" pitchFamily="18" charset="0"/>
              <a:cs typeface="Times New Roman" panose="02020603050405020304" pitchFamily="18" charset="0"/>
            </a:endParaRPr>
          </a:p>
        </p:txBody>
      </p:sp>
      <p:grpSp>
        <p:nvGrpSpPr>
          <p:cNvPr id="39" name="Group 38">
            <a:extLst>
              <a:ext uri="{FF2B5EF4-FFF2-40B4-BE49-F238E27FC236}">
                <a16:creationId xmlns:a16="http://schemas.microsoft.com/office/drawing/2014/main" id="{941B356E-7339-42C0-BBB5-2DED0D51BC40}"/>
              </a:ext>
            </a:extLst>
          </p:cNvPr>
          <p:cNvGrpSpPr/>
          <p:nvPr/>
        </p:nvGrpSpPr>
        <p:grpSpPr>
          <a:xfrm>
            <a:off x="7381719" y="1181531"/>
            <a:ext cx="4244223" cy="3833196"/>
            <a:chOff x="7486750" y="796861"/>
            <a:chExt cx="4244223" cy="3833196"/>
          </a:xfrm>
        </p:grpSpPr>
        <p:grpSp>
          <p:nvGrpSpPr>
            <p:cNvPr id="24" name="Group 23">
              <a:extLst>
                <a:ext uri="{FF2B5EF4-FFF2-40B4-BE49-F238E27FC236}">
                  <a16:creationId xmlns:a16="http://schemas.microsoft.com/office/drawing/2014/main" id="{9C0CBC62-08D3-4A93-A38C-0E6BBABC5CCD}"/>
                </a:ext>
              </a:extLst>
            </p:cNvPr>
            <p:cNvGrpSpPr/>
            <p:nvPr/>
          </p:nvGrpSpPr>
          <p:grpSpPr>
            <a:xfrm>
              <a:off x="7486750" y="957943"/>
              <a:ext cx="4023079" cy="3672114"/>
              <a:chOff x="7486750" y="957943"/>
              <a:chExt cx="4023079" cy="3672114"/>
            </a:xfrm>
          </p:grpSpPr>
          <p:grpSp>
            <p:nvGrpSpPr>
              <p:cNvPr id="11" name="Group 10">
                <a:extLst>
                  <a:ext uri="{FF2B5EF4-FFF2-40B4-BE49-F238E27FC236}">
                    <a16:creationId xmlns:a16="http://schemas.microsoft.com/office/drawing/2014/main" id="{63B7FDC3-1ED4-40DF-BA18-05EF1C48E1B4}"/>
                  </a:ext>
                </a:extLst>
              </p:cNvPr>
              <p:cNvGrpSpPr/>
              <p:nvPr/>
            </p:nvGrpSpPr>
            <p:grpSpPr>
              <a:xfrm>
                <a:off x="7486750" y="957943"/>
                <a:ext cx="4023079" cy="3672114"/>
                <a:chOff x="7486750" y="957943"/>
                <a:chExt cx="4023079" cy="3672114"/>
              </a:xfrm>
            </p:grpSpPr>
            <p:cxnSp>
              <p:nvCxnSpPr>
                <p:cNvPr id="8" name="Straight Arrow Connector 7">
                  <a:extLst>
                    <a:ext uri="{FF2B5EF4-FFF2-40B4-BE49-F238E27FC236}">
                      <a16:creationId xmlns:a16="http://schemas.microsoft.com/office/drawing/2014/main" id="{56D30637-999C-4885-9F2A-C00CF03D1F6F}"/>
                    </a:ext>
                  </a:extLst>
                </p:cNvPr>
                <p:cNvCxnSpPr/>
                <p:nvPr/>
              </p:nvCxnSpPr>
              <p:spPr>
                <a:xfrm flipV="1">
                  <a:off x="9477829" y="957943"/>
                  <a:ext cx="0" cy="3672114"/>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10" name="Straight Arrow Connector 9">
                  <a:extLst>
                    <a:ext uri="{FF2B5EF4-FFF2-40B4-BE49-F238E27FC236}">
                      <a16:creationId xmlns:a16="http://schemas.microsoft.com/office/drawing/2014/main" id="{878F2FA9-96A9-4581-9DAD-27D1FCF63FE1}"/>
                    </a:ext>
                  </a:extLst>
                </p:cNvPr>
                <p:cNvCxnSpPr/>
                <p:nvPr/>
              </p:nvCxnSpPr>
              <p:spPr>
                <a:xfrm>
                  <a:off x="7486750" y="2902857"/>
                  <a:ext cx="4023079" cy="0"/>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grpSp>
          <p:sp>
            <p:nvSpPr>
              <p:cNvPr id="12" name="TextBox 11">
                <a:extLst>
                  <a:ext uri="{FF2B5EF4-FFF2-40B4-BE49-F238E27FC236}">
                    <a16:creationId xmlns:a16="http://schemas.microsoft.com/office/drawing/2014/main" id="{56381C9B-D350-41FA-8ECD-15DD5B991B65}"/>
                  </a:ext>
                </a:extLst>
              </p:cNvPr>
              <p:cNvSpPr txBox="1"/>
              <p:nvPr/>
            </p:nvSpPr>
            <p:spPr>
              <a:xfrm>
                <a:off x="9335828" y="2121471"/>
                <a:ext cx="566052" cy="369332"/>
              </a:xfrm>
              <a:prstGeom prst="rect">
                <a:avLst/>
              </a:prstGeom>
              <a:noFill/>
            </p:spPr>
            <p:txBody>
              <a:bodyPr wrap="square" rtlCol="0">
                <a:spAutoFit/>
              </a:bodyPr>
              <a:lstStyle/>
              <a:p>
                <a:r>
                  <a:rPr lang="en-US" dirty="0"/>
                  <a:t>_</a:t>
                </a:r>
                <a:endParaRPr lang="vi-VN" dirty="0"/>
              </a:p>
            </p:txBody>
          </p:sp>
          <p:sp>
            <p:nvSpPr>
              <p:cNvPr id="13" name="TextBox 12">
                <a:extLst>
                  <a:ext uri="{FF2B5EF4-FFF2-40B4-BE49-F238E27FC236}">
                    <a16:creationId xmlns:a16="http://schemas.microsoft.com/office/drawing/2014/main" id="{452E6AF7-84AE-45D2-B3CC-81DF64395C53}"/>
                  </a:ext>
                </a:extLst>
              </p:cNvPr>
              <p:cNvSpPr txBox="1"/>
              <p:nvPr/>
            </p:nvSpPr>
            <p:spPr>
              <a:xfrm>
                <a:off x="9338965" y="1635265"/>
                <a:ext cx="566052" cy="369332"/>
              </a:xfrm>
              <a:prstGeom prst="rect">
                <a:avLst/>
              </a:prstGeom>
              <a:noFill/>
            </p:spPr>
            <p:txBody>
              <a:bodyPr wrap="square" rtlCol="0">
                <a:spAutoFit/>
              </a:bodyPr>
              <a:lstStyle/>
              <a:p>
                <a:r>
                  <a:rPr lang="en-US" dirty="0"/>
                  <a:t>_</a:t>
                </a:r>
                <a:endParaRPr lang="vi-VN" dirty="0"/>
              </a:p>
            </p:txBody>
          </p:sp>
          <p:sp>
            <p:nvSpPr>
              <p:cNvPr id="14" name="TextBox 13">
                <a:extLst>
                  <a:ext uri="{FF2B5EF4-FFF2-40B4-BE49-F238E27FC236}">
                    <a16:creationId xmlns:a16="http://schemas.microsoft.com/office/drawing/2014/main" id="{C8F032B8-4C6B-4EC3-A43E-71F1071A44CC}"/>
                  </a:ext>
                </a:extLst>
              </p:cNvPr>
              <p:cNvSpPr txBox="1"/>
              <p:nvPr/>
            </p:nvSpPr>
            <p:spPr>
              <a:xfrm>
                <a:off x="9306800" y="1141306"/>
                <a:ext cx="566052" cy="369332"/>
              </a:xfrm>
              <a:prstGeom prst="rect">
                <a:avLst/>
              </a:prstGeom>
              <a:noFill/>
            </p:spPr>
            <p:txBody>
              <a:bodyPr wrap="square" rtlCol="0">
                <a:spAutoFit/>
              </a:bodyPr>
              <a:lstStyle/>
              <a:p>
                <a:r>
                  <a:rPr lang="en-US" dirty="0"/>
                  <a:t>_</a:t>
                </a:r>
                <a:endParaRPr lang="vi-VN" dirty="0"/>
              </a:p>
            </p:txBody>
          </p:sp>
          <p:sp>
            <p:nvSpPr>
              <p:cNvPr id="15" name="TextBox 14">
                <a:extLst>
                  <a:ext uri="{FF2B5EF4-FFF2-40B4-BE49-F238E27FC236}">
                    <a16:creationId xmlns:a16="http://schemas.microsoft.com/office/drawing/2014/main" id="{7110A7CB-CDE3-45B4-90DE-F591A40077F9}"/>
                  </a:ext>
                </a:extLst>
              </p:cNvPr>
              <p:cNvSpPr txBox="1"/>
              <p:nvPr/>
            </p:nvSpPr>
            <p:spPr>
              <a:xfrm>
                <a:off x="9335828" y="3539273"/>
                <a:ext cx="566052" cy="369332"/>
              </a:xfrm>
              <a:prstGeom prst="rect">
                <a:avLst/>
              </a:prstGeom>
              <a:noFill/>
            </p:spPr>
            <p:txBody>
              <a:bodyPr wrap="square" rtlCol="0">
                <a:spAutoFit/>
              </a:bodyPr>
              <a:lstStyle/>
              <a:p>
                <a:r>
                  <a:rPr lang="en-US" dirty="0"/>
                  <a:t>_</a:t>
                </a:r>
                <a:endParaRPr lang="vi-VN" dirty="0"/>
              </a:p>
            </p:txBody>
          </p:sp>
          <p:sp>
            <p:nvSpPr>
              <p:cNvPr id="16" name="TextBox 15">
                <a:extLst>
                  <a:ext uri="{FF2B5EF4-FFF2-40B4-BE49-F238E27FC236}">
                    <a16:creationId xmlns:a16="http://schemas.microsoft.com/office/drawing/2014/main" id="{CFA9042A-4CDF-45E9-93AA-76147368C4C4}"/>
                  </a:ext>
                </a:extLst>
              </p:cNvPr>
              <p:cNvSpPr txBox="1"/>
              <p:nvPr/>
            </p:nvSpPr>
            <p:spPr>
              <a:xfrm>
                <a:off x="9335828" y="4031015"/>
                <a:ext cx="566052" cy="369332"/>
              </a:xfrm>
              <a:prstGeom prst="rect">
                <a:avLst/>
              </a:prstGeom>
              <a:noFill/>
            </p:spPr>
            <p:txBody>
              <a:bodyPr wrap="square" rtlCol="0">
                <a:spAutoFit/>
              </a:bodyPr>
              <a:lstStyle/>
              <a:p>
                <a:r>
                  <a:rPr lang="en-US" dirty="0"/>
                  <a:t>_</a:t>
                </a:r>
                <a:endParaRPr lang="vi-VN" dirty="0"/>
              </a:p>
            </p:txBody>
          </p:sp>
          <p:sp>
            <p:nvSpPr>
              <p:cNvPr id="17" name="TextBox 16">
                <a:extLst>
                  <a:ext uri="{FF2B5EF4-FFF2-40B4-BE49-F238E27FC236}">
                    <a16:creationId xmlns:a16="http://schemas.microsoft.com/office/drawing/2014/main" id="{FAAA648C-1CD1-41A6-B6BE-BE92D737EFBB}"/>
                  </a:ext>
                </a:extLst>
              </p:cNvPr>
              <p:cNvSpPr txBox="1"/>
              <p:nvPr/>
            </p:nvSpPr>
            <p:spPr>
              <a:xfrm>
                <a:off x="9335828" y="3062793"/>
                <a:ext cx="566052" cy="369332"/>
              </a:xfrm>
              <a:prstGeom prst="rect">
                <a:avLst/>
              </a:prstGeom>
              <a:noFill/>
            </p:spPr>
            <p:txBody>
              <a:bodyPr wrap="square" rtlCol="0">
                <a:spAutoFit/>
              </a:bodyPr>
              <a:lstStyle/>
              <a:p>
                <a:r>
                  <a:rPr lang="en-US" dirty="0"/>
                  <a:t>_</a:t>
                </a:r>
                <a:endParaRPr lang="vi-VN" dirty="0"/>
              </a:p>
            </p:txBody>
          </p:sp>
          <p:sp>
            <p:nvSpPr>
              <p:cNvPr id="18" name="TextBox 17">
                <a:extLst>
                  <a:ext uri="{FF2B5EF4-FFF2-40B4-BE49-F238E27FC236}">
                    <a16:creationId xmlns:a16="http://schemas.microsoft.com/office/drawing/2014/main" id="{F7EB7277-A805-4C13-B488-B13F7470961C}"/>
                  </a:ext>
                </a:extLst>
              </p:cNvPr>
              <p:cNvSpPr txBox="1"/>
              <p:nvPr/>
            </p:nvSpPr>
            <p:spPr>
              <a:xfrm>
                <a:off x="7904339" y="2703677"/>
                <a:ext cx="348152" cy="369332"/>
              </a:xfrm>
              <a:prstGeom prst="rect">
                <a:avLst/>
              </a:prstGeom>
              <a:noFill/>
            </p:spPr>
            <p:txBody>
              <a:bodyPr wrap="square" rtlCol="0">
                <a:spAutoFit/>
              </a:bodyPr>
              <a:lstStyle/>
              <a:p>
                <a:r>
                  <a:rPr lang="en-US" dirty="0"/>
                  <a:t>|</a:t>
                </a:r>
                <a:endParaRPr lang="vi-VN" dirty="0"/>
              </a:p>
            </p:txBody>
          </p:sp>
          <p:sp>
            <p:nvSpPr>
              <p:cNvPr id="19" name="TextBox 18">
                <a:extLst>
                  <a:ext uri="{FF2B5EF4-FFF2-40B4-BE49-F238E27FC236}">
                    <a16:creationId xmlns:a16="http://schemas.microsoft.com/office/drawing/2014/main" id="{FAF813A2-1648-4606-A352-113F8B968EE8}"/>
                  </a:ext>
                </a:extLst>
              </p:cNvPr>
              <p:cNvSpPr txBox="1"/>
              <p:nvPr/>
            </p:nvSpPr>
            <p:spPr>
              <a:xfrm>
                <a:off x="8395019" y="2688589"/>
                <a:ext cx="289628" cy="369332"/>
              </a:xfrm>
              <a:prstGeom prst="rect">
                <a:avLst/>
              </a:prstGeom>
              <a:noFill/>
            </p:spPr>
            <p:txBody>
              <a:bodyPr wrap="square" rtlCol="0">
                <a:spAutoFit/>
              </a:bodyPr>
              <a:lstStyle/>
              <a:p>
                <a:r>
                  <a:rPr lang="en-US" dirty="0"/>
                  <a:t>|</a:t>
                </a:r>
                <a:endParaRPr lang="vi-VN" dirty="0"/>
              </a:p>
            </p:txBody>
          </p:sp>
          <p:sp>
            <p:nvSpPr>
              <p:cNvPr id="20" name="TextBox 19">
                <a:extLst>
                  <a:ext uri="{FF2B5EF4-FFF2-40B4-BE49-F238E27FC236}">
                    <a16:creationId xmlns:a16="http://schemas.microsoft.com/office/drawing/2014/main" id="{E323381D-3E98-4FEC-82AD-1CAF72B0E05C}"/>
                  </a:ext>
                </a:extLst>
              </p:cNvPr>
              <p:cNvSpPr txBox="1"/>
              <p:nvPr/>
            </p:nvSpPr>
            <p:spPr>
              <a:xfrm>
                <a:off x="8867721" y="2688589"/>
                <a:ext cx="325584" cy="369332"/>
              </a:xfrm>
              <a:prstGeom prst="rect">
                <a:avLst/>
              </a:prstGeom>
              <a:noFill/>
            </p:spPr>
            <p:txBody>
              <a:bodyPr wrap="square" rtlCol="0">
                <a:spAutoFit/>
              </a:bodyPr>
              <a:lstStyle/>
              <a:p>
                <a:r>
                  <a:rPr lang="en-US" dirty="0"/>
                  <a:t>|</a:t>
                </a:r>
                <a:endParaRPr lang="vi-VN" dirty="0"/>
              </a:p>
            </p:txBody>
          </p:sp>
          <p:sp>
            <p:nvSpPr>
              <p:cNvPr id="21" name="TextBox 20">
                <a:extLst>
                  <a:ext uri="{FF2B5EF4-FFF2-40B4-BE49-F238E27FC236}">
                    <a16:creationId xmlns:a16="http://schemas.microsoft.com/office/drawing/2014/main" id="{BFA3FE48-625C-4149-BE7C-04F87DF0934D}"/>
                  </a:ext>
                </a:extLst>
              </p:cNvPr>
              <p:cNvSpPr txBox="1"/>
              <p:nvPr/>
            </p:nvSpPr>
            <p:spPr>
              <a:xfrm>
                <a:off x="9827159" y="2688589"/>
                <a:ext cx="348152" cy="369332"/>
              </a:xfrm>
              <a:prstGeom prst="rect">
                <a:avLst/>
              </a:prstGeom>
              <a:noFill/>
            </p:spPr>
            <p:txBody>
              <a:bodyPr wrap="square" rtlCol="0">
                <a:spAutoFit/>
              </a:bodyPr>
              <a:lstStyle/>
              <a:p>
                <a:r>
                  <a:rPr lang="en-US" dirty="0"/>
                  <a:t>|</a:t>
                </a:r>
                <a:endParaRPr lang="vi-VN" dirty="0"/>
              </a:p>
            </p:txBody>
          </p:sp>
          <p:sp>
            <p:nvSpPr>
              <p:cNvPr id="22" name="TextBox 21">
                <a:extLst>
                  <a:ext uri="{FF2B5EF4-FFF2-40B4-BE49-F238E27FC236}">
                    <a16:creationId xmlns:a16="http://schemas.microsoft.com/office/drawing/2014/main" id="{3E583282-AA35-4D59-98D6-3AED58A16BE9}"/>
                  </a:ext>
                </a:extLst>
              </p:cNvPr>
              <p:cNvSpPr txBox="1"/>
              <p:nvPr/>
            </p:nvSpPr>
            <p:spPr>
              <a:xfrm>
                <a:off x="10305594" y="2680725"/>
                <a:ext cx="348152" cy="369332"/>
              </a:xfrm>
              <a:prstGeom prst="rect">
                <a:avLst/>
              </a:prstGeom>
              <a:noFill/>
            </p:spPr>
            <p:txBody>
              <a:bodyPr wrap="square" rtlCol="0">
                <a:spAutoFit/>
              </a:bodyPr>
              <a:lstStyle/>
              <a:p>
                <a:r>
                  <a:rPr lang="en-US" dirty="0"/>
                  <a:t>|</a:t>
                </a:r>
                <a:endParaRPr lang="vi-VN" dirty="0"/>
              </a:p>
            </p:txBody>
          </p:sp>
          <p:sp>
            <p:nvSpPr>
              <p:cNvPr id="23" name="TextBox 22">
                <a:extLst>
                  <a:ext uri="{FF2B5EF4-FFF2-40B4-BE49-F238E27FC236}">
                    <a16:creationId xmlns:a16="http://schemas.microsoft.com/office/drawing/2014/main" id="{F4735D4D-F3CB-46FF-9A51-56D1A83A839F}"/>
                  </a:ext>
                </a:extLst>
              </p:cNvPr>
              <p:cNvSpPr txBox="1"/>
              <p:nvPr/>
            </p:nvSpPr>
            <p:spPr>
              <a:xfrm>
                <a:off x="10779066" y="2688589"/>
                <a:ext cx="348152" cy="369332"/>
              </a:xfrm>
              <a:prstGeom prst="rect">
                <a:avLst/>
              </a:prstGeom>
              <a:noFill/>
            </p:spPr>
            <p:txBody>
              <a:bodyPr wrap="square" rtlCol="0">
                <a:spAutoFit/>
              </a:bodyPr>
              <a:lstStyle/>
              <a:p>
                <a:r>
                  <a:rPr lang="en-US" dirty="0"/>
                  <a:t>|</a:t>
                </a:r>
                <a:endParaRPr lang="vi-VN" dirty="0"/>
              </a:p>
            </p:txBody>
          </p:sp>
        </p:grpSp>
        <p:sp>
          <p:nvSpPr>
            <p:cNvPr id="25" name="TextBox 24">
              <a:extLst>
                <a:ext uri="{FF2B5EF4-FFF2-40B4-BE49-F238E27FC236}">
                  <a16:creationId xmlns:a16="http://schemas.microsoft.com/office/drawing/2014/main" id="{2AFFF09F-794D-4D9A-92DD-4309638F262E}"/>
                </a:ext>
              </a:extLst>
            </p:cNvPr>
            <p:cNvSpPr txBox="1"/>
            <p:nvPr/>
          </p:nvSpPr>
          <p:spPr>
            <a:xfrm>
              <a:off x="11264949" y="2847635"/>
              <a:ext cx="466024" cy="523220"/>
            </a:xfrm>
            <a:prstGeom prst="rect">
              <a:avLst/>
            </a:prstGeom>
            <a:noFill/>
          </p:spPr>
          <p:txBody>
            <a:bodyPr wrap="square" rtlCol="0">
              <a:spAutoFit/>
            </a:bodyPr>
            <a:lstStyle/>
            <a:p>
              <a:r>
                <a:rPr lang="en-US" sz="2800" dirty="0">
                  <a:latin typeface="Times New Roman" panose="02020603050405020304" pitchFamily="18" charset="0"/>
                  <a:cs typeface="Times New Roman" panose="02020603050405020304" pitchFamily="18" charset="0"/>
                </a:rPr>
                <a:t>x</a:t>
              </a:r>
              <a:endParaRPr lang="vi-VN" sz="2800" dirty="0">
                <a:latin typeface="Times New Roman" panose="02020603050405020304" pitchFamily="18" charset="0"/>
                <a:cs typeface="Times New Roman" panose="02020603050405020304" pitchFamily="18" charset="0"/>
              </a:endParaRPr>
            </a:p>
          </p:txBody>
        </p:sp>
        <p:sp>
          <p:nvSpPr>
            <p:cNvPr id="26" name="TextBox 25">
              <a:extLst>
                <a:ext uri="{FF2B5EF4-FFF2-40B4-BE49-F238E27FC236}">
                  <a16:creationId xmlns:a16="http://schemas.microsoft.com/office/drawing/2014/main" id="{8DD875F7-9D6A-4165-83A0-E9633B6CE522}"/>
                </a:ext>
              </a:extLst>
            </p:cNvPr>
            <p:cNvSpPr txBox="1"/>
            <p:nvPr/>
          </p:nvSpPr>
          <p:spPr>
            <a:xfrm>
              <a:off x="9518452" y="796861"/>
              <a:ext cx="466024" cy="523220"/>
            </a:xfrm>
            <a:prstGeom prst="rect">
              <a:avLst/>
            </a:prstGeom>
            <a:noFill/>
          </p:spPr>
          <p:txBody>
            <a:bodyPr wrap="square" rtlCol="0">
              <a:spAutoFit/>
            </a:bodyPr>
            <a:lstStyle/>
            <a:p>
              <a:r>
                <a:rPr lang="en-US" sz="2800" dirty="0">
                  <a:latin typeface="Times New Roman" panose="02020603050405020304" pitchFamily="18" charset="0"/>
                  <a:cs typeface="Times New Roman" panose="02020603050405020304" pitchFamily="18" charset="0"/>
                </a:rPr>
                <a:t>y</a:t>
              </a:r>
              <a:endParaRPr lang="vi-VN" sz="2800" dirty="0">
                <a:latin typeface="Times New Roman" panose="02020603050405020304" pitchFamily="18" charset="0"/>
                <a:cs typeface="Times New Roman" panose="02020603050405020304" pitchFamily="18" charset="0"/>
              </a:endParaRPr>
            </a:p>
          </p:txBody>
        </p:sp>
        <p:sp>
          <p:nvSpPr>
            <p:cNvPr id="27" name="TextBox 26">
              <a:extLst>
                <a:ext uri="{FF2B5EF4-FFF2-40B4-BE49-F238E27FC236}">
                  <a16:creationId xmlns:a16="http://schemas.microsoft.com/office/drawing/2014/main" id="{01CD6FB6-9715-42F1-9046-22367113D11C}"/>
                </a:ext>
              </a:extLst>
            </p:cNvPr>
            <p:cNvSpPr txBox="1"/>
            <p:nvPr/>
          </p:nvSpPr>
          <p:spPr>
            <a:xfrm>
              <a:off x="9585030" y="1110041"/>
              <a:ext cx="466024" cy="523220"/>
            </a:xfrm>
            <a:prstGeom prst="rect">
              <a:avLst/>
            </a:prstGeom>
            <a:noFill/>
          </p:spPr>
          <p:txBody>
            <a:bodyPr wrap="square" rtlCol="0">
              <a:spAutoFit/>
            </a:bodyPr>
            <a:lstStyle/>
            <a:p>
              <a:r>
                <a:rPr lang="en-US" sz="2800" dirty="0">
                  <a:latin typeface="Times New Roman" panose="02020603050405020304" pitchFamily="18" charset="0"/>
                  <a:cs typeface="Times New Roman" panose="02020603050405020304" pitchFamily="18" charset="0"/>
                </a:rPr>
                <a:t>3</a:t>
              </a:r>
              <a:endParaRPr lang="vi-VN" sz="2800" dirty="0">
                <a:latin typeface="Times New Roman" panose="02020603050405020304" pitchFamily="18" charset="0"/>
                <a:cs typeface="Times New Roman" panose="02020603050405020304" pitchFamily="18" charset="0"/>
              </a:endParaRPr>
            </a:p>
          </p:txBody>
        </p:sp>
        <p:sp>
          <p:nvSpPr>
            <p:cNvPr id="28" name="TextBox 27">
              <a:extLst>
                <a:ext uri="{FF2B5EF4-FFF2-40B4-BE49-F238E27FC236}">
                  <a16:creationId xmlns:a16="http://schemas.microsoft.com/office/drawing/2014/main" id="{0A7E8E14-10BA-4DBD-97ED-EF7D49B212F6}"/>
                </a:ext>
              </a:extLst>
            </p:cNvPr>
            <p:cNvSpPr txBox="1"/>
            <p:nvPr/>
          </p:nvSpPr>
          <p:spPr>
            <a:xfrm>
              <a:off x="9573316" y="1633048"/>
              <a:ext cx="466024" cy="523220"/>
            </a:xfrm>
            <a:prstGeom prst="rect">
              <a:avLst/>
            </a:prstGeom>
            <a:noFill/>
          </p:spPr>
          <p:txBody>
            <a:bodyPr wrap="square" rtlCol="0">
              <a:spAutoFit/>
            </a:bodyPr>
            <a:lstStyle/>
            <a:p>
              <a:r>
                <a:rPr lang="en-US" sz="2800" dirty="0">
                  <a:latin typeface="Times New Roman" panose="02020603050405020304" pitchFamily="18" charset="0"/>
                  <a:cs typeface="Times New Roman" panose="02020603050405020304" pitchFamily="18" charset="0"/>
                </a:rPr>
                <a:t>2</a:t>
              </a:r>
              <a:endParaRPr lang="vi-VN" sz="2800" dirty="0">
                <a:latin typeface="Times New Roman" panose="02020603050405020304" pitchFamily="18" charset="0"/>
                <a:cs typeface="Times New Roman" panose="02020603050405020304" pitchFamily="18" charset="0"/>
              </a:endParaRPr>
            </a:p>
          </p:txBody>
        </p:sp>
        <p:sp>
          <p:nvSpPr>
            <p:cNvPr id="29" name="TextBox 28">
              <a:extLst>
                <a:ext uri="{FF2B5EF4-FFF2-40B4-BE49-F238E27FC236}">
                  <a16:creationId xmlns:a16="http://schemas.microsoft.com/office/drawing/2014/main" id="{EBBE03F9-3CF9-4C94-BDD1-DB8759D98626}"/>
                </a:ext>
              </a:extLst>
            </p:cNvPr>
            <p:cNvSpPr txBox="1"/>
            <p:nvPr/>
          </p:nvSpPr>
          <p:spPr>
            <a:xfrm>
              <a:off x="9594147" y="2090416"/>
              <a:ext cx="466024" cy="523220"/>
            </a:xfrm>
            <a:prstGeom prst="rect">
              <a:avLst/>
            </a:prstGeom>
            <a:noFill/>
          </p:spPr>
          <p:txBody>
            <a:bodyPr wrap="square" rtlCol="0">
              <a:spAutoFit/>
            </a:bodyPr>
            <a:lstStyle/>
            <a:p>
              <a:r>
                <a:rPr lang="en-US" sz="2800" dirty="0">
                  <a:latin typeface="Times New Roman" panose="02020603050405020304" pitchFamily="18" charset="0"/>
                  <a:cs typeface="Times New Roman" panose="02020603050405020304" pitchFamily="18" charset="0"/>
                </a:rPr>
                <a:t>1</a:t>
              </a:r>
              <a:endParaRPr lang="vi-VN" sz="2800" dirty="0">
                <a:latin typeface="Times New Roman" panose="02020603050405020304" pitchFamily="18" charset="0"/>
                <a:cs typeface="Times New Roman" panose="02020603050405020304" pitchFamily="18" charset="0"/>
              </a:endParaRPr>
            </a:p>
          </p:txBody>
        </p:sp>
        <p:sp>
          <p:nvSpPr>
            <p:cNvPr id="30" name="TextBox 29">
              <a:extLst>
                <a:ext uri="{FF2B5EF4-FFF2-40B4-BE49-F238E27FC236}">
                  <a16:creationId xmlns:a16="http://schemas.microsoft.com/office/drawing/2014/main" id="{E196A187-E17E-4157-B299-4582AE4EF8C0}"/>
                </a:ext>
              </a:extLst>
            </p:cNvPr>
            <p:cNvSpPr txBox="1"/>
            <p:nvPr/>
          </p:nvSpPr>
          <p:spPr>
            <a:xfrm>
              <a:off x="8971865" y="3085040"/>
              <a:ext cx="711154" cy="523220"/>
            </a:xfrm>
            <a:prstGeom prst="rect">
              <a:avLst/>
            </a:prstGeom>
            <a:noFill/>
          </p:spPr>
          <p:txBody>
            <a:bodyPr wrap="square" rtlCol="0">
              <a:spAutoFit/>
            </a:bodyPr>
            <a:lstStyle/>
            <a:p>
              <a:r>
                <a:rPr lang="en-US" sz="2800" dirty="0">
                  <a:latin typeface="Times New Roman" panose="02020603050405020304" pitchFamily="18" charset="0"/>
                  <a:cs typeface="Times New Roman" panose="02020603050405020304" pitchFamily="18" charset="0"/>
                </a:rPr>
                <a:t>-1</a:t>
              </a:r>
              <a:endParaRPr lang="vi-VN" sz="2800" dirty="0">
                <a:latin typeface="Times New Roman" panose="02020603050405020304" pitchFamily="18" charset="0"/>
                <a:cs typeface="Times New Roman" panose="02020603050405020304" pitchFamily="18" charset="0"/>
              </a:endParaRPr>
            </a:p>
          </p:txBody>
        </p:sp>
        <p:sp>
          <p:nvSpPr>
            <p:cNvPr id="31" name="TextBox 30">
              <a:extLst>
                <a:ext uri="{FF2B5EF4-FFF2-40B4-BE49-F238E27FC236}">
                  <a16:creationId xmlns:a16="http://schemas.microsoft.com/office/drawing/2014/main" id="{AC46B7C9-5E5D-47C5-ABB5-2E7BDB0FF8CC}"/>
                </a:ext>
              </a:extLst>
            </p:cNvPr>
            <p:cNvSpPr txBox="1"/>
            <p:nvPr/>
          </p:nvSpPr>
          <p:spPr>
            <a:xfrm>
              <a:off x="8951223" y="3565598"/>
              <a:ext cx="711154" cy="523220"/>
            </a:xfrm>
            <a:prstGeom prst="rect">
              <a:avLst/>
            </a:prstGeom>
            <a:noFill/>
          </p:spPr>
          <p:txBody>
            <a:bodyPr wrap="square" rtlCol="0">
              <a:spAutoFit/>
            </a:bodyPr>
            <a:lstStyle/>
            <a:p>
              <a:r>
                <a:rPr lang="en-US" sz="2800" dirty="0">
                  <a:latin typeface="Times New Roman" panose="02020603050405020304" pitchFamily="18" charset="0"/>
                  <a:cs typeface="Times New Roman" panose="02020603050405020304" pitchFamily="18" charset="0"/>
                </a:rPr>
                <a:t>-2</a:t>
              </a:r>
              <a:endParaRPr lang="vi-VN" sz="2800" dirty="0">
                <a:latin typeface="Times New Roman" panose="02020603050405020304" pitchFamily="18" charset="0"/>
                <a:cs typeface="Times New Roman" panose="02020603050405020304" pitchFamily="18" charset="0"/>
              </a:endParaRPr>
            </a:p>
          </p:txBody>
        </p:sp>
        <p:sp>
          <p:nvSpPr>
            <p:cNvPr id="32" name="TextBox 31">
              <a:extLst>
                <a:ext uri="{FF2B5EF4-FFF2-40B4-BE49-F238E27FC236}">
                  <a16:creationId xmlns:a16="http://schemas.microsoft.com/office/drawing/2014/main" id="{53D28549-8A6D-4D9A-9550-8CF279F22543}"/>
                </a:ext>
              </a:extLst>
            </p:cNvPr>
            <p:cNvSpPr txBox="1"/>
            <p:nvPr/>
          </p:nvSpPr>
          <p:spPr>
            <a:xfrm>
              <a:off x="8951223" y="4033467"/>
              <a:ext cx="711154" cy="523220"/>
            </a:xfrm>
            <a:prstGeom prst="rect">
              <a:avLst/>
            </a:prstGeom>
            <a:noFill/>
          </p:spPr>
          <p:txBody>
            <a:bodyPr wrap="square" rtlCol="0">
              <a:spAutoFit/>
            </a:bodyPr>
            <a:lstStyle/>
            <a:p>
              <a:r>
                <a:rPr lang="en-US" sz="2800" dirty="0">
                  <a:latin typeface="Times New Roman" panose="02020603050405020304" pitchFamily="18" charset="0"/>
                  <a:cs typeface="Times New Roman" panose="02020603050405020304" pitchFamily="18" charset="0"/>
                </a:rPr>
                <a:t>-3</a:t>
              </a:r>
              <a:endParaRPr lang="vi-VN" sz="2800" dirty="0">
                <a:latin typeface="Times New Roman" panose="02020603050405020304" pitchFamily="18" charset="0"/>
                <a:cs typeface="Times New Roman" panose="02020603050405020304" pitchFamily="18" charset="0"/>
              </a:endParaRPr>
            </a:p>
          </p:txBody>
        </p:sp>
        <p:sp>
          <p:nvSpPr>
            <p:cNvPr id="33" name="TextBox 32">
              <a:extLst>
                <a:ext uri="{FF2B5EF4-FFF2-40B4-BE49-F238E27FC236}">
                  <a16:creationId xmlns:a16="http://schemas.microsoft.com/office/drawing/2014/main" id="{66C40226-1020-4DF2-BFB1-E6A6E84212C7}"/>
                </a:ext>
              </a:extLst>
            </p:cNvPr>
            <p:cNvSpPr txBox="1"/>
            <p:nvPr/>
          </p:nvSpPr>
          <p:spPr>
            <a:xfrm>
              <a:off x="8736683" y="2314022"/>
              <a:ext cx="711154" cy="523220"/>
            </a:xfrm>
            <a:prstGeom prst="rect">
              <a:avLst/>
            </a:prstGeom>
            <a:noFill/>
          </p:spPr>
          <p:txBody>
            <a:bodyPr wrap="square" rtlCol="0">
              <a:spAutoFit/>
            </a:bodyPr>
            <a:lstStyle/>
            <a:p>
              <a:r>
                <a:rPr lang="en-US" sz="2800" dirty="0">
                  <a:latin typeface="Times New Roman" panose="02020603050405020304" pitchFamily="18" charset="0"/>
                  <a:cs typeface="Times New Roman" panose="02020603050405020304" pitchFamily="18" charset="0"/>
                </a:rPr>
                <a:t>-1</a:t>
              </a:r>
              <a:endParaRPr lang="vi-VN" sz="2800" dirty="0">
                <a:latin typeface="Times New Roman" panose="02020603050405020304" pitchFamily="18" charset="0"/>
                <a:cs typeface="Times New Roman" panose="02020603050405020304" pitchFamily="18" charset="0"/>
              </a:endParaRPr>
            </a:p>
          </p:txBody>
        </p:sp>
        <p:sp>
          <p:nvSpPr>
            <p:cNvPr id="34" name="TextBox 33">
              <a:extLst>
                <a:ext uri="{FF2B5EF4-FFF2-40B4-BE49-F238E27FC236}">
                  <a16:creationId xmlns:a16="http://schemas.microsoft.com/office/drawing/2014/main" id="{CC8246D7-3354-473D-9F3F-930414ECFD26}"/>
                </a:ext>
              </a:extLst>
            </p:cNvPr>
            <p:cNvSpPr txBox="1"/>
            <p:nvPr/>
          </p:nvSpPr>
          <p:spPr>
            <a:xfrm>
              <a:off x="8271046" y="2298984"/>
              <a:ext cx="711154" cy="523220"/>
            </a:xfrm>
            <a:prstGeom prst="rect">
              <a:avLst/>
            </a:prstGeom>
            <a:noFill/>
          </p:spPr>
          <p:txBody>
            <a:bodyPr wrap="square" rtlCol="0">
              <a:spAutoFit/>
            </a:bodyPr>
            <a:lstStyle/>
            <a:p>
              <a:r>
                <a:rPr lang="en-US" sz="2800" dirty="0">
                  <a:latin typeface="Times New Roman" panose="02020603050405020304" pitchFamily="18" charset="0"/>
                  <a:cs typeface="Times New Roman" panose="02020603050405020304" pitchFamily="18" charset="0"/>
                </a:rPr>
                <a:t>-2</a:t>
              </a:r>
              <a:endParaRPr lang="vi-VN" sz="2800" dirty="0">
                <a:latin typeface="Times New Roman" panose="02020603050405020304" pitchFamily="18" charset="0"/>
                <a:cs typeface="Times New Roman" panose="02020603050405020304" pitchFamily="18" charset="0"/>
              </a:endParaRPr>
            </a:p>
          </p:txBody>
        </p:sp>
        <p:sp>
          <p:nvSpPr>
            <p:cNvPr id="35" name="TextBox 34">
              <a:extLst>
                <a:ext uri="{FF2B5EF4-FFF2-40B4-BE49-F238E27FC236}">
                  <a16:creationId xmlns:a16="http://schemas.microsoft.com/office/drawing/2014/main" id="{0A11F6F3-B099-44AF-9D6B-9BDED46CDFF8}"/>
                </a:ext>
              </a:extLst>
            </p:cNvPr>
            <p:cNvSpPr txBox="1"/>
            <p:nvPr/>
          </p:nvSpPr>
          <p:spPr>
            <a:xfrm>
              <a:off x="7773635" y="2339311"/>
              <a:ext cx="711154" cy="523220"/>
            </a:xfrm>
            <a:prstGeom prst="rect">
              <a:avLst/>
            </a:prstGeom>
            <a:noFill/>
          </p:spPr>
          <p:txBody>
            <a:bodyPr wrap="square" rtlCol="0">
              <a:spAutoFit/>
            </a:bodyPr>
            <a:lstStyle/>
            <a:p>
              <a:r>
                <a:rPr lang="en-US" sz="2800" dirty="0">
                  <a:latin typeface="Times New Roman" panose="02020603050405020304" pitchFamily="18" charset="0"/>
                  <a:cs typeface="Times New Roman" panose="02020603050405020304" pitchFamily="18" charset="0"/>
                </a:rPr>
                <a:t>-3</a:t>
              </a:r>
              <a:endParaRPr lang="vi-VN" sz="2800" dirty="0">
                <a:latin typeface="Times New Roman" panose="02020603050405020304" pitchFamily="18" charset="0"/>
                <a:cs typeface="Times New Roman" panose="02020603050405020304" pitchFamily="18" charset="0"/>
              </a:endParaRPr>
            </a:p>
          </p:txBody>
        </p:sp>
        <p:sp>
          <p:nvSpPr>
            <p:cNvPr id="36" name="TextBox 35">
              <a:extLst>
                <a:ext uri="{FF2B5EF4-FFF2-40B4-BE49-F238E27FC236}">
                  <a16:creationId xmlns:a16="http://schemas.microsoft.com/office/drawing/2014/main" id="{FFBC0925-2492-4FDB-897C-E585DB6B7C1A}"/>
                </a:ext>
              </a:extLst>
            </p:cNvPr>
            <p:cNvSpPr txBox="1"/>
            <p:nvPr/>
          </p:nvSpPr>
          <p:spPr>
            <a:xfrm>
              <a:off x="9815102" y="2298984"/>
              <a:ext cx="466024" cy="523220"/>
            </a:xfrm>
            <a:prstGeom prst="rect">
              <a:avLst/>
            </a:prstGeom>
            <a:noFill/>
          </p:spPr>
          <p:txBody>
            <a:bodyPr wrap="square" rtlCol="0">
              <a:spAutoFit/>
            </a:bodyPr>
            <a:lstStyle/>
            <a:p>
              <a:r>
                <a:rPr lang="en-US" sz="2800" dirty="0">
                  <a:latin typeface="Times New Roman" panose="02020603050405020304" pitchFamily="18" charset="0"/>
                  <a:cs typeface="Times New Roman" panose="02020603050405020304" pitchFamily="18" charset="0"/>
                </a:rPr>
                <a:t>1</a:t>
              </a:r>
              <a:endParaRPr lang="vi-VN" sz="2800" dirty="0">
                <a:latin typeface="Times New Roman" panose="02020603050405020304" pitchFamily="18" charset="0"/>
                <a:cs typeface="Times New Roman" panose="02020603050405020304" pitchFamily="18" charset="0"/>
              </a:endParaRPr>
            </a:p>
          </p:txBody>
        </p:sp>
        <p:sp>
          <p:nvSpPr>
            <p:cNvPr id="37" name="TextBox 36">
              <a:extLst>
                <a:ext uri="{FF2B5EF4-FFF2-40B4-BE49-F238E27FC236}">
                  <a16:creationId xmlns:a16="http://schemas.microsoft.com/office/drawing/2014/main" id="{936BB380-1016-462D-87DF-B37CC838F168}"/>
                </a:ext>
              </a:extLst>
            </p:cNvPr>
            <p:cNvSpPr txBox="1"/>
            <p:nvPr/>
          </p:nvSpPr>
          <p:spPr>
            <a:xfrm>
              <a:off x="10268758" y="2297411"/>
              <a:ext cx="466024" cy="523220"/>
            </a:xfrm>
            <a:prstGeom prst="rect">
              <a:avLst/>
            </a:prstGeom>
            <a:noFill/>
          </p:spPr>
          <p:txBody>
            <a:bodyPr wrap="square" rtlCol="0">
              <a:spAutoFit/>
            </a:bodyPr>
            <a:lstStyle/>
            <a:p>
              <a:r>
                <a:rPr lang="en-US" sz="2800" dirty="0">
                  <a:latin typeface="Times New Roman" panose="02020603050405020304" pitchFamily="18" charset="0"/>
                  <a:cs typeface="Times New Roman" panose="02020603050405020304" pitchFamily="18" charset="0"/>
                </a:rPr>
                <a:t>2</a:t>
              </a:r>
              <a:endParaRPr lang="vi-VN" sz="2800" dirty="0">
                <a:latin typeface="Times New Roman" panose="02020603050405020304" pitchFamily="18" charset="0"/>
                <a:cs typeface="Times New Roman" panose="02020603050405020304" pitchFamily="18" charset="0"/>
              </a:endParaRPr>
            </a:p>
          </p:txBody>
        </p:sp>
        <p:sp>
          <p:nvSpPr>
            <p:cNvPr id="38" name="TextBox 37">
              <a:extLst>
                <a:ext uri="{FF2B5EF4-FFF2-40B4-BE49-F238E27FC236}">
                  <a16:creationId xmlns:a16="http://schemas.microsoft.com/office/drawing/2014/main" id="{8A60E21F-0E80-4F7F-BCF1-BEFBFD2B0F31}"/>
                </a:ext>
              </a:extLst>
            </p:cNvPr>
            <p:cNvSpPr txBox="1"/>
            <p:nvPr/>
          </p:nvSpPr>
          <p:spPr>
            <a:xfrm>
              <a:off x="10759250" y="2272503"/>
              <a:ext cx="466024" cy="523220"/>
            </a:xfrm>
            <a:prstGeom prst="rect">
              <a:avLst/>
            </a:prstGeom>
            <a:noFill/>
          </p:spPr>
          <p:txBody>
            <a:bodyPr wrap="square" rtlCol="0">
              <a:spAutoFit/>
            </a:bodyPr>
            <a:lstStyle/>
            <a:p>
              <a:r>
                <a:rPr lang="en-US" sz="2800" dirty="0">
                  <a:latin typeface="Times New Roman" panose="02020603050405020304" pitchFamily="18" charset="0"/>
                  <a:cs typeface="Times New Roman" panose="02020603050405020304" pitchFamily="18" charset="0"/>
                </a:rPr>
                <a:t>3</a:t>
              </a:r>
              <a:endParaRPr lang="vi-VN" sz="2800" dirty="0">
                <a:latin typeface="Times New Roman" panose="02020603050405020304" pitchFamily="18" charset="0"/>
                <a:cs typeface="Times New Roman" panose="02020603050405020304" pitchFamily="18" charset="0"/>
              </a:endParaRPr>
            </a:p>
          </p:txBody>
        </p:sp>
      </p:grpSp>
      <p:sp>
        <p:nvSpPr>
          <p:cNvPr id="40" name="TextBox 39">
            <a:extLst>
              <a:ext uri="{FF2B5EF4-FFF2-40B4-BE49-F238E27FC236}">
                <a16:creationId xmlns:a16="http://schemas.microsoft.com/office/drawing/2014/main" id="{8D983613-4160-4F91-9F78-19553A95AFB3}"/>
              </a:ext>
            </a:extLst>
          </p:cNvPr>
          <p:cNvSpPr txBox="1"/>
          <p:nvPr/>
        </p:nvSpPr>
        <p:spPr>
          <a:xfrm>
            <a:off x="553505" y="2310889"/>
            <a:ext cx="6617540" cy="954107"/>
          </a:xfrm>
          <a:prstGeom prst="rect">
            <a:avLst/>
          </a:prstGeom>
          <a:noFill/>
        </p:spPr>
        <p:txBody>
          <a:bodyPr wrap="square" rtlCol="0">
            <a:spAutoFit/>
          </a:bodyPr>
          <a:lstStyle/>
          <a:p>
            <a:r>
              <a:rPr lang="en-US" sz="2800" dirty="0">
                <a:latin typeface="Times New Roman" panose="02020603050405020304" pitchFamily="18" charset="0"/>
                <a:cs typeface="Times New Roman" panose="02020603050405020304" pitchFamily="18" charset="0"/>
              </a:rPr>
              <a:t>- Qua </a:t>
            </a:r>
            <a:r>
              <a:rPr lang="en-US" sz="2800" dirty="0" err="1">
                <a:latin typeface="Times New Roman" panose="02020603050405020304" pitchFamily="18" charset="0"/>
                <a:cs typeface="Times New Roman" panose="02020603050405020304" pitchFamily="18" charset="0"/>
              </a:rPr>
              <a:t>điểm</a:t>
            </a:r>
            <a:r>
              <a:rPr lang="en-US" sz="2800" dirty="0">
                <a:latin typeface="Times New Roman" panose="02020603050405020304" pitchFamily="18" charset="0"/>
                <a:cs typeface="Times New Roman" panose="02020603050405020304" pitchFamily="18" charset="0"/>
              </a:rPr>
              <a:t> -1 </a:t>
            </a:r>
            <a:r>
              <a:rPr lang="en-US" sz="2800" dirty="0" err="1">
                <a:latin typeface="Times New Roman" panose="02020603050405020304" pitchFamily="18" charset="0"/>
                <a:cs typeface="Times New Roman" panose="02020603050405020304" pitchFamily="18" charset="0"/>
              </a:rPr>
              <a:t>trên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trục</a:t>
            </a:r>
            <a:r>
              <a:rPr lang="en-US" sz="2800" dirty="0">
                <a:latin typeface="Times New Roman" panose="02020603050405020304" pitchFamily="18" charset="0"/>
                <a:cs typeface="Times New Roman" panose="02020603050405020304" pitchFamily="18" charset="0"/>
              </a:rPr>
              <a:t> Ox, ta </a:t>
            </a:r>
            <a:r>
              <a:rPr lang="en-US" sz="2800" dirty="0" err="1">
                <a:latin typeface="Times New Roman" panose="02020603050405020304" pitchFamily="18" charset="0"/>
                <a:cs typeface="Times New Roman" panose="02020603050405020304" pitchFamily="18" charset="0"/>
              </a:rPr>
              <a:t>kẻ</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đường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thẳng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vuông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góc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với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trục</a:t>
            </a:r>
            <a:r>
              <a:rPr lang="en-US" sz="2800" dirty="0">
                <a:latin typeface="Times New Roman" panose="02020603050405020304" pitchFamily="18" charset="0"/>
                <a:cs typeface="Times New Roman" panose="02020603050405020304" pitchFamily="18" charset="0"/>
              </a:rPr>
              <a:t> Ox</a:t>
            </a:r>
            <a:endParaRPr lang="vi-VN" sz="2800" dirty="0">
              <a:latin typeface="Times New Roman" panose="02020603050405020304" pitchFamily="18" charset="0"/>
              <a:cs typeface="Times New Roman" panose="02020603050405020304" pitchFamily="18" charset="0"/>
            </a:endParaRPr>
          </a:p>
        </p:txBody>
      </p:sp>
      <p:sp>
        <p:nvSpPr>
          <p:cNvPr id="41" name="TextBox 40">
            <a:extLst>
              <a:ext uri="{FF2B5EF4-FFF2-40B4-BE49-F238E27FC236}">
                <a16:creationId xmlns:a16="http://schemas.microsoft.com/office/drawing/2014/main" id="{F8B08252-1C8A-40A5-BB8B-57D3C450F312}"/>
              </a:ext>
            </a:extLst>
          </p:cNvPr>
          <p:cNvSpPr txBox="1"/>
          <p:nvPr/>
        </p:nvSpPr>
        <p:spPr>
          <a:xfrm>
            <a:off x="579912" y="3203473"/>
            <a:ext cx="6866903" cy="954107"/>
          </a:xfrm>
          <a:prstGeom prst="rect">
            <a:avLst/>
          </a:prstGeom>
          <a:noFill/>
        </p:spPr>
        <p:txBody>
          <a:bodyPr wrap="square" rtlCol="0">
            <a:spAutoFit/>
          </a:bodyPr>
          <a:lstStyle/>
          <a:p>
            <a:r>
              <a:rPr lang="en-US" sz="2800" dirty="0">
                <a:latin typeface="Times New Roman" panose="02020603050405020304" pitchFamily="18" charset="0"/>
                <a:cs typeface="Times New Roman" panose="02020603050405020304" pitchFamily="18" charset="0"/>
              </a:rPr>
              <a:t>- Qua </a:t>
            </a:r>
            <a:r>
              <a:rPr lang="en-US" sz="2800" dirty="0" err="1">
                <a:latin typeface="Times New Roman" panose="02020603050405020304" pitchFamily="18" charset="0"/>
                <a:cs typeface="Times New Roman" panose="02020603050405020304" pitchFamily="18" charset="0"/>
              </a:rPr>
              <a:t>điểm</a:t>
            </a:r>
            <a:r>
              <a:rPr lang="en-US" sz="2800" dirty="0">
                <a:latin typeface="Times New Roman" panose="02020603050405020304" pitchFamily="18" charset="0"/>
                <a:cs typeface="Times New Roman" panose="02020603050405020304" pitchFamily="18" charset="0"/>
              </a:rPr>
              <a:t> 2 </a:t>
            </a:r>
            <a:r>
              <a:rPr lang="en-US" sz="2800" dirty="0" err="1">
                <a:latin typeface="Times New Roman" panose="02020603050405020304" pitchFamily="18" charset="0"/>
                <a:cs typeface="Times New Roman" panose="02020603050405020304" pitchFamily="18" charset="0"/>
              </a:rPr>
              <a:t>trên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trục</a:t>
            </a:r>
            <a:r>
              <a:rPr lang="en-US" sz="2800" dirty="0">
                <a:latin typeface="Times New Roman" panose="02020603050405020304" pitchFamily="18" charset="0"/>
                <a:cs typeface="Times New Roman" panose="02020603050405020304" pitchFamily="18" charset="0"/>
              </a:rPr>
              <a:t> Oy, ta </a:t>
            </a:r>
            <a:r>
              <a:rPr lang="en-US" sz="2800" dirty="0" err="1">
                <a:latin typeface="Times New Roman" panose="02020603050405020304" pitchFamily="18" charset="0"/>
                <a:cs typeface="Times New Roman" panose="02020603050405020304" pitchFamily="18" charset="0"/>
              </a:rPr>
              <a:t>kẻ</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đường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thẳng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vuông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góc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với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trục</a:t>
            </a:r>
            <a:r>
              <a:rPr lang="en-US" sz="2800" dirty="0">
                <a:latin typeface="Times New Roman" panose="02020603050405020304" pitchFamily="18" charset="0"/>
                <a:cs typeface="Times New Roman" panose="02020603050405020304" pitchFamily="18" charset="0"/>
              </a:rPr>
              <a:t> Oy</a:t>
            </a:r>
            <a:endParaRPr lang="vi-VN" sz="2800" dirty="0">
              <a:latin typeface="Times New Roman" panose="02020603050405020304" pitchFamily="18" charset="0"/>
              <a:cs typeface="Times New Roman" panose="02020603050405020304" pitchFamily="18" charset="0"/>
            </a:endParaRPr>
          </a:p>
        </p:txBody>
      </p:sp>
      <p:sp>
        <p:nvSpPr>
          <p:cNvPr id="42" name="TextBox 41">
            <a:extLst>
              <a:ext uri="{FF2B5EF4-FFF2-40B4-BE49-F238E27FC236}">
                <a16:creationId xmlns:a16="http://schemas.microsoft.com/office/drawing/2014/main" id="{047042DB-E90C-4C05-BF5C-34413CDA1F0E}"/>
              </a:ext>
            </a:extLst>
          </p:cNvPr>
          <p:cNvSpPr txBox="1"/>
          <p:nvPr/>
        </p:nvSpPr>
        <p:spPr>
          <a:xfrm>
            <a:off x="579912" y="4109282"/>
            <a:ext cx="6866903" cy="523220"/>
          </a:xfrm>
          <a:prstGeom prst="rect">
            <a:avLst/>
          </a:prstGeom>
          <a:noFill/>
        </p:spPr>
        <p:txBody>
          <a:bodyPr wrap="square" rtlCol="0">
            <a:spAutoFit/>
          </a:bodyPr>
          <a:lstStyle/>
          <a:p>
            <a:r>
              <a:rPr lang="en-US" sz="2800" dirty="0">
                <a:latin typeface="Times New Roman" panose="02020603050405020304" pitchFamily="18" charset="0"/>
                <a:cs typeface="Times New Roman" panose="02020603050405020304" pitchFamily="18" charset="0"/>
              </a:rPr>
              <a:t>- Hai </a:t>
            </a:r>
            <a:r>
              <a:rPr lang="en-US" sz="2800" dirty="0" err="1">
                <a:latin typeface="Times New Roman" panose="02020603050405020304" pitchFamily="18" charset="0"/>
                <a:cs typeface="Times New Roman" panose="02020603050405020304" pitchFamily="18" charset="0"/>
              </a:rPr>
              <a:t>đường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thẳng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cắt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nhau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tại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điểm</a:t>
            </a:r>
            <a:r>
              <a:rPr lang="en-US" sz="2800" dirty="0">
                <a:latin typeface="Times New Roman" panose="02020603050405020304" pitchFamily="18" charset="0"/>
                <a:cs typeface="Times New Roman" panose="02020603050405020304" pitchFamily="18" charset="0"/>
              </a:rPr>
              <a:t> A(-1; 2)</a:t>
            </a:r>
            <a:endParaRPr lang="vi-VN" sz="2800" dirty="0">
              <a:latin typeface="Times New Roman" panose="02020603050405020304" pitchFamily="18" charset="0"/>
              <a:cs typeface="Times New Roman" panose="02020603050405020304" pitchFamily="18" charset="0"/>
            </a:endParaRPr>
          </a:p>
        </p:txBody>
      </p:sp>
      <p:grpSp>
        <p:nvGrpSpPr>
          <p:cNvPr id="48" name="Group 47">
            <a:extLst>
              <a:ext uri="{FF2B5EF4-FFF2-40B4-BE49-F238E27FC236}">
                <a16:creationId xmlns:a16="http://schemas.microsoft.com/office/drawing/2014/main" id="{19096F5F-EB32-4BB1-93F5-EDAAA5458F36}"/>
              </a:ext>
            </a:extLst>
          </p:cNvPr>
          <p:cNvGrpSpPr/>
          <p:nvPr/>
        </p:nvGrpSpPr>
        <p:grpSpPr>
          <a:xfrm>
            <a:off x="8890232" y="2288096"/>
            <a:ext cx="495629" cy="975527"/>
            <a:chOff x="8890232" y="2288096"/>
            <a:chExt cx="495629" cy="975527"/>
          </a:xfrm>
        </p:grpSpPr>
        <p:cxnSp>
          <p:nvCxnSpPr>
            <p:cNvPr id="44" name="Straight Connector 43">
              <a:extLst>
                <a:ext uri="{FF2B5EF4-FFF2-40B4-BE49-F238E27FC236}">
                  <a16:creationId xmlns:a16="http://schemas.microsoft.com/office/drawing/2014/main" id="{121EEA89-BED5-4CC2-BFE4-689B6D671A30}"/>
                </a:ext>
              </a:extLst>
            </p:cNvPr>
            <p:cNvCxnSpPr>
              <a:cxnSpLocks/>
            </p:cNvCxnSpPr>
            <p:nvPr/>
          </p:nvCxnSpPr>
          <p:spPr>
            <a:xfrm flipV="1">
              <a:off x="8903295" y="2288096"/>
              <a:ext cx="0" cy="975527"/>
            </a:xfrm>
            <a:prstGeom prst="line">
              <a:avLst/>
            </a:prstGeom>
            <a:ln w="1905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46" name="Straight Connector 45">
              <a:extLst>
                <a:ext uri="{FF2B5EF4-FFF2-40B4-BE49-F238E27FC236}">
                  <a16:creationId xmlns:a16="http://schemas.microsoft.com/office/drawing/2014/main" id="{6895F26C-2EC5-4316-A2EF-A81FA6DEF679}"/>
                </a:ext>
              </a:extLst>
            </p:cNvPr>
            <p:cNvCxnSpPr/>
            <p:nvPr/>
          </p:nvCxnSpPr>
          <p:spPr>
            <a:xfrm flipH="1">
              <a:off x="8890232" y="2310889"/>
              <a:ext cx="495629" cy="0"/>
            </a:xfrm>
            <a:prstGeom prst="line">
              <a:avLst/>
            </a:prstGeom>
            <a:ln w="19050">
              <a:solidFill>
                <a:schemeClr val="tx1"/>
              </a:solidFill>
              <a:prstDash val="dash"/>
            </a:ln>
          </p:spPr>
          <p:style>
            <a:lnRef idx="1">
              <a:schemeClr val="accent1"/>
            </a:lnRef>
            <a:fillRef idx="0">
              <a:schemeClr val="accent1"/>
            </a:fillRef>
            <a:effectRef idx="0">
              <a:schemeClr val="accent1"/>
            </a:effectRef>
            <a:fontRef idx="minor">
              <a:schemeClr val="tx1"/>
            </a:fontRef>
          </p:style>
        </p:cxnSp>
      </p:grpSp>
      <p:sp>
        <p:nvSpPr>
          <p:cNvPr id="49" name="TextBox 48">
            <a:extLst>
              <a:ext uri="{FF2B5EF4-FFF2-40B4-BE49-F238E27FC236}">
                <a16:creationId xmlns:a16="http://schemas.microsoft.com/office/drawing/2014/main" id="{4627DD00-C54F-4FA4-9B90-6DE018D9B166}"/>
              </a:ext>
            </a:extLst>
          </p:cNvPr>
          <p:cNvSpPr txBox="1"/>
          <p:nvPr/>
        </p:nvSpPr>
        <p:spPr>
          <a:xfrm>
            <a:off x="8769206" y="2119368"/>
            <a:ext cx="464458" cy="369332"/>
          </a:xfrm>
          <a:prstGeom prst="rect">
            <a:avLst/>
          </a:prstGeom>
          <a:noFill/>
        </p:spPr>
        <p:txBody>
          <a:bodyPr wrap="square" rtlCol="0">
            <a:spAutoFit/>
          </a:bodyPr>
          <a:lstStyle/>
          <a:p>
            <a:r>
              <a:rPr lang="vi-VN" dirty="0">
                <a:solidFill>
                  <a:srgbClr val="FF0000"/>
                </a:solidFill>
                <a:sym typeface="Symbol" panose="05050102010706020507" pitchFamily="18" charset="2"/>
              </a:rPr>
              <a:t></a:t>
            </a:r>
            <a:endParaRPr lang="vi-VN" dirty="0">
              <a:solidFill>
                <a:srgbClr val="FF0000"/>
              </a:solidFill>
            </a:endParaRPr>
          </a:p>
        </p:txBody>
      </p:sp>
      <p:sp>
        <p:nvSpPr>
          <p:cNvPr id="50" name="TextBox 49">
            <a:extLst>
              <a:ext uri="{FF2B5EF4-FFF2-40B4-BE49-F238E27FC236}">
                <a16:creationId xmlns:a16="http://schemas.microsoft.com/office/drawing/2014/main" id="{255E2D2E-2CEE-4F72-A68D-6D7169F0F276}"/>
              </a:ext>
            </a:extLst>
          </p:cNvPr>
          <p:cNvSpPr txBox="1"/>
          <p:nvPr/>
        </p:nvSpPr>
        <p:spPr>
          <a:xfrm>
            <a:off x="8462964" y="1927998"/>
            <a:ext cx="1005321" cy="369332"/>
          </a:xfrm>
          <a:prstGeom prst="rect">
            <a:avLst/>
          </a:prstGeom>
          <a:noFill/>
        </p:spPr>
        <p:txBody>
          <a:bodyPr wrap="square" rtlCol="0">
            <a:spAutoFit/>
          </a:bodyPr>
          <a:lstStyle/>
          <a:p>
            <a:r>
              <a:rPr lang="en-US" dirty="0">
                <a:latin typeface="Times New Roman" panose="02020603050405020304" pitchFamily="18" charset="0"/>
                <a:cs typeface="Times New Roman" panose="02020603050405020304" pitchFamily="18" charset="0"/>
              </a:rPr>
              <a:t> A(-1; 2)</a:t>
            </a:r>
            <a:endParaRPr lang="vi-VN" dirty="0">
              <a:latin typeface="Times New Roman" panose="02020603050405020304" pitchFamily="18" charset="0"/>
              <a:cs typeface="Times New Roman" panose="02020603050405020304" pitchFamily="18" charset="0"/>
            </a:endParaRPr>
          </a:p>
        </p:txBody>
      </p:sp>
      <p:sp>
        <p:nvSpPr>
          <p:cNvPr id="51" name="TextBox 50">
            <a:extLst>
              <a:ext uri="{FF2B5EF4-FFF2-40B4-BE49-F238E27FC236}">
                <a16:creationId xmlns:a16="http://schemas.microsoft.com/office/drawing/2014/main" id="{9CE8DB4A-23E1-4FFB-9633-975FE1F8DFAB}"/>
              </a:ext>
            </a:extLst>
          </p:cNvPr>
          <p:cNvSpPr txBox="1"/>
          <p:nvPr/>
        </p:nvSpPr>
        <p:spPr>
          <a:xfrm>
            <a:off x="878114" y="1413164"/>
            <a:ext cx="2082951" cy="523220"/>
          </a:xfrm>
          <a:prstGeom prst="rect">
            <a:avLst/>
          </a:prstGeom>
          <a:noFill/>
        </p:spPr>
        <p:txBody>
          <a:bodyPr wrap="square" rtlCol="0">
            <a:spAutoFit/>
          </a:bodyPr>
          <a:lstStyle/>
          <a:p>
            <a:r>
              <a:rPr lang="en-US" sz="2800" b="1" i="1" u="sng" dirty="0" err="1">
                <a:solidFill>
                  <a:srgbClr val="0000CC"/>
                </a:solidFill>
                <a:latin typeface="Times New Roman" panose="02020603050405020304" pitchFamily="18" charset="0"/>
                <a:cs typeface="Times New Roman" panose="02020603050405020304" pitchFamily="18" charset="0"/>
              </a:rPr>
              <a:t>Giải</a:t>
            </a:r>
            <a:r>
              <a:rPr lang="en-US" sz="2800" b="1" i="1" u="sng" dirty="0">
                <a:solidFill>
                  <a:srgbClr val="0000CC"/>
                </a:solidFill>
                <a:latin typeface="Times New Roman" panose="02020603050405020304" pitchFamily="18" charset="0"/>
                <a:cs typeface="Times New Roman" panose="02020603050405020304" pitchFamily="18" charset="0"/>
              </a:rPr>
              <a:t>: </a:t>
            </a:r>
            <a:endParaRPr lang="vi-VN" sz="2800" b="1" i="1" u="sng" dirty="0">
              <a:solidFill>
                <a:srgbClr val="0000CC"/>
              </a:solidFill>
              <a:latin typeface="Times New Roman" panose="02020603050405020304" pitchFamily="18" charset="0"/>
              <a:cs typeface="Times New Roman" panose="02020603050405020304" pitchFamily="18" charset="0"/>
            </a:endParaRPr>
          </a:p>
        </p:txBody>
      </p:sp>
      <p:sp>
        <p:nvSpPr>
          <p:cNvPr id="52" name="TextBox 51">
            <a:extLst>
              <a:ext uri="{FF2B5EF4-FFF2-40B4-BE49-F238E27FC236}">
                <a16:creationId xmlns:a16="http://schemas.microsoft.com/office/drawing/2014/main" id="{2BD92363-C36E-4A7C-A9B0-BD3ADE14E1AA}"/>
              </a:ext>
            </a:extLst>
          </p:cNvPr>
          <p:cNvSpPr txBox="1"/>
          <p:nvPr/>
        </p:nvSpPr>
        <p:spPr>
          <a:xfrm>
            <a:off x="564709" y="1881474"/>
            <a:ext cx="6617540" cy="523220"/>
          </a:xfrm>
          <a:prstGeom prst="rect">
            <a:avLst/>
          </a:prstGeom>
          <a:noFill/>
        </p:spPr>
        <p:txBody>
          <a:bodyPr wrap="square" rtlCol="0">
            <a:spAutoFit/>
          </a:bodyPr>
          <a:lstStyle/>
          <a:p>
            <a:r>
              <a:rPr lang="en-US" sz="2800" dirty="0">
                <a:solidFill>
                  <a:srgbClr val="0000CC"/>
                </a:solidFill>
                <a:latin typeface="Times New Roman" panose="02020603050405020304" pitchFamily="18" charset="0"/>
                <a:cs typeface="Times New Roman" panose="02020603050405020304" pitchFamily="18" charset="0"/>
              </a:rPr>
              <a:t>*</a:t>
            </a:r>
            <a:r>
              <a:rPr lang="en-US" sz="2800" dirty="0" err="1">
                <a:solidFill>
                  <a:srgbClr val="0000CC"/>
                </a:solidFill>
                <a:latin typeface="Times New Roman" panose="02020603050405020304" pitchFamily="18" charset="0"/>
                <a:cs typeface="Times New Roman" panose="02020603050405020304" pitchFamily="18" charset="0"/>
              </a:rPr>
              <a:t>Xác</a:t>
            </a:r>
            <a:r>
              <a:rPr lang="en-US" sz="2800" dirty="0">
                <a:solidFill>
                  <a:srgbClr val="0000CC"/>
                </a:solidFill>
                <a:latin typeface="Times New Roman" panose="02020603050405020304" pitchFamily="18" charset="0"/>
                <a:cs typeface="Times New Roman" panose="02020603050405020304" pitchFamily="18" charset="0"/>
              </a:rPr>
              <a:t> </a:t>
            </a:r>
            <a:r>
              <a:rPr lang="en-US" sz="2800" dirty="0" err="1">
                <a:solidFill>
                  <a:srgbClr val="0000CC"/>
                </a:solidFill>
                <a:latin typeface="Times New Roman" panose="02020603050405020304" pitchFamily="18" charset="0"/>
                <a:cs typeface="Times New Roman" panose="02020603050405020304" pitchFamily="18" charset="0"/>
              </a:rPr>
              <a:t>định</a:t>
            </a:r>
            <a:r>
              <a:rPr lang="en-US" sz="2800" dirty="0">
                <a:solidFill>
                  <a:srgbClr val="0000CC"/>
                </a:solidFill>
                <a:latin typeface="Times New Roman" panose="02020603050405020304" pitchFamily="18" charset="0"/>
                <a:cs typeface="Times New Roman" panose="02020603050405020304" pitchFamily="18" charset="0"/>
              </a:rPr>
              <a:t> </a:t>
            </a:r>
            <a:r>
              <a:rPr lang="en-US" sz="2800" dirty="0" err="1">
                <a:solidFill>
                  <a:srgbClr val="0000CC"/>
                </a:solidFill>
                <a:latin typeface="Times New Roman" panose="02020603050405020304" pitchFamily="18" charset="0"/>
                <a:cs typeface="Times New Roman" panose="02020603050405020304" pitchFamily="18" charset="0"/>
              </a:rPr>
              <a:t>điểm</a:t>
            </a:r>
            <a:r>
              <a:rPr lang="en-US" sz="2800" dirty="0">
                <a:solidFill>
                  <a:srgbClr val="0000CC"/>
                </a:solidFill>
                <a:latin typeface="Times New Roman" panose="02020603050405020304" pitchFamily="18" charset="0"/>
                <a:cs typeface="Times New Roman" panose="02020603050405020304" pitchFamily="18" charset="0"/>
              </a:rPr>
              <a:t> A(-1;2)</a:t>
            </a:r>
            <a:endParaRPr lang="vi-VN" sz="2800" dirty="0">
              <a:solidFill>
                <a:srgbClr val="0000CC"/>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8454565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barn(inVertical)">
                                      <p:cBhvr>
                                        <p:cTn id="7" dur="500"/>
                                        <p:tgtEl>
                                          <p:spTgt spid="51"/>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52"/>
                                        </p:tgtEl>
                                        <p:attrNameLst>
                                          <p:attrName>style.visibility</p:attrName>
                                        </p:attrNameLst>
                                      </p:cBhvr>
                                      <p:to>
                                        <p:strVal val="visible"/>
                                      </p:to>
                                    </p:set>
                                    <p:animEffect transition="in" filter="barn(inVertical)">
                                      <p:cBhvr>
                                        <p:cTn id="12" dur="500"/>
                                        <p:tgtEl>
                                          <p:spTgt spid="52"/>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40"/>
                                        </p:tgtEl>
                                        <p:attrNameLst>
                                          <p:attrName>style.visibility</p:attrName>
                                        </p:attrNameLst>
                                      </p:cBhvr>
                                      <p:to>
                                        <p:strVal val="visible"/>
                                      </p:to>
                                    </p:set>
                                    <p:animEffect transition="in" filter="barn(inVertical)">
                                      <p:cBhvr>
                                        <p:cTn id="17" dur="500"/>
                                        <p:tgtEl>
                                          <p:spTgt spid="40"/>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41"/>
                                        </p:tgtEl>
                                        <p:attrNameLst>
                                          <p:attrName>style.visibility</p:attrName>
                                        </p:attrNameLst>
                                      </p:cBhvr>
                                      <p:to>
                                        <p:strVal val="visible"/>
                                      </p:to>
                                    </p:set>
                                    <p:animEffect transition="in" filter="barn(inVertical)">
                                      <p:cBhvr>
                                        <p:cTn id="22" dur="500"/>
                                        <p:tgtEl>
                                          <p:spTgt spid="41"/>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42"/>
                                        </p:tgtEl>
                                        <p:attrNameLst>
                                          <p:attrName>style.visibility</p:attrName>
                                        </p:attrNameLst>
                                      </p:cBhvr>
                                      <p:to>
                                        <p:strVal val="visible"/>
                                      </p:to>
                                    </p:set>
                                    <p:animEffect transition="in" filter="barn(inVertical)">
                                      <p:cBhvr>
                                        <p:cTn id="27" dur="500"/>
                                        <p:tgtEl>
                                          <p:spTgt spid="42"/>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nodeType="clickEffect">
                                  <p:stCondLst>
                                    <p:cond delay="0"/>
                                  </p:stCondLst>
                                  <p:childTnLst>
                                    <p:set>
                                      <p:cBhvr>
                                        <p:cTn id="31" dur="1" fill="hold">
                                          <p:stCondLst>
                                            <p:cond delay="0"/>
                                          </p:stCondLst>
                                        </p:cTn>
                                        <p:tgtEl>
                                          <p:spTgt spid="48"/>
                                        </p:tgtEl>
                                        <p:attrNameLst>
                                          <p:attrName>style.visibility</p:attrName>
                                        </p:attrNameLst>
                                      </p:cBhvr>
                                      <p:to>
                                        <p:strVal val="visible"/>
                                      </p:to>
                                    </p:set>
                                    <p:animEffect transition="in" filter="wipe(down)">
                                      <p:cBhvr>
                                        <p:cTn id="32" dur="500"/>
                                        <p:tgtEl>
                                          <p:spTgt spid="48"/>
                                        </p:tgtEl>
                                      </p:cBhvr>
                                    </p:animEffect>
                                  </p:childTnLst>
                                </p:cTn>
                              </p:par>
                            </p:childTnLst>
                          </p:cTn>
                        </p:par>
                        <p:par>
                          <p:cTn id="33" fill="hold">
                            <p:stCondLst>
                              <p:cond delay="500"/>
                            </p:stCondLst>
                            <p:childTnLst>
                              <p:par>
                                <p:cTn id="34" presetID="6" presetClass="entr" presetSubtype="16" fill="hold" grpId="0" nodeType="afterEffect">
                                  <p:stCondLst>
                                    <p:cond delay="0"/>
                                  </p:stCondLst>
                                  <p:childTnLst>
                                    <p:set>
                                      <p:cBhvr>
                                        <p:cTn id="35" dur="1" fill="hold">
                                          <p:stCondLst>
                                            <p:cond delay="0"/>
                                          </p:stCondLst>
                                        </p:cTn>
                                        <p:tgtEl>
                                          <p:spTgt spid="49"/>
                                        </p:tgtEl>
                                        <p:attrNameLst>
                                          <p:attrName>style.visibility</p:attrName>
                                        </p:attrNameLst>
                                      </p:cBhvr>
                                      <p:to>
                                        <p:strVal val="visible"/>
                                      </p:to>
                                    </p:set>
                                    <p:animEffect transition="in" filter="circle(in)">
                                      <p:cBhvr>
                                        <p:cTn id="36" dur="500"/>
                                        <p:tgtEl>
                                          <p:spTgt spid="49"/>
                                        </p:tgtEl>
                                      </p:cBhvr>
                                    </p:animEffect>
                                  </p:childTnLst>
                                </p:cTn>
                              </p:par>
                            </p:childTnLst>
                          </p:cTn>
                        </p:par>
                        <p:par>
                          <p:cTn id="37" fill="hold">
                            <p:stCondLst>
                              <p:cond delay="1000"/>
                            </p:stCondLst>
                            <p:childTnLst>
                              <p:par>
                                <p:cTn id="38" presetID="16" presetClass="entr" presetSubtype="21" fill="hold" grpId="0" nodeType="afterEffect">
                                  <p:stCondLst>
                                    <p:cond delay="0"/>
                                  </p:stCondLst>
                                  <p:childTnLst>
                                    <p:set>
                                      <p:cBhvr>
                                        <p:cTn id="39" dur="1" fill="hold">
                                          <p:stCondLst>
                                            <p:cond delay="0"/>
                                          </p:stCondLst>
                                        </p:cTn>
                                        <p:tgtEl>
                                          <p:spTgt spid="50"/>
                                        </p:tgtEl>
                                        <p:attrNameLst>
                                          <p:attrName>style.visibility</p:attrName>
                                        </p:attrNameLst>
                                      </p:cBhvr>
                                      <p:to>
                                        <p:strVal val="visible"/>
                                      </p:to>
                                    </p:set>
                                    <p:animEffect transition="in" filter="barn(inVertical)">
                                      <p:cBhvr>
                                        <p:cTn id="40"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p:bldP spid="41" grpId="0"/>
      <p:bldP spid="42" grpId="0"/>
      <p:bldP spid="49" grpId="0"/>
      <p:bldP spid="50" grpId="0"/>
      <p:bldP spid="51" grpId="0"/>
      <p:bldP spid="52"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845B43DE-16D1-41A2-B0BE-78CB452BAE68}"/>
              </a:ext>
            </a:extLst>
          </p:cNvPr>
          <p:cNvPicPr>
            <a:picLocks noChangeAspect="1"/>
          </p:cNvPicPr>
          <p:nvPr/>
        </p:nvPicPr>
        <p:blipFill rotWithShape="1">
          <a:blip r:embed="rId3">
            <a:extLst>
              <a:ext uri="{BEBA8EAE-BF5A-486C-A8C5-ECC9F3942E4B}">
                <a14:imgProps xmlns:a14="http://schemas.microsoft.com/office/drawing/2010/main">
                  <a14:imgLayer r:embed="rId4">
                    <a14:imgEffect>
                      <a14:backgroundRemoval t="1186" b="25692" l="62684" r="72271"/>
                    </a14:imgEffect>
                  </a14:imgLayer>
                </a14:imgProps>
              </a:ext>
            </a:extLst>
          </a:blip>
          <a:srcRect l="62032" r="27630" b="73168"/>
          <a:stretch/>
        </p:blipFill>
        <p:spPr>
          <a:xfrm>
            <a:off x="145143" y="23726"/>
            <a:ext cx="1465942" cy="1419686"/>
          </a:xfrm>
          <a:prstGeom prst="rect">
            <a:avLst/>
          </a:prstGeom>
        </p:spPr>
      </p:pic>
      <p:sp>
        <p:nvSpPr>
          <p:cNvPr id="5" name="TextBox 4">
            <a:extLst>
              <a:ext uri="{FF2B5EF4-FFF2-40B4-BE49-F238E27FC236}">
                <a16:creationId xmlns:a16="http://schemas.microsoft.com/office/drawing/2014/main" id="{7A4199D7-8E7F-447E-9756-7069C21C0354}"/>
              </a:ext>
            </a:extLst>
          </p:cNvPr>
          <p:cNvSpPr txBox="1"/>
          <p:nvPr/>
        </p:nvSpPr>
        <p:spPr>
          <a:xfrm>
            <a:off x="1611085" y="295203"/>
            <a:ext cx="10014857" cy="954107"/>
          </a:xfrm>
          <a:prstGeom prst="rect">
            <a:avLst/>
          </a:prstGeom>
          <a:noFill/>
        </p:spPr>
        <p:txBody>
          <a:bodyPr wrap="square" rtlCol="0">
            <a:spAutoFit/>
          </a:bodyPr>
          <a:lstStyle/>
          <a:p>
            <a:r>
              <a:rPr lang="en-US" sz="2800" b="1" dirty="0" err="1">
                <a:latin typeface="Times New Roman" panose="02020603050405020304" pitchFamily="18" charset="0"/>
                <a:cs typeface="Times New Roman" panose="02020603050405020304" pitchFamily="18" charset="0"/>
              </a:rPr>
              <a:t>Trong</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mặt</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phẳng</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tọa</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độ</a:t>
            </a:r>
            <a:r>
              <a:rPr lang="en-US" sz="2800" b="1" dirty="0">
                <a:latin typeface="Times New Roman" panose="02020603050405020304" pitchFamily="18" charset="0"/>
                <a:cs typeface="Times New Roman" panose="02020603050405020304" pitchFamily="18" charset="0"/>
              </a:rPr>
              <a:t> Oxy, </a:t>
            </a:r>
            <a:r>
              <a:rPr lang="en-US" sz="2800" b="1" dirty="0" err="1">
                <a:latin typeface="Times New Roman" panose="02020603050405020304" pitchFamily="18" charset="0"/>
                <a:cs typeface="Times New Roman" panose="02020603050405020304" pitchFamily="18" charset="0"/>
              </a:rPr>
              <a:t>hãy</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nêu</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cách</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xác</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định</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các</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điểm</a:t>
            </a:r>
            <a:r>
              <a:rPr lang="en-US" sz="2800" b="1" dirty="0">
                <a:latin typeface="Times New Roman" panose="02020603050405020304" pitchFamily="18" charset="0"/>
                <a:cs typeface="Times New Roman" panose="02020603050405020304" pitchFamily="18" charset="0"/>
              </a:rPr>
              <a:t> A(-1;2); B(2;-2); C(2;0); D(0; -2)</a:t>
            </a:r>
            <a:endParaRPr lang="vi-VN" sz="2800" b="1" dirty="0">
              <a:latin typeface="Times New Roman" panose="02020603050405020304" pitchFamily="18" charset="0"/>
              <a:cs typeface="Times New Roman" panose="02020603050405020304" pitchFamily="18" charset="0"/>
            </a:endParaRPr>
          </a:p>
        </p:txBody>
      </p:sp>
      <p:grpSp>
        <p:nvGrpSpPr>
          <p:cNvPr id="39" name="Group 38">
            <a:extLst>
              <a:ext uri="{FF2B5EF4-FFF2-40B4-BE49-F238E27FC236}">
                <a16:creationId xmlns:a16="http://schemas.microsoft.com/office/drawing/2014/main" id="{941B356E-7339-42C0-BBB5-2DED0D51BC40}"/>
              </a:ext>
            </a:extLst>
          </p:cNvPr>
          <p:cNvGrpSpPr/>
          <p:nvPr/>
        </p:nvGrpSpPr>
        <p:grpSpPr>
          <a:xfrm>
            <a:off x="7381719" y="1181531"/>
            <a:ext cx="4244223" cy="3833196"/>
            <a:chOff x="7486750" y="796861"/>
            <a:chExt cx="4244223" cy="3833196"/>
          </a:xfrm>
        </p:grpSpPr>
        <p:grpSp>
          <p:nvGrpSpPr>
            <p:cNvPr id="24" name="Group 23">
              <a:extLst>
                <a:ext uri="{FF2B5EF4-FFF2-40B4-BE49-F238E27FC236}">
                  <a16:creationId xmlns:a16="http://schemas.microsoft.com/office/drawing/2014/main" id="{9C0CBC62-08D3-4A93-A38C-0E6BBABC5CCD}"/>
                </a:ext>
              </a:extLst>
            </p:cNvPr>
            <p:cNvGrpSpPr/>
            <p:nvPr/>
          </p:nvGrpSpPr>
          <p:grpSpPr>
            <a:xfrm>
              <a:off x="7486750" y="957943"/>
              <a:ext cx="4023079" cy="3672114"/>
              <a:chOff x="7486750" y="957943"/>
              <a:chExt cx="4023079" cy="3672114"/>
            </a:xfrm>
          </p:grpSpPr>
          <p:grpSp>
            <p:nvGrpSpPr>
              <p:cNvPr id="11" name="Group 10">
                <a:extLst>
                  <a:ext uri="{FF2B5EF4-FFF2-40B4-BE49-F238E27FC236}">
                    <a16:creationId xmlns:a16="http://schemas.microsoft.com/office/drawing/2014/main" id="{63B7FDC3-1ED4-40DF-BA18-05EF1C48E1B4}"/>
                  </a:ext>
                </a:extLst>
              </p:cNvPr>
              <p:cNvGrpSpPr/>
              <p:nvPr/>
            </p:nvGrpSpPr>
            <p:grpSpPr>
              <a:xfrm>
                <a:off x="7486750" y="957943"/>
                <a:ext cx="4023079" cy="3672114"/>
                <a:chOff x="7486750" y="957943"/>
                <a:chExt cx="4023079" cy="3672114"/>
              </a:xfrm>
            </p:grpSpPr>
            <p:cxnSp>
              <p:nvCxnSpPr>
                <p:cNvPr id="8" name="Straight Arrow Connector 7">
                  <a:extLst>
                    <a:ext uri="{FF2B5EF4-FFF2-40B4-BE49-F238E27FC236}">
                      <a16:creationId xmlns:a16="http://schemas.microsoft.com/office/drawing/2014/main" id="{56D30637-999C-4885-9F2A-C00CF03D1F6F}"/>
                    </a:ext>
                  </a:extLst>
                </p:cNvPr>
                <p:cNvCxnSpPr/>
                <p:nvPr/>
              </p:nvCxnSpPr>
              <p:spPr>
                <a:xfrm flipV="1">
                  <a:off x="9477829" y="957943"/>
                  <a:ext cx="0" cy="3672114"/>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10" name="Straight Arrow Connector 9">
                  <a:extLst>
                    <a:ext uri="{FF2B5EF4-FFF2-40B4-BE49-F238E27FC236}">
                      <a16:creationId xmlns:a16="http://schemas.microsoft.com/office/drawing/2014/main" id="{878F2FA9-96A9-4581-9DAD-27D1FCF63FE1}"/>
                    </a:ext>
                  </a:extLst>
                </p:cNvPr>
                <p:cNvCxnSpPr/>
                <p:nvPr/>
              </p:nvCxnSpPr>
              <p:spPr>
                <a:xfrm>
                  <a:off x="7486750" y="2902857"/>
                  <a:ext cx="4023079" cy="0"/>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grpSp>
          <p:sp>
            <p:nvSpPr>
              <p:cNvPr id="12" name="TextBox 11">
                <a:extLst>
                  <a:ext uri="{FF2B5EF4-FFF2-40B4-BE49-F238E27FC236}">
                    <a16:creationId xmlns:a16="http://schemas.microsoft.com/office/drawing/2014/main" id="{56381C9B-D350-41FA-8ECD-15DD5B991B65}"/>
                  </a:ext>
                </a:extLst>
              </p:cNvPr>
              <p:cNvSpPr txBox="1"/>
              <p:nvPr/>
            </p:nvSpPr>
            <p:spPr>
              <a:xfrm>
                <a:off x="9335828" y="2121471"/>
                <a:ext cx="566052" cy="369332"/>
              </a:xfrm>
              <a:prstGeom prst="rect">
                <a:avLst/>
              </a:prstGeom>
              <a:noFill/>
            </p:spPr>
            <p:txBody>
              <a:bodyPr wrap="square" rtlCol="0">
                <a:spAutoFit/>
              </a:bodyPr>
              <a:lstStyle/>
              <a:p>
                <a:r>
                  <a:rPr lang="en-US" dirty="0"/>
                  <a:t>_</a:t>
                </a:r>
                <a:endParaRPr lang="vi-VN" dirty="0"/>
              </a:p>
            </p:txBody>
          </p:sp>
          <p:sp>
            <p:nvSpPr>
              <p:cNvPr id="13" name="TextBox 12">
                <a:extLst>
                  <a:ext uri="{FF2B5EF4-FFF2-40B4-BE49-F238E27FC236}">
                    <a16:creationId xmlns:a16="http://schemas.microsoft.com/office/drawing/2014/main" id="{452E6AF7-84AE-45D2-B3CC-81DF64395C53}"/>
                  </a:ext>
                </a:extLst>
              </p:cNvPr>
              <p:cNvSpPr txBox="1"/>
              <p:nvPr/>
            </p:nvSpPr>
            <p:spPr>
              <a:xfrm>
                <a:off x="9338965" y="1635265"/>
                <a:ext cx="566052" cy="369332"/>
              </a:xfrm>
              <a:prstGeom prst="rect">
                <a:avLst/>
              </a:prstGeom>
              <a:noFill/>
            </p:spPr>
            <p:txBody>
              <a:bodyPr wrap="square" rtlCol="0">
                <a:spAutoFit/>
              </a:bodyPr>
              <a:lstStyle/>
              <a:p>
                <a:r>
                  <a:rPr lang="en-US" dirty="0"/>
                  <a:t>_</a:t>
                </a:r>
                <a:endParaRPr lang="vi-VN" dirty="0"/>
              </a:p>
            </p:txBody>
          </p:sp>
          <p:sp>
            <p:nvSpPr>
              <p:cNvPr id="14" name="TextBox 13">
                <a:extLst>
                  <a:ext uri="{FF2B5EF4-FFF2-40B4-BE49-F238E27FC236}">
                    <a16:creationId xmlns:a16="http://schemas.microsoft.com/office/drawing/2014/main" id="{C8F032B8-4C6B-4EC3-A43E-71F1071A44CC}"/>
                  </a:ext>
                </a:extLst>
              </p:cNvPr>
              <p:cNvSpPr txBox="1"/>
              <p:nvPr/>
            </p:nvSpPr>
            <p:spPr>
              <a:xfrm>
                <a:off x="9306800" y="1141306"/>
                <a:ext cx="566052" cy="369332"/>
              </a:xfrm>
              <a:prstGeom prst="rect">
                <a:avLst/>
              </a:prstGeom>
              <a:noFill/>
            </p:spPr>
            <p:txBody>
              <a:bodyPr wrap="square" rtlCol="0">
                <a:spAutoFit/>
              </a:bodyPr>
              <a:lstStyle/>
              <a:p>
                <a:r>
                  <a:rPr lang="en-US" dirty="0"/>
                  <a:t>_</a:t>
                </a:r>
                <a:endParaRPr lang="vi-VN" dirty="0"/>
              </a:p>
            </p:txBody>
          </p:sp>
          <p:sp>
            <p:nvSpPr>
              <p:cNvPr id="15" name="TextBox 14">
                <a:extLst>
                  <a:ext uri="{FF2B5EF4-FFF2-40B4-BE49-F238E27FC236}">
                    <a16:creationId xmlns:a16="http://schemas.microsoft.com/office/drawing/2014/main" id="{7110A7CB-CDE3-45B4-90DE-F591A40077F9}"/>
                  </a:ext>
                </a:extLst>
              </p:cNvPr>
              <p:cNvSpPr txBox="1"/>
              <p:nvPr/>
            </p:nvSpPr>
            <p:spPr>
              <a:xfrm>
                <a:off x="9335828" y="3539273"/>
                <a:ext cx="566052" cy="369332"/>
              </a:xfrm>
              <a:prstGeom prst="rect">
                <a:avLst/>
              </a:prstGeom>
              <a:noFill/>
            </p:spPr>
            <p:txBody>
              <a:bodyPr wrap="square" rtlCol="0">
                <a:spAutoFit/>
              </a:bodyPr>
              <a:lstStyle/>
              <a:p>
                <a:r>
                  <a:rPr lang="en-US" dirty="0"/>
                  <a:t>_</a:t>
                </a:r>
                <a:endParaRPr lang="vi-VN" dirty="0"/>
              </a:p>
            </p:txBody>
          </p:sp>
          <p:sp>
            <p:nvSpPr>
              <p:cNvPr id="16" name="TextBox 15">
                <a:extLst>
                  <a:ext uri="{FF2B5EF4-FFF2-40B4-BE49-F238E27FC236}">
                    <a16:creationId xmlns:a16="http://schemas.microsoft.com/office/drawing/2014/main" id="{CFA9042A-4CDF-45E9-93AA-76147368C4C4}"/>
                  </a:ext>
                </a:extLst>
              </p:cNvPr>
              <p:cNvSpPr txBox="1"/>
              <p:nvPr/>
            </p:nvSpPr>
            <p:spPr>
              <a:xfrm>
                <a:off x="9335828" y="4031015"/>
                <a:ext cx="566052" cy="369332"/>
              </a:xfrm>
              <a:prstGeom prst="rect">
                <a:avLst/>
              </a:prstGeom>
              <a:noFill/>
            </p:spPr>
            <p:txBody>
              <a:bodyPr wrap="square" rtlCol="0">
                <a:spAutoFit/>
              </a:bodyPr>
              <a:lstStyle/>
              <a:p>
                <a:r>
                  <a:rPr lang="en-US" dirty="0"/>
                  <a:t>_</a:t>
                </a:r>
                <a:endParaRPr lang="vi-VN" dirty="0"/>
              </a:p>
            </p:txBody>
          </p:sp>
          <p:sp>
            <p:nvSpPr>
              <p:cNvPr id="17" name="TextBox 16">
                <a:extLst>
                  <a:ext uri="{FF2B5EF4-FFF2-40B4-BE49-F238E27FC236}">
                    <a16:creationId xmlns:a16="http://schemas.microsoft.com/office/drawing/2014/main" id="{FAAA648C-1CD1-41A6-B6BE-BE92D737EFBB}"/>
                  </a:ext>
                </a:extLst>
              </p:cNvPr>
              <p:cNvSpPr txBox="1"/>
              <p:nvPr/>
            </p:nvSpPr>
            <p:spPr>
              <a:xfrm>
                <a:off x="9335828" y="3062793"/>
                <a:ext cx="566052" cy="369332"/>
              </a:xfrm>
              <a:prstGeom prst="rect">
                <a:avLst/>
              </a:prstGeom>
              <a:noFill/>
            </p:spPr>
            <p:txBody>
              <a:bodyPr wrap="square" rtlCol="0">
                <a:spAutoFit/>
              </a:bodyPr>
              <a:lstStyle/>
              <a:p>
                <a:r>
                  <a:rPr lang="en-US" dirty="0"/>
                  <a:t>_</a:t>
                </a:r>
                <a:endParaRPr lang="vi-VN" dirty="0"/>
              </a:p>
            </p:txBody>
          </p:sp>
          <p:sp>
            <p:nvSpPr>
              <p:cNvPr id="18" name="TextBox 17">
                <a:extLst>
                  <a:ext uri="{FF2B5EF4-FFF2-40B4-BE49-F238E27FC236}">
                    <a16:creationId xmlns:a16="http://schemas.microsoft.com/office/drawing/2014/main" id="{F7EB7277-A805-4C13-B488-B13F7470961C}"/>
                  </a:ext>
                </a:extLst>
              </p:cNvPr>
              <p:cNvSpPr txBox="1"/>
              <p:nvPr/>
            </p:nvSpPr>
            <p:spPr>
              <a:xfrm>
                <a:off x="7904339" y="2703677"/>
                <a:ext cx="348152" cy="369332"/>
              </a:xfrm>
              <a:prstGeom prst="rect">
                <a:avLst/>
              </a:prstGeom>
              <a:noFill/>
            </p:spPr>
            <p:txBody>
              <a:bodyPr wrap="square" rtlCol="0">
                <a:spAutoFit/>
              </a:bodyPr>
              <a:lstStyle/>
              <a:p>
                <a:r>
                  <a:rPr lang="en-US" dirty="0"/>
                  <a:t>|</a:t>
                </a:r>
                <a:endParaRPr lang="vi-VN" dirty="0"/>
              </a:p>
            </p:txBody>
          </p:sp>
          <p:sp>
            <p:nvSpPr>
              <p:cNvPr id="19" name="TextBox 18">
                <a:extLst>
                  <a:ext uri="{FF2B5EF4-FFF2-40B4-BE49-F238E27FC236}">
                    <a16:creationId xmlns:a16="http://schemas.microsoft.com/office/drawing/2014/main" id="{FAF813A2-1648-4606-A352-113F8B968EE8}"/>
                  </a:ext>
                </a:extLst>
              </p:cNvPr>
              <p:cNvSpPr txBox="1"/>
              <p:nvPr/>
            </p:nvSpPr>
            <p:spPr>
              <a:xfrm>
                <a:off x="8395019" y="2688589"/>
                <a:ext cx="289628" cy="369332"/>
              </a:xfrm>
              <a:prstGeom prst="rect">
                <a:avLst/>
              </a:prstGeom>
              <a:noFill/>
            </p:spPr>
            <p:txBody>
              <a:bodyPr wrap="square" rtlCol="0">
                <a:spAutoFit/>
              </a:bodyPr>
              <a:lstStyle/>
              <a:p>
                <a:r>
                  <a:rPr lang="en-US" dirty="0"/>
                  <a:t>|</a:t>
                </a:r>
                <a:endParaRPr lang="vi-VN" dirty="0"/>
              </a:p>
            </p:txBody>
          </p:sp>
          <p:sp>
            <p:nvSpPr>
              <p:cNvPr id="20" name="TextBox 19">
                <a:extLst>
                  <a:ext uri="{FF2B5EF4-FFF2-40B4-BE49-F238E27FC236}">
                    <a16:creationId xmlns:a16="http://schemas.microsoft.com/office/drawing/2014/main" id="{E323381D-3E98-4FEC-82AD-1CAF72B0E05C}"/>
                  </a:ext>
                </a:extLst>
              </p:cNvPr>
              <p:cNvSpPr txBox="1"/>
              <p:nvPr/>
            </p:nvSpPr>
            <p:spPr>
              <a:xfrm>
                <a:off x="8867721" y="2688589"/>
                <a:ext cx="325584" cy="369332"/>
              </a:xfrm>
              <a:prstGeom prst="rect">
                <a:avLst/>
              </a:prstGeom>
              <a:noFill/>
            </p:spPr>
            <p:txBody>
              <a:bodyPr wrap="square" rtlCol="0">
                <a:spAutoFit/>
              </a:bodyPr>
              <a:lstStyle/>
              <a:p>
                <a:r>
                  <a:rPr lang="en-US" dirty="0"/>
                  <a:t>|</a:t>
                </a:r>
                <a:endParaRPr lang="vi-VN" dirty="0"/>
              </a:p>
            </p:txBody>
          </p:sp>
          <p:sp>
            <p:nvSpPr>
              <p:cNvPr id="21" name="TextBox 20">
                <a:extLst>
                  <a:ext uri="{FF2B5EF4-FFF2-40B4-BE49-F238E27FC236}">
                    <a16:creationId xmlns:a16="http://schemas.microsoft.com/office/drawing/2014/main" id="{BFA3FE48-625C-4149-BE7C-04F87DF0934D}"/>
                  </a:ext>
                </a:extLst>
              </p:cNvPr>
              <p:cNvSpPr txBox="1"/>
              <p:nvPr/>
            </p:nvSpPr>
            <p:spPr>
              <a:xfrm>
                <a:off x="9827159" y="2688589"/>
                <a:ext cx="348152" cy="369332"/>
              </a:xfrm>
              <a:prstGeom prst="rect">
                <a:avLst/>
              </a:prstGeom>
              <a:noFill/>
            </p:spPr>
            <p:txBody>
              <a:bodyPr wrap="square" rtlCol="0">
                <a:spAutoFit/>
              </a:bodyPr>
              <a:lstStyle/>
              <a:p>
                <a:r>
                  <a:rPr lang="en-US" dirty="0"/>
                  <a:t>|</a:t>
                </a:r>
                <a:endParaRPr lang="vi-VN" dirty="0"/>
              </a:p>
            </p:txBody>
          </p:sp>
          <p:sp>
            <p:nvSpPr>
              <p:cNvPr id="22" name="TextBox 21">
                <a:extLst>
                  <a:ext uri="{FF2B5EF4-FFF2-40B4-BE49-F238E27FC236}">
                    <a16:creationId xmlns:a16="http://schemas.microsoft.com/office/drawing/2014/main" id="{3E583282-AA35-4D59-98D6-3AED58A16BE9}"/>
                  </a:ext>
                </a:extLst>
              </p:cNvPr>
              <p:cNvSpPr txBox="1"/>
              <p:nvPr/>
            </p:nvSpPr>
            <p:spPr>
              <a:xfrm>
                <a:off x="10305594" y="2680725"/>
                <a:ext cx="348152" cy="369332"/>
              </a:xfrm>
              <a:prstGeom prst="rect">
                <a:avLst/>
              </a:prstGeom>
              <a:noFill/>
            </p:spPr>
            <p:txBody>
              <a:bodyPr wrap="square" rtlCol="0">
                <a:spAutoFit/>
              </a:bodyPr>
              <a:lstStyle/>
              <a:p>
                <a:r>
                  <a:rPr lang="en-US" dirty="0"/>
                  <a:t>|</a:t>
                </a:r>
                <a:endParaRPr lang="vi-VN" dirty="0"/>
              </a:p>
            </p:txBody>
          </p:sp>
          <p:sp>
            <p:nvSpPr>
              <p:cNvPr id="23" name="TextBox 22">
                <a:extLst>
                  <a:ext uri="{FF2B5EF4-FFF2-40B4-BE49-F238E27FC236}">
                    <a16:creationId xmlns:a16="http://schemas.microsoft.com/office/drawing/2014/main" id="{F4735D4D-F3CB-46FF-9A51-56D1A83A839F}"/>
                  </a:ext>
                </a:extLst>
              </p:cNvPr>
              <p:cNvSpPr txBox="1"/>
              <p:nvPr/>
            </p:nvSpPr>
            <p:spPr>
              <a:xfrm>
                <a:off x="10779066" y="2688589"/>
                <a:ext cx="348152" cy="369332"/>
              </a:xfrm>
              <a:prstGeom prst="rect">
                <a:avLst/>
              </a:prstGeom>
              <a:noFill/>
            </p:spPr>
            <p:txBody>
              <a:bodyPr wrap="square" rtlCol="0">
                <a:spAutoFit/>
              </a:bodyPr>
              <a:lstStyle/>
              <a:p>
                <a:r>
                  <a:rPr lang="en-US" dirty="0"/>
                  <a:t>|</a:t>
                </a:r>
                <a:endParaRPr lang="vi-VN" dirty="0"/>
              </a:p>
            </p:txBody>
          </p:sp>
        </p:grpSp>
        <p:sp>
          <p:nvSpPr>
            <p:cNvPr id="25" name="TextBox 24">
              <a:extLst>
                <a:ext uri="{FF2B5EF4-FFF2-40B4-BE49-F238E27FC236}">
                  <a16:creationId xmlns:a16="http://schemas.microsoft.com/office/drawing/2014/main" id="{2AFFF09F-794D-4D9A-92DD-4309638F262E}"/>
                </a:ext>
              </a:extLst>
            </p:cNvPr>
            <p:cNvSpPr txBox="1"/>
            <p:nvPr/>
          </p:nvSpPr>
          <p:spPr>
            <a:xfrm>
              <a:off x="11264949" y="2847635"/>
              <a:ext cx="466024" cy="523220"/>
            </a:xfrm>
            <a:prstGeom prst="rect">
              <a:avLst/>
            </a:prstGeom>
            <a:noFill/>
          </p:spPr>
          <p:txBody>
            <a:bodyPr wrap="square" rtlCol="0">
              <a:spAutoFit/>
            </a:bodyPr>
            <a:lstStyle/>
            <a:p>
              <a:r>
                <a:rPr lang="en-US" sz="2800" dirty="0">
                  <a:latin typeface="Times New Roman" panose="02020603050405020304" pitchFamily="18" charset="0"/>
                  <a:cs typeface="Times New Roman" panose="02020603050405020304" pitchFamily="18" charset="0"/>
                </a:rPr>
                <a:t>x</a:t>
              </a:r>
              <a:endParaRPr lang="vi-VN" sz="2800" dirty="0">
                <a:latin typeface="Times New Roman" panose="02020603050405020304" pitchFamily="18" charset="0"/>
                <a:cs typeface="Times New Roman" panose="02020603050405020304" pitchFamily="18" charset="0"/>
              </a:endParaRPr>
            </a:p>
          </p:txBody>
        </p:sp>
        <p:sp>
          <p:nvSpPr>
            <p:cNvPr id="26" name="TextBox 25">
              <a:extLst>
                <a:ext uri="{FF2B5EF4-FFF2-40B4-BE49-F238E27FC236}">
                  <a16:creationId xmlns:a16="http://schemas.microsoft.com/office/drawing/2014/main" id="{8DD875F7-9D6A-4165-83A0-E9633B6CE522}"/>
                </a:ext>
              </a:extLst>
            </p:cNvPr>
            <p:cNvSpPr txBox="1"/>
            <p:nvPr/>
          </p:nvSpPr>
          <p:spPr>
            <a:xfrm>
              <a:off x="9518452" y="796861"/>
              <a:ext cx="466024" cy="523220"/>
            </a:xfrm>
            <a:prstGeom prst="rect">
              <a:avLst/>
            </a:prstGeom>
            <a:noFill/>
          </p:spPr>
          <p:txBody>
            <a:bodyPr wrap="square" rtlCol="0">
              <a:spAutoFit/>
            </a:bodyPr>
            <a:lstStyle/>
            <a:p>
              <a:r>
                <a:rPr lang="en-US" sz="2800" dirty="0">
                  <a:latin typeface="Times New Roman" panose="02020603050405020304" pitchFamily="18" charset="0"/>
                  <a:cs typeface="Times New Roman" panose="02020603050405020304" pitchFamily="18" charset="0"/>
                </a:rPr>
                <a:t>y</a:t>
              </a:r>
              <a:endParaRPr lang="vi-VN" sz="2800" dirty="0">
                <a:latin typeface="Times New Roman" panose="02020603050405020304" pitchFamily="18" charset="0"/>
                <a:cs typeface="Times New Roman" panose="02020603050405020304" pitchFamily="18" charset="0"/>
              </a:endParaRPr>
            </a:p>
          </p:txBody>
        </p:sp>
        <p:sp>
          <p:nvSpPr>
            <p:cNvPr id="27" name="TextBox 26">
              <a:extLst>
                <a:ext uri="{FF2B5EF4-FFF2-40B4-BE49-F238E27FC236}">
                  <a16:creationId xmlns:a16="http://schemas.microsoft.com/office/drawing/2014/main" id="{01CD6FB6-9715-42F1-9046-22367113D11C}"/>
                </a:ext>
              </a:extLst>
            </p:cNvPr>
            <p:cNvSpPr txBox="1"/>
            <p:nvPr/>
          </p:nvSpPr>
          <p:spPr>
            <a:xfrm>
              <a:off x="9585030" y="1110041"/>
              <a:ext cx="466024" cy="523220"/>
            </a:xfrm>
            <a:prstGeom prst="rect">
              <a:avLst/>
            </a:prstGeom>
            <a:noFill/>
          </p:spPr>
          <p:txBody>
            <a:bodyPr wrap="square" rtlCol="0">
              <a:spAutoFit/>
            </a:bodyPr>
            <a:lstStyle/>
            <a:p>
              <a:r>
                <a:rPr lang="en-US" sz="2800" dirty="0">
                  <a:latin typeface="Times New Roman" panose="02020603050405020304" pitchFamily="18" charset="0"/>
                  <a:cs typeface="Times New Roman" panose="02020603050405020304" pitchFamily="18" charset="0"/>
                </a:rPr>
                <a:t>3</a:t>
              </a:r>
              <a:endParaRPr lang="vi-VN" sz="2800" dirty="0">
                <a:latin typeface="Times New Roman" panose="02020603050405020304" pitchFamily="18" charset="0"/>
                <a:cs typeface="Times New Roman" panose="02020603050405020304" pitchFamily="18" charset="0"/>
              </a:endParaRPr>
            </a:p>
          </p:txBody>
        </p:sp>
        <p:sp>
          <p:nvSpPr>
            <p:cNvPr id="28" name="TextBox 27">
              <a:extLst>
                <a:ext uri="{FF2B5EF4-FFF2-40B4-BE49-F238E27FC236}">
                  <a16:creationId xmlns:a16="http://schemas.microsoft.com/office/drawing/2014/main" id="{0A7E8E14-10BA-4DBD-97ED-EF7D49B212F6}"/>
                </a:ext>
              </a:extLst>
            </p:cNvPr>
            <p:cNvSpPr txBox="1"/>
            <p:nvPr/>
          </p:nvSpPr>
          <p:spPr>
            <a:xfrm>
              <a:off x="9573316" y="1633048"/>
              <a:ext cx="466024" cy="523220"/>
            </a:xfrm>
            <a:prstGeom prst="rect">
              <a:avLst/>
            </a:prstGeom>
            <a:noFill/>
          </p:spPr>
          <p:txBody>
            <a:bodyPr wrap="square" rtlCol="0">
              <a:spAutoFit/>
            </a:bodyPr>
            <a:lstStyle/>
            <a:p>
              <a:r>
                <a:rPr lang="en-US" sz="2800" dirty="0">
                  <a:latin typeface="Times New Roman" panose="02020603050405020304" pitchFamily="18" charset="0"/>
                  <a:cs typeface="Times New Roman" panose="02020603050405020304" pitchFamily="18" charset="0"/>
                </a:rPr>
                <a:t>2</a:t>
              </a:r>
              <a:endParaRPr lang="vi-VN" sz="2800" dirty="0">
                <a:latin typeface="Times New Roman" panose="02020603050405020304" pitchFamily="18" charset="0"/>
                <a:cs typeface="Times New Roman" panose="02020603050405020304" pitchFamily="18" charset="0"/>
              </a:endParaRPr>
            </a:p>
          </p:txBody>
        </p:sp>
        <p:sp>
          <p:nvSpPr>
            <p:cNvPr id="29" name="TextBox 28">
              <a:extLst>
                <a:ext uri="{FF2B5EF4-FFF2-40B4-BE49-F238E27FC236}">
                  <a16:creationId xmlns:a16="http://schemas.microsoft.com/office/drawing/2014/main" id="{EBBE03F9-3CF9-4C94-BDD1-DB8759D98626}"/>
                </a:ext>
              </a:extLst>
            </p:cNvPr>
            <p:cNvSpPr txBox="1"/>
            <p:nvPr/>
          </p:nvSpPr>
          <p:spPr>
            <a:xfrm>
              <a:off x="9594147" y="2090416"/>
              <a:ext cx="466024" cy="523220"/>
            </a:xfrm>
            <a:prstGeom prst="rect">
              <a:avLst/>
            </a:prstGeom>
            <a:noFill/>
          </p:spPr>
          <p:txBody>
            <a:bodyPr wrap="square" rtlCol="0">
              <a:spAutoFit/>
            </a:bodyPr>
            <a:lstStyle/>
            <a:p>
              <a:r>
                <a:rPr lang="en-US" sz="2800" dirty="0">
                  <a:latin typeface="Times New Roman" panose="02020603050405020304" pitchFamily="18" charset="0"/>
                  <a:cs typeface="Times New Roman" panose="02020603050405020304" pitchFamily="18" charset="0"/>
                </a:rPr>
                <a:t>1</a:t>
              </a:r>
              <a:endParaRPr lang="vi-VN" sz="2800" dirty="0">
                <a:latin typeface="Times New Roman" panose="02020603050405020304" pitchFamily="18" charset="0"/>
                <a:cs typeface="Times New Roman" panose="02020603050405020304" pitchFamily="18" charset="0"/>
              </a:endParaRPr>
            </a:p>
          </p:txBody>
        </p:sp>
        <p:sp>
          <p:nvSpPr>
            <p:cNvPr id="30" name="TextBox 29">
              <a:extLst>
                <a:ext uri="{FF2B5EF4-FFF2-40B4-BE49-F238E27FC236}">
                  <a16:creationId xmlns:a16="http://schemas.microsoft.com/office/drawing/2014/main" id="{E196A187-E17E-4157-B299-4582AE4EF8C0}"/>
                </a:ext>
              </a:extLst>
            </p:cNvPr>
            <p:cNvSpPr txBox="1"/>
            <p:nvPr/>
          </p:nvSpPr>
          <p:spPr>
            <a:xfrm>
              <a:off x="8971865" y="3085040"/>
              <a:ext cx="711154" cy="523220"/>
            </a:xfrm>
            <a:prstGeom prst="rect">
              <a:avLst/>
            </a:prstGeom>
            <a:noFill/>
          </p:spPr>
          <p:txBody>
            <a:bodyPr wrap="square" rtlCol="0">
              <a:spAutoFit/>
            </a:bodyPr>
            <a:lstStyle/>
            <a:p>
              <a:r>
                <a:rPr lang="en-US" sz="2800" dirty="0">
                  <a:latin typeface="Times New Roman" panose="02020603050405020304" pitchFamily="18" charset="0"/>
                  <a:cs typeface="Times New Roman" panose="02020603050405020304" pitchFamily="18" charset="0"/>
                </a:rPr>
                <a:t>-1</a:t>
              </a:r>
              <a:endParaRPr lang="vi-VN" sz="2800" dirty="0">
                <a:latin typeface="Times New Roman" panose="02020603050405020304" pitchFamily="18" charset="0"/>
                <a:cs typeface="Times New Roman" panose="02020603050405020304" pitchFamily="18" charset="0"/>
              </a:endParaRPr>
            </a:p>
          </p:txBody>
        </p:sp>
        <p:sp>
          <p:nvSpPr>
            <p:cNvPr id="31" name="TextBox 30">
              <a:extLst>
                <a:ext uri="{FF2B5EF4-FFF2-40B4-BE49-F238E27FC236}">
                  <a16:creationId xmlns:a16="http://schemas.microsoft.com/office/drawing/2014/main" id="{AC46B7C9-5E5D-47C5-ABB5-2E7BDB0FF8CC}"/>
                </a:ext>
              </a:extLst>
            </p:cNvPr>
            <p:cNvSpPr txBox="1"/>
            <p:nvPr/>
          </p:nvSpPr>
          <p:spPr>
            <a:xfrm>
              <a:off x="8951223" y="3565598"/>
              <a:ext cx="711154" cy="523220"/>
            </a:xfrm>
            <a:prstGeom prst="rect">
              <a:avLst/>
            </a:prstGeom>
            <a:noFill/>
          </p:spPr>
          <p:txBody>
            <a:bodyPr wrap="square" rtlCol="0">
              <a:spAutoFit/>
            </a:bodyPr>
            <a:lstStyle/>
            <a:p>
              <a:r>
                <a:rPr lang="en-US" sz="2800" dirty="0">
                  <a:latin typeface="Times New Roman" panose="02020603050405020304" pitchFamily="18" charset="0"/>
                  <a:cs typeface="Times New Roman" panose="02020603050405020304" pitchFamily="18" charset="0"/>
                </a:rPr>
                <a:t>-2</a:t>
              </a:r>
              <a:endParaRPr lang="vi-VN" sz="2800" dirty="0">
                <a:latin typeface="Times New Roman" panose="02020603050405020304" pitchFamily="18" charset="0"/>
                <a:cs typeface="Times New Roman" panose="02020603050405020304" pitchFamily="18" charset="0"/>
              </a:endParaRPr>
            </a:p>
          </p:txBody>
        </p:sp>
        <p:sp>
          <p:nvSpPr>
            <p:cNvPr id="32" name="TextBox 31">
              <a:extLst>
                <a:ext uri="{FF2B5EF4-FFF2-40B4-BE49-F238E27FC236}">
                  <a16:creationId xmlns:a16="http://schemas.microsoft.com/office/drawing/2014/main" id="{53D28549-8A6D-4D9A-9550-8CF279F22543}"/>
                </a:ext>
              </a:extLst>
            </p:cNvPr>
            <p:cNvSpPr txBox="1"/>
            <p:nvPr/>
          </p:nvSpPr>
          <p:spPr>
            <a:xfrm>
              <a:off x="8951223" y="4033467"/>
              <a:ext cx="711154" cy="523220"/>
            </a:xfrm>
            <a:prstGeom prst="rect">
              <a:avLst/>
            </a:prstGeom>
            <a:noFill/>
          </p:spPr>
          <p:txBody>
            <a:bodyPr wrap="square" rtlCol="0">
              <a:spAutoFit/>
            </a:bodyPr>
            <a:lstStyle/>
            <a:p>
              <a:r>
                <a:rPr lang="en-US" sz="2800" dirty="0">
                  <a:latin typeface="Times New Roman" panose="02020603050405020304" pitchFamily="18" charset="0"/>
                  <a:cs typeface="Times New Roman" panose="02020603050405020304" pitchFamily="18" charset="0"/>
                </a:rPr>
                <a:t>-3</a:t>
              </a:r>
              <a:endParaRPr lang="vi-VN" sz="2800" dirty="0">
                <a:latin typeface="Times New Roman" panose="02020603050405020304" pitchFamily="18" charset="0"/>
                <a:cs typeface="Times New Roman" panose="02020603050405020304" pitchFamily="18" charset="0"/>
              </a:endParaRPr>
            </a:p>
          </p:txBody>
        </p:sp>
        <p:sp>
          <p:nvSpPr>
            <p:cNvPr id="33" name="TextBox 32">
              <a:extLst>
                <a:ext uri="{FF2B5EF4-FFF2-40B4-BE49-F238E27FC236}">
                  <a16:creationId xmlns:a16="http://schemas.microsoft.com/office/drawing/2014/main" id="{66C40226-1020-4DF2-BFB1-E6A6E84212C7}"/>
                </a:ext>
              </a:extLst>
            </p:cNvPr>
            <p:cNvSpPr txBox="1"/>
            <p:nvPr/>
          </p:nvSpPr>
          <p:spPr>
            <a:xfrm>
              <a:off x="8736683" y="2314022"/>
              <a:ext cx="711154" cy="523220"/>
            </a:xfrm>
            <a:prstGeom prst="rect">
              <a:avLst/>
            </a:prstGeom>
            <a:noFill/>
          </p:spPr>
          <p:txBody>
            <a:bodyPr wrap="square" rtlCol="0">
              <a:spAutoFit/>
            </a:bodyPr>
            <a:lstStyle/>
            <a:p>
              <a:r>
                <a:rPr lang="en-US" sz="2800" dirty="0">
                  <a:latin typeface="Times New Roman" panose="02020603050405020304" pitchFamily="18" charset="0"/>
                  <a:cs typeface="Times New Roman" panose="02020603050405020304" pitchFamily="18" charset="0"/>
                </a:rPr>
                <a:t>-1</a:t>
              </a:r>
              <a:endParaRPr lang="vi-VN" sz="2800" dirty="0">
                <a:latin typeface="Times New Roman" panose="02020603050405020304" pitchFamily="18" charset="0"/>
                <a:cs typeface="Times New Roman" panose="02020603050405020304" pitchFamily="18" charset="0"/>
              </a:endParaRPr>
            </a:p>
          </p:txBody>
        </p:sp>
        <p:sp>
          <p:nvSpPr>
            <p:cNvPr id="34" name="TextBox 33">
              <a:extLst>
                <a:ext uri="{FF2B5EF4-FFF2-40B4-BE49-F238E27FC236}">
                  <a16:creationId xmlns:a16="http://schemas.microsoft.com/office/drawing/2014/main" id="{CC8246D7-3354-473D-9F3F-930414ECFD26}"/>
                </a:ext>
              </a:extLst>
            </p:cNvPr>
            <p:cNvSpPr txBox="1"/>
            <p:nvPr/>
          </p:nvSpPr>
          <p:spPr>
            <a:xfrm>
              <a:off x="8271046" y="2298984"/>
              <a:ext cx="711154" cy="523220"/>
            </a:xfrm>
            <a:prstGeom prst="rect">
              <a:avLst/>
            </a:prstGeom>
            <a:noFill/>
          </p:spPr>
          <p:txBody>
            <a:bodyPr wrap="square" rtlCol="0">
              <a:spAutoFit/>
            </a:bodyPr>
            <a:lstStyle/>
            <a:p>
              <a:r>
                <a:rPr lang="en-US" sz="2800" dirty="0">
                  <a:latin typeface="Times New Roman" panose="02020603050405020304" pitchFamily="18" charset="0"/>
                  <a:cs typeface="Times New Roman" panose="02020603050405020304" pitchFamily="18" charset="0"/>
                </a:rPr>
                <a:t>-2</a:t>
              </a:r>
              <a:endParaRPr lang="vi-VN" sz="2800" dirty="0">
                <a:latin typeface="Times New Roman" panose="02020603050405020304" pitchFamily="18" charset="0"/>
                <a:cs typeface="Times New Roman" panose="02020603050405020304" pitchFamily="18" charset="0"/>
              </a:endParaRPr>
            </a:p>
          </p:txBody>
        </p:sp>
        <p:sp>
          <p:nvSpPr>
            <p:cNvPr id="35" name="TextBox 34">
              <a:extLst>
                <a:ext uri="{FF2B5EF4-FFF2-40B4-BE49-F238E27FC236}">
                  <a16:creationId xmlns:a16="http://schemas.microsoft.com/office/drawing/2014/main" id="{0A11F6F3-B099-44AF-9D6B-9BDED46CDFF8}"/>
                </a:ext>
              </a:extLst>
            </p:cNvPr>
            <p:cNvSpPr txBox="1"/>
            <p:nvPr/>
          </p:nvSpPr>
          <p:spPr>
            <a:xfrm>
              <a:off x="7773635" y="2339311"/>
              <a:ext cx="711154" cy="523220"/>
            </a:xfrm>
            <a:prstGeom prst="rect">
              <a:avLst/>
            </a:prstGeom>
            <a:noFill/>
          </p:spPr>
          <p:txBody>
            <a:bodyPr wrap="square" rtlCol="0">
              <a:spAutoFit/>
            </a:bodyPr>
            <a:lstStyle/>
            <a:p>
              <a:r>
                <a:rPr lang="en-US" sz="2800" dirty="0">
                  <a:latin typeface="Times New Roman" panose="02020603050405020304" pitchFamily="18" charset="0"/>
                  <a:cs typeface="Times New Roman" panose="02020603050405020304" pitchFamily="18" charset="0"/>
                </a:rPr>
                <a:t>-3</a:t>
              </a:r>
              <a:endParaRPr lang="vi-VN" sz="2800" dirty="0">
                <a:latin typeface="Times New Roman" panose="02020603050405020304" pitchFamily="18" charset="0"/>
                <a:cs typeface="Times New Roman" panose="02020603050405020304" pitchFamily="18" charset="0"/>
              </a:endParaRPr>
            </a:p>
          </p:txBody>
        </p:sp>
        <p:sp>
          <p:nvSpPr>
            <p:cNvPr id="36" name="TextBox 35">
              <a:extLst>
                <a:ext uri="{FF2B5EF4-FFF2-40B4-BE49-F238E27FC236}">
                  <a16:creationId xmlns:a16="http://schemas.microsoft.com/office/drawing/2014/main" id="{FFBC0925-2492-4FDB-897C-E585DB6B7C1A}"/>
                </a:ext>
              </a:extLst>
            </p:cNvPr>
            <p:cNvSpPr txBox="1"/>
            <p:nvPr/>
          </p:nvSpPr>
          <p:spPr>
            <a:xfrm>
              <a:off x="9815102" y="2298984"/>
              <a:ext cx="466024" cy="523220"/>
            </a:xfrm>
            <a:prstGeom prst="rect">
              <a:avLst/>
            </a:prstGeom>
            <a:noFill/>
          </p:spPr>
          <p:txBody>
            <a:bodyPr wrap="square" rtlCol="0">
              <a:spAutoFit/>
            </a:bodyPr>
            <a:lstStyle/>
            <a:p>
              <a:r>
                <a:rPr lang="en-US" sz="2800" dirty="0">
                  <a:latin typeface="Times New Roman" panose="02020603050405020304" pitchFamily="18" charset="0"/>
                  <a:cs typeface="Times New Roman" panose="02020603050405020304" pitchFamily="18" charset="0"/>
                </a:rPr>
                <a:t>1</a:t>
              </a:r>
              <a:endParaRPr lang="vi-VN" sz="2800" dirty="0">
                <a:latin typeface="Times New Roman" panose="02020603050405020304" pitchFamily="18" charset="0"/>
                <a:cs typeface="Times New Roman" panose="02020603050405020304" pitchFamily="18" charset="0"/>
              </a:endParaRPr>
            </a:p>
          </p:txBody>
        </p:sp>
        <p:sp>
          <p:nvSpPr>
            <p:cNvPr id="37" name="TextBox 36">
              <a:extLst>
                <a:ext uri="{FF2B5EF4-FFF2-40B4-BE49-F238E27FC236}">
                  <a16:creationId xmlns:a16="http://schemas.microsoft.com/office/drawing/2014/main" id="{936BB380-1016-462D-87DF-B37CC838F168}"/>
                </a:ext>
              </a:extLst>
            </p:cNvPr>
            <p:cNvSpPr txBox="1"/>
            <p:nvPr/>
          </p:nvSpPr>
          <p:spPr>
            <a:xfrm>
              <a:off x="10268758" y="2297411"/>
              <a:ext cx="466024" cy="523220"/>
            </a:xfrm>
            <a:prstGeom prst="rect">
              <a:avLst/>
            </a:prstGeom>
            <a:noFill/>
          </p:spPr>
          <p:txBody>
            <a:bodyPr wrap="square" rtlCol="0">
              <a:spAutoFit/>
            </a:bodyPr>
            <a:lstStyle/>
            <a:p>
              <a:r>
                <a:rPr lang="en-US" sz="2800" dirty="0">
                  <a:latin typeface="Times New Roman" panose="02020603050405020304" pitchFamily="18" charset="0"/>
                  <a:cs typeface="Times New Roman" panose="02020603050405020304" pitchFamily="18" charset="0"/>
                </a:rPr>
                <a:t>2</a:t>
              </a:r>
              <a:endParaRPr lang="vi-VN" sz="2800" dirty="0">
                <a:latin typeface="Times New Roman" panose="02020603050405020304" pitchFamily="18" charset="0"/>
                <a:cs typeface="Times New Roman" panose="02020603050405020304" pitchFamily="18" charset="0"/>
              </a:endParaRPr>
            </a:p>
          </p:txBody>
        </p:sp>
        <p:sp>
          <p:nvSpPr>
            <p:cNvPr id="38" name="TextBox 37">
              <a:extLst>
                <a:ext uri="{FF2B5EF4-FFF2-40B4-BE49-F238E27FC236}">
                  <a16:creationId xmlns:a16="http://schemas.microsoft.com/office/drawing/2014/main" id="{8A60E21F-0E80-4F7F-BCF1-BEFBFD2B0F31}"/>
                </a:ext>
              </a:extLst>
            </p:cNvPr>
            <p:cNvSpPr txBox="1"/>
            <p:nvPr/>
          </p:nvSpPr>
          <p:spPr>
            <a:xfrm>
              <a:off x="10759250" y="2272503"/>
              <a:ext cx="466024" cy="523220"/>
            </a:xfrm>
            <a:prstGeom prst="rect">
              <a:avLst/>
            </a:prstGeom>
            <a:noFill/>
          </p:spPr>
          <p:txBody>
            <a:bodyPr wrap="square" rtlCol="0">
              <a:spAutoFit/>
            </a:bodyPr>
            <a:lstStyle/>
            <a:p>
              <a:r>
                <a:rPr lang="en-US" sz="2800" dirty="0">
                  <a:latin typeface="Times New Roman" panose="02020603050405020304" pitchFamily="18" charset="0"/>
                  <a:cs typeface="Times New Roman" panose="02020603050405020304" pitchFamily="18" charset="0"/>
                </a:rPr>
                <a:t>3</a:t>
              </a:r>
              <a:endParaRPr lang="vi-VN" sz="2800" dirty="0">
                <a:latin typeface="Times New Roman" panose="02020603050405020304" pitchFamily="18" charset="0"/>
                <a:cs typeface="Times New Roman" panose="02020603050405020304" pitchFamily="18" charset="0"/>
              </a:endParaRPr>
            </a:p>
          </p:txBody>
        </p:sp>
      </p:grpSp>
      <p:sp>
        <p:nvSpPr>
          <p:cNvPr id="40" name="TextBox 39">
            <a:extLst>
              <a:ext uri="{FF2B5EF4-FFF2-40B4-BE49-F238E27FC236}">
                <a16:creationId xmlns:a16="http://schemas.microsoft.com/office/drawing/2014/main" id="{8D983613-4160-4F91-9F78-19553A95AFB3}"/>
              </a:ext>
            </a:extLst>
          </p:cNvPr>
          <p:cNvSpPr txBox="1"/>
          <p:nvPr/>
        </p:nvSpPr>
        <p:spPr>
          <a:xfrm>
            <a:off x="553505" y="2310889"/>
            <a:ext cx="6617540" cy="954107"/>
          </a:xfrm>
          <a:prstGeom prst="rect">
            <a:avLst/>
          </a:prstGeom>
          <a:noFill/>
        </p:spPr>
        <p:txBody>
          <a:bodyPr wrap="square" rtlCol="0">
            <a:spAutoFit/>
          </a:bodyPr>
          <a:lstStyle/>
          <a:p>
            <a:r>
              <a:rPr lang="en-US" sz="2800" dirty="0">
                <a:latin typeface="Times New Roman" panose="02020603050405020304" pitchFamily="18" charset="0"/>
                <a:cs typeface="Times New Roman" panose="02020603050405020304" pitchFamily="18" charset="0"/>
              </a:rPr>
              <a:t>- Qua </a:t>
            </a:r>
            <a:r>
              <a:rPr lang="en-US" sz="2800" dirty="0" err="1">
                <a:latin typeface="Times New Roman" panose="02020603050405020304" pitchFamily="18" charset="0"/>
                <a:cs typeface="Times New Roman" panose="02020603050405020304" pitchFamily="18" charset="0"/>
              </a:rPr>
              <a:t>điểm</a:t>
            </a:r>
            <a:r>
              <a:rPr lang="en-US" sz="2800" dirty="0">
                <a:latin typeface="Times New Roman" panose="02020603050405020304" pitchFamily="18" charset="0"/>
                <a:cs typeface="Times New Roman" panose="02020603050405020304" pitchFamily="18" charset="0"/>
              </a:rPr>
              <a:t> 2 </a:t>
            </a:r>
            <a:r>
              <a:rPr lang="en-US" sz="2800" dirty="0" err="1">
                <a:latin typeface="Times New Roman" panose="02020603050405020304" pitchFamily="18" charset="0"/>
                <a:cs typeface="Times New Roman" panose="02020603050405020304" pitchFamily="18" charset="0"/>
              </a:rPr>
              <a:t>trên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trục</a:t>
            </a:r>
            <a:r>
              <a:rPr lang="en-US" sz="2800" dirty="0">
                <a:latin typeface="Times New Roman" panose="02020603050405020304" pitchFamily="18" charset="0"/>
                <a:cs typeface="Times New Roman" panose="02020603050405020304" pitchFamily="18" charset="0"/>
              </a:rPr>
              <a:t> Ox, ta </a:t>
            </a:r>
            <a:r>
              <a:rPr lang="en-US" sz="2800" dirty="0" err="1">
                <a:latin typeface="Times New Roman" panose="02020603050405020304" pitchFamily="18" charset="0"/>
                <a:cs typeface="Times New Roman" panose="02020603050405020304" pitchFamily="18" charset="0"/>
              </a:rPr>
              <a:t>kẻ</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đường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thẳng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vuông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góc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với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trục</a:t>
            </a:r>
            <a:r>
              <a:rPr lang="en-US" sz="2800" dirty="0">
                <a:latin typeface="Times New Roman" panose="02020603050405020304" pitchFamily="18" charset="0"/>
                <a:cs typeface="Times New Roman" panose="02020603050405020304" pitchFamily="18" charset="0"/>
              </a:rPr>
              <a:t> Ox</a:t>
            </a:r>
            <a:endParaRPr lang="vi-VN" sz="2800" dirty="0">
              <a:latin typeface="Times New Roman" panose="02020603050405020304" pitchFamily="18" charset="0"/>
              <a:cs typeface="Times New Roman" panose="02020603050405020304" pitchFamily="18" charset="0"/>
            </a:endParaRPr>
          </a:p>
        </p:txBody>
      </p:sp>
      <p:sp>
        <p:nvSpPr>
          <p:cNvPr id="41" name="TextBox 40">
            <a:extLst>
              <a:ext uri="{FF2B5EF4-FFF2-40B4-BE49-F238E27FC236}">
                <a16:creationId xmlns:a16="http://schemas.microsoft.com/office/drawing/2014/main" id="{F8B08252-1C8A-40A5-BB8B-57D3C450F312}"/>
              </a:ext>
            </a:extLst>
          </p:cNvPr>
          <p:cNvSpPr txBox="1"/>
          <p:nvPr/>
        </p:nvSpPr>
        <p:spPr>
          <a:xfrm>
            <a:off x="579912" y="3203473"/>
            <a:ext cx="6866903" cy="954107"/>
          </a:xfrm>
          <a:prstGeom prst="rect">
            <a:avLst/>
          </a:prstGeom>
          <a:noFill/>
        </p:spPr>
        <p:txBody>
          <a:bodyPr wrap="square" rtlCol="0">
            <a:spAutoFit/>
          </a:bodyPr>
          <a:lstStyle/>
          <a:p>
            <a:r>
              <a:rPr lang="en-US" sz="2800" dirty="0">
                <a:latin typeface="Times New Roman" panose="02020603050405020304" pitchFamily="18" charset="0"/>
                <a:cs typeface="Times New Roman" panose="02020603050405020304" pitchFamily="18" charset="0"/>
              </a:rPr>
              <a:t>- Qua </a:t>
            </a:r>
            <a:r>
              <a:rPr lang="en-US" sz="2800" dirty="0" err="1">
                <a:latin typeface="Times New Roman" panose="02020603050405020304" pitchFamily="18" charset="0"/>
                <a:cs typeface="Times New Roman" panose="02020603050405020304" pitchFamily="18" charset="0"/>
              </a:rPr>
              <a:t>điểm</a:t>
            </a:r>
            <a:r>
              <a:rPr lang="en-US" sz="2800" dirty="0">
                <a:latin typeface="Times New Roman" panose="02020603050405020304" pitchFamily="18" charset="0"/>
                <a:cs typeface="Times New Roman" panose="02020603050405020304" pitchFamily="18" charset="0"/>
              </a:rPr>
              <a:t> -2 </a:t>
            </a:r>
            <a:r>
              <a:rPr lang="en-US" sz="2800" dirty="0" err="1">
                <a:latin typeface="Times New Roman" panose="02020603050405020304" pitchFamily="18" charset="0"/>
                <a:cs typeface="Times New Roman" panose="02020603050405020304" pitchFamily="18" charset="0"/>
              </a:rPr>
              <a:t>trên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trục</a:t>
            </a:r>
            <a:r>
              <a:rPr lang="en-US" sz="2800" dirty="0">
                <a:latin typeface="Times New Roman" panose="02020603050405020304" pitchFamily="18" charset="0"/>
                <a:cs typeface="Times New Roman" panose="02020603050405020304" pitchFamily="18" charset="0"/>
              </a:rPr>
              <a:t> Oy, ta </a:t>
            </a:r>
            <a:r>
              <a:rPr lang="en-US" sz="2800" dirty="0" err="1">
                <a:latin typeface="Times New Roman" panose="02020603050405020304" pitchFamily="18" charset="0"/>
                <a:cs typeface="Times New Roman" panose="02020603050405020304" pitchFamily="18" charset="0"/>
              </a:rPr>
              <a:t>kẻ</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đường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thẳng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vuông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góc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với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trục</a:t>
            </a:r>
            <a:r>
              <a:rPr lang="en-US" sz="2800" dirty="0">
                <a:latin typeface="Times New Roman" panose="02020603050405020304" pitchFamily="18" charset="0"/>
                <a:cs typeface="Times New Roman" panose="02020603050405020304" pitchFamily="18" charset="0"/>
              </a:rPr>
              <a:t> Oy</a:t>
            </a:r>
            <a:endParaRPr lang="vi-VN" sz="2800" dirty="0">
              <a:latin typeface="Times New Roman" panose="02020603050405020304" pitchFamily="18" charset="0"/>
              <a:cs typeface="Times New Roman" panose="02020603050405020304" pitchFamily="18" charset="0"/>
            </a:endParaRPr>
          </a:p>
        </p:txBody>
      </p:sp>
      <p:sp>
        <p:nvSpPr>
          <p:cNvPr id="42" name="TextBox 41">
            <a:extLst>
              <a:ext uri="{FF2B5EF4-FFF2-40B4-BE49-F238E27FC236}">
                <a16:creationId xmlns:a16="http://schemas.microsoft.com/office/drawing/2014/main" id="{047042DB-E90C-4C05-BF5C-34413CDA1F0E}"/>
              </a:ext>
            </a:extLst>
          </p:cNvPr>
          <p:cNvSpPr txBox="1"/>
          <p:nvPr/>
        </p:nvSpPr>
        <p:spPr>
          <a:xfrm>
            <a:off x="579912" y="4109282"/>
            <a:ext cx="6866903" cy="523220"/>
          </a:xfrm>
          <a:prstGeom prst="rect">
            <a:avLst/>
          </a:prstGeom>
          <a:noFill/>
        </p:spPr>
        <p:txBody>
          <a:bodyPr wrap="square" rtlCol="0">
            <a:spAutoFit/>
          </a:bodyPr>
          <a:lstStyle/>
          <a:p>
            <a:r>
              <a:rPr lang="en-US" sz="2800" dirty="0">
                <a:latin typeface="Times New Roman" panose="02020603050405020304" pitchFamily="18" charset="0"/>
                <a:cs typeface="Times New Roman" panose="02020603050405020304" pitchFamily="18" charset="0"/>
              </a:rPr>
              <a:t>- Hai </a:t>
            </a:r>
            <a:r>
              <a:rPr lang="en-US" sz="2800" dirty="0" err="1">
                <a:latin typeface="Times New Roman" panose="02020603050405020304" pitchFamily="18" charset="0"/>
                <a:cs typeface="Times New Roman" panose="02020603050405020304" pitchFamily="18" charset="0"/>
              </a:rPr>
              <a:t>đường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thẳng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cắt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nhau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tại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điểm</a:t>
            </a:r>
            <a:r>
              <a:rPr lang="en-US" sz="2800" dirty="0">
                <a:latin typeface="Times New Roman" panose="02020603050405020304" pitchFamily="18" charset="0"/>
                <a:cs typeface="Times New Roman" panose="02020603050405020304" pitchFamily="18" charset="0"/>
              </a:rPr>
              <a:t> </a:t>
            </a:r>
            <a:r>
              <a:rPr lang="en-US" sz="2800">
                <a:latin typeface="Times New Roman" panose="02020603050405020304" pitchFamily="18" charset="0"/>
                <a:cs typeface="Times New Roman" panose="02020603050405020304" pitchFamily="18" charset="0"/>
              </a:rPr>
              <a:t>B(2; -2</a:t>
            </a:r>
            <a:r>
              <a:rPr lang="en-US" sz="2800" dirty="0">
                <a:latin typeface="Times New Roman" panose="02020603050405020304" pitchFamily="18" charset="0"/>
                <a:cs typeface="Times New Roman" panose="02020603050405020304" pitchFamily="18" charset="0"/>
              </a:rPr>
              <a:t>)</a:t>
            </a:r>
            <a:endParaRPr lang="vi-VN" sz="2800" dirty="0">
              <a:latin typeface="Times New Roman" panose="02020603050405020304" pitchFamily="18" charset="0"/>
              <a:cs typeface="Times New Roman" panose="02020603050405020304" pitchFamily="18" charset="0"/>
            </a:endParaRPr>
          </a:p>
        </p:txBody>
      </p:sp>
      <p:grpSp>
        <p:nvGrpSpPr>
          <p:cNvPr id="48" name="Group 47">
            <a:extLst>
              <a:ext uri="{FF2B5EF4-FFF2-40B4-BE49-F238E27FC236}">
                <a16:creationId xmlns:a16="http://schemas.microsoft.com/office/drawing/2014/main" id="{19096F5F-EB32-4BB1-93F5-EDAAA5458F36}"/>
              </a:ext>
            </a:extLst>
          </p:cNvPr>
          <p:cNvGrpSpPr/>
          <p:nvPr/>
        </p:nvGrpSpPr>
        <p:grpSpPr>
          <a:xfrm>
            <a:off x="8890232" y="2288096"/>
            <a:ext cx="495629" cy="975527"/>
            <a:chOff x="8890232" y="2288096"/>
            <a:chExt cx="495629" cy="975527"/>
          </a:xfrm>
        </p:grpSpPr>
        <p:cxnSp>
          <p:nvCxnSpPr>
            <p:cNvPr id="44" name="Straight Connector 43">
              <a:extLst>
                <a:ext uri="{FF2B5EF4-FFF2-40B4-BE49-F238E27FC236}">
                  <a16:creationId xmlns:a16="http://schemas.microsoft.com/office/drawing/2014/main" id="{121EEA89-BED5-4CC2-BFE4-689B6D671A30}"/>
                </a:ext>
              </a:extLst>
            </p:cNvPr>
            <p:cNvCxnSpPr>
              <a:cxnSpLocks/>
            </p:cNvCxnSpPr>
            <p:nvPr/>
          </p:nvCxnSpPr>
          <p:spPr>
            <a:xfrm flipV="1">
              <a:off x="8903295" y="2288096"/>
              <a:ext cx="0" cy="975527"/>
            </a:xfrm>
            <a:prstGeom prst="line">
              <a:avLst/>
            </a:prstGeom>
            <a:ln w="1905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46" name="Straight Connector 45">
              <a:extLst>
                <a:ext uri="{FF2B5EF4-FFF2-40B4-BE49-F238E27FC236}">
                  <a16:creationId xmlns:a16="http://schemas.microsoft.com/office/drawing/2014/main" id="{6895F26C-2EC5-4316-A2EF-A81FA6DEF679}"/>
                </a:ext>
              </a:extLst>
            </p:cNvPr>
            <p:cNvCxnSpPr/>
            <p:nvPr/>
          </p:nvCxnSpPr>
          <p:spPr>
            <a:xfrm flipH="1">
              <a:off x="8890232" y="2310889"/>
              <a:ext cx="495629" cy="0"/>
            </a:xfrm>
            <a:prstGeom prst="line">
              <a:avLst/>
            </a:prstGeom>
            <a:ln w="19050">
              <a:solidFill>
                <a:schemeClr val="tx1"/>
              </a:solidFill>
              <a:prstDash val="dash"/>
            </a:ln>
          </p:spPr>
          <p:style>
            <a:lnRef idx="1">
              <a:schemeClr val="accent1"/>
            </a:lnRef>
            <a:fillRef idx="0">
              <a:schemeClr val="accent1"/>
            </a:fillRef>
            <a:effectRef idx="0">
              <a:schemeClr val="accent1"/>
            </a:effectRef>
            <a:fontRef idx="minor">
              <a:schemeClr val="tx1"/>
            </a:fontRef>
          </p:style>
        </p:cxnSp>
      </p:grpSp>
      <p:sp>
        <p:nvSpPr>
          <p:cNvPr id="49" name="TextBox 48">
            <a:extLst>
              <a:ext uri="{FF2B5EF4-FFF2-40B4-BE49-F238E27FC236}">
                <a16:creationId xmlns:a16="http://schemas.microsoft.com/office/drawing/2014/main" id="{4627DD00-C54F-4FA4-9B90-6DE018D9B166}"/>
              </a:ext>
            </a:extLst>
          </p:cNvPr>
          <p:cNvSpPr txBox="1"/>
          <p:nvPr/>
        </p:nvSpPr>
        <p:spPr>
          <a:xfrm>
            <a:off x="8769206" y="2119368"/>
            <a:ext cx="464458" cy="369332"/>
          </a:xfrm>
          <a:prstGeom prst="rect">
            <a:avLst/>
          </a:prstGeom>
          <a:noFill/>
        </p:spPr>
        <p:txBody>
          <a:bodyPr wrap="square" rtlCol="0">
            <a:spAutoFit/>
          </a:bodyPr>
          <a:lstStyle/>
          <a:p>
            <a:r>
              <a:rPr lang="vi-VN" dirty="0">
                <a:solidFill>
                  <a:srgbClr val="FF0000"/>
                </a:solidFill>
                <a:sym typeface="Symbol" panose="05050102010706020507" pitchFamily="18" charset="2"/>
              </a:rPr>
              <a:t></a:t>
            </a:r>
            <a:endParaRPr lang="vi-VN" dirty="0">
              <a:solidFill>
                <a:srgbClr val="FF0000"/>
              </a:solidFill>
            </a:endParaRPr>
          </a:p>
        </p:txBody>
      </p:sp>
      <p:sp>
        <p:nvSpPr>
          <p:cNvPr id="50" name="TextBox 49">
            <a:extLst>
              <a:ext uri="{FF2B5EF4-FFF2-40B4-BE49-F238E27FC236}">
                <a16:creationId xmlns:a16="http://schemas.microsoft.com/office/drawing/2014/main" id="{255E2D2E-2CEE-4F72-A68D-6D7169F0F276}"/>
              </a:ext>
            </a:extLst>
          </p:cNvPr>
          <p:cNvSpPr txBox="1"/>
          <p:nvPr/>
        </p:nvSpPr>
        <p:spPr>
          <a:xfrm>
            <a:off x="8462964" y="1927998"/>
            <a:ext cx="1005321" cy="369332"/>
          </a:xfrm>
          <a:prstGeom prst="rect">
            <a:avLst/>
          </a:prstGeom>
          <a:noFill/>
        </p:spPr>
        <p:txBody>
          <a:bodyPr wrap="square" rtlCol="0">
            <a:spAutoFit/>
          </a:bodyPr>
          <a:lstStyle/>
          <a:p>
            <a:r>
              <a:rPr lang="en-US" dirty="0">
                <a:latin typeface="Times New Roman" panose="02020603050405020304" pitchFamily="18" charset="0"/>
                <a:cs typeface="Times New Roman" panose="02020603050405020304" pitchFamily="18" charset="0"/>
              </a:rPr>
              <a:t> A(-1; 2)</a:t>
            </a:r>
            <a:endParaRPr lang="vi-VN" dirty="0">
              <a:latin typeface="Times New Roman" panose="02020603050405020304" pitchFamily="18" charset="0"/>
              <a:cs typeface="Times New Roman" panose="02020603050405020304" pitchFamily="18" charset="0"/>
            </a:endParaRPr>
          </a:p>
        </p:txBody>
      </p:sp>
      <p:sp>
        <p:nvSpPr>
          <p:cNvPr id="51" name="TextBox 50">
            <a:extLst>
              <a:ext uri="{FF2B5EF4-FFF2-40B4-BE49-F238E27FC236}">
                <a16:creationId xmlns:a16="http://schemas.microsoft.com/office/drawing/2014/main" id="{9CE8DB4A-23E1-4FFB-9633-975FE1F8DFAB}"/>
              </a:ext>
            </a:extLst>
          </p:cNvPr>
          <p:cNvSpPr txBox="1"/>
          <p:nvPr/>
        </p:nvSpPr>
        <p:spPr>
          <a:xfrm>
            <a:off x="878114" y="1413164"/>
            <a:ext cx="2082951" cy="523220"/>
          </a:xfrm>
          <a:prstGeom prst="rect">
            <a:avLst/>
          </a:prstGeom>
          <a:noFill/>
        </p:spPr>
        <p:txBody>
          <a:bodyPr wrap="square" rtlCol="0">
            <a:spAutoFit/>
          </a:bodyPr>
          <a:lstStyle/>
          <a:p>
            <a:r>
              <a:rPr lang="en-US" sz="2800" b="1" i="1" u="sng" dirty="0" err="1">
                <a:solidFill>
                  <a:srgbClr val="0000CC"/>
                </a:solidFill>
                <a:latin typeface="Times New Roman" panose="02020603050405020304" pitchFamily="18" charset="0"/>
                <a:cs typeface="Times New Roman" panose="02020603050405020304" pitchFamily="18" charset="0"/>
              </a:rPr>
              <a:t>Giải</a:t>
            </a:r>
            <a:r>
              <a:rPr lang="en-US" sz="2800" b="1" i="1" u="sng" dirty="0">
                <a:solidFill>
                  <a:srgbClr val="0000CC"/>
                </a:solidFill>
                <a:latin typeface="Times New Roman" panose="02020603050405020304" pitchFamily="18" charset="0"/>
                <a:cs typeface="Times New Roman" panose="02020603050405020304" pitchFamily="18" charset="0"/>
              </a:rPr>
              <a:t>: </a:t>
            </a:r>
            <a:endParaRPr lang="vi-VN" sz="2800" b="1" i="1" u="sng" dirty="0">
              <a:solidFill>
                <a:srgbClr val="0000CC"/>
              </a:solidFill>
              <a:latin typeface="Times New Roman" panose="02020603050405020304" pitchFamily="18" charset="0"/>
              <a:cs typeface="Times New Roman" panose="02020603050405020304" pitchFamily="18" charset="0"/>
            </a:endParaRPr>
          </a:p>
        </p:txBody>
      </p:sp>
      <p:sp>
        <p:nvSpPr>
          <p:cNvPr id="52" name="TextBox 51">
            <a:extLst>
              <a:ext uri="{FF2B5EF4-FFF2-40B4-BE49-F238E27FC236}">
                <a16:creationId xmlns:a16="http://schemas.microsoft.com/office/drawing/2014/main" id="{2BD92363-C36E-4A7C-A9B0-BD3ADE14E1AA}"/>
              </a:ext>
            </a:extLst>
          </p:cNvPr>
          <p:cNvSpPr txBox="1"/>
          <p:nvPr/>
        </p:nvSpPr>
        <p:spPr>
          <a:xfrm>
            <a:off x="564709" y="1881474"/>
            <a:ext cx="6617540" cy="523220"/>
          </a:xfrm>
          <a:prstGeom prst="rect">
            <a:avLst/>
          </a:prstGeom>
          <a:noFill/>
        </p:spPr>
        <p:txBody>
          <a:bodyPr wrap="square" rtlCol="0">
            <a:spAutoFit/>
          </a:bodyPr>
          <a:lstStyle/>
          <a:p>
            <a:r>
              <a:rPr lang="en-US" sz="2800" dirty="0">
                <a:solidFill>
                  <a:srgbClr val="0000CC"/>
                </a:solidFill>
                <a:latin typeface="Times New Roman" panose="02020603050405020304" pitchFamily="18" charset="0"/>
                <a:cs typeface="Times New Roman" panose="02020603050405020304" pitchFamily="18" charset="0"/>
              </a:rPr>
              <a:t>*</a:t>
            </a:r>
            <a:r>
              <a:rPr lang="en-US" sz="2800" dirty="0" err="1">
                <a:solidFill>
                  <a:srgbClr val="0000CC"/>
                </a:solidFill>
                <a:latin typeface="Times New Roman" panose="02020603050405020304" pitchFamily="18" charset="0"/>
                <a:cs typeface="Times New Roman" panose="02020603050405020304" pitchFamily="18" charset="0"/>
              </a:rPr>
              <a:t>Xác</a:t>
            </a:r>
            <a:r>
              <a:rPr lang="en-US" sz="2800" dirty="0">
                <a:solidFill>
                  <a:srgbClr val="0000CC"/>
                </a:solidFill>
                <a:latin typeface="Times New Roman" panose="02020603050405020304" pitchFamily="18" charset="0"/>
                <a:cs typeface="Times New Roman" panose="02020603050405020304" pitchFamily="18" charset="0"/>
              </a:rPr>
              <a:t> </a:t>
            </a:r>
            <a:r>
              <a:rPr lang="en-US" sz="2800" dirty="0" err="1">
                <a:solidFill>
                  <a:srgbClr val="0000CC"/>
                </a:solidFill>
                <a:latin typeface="Times New Roman" panose="02020603050405020304" pitchFamily="18" charset="0"/>
                <a:cs typeface="Times New Roman" panose="02020603050405020304" pitchFamily="18" charset="0"/>
              </a:rPr>
              <a:t>định</a:t>
            </a:r>
            <a:r>
              <a:rPr lang="en-US" sz="2800" dirty="0">
                <a:solidFill>
                  <a:srgbClr val="0000CC"/>
                </a:solidFill>
                <a:latin typeface="Times New Roman" panose="02020603050405020304" pitchFamily="18" charset="0"/>
                <a:cs typeface="Times New Roman" panose="02020603050405020304" pitchFamily="18" charset="0"/>
              </a:rPr>
              <a:t> </a:t>
            </a:r>
            <a:r>
              <a:rPr lang="en-US" sz="2800" dirty="0" err="1">
                <a:solidFill>
                  <a:srgbClr val="0000CC"/>
                </a:solidFill>
                <a:latin typeface="Times New Roman" panose="02020603050405020304" pitchFamily="18" charset="0"/>
                <a:cs typeface="Times New Roman" panose="02020603050405020304" pitchFamily="18" charset="0"/>
              </a:rPr>
              <a:t>điểm</a:t>
            </a:r>
            <a:r>
              <a:rPr lang="en-US" sz="2800" dirty="0">
                <a:solidFill>
                  <a:srgbClr val="0000CC"/>
                </a:solidFill>
                <a:latin typeface="Times New Roman" panose="02020603050405020304" pitchFamily="18" charset="0"/>
                <a:cs typeface="Times New Roman" panose="02020603050405020304" pitchFamily="18" charset="0"/>
              </a:rPr>
              <a:t> B(2;-2)</a:t>
            </a:r>
            <a:endParaRPr lang="vi-VN" sz="2800" dirty="0">
              <a:solidFill>
                <a:srgbClr val="0000CC"/>
              </a:solidFill>
              <a:latin typeface="Times New Roman" panose="02020603050405020304" pitchFamily="18" charset="0"/>
              <a:cs typeface="Times New Roman" panose="02020603050405020304" pitchFamily="18" charset="0"/>
            </a:endParaRPr>
          </a:p>
        </p:txBody>
      </p:sp>
      <p:cxnSp>
        <p:nvCxnSpPr>
          <p:cNvPr id="6" name="Straight Connector 5">
            <a:extLst>
              <a:ext uri="{FF2B5EF4-FFF2-40B4-BE49-F238E27FC236}">
                <a16:creationId xmlns:a16="http://schemas.microsoft.com/office/drawing/2014/main" id="{8B85F3BA-C832-4F9B-B961-9D9E61AEA269}"/>
              </a:ext>
            </a:extLst>
          </p:cNvPr>
          <p:cNvCxnSpPr/>
          <p:nvPr/>
        </p:nvCxnSpPr>
        <p:spPr>
          <a:xfrm>
            <a:off x="10343288" y="3287527"/>
            <a:ext cx="0" cy="926065"/>
          </a:xfrm>
          <a:prstGeom prst="line">
            <a:avLst/>
          </a:prstGeom>
          <a:ln w="28575">
            <a:solidFill>
              <a:srgbClr val="000510"/>
            </a:solidFill>
            <a:prstDash val="dash"/>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263FA83C-0FA9-41EA-AA69-1188394DAD9A}"/>
              </a:ext>
            </a:extLst>
          </p:cNvPr>
          <p:cNvCxnSpPr/>
          <p:nvPr/>
        </p:nvCxnSpPr>
        <p:spPr>
          <a:xfrm>
            <a:off x="9372798" y="4222444"/>
            <a:ext cx="970490" cy="0"/>
          </a:xfrm>
          <a:prstGeom prst="line">
            <a:avLst/>
          </a:prstGeom>
          <a:ln w="28575">
            <a:solidFill>
              <a:srgbClr val="000510"/>
            </a:solidFill>
            <a:prstDash val="dash"/>
          </a:ln>
        </p:spPr>
        <p:style>
          <a:lnRef idx="1">
            <a:schemeClr val="accent1"/>
          </a:lnRef>
          <a:fillRef idx="0">
            <a:schemeClr val="accent1"/>
          </a:fillRef>
          <a:effectRef idx="0">
            <a:schemeClr val="accent1"/>
          </a:effectRef>
          <a:fontRef idx="minor">
            <a:schemeClr val="tx1"/>
          </a:fontRef>
        </p:style>
      </p:cxnSp>
      <p:sp>
        <p:nvSpPr>
          <p:cNvPr id="53" name="TextBox 52">
            <a:extLst>
              <a:ext uri="{FF2B5EF4-FFF2-40B4-BE49-F238E27FC236}">
                <a16:creationId xmlns:a16="http://schemas.microsoft.com/office/drawing/2014/main" id="{093B42C6-20BC-450E-A351-C0C48F086C07}"/>
              </a:ext>
            </a:extLst>
          </p:cNvPr>
          <p:cNvSpPr txBox="1"/>
          <p:nvPr/>
        </p:nvSpPr>
        <p:spPr>
          <a:xfrm>
            <a:off x="10194421" y="4004083"/>
            <a:ext cx="464458" cy="369332"/>
          </a:xfrm>
          <a:prstGeom prst="rect">
            <a:avLst/>
          </a:prstGeom>
          <a:noFill/>
        </p:spPr>
        <p:txBody>
          <a:bodyPr wrap="square" rtlCol="0">
            <a:spAutoFit/>
          </a:bodyPr>
          <a:lstStyle/>
          <a:p>
            <a:r>
              <a:rPr lang="vi-VN" dirty="0">
                <a:solidFill>
                  <a:srgbClr val="FF0000"/>
                </a:solidFill>
                <a:sym typeface="Symbol" panose="05050102010706020507" pitchFamily="18" charset="2"/>
              </a:rPr>
              <a:t></a:t>
            </a:r>
            <a:endParaRPr lang="vi-VN" dirty="0">
              <a:solidFill>
                <a:srgbClr val="FF0000"/>
              </a:solidFill>
            </a:endParaRPr>
          </a:p>
        </p:txBody>
      </p:sp>
      <p:sp>
        <p:nvSpPr>
          <p:cNvPr id="54" name="TextBox 53">
            <a:extLst>
              <a:ext uri="{FF2B5EF4-FFF2-40B4-BE49-F238E27FC236}">
                <a16:creationId xmlns:a16="http://schemas.microsoft.com/office/drawing/2014/main" id="{BDF1171F-A5EE-44B1-BD75-923B252D1945}"/>
              </a:ext>
            </a:extLst>
          </p:cNvPr>
          <p:cNvSpPr txBox="1"/>
          <p:nvPr/>
        </p:nvSpPr>
        <p:spPr>
          <a:xfrm>
            <a:off x="10266351" y="4018311"/>
            <a:ext cx="1005321" cy="369332"/>
          </a:xfrm>
          <a:prstGeom prst="rect">
            <a:avLst/>
          </a:prstGeom>
          <a:noFill/>
        </p:spPr>
        <p:txBody>
          <a:bodyPr wrap="square" rtlCol="0">
            <a:spAutoFit/>
          </a:bodyPr>
          <a:lstStyle/>
          <a:p>
            <a:r>
              <a:rPr lang="en-US" dirty="0">
                <a:latin typeface="Times New Roman" panose="02020603050405020304" pitchFamily="18" charset="0"/>
                <a:cs typeface="Times New Roman" panose="02020603050405020304" pitchFamily="18" charset="0"/>
              </a:rPr>
              <a:t> B(2;-2)</a:t>
            </a:r>
            <a:endParaRPr lang="vi-VN"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1147972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barn(inVertical)">
                                      <p:cBhvr>
                                        <p:cTn id="7" dur="500"/>
                                        <p:tgtEl>
                                          <p:spTgt spid="51"/>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52"/>
                                        </p:tgtEl>
                                        <p:attrNameLst>
                                          <p:attrName>style.visibility</p:attrName>
                                        </p:attrNameLst>
                                      </p:cBhvr>
                                      <p:to>
                                        <p:strVal val="visible"/>
                                      </p:to>
                                    </p:set>
                                    <p:animEffect transition="in" filter="barn(inVertical)">
                                      <p:cBhvr>
                                        <p:cTn id="12" dur="500"/>
                                        <p:tgtEl>
                                          <p:spTgt spid="52"/>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40"/>
                                        </p:tgtEl>
                                        <p:attrNameLst>
                                          <p:attrName>style.visibility</p:attrName>
                                        </p:attrNameLst>
                                      </p:cBhvr>
                                      <p:to>
                                        <p:strVal val="visible"/>
                                      </p:to>
                                    </p:set>
                                    <p:animEffect transition="in" filter="barn(inVertical)">
                                      <p:cBhvr>
                                        <p:cTn id="17" dur="500"/>
                                        <p:tgtEl>
                                          <p:spTgt spid="40"/>
                                        </p:tgtEl>
                                      </p:cBhvr>
                                    </p:animEffect>
                                  </p:childTnLst>
                                </p:cTn>
                              </p:par>
                            </p:childTnLst>
                          </p:cTn>
                        </p:par>
                        <p:par>
                          <p:cTn id="18" fill="hold">
                            <p:stCondLst>
                              <p:cond delay="500"/>
                            </p:stCondLst>
                            <p:childTnLst>
                              <p:par>
                                <p:cTn id="19" presetID="22" presetClass="entr" presetSubtype="1" fill="hold" nodeType="after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wipe(up)">
                                      <p:cBhvr>
                                        <p:cTn id="21" dur="500"/>
                                        <p:tgtEl>
                                          <p:spTgt spid="6"/>
                                        </p:tgtEl>
                                      </p:cBhvr>
                                    </p:animEffect>
                                  </p:childTnLst>
                                </p:cTn>
                              </p:par>
                            </p:childTnLst>
                          </p:cTn>
                        </p:par>
                      </p:childTnLst>
                    </p:cTn>
                  </p:par>
                  <p:par>
                    <p:cTn id="22" fill="hold">
                      <p:stCondLst>
                        <p:cond delay="indefinite"/>
                      </p:stCondLst>
                      <p:childTnLst>
                        <p:par>
                          <p:cTn id="23" fill="hold">
                            <p:stCondLst>
                              <p:cond delay="0"/>
                            </p:stCondLst>
                            <p:childTnLst>
                              <p:par>
                                <p:cTn id="24" presetID="16" presetClass="entr" presetSubtype="21" fill="hold" grpId="0" nodeType="clickEffect">
                                  <p:stCondLst>
                                    <p:cond delay="0"/>
                                  </p:stCondLst>
                                  <p:childTnLst>
                                    <p:set>
                                      <p:cBhvr>
                                        <p:cTn id="25" dur="1" fill="hold">
                                          <p:stCondLst>
                                            <p:cond delay="0"/>
                                          </p:stCondLst>
                                        </p:cTn>
                                        <p:tgtEl>
                                          <p:spTgt spid="41"/>
                                        </p:tgtEl>
                                        <p:attrNameLst>
                                          <p:attrName>style.visibility</p:attrName>
                                        </p:attrNameLst>
                                      </p:cBhvr>
                                      <p:to>
                                        <p:strVal val="visible"/>
                                      </p:to>
                                    </p:set>
                                    <p:animEffect transition="in" filter="barn(inVertical)">
                                      <p:cBhvr>
                                        <p:cTn id="26" dur="500"/>
                                        <p:tgtEl>
                                          <p:spTgt spid="41"/>
                                        </p:tgtEl>
                                      </p:cBhvr>
                                    </p:animEffect>
                                  </p:childTnLst>
                                </p:cTn>
                              </p:par>
                            </p:childTnLst>
                          </p:cTn>
                        </p:par>
                        <p:par>
                          <p:cTn id="27" fill="hold">
                            <p:stCondLst>
                              <p:cond delay="500"/>
                            </p:stCondLst>
                            <p:childTnLst>
                              <p:par>
                                <p:cTn id="28" presetID="22" presetClass="entr" presetSubtype="8" fill="hold" nodeType="afterEffect">
                                  <p:stCondLst>
                                    <p:cond delay="0"/>
                                  </p:stCondLst>
                                  <p:childTnLst>
                                    <p:set>
                                      <p:cBhvr>
                                        <p:cTn id="29" dur="1" fill="hold">
                                          <p:stCondLst>
                                            <p:cond delay="0"/>
                                          </p:stCondLst>
                                        </p:cTn>
                                        <p:tgtEl>
                                          <p:spTgt spid="9"/>
                                        </p:tgtEl>
                                        <p:attrNameLst>
                                          <p:attrName>style.visibility</p:attrName>
                                        </p:attrNameLst>
                                      </p:cBhvr>
                                      <p:to>
                                        <p:strVal val="visible"/>
                                      </p:to>
                                    </p:set>
                                    <p:animEffect transition="in" filter="wipe(left)">
                                      <p:cBhvr>
                                        <p:cTn id="30" dur="500"/>
                                        <p:tgtEl>
                                          <p:spTgt spid="9"/>
                                        </p:tgtEl>
                                      </p:cBhvr>
                                    </p:animEffect>
                                  </p:childTnLst>
                                </p:cTn>
                              </p:par>
                            </p:childTnLst>
                          </p:cTn>
                        </p:par>
                        <p:par>
                          <p:cTn id="31" fill="hold">
                            <p:stCondLst>
                              <p:cond delay="1000"/>
                            </p:stCondLst>
                            <p:childTnLst>
                              <p:par>
                                <p:cTn id="32" presetID="6" presetClass="entr" presetSubtype="16" fill="hold" grpId="0" nodeType="afterEffect">
                                  <p:stCondLst>
                                    <p:cond delay="0"/>
                                  </p:stCondLst>
                                  <p:childTnLst>
                                    <p:set>
                                      <p:cBhvr>
                                        <p:cTn id="33" dur="1" fill="hold">
                                          <p:stCondLst>
                                            <p:cond delay="0"/>
                                          </p:stCondLst>
                                        </p:cTn>
                                        <p:tgtEl>
                                          <p:spTgt spid="53"/>
                                        </p:tgtEl>
                                        <p:attrNameLst>
                                          <p:attrName>style.visibility</p:attrName>
                                        </p:attrNameLst>
                                      </p:cBhvr>
                                      <p:to>
                                        <p:strVal val="visible"/>
                                      </p:to>
                                    </p:set>
                                    <p:animEffect transition="in" filter="circle(in)">
                                      <p:cBhvr>
                                        <p:cTn id="34" dur="250"/>
                                        <p:tgtEl>
                                          <p:spTgt spid="53"/>
                                        </p:tgtEl>
                                      </p:cBhvr>
                                    </p:animEffect>
                                  </p:childTnLst>
                                </p:cTn>
                              </p:par>
                            </p:childTnLst>
                          </p:cTn>
                        </p:par>
                      </p:childTnLst>
                    </p:cTn>
                  </p:par>
                  <p:par>
                    <p:cTn id="35" fill="hold">
                      <p:stCondLst>
                        <p:cond delay="indefinite"/>
                      </p:stCondLst>
                      <p:childTnLst>
                        <p:par>
                          <p:cTn id="36" fill="hold">
                            <p:stCondLst>
                              <p:cond delay="0"/>
                            </p:stCondLst>
                            <p:childTnLst>
                              <p:par>
                                <p:cTn id="37" presetID="16" presetClass="entr" presetSubtype="21" fill="hold" grpId="0" nodeType="clickEffect">
                                  <p:stCondLst>
                                    <p:cond delay="0"/>
                                  </p:stCondLst>
                                  <p:childTnLst>
                                    <p:set>
                                      <p:cBhvr>
                                        <p:cTn id="38" dur="1" fill="hold">
                                          <p:stCondLst>
                                            <p:cond delay="0"/>
                                          </p:stCondLst>
                                        </p:cTn>
                                        <p:tgtEl>
                                          <p:spTgt spid="42"/>
                                        </p:tgtEl>
                                        <p:attrNameLst>
                                          <p:attrName>style.visibility</p:attrName>
                                        </p:attrNameLst>
                                      </p:cBhvr>
                                      <p:to>
                                        <p:strVal val="visible"/>
                                      </p:to>
                                    </p:set>
                                    <p:animEffect transition="in" filter="barn(inVertical)">
                                      <p:cBhvr>
                                        <p:cTn id="39" dur="500"/>
                                        <p:tgtEl>
                                          <p:spTgt spid="42"/>
                                        </p:tgtEl>
                                      </p:cBhvr>
                                    </p:animEffect>
                                  </p:childTnLst>
                                </p:cTn>
                              </p:par>
                            </p:childTnLst>
                          </p:cTn>
                        </p:par>
                        <p:par>
                          <p:cTn id="40" fill="hold">
                            <p:stCondLst>
                              <p:cond delay="500"/>
                            </p:stCondLst>
                            <p:childTnLst>
                              <p:par>
                                <p:cTn id="41" presetID="22" presetClass="entr" presetSubtype="4" fill="hold" grpId="0" nodeType="afterEffect">
                                  <p:stCondLst>
                                    <p:cond delay="0"/>
                                  </p:stCondLst>
                                  <p:childTnLst>
                                    <p:set>
                                      <p:cBhvr>
                                        <p:cTn id="42" dur="1" fill="hold">
                                          <p:stCondLst>
                                            <p:cond delay="0"/>
                                          </p:stCondLst>
                                        </p:cTn>
                                        <p:tgtEl>
                                          <p:spTgt spid="54"/>
                                        </p:tgtEl>
                                        <p:attrNameLst>
                                          <p:attrName>style.visibility</p:attrName>
                                        </p:attrNameLst>
                                      </p:cBhvr>
                                      <p:to>
                                        <p:strVal val="visible"/>
                                      </p:to>
                                    </p:set>
                                    <p:animEffect transition="in" filter="wipe(down)">
                                      <p:cBhvr>
                                        <p:cTn id="43" dur="500"/>
                                        <p:tgtEl>
                                          <p:spTgt spid="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p:bldP spid="41" grpId="0"/>
      <p:bldP spid="42" grpId="0"/>
      <p:bldP spid="51" grpId="0"/>
      <p:bldP spid="52" grpId="0"/>
      <p:bldP spid="53" grpId="0"/>
      <p:bldP spid="54"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845B43DE-16D1-41A2-B0BE-78CB452BAE68}"/>
              </a:ext>
            </a:extLst>
          </p:cNvPr>
          <p:cNvPicPr>
            <a:picLocks noChangeAspect="1"/>
          </p:cNvPicPr>
          <p:nvPr/>
        </p:nvPicPr>
        <p:blipFill rotWithShape="1">
          <a:blip r:embed="rId3">
            <a:extLst>
              <a:ext uri="{BEBA8EAE-BF5A-486C-A8C5-ECC9F3942E4B}">
                <a14:imgProps xmlns:a14="http://schemas.microsoft.com/office/drawing/2010/main">
                  <a14:imgLayer r:embed="rId4">
                    <a14:imgEffect>
                      <a14:backgroundRemoval t="1186" b="25692" l="62684" r="72271"/>
                    </a14:imgEffect>
                  </a14:imgLayer>
                </a14:imgProps>
              </a:ext>
            </a:extLst>
          </a:blip>
          <a:srcRect l="62032" r="27630" b="73168"/>
          <a:stretch/>
        </p:blipFill>
        <p:spPr>
          <a:xfrm>
            <a:off x="145143" y="23726"/>
            <a:ext cx="1465942" cy="1419686"/>
          </a:xfrm>
          <a:prstGeom prst="rect">
            <a:avLst/>
          </a:prstGeom>
        </p:spPr>
      </p:pic>
      <p:sp>
        <p:nvSpPr>
          <p:cNvPr id="5" name="TextBox 4">
            <a:extLst>
              <a:ext uri="{FF2B5EF4-FFF2-40B4-BE49-F238E27FC236}">
                <a16:creationId xmlns:a16="http://schemas.microsoft.com/office/drawing/2014/main" id="{7A4199D7-8E7F-447E-9756-7069C21C0354}"/>
              </a:ext>
            </a:extLst>
          </p:cNvPr>
          <p:cNvSpPr txBox="1"/>
          <p:nvPr/>
        </p:nvSpPr>
        <p:spPr>
          <a:xfrm>
            <a:off x="1611085" y="295203"/>
            <a:ext cx="10014857" cy="954107"/>
          </a:xfrm>
          <a:prstGeom prst="rect">
            <a:avLst/>
          </a:prstGeom>
          <a:noFill/>
        </p:spPr>
        <p:txBody>
          <a:bodyPr wrap="square" rtlCol="0">
            <a:spAutoFit/>
          </a:bodyPr>
          <a:lstStyle/>
          <a:p>
            <a:r>
              <a:rPr lang="en-US" sz="2800" b="1" dirty="0" err="1">
                <a:latin typeface="Times New Roman" panose="02020603050405020304" pitchFamily="18" charset="0"/>
                <a:cs typeface="Times New Roman" panose="02020603050405020304" pitchFamily="18" charset="0"/>
              </a:rPr>
              <a:t>Trong</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mặt</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phẳng</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tọa</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độ</a:t>
            </a:r>
            <a:r>
              <a:rPr lang="en-US" sz="2800" b="1" dirty="0">
                <a:latin typeface="Times New Roman" panose="02020603050405020304" pitchFamily="18" charset="0"/>
                <a:cs typeface="Times New Roman" panose="02020603050405020304" pitchFamily="18" charset="0"/>
              </a:rPr>
              <a:t> Oxy, </a:t>
            </a:r>
            <a:r>
              <a:rPr lang="en-US" sz="2800" b="1" dirty="0" err="1">
                <a:latin typeface="Times New Roman" panose="02020603050405020304" pitchFamily="18" charset="0"/>
                <a:cs typeface="Times New Roman" panose="02020603050405020304" pitchFamily="18" charset="0"/>
              </a:rPr>
              <a:t>hãy</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nêu</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cách</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xác</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định</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các</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điểm</a:t>
            </a:r>
            <a:r>
              <a:rPr lang="en-US" sz="2800" b="1" dirty="0">
                <a:latin typeface="Times New Roman" panose="02020603050405020304" pitchFamily="18" charset="0"/>
                <a:cs typeface="Times New Roman" panose="02020603050405020304" pitchFamily="18" charset="0"/>
              </a:rPr>
              <a:t> A(-1;2); B(2;-2); C(2;0); D(0; -2)</a:t>
            </a:r>
            <a:endParaRPr lang="vi-VN" sz="2800" b="1" dirty="0">
              <a:latin typeface="Times New Roman" panose="02020603050405020304" pitchFamily="18" charset="0"/>
              <a:cs typeface="Times New Roman" panose="02020603050405020304" pitchFamily="18" charset="0"/>
            </a:endParaRPr>
          </a:p>
        </p:txBody>
      </p:sp>
      <p:grpSp>
        <p:nvGrpSpPr>
          <p:cNvPr id="39" name="Group 38">
            <a:extLst>
              <a:ext uri="{FF2B5EF4-FFF2-40B4-BE49-F238E27FC236}">
                <a16:creationId xmlns:a16="http://schemas.microsoft.com/office/drawing/2014/main" id="{941B356E-7339-42C0-BBB5-2DED0D51BC40}"/>
              </a:ext>
            </a:extLst>
          </p:cNvPr>
          <p:cNvGrpSpPr/>
          <p:nvPr/>
        </p:nvGrpSpPr>
        <p:grpSpPr>
          <a:xfrm>
            <a:off x="7381719" y="1181531"/>
            <a:ext cx="4244223" cy="3833196"/>
            <a:chOff x="7486750" y="796861"/>
            <a:chExt cx="4244223" cy="3833196"/>
          </a:xfrm>
        </p:grpSpPr>
        <p:grpSp>
          <p:nvGrpSpPr>
            <p:cNvPr id="24" name="Group 23">
              <a:extLst>
                <a:ext uri="{FF2B5EF4-FFF2-40B4-BE49-F238E27FC236}">
                  <a16:creationId xmlns:a16="http://schemas.microsoft.com/office/drawing/2014/main" id="{9C0CBC62-08D3-4A93-A38C-0E6BBABC5CCD}"/>
                </a:ext>
              </a:extLst>
            </p:cNvPr>
            <p:cNvGrpSpPr/>
            <p:nvPr/>
          </p:nvGrpSpPr>
          <p:grpSpPr>
            <a:xfrm>
              <a:off x="7486750" y="957943"/>
              <a:ext cx="4023079" cy="3672114"/>
              <a:chOff x="7486750" y="957943"/>
              <a:chExt cx="4023079" cy="3672114"/>
            </a:xfrm>
          </p:grpSpPr>
          <p:grpSp>
            <p:nvGrpSpPr>
              <p:cNvPr id="11" name="Group 10">
                <a:extLst>
                  <a:ext uri="{FF2B5EF4-FFF2-40B4-BE49-F238E27FC236}">
                    <a16:creationId xmlns:a16="http://schemas.microsoft.com/office/drawing/2014/main" id="{63B7FDC3-1ED4-40DF-BA18-05EF1C48E1B4}"/>
                  </a:ext>
                </a:extLst>
              </p:cNvPr>
              <p:cNvGrpSpPr/>
              <p:nvPr/>
            </p:nvGrpSpPr>
            <p:grpSpPr>
              <a:xfrm>
                <a:off x="7486750" y="957943"/>
                <a:ext cx="4023079" cy="3672114"/>
                <a:chOff x="7486750" y="957943"/>
                <a:chExt cx="4023079" cy="3672114"/>
              </a:xfrm>
            </p:grpSpPr>
            <p:cxnSp>
              <p:nvCxnSpPr>
                <p:cNvPr id="8" name="Straight Arrow Connector 7">
                  <a:extLst>
                    <a:ext uri="{FF2B5EF4-FFF2-40B4-BE49-F238E27FC236}">
                      <a16:creationId xmlns:a16="http://schemas.microsoft.com/office/drawing/2014/main" id="{56D30637-999C-4885-9F2A-C00CF03D1F6F}"/>
                    </a:ext>
                  </a:extLst>
                </p:cNvPr>
                <p:cNvCxnSpPr/>
                <p:nvPr/>
              </p:nvCxnSpPr>
              <p:spPr>
                <a:xfrm flipV="1">
                  <a:off x="9477829" y="957943"/>
                  <a:ext cx="0" cy="3672114"/>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10" name="Straight Arrow Connector 9">
                  <a:extLst>
                    <a:ext uri="{FF2B5EF4-FFF2-40B4-BE49-F238E27FC236}">
                      <a16:creationId xmlns:a16="http://schemas.microsoft.com/office/drawing/2014/main" id="{878F2FA9-96A9-4581-9DAD-27D1FCF63FE1}"/>
                    </a:ext>
                  </a:extLst>
                </p:cNvPr>
                <p:cNvCxnSpPr/>
                <p:nvPr/>
              </p:nvCxnSpPr>
              <p:spPr>
                <a:xfrm>
                  <a:off x="7486750" y="2902857"/>
                  <a:ext cx="4023079" cy="0"/>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grpSp>
          <p:sp>
            <p:nvSpPr>
              <p:cNvPr id="12" name="TextBox 11">
                <a:extLst>
                  <a:ext uri="{FF2B5EF4-FFF2-40B4-BE49-F238E27FC236}">
                    <a16:creationId xmlns:a16="http://schemas.microsoft.com/office/drawing/2014/main" id="{56381C9B-D350-41FA-8ECD-15DD5B991B65}"/>
                  </a:ext>
                </a:extLst>
              </p:cNvPr>
              <p:cNvSpPr txBox="1"/>
              <p:nvPr/>
            </p:nvSpPr>
            <p:spPr>
              <a:xfrm>
                <a:off x="9335828" y="2121471"/>
                <a:ext cx="566052" cy="369332"/>
              </a:xfrm>
              <a:prstGeom prst="rect">
                <a:avLst/>
              </a:prstGeom>
              <a:noFill/>
            </p:spPr>
            <p:txBody>
              <a:bodyPr wrap="square" rtlCol="0">
                <a:spAutoFit/>
              </a:bodyPr>
              <a:lstStyle/>
              <a:p>
                <a:r>
                  <a:rPr lang="en-US" dirty="0"/>
                  <a:t>_</a:t>
                </a:r>
                <a:endParaRPr lang="vi-VN" dirty="0"/>
              </a:p>
            </p:txBody>
          </p:sp>
          <p:sp>
            <p:nvSpPr>
              <p:cNvPr id="13" name="TextBox 12">
                <a:extLst>
                  <a:ext uri="{FF2B5EF4-FFF2-40B4-BE49-F238E27FC236}">
                    <a16:creationId xmlns:a16="http://schemas.microsoft.com/office/drawing/2014/main" id="{452E6AF7-84AE-45D2-B3CC-81DF64395C53}"/>
                  </a:ext>
                </a:extLst>
              </p:cNvPr>
              <p:cNvSpPr txBox="1"/>
              <p:nvPr/>
            </p:nvSpPr>
            <p:spPr>
              <a:xfrm>
                <a:off x="9338965" y="1635265"/>
                <a:ext cx="566052" cy="369332"/>
              </a:xfrm>
              <a:prstGeom prst="rect">
                <a:avLst/>
              </a:prstGeom>
              <a:noFill/>
            </p:spPr>
            <p:txBody>
              <a:bodyPr wrap="square" rtlCol="0">
                <a:spAutoFit/>
              </a:bodyPr>
              <a:lstStyle/>
              <a:p>
                <a:r>
                  <a:rPr lang="en-US" dirty="0"/>
                  <a:t>_</a:t>
                </a:r>
                <a:endParaRPr lang="vi-VN" dirty="0"/>
              </a:p>
            </p:txBody>
          </p:sp>
          <p:sp>
            <p:nvSpPr>
              <p:cNvPr id="14" name="TextBox 13">
                <a:extLst>
                  <a:ext uri="{FF2B5EF4-FFF2-40B4-BE49-F238E27FC236}">
                    <a16:creationId xmlns:a16="http://schemas.microsoft.com/office/drawing/2014/main" id="{C8F032B8-4C6B-4EC3-A43E-71F1071A44CC}"/>
                  </a:ext>
                </a:extLst>
              </p:cNvPr>
              <p:cNvSpPr txBox="1"/>
              <p:nvPr/>
            </p:nvSpPr>
            <p:spPr>
              <a:xfrm>
                <a:off x="9306800" y="1141306"/>
                <a:ext cx="566052" cy="369332"/>
              </a:xfrm>
              <a:prstGeom prst="rect">
                <a:avLst/>
              </a:prstGeom>
              <a:noFill/>
            </p:spPr>
            <p:txBody>
              <a:bodyPr wrap="square" rtlCol="0">
                <a:spAutoFit/>
              </a:bodyPr>
              <a:lstStyle/>
              <a:p>
                <a:r>
                  <a:rPr lang="en-US" dirty="0"/>
                  <a:t>_</a:t>
                </a:r>
                <a:endParaRPr lang="vi-VN" dirty="0"/>
              </a:p>
            </p:txBody>
          </p:sp>
          <p:sp>
            <p:nvSpPr>
              <p:cNvPr id="15" name="TextBox 14">
                <a:extLst>
                  <a:ext uri="{FF2B5EF4-FFF2-40B4-BE49-F238E27FC236}">
                    <a16:creationId xmlns:a16="http://schemas.microsoft.com/office/drawing/2014/main" id="{7110A7CB-CDE3-45B4-90DE-F591A40077F9}"/>
                  </a:ext>
                </a:extLst>
              </p:cNvPr>
              <p:cNvSpPr txBox="1"/>
              <p:nvPr/>
            </p:nvSpPr>
            <p:spPr>
              <a:xfrm>
                <a:off x="9335828" y="3539273"/>
                <a:ext cx="566052" cy="369332"/>
              </a:xfrm>
              <a:prstGeom prst="rect">
                <a:avLst/>
              </a:prstGeom>
              <a:noFill/>
            </p:spPr>
            <p:txBody>
              <a:bodyPr wrap="square" rtlCol="0">
                <a:spAutoFit/>
              </a:bodyPr>
              <a:lstStyle/>
              <a:p>
                <a:r>
                  <a:rPr lang="en-US" dirty="0"/>
                  <a:t>_</a:t>
                </a:r>
                <a:endParaRPr lang="vi-VN" dirty="0"/>
              </a:p>
            </p:txBody>
          </p:sp>
          <p:sp>
            <p:nvSpPr>
              <p:cNvPr id="16" name="TextBox 15">
                <a:extLst>
                  <a:ext uri="{FF2B5EF4-FFF2-40B4-BE49-F238E27FC236}">
                    <a16:creationId xmlns:a16="http://schemas.microsoft.com/office/drawing/2014/main" id="{CFA9042A-4CDF-45E9-93AA-76147368C4C4}"/>
                  </a:ext>
                </a:extLst>
              </p:cNvPr>
              <p:cNvSpPr txBox="1"/>
              <p:nvPr/>
            </p:nvSpPr>
            <p:spPr>
              <a:xfrm>
                <a:off x="9335828" y="4031015"/>
                <a:ext cx="566052" cy="369332"/>
              </a:xfrm>
              <a:prstGeom prst="rect">
                <a:avLst/>
              </a:prstGeom>
              <a:noFill/>
            </p:spPr>
            <p:txBody>
              <a:bodyPr wrap="square" rtlCol="0">
                <a:spAutoFit/>
              </a:bodyPr>
              <a:lstStyle/>
              <a:p>
                <a:r>
                  <a:rPr lang="en-US" dirty="0"/>
                  <a:t>_</a:t>
                </a:r>
                <a:endParaRPr lang="vi-VN" dirty="0"/>
              </a:p>
            </p:txBody>
          </p:sp>
          <p:sp>
            <p:nvSpPr>
              <p:cNvPr id="17" name="TextBox 16">
                <a:extLst>
                  <a:ext uri="{FF2B5EF4-FFF2-40B4-BE49-F238E27FC236}">
                    <a16:creationId xmlns:a16="http://schemas.microsoft.com/office/drawing/2014/main" id="{FAAA648C-1CD1-41A6-B6BE-BE92D737EFBB}"/>
                  </a:ext>
                </a:extLst>
              </p:cNvPr>
              <p:cNvSpPr txBox="1"/>
              <p:nvPr/>
            </p:nvSpPr>
            <p:spPr>
              <a:xfrm>
                <a:off x="9335828" y="3062793"/>
                <a:ext cx="566052" cy="369332"/>
              </a:xfrm>
              <a:prstGeom prst="rect">
                <a:avLst/>
              </a:prstGeom>
              <a:noFill/>
            </p:spPr>
            <p:txBody>
              <a:bodyPr wrap="square" rtlCol="0">
                <a:spAutoFit/>
              </a:bodyPr>
              <a:lstStyle/>
              <a:p>
                <a:r>
                  <a:rPr lang="en-US" dirty="0"/>
                  <a:t>_</a:t>
                </a:r>
                <a:endParaRPr lang="vi-VN" dirty="0"/>
              </a:p>
            </p:txBody>
          </p:sp>
          <p:sp>
            <p:nvSpPr>
              <p:cNvPr id="18" name="TextBox 17">
                <a:extLst>
                  <a:ext uri="{FF2B5EF4-FFF2-40B4-BE49-F238E27FC236}">
                    <a16:creationId xmlns:a16="http://schemas.microsoft.com/office/drawing/2014/main" id="{F7EB7277-A805-4C13-B488-B13F7470961C}"/>
                  </a:ext>
                </a:extLst>
              </p:cNvPr>
              <p:cNvSpPr txBox="1"/>
              <p:nvPr/>
            </p:nvSpPr>
            <p:spPr>
              <a:xfrm>
                <a:off x="7904339" y="2703677"/>
                <a:ext cx="348152" cy="369332"/>
              </a:xfrm>
              <a:prstGeom prst="rect">
                <a:avLst/>
              </a:prstGeom>
              <a:noFill/>
            </p:spPr>
            <p:txBody>
              <a:bodyPr wrap="square" rtlCol="0">
                <a:spAutoFit/>
              </a:bodyPr>
              <a:lstStyle/>
              <a:p>
                <a:r>
                  <a:rPr lang="en-US" dirty="0"/>
                  <a:t>|</a:t>
                </a:r>
                <a:endParaRPr lang="vi-VN" dirty="0"/>
              </a:p>
            </p:txBody>
          </p:sp>
          <p:sp>
            <p:nvSpPr>
              <p:cNvPr id="19" name="TextBox 18">
                <a:extLst>
                  <a:ext uri="{FF2B5EF4-FFF2-40B4-BE49-F238E27FC236}">
                    <a16:creationId xmlns:a16="http://schemas.microsoft.com/office/drawing/2014/main" id="{FAF813A2-1648-4606-A352-113F8B968EE8}"/>
                  </a:ext>
                </a:extLst>
              </p:cNvPr>
              <p:cNvSpPr txBox="1"/>
              <p:nvPr/>
            </p:nvSpPr>
            <p:spPr>
              <a:xfrm>
                <a:off x="8395019" y="2688589"/>
                <a:ext cx="289628" cy="369332"/>
              </a:xfrm>
              <a:prstGeom prst="rect">
                <a:avLst/>
              </a:prstGeom>
              <a:noFill/>
            </p:spPr>
            <p:txBody>
              <a:bodyPr wrap="square" rtlCol="0">
                <a:spAutoFit/>
              </a:bodyPr>
              <a:lstStyle/>
              <a:p>
                <a:r>
                  <a:rPr lang="en-US" dirty="0"/>
                  <a:t>|</a:t>
                </a:r>
                <a:endParaRPr lang="vi-VN" dirty="0"/>
              </a:p>
            </p:txBody>
          </p:sp>
          <p:sp>
            <p:nvSpPr>
              <p:cNvPr id="20" name="TextBox 19">
                <a:extLst>
                  <a:ext uri="{FF2B5EF4-FFF2-40B4-BE49-F238E27FC236}">
                    <a16:creationId xmlns:a16="http://schemas.microsoft.com/office/drawing/2014/main" id="{E323381D-3E98-4FEC-82AD-1CAF72B0E05C}"/>
                  </a:ext>
                </a:extLst>
              </p:cNvPr>
              <p:cNvSpPr txBox="1"/>
              <p:nvPr/>
            </p:nvSpPr>
            <p:spPr>
              <a:xfrm>
                <a:off x="8867721" y="2688589"/>
                <a:ext cx="325584" cy="369332"/>
              </a:xfrm>
              <a:prstGeom prst="rect">
                <a:avLst/>
              </a:prstGeom>
              <a:noFill/>
            </p:spPr>
            <p:txBody>
              <a:bodyPr wrap="square" rtlCol="0">
                <a:spAutoFit/>
              </a:bodyPr>
              <a:lstStyle/>
              <a:p>
                <a:r>
                  <a:rPr lang="en-US" dirty="0"/>
                  <a:t>|</a:t>
                </a:r>
                <a:endParaRPr lang="vi-VN" dirty="0"/>
              </a:p>
            </p:txBody>
          </p:sp>
          <p:sp>
            <p:nvSpPr>
              <p:cNvPr id="21" name="TextBox 20">
                <a:extLst>
                  <a:ext uri="{FF2B5EF4-FFF2-40B4-BE49-F238E27FC236}">
                    <a16:creationId xmlns:a16="http://schemas.microsoft.com/office/drawing/2014/main" id="{BFA3FE48-625C-4149-BE7C-04F87DF0934D}"/>
                  </a:ext>
                </a:extLst>
              </p:cNvPr>
              <p:cNvSpPr txBox="1"/>
              <p:nvPr/>
            </p:nvSpPr>
            <p:spPr>
              <a:xfrm>
                <a:off x="9827159" y="2688589"/>
                <a:ext cx="348152" cy="369332"/>
              </a:xfrm>
              <a:prstGeom prst="rect">
                <a:avLst/>
              </a:prstGeom>
              <a:noFill/>
            </p:spPr>
            <p:txBody>
              <a:bodyPr wrap="square" rtlCol="0">
                <a:spAutoFit/>
              </a:bodyPr>
              <a:lstStyle/>
              <a:p>
                <a:r>
                  <a:rPr lang="en-US" dirty="0"/>
                  <a:t>|</a:t>
                </a:r>
                <a:endParaRPr lang="vi-VN" dirty="0"/>
              </a:p>
            </p:txBody>
          </p:sp>
          <p:sp>
            <p:nvSpPr>
              <p:cNvPr id="22" name="TextBox 21">
                <a:extLst>
                  <a:ext uri="{FF2B5EF4-FFF2-40B4-BE49-F238E27FC236}">
                    <a16:creationId xmlns:a16="http://schemas.microsoft.com/office/drawing/2014/main" id="{3E583282-AA35-4D59-98D6-3AED58A16BE9}"/>
                  </a:ext>
                </a:extLst>
              </p:cNvPr>
              <p:cNvSpPr txBox="1"/>
              <p:nvPr/>
            </p:nvSpPr>
            <p:spPr>
              <a:xfrm>
                <a:off x="10305594" y="2680725"/>
                <a:ext cx="348152" cy="369332"/>
              </a:xfrm>
              <a:prstGeom prst="rect">
                <a:avLst/>
              </a:prstGeom>
              <a:noFill/>
            </p:spPr>
            <p:txBody>
              <a:bodyPr wrap="square" rtlCol="0">
                <a:spAutoFit/>
              </a:bodyPr>
              <a:lstStyle/>
              <a:p>
                <a:r>
                  <a:rPr lang="en-US" dirty="0"/>
                  <a:t>|</a:t>
                </a:r>
                <a:endParaRPr lang="vi-VN" dirty="0"/>
              </a:p>
            </p:txBody>
          </p:sp>
          <p:sp>
            <p:nvSpPr>
              <p:cNvPr id="23" name="TextBox 22">
                <a:extLst>
                  <a:ext uri="{FF2B5EF4-FFF2-40B4-BE49-F238E27FC236}">
                    <a16:creationId xmlns:a16="http://schemas.microsoft.com/office/drawing/2014/main" id="{F4735D4D-F3CB-46FF-9A51-56D1A83A839F}"/>
                  </a:ext>
                </a:extLst>
              </p:cNvPr>
              <p:cNvSpPr txBox="1"/>
              <p:nvPr/>
            </p:nvSpPr>
            <p:spPr>
              <a:xfrm>
                <a:off x="10779066" y="2688589"/>
                <a:ext cx="348152" cy="369332"/>
              </a:xfrm>
              <a:prstGeom prst="rect">
                <a:avLst/>
              </a:prstGeom>
              <a:noFill/>
            </p:spPr>
            <p:txBody>
              <a:bodyPr wrap="square" rtlCol="0">
                <a:spAutoFit/>
              </a:bodyPr>
              <a:lstStyle/>
              <a:p>
                <a:r>
                  <a:rPr lang="en-US" dirty="0"/>
                  <a:t>|</a:t>
                </a:r>
                <a:endParaRPr lang="vi-VN" dirty="0"/>
              </a:p>
            </p:txBody>
          </p:sp>
        </p:grpSp>
        <p:sp>
          <p:nvSpPr>
            <p:cNvPr id="25" name="TextBox 24">
              <a:extLst>
                <a:ext uri="{FF2B5EF4-FFF2-40B4-BE49-F238E27FC236}">
                  <a16:creationId xmlns:a16="http://schemas.microsoft.com/office/drawing/2014/main" id="{2AFFF09F-794D-4D9A-92DD-4309638F262E}"/>
                </a:ext>
              </a:extLst>
            </p:cNvPr>
            <p:cNvSpPr txBox="1"/>
            <p:nvPr/>
          </p:nvSpPr>
          <p:spPr>
            <a:xfrm>
              <a:off x="11264949" y="2847635"/>
              <a:ext cx="466024" cy="523220"/>
            </a:xfrm>
            <a:prstGeom prst="rect">
              <a:avLst/>
            </a:prstGeom>
            <a:noFill/>
          </p:spPr>
          <p:txBody>
            <a:bodyPr wrap="square" rtlCol="0">
              <a:spAutoFit/>
            </a:bodyPr>
            <a:lstStyle/>
            <a:p>
              <a:r>
                <a:rPr lang="en-US" sz="2800" dirty="0">
                  <a:latin typeface="Times New Roman" panose="02020603050405020304" pitchFamily="18" charset="0"/>
                  <a:cs typeface="Times New Roman" panose="02020603050405020304" pitchFamily="18" charset="0"/>
                </a:rPr>
                <a:t>x</a:t>
              </a:r>
              <a:endParaRPr lang="vi-VN" sz="2800" dirty="0">
                <a:latin typeface="Times New Roman" panose="02020603050405020304" pitchFamily="18" charset="0"/>
                <a:cs typeface="Times New Roman" panose="02020603050405020304" pitchFamily="18" charset="0"/>
              </a:endParaRPr>
            </a:p>
          </p:txBody>
        </p:sp>
        <p:sp>
          <p:nvSpPr>
            <p:cNvPr id="26" name="TextBox 25">
              <a:extLst>
                <a:ext uri="{FF2B5EF4-FFF2-40B4-BE49-F238E27FC236}">
                  <a16:creationId xmlns:a16="http://schemas.microsoft.com/office/drawing/2014/main" id="{8DD875F7-9D6A-4165-83A0-E9633B6CE522}"/>
                </a:ext>
              </a:extLst>
            </p:cNvPr>
            <p:cNvSpPr txBox="1"/>
            <p:nvPr/>
          </p:nvSpPr>
          <p:spPr>
            <a:xfrm>
              <a:off x="9518452" y="796861"/>
              <a:ext cx="466024" cy="523220"/>
            </a:xfrm>
            <a:prstGeom prst="rect">
              <a:avLst/>
            </a:prstGeom>
            <a:noFill/>
          </p:spPr>
          <p:txBody>
            <a:bodyPr wrap="square" rtlCol="0">
              <a:spAutoFit/>
            </a:bodyPr>
            <a:lstStyle/>
            <a:p>
              <a:r>
                <a:rPr lang="en-US" sz="2800" dirty="0">
                  <a:latin typeface="Times New Roman" panose="02020603050405020304" pitchFamily="18" charset="0"/>
                  <a:cs typeface="Times New Roman" panose="02020603050405020304" pitchFamily="18" charset="0"/>
                </a:rPr>
                <a:t>y</a:t>
              </a:r>
              <a:endParaRPr lang="vi-VN" sz="2800" dirty="0">
                <a:latin typeface="Times New Roman" panose="02020603050405020304" pitchFamily="18" charset="0"/>
                <a:cs typeface="Times New Roman" panose="02020603050405020304" pitchFamily="18" charset="0"/>
              </a:endParaRPr>
            </a:p>
          </p:txBody>
        </p:sp>
        <p:sp>
          <p:nvSpPr>
            <p:cNvPr id="27" name="TextBox 26">
              <a:extLst>
                <a:ext uri="{FF2B5EF4-FFF2-40B4-BE49-F238E27FC236}">
                  <a16:creationId xmlns:a16="http://schemas.microsoft.com/office/drawing/2014/main" id="{01CD6FB6-9715-42F1-9046-22367113D11C}"/>
                </a:ext>
              </a:extLst>
            </p:cNvPr>
            <p:cNvSpPr txBox="1"/>
            <p:nvPr/>
          </p:nvSpPr>
          <p:spPr>
            <a:xfrm>
              <a:off x="9585030" y="1110041"/>
              <a:ext cx="466024" cy="523220"/>
            </a:xfrm>
            <a:prstGeom prst="rect">
              <a:avLst/>
            </a:prstGeom>
            <a:noFill/>
          </p:spPr>
          <p:txBody>
            <a:bodyPr wrap="square" rtlCol="0">
              <a:spAutoFit/>
            </a:bodyPr>
            <a:lstStyle/>
            <a:p>
              <a:r>
                <a:rPr lang="en-US" sz="2800" dirty="0">
                  <a:latin typeface="Times New Roman" panose="02020603050405020304" pitchFamily="18" charset="0"/>
                  <a:cs typeface="Times New Roman" panose="02020603050405020304" pitchFamily="18" charset="0"/>
                </a:rPr>
                <a:t>3</a:t>
              </a:r>
              <a:endParaRPr lang="vi-VN" sz="2800" dirty="0">
                <a:latin typeface="Times New Roman" panose="02020603050405020304" pitchFamily="18" charset="0"/>
                <a:cs typeface="Times New Roman" panose="02020603050405020304" pitchFamily="18" charset="0"/>
              </a:endParaRPr>
            </a:p>
          </p:txBody>
        </p:sp>
        <p:sp>
          <p:nvSpPr>
            <p:cNvPr id="28" name="TextBox 27">
              <a:extLst>
                <a:ext uri="{FF2B5EF4-FFF2-40B4-BE49-F238E27FC236}">
                  <a16:creationId xmlns:a16="http://schemas.microsoft.com/office/drawing/2014/main" id="{0A7E8E14-10BA-4DBD-97ED-EF7D49B212F6}"/>
                </a:ext>
              </a:extLst>
            </p:cNvPr>
            <p:cNvSpPr txBox="1"/>
            <p:nvPr/>
          </p:nvSpPr>
          <p:spPr>
            <a:xfrm>
              <a:off x="9573316" y="1633048"/>
              <a:ext cx="466024" cy="523220"/>
            </a:xfrm>
            <a:prstGeom prst="rect">
              <a:avLst/>
            </a:prstGeom>
            <a:noFill/>
          </p:spPr>
          <p:txBody>
            <a:bodyPr wrap="square" rtlCol="0">
              <a:spAutoFit/>
            </a:bodyPr>
            <a:lstStyle/>
            <a:p>
              <a:r>
                <a:rPr lang="en-US" sz="2800" dirty="0">
                  <a:latin typeface="Times New Roman" panose="02020603050405020304" pitchFamily="18" charset="0"/>
                  <a:cs typeface="Times New Roman" panose="02020603050405020304" pitchFamily="18" charset="0"/>
                </a:rPr>
                <a:t>2</a:t>
              </a:r>
              <a:endParaRPr lang="vi-VN" sz="2800" dirty="0">
                <a:latin typeface="Times New Roman" panose="02020603050405020304" pitchFamily="18" charset="0"/>
                <a:cs typeface="Times New Roman" panose="02020603050405020304" pitchFamily="18" charset="0"/>
              </a:endParaRPr>
            </a:p>
          </p:txBody>
        </p:sp>
        <p:sp>
          <p:nvSpPr>
            <p:cNvPr id="29" name="TextBox 28">
              <a:extLst>
                <a:ext uri="{FF2B5EF4-FFF2-40B4-BE49-F238E27FC236}">
                  <a16:creationId xmlns:a16="http://schemas.microsoft.com/office/drawing/2014/main" id="{EBBE03F9-3CF9-4C94-BDD1-DB8759D98626}"/>
                </a:ext>
              </a:extLst>
            </p:cNvPr>
            <p:cNvSpPr txBox="1"/>
            <p:nvPr/>
          </p:nvSpPr>
          <p:spPr>
            <a:xfrm>
              <a:off x="9594147" y="2090416"/>
              <a:ext cx="466024" cy="523220"/>
            </a:xfrm>
            <a:prstGeom prst="rect">
              <a:avLst/>
            </a:prstGeom>
            <a:noFill/>
          </p:spPr>
          <p:txBody>
            <a:bodyPr wrap="square" rtlCol="0">
              <a:spAutoFit/>
            </a:bodyPr>
            <a:lstStyle/>
            <a:p>
              <a:r>
                <a:rPr lang="en-US" sz="2800" dirty="0">
                  <a:latin typeface="Times New Roman" panose="02020603050405020304" pitchFamily="18" charset="0"/>
                  <a:cs typeface="Times New Roman" panose="02020603050405020304" pitchFamily="18" charset="0"/>
                </a:rPr>
                <a:t>1</a:t>
              </a:r>
              <a:endParaRPr lang="vi-VN" sz="2800" dirty="0">
                <a:latin typeface="Times New Roman" panose="02020603050405020304" pitchFamily="18" charset="0"/>
                <a:cs typeface="Times New Roman" panose="02020603050405020304" pitchFamily="18" charset="0"/>
              </a:endParaRPr>
            </a:p>
          </p:txBody>
        </p:sp>
        <p:sp>
          <p:nvSpPr>
            <p:cNvPr id="30" name="TextBox 29">
              <a:extLst>
                <a:ext uri="{FF2B5EF4-FFF2-40B4-BE49-F238E27FC236}">
                  <a16:creationId xmlns:a16="http://schemas.microsoft.com/office/drawing/2014/main" id="{E196A187-E17E-4157-B299-4582AE4EF8C0}"/>
                </a:ext>
              </a:extLst>
            </p:cNvPr>
            <p:cNvSpPr txBox="1"/>
            <p:nvPr/>
          </p:nvSpPr>
          <p:spPr>
            <a:xfrm>
              <a:off x="8971865" y="3085040"/>
              <a:ext cx="711154" cy="523220"/>
            </a:xfrm>
            <a:prstGeom prst="rect">
              <a:avLst/>
            </a:prstGeom>
            <a:noFill/>
          </p:spPr>
          <p:txBody>
            <a:bodyPr wrap="square" rtlCol="0">
              <a:spAutoFit/>
            </a:bodyPr>
            <a:lstStyle/>
            <a:p>
              <a:r>
                <a:rPr lang="en-US" sz="2800" dirty="0">
                  <a:latin typeface="Times New Roman" panose="02020603050405020304" pitchFamily="18" charset="0"/>
                  <a:cs typeface="Times New Roman" panose="02020603050405020304" pitchFamily="18" charset="0"/>
                </a:rPr>
                <a:t>-1</a:t>
              </a:r>
              <a:endParaRPr lang="vi-VN" sz="2800" dirty="0">
                <a:latin typeface="Times New Roman" panose="02020603050405020304" pitchFamily="18" charset="0"/>
                <a:cs typeface="Times New Roman" panose="02020603050405020304" pitchFamily="18" charset="0"/>
              </a:endParaRPr>
            </a:p>
          </p:txBody>
        </p:sp>
        <p:sp>
          <p:nvSpPr>
            <p:cNvPr id="31" name="TextBox 30">
              <a:extLst>
                <a:ext uri="{FF2B5EF4-FFF2-40B4-BE49-F238E27FC236}">
                  <a16:creationId xmlns:a16="http://schemas.microsoft.com/office/drawing/2014/main" id="{AC46B7C9-5E5D-47C5-ABB5-2E7BDB0FF8CC}"/>
                </a:ext>
              </a:extLst>
            </p:cNvPr>
            <p:cNvSpPr txBox="1"/>
            <p:nvPr/>
          </p:nvSpPr>
          <p:spPr>
            <a:xfrm>
              <a:off x="8951223" y="3565598"/>
              <a:ext cx="711154" cy="523220"/>
            </a:xfrm>
            <a:prstGeom prst="rect">
              <a:avLst/>
            </a:prstGeom>
            <a:noFill/>
          </p:spPr>
          <p:txBody>
            <a:bodyPr wrap="square" rtlCol="0">
              <a:spAutoFit/>
            </a:bodyPr>
            <a:lstStyle/>
            <a:p>
              <a:r>
                <a:rPr lang="en-US" sz="2800" dirty="0">
                  <a:latin typeface="Times New Roman" panose="02020603050405020304" pitchFamily="18" charset="0"/>
                  <a:cs typeface="Times New Roman" panose="02020603050405020304" pitchFamily="18" charset="0"/>
                </a:rPr>
                <a:t>-2</a:t>
              </a:r>
              <a:endParaRPr lang="vi-VN" sz="2800" dirty="0">
                <a:latin typeface="Times New Roman" panose="02020603050405020304" pitchFamily="18" charset="0"/>
                <a:cs typeface="Times New Roman" panose="02020603050405020304" pitchFamily="18" charset="0"/>
              </a:endParaRPr>
            </a:p>
          </p:txBody>
        </p:sp>
        <p:sp>
          <p:nvSpPr>
            <p:cNvPr id="32" name="TextBox 31">
              <a:extLst>
                <a:ext uri="{FF2B5EF4-FFF2-40B4-BE49-F238E27FC236}">
                  <a16:creationId xmlns:a16="http://schemas.microsoft.com/office/drawing/2014/main" id="{53D28549-8A6D-4D9A-9550-8CF279F22543}"/>
                </a:ext>
              </a:extLst>
            </p:cNvPr>
            <p:cNvSpPr txBox="1"/>
            <p:nvPr/>
          </p:nvSpPr>
          <p:spPr>
            <a:xfrm>
              <a:off x="8951223" y="4033467"/>
              <a:ext cx="711154" cy="523220"/>
            </a:xfrm>
            <a:prstGeom prst="rect">
              <a:avLst/>
            </a:prstGeom>
            <a:noFill/>
          </p:spPr>
          <p:txBody>
            <a:bodyPr wrap="square" rtlCol="0">
              <a:spAutoFit/>
            </a:bodyPr>
            <a:lstStyle/>
            <a:p>
              <a:r>
                <a:rPr lang="en-US" sz="2800" dirty="0">
                  <a:latin typeface="Times New Roman" panose="02020603050405020304" pitchFamily="18" charset="0"/>
                  <a:cs typeface="Times New Roman" panose="02020603050405020304" pitchFamily="18" charset="0"/>
                </a:rPr>
                <a:t>-3</a:t>
              </a:r>
              <a:endParaRPr lang="vi-VN" sz="2800" dirty="0">
                <a:latin typeface="Times New Roman" panose="02020603050405020304" pitchFamily="18" charset="0"/>
                <a:cs typeface="Times New Roman" panose="02020603050405020304" pitchFamily="18" charset="0"/>
              </a:endParaRPr>
            </a:p>
          </p:txBody>
        </p:sp>
        <p:sp>
          <p:nvSpPr>
            <p:cNvPr id="33" name="TextBox 32">
              <a:extLst>
                <a:ext uri="{FF2B5EF4-FFF2-40B4-BE49-F238E27FC236}">
                  <a16:creationId xmlns:a16="http://schemas.microsoft.com/office/drawing/2014/main" id="{66C40226-1020-4DF2-BFB1-E6A6E84212C7}"/>
                </a:ext>
              </a:extLst>
            </p:cNvPr>
            <p:cNvSpPr txBox="1"/>
            <p:nvPr/>
          </p:nvSpPr>
          <p:spPr>
            <a:xfrm>
              <a:off x="8736683" y="2314022"/>
              <a:ext cx="711154" cy="523220"/>
            </a:xfrm>
            <a:prstGeom prst="rect">
              <a:avLst/>
            </a:prstGeom>
            <a:noFill/>
          </p:spPr>
          <p:txBody>
            <a:bodyPr wrap="square" rtlCol="0">
              <a:spAutoFit/>
            </a:bodyPr>
            <a:lstStyle/>
            <a:p>
              <a:r>
                <a:rPr lang="en-US" sz="2800" dirty="0">
                  <a:latin typeface="Times New Roman" panose="02020603050405020304" pitchFamily="18" charset="0"/>
                  <a:cs typeface="Times New Roman" panose="02020603050405020304" pitchFamily="18" charset="0"/>
                </a:rPr>
                <a:t>-1</a:t>
              </a:r>
              <a:endParaRPr lang="vi-VN" sz="2800" dirty="0">
                <a:latin typeface="Times New Roman" panose="02020603050405020304" pitchFamily="18" charset="0"/>
                <a:cs typeface="Times New Roman" panose="02020603050405020304" pitchFamily="18" charset="0"/>
              </a:endParaRPr>
            </a:p>
          </p:txBody>
        </p:sp>
        <p:sp>
          <p:nvSpPr>
            <p:cNvPr id="34" name="TextBox 33">
              <a:extLst>
                <a:ext uri="{FF2B5EF4-FFF2-40B4-BE49-F238E27FC236}">
                  <a16:creationId xmlns:a16="http://schemas.microsoft.com/office/drawing/2014/main" id="{CC8246D7-3354-473D-9F3F-930414ECFD26}"/>
                </a:ext>
              </a:extLst>
            </p:cNvPr>
            <p:cNvSpPr txBox="1"/>
            <p:nvPr/>
          </p:nvSpPr>
          <p:spPr>
            <a:xfrm>
              <a:off x="8271046" y="2298984"/>
              <a:ext cx="711154" cy="523220"/>
            </a:xfrm>
            <a:prstGeom prst="rect">
              <a:avLst/>
            </a:prstGeom>
            <a:noFill/>
          </p:spPr>
          <p:txBody>
            <a:bodyPr wrap="square" rtlCol="0">
              <a:spAutoFit/>
            </a:bodyPr>
            <a:lstStyle/>
            <a:p>
              <a:r>
                <a:rPr lang="en-US" sz="2800" dirty="0">
                  <a:latin typeface="Times New Roman" panose="02020603050405020304" pitchFamily="18" charset="0"/>
                  <a:cs typeface="Times New Roman" panose="02020603050405020304" pitchFamily="18" charset="0"/>
                </a:rPr>
                <a:t>-2</a:t>
              </a:r>
              <a:endParaRPr lang="vi-VN" sz="2800" dirty="0">
                <a:latin typeface="Times New Roman" panose="02020603050405020304" pitchFamily="18" charset="0"/>
                <a:cs typeface="Times New Roman" panose="02020603050405020304" pitchFamily="18" charset="0"/>
              </a:endParaRPr>
            </a:p>
          </p:txBody>
        </p:sp>
        <p:sp>
          <p:nvSpPr>
            <p:cNvPr id="35" name="TextBox 34">
              <a:extLst>
                <a:ext uri="{FF2B5EF4-FFF2-40B4-BE49-F238E27FC236}">
                  <a16:creationId xmlns:a16="http://schemas.microsoft.com/office/drawing/2014/main" id="{0A11F6F3-B099-44AF-9D6B-9BDED46CDFF8}"/>
                </a:ext>
              </a:extLst>
            </p:cNvPr>
            <p:cNvSpPr txBox="1"/>
            <p:nvPr/>
          </p:nvSpPr>
          <p:spPr>
            <a:xfrm>
              <a:off x="7773635" y="2339311"/>
              <a:ext cx="711154" cy="523220"/>
            </a:xfrm>
            <a:prstGeom prst="rect">
              <a:avLst/>
            </a:prstGeom>
            <a:noFill/>
          </p:spPr>
          <p:txBody>
            <a:bodyPr wrap="square" rtlCol="0">
              <a:spAutoFit/>
            </a:bodyPr>
            <a:lstStyle/>
            <a:p>
              <a:r>
                <a:rPr lang="en-US" sz="2800" dirty="0">
                  <a:latin typeface="Times New Roman" panose="02020603050405020304" pitchFamily="18" charset="0"/>
                  <a:cs typeface="Times New Roman" panose="02020603050405020304" pitchFamily="18" charset="0"/>
                </a:rPr>
                <a:t>-3</a:t>
              </a:r>
              <a:endParaRPr lang="vi-VN" sz="2800" dirty="0">
                <a:latin typeface="Times New Roman" panose="02020603050405020304" pitchFamily="18" charset="0"/>
                <a:cs typeface="Times New Roman" panose="02020603050405020304" pitchFamily="18" charset="0"/>
              </a:endParaRPr>
            </a:p>
          </p:txBody>
        </p:sp>
        <p:sp>
          <p:nvSpPr>
            <p:cNvPr id="36" name="TextBox 35">
              <a:extLst>
                <a:ext uri="{FF2B5EF4-FFF2-40B4-BE49-F238E27FC236}">
                  <a16:creationId xmlns:a16="http://schemas.microsoft.com/office/drawing/2014/main" id="{FFBC0925-2492-4FDB-897C-E585DB6B7C1A}"/>
                </a:ext>
              </a:extLst>
            </p:cNvPr>
            <p:cNvSpPr txBox="1"/>
            <p:nvPr/>
          </p:nvSpPr>
          <p:spPr>
            <a:xfrm>
              <a:off x="9815102" y="2298984"/>
              <a:ext cx="466024" cy="523220"/>
            </a:xfrm>
            <a:prstGeom prst="rect">
              <a:avLst/>
            </a:prstGeom>
            <a:noFill/>
          </p:spPr>
          <p:txBody>
            <a:bodyPr wrap="square" rtlCol="0">
              <a:spAutoFit/>
            </a:bodyPr>
            <a:lstStyle/>
            <a:p>
              <a:r>
                <a:rPr lang="en-US" sz="2800" dirty="0">
                  <a:latin typeface="Times New Roman" panose="02020603050405020304" pitchFamily="18" charset="0"/>
                  <a:cs typeface="Times New Roman" panose="02020603050405020304" pitchFamily="18" charset="0"/>
                </a:rPr>
                <a:t>1</a:t>
              </a:r>
              <a:endParaRPr lang="vi-VN" sz="2800" dirty="0">
                <a:latin typeface="Times New Roman" panose="02020603050405020304" pitchFamily="18" charset="0"/>
                <a:cs typeface="Times New Roman" panose="02020603050405020304" pitchFamily="18" charset="0"/>
              </a:endParaRPr>
            </a:p>
          </p:txBody>
        </p:sp>
        <p:sp>
          <p:nvSpPr>
            <p:cNvPr id="37" name="TextBox 36">
              <a:extLst>
                <a:ext uri="{FF2B5EF4-FFF2-40B4-BE49-F238E27FC236}">
                  <a16:creationId xmlns:a16="http://schemas.microsoft.com/office/drawing/2014/main" id="{936BB380-1016-462D-87DF-B37CC838F168}"/>
                </a:ext>
              </a:extLst>
            </p:cNvPr>
            <p:cNvSpPr txBox="1"/>
            <p:nvPr/>
          </p:nvSpPr>
          <p:spPr>
            <a:xfrm>
              <a:off x="10268758" y="2297411"/>
              <a:ext cx="466024" cy="523220"/>
            </a:xfrm>
            <a:prstGeom prst="rect">
              <a:avLst/>
            </a:prstGeom>
            <a:noFill/>
          </p:spPr>
          <p:txBody>
            <a:bodyPr wrap="square" rtlCol="0">
              <a:spAutoFit/>
            </a:bodyPr>
            <a:lstStyle/>
            <a:p>
              <a:r>
                <a:rPr lang="en-US" sz="2800" dirty="0">
                  <a:latin typeface="Times New Roman" panose="02020603050405020304" pitchFamily="18" charset="0"/>
                  <a:cs typeface="Times New Roman" panose="02020603050405020304" pitchFamily="18" charset="0"/>
                </a:rPr>
                <a:t>2</a:t>
              </a:r>
              <a:endParaRPr lang="vi-VN" sz="2800" dirty="0">
                <a:latin typeface="Times New Roman" panose="02020603050405020304" pitchFamily="18" charset="0"/>
                <a:cs typeface="Times New Roman" panose="02020603050405020304" pitchFamily="18" charset="0"/>
              </a:endParaRPr>
            </a:p>
          </p:txBody>
        </p:sp>
        <p:sp>
          <p:nvSpPr>
            <p:cNvPr id="38" name="TextBox 37">
              <a:extLst>
                <a:ext uri="{FF2B5EF4-FFF2-40B4-BE49-F238E27FC236}">
                  <a16:creationId xmlns:a16="http://schemas.microsoft.com/office/drawing/2014/main" id="{8A60E21F-0E80-4F7F-BCF1-BEFBFD2B0F31}"/>
                </a:ext>
              </a:extLst>
            </p:cNvPr>
            <p:cNvSpPr txBox="1"/>
            <p:nvPr/>
          </p:nvSpPr>
          <p:spPr>
            <a:xfrm>
              <a:off x="10759250" y="2272503"/>
              <a:ext cx="466024" cy="523220"/>
            </a:xfrm>
            <a:prstGeom prst="rect">
              <a:avLst/>
            </a:prstGeom>
            <a:noFill/>
          </p:spPr>
          <p:txBody>
            <a:bodyPr wrap="square" rtlCol="0">
              <a:spAutoFit/>
            </a:bodyPr>
            <a:lstStyle/>
            <a:p>
              <a:r>
                <a:rPr lang="en-US" sz="2800" dirty="0">
                  <a:latin typeface="Times New Roman" panose="02020603050405020304" pitchFamily="18" charset="0"/>
                  <a:cs typeface="Times New Roman" panose="02020603050405020304" pitchFamily="18" charset="0"/>
                </a:rPr>
                <a:t>3</a:t>
              </a:r>
              <a:endParaRPr lang="vi-VN" sz="2800" dirty="0">
                <a:latin typeface="Times New Roman" panose="02020603050405020304" pitchFamily="18" charset="0"/>
                <a:cs typeface="Times New Roman" panose="02020603050405020304" pitchFamily="18" charset="0"/>
              </a:endParaRPr>
            </a:p>
          </p:txBody>
        </p:sp>
      </p:grpSp>
      <p:sp>
        <p:nvSpPr>
          <p:cNvPr id="40" name="TextBox 39">
            <a:extLst>
              <a:ext uri="{FF2B5EF4-FFF2-40B4-BE49-F238E27FC236}">
                <a16:creationId xmlns:a16="http://schemas.microsoft.com/office/drawing/2014/main" id="{8D983613-4160-4F91-9F78-19553A95AFB3}"/>
              </a:ext>
            </a:extLst>
          </p:cNvPr>
          <p:cNvSpPr txBox="1"/>
          <p:nvPr/>
        </p:nvSpPr>
        <p:spPr>
          <a:xfrm>
            <a:off x="553505" y="2310889"/>
            <a:ext cx="6617540" cy="954107"/>
          </a:xfrm>
          <a:prstGeom prst="rect">
            <a:avLst/>
          </a:prstGeom>
          <a:noFill/>
        </p:spPr>
        <p:txBody>
          <a:bodyPr wrap="square" rtlCol="0">
            <a:spAutoFit/>
          </a:bodyPr>
          <a:lstStyle/>
          <a:p>
            <a:r>
              <a:rPr lang="en-US" sz="2800" dirty="0">
                <a:latin typeface="Times New Roman" panose="02020603050405020304" pitchFamily="18" charset="0"/>
                <a:cs typeface="Times New Roman" panose="02020603050405020304" pitchFamily="18" charset="0"/>
              </a:rPr>
              <a:t>- Do </a:t>
            </a:r>
            <a:r>
              <a:rPr lang="en-US" sz="2800" dirty="0" err="1">
                <a:latin typeface="Times New Roman" panose="02020603050405020304" pitchFamily="18" charset="0"/>
                <a:cs typeface="Times New Roman" panose="02020603050405020304" pitchFamily="18" charset="0"/>
              </a:rPr>
              <a:t>tung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độ</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bằng</a:t>
            </a:r>
            <a:r>
              <a:rPr lang="en-US" sz="2800" dirty="0">
                <a:latin typeface="Times New Roman" panose="02020603050405020304" pitchFamily="18" charset="0"/>
                <a:cs typeface="Times New Roman" panose="02020603050405020304" pitchFamily="18" charset="0"/>
              </a:rPr>
              <a:t> 0 </a:t>
            </a:r>
            <a:r>
              <a:rPr lang="en-US" sz="2800" dirty="0" err="1">
                <a:latin typeface="Times New Roman" panose="02020603050405020304" pitchFamily="18" charset="0"/>
                <a:cs typeface="Times New Roman" panose="02020603050405020304" pitchFamily="18" charset="0"/>
              </a:rPr>
              <a:t>nên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điểm</a:t>
            </a:r>
            <a:r>
              <a:rPr lang="en-US" sz="2800" dirty="0">
                <a:latin typeface="Times New Roman" panose="02020603050405020304" pitchFamily="18" charset="0"/>
                <a:cs typeface="Times New Roman" panose="02020603050405020304" pitchFamily="18" charset="0"/>
              </a:rPr>
              <a:t> C </a:t>
            </a:r>
            <a:r>
              <a:rPr lang="en-US" sz="2800" dirty="0" err="1">
                <a:latin typeface="Times New Roman" panose="02020603050405020304" pitchFamily="18" charset="0"/>
                <a:cs typeface="Times New Roman" panose="02020603050405020304" pitchFamily="18" charset="0"/>
              </a:rPr>
              <a:t>nằm</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trên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trục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hoành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và</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hoành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độ</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bằng</a:t>
            </a:r>
            <a:r>
              <a:rPr lang="en-US" sz="2800" dirty="0">
                <a:latin typeface="Times New Roman" panose="02020603050405020304" pitchFamily="18" charset="0"/>
                <a:cs typeface="Times New Roman" panose="02020603050405020304" pitchFamily="18" charset="0"/>
              </a:rPr>
              <a:t> 2</a:t>
            </a:r>
            <a:endParaRPr lang="vi-VN" sz="2800" dirty="0">
              <a:latin typeface="Times New Roman" panose="02020603050405020304" pitchFamily="18" charset="0"/>
              <a:cs typeface="Times New Roman" panose="02020603050405020304" pitchFamily="18" charset="0"/>
            </a:endParaRPr>
          </a:p>
        </p:txBody>
      </p:sp>
      <p:grpSp>
        <p:nvGrpSpPr>
          <p:cNvPr id="48" name="Group 47">
            <a:extLst>
              <a:ext uri="{FF2B5EF4-FFF2-40B4-BE49-F238E27FC236}">
                <a16:creationId xmlns:a16="http://schemas.microsoft.com/office/drawing/2014/main" id="{19096F5F-EB32-4BB1-93F5-EDAAA5458F36}"/>
              </a:ext>
            </a:extLst>
          </p:cNvPr>
          <p:cNvGrpSpPr/>
          <p:nvPr/>
        </p:nvGrpSpPr>
        <p:grpSpPr>
          <a:xfrm>
            <a:off x="8890232" y="2288096"/>
            <a:ext cx="495629" cy="975527"/>
            <a:chOff x="8890232" y="2288096"/>
            <a:chExt cx="495629" cy="975527"/>
          </a:xfrm>
        </p:grpSpPr>
        <p:cxnSp>
          <p:nvCxnSpPr>
            <p:cNvPr id="44" name="Straight Connector 43">
              <a:extLst>
                <a:ext uri="{FF2B5EF4-FFF2-40B4-BE49-F238E27FC236}">
                  <a16:creationId xmlns:a16="http://schemas.microsoft.com/office/drawing/2014/main" id="{121EEA89-BED5-4CC2-BFE4-689B6D671A30}"/>
                </a:ext>
              </a:extLst>
            </p:cNvPr>
            <p:cNvCxnSpPr>
              <a:cxnSpLocks/>
            </p:cNvCxnSpPr>
            <p:nvPr/>
          </p:nvCxnSpPr>
          <p:spPr>
            <a:xfrm flipV="1">
              <a:off x="8903295" y="2288096"/>
              <a:ext cx="0" cy="975527"/>
            </a:xfrm>
            <a:prstGeom prst="line">
              <a:avLst/>
            </a:prstGeom>
            <a:ln w="1905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46" name="Straight Connector 45">
              <a:extLst>
                <a:ext uri="{FF2B5EF4-FFF2-40B4-BE49-F238E27FC236}">
                  <a16:creationId xmlns:a16="http://schemas.microsoft.com/office/drawing/2014/main" id="{6895F26C-2EC5-4316-A2EF-A81FA6DEF679}"/>
                </a:ext>
              </a:extLst>
            </p:cNvPr>
            <p:cNvCxnSpPr/>
            <p:nvPr/>
          </p:nvCxnSpPr>
          <p:spPr>
            <a:xfrm flipH="1">
              <a:off x="8890232" y="2310889"/>
              <a:ext cx="495629" cy="0"/>
            </a:xfrm>
            <a:prstGeom prst="line">
              <a:avLst/>
            </a:prstGeom>
            <a:ln w="19050">
              <a:solidFill>
                <a:schemeClr val="tx1"/>
              </a:solidFill>
              <a:prstDash val="dash"/>
            </a:ln>
          </p:spPr>
          <p:style>
            <a:lnRef idx="1">
              <a:schemeClr val="accent1"/>
            </a:lnRef>
            <a:fillRef idx="0">
              <a:schemeClr val="accent1"/>
            </a:fillRef>
            <a:effectRef idx="0">
              <a:schemeClr val="accent1"/>
            </a:effectRef>
            <a:fontRef idx="minor">
              <a:schemeClr val="tx1"/>
            </a:fontRef>
          </p:style>
        </p:cxnSp>
      </p:grpSp>
      <p:sp>
        <p:nvSpPr>
          <p:cNvPr id="49" name="TextBox 48">
            <a:extLst>
              <a:ext uri="{FF2B5EF4-FFF2-40B4-BE49-F238E27FC236}">
                <a16:creationId xmlns:a16="http://schemas.microsoft.com/office/drawing/2014/main" id="{4627DD00-C54F-4FA4-9B90-6DE018D9B166}"/>
              </a:ext>
            </a:extLst>
          </p:cNvPr>
          <p:cNvSpPr txBox="1"/>
          <p:nvPr/>
        </p:nvSpPr>
        <p:spPr>
          <a:xfrm>
            <a:off x="8769206" y="2119368"/>
            <a:ext cx="464458" cy="369332"/>
          </a:xfrm>
          <a:prstGeom prst="rect">
            <a:avLst/>
          </a:prstGeom>
          <a:noFill/>
        </p:spPr>
        <p:txBody>
          <a:bodyPr wrap="square" rtlCol="0">
            <a:spAutoFit/>
          </a:bodyPr>
          <a:lstStyle/>
          <a:p>
            <a:r>
              <a:rPr lang="vi-VN" dirty="0">
                <a:solidFill>
                  <a:srgbClr val="FF0000"/>
                </a:solidFill>
                <a:sym typeface="Symbol" panose="05050102010706020507" pitchFamily="18" charset="2"/>
              </a:rPr>
              <a:t></a:t>
            </a:r>
            <a:endParaRPr lang="vi-VN" dirty="0">
              <a:solidFill>
                <a:srgbClr val="FF0000"/>
              </a:solidFill>
            </a:endParaRPr>
          </a:p>
        </p:txBody>
      </p:sp>
      <p:sp>
        <p:nvSpPr>
          <p:cNvPr id="50" name="TextBox 49">
            <a:extLst>
              <a:ext uri="{FF2B5EF4-FFF2-40B4-BE49-F238E27FC236}">
                <a16:creationId xmlns:a16="http://schemas.microsoft.com/office/drawing/2014/main" id="{255E2D2E-2CEE-4F72-A68D-6D7169F0F276}"/>
              </a:ext>
            </a:extLst>
          </p:cNvPr>
          <p:cNvSpPr txBox="1"/>
          <p:nvPr/>
        </p:nvSpPr>
        <p:spPr>
          <a:xfrm>
            <a:off x="8462964" y="1927998"/>
            <a:ext cx="1005321" cy="369332"/>
          </a:xfrm>
          <a:prstGeom prst="rect">
            <a:avLst/>
          </a:prstGeom>
          <a:noFill/>
        </p:spPr>
        <p:txBody>
          <a:bodyPr wrap="square" rtlCol="0">
            <a:spAutoFit/>
          </a:bodyPr>
          <a:lstStyle/>
          <a:p>
            <a:r>
              <a:rPr lang="en-US" dirty="0">
                <a:latin typeface="Times New Roman" panose="02020603050405020304" pitchFamily="18" charset="0"/>
                <a:cs typeface="Times New Roman" panose="02020603050405020304" pitchFamily="18" charset="0"/>
              </a:rPr>
              <a:t> A(-1; 2)</a:t>
            </a:r>
            <a:endParaRPr lang="vi-VN" dirty="0">
              <a:latin typeface="Times New Roman" panose="02020603050405020304" pitchFamily="18" charset="0"/>
              <a:cs typeface="Times New Roman" panose="02020603050405020304" pitchFamily="18" charset="0"/>
            </a:endParaRPr>
          </a:p>
        </p:txBody>
      </p:sp>
      <p:sp>
        <p:nvSpPr>
          <p:cNvPr id="51" name="TextBox 50">
            <a:extLst>
              <a:ext uri="{FF2B5EF4-FFF2-40B4-BE49-F238E27FC236}">
                <a16:creationId xmlns:a16="http://schemas.microsoft.com/office/drawing/2014/main" id="{9CE8DB4A-23E1-4FFB-9633-975FE1F8DFAB}"/>
              </a:ext>
            </a:extLst>
          </p:cNvPr>
          <p:cNvSpPr txBox="1"/>
          <p:nvPr/>
        </p:nvSpPr>
        <p:spPr>
          <a:xfrm>
            <a:off x="878114" y="1413164"/>
            <a:ext cx="2082951" cy="523220"/>
          </a:xfrm>
          <a:prstGeom prst="rect">
            <a:avLst/>
          </a:prstGeom>
          <a:noFill/>
        </p:spPr>
        <p:txBody>
          <a:bodyPr wrap="square" rtlCol="0">
            <a:spAutoFit/>
          </a:bodyPr>
          <a:lstStyle/>
          <a:p>
            <a:r>
              <a:rPr lang="en-US" sz="2800" b="1" i="1" u="sng" dirty="0" err="1">
                <a:solidFill>
                  <a:srgbClr val="0000CC"/>
                </a:solidFill>
                <a:latin typeface="Times New Roman" panose="02020603050405020304" pitchFamily="18" charset="0"/>
                <a:cs typeface="Times New Roman" panose="02020603050405020304" pitchFamily="18" charset="0"/>
              </a:rPr>
              <a:t>Giải</a:t>
            </a:r>
            <a:r>
              <a:rPr lang="en-US" sz="2800" b="1" i="1" u="sng" dirty="0">
                <a:solidFill>
                  <a:srgbClr val="0000CC"/>
                </a:solidFill>
                <a:latin typeface="Times New Roman" panose="02020603050405020304" pitchFamily="18" charset="0"/>
                <a:cs typeface="Times New Roman" panose="02020603050405020304" pitchFamily="18" charset="0"/>
              </a:rPr>
              <a:t>: </a:t>
            </a:r>
            <a:endParaRPr lang="vi-VN" sz="2800" b="1" i="1" u="sng" dirty="0">
              <a:solidFill>
                <a:srgbClr val="0000CC"/>
              </a:solidFill>
              <a:latin typeface="Times New Roman" panose="02020603050405020304" pitchFamily="18" charset="0"/>
              <a:cs typeface="Times New Roman" panose="02020603050405020304" pitchFamily="18" charset="0"/>
            </a:endParaRPr>
          </a:p>
        </p:txBody>
      </p:sp>
      <p:sp>
        <p:nvSpPr>
          <p:cNvPr id="52" name="TextBox 51">
            <a:extLst>
              <a:ext uri="{FF2B5EF4-FFF2-40B4-BE49-F238E27FC236}">
                <a16:creationId xmlns:a16="http://schemas.microsoft.com/office/drawing/2014/main" id="{2BD92363-C36E-4A7C-A9B0-BD3ADE14E1AA}"/>
              </a:ext>
            </a:extLst>
          </p:cNvPr>
          <p:cNvSpPr txBox="1"/>
          <p:nvPr/>
        </p:nvSpPr>
        <p:spPr>
          <a:xfrm>
            <a:off x="564709" y="1881474"/>
            <a:ext cx="6617540" cy="523220"/>
          </a:xfrm>
          <a:prstGeom prst="rect">
            <a:avLst/>
          </a:prstGeom>
          <a:noFill/>
        </p:spPr>
        <p:txBody>
          <a:bodyPr wrap="square" rtlCol="0">
            <a:spAutoFit/>
          </a:bodyPr>
          <a:lstStyle/>
          <a:p>
            <a:r>
              <a:rPr lang="en-US" sz="2800" dirty="0">
                <a:solidFill>
                  <a:srgbClr val="0000CC"/>
                </a:solidFill>
                <a:latin typeface="Times New Roman" panose="02020603050405020304" pitchFamily="18" charset="0"/>
                <a:cs typeface="Times New Roman" panose="02020603050405020304" pitchFamily="18" charset="0"/>
              </a:rPr>
              <a:t>*</a:t>
            </a:r>
            <a:r>
              <a:rPr lang="en-US" sz="2800" dirty="0" err="1">
                <a:solidFill>
                  <a:srgbClr val="0000CC"/>
                </a:solidFill>
                <a:latin typeface="Times New Roman" panose="02020603050405020304" pitchFamily="18" charset="0"/>
                <a:cs typeface="Times New Roman" panose="02020603050405020304" pitchFamily="18" charset="0"/>
              </a:rPr>
              <a:t>Xác</a:t>
            </a:r>
            <a:r>
              <a:rPr lang="en-US" sz="2800" dirty="0">
                <a:solidFill>
                  <a:srgbClr val="0000CC"/>
                </a:solidFill>
                <a:latin typeface="Times New Roman" panose="02020603050405020304" pitchFamily="18" charset="0"/>
                <a:cs typeface="Times New Roman" panose="02020603050405020304" pitchFamily="18" charset="0"/>
              </a:rPr>
              <a:t> </a:t>
            </a:r>
            <a:r>
              <a:rPr lang="en-US" sz="2800" dirty="0" err="1">
                <a:solidFill>
                  <a:srgbClr val="0000CC"/>
                </a:solidFill>
                <a:latin typeface="Times New Roman" panose="02020603050405020304" pitchFamily="18" charset="0"/>
                <a:cs typeface="Times New Roman" panose="02020603050405020304" pitchFamily="18" charset="0"/>
              </a:rPr>
              <a:t>định</a:t>
            </a:r>
            <a:r>
              <a:rPr lang="en-US" sz="2800" dirty="0">
                <a:solidFill>
                  <a:srgbClr val="0000CC"/>
                </a:solidFill>
                <a:latin typeface="Times New Roman" panose="02020603050405020304" pitchFamily="18" charset="0"/>
                <a:cs typeface="Times New Roman" panose="02020603050405020304" pitchFamily="18" charset="0"/>
              </a:rPr>
              <a:t> </a:t>
            </a:r>
            <a:r>
              <a:rPr lang="en-US" sz="2800" dirty="0" err="1">
                <a:solidFill>
                  <a:srgbClr val="0000CC"/>
                </a:solidFill>
                <a:latin typeface="Times New Roman" panose="02020603050405020304" pitchFamily="18" charset="0"/>
                <a:cs typeface="Times New Roman" panose="02020603050405020304" pitchFamily="18" charset="0"/>
              </a:rPr>
              <a:t>điểm</a:t>
            </a:r>
            <a:r>
              <a:rPr lang="en-US" sz="2800" dirty="0">
                <a:solidFill>
                  <a:srgbClr val="0000CC"/>
                </a:solidFill>
                <a:latin typeface="Times New Roman" panose="02020603050405020304" pitchFamily="18" charset="0"/>
                <a:cs typeface="Times New Roman" panose="02020603050405020304" pitchFamily="18" charset="0"/>
              </a:rPr>
              <a:t> C(2;0)</a:t>
            </a:r>
            <a:endParaRPr lang="vi-VN" sz="2800" dirty="0">
              <a:solidFill>
                <a:srgbClr val="0000CC"/>
              </a:solidFill>
              <a:latin typeface="Times New Roman" panose="02020603050405020304" pitchFamily="18" charset="0"/>
              <a:cs typeface="Times New Roman" panose="02020603050405020304" pitchFamily="18" charset="0"/>
            </a:endParaRPr>
          </a:p>
        </p:txBody>
      </p:sp>
      <p:cxnSp>
        <p:nvCxnSpPr>
          <p:cNvPr id="6" name="Straight Connector 5">
            <a:extLst>
              <a:ext uri="{FF2B5EF4-FFF2-40B4-BE49-F238E27FC236}">
                <a16:creationId xmlns:a16="http://schemas.microsoft.com/office/drawing/2014/main" id="{8B85F3BA-C832-4F9B-B961-9D9E61AEA269}"/>
              </a:ext>
            </a:extLst>
          </p:cNvPr>
          <p:cNvCxnSpPr/>
          <p:nvPr/>
        </p:nvCxnSpPr>
        <p:spPr>
          <a:xfrm>
            <a:off x="10343288" y="3287527"/>
            <a:ext cx="0" cy="926065"/>
          </a:xfrm>
          <a:prstGeom prst="line">
            <a:avLst/>
          </a:prstGeom>
          <a:ln w="28575">
            <a:solidFill>
              <a:srgbClr val="000510"/>
            </a:solidFill>
            <a:prstDash val="dash"/>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263FA83C-0FA9-41EA-AA69-1188394DAD9A}"/>
              </a:ext>
            </a:extLst>
          </p:cNvPr>
          <p:cNvCxnSpPr/>
          <p:nvPr/>
        </p:nvCxnSpPr>
        <p:spPr>
          <a:xfrm>
            <a:off x="9372798" y="4222444"/>
            <a:ext cx="970490" cy="0"/>
          </a:xfrm>
          <a:prstGeom prst="line">
            <a:avLst/>
          </a:prstGeom>
          <a:ln w="28575">
            <a:solidFill>
              <a:srgbClr val="000510"/>
            </a:solidFill>
            <a:prstDash val="dash"/>
          </a:ln>
        </p:spPr>
        <p:style>
          <a:lnRef idx="1">
            <a:schemeClr val="accent1"/>
          </a:lnRef>
          <a:fillRef idx="0">
            <a:schemeClr val="accent1"/>
          </a:fillRef>
          <a:effectRef idx="0">
            <a:schemeClr val="accent1"/>
          </a:effectRef>
          <a:fontRef idx="minor">
            <a:schemeClr val="tx1"/>
          </a:fontRef>
        </p:style>
      </p:cxnSp>
      <p:sp>
        <p:nvSpPr>
          <p:cNvPr id="53" name="TextBox 52">
            <a:extLst>
              <a:ext uri="{FF2B5EF4-FFF2-40B4-BE49-F238E27FC236}">
                <a16:creationId xmlns:a16="http://schemas.microsoft.com/office/drawing/2014/main" id="{093B42C6-20BC-450E-A351-C0C48F086C07}"/>
              </a:ext>
            </a:extLst>
          </p:cNvPr>
          <p:cNvSpPr txBox="1"/>
          <p:nvPr/>
        </p:nvSpPr>
        <p:spPr>
          <a:xfrm>
            <a:off x="10194421" y="4004083"/>
            <a:ext cx="464458" cy="369332"/>
          </a:xfrm>
          <a:prstGeom prst="rect">
            <a:avLst/>
          </a:prstGeom>
          <a:noFill/>
        </p:spPr>
        <p:txBody>
          <a:bodyPr wrap="square" rtlCol="0">
            <a:spAutoFit/>
          </a:bodyPr>
          <a:lstStyle/>
          <a:p>
            <a:r>
              <a:rPr lang="vi-VN" dirty="0">
                <a:solidFill>
                  <a:srgbClr val="FF0000"/>
                </a:solidFill>
                <a:sym typeface="Symbol" panose="05050102010706020507" pitchFamily="18" charset="2"/>
              </a:rPr>
              <a:t></a:t>
            </a:r>
            <a:endParaRPr lang="vi-VN" dirty="0">
              <a:solidFill>
                <a:srgbClr val="FF0000"/>
              </a:solidFill>
            </a:endParaRPr>
          </a:p>
        </p:txBody>
      </p:sp>
      <p:sp>
        <p:nvSpPr>
          <p:cNvPr id="54" name="TextBox 53">
            <a:extLst>
              <a:ext uri="{FF2B5EF4-FFF2-40B4-BE49-F238E27FC236}">
                <a16:creationId xmlns:a16="http://schemas.microsoft.com/office/drawing/2014/main" id="{BDF1171F-A5EE-44B1-BD75-923B252D1945}"/>
              </a:ext>
            </a:extLst>
          </p:cNvPr>
          <p:cNvSpPr txBox="1"/>
          <p:nvPr/>
        </p:nvSpPr>
        <p:spPr>
          <a:xfrm>
            <a:off x="10266351" y="4018311"/>
            <a:ext cx="1005321" cy="369332"/>
          </a:xfrm>
          <a:prstGeom prst="rect">
            <a:avLst/>
          </a:prstGeom>
          <a:noFill/>
        </p:spPr>
        <p:txBody>
          <a:bodyPr wrap="square" rtlCol="0">
            <a:spAutoFit/>
          </a:bodyPr>
          <a:lstStyle/>
          <a:p>
            <a:r>
              <a:rPr lang="en-US" dirty="0">
                <a:latin typeface="Times New Roman" panose="02020603050405020304" pitchFamily="18" charset="0"/>
                <a:cs typeface="Times New Roman" panose="02020603050405020304" pitchFamily="18" charset="0"/>
              </a:rPr>
              <a:t> B(2;-2)</a:t>
            </a:r>
            <a:endParaRPr lang="vi-VN" dirty="0">
              <a:latin typeface="Times New Roman" panose="02020603050405020304" pitchFamily="18" charset="0"/>
              <a:cs typeface="Times New Roman" panose="02020603050405020304" pitchFamily="18" charset="0"/>
            </a:endParaRPr>
          </a:p>
        </p:txBody>
      </p:sp>
      <p:sp>
        <p:nvSpPr>
          <p:cNvPr id="55" name="TextBox 54">
            <a:extLst>
              <a:ext uri="{FF2B5EF4-FFF2-40B4-BE49-F238E27FC236}">
                <a16:creationId xmlns:a16="http://schemas.microsoft.com/office/drawing/2014/main" id="{E21B9DB5-667C-47F3-A453-AB3CCF34DA45}"/>
              </a:ext>
            </a:extLst>
          </p:cNvPr>
          <p:cNvSpPr txBox="1"/>
          <p:nvPr/>
        </p:nvSpPr>
        <p:spPr>
          <a:xfrm>
            <a:off x="10199071" y="3065141"/>
            <a:ext cx="464458" cy="369332"/>
          </a:xfrm>
          <a:prstGeom prst="rect">
            <a:avLst/>
          </a:prstGeom>
          <a:noFill/>
        </p:spPr>
        <p:txBody>
          <a:bodyPr wrap="square" rtlCol="0">
            <a:spAutoFit/>
          </a:bodyPr>
          <a:lstStyle/>
          <a:p>
            <a:r>
              <a:rPr lang="vi-VN" dirty="0">
                <a:solidFill>
                  <a:srgbClr val="FF0000"/>
                </a:solidFill>
                <a:sym typeface="Symbol" panose="05050102010706020507" pitchFamily="18" charset="2"/>
              </a:rPr>
              <a:t></a:t>
            </a:r>
            <a:endParaRPr lang="vi-VN" dirty="0">
              <a:solidFill>
                <a:srgbClr val="FF0000"/>
              </a:solidFill>
            </a:endParaRPr>
          </a:p>
        </p:txBody>
      </p:sp>
      <p:sp>
        <p:nvSpPr>
          <p:cNvPr id="56" name="TextBox 55">
            <a:extLst>
              <a:ext uri="{FF2B5EF4-FFF2-40B4-BE49-F238E27FC236}">
                <a16:creationId xmlns:a16="http://schemas.microsoft.com/office/drawing/2014/main" id="{64AB280D-260E-42DC-98F4-553F2B00B7DD}"/>
              </a:ext>
            </a:extLst>
          </p:cNvPr>
          <p:cNvSpPr txBox="1"/>
          <p:nvPr/>
        </p:nvSpPr>
        <p:spPr>
          <a:xfrm>
            <a:off x="10279750" y="3343015"/>
            <a:ext cx="1005321" cy="369332"/>
          </a:xfrm>
          <a:prstGeom prst="rect">
            <a:avLst/>
          </a:prstGeom>
          <a:noFill/>
        </p:spPr>
        <p:txBody>
          <a:bodyPr wrap="square" rtlCol="0">
            <a:spAutoFit/>
          </a:bodyPr>
          <a:lstStyle/>
          <a:p>
            <a:r>
              <a:rPr lang="en-US" dirty="0">
                <a:latin typeface="Times New Roman" panose="02020603050405020304" pitchFamily="18" charset="0"/>
                <a:cs typeface="Times New Roman" panose="02020603050405020304" pitchFamily="18" charset="0"/>
              </a:rPr>
              <a:t> C(2;0)</a:t>
            </a:r>
            <a:endParaRPr lang="vi-VN"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6105430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barn(inVertical)">
                                      <p:cBhvr>
                                        <p:cTn id="7" dur="500"/>
                                        <p:tgtEl>
                                          <p:spTgt spid="5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40"/>
                                        </p:tgtEl>
                                        <p:attrNameLst>
                                          <p:attrName>style.visibility</p:attrName>
                                        </p:attrNameLst>
                                      </p:cBhvr>
                                      <p:to>
                                        <p:strVal val="visible"/>
                                      </p:to>
                                    </p:set>
                                    <p:animEffect transition="in" filter="barn(inVertical)">
                                      <p:cBhvr>
                                        <p:cTn id="12" dur="500"/>
                                        <p:tgtEl>
                                          <p:spTgt spid="40"/>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55"/>
                                        </p:tgtEl>
                                        <p:attrNameLst>
                                          <p:attrName>style.visibility</p:attrName>
                                        </p:attrNameLst>
                                      </p:cBhvr>
                                      <p:to>
                                        <p:strVal val="visible"/>
                                      </p:to>
                                    </p:set>
                                    <p:animEffect transition="in" filter="wipe(down)">
                                      <p:cBhvr>
                                        <p:cTn id="17" dur="500"/>
                                        <p:tgtEl>
                                          <p:spTgt spid="55"/>
                                        </p:tgtEl>
                                      </p:cBhvr>
                                    </p:animEffect>
                                  </p:childTnLst>
                                </p:cTn>
                              </p:par>
                            </p:childTnLst>
                          </p:cTn>
                        </p:par>
                        <p:par>
                          <p:cTn id="18" fill="hold">
                            <p:stCondLst>
                              <p:cond delay="500"/>
                            </p:stCondLst>
                            <p:childTnLst>
                              <p:par>
                                <p:cTn id="19" presetID="22" presetClass="entr" presetSubtype="4" fill="hold" grpId="0" nodeType="afterEffect">
                                  <p:stCondLst>
                                    <p:cond delay="0"/>
                                  </p:stCondLst>
                                  <p:childTnLst>
                                    <p:set>
                                      <p:cBhvr>
                                        <p:cTn id="20" dur="1" fill="hold">
                                          <p:stCondLst>
                                            <p:cond delay="0"/>
                                          </p:stCondLst>
                                        </p:cTn>
                                        <p:tgtEl>
                                          <p:spTgt spid="56"/>
                                        </p:tgtEl>
                                        <p:attrNameLst>
                                          <p:attrName>style.visibility</p:attrName>
                                        </p:attrNameLst>
                                      </p:cBhvr>
                                      <p:to>
                                        <p:strVal val="visible"/>
                                      </p:to>
                                    </p:set>
                                    <p:animEffect transition="in" filter="wipe(down)">
                                      <p:cBhvr>
                                        <p:cTn id="21" dur="500"/>
                                        <p:tgtEl>
                                          <p:spTgt spid="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p:bldP spid="52" grpId="0"/>
      <p:bldP spid="55" grpId="0"/>
      <p:bldP spid="56"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845B43DE-16D1-41A2-B0BE-78CB452BAE68}"/>
              </a:ext>
            </a:extLst>
          </p:cNvPr>
          <p:cNvPicPr>
            <a:picLocks noChangeAspect="1"/>
          </p:cNvPicPr>
          <p:nvPr/>
        </p:nvPicPr>
        <p:blipFill rotWithShape="1">
          <a:blip r:embed="rId3">
            <a:extLst>
              <a:ext uri="{BEBA8EAE-BF5A-486C-A8C5-ECC9F3942E4B}">
                <a14:imgProps xmlns:a14="http://schemas.microsoft.com/office/drawing/2010/main">
                  <a14:imgLayer r:embed="rId4">
                    <a14:imgEffect>
                      <a14:backgroundRemoval t="1186" b="25692" l="62684" r="72271"/>
                    </a14:imgEffect>
                  </a14:imgLayer>
                </a14:imgProps>
              </a:ext>
            </a:extLst>
          </a:blip>
          <a:srcRect l="62032" r="27630" b="73168"/>
          <a:stretch/>
        </p:blipFill>
        <p:spPr>
          <a:xfrm>
            <a:off x="145143" y="23726"/>
            <a:ext cx="1465942" cy="1419686"/>
          </a:xfrm>
          <a:prstGeom prst="rect">
            <a:avLst/>
          </a:prstGeom>
        </p:spPr>
      </p:pic>
      <p:sp>
        <p:nvSpPr>
          <p:cNvPr id="5" name="TextBox 4">
            <a:extLst>
              <a:ext uri="{FF2B5EF4-FFF2-40B4-BE49-F238E27FC236}">
                <a16:creationId xmlns:a16="http://schemas.microsoft.com/office/drawing/2014/main" id="{7A4199D7-8E7F-447E-9756-7069C21C0354}"/>
              </a:ext>
            </a:extLst>
          </p:cNvPr>
          <p:cNvSpPr txBox="1"/>
          <p:nvPr/>
        </p:nvSpPr>
        <p:spPr>
          <a:xfrm>
            <a:off x="1611085" y="295203"/>
            <a:ext cx="10014857" cy="954107"/>
          </a:xfrm>
          <a:prstGeom prst="rect">
            <a:avLst/>
          </a:prstGeom>
          <a:noFill/>
        </p:spPr>
        <p:txBody>
          <a:bodyPr wrap="square" rtlCol="0">
            <a:spAutoFit/>
          </a:bodyPr>
          <a:lstStyle/>
          <a:p>
            <a:r>
              <a:rPr lang="en-US" sz="2800" b="1" dirty="0" err="1">
                <a:latin typeface="Times New Roman" panose="02020603050405020304" pitchFamily="18" charset="0"/>
                <a:cs typeface="Times New Roman" panose="02020603050405020304" pitchFamily="18" charset="0"/>
              </a:rPr>
              <a:t>Trong</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mặt</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phẳng</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tọa</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độ</a:t>
            </a:r>
            <a:r>
              <a:rPr lang="en-US" sz="2800" b="1" dirty="0">
                <a:latin typeface="Times New Roman" panose="02020603050405020304" pitchFamily="18" charset="0"/>
                <a:cs typeface="Times New Roman" panose="02020603050405020304" pitchFamily="18" charset="0"/>
              </a:rPr>
              <a:t> Oxy, </a:t>
            </a:r>
            <a:r>
              <a:rPr lang="en-US" sz="2800" b="1" dirty="0" err="1">
                <a:latin typeface="Times New Roman" panose="02020603050405020304" pitchFamily="18" charset="0"/>
                <a:cs typeface="Times New Roman" panose="02020603050405020304" pitchFamily="18" charset="0"/>
              </a:rPr>
              <a:t>hãy</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nêu</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cách</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xác</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định</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các</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điểm</a:t>
            </a:r>
            <a:r>
              <a:rPr lang="en-US" sz="2800" b="1" dirty="0">
                <a:latin typeface="Times New Roman" panose="02020603050405020304" pitchFamily="18" charset="0"/>
                <a:cs typeface="Times New Roman" panose="02020603050405020304" pitchFamily="18" charset="0"/>
              </a:rPr>
              <a:t> A(-1;2); B(2;-2); C(2;0); D(0; -2)</a:t>
            </a:r>
            <a:endParaRPr lang="vi-VN" sz="2800" b="1" dirty="0">
              <a:latin typeface="Times New Roman" panose="02020603050405020304" pitchFamily="18" charset="0"/>
              <a:cs typeface="Times New Roman" panose="02020603050405020304" pitchFamily="18" charset="0"/>
            </a:endParaRPr>
          </a:p>
        </p:txBody>
      </p:sp>
      <p:grpSp>
        <p:nvGrpSpPr>
          <p:cNvPr id="39" name="Group 38">
            <a:extLst>
              <a:ext uri="{FF2B5EF4-FFF2-40B4-BE49-F238E27FC236}">
                <a16:creationId xmlns:a16="http://schemas.microsoft.com/office/drawing/2014/main" id="{941B356E-7339-42C0-BBB5-2DED0D51BC40}"/>
              </a:ext>
            </a:extLst>
          </p:cNvPr>
          <p:cNvGrpSpPr/>
          <p:nvPr/>
        </p:nvGrpSpPr>
        <p:grpSpPr>
          <a:xfrm>
            <a:off x="7381719" y="1181531"/>
            <a:ext cx="4244223" cy="3833196"/>
            <a:chOff x="7486750" y="796861"/>
            <a:chExt cx="4244223" cy="3833196"/>
          </a:xfrm>
        </p:grpSpPr>
        <p:grpSp>
          <p:nvGrpSpPr>
            <p:cNvPr id="24" name="Group 23">
              <a:extLst>
                <a:ext uri="{FF2B5EF4-FFF2-40B4-BE49-F238E27FC236}">
                  <a16:creationId xmlns:a16="http://schemas.microsoft.com/office/drawing/2014/main" id="{9C0CBC62-08D3-4A93-A38C-0E6BBABC5CCD}"/>
                </a:ext>
              </a:extLst>
            </p:cNvPr>
            <p:cNvGrpSpPr/>
            <p:nvPr/>
          </p:nvGrpSpPr>
          <p:grpSpPr>
            <a:xfrm>
              <a:off x="7486750" y="957943"/>
              <a:ext cx="4023079" cy="3672114"/>
              <a:chOff x="7486750" y="957943"/>
              <a:chExt cx="4023079" cy="3672114"/>
            </a:xfrm>
          </p:grpSpPr>
          <p:grpSp>
            <p:nvGrpSpPr>
              <p:cNvPr id="11" name="Group 10">
                <a:extLst>
                  <a:ext uri="{FF2B5EF4-FFF2-40B4-BE49-F238E27FC236}">
                    <a16:creationId xmlns:a16="http://schemas.microsoft.com/office/drawing/2014/main" id="{63B7FDC3-1ED4-40DF-BA18-05EF1C48E1B4}"/>
                  </a:ext>
                </a:extLst>
              </p:cNvPr>
              <p:cNvGrpSpPr/>
              <p:nvPr/>
            </p:nvGrpSpPr>
            <p:grpSpPr>
              <a:xfrm>
                <a:off x="7486750" y="957943"/>
                <a:ext cx="4023079" cy="3672114"/>
                <a:chOff x="7486750" y="957943"/>
                <a:chExt cx="4023079" cy="3672114"/>
              </a:xfrm>
            </p:grpSpPr>
            <p:cxnSp>
              <p:nvCxnSpPr>
                <p:cNvPr id="8" name="Straight Arrow Connector 7">
                  <a:extLst>
                    <a:ext uri="{FF2B5EF4-FFF2-40B4-BE49-F238E27FC236}">
                      <a16:creationId xmlns:a16="http://schemas.microsoft.com/office/drawing/2014/main" id="{56D30637-999C-4885-9F2A-C00CF03D1F6F}"/>
                    </a:ext>
                  </a:extLst>
                </p:cNvPr>
                <p:cNvCxnSpPr/>
                <p:nvPr/>
              </p:nvCxnSpPr>
              <p:spPr>
                <a:xfrm flipV="1">
                  <a:off x="9477829" y="957943"/>
                  <a:ext cx="0" cy="3672114"/>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10" name="Straight Arrow Connector 9">
                  <a:extLst>
                    <a:ext uri="{FF2B5EF4-FFF2-40B4-BE49-F238E27FC236}">
                      <a16:creationId xmlns:a16="http://schemas.microsoft.com/office/drawing/2014/main" id="{878F2FA9-96A9-4581-9DAD-27D1FCF63FE1}"/>
                    </a:ext>
                  </a:extLst>
                </p:cNvPr>
                <p:cNvCxnSpPr/>
                <p:nvPr/>
              </p:nvCxnSpPr>
              <p:spPr>
                <a:xfrm>
                  <a:off x="7486750" y="2902857"/>
                  <a:ext cx="4023079" cy="0"/>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grpSp>
          <p:sp>
            <p:nvSpPr>
              <p:cNvPr id="12" name="TextBox 11">
                <a:extLst>
                  <a:ext uri="{FF2B5EF4-FFF2-40B4-BE49-F238E27FC236}">
                    <a16:creationId xmlns:a16="http://schemas.microsoft.com/office/drawing/2014/main" id="{56381C9B-D350-41FA-8ECD-15DD5B991B65}"/>
                  </a:ext>
                </a:extLst>
              </p:cNvPr>
              <p:cNvSpPr txBox="1"/>
              <p:nvPr/>
            </p:nvSpPr>
            <p:spPr>
              <a:xfrm>
                <a:off x="9335828" y="2121471"/>
                <a:ext cx="566052" cy="369332"/>
              </a:xfrm>
              <a:prstGeom prst="rect">
                <a:avLst/>
              </a:prstGeom>
              <a:noFill/>
            </p:spPr>
            <p:txBody>
              <a:bodyPr wrap="square" rtlCol="0">
                <a:spAutoFit/>
              </a:bodyPr>
              <a:lstStyle/>
              <a:p>
                <a:r>
                  <a:rPr lang="en-US" dirty="0"/>
                  <a:t>_</a:t>
                </a:r>
                <a:endParaRPr lang="vi-VN" dirty="0"/>
              </a:p>
            </p:txBody>
          </p:sp>
          <p:sp>
            <p:nvSpPr>
              <p:cNvPr id="13" name="TextBox 12">
                <a:extLst>
                  <a:ext uri="{FF2B5EF4-FFF2-40B4-BE49-F238E27FC236}">
                    <a16:creationId xmlns:a16="http://schemas.microsoft.com/office/drawing/2014/main" id="{452E6AF7-84AE-45D2-B3CC-81DF64395C53}"/>
                  </a:ext>
                </a:extLst>
              </p:cNvPr>
              <p:cNvSpPr txBox="1"/>
              <p:nvPr/>
            </p:nvSpPr>
            <p:spPr>
              <a:xfrm>
                <a:off x="9338965" y="1635265"/>
                <a:ext cx="566052" cy="369332"/>
              </a:xfrm>
              <a:prstGeom prst="rect">
                <a:avLst/>
              </a:prstGeom>
              <a:noFill/>
            </p:spPr>
            <p:txBody>
              <a:bodyPr wrap="square" rtlCol="0">
                <a:spAutoFit/>
              </a:bodyPr>
              <a:lstStyle/>
              <a:p>
                <a:r>
                  <a:rPr lang="en-US" dirty="0"/>
                  <a:t>_</a:t>
                </a:r>
                <a:endParaRPr lang="vi-VN" dirty="0"/>
              </a:p>
            </p:txBody>
          </p:sp>
          <p:sp>
            <p:nvSpPr>
              <p:cNvPr id="14" name="TextBox 13">
                <a:extLst>
                  <a:ext uri="{FF2B5EF4-FFF2-40B4-BE49-F238E27FC236}">
                    <a16:creationId xmlns:a16="http://schemas.microsoft.com/office/drawing/2014/main" id="{C8F032B8-4C6B-4EC3-A43E-71F1071A44CC}"/>
                  </a:ext>
                </a:extLst>
              </p:cNvPr>
              <p:cNvSpPr txBox="1"/>
              <p:nvPr/>
            </p:nvSpPr>
            <p:spPr>
              <a:xfrm>
                <a:off x="9306800" y="1141306"/>
                <a:ext cx="566052" cy="369332"/>
              </a:xfrm>
              <a:prstGeom prst="rect">
                <a:avLst/>
              </a:prstGeom>
              <a:noFill/>
            </p:spPr>
            <p:txBody>
              <a:bodyPr wrap="square" rtlCol="0">
                <a:spAutoFit/>
              </a:bodyPr>
              <a:lstStyle/>
              <a:p>
                <a:r>
                  <a:rPr lang="en-US" dirty="0"/>
                  <a:t>_</a:t>
                </a:r>
                <a:endParaRPr lang="vi-VN" dirty="0"/>
              </a:p>
            </p:txBody>
          </p:sp>
          <p:sp>
            <p:nvSpPr>
              <p:cNvPr id="15" name="TextBox 14">
                <a:extLst>
                  <a:ext uri="{FF2B5EF4-FFF2-40B4-BE49-F238E27FC236}">
                    <a16:creationId xmlns:a16="http://schemas.microsoft.com/office/drawing/2014/main" id="{7110A7CB-CDE3-45B4-90DE-F591A40077F9}"/>
                  </a:ext>
                </a:extLst>
              </p:cNvPr>
              <p:cNvSpPr txBox="1"/>
              <p:nvPr/>
            </p:nvSpPr>
            <p:spPr>
              <a:xfrm>
                <a:off x="9335828" y="3539273"/>
                <a:ext cx="566052" cy="369332"/>
              </a:xfrm>
              <a:prstGeom prst="rect">
                <a:avLst/>
              </a:prstGeom>
              <a:noFill/>
            </p:spPr>
            <p:txBody>
              <a:bodyPr wrap="square" rtlCol="0">
                <a:spAutoFit/>
              </a:bodyPr>
              <a:lstStyle/>
              <a:p>
                <a:r>
                  <a:rPr lang="en-US" dirty="0"/>
                  <a:t>_</a:t>
                </a:r>
                <a:endParaRPr lang="vi-VN" dirty="0"/>
              </a:p>
            </p:txBody>
          </p:sp>
          <p:sp>
            <p:nvSpPr>
              <p:cNvPr id="16" name="TextBox 15">
                <a:extLst>
                  <a:ext uri="{FF2B5EF4-FFF2-40B4-BE49-F238E27FC236}">
                    <a16:creationId xmlns:a16="http://schemas.microsoft.com/office/drawing/2014/main" id="{CFA9042A-4CDF-45E9-93AA-76147368C4C4}"/>
                  </a:ext>
                </a:extLst>
              </p:cNvPr>
              <p:cNvSpPr txBox="1"/>
              <p:nvPr/>
            </p:nvSpPr>
            <p:spPr>
              <a:xfrm>
                <a:off x="9335828" y="4031015"/>
                <a:ext cx="566052" cy="369332"/>
              </a:xfrm>
              <a:prstGeom prst="rect">
                <a:avLst/>
              </a:prstGeom>
              <a:noFill/>
            </p:spPr>
            <p:txBody>
              <a:bodyPr wrap="square" rtlCol="0">
                <a:spAutoFit/>
              </a:bodyPr>
              <a:lstStyle/>
              <a:p>
                <a:r>
                  <a:rPr lang="en-US" dirty="0"/>
                  <a:t>_</a:t>
                </a:r>
                <a:endParaRPr lang="vi-VN" dirty="0"/>
              </a:p>
            </p:txBody>
          </p:sp>
          <p:sp>
            <p:nvSpPr>
              <p:cNvPr id="17" name="TextBox 16">
                <a:extLst>
                  <a:ext uri="{FF2B5EF4-FFF2-40B4-BE49-F238E27FC236}">
                    <a16:creationId xmlns:a16="http://schemas.microsoft.com/office/drawing/2014/main" id="{FAAA648C-1CD1-41A6-B6BE-BE92D737EFBB}"/>
                  </a:ext>
                </a:extLst>
              </p:cNvPr>
              <p:cNvSpPr txBox="1"/>
              <p:nvPr/>
            </p:nvSpPr>
            <p:spPr>
              <a:xfrm>
                <a:off x="9335828" y="3062793"/>
                <a:ext cx="566052" cy="369332"/>
              </a:xfrm>
              <a:prstGeom prst="rect">
                <a:avLst/>
              </a:prstGeom>
              <a:noFill/>
            </p:spPr>
            <p:txBody>
              <a:bodyPr wrap="square" rtlCol="0">
                <a:spAutoFit/>
              </a:bodyPr>
              <a:lstStyle/>
              <a:p>
                <a:r>
                  <a:rPr lang="en-US" dirty="0"/>
                  <a:t>_</a:t>
                </a:r>
                <a:endParaRPr lang="vi-VN" dirty="0"/>
              </a:p>
            </p:txBody>
          </p:sp>
          <p:sp>
            <p:nvSpPr>
              <p:cNvPr id="18" name="TextBox 17">
                <a:extLst>
                  <a:ext uri="{FF2B5EF4-FFF2-40B4-BE49-F238E27FC236}">
                    <a16:creationId xmlns:a16="http://schemas.microsoft.com/office/drawing/2014/main" id="{F7EB7277-A805-4C13-B488-B13F7470961C}"/>
                  </a:ext>
                </a:extLst>
              </p:cNvPr>
              <p:cNvSpPr txBox="1"/>
              <p:nvPr/>
            </p:nvSpPr>
            <p:spPr>
              <a:xfrm>
                <a:off x="7904339" y="2703677"/>
                <a:ext cx="348152" cy="369332"/>
              </a:xfrm>
              <a:prstGeom prst="rect">
                <a:avLst/>
              </a:prstGeom>
              <a:noFill/>
            </p:spPr>
            <p:txBody>
              <a:bodyPr wrap="square" rtlCol="0">
                <a:spAutoFit/>
              </a:bodyPr>
              <a:lstStyle/>
              <a:p>
                <a:r>
                  <a:rPr lang="en-US" dirty="0"/>
                  <a:t>|</a:t>
                </a:r>
                <a:endParaRPr lang="vi-VN" dirty="0"/>
              </a:p>
            </p:txBody>
          </p:sp>
          <p:sp>
            <p:nvSpPr>
              <p:cNvPr id="19" name="TextBox 18">
                <a:extLst>
                  <a:ext uri="{FF2B5EF4-FFF2-40B4-BE49-F238E27FC236}">
                    <a16:creationId xmlns:a16="http://schemas.microsoft.com/office/drawing/2014/main" id="{FAF813A2-1648-4606-A352-113F8B968EE8}"/>
                  </a:ext>
                </a:extLst>
              </p:cNvPr>
              <p:cNvSpPr txBox="1"/>
              <p:nvPr/>
            </p:nvSpPr>
            <p:spPr>
              <a:xfrm>
                <a:off x="8395019" y="2688589"/>
                <a:ext cx="289628" cy="369332"/>
              </a:xfrm>
              <a:prstGeom prst="rect">
                <a:avLst/>
              </a:prstGeom>
              <a:noFill/>
            </p:spPr>
            <p:txBody>
              <a:bodyPr wrap="square" rtlCol="0">
                <a:spAutoFit/>
              </a:bodyPr>
              <a:lstStyle/>
              <a:p>
                <a:r>
                  <a:rPr lang="en-US" dirty="0"/>
                  <a:t>|</a:t>
                </a:r>
                <a:endParaRPr lang="vi-VN" dirty="0"/>
              </a:p>
            </p:txBody>
          </p:sp>
          <p:sp>
            <p:nvSpPr>
              <p:cNvPr id="20" name="TextBox 19">
                <a:extLst>
                  <a:ext uri="{FF2B5EF4-FFF2-40B4-BE49-F238E27FC236}">
                    <a16:creationId xmlns:a16="http://schemas.microsoft.com/office/drawing/2014/main" id="{E323381D-3E98-4FEC-82AD-1CAF72B0E05C}"/>
                  </a:ext>
                </a:extLst>
              </p:cNvPr>
              <p:cNvSpPr txBox="1"/>
              <p:nvPr/>
            </p:nvSpPr>
            <p:spPr>
              <a:xfrm>
                <a:off x="8867721" y="2688589"/>
                <a:ext cx="325584" cy="369332"/>
              </a:xfrm>
              <a:prstGeom prst="rect">
                <a:avLst/>
              </a:prstGeom>
              <a:noFill/>
            </p:spPr>
            <p:txBody>
              <a:bodyPr wrap="square" rtlCol="0">
                <a:spAutoFit/>
              </a:bodyPr>
              <a:lstStyle/>
              <a:p>
                <a:r>
                  <a:rPr lang="en-US" dirty="0"/>
                  <a:t>|</a:t>
                </a:r>
                <a:endParaRPr lang="vi-VN" dirty="0"/>
              </a:p>
            </p:txBody>
          </p:sp>
          <p:sp>
            <p:nvSpPr>
              <p:cNvPr id="21" name="TextBox 20">
                <a:extLst>
                  <a:ext uri="{FF2B5EF4-FFF2-40B4-BE49-F238E27FC236}">
                    <a16:creationId xmlns:a16="http://schemas.microsoft.com/office/drawing/2014/main" id="{BFA3FE48-625C-4149-BE7C-04F87DF0934D}"/>
                  </a:ext>
                </a:extLst>
              </p:cNvPr>
              <p:cNvSpPr txBox="1"/>
              <p:nvPr/>
            </p:nvSpPr>
            <p:spPr>
              <a:xfrm>
                <a:off x="9827159" y="2688589"/>
                <a:ext cx="348152" cy="369332"/>
              </a:xfrm>
              <a:prstGeom prst="rect">
                <a:avLst/>
              </a:prstGeom>
              <a:noFill/>
            </p:spPr>
            <p:txBody>
              <a:bodyPr wrap="square" rtlCol="0">
                <a:spAutoFit/>
              </a:bodyPr>
              <a:lstStyle/>
              <a:p>
                <a:r>
                  <a:rPr lang="en-US" dirty="0"/>
                  <a:t>|</a:t>
                </a:r>
                <a:endParaRPr lang="vi-VN" dirty="0"/>
              </a:p>
            </p:txBody>
          </p:sp>
          <p:sp>
            <p:nvSpPr>
              <p:cNvPr id="22" name="TextBox 21">
                <a:extLst>
                  <a:ext uri="{FF2B5EF4-FFF2-40B4-BE49-F238E27FC236}">
                    <a16:creationId xmlns:a16="http://schemas.microsoft.com/office/drawing/2014/main" id="{3E583282-AA35-4D59-98D6-3AED58A16BE9}"/>
                  </a:ext>
                </a:extLst>
              </p:cNvPr>
              <p:cNvSpPr txBox="1"/>
              <p:nvPr/>
            </p:nvSpPr>
            <p:spPr>
              <a:xfrm>
                <a:off x="10305594" y="2680725"/>
                <a:ext cx="348152" cy="369332"/>
              </a:xfrm>
              <a:prstGeom prst="rect">
                <a:avLst/>
              </a:prstGeom>
              <a:noFill/>
            </p:spPr>
            <p:txBody>
              <a:bodyPr wrap="square" rtlCol="0">
                <a:spAutoFit/>
              </a:bodyPr>
              <a:lstStyle/>
              <a:p>
                <a:r>
                  <a:rPr lang="en-US" dirty="0"/>
                  <a:t>|</a:t>
                </a:r>
                <a:endParaRPr lang="vi-VN" dirty="0"/>
              </a:p>
            </p:txBody>
          </p:sp>
          <p:sp>
            <p:nvSpPr>
              <p:cNvPr id="23" name="TextBox 22">
                <a:extLst>
                  <a:ext uri="{FF2B5EF4-FFF2-40B4-BE49-F238E27FC236}">
                    <a16:creationId xmlns:a16="http://schemas.microsoft.com/office/drawing/2014/main" id="{F4735D4D-F3CB-46FF-9A51-56D1A83A839F}"/>
                  </a:ext>
                </a:extLst>
              </p:cNvPr>
              <p:cNvSpPr txBox="1"/>
              <p:nvPr/>
            </p:nvSpPr>
            <p:spPr>
              <a:xfrm>
                <a:off x="10779066" y="2688589"/>
                <a:ext cx="348152" cy="369332"/>
              </a:xfrm>
              <a:prstGeom prst="rect">
                <a:avLst/>
              </a:prstGeom>
              <a:noFill/>
            </p:spPr>
            <p:txBody>
              <a:bodyPr wrap="square" rtlCol="0">
                <a:spAutoFit/>
              </a:bodyPr>
              <a:lstStyle/>
              <a:p>
                <a:r>
                  <a:rPr lang="en-US" dirty="0"/>
                  <a:t>|</a:t>
                </a:r>
                <a:endParaRPr lang="vi-VN" dirty="0"/>
              </a:p>
            </p:txBody>
          </p:sp>
        </p:grpSp>
        <p:sp>
          <p:nvSpPr>
            <p:cNvPr id="25" name="TextBox 24">
              <a:extLst>
                <a:ext uri="{FF2B5EF4-FFF2-40B4-BE49-F238E27FC236}">
                  <a16:creationId xmlns:a16="http://schemas.microsoft.com/office/drawing/2014/main" id="{2AFFF09F-794D-4D9A-92DD-4309638F262E}"/>
                </a:ext>
              </a:extLst>
            </p:cNvPr>
            <p:cNvSpPr txBox="1"/>
            <p:nvPr/>
          </p:nvSpPr>
          <p:spPr>
            <a:xfrm>
              <a:off x="11264949" y="2847635"/>
              <a:ext cx="466024" cy="523220"/>
            </a:xfrm>
            <a:prstGeom prst="rect">
              <a:avLst/>
            </a:prstGeom>
            <a:noFill/>
          </p:spPr>
          <p:txBody>
            <a:bodyPr wrap="square" rtlCol="0">
              <a:spAutoFit/>
            </a:bodyPr>
            <a:lstStyle/>
            <a:p>
              <a:r>
                <a:rPr lang="en-US" sz="2800" dirty="0">
                  <a:latin typeface="Times New Roman" panose="02020603050405020304" pitchFamily="18" charset="0"/>
                  <a:cs typeface="Times New Roman" panose="02020603050405020304" pitchFamily="18" charset="0"/>
                </a:rPr>
                <a:t>x</a:t>
              </a:r>
              <a:endParaRPr lang="vi-VN" sz="2800" dirty="0">
                <a:latin typeface="Times New Roman" panose="02020603050405020304" pitchFamily="18" charset="0"/>
                <a:cs typeface="Times New Roman" panose="02020603050405020304" pitchFamily="18" charset="0"/>
              </a:endParaRPr>
            </a:p>
          </p:txBody>
        </p:sp>
        <p:sp>
          <p:nvSpPr>
            <p:cNvPr id="26" name="TextBox 25">
              <a:extLst>
                <a:ext uri="{FF2B5EF4-FFF2-40B4-BE49-F238E27FC236}">
                  <a16:creationId xmlns:a16="http://schemas.microsoft.com/office/drawing/2014/main" id="{8DD875F7-9D6A-4165-83A0-E9633B6CE522}"/>
                </a:ext>
              </a:extLst>
            </p:cNvPr>
            <p:cNvSpPr txBox="1"/>
            <p:nvPr/>
          </p:nvSpPr>
          <p:spPr>
            <a:xfrm>
              <a:off x="9518452" y="796861"/>
              <a:ext cx="466024" cy="523220"/>
            </a:xfrm>
            <a:prstGeom prst="rect">
              <a:avLst/>
            </a:prstGeom>
            <a:noFill/>
          </p:spPr>
          <p:txBody>
            <a:bodyPr wrap="square" rtlCol="0">
              <a:spAutoFit/>
            </a:bodyPr>
            <a:lstStyle/>
            <a:p>
              <a:r>
                <a:rPr lang="en-US" sz="2800" dirty="0">
                  <a:latin typeface="Times New Roman" panose="02020603050405020304" pitchFamily="18" charset="0"/>
                  <a:cs typeface="Times New Roman" panose="02020603050405020304" pitchFamily="18" charset="0"/>
                </a:rPr>
                <a:t>y</a:t>
              </a:r>
              <a:endParaRPr lang="vi-VN" sz="2800" dirty="0">
                <a:latin typeface="Times New Roman" panose="02020603050405020304" pitchFamily="18" charset="0"/>
                <a:cs typeface="Times New Roman" panose="02020603050405020304" pitchFamily="18" charset="0"/>
              </a:endParaRPr>
            </a:p>
          </p:txBody>
        </p:sp>
        <p:sp>
          <p:nvSpPr>
            <p:cNvPr id="27" name="TextBox 26">
              <a:extLst>
                <a:ext uri="{FF2B5EF4-FFF2-40B4-BE49-F238E27FC236}">
                  <a16:creationId xmlns:a16="http://schemas.microsoft.com/office/drawing/2014/main" id="{01CD6FB6-9715-42F1-9046-22367113D11C}"/>
                </a:ext>
              </a:extLst>
            </p:cNvPr>
            <p:cNvSpPr txBox="1"/>
            <p:nvPr/>
          </p:nvSpPr>
          <p:spPr>
            <a:xfrm>
              <a:off x="9585030" y="1110041"/>
              <a:ext cx="466024" cy="523220"/>
            </a:xfrm>
            <a:prstGeom prst="rect">
              <a:avLst/>
            </a:prstGeom>
            <a:noFill/>
          </p:spPr>
          <p:txBody>
            <a:bodyPr wrap="square" rtlCol="0">
              <a:spAutoFit/>
            </a:bodyPr>
            <a:lstStyle/>
            <a:p>
              <a:r>
                <a:rPr lang="en-US" sz="2800" dirty="0">
                  <a:latin typeface="Times New Roman" panose="02020603050405020304" pitchFamily="18" charset="0"/>
                  <a:cs typeface="Times New Roman" panose="02020603050405020304" pitchFamily="18" charset="0"/>
                </a:rPr>
                <a:t>3</a:t>
              </a:r>
              <a:endParaRPr lang="vi-VN" sz="2800" dirty="0">
                <a:latin typeface="Times New Roman" panose="02020603050405020304" pitchFamily="18" charset="0"/>
                <a:cs typeface="Times New Roman" panose="02020603050405020304" pitchFamily="18" charset="0"/>
              </a:endParaRPr>
            </a:p>
          </p:txBody>
        </p:sp>
        <p:sp>
          <p:nvSpPr>
            <p:cNvPr id="28" name="TextBox 27">
              <a:extLst>
                <a:ext uri="{FF2B5EF4-FFF2-40B4-BE49-F238E27FC236}">
                  <a16:creationId xmlns:a16="http://schemas.microsoft.com/office/drawing/2014/main" id="{0A7E8E14-10BA-4DBD-97ED-EF7D49B212F6}"/>
                </a:ext>
              </a:extLst>
            </p:cNvPr>
            <p:cNvSpPr txBox="1"/>
            <p:nvPr/>
          </p:nvSpPr>
          <p:spPr>
            <a:xfrm>
              <a:off x="9573316" y="1633048"/>
              <a:ext cx="466024" cy="523220"/>
            </a:xfrm>
            <a:prstGeom prst="rect">
              <a:avLst/>
            </a:prstGeom>
            <a:noFill/>
          </p:spPr>
          <p:txBody>
            <a:bodyPr wrap="square" rtlCol="0">
              <a:spAutoFit/>
            </a:bodyPr>
            <a:lstStyle/>
            <a:p>
              <a:r>
                <a:rPr lang="en-US" sz="2800" dirty="0">
                  <a:latin typeface="Times New Roman" panose="02020603050405020304" pitchFamily="18" charset="0"/>
                  <a:cs typeface="Times New Roman" panose="02020603050405020304" pitchFamily="18" charset="0"/>
                </a:rPr>
                <a:t>2</a:t>
              </a:r>
              <a:endParaRPr lang="vi-VN" sz="2800" dirty="0">
                <a:latin typeface="Times New Roman" panose="02020603050405020304" pitchFamily="18" charset="0"/>
                <a:cs typeface="Times New Roman" panose="02020603050405020304" pitchFamily="18" charset="0"/>
              </a:endParaRPr>
            </a:p>
          </p:txBody>
        </p:sp>
        <p:sp>
          <p:nvSpPr>
            <p:cNvPr id="29" name="TextBox 28">
              <a:extLst>
                <a:ext uri="{FF2B5EF4-FFF2-40B4-BE49-F238E27FC236}">
                  <a16:creationId xmlns:a16="http://schemas.microsoft.com/office/drawing/2014/main" id="{EBBE03F9-3CF9-4C94-BDD1-DB8759D98626}"/>
                </a:ext>
              </a:extLst>
            </p:cNvPr>
            <p:cNvSpPr txBox="1"/>
            <p:nvPr/>
          </p:nvSpPr>
          <p:spPr>
            <a:xfrm>
              <a:off x="9594147" y="2090416"/>
              <a:ext cx="466024" cy="523220"/>
            </a:xfrm>
            <a:prstGeom prst="rect">
              <a:avLst/>
            </a:prstGeom>
            <a:noFill/>
          </p:spPr>
          <p:txBody>
            <a:bodyPr wrap="square" rtlCol="0">
              <a:spAutoFit/>
            </a:bodyPr>
            <a:lstStyle/>
            <a:p>
              <a:r>
                <a:rPr lang="en-US" sz="2800" dirty="0">
                  <a:latin typeface="Times New Roman" panose="02020603050405020304" pitchFamily="18" charset="0"/>
                  <a:cs typeface="Times New Roman" panose="02020603050405020304" pitchFamily="18" charset="0"/>
                </a:rPr>
                <a:t>1</a:t>
              </a:r>
              <a:endParaRPr lang="vi-VN" sz="2800" dirty="0">
                <a:latin typeface="Times New Roman" panose="02020603050405020304" pitchFamily="18" charset="0"/>
                <a:cs typeface="Times New Roman" panose="02020603050405020304" pitchFamily="18" charset="0"/>
              </a:endParaRPr>
            </a:p>
          </p:txBody>
        </p:sp>
        <p:sp>
          <p:nvSpPr>
            <p:cNvPr id="30" name="TextBox 29">
              <a:extLst>
                <a:ext uri="{FF2B5EF4-FFF2-40B4-BE49-F238E27FC236}">
                  <a16:creationId xmlns:a16="http://schemas.microsoft.com/office/drawing/2014/main" id="{E196A187-E17E-4157-B299-4582AE4EF8C0}"/>
                </a:ext>
              </a:extLst>
            </p:cNvPr>
            <p:cNvSpPr txBox="1"/>
            <p:nvPr/>
          </p:nvSpPr>
          <p:spPr>
            <a:xfrm>
              <a:off x="8971865" y="3085040"/>
              <a:ext cx="711154" cy="523220"/>
            </a:xfrm>
            <a:prstGeom prst="rect">
              <a:avLst/>
            </a:prstGeom>
            <a:noFill/>
          </p:spPr>
          <p:txBody>
            <a:bodyPr wrap="square" rtlCol="0">
              <a:spAutoFit/>
            </a:bodyPr>
            <a:lstStyle/>
            <a:p>
              <a:r>
                <a:rPr lang="en-US" sz="2800" dirty="0">
                  <a:latin typeface="Times New Roman" panose="02020603050405020304" pitchFamily="18" charset="0"/>
                  <a:cs typeface="Times New Roman" panose="02020603050405020304" pitchFamily="18" charset="0"/>
                </a:rPr>
                <a:t>-1</a:t>
              </a:r>
              <a:endParaRPr lang="vi-VN" sz="2800" dirty="0">
                <a:latin typeface="Times New Roman" panose="02020603050405020304" pitchFamily="18" charset="0"/>
                <a:cs typeface="Times New Roman" panose="02020603050405020304" pitchFamily="18" charset="0"/>
              </a:endParaRPr>
            </a:p>
          </p:txBody>
        </p:sp>
        <p:sp>
          <p:nvSpPr>
            <p:cNvPr id="31" name="TextBox 30">
              <a:extLst>
                <a:ext uri="{FF2B5EF4-FFF2-40B4-BE49-F238E27FC236}">
                  <a16:creationId xmlns:a16="http://schemas.microsoft.com/office/drawing/2014/main" id="{AC46B7C9-5E5D-47C5-ABB5-2E7BDB0FF8CC}"/>
                </a:ext>
              </a:extLst>
            </p:cNvPr>
            <p:cNvSpPr txBox="1"/>
            <p:nvPr/>
          </p:nvSpPr>
          <p:spPr>
            <a:xfrm>
              <a:off x="8951223" y="3565598"/>
              <a:ext cx="711154" cy="523220"/>
            </a:xfrm>
            <a:prstGeom prst="rect">
              <a:avLst/>
            </a:prstGeom>
            <a:noFill/>
          </p:spPr>
          <p:txBody>
            <a:bodyPr wrap="square" rtlCol="0">
              <a:spAutoFit/>
            </a:bodyPr>
            <a:lstStyle/>
            <a:p>
              <a:r>
                <a:rPr lang="en-US" sz="2800" dirty="0">
                  <a:latin typeface="Times New Roman" panose="02020603050405020304" pitchFamily="18" charset="0"/>
                  <a:cs typeface="Times New Roman" panose="02020603050405020304" pitchFamily="18" charset="0"/>
                </a:rPr>
                <a:t>-2</a:t>
              </a:r>
              <a:endParaRPr lang="vi-VN" sz="2800" dirty="0">
                <a:latin typeface="Times New Roman" panose="02020603050405020304" pitchFamily="18" charset="0"/>
                <a:cs typeface="Times New Roman" panose="02020603050405020304" pitchFamily="18" charset="0"/>
              </a:endParaRPr>
            </a:p>
          </p:txBody>
        </p:sp>
        <p:sp>
          <p:nvSpPr>
            <p:cNvPr id="32" name="TextBox 31">
              <a:extLst>
                <a:ext uri="{FF2B5EF4-FFF2-40B4-BE49-F238E27FC236}">
                  <a16:creationId xmlns:a16="http://schemas.microsoft.com/office/drawing/2014/main" id="{53D28549-8A6D-4D9A-9550-8CF279F22543}"/>
                </a:ext>
              </a:extLst>
            </p:cNvPr>
            <p:cNvSpPr txBox="1"/>
            <p:nvPr/>
          </p:nvSpPr>
          <p:spPr>
            <a:xfrm>
              <a:off x="8951223" y="4033467"/>
              <a:ext cx="711154" cy="523220"/>
            </a:xfrm>
            <a:prstGeom prst="rect">
              <a:avLst/>
            </a:prstGeom>
            <a:noFill/>
          </p:spPr>
          <p:txBody>
            <a:bodyPr wrap="square" rtlCol="0">
              <a:spAutoFit/>
            </a:bodyPr>
            <a:lstStyle/>
            <a:p>
              <a:r>
                <a:rPr lang="en-US" sz="2800" dirty="0">
                  <a:latin typeface="Times New Roman" panose="02020603050405020304" pitchFamily="18" charset="0"/>
                  <a:cs typeface="Times New Roman" panose="02020603050405020304" pitchFamily="18" charset="0"/>
                </a:rPr>
                <a:t>-3</a:t>
              </a:r>
              <a:endParaRPr lang="vi-VN" sz="2800" dirty="0">
                <a:latin typeface="Times New Roman" panose="02020603050405020304" pitchFamily="18" charset="0"/>
                <a:cs typeface="Times New Roman" panose="02020603050405020304" pitchFamily="18" charset="0"/>
              </a:endParaRPr>
            </a:p>
          </p:txBody>
        </p:sp>
        <p:sp>
          <p:nvSpPr>
            <p:cNvPr id="33" name="TextBox 32">
              <a:extLst>
                <a:ext uri="{FF2B5EF4-FFF2-40B4-BE49-F238E27FC236}">
                  <a16:creationId xmlns:a16="http://schemas.microsoft.com/office/drawing/2014/main" id="{66C40226-1020-4DF2-BFB1-E6A6E84212C7}"/>
                </a:ext>
              </a:extLst>
            </p:cNvPr>
            <p:cNvSpPr txBox="1"/>
            <p:nvPr/>
          </p:nvSpPr>
          <p:spPr>
            <a:xfrm>
              <a:off x="8736683" y="2314022"/>
              <a:ext cx="711154" cy="523220"/>
            </a:xfrm>
            <a:prstGeom prst="rect">
              <a:avLst/>
            </a:prstGeom>
            <a:noFill/>
          </p:spPr>
          <p:txBody>
            <a:bodyPr wrap="square" rtlCol="0">
              <a:spAutoFit/>
            </a:bodyPr>
            <a:lstStyle/>
            <a:p>
              <a:r>
                <a:rPr lang="en-US" sz="2800" dirty="0">
                  <a:latin typeface="Times New Roman" panose="02020603050405020304" pitchFamily="18" charset="0"/>
                  <a:cs typeface="Times New Roman" panose="02020603050405020304" pitchFamily="18" charset="0"/>
                </a:rPr>
                <a:t>-1</a:t>
              </a:r>
              <a:endParaRPr lang="vi-VN" sz="2800" dirty="0">
                <a:latin typeface="Times New Roman" panose="02020603050405020304" pitchFamily="18" charset="0"/>
                <a:cs typeface="Times New Roman" panose="02020603050405020304" pitchFamily="18" charset="0"/>
              </a:endParaRPr>
            </a:p>
          </p:txBody>
        </p:sp>
        <p:sp>
          <p:nvSpPr>
            <p:cNvPr id="34" name="TextBox 33">
              <a:extLst>
                <a:ext uri="{FF2B5EF4-FFF2-40B4-BE49-F238E27FC236}">
                  <a16:creationId xmlns:a16="http://schemas.microsoft.com/office/drawing/2014/main" id="{CC8246D7-3354-473D-9F3F-930414ECFD26}"/>
                </a:ext>
              </a:extLst>
            </p:cNvPr>
            <p:cNvSpPr txBox="1"/>
            <p:nvPr/>
          </p:nvSpPr>
          <p:spPr>
            <a:xfrm>
              <a:off x="8271046" y="2298984"/>
              <a:ext cx="711154" cy="523220"/>
            </a:xfrm>
            <a:prstGeom prst="rect">
              <a:avLst/>
            </a:prstGeom>
            <a:noFill/>
          </p:spPr>
          <p:txBody>
            <a:bodyPr wrap="square" rtlCol="0">
              <a:spAutoFit/>
            </a:bodyPr>
            <a:lstStyle/>
            <a:p>
              <a:r>
                <a:rPr lang="en-US" sz="2800" dirty="0">
                  <a:latin typeface="Times New Roman" panose="02020603050405020304" pitchFamily="18" charset="0"/>
                  <a:cs typeface="Times New Roman" panose="02020603050405020304" pitchFamily="18" charset="0"/>
                </a:rPr>
                <a:t>-2</a:t>
              </a:r>
              <a:endParaRPr lang="vi-VN" sz="2800" dirty="0">
                <a:latin typeface="Times New Roman" panose="02020603050405020304" pitchFamily="18" charset="0"/>
                <a:cs typeface="Times New Roman" panose="02020603050405020304" pitchFamily="18" charset="0"/>
              </a:endParaRPr>
            </a:p>
          </p:txBody>
        </p:sp>
        <p:sp>
          <p:nvSpPr>
            <p:cNvPr id="35" name="TextBox 34">
              <a:extLst>
                <a:ext uri="{FF2B5EF4-FFF2-40B4-BE49-F238E27FC236}">
                  <a16:creationId xmlns:a16="http://schemas.microsoft.com/office/drawing/2014/main" id="{0A11F6F3-B099-44AF-9D6B-9BDED46CDFF8}"/>
                </a:ext>
              </a:extLst>
            </p:cNvPr>
            <p:cNvSpPr txBox="1"/>
            <p:nvPr/>
          </p:nvSpPr>
          <p:spPr>
            <a:xfrm>
              <a:off x="7773635" y="2339311"/>
              <a:ext cx="711154" cy="523220"/>
            </a:xfrm>
            <a:prstGeom prst="rect">
              <a:avLst/>
            </a:prstGeom>
            <a:noFill/>
          </p:spPr>
          <p:txBody>
            <a:bodyPr wrap="square" rtlCol="0">
              <a:spAutoFit/>
            </a:bodyPr>
            <a:lstStyle/>
            <a:p>
              <a:r>
                <a:rPr lang="en-US" sz="2800" dirty="0">
                  <a:latin typeface="Times New Roman" panose="02020603050405020304" pitchFamily="18" charset="0"/>
                  <a:cs typeface="Times New Roman" panose="02020603050405020304" pitchFamily="18" charset="0"/>
                </a:rPr>
                <a:t>-3</a:t>
              </a:r>
              <a:endParaRPr lang="vi-VN" sz="2800" dirty="0">
                <a:latin typeface="Times New Roman" panose="02020603050405020304" pitchFamily="18" charset="0"/>
                <a:cs typeface="Times New Roman" panose="02020603050405020304" pitchFamily="18" charset="0"/>
              </a:endParaRPr>
            </a:p>
          </p:txBody>
        </p:sp>
        <p:sp>
          <p:nvSpPr>
            <p:cNvPr id="36" name="TextBox 35">
              <a:extLst>
                <a:ext uri="{FF2B5EF4-FFF2-40B4-BE49-F238E27FC236}">
                  <a16:creationId xmlns:a16="http://schemas.microsoft.com/office/drawing/2014/main" id="{FFBC0925-2492-4FDB-897C-E585DB6B7C1A}"/>
                </a:ext>
              </a:extLst>
            </p:cNvPr>
            <p:cNvSpPr txBox="1"/>
            <p:nvPr/>
          </p:nvSpPr>
          <p:spPr>
            <a:xfrm>
              <a:off x="9815102" y="2298984"/>
              <a:ext cx="466024" cy="523220"/>
            </a:xfrm>
            <a:prstGeom prst="rect">
              <a:avLst/>
            </a:prstGeom>
            <a:noFill/>
          </p:spPr>
          <p:txBody>
            <a:bodyPr wrap="square" rtlCol="0">
              <a:spAutoFit/>
            </a:bodyPr>
            <a:lstStyle/>
            <a:p>
              <a:r>
                <a:rPr lang="en-US" sz="2800" dirty="0">
                  <a:latin typeface="Times New Roman" panose="02020603050405020304" pitchFamily="18" charset="0"/>
                  <a:cs typeface="Times New Roman" panose="02020603050405020304" pitchFamily="18" charset="0"/>
                </a:rPr>
                <a:t>1</a:t>
              </a:r>
              <a:endParaRPr lang="vi-VN" sz="2800" dirty="0">
                <a:latin typeface="Times New Roman" panose="02020603050405020304" pitchFamily="18" charset="0"/>
                <a:cs typeface="Times New Roman" panose="02020603050405020304" pitchFamily="18" charset="0"/>
              </a:endParaRPr>
            </a:p>
          </p:txBody>
        </p:sp>
        <p:sp>
          <p:nvSpPr>
            <p:cNvPr id="37" name="TextBox 36">
              <a:extLst>
                <a:ext uri="{FF2B5EF4-FFF2-40B4-BE49-F238E27FC236}">
                  <a16:creationId xmlns:a16="http://schemas.microsoft.com/office/drawing/2014/main" id="{936BB380-1016-462D-87DF-B37CC838F168}"/>
                </a:ext>
              </a:extLst>
            </p:cNvPr>
            <p:cNvSpPr txBox="1"/>
            <p:nvPr/>
          </p:nvSpPr>
          <p:spPr>
            <a:xfrm>
              <a:off x="10268758" y="2297411"/>
              <a:ext cx="466024" cy="523220"/>
            </a:xfrm>
            <a:prstGeom prst="rect">
              <a:avLst/>
            </a:prstGeom>
            <a:noFill/>
          </p:spPr>
          <p:txBody>
            <a:bodyPr wrap="square" rtlCol="0">
              <a:spAutoFit/>
            </a:bodyPr>
            <a:lstStyle/>
            <a:p>
              <a:r>
                <a:rPr lang="en-US" sz="2800" dirty="0">
                  <a:latin typeface="Times New Roman" panose="02020603050405020304" pitchFamily="18" charset="0"/>
                  <a:cs typeface="Times New Roman" panose="02020603050405020304" pitchFamily="18" charset="0"/>
                </a:rPr>
                <a:t>2</a:t>
              </a:r>
              <a:endParaRPr lang="vi-VN" sz="2800" dirty="0">
                <a:latin typeface="Times New Roman" panose="02020603050405020304" pitchFamily="18" charset="0"/>
                <a:cs typeface="Times New Roman" panose="02020603050405020304" pitchFamily="18" charset="0"/>
              </a:endParaRPr>
            </a:p>
          </p:txBody>
        </p:sp>
        <p:sp>
          <p:nvSpPr>
            <p:cNvPr id="38" name="TextBox 37">
              <a:extLst>
                <a:ext uri="{FF2B5EF4-FFF2-40B4-BE49-F238E27FC236}">
                  <a16:creationId xmlns:a16="http://schemas.microsoft.com/office/drawing/2014/main" id="{8A60E21F-0E80-4F7F-BCF1-BEFBFD2B0F31}"/>
                </a:ext>
              </a:extLst>
            </p:cNvPr>
            <p:cNvSpPr txBox="1"/>
            <p:nvPr/>
          </p:nvSpPr>
          <p:spPr>
            <a:xfrm>
              <a:off x="10759250" y="2272503"/>
              <a:ext cx="466024" cy="523220"/>
            </a:xfrm>
            <a:prstGeom prst="rect">
              <a:avLst/>
            </a:prstGeom>
            <a:noFill/>
          </p:spPr>
          <p:txBody>
            <a:bodyPr wrap="square" rtlCol="0">
              <a:spAutoFit/>
            </a:bodyPr>
            <a:lstStyle/>
            <a:p>
              <a:r>
                <a:rPr lang="en-US" sz="2800" dirty="0">
                  <a:latin typeface="Times New Roman" panose="02020603050405020304" pitchFamily="18" charset="0"/>
                  <a:cs typeface="Times New Roman" panose="02020603050405020304" pitchFamily="18" charset="0"/>
                </a:rPr>
                <a:t>3</a:t>
              </a:r>
              <a:endParaRPr lang="vi-VN" sz="2800" dirty="0">
                <a:latin typeface="Times New Roman" panose="02020603050405020304" pitchFamily="18" charset="0"/>
                <a:cs typeface="Times New Roman" panose="02020603050405020304" pitchFamily="18" charset="0"/>
              </a:endParaRPr>
            </a:p>
          </p:txBody>
        </p:sp>
      </p:grpSp>
      <p:sp>
        <p:nvSpPr>
          <p:cNvPr id="40" name="TextBox 39">
            <a:extLst>
              <a:ext uri="{FF2B5EF4-FFF2-40B4-BE49-F238E27FC236}">
                <a16:creationId xmlns:a16="http://schemas.microsoft.com/office/drawing/2014/main" id="{8D983613-4160-4F91-9F78-19553A95AFB3}"/>
              </a:ext>
            </a:extLst>
          </p:cNvPr>
          <p:cNvSpPr txBox="1"/>
          <p:nvPr/>
        </p:nvSpPr>
        <p:spPr>
          <a:xfrm>
            <a:off x="553505" y="2310889"/>
            <a:ext cx="6617540" cy="954107"/>
          </a:xfrm>
          <a:prstGeom prst="rect">
            <a:avLst/>
          </a:prstGeom>
          <a:noFill/>
        </p:spPr>
        <p:txBody>
          <a:bodyPr wrap="square" rtlCol="0">
            <a:spAutoFit/>
          </a:bodyPr>
          <a:lstStyle/>
          <a:p>
            <a:r>
              <a:rPr lang="en-US" sz="2800" dirty="0">
                <a:latin typeface="Times New Roman" panose="02020603050405020304" pitchFamily="18" charset="0"/>
                <a:cs typeface="Times New Roman" panose="02020603050405020304" pitchFamily="18" charset="0"/>
              </a:rPr>
              <a:t>- Do </a:t>
            </a:r>
            <a:r>
              <a:rPr lang="en-US" sz="2800" dirty="0" err="1">
                <a:latin typeface="Times New Roman" panose="02020603050405020304" pitchFamily="18" charset="0"/>
                <a:cs typeface="Times New Roman" panose="02020603050405020304" pitchFamily="18" charset="0"/>
              </a:rPr>
              <a:t>hoành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độ</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bằng</a:t>
            </a:r>
            <a:r>
              <a:rPr lang="en-US" sz="2800" dirty="0">
                <a:latin typeface="Times New Roman" panose="02020603050405020304" pitchFamily="18" charset="0"/>
                <a:cs typeface="Times New Roman" panose="02020603050405020304" pitchFamily="18" charset="0"/>
              </a:rPr>
              <a:t> 0 </a:t>
            </a:r>
            <a:r>
              <a:rPr lang="en-US" sz="2800" dirty="0" err="1">
                <a:latin typeface="Times New Roman" panose="02020603050405020304" pitchFamily="18" charset="0"/>
                <a:cs typeface="Times New Roman" panose="02020603050405020304" pitchFamily="18" charset="0"/>
              </a:rPr>
              <a:t>nên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điểm</a:t>
            </a:r>
            <a:r>
              <a:rPr lang="en-US" sz="2800" dirty="0">
                <a:latin typeface="Times New Roman" panose="02020603050405020304" pitchFamily="18" charset="0"/>
                <a:cs typeface="Times New Roman" panose="02020603050405020304" pitchFamily="18" charset="0"/>
              </a:rPr>
              <a:t> D </a:t>
            </a:r>
            <a:r>
              <a:rPr lang="en-US" sz="2800" dirty="0" err="1">
                <a:latin typeface="Times New Roman" panose="02020603050405020304" pitchFamily="18" charset="0"/>
                <a:cs typeface="Times New Roman" panose="02020603050405020304" pitchFamily="18" charset="0"/>
              </a:rPr>
              <a:t>nằm</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trên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trục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tung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và</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tung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độ</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bằng</a:t>
            </a:r>
            <a:r>
              <a:rPr lang="en-US" sz="2800" dirty="0">
                <a:latin typeface="Times New Roman" panose="02020603050405020304" pitchFamily="18" charset="0"/>
                <a:cs typeface="Times New Roman" panose="02020603050405020304" pitchFamily="18" charset="0"/>
              </a:rPr>
              <a:t> -2</a:t>
            </a:r>
            <a:endParaRPr lang="vi-VN" sz="2800" dirty="0">
              <a:latin typeface="Times New Roman" panose="02020603050405020304" pitchFamily="18" charset="0"/>
              <a:cs typeface="Times New Roman" panose="02020603050405020304" pitchFamily="18" charset="0"/>
            </a:endParaRPr>
          </a:p>
        </p:txBody>
      </p:sp>
      <p:grpSp>
        <p:nvGrpSpPr>
          <p:cNvPr id="48" name="Group 47">
            <a:extLst>
              <a:ext uri="{FF2B5EF4-FFF2-40B4-BE49-F238E27FC236}">
                <a16:creationId xmlns:a16="http://schemas.microsoft.com/office/drawing/2014/main" id="{19096F5F-EB32-4BB1-93F5-EDAAA5458F36}"/>
              </a:ext>
            </a:extLst>
          </p:cNvPr>
          <p:cNvGrpSpPr/>
          <p:nvPr/>
        </p:nvGrpSpPr>
        <p:grpSpPr>
          <a:xfrm>
            <a:off x="8890232" y="2288096"/>
            <a:ext cx="495629" cy="975527"/>
            <a:chOff x="8890232" y="2288096"/>
            <a:chExt cx="495629" cy="975527"/>
          </a:xfrm>
        </p:grpSpPr>
        <p:cxnSp>
          <p:nvCxnSpPr>
            <p:cNvPr id="44" name="Straight Connector 43">
              <a:extLst>
                <a:ext uri="{FF2B5EF4-FFF2-40B4-BE49-F238E27FC236}">
                  <a16:creationId xmlns:a16="http://schemas.microsoft.com/office/drawing/2014/main" id="{121EEA89-BED5-4CC2-BFE4-689B6D671A30}"/>
                </a:ext>
              </a:extLst>
            </p:cNvPr>
            <p:cNvCxnSpPr>
              <a:cxnSpLocks/>
            </p:cNvCxnSpPr>
            <p:nvPr/>
          </p:nvCxnSpPr>
          <p:spPr>
            <a:xfrm flipV="1">
              <a:off x="8903295" y="2288096"/>
              <a:ext cx="0" cy="975527"/>
            </a:xfrm>
            <a:prstGeom prst="line">
              <a:avLst/>
            </a:prstGeom>
            <a:ln w="1905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46" name="Straight Connector 45">
              <a:extLst>
                <a:ext uri="{FF2B5EF4-FFF2-40B4-BE49-F238E27FC236}">
                  <a16:creationId xmlns:a16="http://schemas.microsoft.com/office/drawing/2014/main" id="{6895F26C-2EC5-4316-A2EF-A81FA6DEF679}"/>
                </a:ext>
              </a:extLst>
            </p:cNvPr>
            <p:cNvCxnSpPr/>
            <p:nvPr/>
          </p:nvCxnSpPr>
          <p:spPr>
            <a:xfrm flipH="1">
              <a:off x="8890232" y="2310889"/>
              <a:ext cx="495629" cy="0"/>
            </a:xfrm>
            <a:prstGeom prst="line">
              <a:avLst/>
            </a:prstGeom>
            <a:ln w="19050">
              <a:solidFill>
                <a:schemeClr val="tx1"/>
              </a:solidFill>
              <a:prstDash val="dash"/>
            </a:ln>
          </p:spPr>
          <p:style>
            <a:lnRef idx="1">
              <a:schemeClr val="accent1"/>
            </a:lnRef>
            <a:fillRef idx="0">
              <a:schemeClr val="accent1"/>
            </a:fillRef>
            <a:effectRef idx="0">
              <a:schemeClr val="accent1"/>
            </a:effectRef>
            <a:fontRef idx="minor">
              <a:schemeClr val="tx1"/>
            </a:fontRef>
          </p:style>
        </p:cxnSp>
      </p:grpSp>
      <p:sp>
        <p:nvSpPr>
          <p:cNvPr id="49" name="TextBox 48">
            <a:extLst>
              <a:ext uri="{FF2B5EF4-FFF2-40B4-BE49-F238E27FC236}">
                <a16:creationId xmlns:a16="http://schemas.microsoft.com/office/drawing/2014/main" id="{4627DD00-C54F-4FA4-9B90-6DE018D9B166}"/>
              </a:ext>
            </a:extLst>
          </p:cNvPr>
          <p:cNvSpPr txBox="1"/>
          <p:nvPr/>
        </p:nvSpPr>
        <p:spPr>
          <a:xfrm>
            <a:off x="8769206" y="2119368"/>
            <a:ext cx="464458" cy="369332"/>
          </a:xfrm>
          <a:prstGeom prst="rect">
            <a:avLst/>
          </a:prstGeom>
          <a:noFill/>
        </p:spPr>
        <p:txBody>
          <a:bodyPr wrap="square" rtlCol="0">
            <a:spAutoFit/>
          </a:bodyPr>
          <a:lstStyle/>
          <a:p>
            <a:r>
              <a:rPr lang="vi-VN" dirty="0">
                <a:solidFill>
                  <a:srgbClr val="FF0000"/>
                </a:solidFill>
                <a:sym typeface="Symbol" panose="05050102010706020507" pitchFamily="18" charset="2"/>
              </a:rPr>
              <a:t></a:t>
            </a:r>
            <a:endParaRPr lang="vi-VN" dirty="0">
              <a:solidFill>
                <a:srgbClr val="FF0000"/>
              </a:solidFill>
            </a:endParaRPr>
          </a:p>
        </p:txBody>
      </p:sp>
      <p:sp>
        <p:nvSpPr>
          <p:cNvPr id="50" name="TextBox 49">
            <a:extLst>
              <a:ext uri="{FF2B5EF4-FFF2-40B4-BE49-F238E27FC236}">
                <a16:creationId xmlns:a16="http://schemas.microsoft.com/office/drawing/2014/main" id="{255E2D2E-2CEE-4F72-A68D-6D7169F0F276}"/>
              </a:ext>
            </a:extLst>
          </p:cNvPr>
          <p:cNvSpPr txBox="1"/>
          <p:nvPr/>
        </p:nvSpPr>
        <p:spPr>
          <a:xfrm>
            <a:off x="8462964" y="1927998"/>
            <a:ext cx="1005321" cy="369332"/>
          </a:xfrm>
          <a:prstGeom prst="rect">
            <a:avLst/>
          </a:prstGeom>
          <a:noFill/>
        </p:spPr>
        <p:txBody>
          <a:bodyPr wrap="square" rtlCol="0">
            <a:spAutoFit/>
          </a:bodyPr>
          <a:lstStyle/>
          <a:p>
            <a:r>
              <a:rPr lang="en-US" dirty="0">
                <a:latin typeface="Times New Roman" panose="02020603050405020304" pitchFamily="18" charset="0"/>
                <a:cs typeface="Times New Roman" panose="02020603050405020304" pitchFamily="18" charset="0"/>
              </a:rPr>
              <a:t> A(-1; 2)</a:t>
            </a:r>
            <a:endParaRPr lang="vi-VN" dirty="0">
              <a:latin typeface="Times New Roman" panose="02020603050405020304" pitchFamily="18" charset="0"/>
              <a:cs typeface="Times New Roman" panose="02020603050405020304" pitchFamily="18" charset="0"/>
            </a:endParaRPr>
          </a:p>
        </p:txBody>
      </p:sp>
      <p:sp>
        <p:nvSpPr>
          <p:cNvPr id="51" name="TextBox 50">
            <a:extLst>
              <a:ext uri="{FF2B5EF4-FFF2-40B4-BE49-F238E27FC236}">
                <a16:creationId xmlns:a16="http://schemas.microsoft.com/office/drawing/2014/main" id="{9CE8DB4A-23E1-4FFB-9633-975FE1F8DFAB}"/>
              </a:ext>
            </a:extLst>
          </p:cNvPr>
          <p:cNvSpPr txBox="1"/>
          <p:nvPr/>
        </p:nvSpPr>
        <p:spPr>
          <a:xfrm>
            <a:off x="878114" y="1413164"/>
            <a:ext cx="2082951" cy="523220"/>
          </a:xfrm>
          <a:prstGeom prst="rect">
            <a:avLst/>
          </a:prstGeom>
          <a:noFill/>
        </p:spPr>
        <p:txBody>
          <a:bodyPr wrap="square" rtlCol="0">
            <a:spAutoFit/>
          </a:bodyPr>
          <a:lstStyle/>
          <a:p>
            <a:r>
              <a:rPr lang="en-US" sz="2800" b="1" i="1" u="sng" dirty="0" err="1">
                <a:solidFill>
                  <a:srgbClr val="0000CC"/>
                </a:solidFill>
                <a:latin typeface="Times New Roman" panose="02020603050405020304" pitchFamily="18" charset="0"/>
                <a:cs typeface="Times New Roman" panose="02020603050405020304" pitchFamily="18" charset="0"/>
              </a:rPr>
              <a:t>Giải</a:t>
            </a:r>
            <a:r>
              <a:rPr lang="en-US" sz="2800" b="1" i="1" u="sng" dirty="0">
                <a:solidFill>
                  <a:srgbClr val="0000CC"/>
                </a:solidFill>
                <a:latin typeface="Times New Roman" panose="02020603050405020304" pitchFamily="18" charset="0"/>
                <a:cs typeface="Times New Roman" panose="02020603050405020304" pitchFamily="18" charset="0"/>
              </a:rPr>
              <a:t>: </a:t>
            </a:r>
            <a:endParaRPr lang="vi-VN" sz="2800" b="1" i="1" u="sng" dirty="0">
              <a:solidFill>
                <a:srgbClr val="0000CC"/>
              </a:solidFill>
              <a:latin typeface="Times New Roman" panose="02020603050405020304" pitchFamily="18" charset="0"/>
              <a:cs typeface="Times New Roman" panose="02020603050405020304" pitchFamily="18" charset="0"/>
            </a:endParaRPr>
          </a:p>
        </p:txBody>
      </p:sp>
      <p:sp>
        <p:nvSpPr>
          <p:cNvPr id="52" name="TextBox 51">
            <a:extLst>
              <a:ext uri="{FF2B5EF4-FFF2-40B4-BE49-F238E27FC236}">
                <a16:creationId xmlns:a16="http://schemas.microsoft.com/office/drawing/2014/main" id="{2BD92363-C36E-4A7C-A9B0-BD3ADE14E1AA}"/>
              </a:ext>
            </a:extLst>
          </p:cNvPr>
          <p:cNvSpPr txBox="1"/>
          <p:nvPr/>
        </p:nvSpPr>
        <p:spPr>
          <a:xfrm>
            <a:off x="564709" y="1881474"/>
            <a:ext cx="6617540" cy="523220"/>
          </a:xfrm>
          <a:prstGeom prst="rect">
            <a:avLst/>
          </a:prstGeom>
          <a:noFill/>
        </p:spPr>
        <p:txBody>
          <a:bodyPr wrap="square" rtlCol="0">
            <a:spAutoFit/>
          </a:bodyPr>
          <a:lstStyle/>
          <a:p>
            <a:r>
              <a:rPr lang="en-US" sz="2800" dirty="0">
                <a:solidFill>
                  <a:srgbClr val="0000CC"/>
                </a:solidFill>
                <a:latin typeface="Times New Roman" panose="02020603050405020304" pitchFamily="18" charset="0"/>
                <a:cs typeface="Times New Roman" panose="02020603050405020304" pitchFamily="18" charset="0"/>
              </a:rPr>
              <a:t>*</a:t>
            </a:r>
            <a:r>
              <a:rPr lang="en-US" sz="2800" dirty="0" err="1">
                <a:solidFill>
                  <a:srgbClr val="0000CC"/>
                </a:solidFill>
                <a:latin typeface="Times New Roman" panose="02020603050405020304" pitchFamily="18" charset="0"/>
                <a:cs typeface="Times New Roman" panose="02020603050405020304" pitchFamily="18" charset="0"/>
              </a:rPr>
              <a:t>Xác</a:t>
            </a:r>
            <a:r>
              <a:rPr lang="en-US" sz="2800" dirty="0">
                <a:solidFill>
                  <a:srgbClr val="0000CC"/>
                </a:solidFill>
                <a:latin typeface="Times New Roman" panose="02020603050405020304" pitchFamily="18" charset="0"/>
                <a:cs typeface="Times New Roman" panose="02020603050405020304" pitchFamily="18" charset="0"/>
              </a:rPr>
              <a:t> </a:t>
            </a:r>
            <a:r>
              <a:rPr lang="en-US" sz="2800" dirty="0" err="1">
                <a:solidFill>
                  <a:srgbClr val="0000CC"/>
                </a:solidFill>
                <a:latin typeface="Times New Roman" panose="02020603050405020304" pitchFamily="18" charset="0"/>
                <a:cs typeface="Times New Roman" panose="02020603050405020304" pitchFamily="18" charset="0"/>
              </a:rPr>
              <a:t>định</a:t>
            </a:r>
            <a:r>
              <a:rPr lang="en-US" sz="2800" dirty="0">
                <a:solidFill>
                  <a:srgbClr val="0000CC"/>
                </a:solidFill>
                <a:latin typeface="Times New Roman" panose="02020603050405020304" pitchFamily="18" charset="0"/>
                <a:cs typeface="Times New Roman" panose="02020603050405020304" pitchFamily="18" charset="0"/>
              </a:rPr>
              <a:t> </a:t>
            </a:r>
            <a:r>
              <a:rPr lang="en-US" sz="2800" dirty="0" err="1">
                <a:solidFill>
                  <a:srgbClr val="0000CC"/>
                </a:solidFill>
                <a:latin typeface="Times New Roman" panose="02020603050405020304" pitchFamily="18" charset="0"/>
                <a:cs typeface="Times New Roman" panose="02020603050405020304" pitchFamily="18" charset="0"/>
              </a:rPr>
              <a:t>điểm</a:t>
            </a:r>
            <a:r>
              <a:rPr lang="en-US" sz="2800" dirty="0">
                <a:solidFill>
                  <a:srgbClr val="0000CC"/>
                </a:solidFill>
                <a:latin typeface="Times New Roman" panose="02020603050405020304" pitchFamily="18" charset="0"/>
                <a:cs typeface="Times New Roman" panose="02020603050405020304" pitchFamily="18" charset="0"/>
              </a:rPr>
              <a:t> D(0;-2)</a:t>
            </a:r>
            <a:endParaRPr lang="vi-VN" sz="2800" dirty="0">
              <a:solidFill>
                <a:srgbClr val="0000CC"/>
              </a:solidFill>
              <a:latin typeface="Times New Roman" panose="02020603050405020304" pitchFamily="18" charset="0"/>
              <a:cs typeface="Times New Roman" panose="02020603050405020304" pitchFamily="18" charset="0"/>
            </a:endParaRPr>
          </a:p>
        </p:txBody>
      </p:sp>
      <p:cxnSp>
        <p:nvCxnSpPr>
          <p:cNvPr id="6" name="Straight Connector 5">
            <a:extLst>
              <a:ext uri="{FF2B5EF4-FFF2-40B4-BE49-F238E27FC236}">
                <a16:creationId xmlns:a16="http://schemas.microsoft.com/office/drawing/2014/main" id="{8B85F3BA-C832-4F9B-B961-9D9E61AEA269}"/>
              </a:ext>
            </a:extLst>
          </p:cNvPr>
          <p:cNvCxnSpPr/>
          <p:nvPr/>
        </p:nvCxnSpPr>
        <p:spPr>
          <a:xfrm>
            <a:off x="10343288" y="3287527"/>
            <a:ext cx="0" cy="926065"/>
          </a:xfrm>
          <a:prstGeom prst="line">
            <a:avLst/>
          </a:prstGeom>
          <a:ln w="28575">
            <a:solidFill>
              <a:srgbClr val="000510"/>
            </a:solidFill>
            <a:prstDash val="dash"/>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263FA83C-0FA9-41EA-AA69-1188394DAD9A}"/>
              </a:ext>
            </a:extLst>
          </p:cNvPr>
          <p:cNvCxnSpPr/>
          <p:nvPr/>
        </p:nvCxnSpPr>
        <p:spPr>
          <a:xfrm>
            <a:off x="9372798" y="4222444"/>
            <a:ext cx="970490" cy="0"/>
          </a:xfrm>
          <a:prstGeom prst="line">
            <a:avLst/>
          </a:prstGeom>
          <a:ln w="28575">
            <a:solidFill>
              <a:srgbClr val="000510"/>
            </a:solidFill>
            <a:prstDash val="dash"/>
          </a:ln>
        </p:spPr>
        <p:style>
          <a:lnRef idx="1">
            <a:schemeClr val="accent1"/>
          </a:lnRef>
          <a:fillRef idx="0">
            <a:schemeClr val="accent1"/>
          </a:fillRef>
          <a:effectRef idx="0">
            <a:schemeClr val="accent1"/>
          </a:effectRef>
          <a:fontRef idx="minor">
            <a:schemeClr val="tx1"/>
          </a:fontRef>
        </p:style>
      </p:cxnSp>
      <p:sp>
        <p:nvSpPr>
          <p:cNvPr id="53" name="TextBox 52">
            <a:extLst>
              <a:ext uri="{FF2B5EF4-FFF2-40B4-BE49-F238E27FC236}">
                <a16:creationId xmlns:a16="http://schemas.microsoft.com/office/drawing/2014/main" id="{093B42C6-20BC-450E-A351-C0C48F086C07}"/>
              </a:ext>
            </a:extLst>
          </p:cNvPr>
          <p:cNvSpPr txBox="1"/>
          <p:nvPr/>
        </p:nvSpPr>
        <p:spPr>
          <a:xfrm>
            <a:off x="10194421" y="4004083"/>
            <a:ext cx="464458" cy="369332"/>
          </a:xfrm>
          <a:prstGeom prst="rect">
            <a:avLst/>
          </a:prstGeom>
          <a:noFill/>
        </p:spPr>
        <p:txBody>
          <a:bodyPr wrap="square" rtlCol="0">
            <a:spAutoFit/>
          </a:bodyPr>
          <a:lstStyle/>
          <a:p>
            <a:r>
              <a:rPr lang="vi-VN" dirty="0">
                <a:solidFill>
                  <a:srgbClr val="FF0000"/>
                </a:solidFill>
                <a:sym typeface="Symbol" panose="05050102010706020507" pitchFamily="18" charset="2"/>
              </a:rPr>
              <a:t></a:t>
            </a:r>
            <a:endParaRPr lang="vi-VN" dirty="0">
              <a:solidFill>
                <a:srgbClr val="FF0000"/>
              </a:solidFill>
            </a:endParaRPr>
          </a:p>
        </p:txBody>
      </p:sp>
      <p:sp>
        <p:nvSpPr>
          <p:cNvPr id="54" name="TextBox 53">
            <a:extLst>
              <a:ext uri="{FF2B5EF4-FFF2-40B4-BE49-F238E27FC236}">
                <a16:creationId xmlns:a16="http://schemas.microsoft.com/office/drawing/2014/main" id="{BDF1171F-A5EE-44B1-BD75-923B252D1945}"/>
              </a:ext>
            </a:extLst>
          </p:cNvPr>
          <p:cNvSpPr txBox="1"/>
          <p:nvPr/>
        </p:nvSpPr>
        <p:spPr>
          <a:xfrm>
            <a:off x="10266351" y="4018311"/>
            <a:ext cx="1005321" cy="369332"/>
          </a:xfrm>
          <a:prstGeom prst="rect">
            <a:avLst/>
          </a:prstGeom>
          <a:noFill/>
        </p:spPr>
        <p:txBody>
          <a:bodyPr wrap="square" rtlCol="0">
            <a:spAutoFit/>
          </a:bodyPr>
          <a:lstStyle/>
          <a:p>
            <a:r>
              <a:rPr lang="en-US" dirty="0">
                <a:latin typeface="Times New Roman" panose="02020603050405020304" pitchFamily="18" charset="0"/>
                <a:cs typeface="Times New Roman" panose="02020603050405020304" pitchFamily="18" charset="0"/>
              </a:rPr>
              <a:t> B(2;-2)</a:t>
            </a:r>
            <a:endParaRPr lang="vi-VN" dirty="0">
              <a:latin typeface="Times New Roman" panose="02020603050405020304" pitchFamily="18" charset="0"/>
              <a:cs typeface="Times New Roman" panose="02020603050405020304" pitchFamily="18" charset="0"/>
            </a:endParaRPr>
          </a:p>
        </p:txBody>
      </p:sp>
      <p:sp>
        <p:nvSpPr>
          <p:cNvPr id="55" name="TextBox 54">
            <a:extLst>
              <a:ext uri="{FF2B5EF4-FFF2-40B4-BE49-F238E27FC236}">
                <a16:creationId xmlns:a16="http://schemas.microsoft.com/office/drawing/2014/main" id="{E21B9DB5-667C-47F3-A453-AB3CCF34DA45}"/>
              </a:ext>
            </a:extLst>
          </p:cNvPr>
          <p:cNvSpPr txBox="1"/>
          <p:nvPr/>
        </p:nvSpPr>
        <p:spPr>
          <a:xfrm>
            <a:off x="10199071" y="3065141"/>
            <a:ext cx="464458" cy="369332"/>
          </a:xfrm>
          <a:prstGeom prst="rect">
            <a:avLst/>
          </a:prstGeom>
          <a:noFill/>
        </p:spPr>
        <p:txBody>
          <a:bodyPr wrap="square" rtlCol="0">
            <a:spAutoFit/>
          </a:bodyPr>
          <a:lstStyle/>
          <a:p>
            <a:r>
              <a:rPr lang="vi-VN" dirty="0">
                <a:solidFill>
                  <a:srgbClr val="FF0000"/>
                </a:solidFill>
                <a:sym typeface="Symbol" panose="05050102010706020507" pitchFamily="18" charset="2"/>
              </a:rPr>
              <a:t></a:t>
            </a:r>
            <a:endParaRPr lang="vi-VN" dirty="0">
              <a:solidFill>
                <a:srgbClr val="FF0000"/>
              </a:solidFill>
            </a:endParaRPr>
          </a:p>
        </p:txBody>
      </p:sp>
      <p:sp>
        <p:nvSpPr>
          <p:cNvPr id="56" name="TextBox 55">
            <a:extLst>
              <a:ext uri="{FF2B5EF4-FFF2-40B4-BE49-F238E27FC236}">
                <a16:creationId xmlns:a16="http://schemas.microsoft.com/office/drawing/2014/main" id="{64AB280D-260E-42DC-98F4-553F2B00B7DD}"/>
              </a:ext>
            </a:extLst>
          </p:cNvPr>
          <p:cNvSpPr txBox="1"/>
          <p:nvPr/>
        </p:nvSpPr>
        <p:spPr>
          <a:xfrm>
            <a:off x="10279750" y="3343015"/>
            <a:ext cx="1005321" cy="369332"/>
          </a:xfrm>
          <a:prstGeom prst="rect">
            <a:avLst/>
          </a:prstGeom>
          <a:noFill/>
        </p:spPr>
        <p:txBody>
          <a:bodyPr wrap="square" rtlCol="0">
            <a:spAutoFit/>
          </a:bodyPr>
          <a:lstStyle/>
          <a:p>
            <a:r>
              <a:rPr lang="en-US" dirty="0">
                <a:latin typeface="Times New Roman" panose="02020603050405020304" pitchFamily="18" charset="0"/>
                <a:cs typeface="Times New Roman" panose="02020603050405020304" pitchFamily="18" charset="0"/>
              </a:rPr>
              <a:t> C(2;0)</a:t>
            </a:r>
            <a:endParaRPr lang="vi-VN" dirty="0">
              <a:latin typeface="Times New Roman" panose="02020603050405020304" pitchFamily="18" charset="0"/>
              <a:cs typeface="Times New Roman" panose="02020603050405020304" pitchFamily="18" charset="0"/>
            </a:endParaRPr>
          </a:p>
        </p:txBody>
      </p:sp>
      <p:sp>
        <p:nvSpPr>
          <p:cNvPr id="57" name="TextBox 56">
            <a:extLst>
              <a:ext uri="{FF2B5EF4-FFF2-40B4-BE49-F238E27FC236}">
                <a16:creationId xmlns:a16="http://schemas.microsoft.com/office/drawing/2014/main" id="{96BC214D-A670-4667-BFB4-BA936E7E44B1}"/>
              </a:ext>
            </a:extLst>
          </p:cNvPr>
          <p:cNvSpPr txBox="1"/>
          <p:nvPr/>
        </p:nvSpPr>
        <p:spPr>
          <a:xfrm>
            <a:off x="9229993" y="4005808"/>
            <a:ext cx="464458" cy="369332"/>
          </a:xfrm>
          <a:prstGeom prst="rect">
            <a:avLst/>
          </a:prstGeom>
          <a:noFill/>
        </p:spPr>
        <p:txBody>
          <a:bodyPr wrap="square" rtlCol="0">
            <a:spAutoFit/>
          </a:bodyPr>
          <a:lstStyle/>
          <a:p>
            <a:r>
              <a:rPr lang="vi-VN" dirty="0">
                <a:solidFill>
                  <a:srgbClr val="FF0000"/>
                </a:solidFill>
                <a:sym typeface="Symbol" panose="05050102010706020507" pitchFamily="18" charset="2"/>
              </a:rPr>
              <a:t></a:t>
            </a:r>
            <a:endParaRPr lang="vi-VN" dirty="0">
              <a:solidFill>
                <a:srgbClr val="FF0000"/>
              </a:solidFill>
            </a:endParaRPr>
          </a:p>
        </p:txBody>
      </p:sp>
      <p:sp>
        <p:nvSpPr>
          <p:cNvPr id="58" name="TextBox 57">
            <a:extLst>
              <a:ext uri="{FF2B5EF4-FFF2-40B4-BE49-F238E27FC236}">
                <a16:creationId xmlns:a16="http://schemas.microsoft.com/office/drawing/2014/main" id="{BB1D28DC-F359-45F9-8BF0-53B9216CFD99}"/>
              </a:ext>
            </a:extLst>
          </p:cNvPr>
          <p:cNvSpPr txBox="1"/>
          <p:nvPr/>
        </p:nvSpPr>
        <p:spPr>
          <a:xfrm>
            <a:off x="8487654" y="3814052"/>
            <a:ext cx="1005321" cy="369332"/>
          </a:xfrm>
          <a:prstGeom prst="rect">
            <a:avLst/>
          </a:prstGeom>
          <a:noFill/>
        </p:spPr>
        <p:txBody>
          <a:bodyPr wrap="square" rtlCol="0">
            <a:spAutoFit/>
          </a:bodyPr>
          <a:lstStyle/>
          <a:p>
            <a:r>
              <a:rPr lang="en-US" dirty="0">
                <a:latin typeface="Times New Roman" panose="02020603050405020304" pitchFamily="18" charset="0"/>
                <a:cs typeface="Times New Roman" panose="02020603050405020304" pitchFamily="18" charset="0"/>
              </a:rPr>
              <a:t> D(0;-2)</a:t>
            </a:r>
            <a:endParaRPr lang="vi-VN"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3025938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barn(inVertical)">
                                      <p:cBhvr>
                                        <p:cTn id="7" dur="500"/>
                                        <p:tgtEl>
                                          <p:spTgt spid="5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40"/>
                                        </p:tgtEl>
                                        <p:attrNameLst>
                                          <p:attrName>style.visibility</p:attrName>
                                        </p:attrNameLst>
                                      </p:cBhvr>
                                      <p:to>
                                        <p:strVal val="visible"/>
                                      </p:to>
                                    </p:set>
                                    <p:animEffect transition="in" filter="barn(inVertical)">
                                      <p:cBhvr>
                                        <p:cTn id="12" dur="500"/>
                                        <p:tgtEl>
                                          <p:spTgt spid="40"/>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57"/>
                                        </p:tgtEl>
                                        <p:attrNameLst>
                                          <p:attrName>style.visibility</p:attrName>
                                        </p:attrNameLst>
                                      </p:cBhvr>
                                      <p:to>
                                        <p:strVal val="visible"/>
                                      </p:to>
                                    </p:set>
                                    <p:animEffect transition="in" filter="wipe(down)">
                                      <p:cBhvr>
                                        <p:cTn id="17" dur="500"/>
                                        <p:tgtEl>
                                          <p:spTgt spid="57"/>
                                        </p:tgtEl>
                                      </p:cBhvr>
                                    </p:animEffect>
                                  </p:childTnLst>
                                </p:cTn>
                              </p:par>
                            </p:childTnLst>
                          </p:cTn>
                        </p:par>
                        <p:par>
                          <p:cTn id="18" fill="hold">
                            <p:stCondLst>
                              <p:cond delay="500"/>
                            </p:stCondLst>
                            <p:childTnLst>
                              <p:par>
                                <p:cTn id="19" presetID="22" presetClass="entr" presetSubtype="4" fill="hold" grpId="0" nodeType="afterEffect">
                                  <p:stCondLst>
                                    <p:cond delay="0"/>
                                  </p:stCondLst>
                                  <p:childTnLst>
                                    <p:set>
                                      <p:cBhvr>
                                        <p:cTn id="20" dur="1" fill="hold">
                                          <p:stCondLst>
                                            <p:cond delay="0"/>
                                          </p:stCondLst>
                                        </p:cTn>
                                        <p:tgtEl>
                                          <p:spTgt spid="58"/>
                                        </p:tgtEl>
                                        <p:attrNameLst>
                                          <p:attrName>style.visibility</p:attrName>
                                        </p:attrNameLst>
                                      </p:cBhvr>
                                      <p:to>
                                        <p:strVal val="visible"/>
                                      </p:to>
                                    </p:set>
                                    <p:animEffect transition="in" filter="wipe(down)">
                                      <p:cBhvr>
                                        <p:cTn id="21" dur="5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p:bldP spid="52" grpId="0"/>
      <p:bldP spid="57" grpId="0"/>
      <p:bldP spid="58"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000066">
            <a:alpha val="89804"/>
          </a:srgbClr>
        </a:solidFill>
        <a:effectLst/>
      </p:bgPr>
    </p:bg>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79137C97-D3A4-4145-9070-4AC823B2051C}"/>
              </a:ext>
            </a:extLst>
          </p:cNvPr>
          <p:cNvGrpSpPr/>
          <p:nvPr/>
        </p:nvGrpSpPr>
        <p:grpSpPr>
          <a:xfrm>
            <a:off x="3632019" y="97768"/>
            <a:ext cx="4758431" cy="524685"/>
            <a:chOff x="3632019" y="138109"/>
            <a:chExt cx="4758431" cy="524685"/>
          </a:xfrm>
        </p:grpSpPr>
        <p:sp>
          <p:nvSpPr>
            <p:cNvPr id="3" name="TextBox 2">
              <a:extLst>
                <a:ext uri="{FF2B5EF4-FFF2-40B4-BE49-F238E27FC236}">
                  <a16:creationId xmlns:a16="http://schemas.microsoft.com/office/drawing/2014/main" id="{3482B6EF-639B-468B-A619-42EE7EB2C259}"/>
                </a:ext>
              </a:extLst>
            </p:cNvPr>
            <p:cNvSpPr txBox="1"/>
            <p:nvPr/>
          </p:nvSpPr>
          <p:spPr>
            <a:xfrm>
              <a:off x="3666048" y="139574"/>
              <a:ext cx="4724402" cy="523220"/>
            </a:xfrm>
            <a:prstGeom prst="rect">
              <a:avLst/>
            </a:prstGeom>
            <a:noFill/>
          </p:spPr>
          <p:txBody>
            <a:bodyPr wrap="square" rtlCol="0">
              <a:spAutoFit/>
            </a:bodyPr>
            <a:lstStyle/>
            <a:p>
              <a:pPr algn="ctr"/>
              <a:r>
                <a:rPr lang="en-US" sz="2800" b="1" dirty="0">
                  <a:solidFill>
                    <a:srgbClr val="FFC000"/>
                  </a:solidFill>
                  <a:latin typeface="Times New Roman" panose="02020603050405020304" pitchFamily="18" charset="0"/>
                  <a:cs typeface="Times New Roman" panose="02020603050405020304" pitchFamily="18" charset="0"/>
                </a:rPr>
                <a:t>III. ĐỒ THỊ CỦA HÀM SỐ</a:t>
              </a:r>
              <a:endParaRPr lang="vi-VN" sz="2800" b="1" dirty="0">
                <a:solidFill>
                  <a:srgbClr val="FFC000"/>
                </a:solidFill>
                <a:latin typeface="Times New Roman" panose="02020603050405020304" pitchFamily="18" charset="0"/>
                <a:cs typeface="Times New Roman" panose="02020603050405020304" pitchFamily="18" charset="0"/>
              </a:endParaRPr>
            </a:p>
          </p:txBody>
        </p:sp>
        <p:sp>
          <p:nvSpPr>
            <p:cNvPr id="5" name="TextBox 4">
              <a:extLst>
                <a:ext uri="{FF2B5EF4-FFF2-40B4-BE49-F238E27FC236}">
                  <a16:creationId xmlns:a16="http://schemas.microsoft.com/office/drawing/2014/main" id="{F65EA2F3-1AC9-4ED2-8156-0E73A4069A33}"/>
                </a:ext>
              </a:extLst>
            </p:cNvPr>
            <p:cNvSpPr txBox="1"/>
            <p:nvPr/>
          </p:nvSpPr>
          <p:spPr>
            <a:xfrm>
              <a:off x="3632019" y="138109"/>
              <a:ext cx="4724402" cy="523220"/>
            </a:xfrm>
            <a:prstGeom prst="rect">
              <a:avLst/>
            </a:prstGeom>
            <a:noFill/>
          </p:spPr>
          <p:txBody>
            <a:bodyPr wrap="square" rtlCol="0">
              <a:spAutoFit/>
            </a:bodyPr>
            <a:lstStyle/>
            <a:p>
              <a:pPr algn="ctr"/>
              <a:r>
                <a:rPr lang="en-US" sz="2800" b="1" dirty="0">
                  <a:solidFill>
                    <a:srgbClr val="FF0000"/>
                  </a:solidFill>
                  <a:latin typeface="Times New Roman" panose="02020603050405020304" pitchFamily="18" charset="0"/>
                  <a:cs typeface="Times New Roman" panose="02020603050405020304" pitchFamily="18" charset="0"/>
                </a:rPr>
                <a:t>III. ĐỒ THỊ CỦA HÀM SỐ</a:t>
              </a:r>
              <a:endParaRPr lang="vi-VN" sz="2800" b="1" dirty="0">
                <a:solidFill>
                  <a:srgbClr val="FF0000"/>
                </a:solidFill>
                <a:latin typeface="Times New Roman" panose="02020603050405020304" pitchFamily="18" charset="0"/>
                <a:cs typeface="Times New Roman" panose="02020603050405020304" pitchFamily="18" charset="0"/>
              </a:endParaRPr>
            </a:p>
          </p:txBody>
        </p:sp>
      </p:grpSp>
      <p:pic>
        <p:nvPicPr>
          <p:cNvPr id="8" name="Picture 7">
            <a:extLst>
              <a:ext uri="{FF2B5EF4-FFF2-40B4-BE49-F238E27FC236}">
                <a16:creationId xmlns:a16="http://schemas.microsoft.com/office/drawing/2014/main" id="{D94B4056-AD7A-411E-8FFA-481A63A0CFA2}"/>
              </a:ext>
            </a:extLst>
          </p:cNvPr>
          <p:cNvPicPr>
            <a:picLocks noChangeAspect="1"/>
          </p:cNvPicPr>
          <p:nvPr/>
        </p:nvPicPr>
        <p:blipFill rotWithShape="1">
          <a:blip r:embed="rId2"/>
          <a:srcRect l="1872" t="2308" r="89713" b="41217"/>
          <a:stretch/>
        </p:blipFill>
        <p:spPr>
          <a:xfrm>
            <a:off x="98034" y="669923"/>
            <a:ext cx="1044967" cy="632012"/>
          </a:xfrm>
          <a:prstGeom prst="rect">
            <a:avLst/>
          </a:prstGeom>
        </p:spPr>
      </p:pic>
      <p:sp>
        <p:nvSpPr>
          <p:cNvPr id="2" name="TextBox 1">
            <a:extLst>
              <a:ext uri="{FF2B5EF4-FFF2-40B4-BE49-F238E27FC236}">
                <a16:creationId xmlns:a16="http://schemas.microsoft.com/office/drawing/2014/main" id="{0BB49A48-279B-4B3E-AA21-03F69C9181B1}"/>
              </a:ext>
            </a:extLst>
          </p:cNvPr>
          <p:cNvSpPr txBox="1"/>
          <p:nvPr/>
        </p:nvSpPr>
        <p:spPr>
          <a:xfrm>
            <a:off x="112854" y="1315383"/>
            <a:ext cx="7767122" cy="1815882"/>
          </a:xfrm>
          <a:prstGeom prst="rect">
            <a:avLst/>
          </a:prstGeom>
          <a:noFill/>
        </p:spPr>
        <p:txBody>
          <a:bodyPr wrap="square" rtlCol="0">
            <a:spAutoFit/>
          </a:bodyPr>
          <a:lstStyle/>
          <a:p>
            <a:r>
              <a:rPr lang="en-US" sz="2800" b="1" dirty="0" err="1">
                <a:solidFill>
                  <a:schemeClr val="bg1"/>
                </a:solidFill>
                <a:latin typeface="Times New Roman" panose="02020603050405020304" pitchFamily="18" charset="0"/>
                <a:cs typeface="Times New Roman" panose="02020603050405020304" pitchFamily="18" charset="0"/>
              </a:rPr>
              <a:t>Nhiệt</a:t>
            </a:r>
            <a:r>
              <a:rPr lang="en-US" sz="2800" b="1" dirty="0">
                <a:solidFill>
                  <a:schemeClr val="bg1"/>
                </a:solidFill>
                <a:latin typeface="Times New Roman" panose="02020603050405020304" pitchFamily="18" charset="0"/>
                <a:cs typeface="Times New Roman" panose="02020603050405020304" pitchFamily="18" charset="0"/>
              </a:rPr>
              <a:t> </a:t>
            </a:r>
            <a:r>
              <a:rPr lang="en-US" sz="2800" b="1" dirty="0" err="1">
                <a:solidFill>
                  <a:schemeClr val="bg1"/>
                </a:solidFill>
                <a:latin typeface="Times New Roman" panose="02020603050405020304" pitchFamily="18" charset="0"/>
                <a:cs typeface="Times New Roman" panose="02020603050405020304" pitchFamily="18" charset="0"/>
              </a:rPr>
              <a:t>độ</a:t>
            </a:r>
            <a:r>
              <a:rPr lang="en-US" sz="2800" b="1" dirty="0">
                <a:solidFill>
                  <a:schemeClr val="bg1"/>
                </a:solidFill>
                <a:latin typeface="Times New Roman" panose="02020603050405020304" pitchFamily="18" charset="0"/>
                <a:cs typeface="Times New Roman" panose="02020603050405020304" pitchFamily="18" charset="0"/>
              </a:rPr>
              <a:t> </a:t>
            </a:r>
            <a:r>
              <a:rPr lang="en-US" sz="2800" b="1" dirty="0" err="1">
                <a:solidFill>
                  <a:schemeClr val="bg1"/>
                </a:solidFill>
                <a:latin typeface="Times New Roman" panose="02020603050405020304" pitchFamily="18" charset="0"/>
                <a:cs typeface="Times New Roman" panose="02020603050405020304" pitchFamily="18" charset="0"/>
              </a:rPr>
              <a:t>dự</a:t>
            </a:r>
            <a:r>
              <a:rPr lang="en-US" sz="2800" b="1" dirty="0">
                <a:solidFill>
                  <a:schemeClr val="bg1"/>
                </a:solidFill>
                <a:latin typeface="Times New Roman" panose="02020603050405020304" pitchFamily="18" charset="0"/>
                <a:cs typeface="Times New Roman" panose="02020603050405020304" pitchFamily="18" charset="0"/>
              </a:rPr>
              <a:t> </a:t>
            </a:r>
            <a:r>
              <a:rPr lang="en-US" sz="2800" b="1" dirty="0" err="1">
                <a:solidFill>
                  <a:schemeClr val="bg1"/>
                </a:solidFill>
                <a:latin typeface="Times New Roman" panose="02020603050405020304" pitchFamily="18" charset="0"/>
                <a:cs typeface="Times New Roman" panose="02020603050405020304" pitchFamily="18" charset="0"/>
              </a:rPr>
              <a:t>báo</a:t>
            </a:r>
            <a:r>
              <a:rPr lang="en-US" sz="2800" b="1" dirty="0">
                <a:solidFill>
                  <a:schemeClr val="bg1"/>
                </a:solidFill>
                <a:latin typeface="Times New Roman" panose="02020603050405020304" pitchFamily="18" charset="0"/>
                <a:cs typeface="Times New Roman" panose="02020603050405020304" pitchFamily="18" charset="0"/>
              </a:rPr>
              <a:t> </a:t>
            </a:r>
            <a:r>
              <a:rPr lang="en-US" sz="2800" b="1" dirty="0" err="1">
                <a:solidFill>
                  <a:schemeClr val="bg1"/>
                </a:solidFill>
                <a:latin typeface="Times New Roman" panose="02020603050405020304" pitchFamily="18" charset="0"/>
                <a:cs typeface="Times New Roman" panose="02020603050405020304" pitchFamily="18" charset="0"/>
              </a:rPr>
              <a:t>thấp</a:t>
            </a:r>
            <a:r>
              <a:rPr lang="en-US" sz="2800" b="1" dirty="0">
                <a:solidFill>
                  <a:schemeClr val="bg1"/>
                </a:solidFill>
                <a:latin typeface="Times New Roman" panose="02020603050405020304" pitchFamily="18" charset="0"/>
                <a:cs typeface="Times New Roman" panose="02020603050405020304" pitchFamily="18" charset="0"/>
              </a:rPr>
              <a:t> </a:t>
            </a:r>
            <a:r>
              <a:rPr lang="en-US" sz="2800" b="1" dirty="0" err="1">
                <a:solidFill>
                  <a:schemeClr val="bg1"/>
                </a:solidFill>
                <a:latin typeface="Times New Roman" panose="02020603050405020304" pitchFamily="18" charset="0"/>
                <a:cs typeface="Times New Roman" panose="02020603050405020304" pitchFamily="18" charset="0"/>
              </a:rPr>
              <a:t>nhất</a:t>
            </a:r>
            <a:r>
              <a:rPr lang="en-US" sz="2800" b="1" dirty="0">
                <a:solidFill>
                  <a:schemeClr val="bg1"/>
                </a:solidFill>
                <a:latin typeface="Times New Roman" panose="02020603050405020304" pitchFamily="18" charset="0"/>
                <a:cs typeface="Times New Roman" panose="02020603050405020304" pitchFamily="18" charset="0"/>
              </a:rPr>
              <a:t> y (</a:t>
            </a:r>
            <a:r>
              <a:rPr lang="en-US" sz="2800" b="1" baseline="30000" dirty="0">
                <a:solidFill>
                  <a:schemeClr val="bg1"/>
                </a:solidFill>
                <a:latin typeface="Times New Roman" panose="02020603050405020304" pitchFamily="18" charset="0"/>
                <a:cs typeface="Times New Roman" panose="02020603050405020304" pitchFamily="18" charset="0"/>
              </a:rPr>
              <a:t>0</a:t>
            </a:r>
            <a:r>
              <a:rPr lang="en-US" sz="2800" b="1" dirty="0">
                <a:solidFill>
                  <a:schemeClr val="bg1"/>
                </a:solidFill>
                <a:latin typeface="Times New Roman" panose="02020603050405020304" pitchFamily="18" charset="0"/>
                <a:cs typeface="Times New Roman" panose="02020603050405020304" pitchFamily="18" charset="0"/>
              </a:rPr>
              <a:t>C) ở </a:t>
            </a:r>
            <a:r>
              <a:rPr lang="en-US" sz="2800" b="1" dirty="0" err="1">
                <a:solidFill>
                  <a:schemeClr val="bg1"/>
                </a:solidFill>
                <a:latin typeface="Times New Roman" panose="02020603050405020304" pitchFamily="18" charset="0"/>
                <a:cs typeface="Times New Roman" panose="02020603050405020304" pitchFamily="18" charset="0"/>
              </a:rPr>
              <a:t>thành</a:t>
            </a:r>
            <a:r>
              <a:rPr lang="en-US" sz="2800" b="1" dirty="0">
                <a:solidFill>
                  <a:schemeClr val="bg1"/>
                </a:solidFill>
                <a:latin typeface="Times New Roman" panose="02020603050405020304" pitchFamily="18" charset="0"/>
                <a:cs typeface="Times New Roman" panose="02020603050405020304" pitchFamily="18" charset="0"/>
              </a:rPr>
              <a:t> </a:t>
            </a:r>
            <a:r>
              <a:rPr lang="en-US" sz="2800" b="1" dirty="0" err="1">
                <a:solidFill>
                  <a:schemeClr val="bg1"/>
                </a:solidFill>
                <a:latin typeface="Times New Roman" panose="02020603050405020304" pitchFamily="18" charset="0"/>
                <a:cs typeface="Times New Roman" panose="02020603050405020304" pitchFamily="18" charset="0"/>
              </a:rPr>
              <a:t>phố</a:t>
            </a:r>
            <a:r>
              <a:rPr lang="en-US" sz="2800" b="1" dirty="0">
                <a:solidFill>
                  <a:schemeClr val="bg1"/>
                </a:solidFill>
                <a:latin typeface="Times New Roman" panose="02020603050405020304" pitchFamily="18" charset="0"/>
                <a:cs typeface="Times New Roman" panose="02020603050405020304" pitchFamily="18" charset="0"/>
              </a:rPr>
              <a:t> </a:t>
            </a:r>
            <a:r>
              <a:rPr lang="en-US" sz="2800" b="1" dirty="0" err="1">
                <a:solidFill>
                  <a:schemeClr val="bg1"/>
                </a:solidFill>
                <a:latin typeface="Times New Roman" panose="02020603050405020304" pitchFamily="18" charset="0"/>
                <a:cs typeface="Times New Roman" panose="02020603050405020304" pitchFamily="18" charset="0"/>
              </a:rPr>
              <a:t>Đà</a:t>
            </a:r>
            <a:r>
              <a:rPr lang="en-US" sz="2800" b="1" dirty="0">
                <a:solidFill>
                  <a:schemeClr val="bg1"/>
                </a:solidFill>
                <a:latin typeface="Times New Roman" panose="02020603050405020304" pitchFamily="18" charset="0"/>
                <a:cs typeface="Times New Roman" panose="02020603050405020304" pitchFamily="18" charset="0"/>
              </a:rPr>
              <a:t> </a:t>
            </a:r>
            <a:r>
              <a:rPr lang="en-US" sz="2800" b="1" dirty="0" err="1">
                <a:solidFill>
                  <a:schemeClr val="bg1"/>
                </a:solidFill>
                <a:latin typeface="Times New Roman" panose="02020603050405020304" pitchFamily="18" charset="0"/>
                <a:cs typeface="Times New Roman" panose="02020603050405020304" pitchFamily="18" charset="0"/>
              </a:rPr>
              <a:t>Lạt</a:t>
            </a:r>
            <a:r>
              <a:rPr lang="en-US" sz="2800" b="1" dirty="0">
                <a:solidFill>
                  <a:schemeClr val="bg1"/>
                </a:solidFill>
                <a:latin typeface="Times New Roman" panose="02020603050405020304" pitchFamily="18" charset="0"/>
                <a:cs typeface="Times New Roman" panose="02020603050405020304" pitchFamily="18" charset="0"/>
              </a:rPr>
              <a:t> </a:t>
            </a:r>
            <a:r>
              <a:rPr lang="en-US" sz="2800" b="1" dirty="0" err="1">
                <a:solidFill>
                  <a:schemeClr val="bg1"/>
                </a:solidFill>
                <a:latin typeface="Times New Roman" panose="02020603050405020304" pitchFamily="18" charset="0"/>
                <a:cs typeface="Times New Roman" panose="02020603050405020304" pitchFamily="18" charset="0"/>
              </a:rPr>
              <a:t>là</a:t>
            </a:r>
            <a:r>
              <a:rPr lang="en-US" sz="2800" b="1" dirty="0">
                <a:solidFill>
                  <a:schemeClr val="bg1"/>
                </a:solidFill>
                <a:latin typeface="Times New Roman" panose="02020603050405020304" pitchFamily="18" charset="0"/>
                <a:cs typeface="Times New Roman" panose="02020603050405020304" pitchFamily="18" charset="0"/>
              </a:rPr>
              <a:t> </a:t>
            </a:r>
            <a:r>
              <a:rPr lang="en-US" sz="2800" b="1" dirty="0" err="1">
                <a:solidFill>
                  <a:schemeClr val="bg1"/>
                </a:solidFill>
                <a:latin typeface="Times New Roman" panose="02020603050405020304" pitchFamily="18" charset="0"/>
                <a:cs typeface="Times New Roman" panose="02020603050405020304" pitchFamily="18" charset="0"/>
              </a:rPr>
              <a:t>một</a:t>
            </a:r>
            <a:r>
              <a:rPr lang="en-US" sz="2800" b="1" dirty="0">
                <a:solidFill>
                  <a:schemeClr val="bg1"/>
                </a:solidFill>
                <a:latin typeface="Times New Roman" panose="02020603050405020304" pitchFamily="18" charset="0"/>
                <a:cs typeface="Times New Roman" panose="02020603050405020304" pitchFamily="18" charset="0"/>
              </a:rPr>
              <a:t> </a:t>
            </a:r>
            <a:r>
              <a:rPr lang="en-US" sz="2800" b="1" dirty="0" err="1">
                <a:solidFill>
                  <a:schemeClr val="bg1"/>
                </a:solidFill>
                <a:latin typeface="Times New Roman" panose="02020603050405020304" pitchFamily="18" charset="0"/>
                <a:cs typeface="Times New Roman" panose="02020603050405020304" pitchFamily="18" charset="0"/>
              </a:rPr>
              <a:t>hàm</a:t>
            </a:r>
            <a:r>
              <a:rPr lang="en-US" sz="2800" b="1" dirty="0">
                <a:solidFill>
                  <a:schemeClr val="bg1"/>
                </a:solidFill>
                <a:latin typeface="Times New Roman" panose="02020603050405020304" pitchFamily="18" charset="0"/>
                <a:cs typeface="Times New Roman" panose="02020603050405020304" pitchFamily="18" charset="0"/>
              </a:rPr>
              <a:t> </a:t>
            </a:r>
            <a:r>
              <a:rPr lang="en-US" sz="2800" b="1" dirty="0" err="1">
                <a:solidFill>
                  <a:schemeClr val="bg1"/>
                </a:solidFill>
                <a:latin typeface="Times New Roman" panose="02020603050405020304" pitchFamily="18" charset="0"/>
                <a:cs typeface="Times New Roman" panose="02020603050405020304" pitchFamily="18" charset="0"/>
              </a:rPr>
              <a:t>số</a:t>
            </a:r>
            <a:r>
              <a:rPr lang="en-US" sz="2800" b="1" dirty="0">
                <a:solidFill>
                  <a:schemeClr val="bg1"/>
                </a:solidFill>
                <a:latin typeface="Times New Roman" panose="02020603050405020304" pitchFamily="18" charset="0"/>
                <a:cs typeface="Times New Roman" panose="02020603050405020304" pitchFamily="18" charset="0"/>
              </a:rPr>
              <a:t> </a:t>
            </a:r>
            <a:r>
              <a:rPr lang="en-US" sz="2800" b="1" dirty="0" err="1">
                <a:solidFill>
                  <a:schemeClr val="bg1"/>
                </a:solidFill>
                <a:latin typeface="Times New Roman" panose="02020603050405020304" pitchFamily="18" charset="0"/>
                <a:cs typeface="Times New Roman" panose="02020603050405020304" pitchFamily="18" charset="0"/>
              </a:rPr>
              <a:t>theo</a:t>
            </a:r>
            <a:r>
              <a:rPr lang="en-US" sz="2800" b="1" dirty="0">
                <a:solidFill>
                  <a:schemeClr val="bg1"/>
                </a:solidFill>
                <a:latin typeface="Times New Roman" panose="02020603050405020304" pitchFamily="18" charset="0"/>
                <a:cs typeface="Times New Roman" panose="02020603050405020304" pitchFamily="18" charset="0"/>
              </a:rPr>
              <a:t> </a:t>
            </a:r>
            <a:r>
              <a:rPr lang="en-US" sz="2800" b="1" dirty="0" err="1">
                <a:solidFill>
                  <a:schemeClr val="bg1"/>
                </a:solidFill>
                <a:latin typeface="Times New Roman" panose="02020603050405020304" pitchFamily="18" charset="0"/>
                <a:cs typeface="Times New Roman" panose="02020603050405020304" pitchFamily="18" charset="0"/>
              </a:rPr>
              <a:t>thời</a:t>
            </a:r>
            <a:r>
              <a:rPr lang="en-US" sz="2800" b="1" dirty="0">
                <a:solidFill>
                  <a:schemeClr val="bg1"/>
                </a:solidFill>
                <a:latin typeface="Times New Roman" panose="02020603050405020304" pitchFamily="18" charset="0"/>
                <a:cs typeface="Times New Roman" panose="02020603050405020304" pitchFamily="18" charset="0"/>
              </a:rPr>
              <a:t> </a:t>
            </a:r>
            <a:r>
              <a:rPr lang="en-US" sz="2800" b="1" dirty="0" err="1">
                <a:solidFill>
                  <a:schemeClr val="bg1"/>
                </a:solidFill>
                <a:latin typeface="Times New Roman" panose="02020603050405020304" pitchFamily="18" charset="0"/>
                <a:cs typeface="Times New Roman" panose="02020603050405020304" pitchFamily="18" charset="0"/>
              </a:rPr>
              <a:t>điểm</a:t>
            </a:r>
            <a:r>
              <a:rPr lang="en-US" sz="2800" b="1" dirty="0">
                <a:solidFill>
                  <a:schemeClr val="bg1"/>
                </a:solidFill>
                <a:latin typeface="Times New Roman" panose="02020603050405020304" pitchFamily="18" charset="0"/>
                <a:cs typeface="Times New Roman" panose="02020603050405020304" pitchFamily="18" charset="0"/>
              </a:rPr>
              <a:t> x(h) </a:t>
            </a:r>
            <a:r>
              <a:rPr lang="en-US" sz="2800" b="1" dirty="0" err="1">
                <a:solidFill>
                  <a:schemeClr val="bg1"/>
                </a:solidFill>
                <a:latin typeface="Times New Roman" panose="02020603050405020304" pitchFamily="18" charset="0"/>
                <a:cs typeface="Times New Roman" panose="02020603050405020304" pitchFamily="18" charset="0"/>
              </a:rPr>
              <a:t>trong</a:t>
            </a:r>
            <a:r>
              <a:rPr lang="en-US" sz="2800" b="1" dirty="0">
                <a:solidFill>
                  <a:schemeClr val="bg1"/>
                </a:solidFill>
                <a:latin typeface="Times New Roman" panose="02020603050405020304" pitchFamily="18" charset="0"/>
                <a:cs typeface="Times New Roman" panose="02020603050405020304" pitchFamily="18" charset="0"/>
              </a:rPr>
              <a:t> </a:t>
            </a:r>
            <a:r>
              <a:rPr lang="en-US" sz="2800" b="1" dirty="0" err="1">
                <a:solidFill>
                  <a:schemeClr val="bg1"/>
                </a:solidFill>
                <a:latin typeface="Times New Roman" panose="02020603050405020304" pitchFamily="18" charset="0"/>
                <a:cs typeface="Times New Roman" panose="02020603050405020304" pitchFamily="18" charset="0"/>
              </a:rPr>
              <a:t>ngày</a:t>
            </a:r>
            <a:r>
              <a:rPr lang="en-US" sz="2800" b="1" dirty="0">
                <a:solidFill>
                  <a:schemeClr val="bg1"/>
                </a:solidFill>
                <a:latin typeface="Times New Roman" panose="02020603050405020304" pitchFamily="18" charset="0"/>
                <a:cs typeface="Times New Roman" panose="02020603050405020304" pitchFamily="18" charset="0"/>
              </a:rPr>
              <a:t> 14/ 4/2022. </a:t>
            </a:r>
            <a:r>
              <a:rPr lang="en-US" sz="2800" b="1" dirty="0" err="1">
                <a:solidFill>
                  <a:schemeClr val="bg1"/>
                </a:solidFill>
                <a:latin typeface="Times New Roman" panose="02020603050405020304" pitchFamily="18" charset="0"/>
                <a:cs typeface="Times New Roman" panose="02020603050405020304" pitchFamily="18" charset="0"/>
              </a:rPr>
              <a:t>Hàm</a:t>
            </a:r>
            <a:r>
              <a:rPr lang="en-US" sz="2800" b="1" dirty="0">
                <a:solidFill>
                  <a:schemeClr val="bg1"/>
                </a:solidFill>
                <a:latin typeface="Times New Roman" panose="02020603050405020304" pitchFamily="18" charset="0"/>
                <a:cs typeface="Times New Roman" panose="02020603050405020304" pitchFamily="18" charset="0"/>
              </a:rPr>
              <a:t> </a:t>
            </a:r>
            <a:r>
              <a:rPr lang="en-US" sz="2800" b="1" dirty="0" err="1">
                <a:solidFill>
                  <a:schemeClr val="bg1"/>
                </a:solidFill>
                <a:latin typeface="Times New Roman" panose="02020603050405020304" pitchFamily="18" charset="0"/>
                <a:cs typeface="Times New Roman" panose="02020603050405020304" pitchFamily="18" charset="0"/>
              </a:rPr>
              <a:t>số</a:t>
            </a:r>
            <a:r>
              <a:rPr lang="en-US" sz="2800" b="1" dirty="0">
                <a:solidFill>
                  <a:schemeClr val="bg1"/>
                </a:solidFill>
                <a:latin typeface="Times New Roman" panose="02020603050405020304" pitchFamily="18" charset="0"/>
                <a:cs typeface="Times New Roman" panose="02020603050405020304" pitchFamily="18" charset="0"/>
              </a:rPr>
              <a:t> </a:t>
            </a:r>
            <a:r>
              <a:rPr lang="en-US" sz="2800" b="1" dirty="0" err="1">
                <a:solidFill>
                  <a:schemeClr val="bg1"/>
                </a:solidFill>
                <a:latin typeface="Times New Roman" panose="02020603050405020304" pitchFamily="18" charset="0"/>
                <a:cs typeface="Times New Roman" panose="02020603050405020304" pitchFamily="18" charset="0"/>
              </a:rPr>
              <a:t>này</a:t>
            </a:r>
            <a:r>
              <a:rPr lang="en-US" sz="2800" b="1" dirty="0">
                <a:solidFill>
                  <a:schemeClr val="bg1"/>
                </a:solidFill>
                <a:latin typeface="Times New Roman" panose="02020603050405020304" pitchFamily="18" charset="0"/>
                <a:cs typeface="Times New Roman" panose="02020603050405020304" pitchFamily="18" charset="0"/>
              </a:rPr>
              <a:t> đ</a:t>
            </a:r>
            <a:r>
              <a:rPr lang="vi-VN" sz="2800" b="1" dirty="0">
                <a:solidFill>
                  <a:schemeClr val="bg1"/>
                </a:solidFill>
                <a:latin typeface="Times New Roman" panose="02020603050405020304" pitchFamily="18" charset="0"/>
                <a:cs typeface="Times New Roman" panose="02020603050405020304" pitchFamily="18" charset="0"/>
              </a:rPr>
              <a:t>ược biểu thị dưới dạng Bảng 1.</a:t>
            </a:r>
          </a:p>
        </p:txBody>
      </p:sp>
      <p:graphicFrame>
        <p:nvGraphicFramePr>
          <p:cNvPr id="4" name="Table 5">
            <a:extLst>
              <a:ext uri="{FF2B5EF4-FFF2-40B4-BE49-F238E27FC236}">
                <a16:creationId xmlns:a16="http://schemas.microsoft.com/office/drawing/2014/main" id="{B954C7AB-4B0A-4E47-8690-6B726334E3B6}"/>
              </a:ext>
            </a:extLst>
          </p:cNvPr>
          <p:cNvGraphicFramePr>
            <a:graphicFrameLocks noGrp="1"/>
          </p:cNvGraphicFramePr>
          <p:nvPr>
            <p:extLst>
              <p:ext uri="{D42A27DB-BD31-4B8C-83A1-F6EECF244321}">
                <p14:modId xmlns:p14="http://schemas.microsoft.com/office/powerpoint/2010/main" val="2004122618"/>
              </p:ext>
            </p:extLst>
          </p:nvPr>
        </p:nvGraphicFramePr>
        <p:xfrm>
          <a:off x="111524" y="3089101"/>
          <a:ext cx="7404054" cy="1036320"/>
        </p:xfrm>
        <a:graphic>
          <a:graphicData uri="http://schemas.openxmlformats.org/drawingml/2006/table">
            <a:tbl>
              <a:tblPr firstRow="1" bandRow="1">
                <a:tableStyleId>{5C22544A-7EE6-4342-B048-85BDC9FD1C3A}</a:tableStyleId>
              </a:tblPr>
              <a:tblGrid>
                <a:gridCol w="1234009">
                  <a:extLst>
                    <a:ext uri="{9D8B030D-6E8A-4147-A177-3AD203B41FA5}">
                      <a16:colId xmlns:a16="http://schemas.microsoft.com/office/drawing/2014/main" val="3070345705"/>
                    </a:ext>
                  </a:extLst>
                </a:gridCol>
                <a:gridCol w="1234009">
                  <a:extLst>
                    <a:ext uri="{9D8B030D-6E8A-4147-A177-3AD203B41FA5}">
                      <a16:colId xmlns:a16="http://schemas.microsoft.com/office/drawing/2014/main" val="2695967371"/>
                    </a:ext>
                  </a:extLst>
                </a:gridCol>
                <a:gridCol w="1234009">
                  <a:extLst>
                    <a:ext uri="{9D8B030D-6E8A-4147-A177-3AD203B41FA5}">
                      <a16:colId xmlns:a16="http://schemas.microsoft.com/office/drawing/2014/main" val="129728088"/>
                    </a:ext>
                  </a:extLst>
                </a:gridCol>
                <a:gridCol w="1234009">
                  <a:extLst>
                    <a:ext uri="{9D8B030D-6E8A-4147-A177-3AD203B41FA5}">
                      <a16:colId xmlns:a16="http://schemas.microsoft.com/office/drawing/2014/main" val="2558310832"/>
                    </a:ext>
                  </a:extLst>
                </a:gridCol>
                <a:gridCol w="1234009">
                  <a:extLst>
                    <a:ext uri="{9D8B030D-6E8A-4147-A177-3AD203B41FA5}">
                      <a16:colId xmlns:a16="http://schemas.microsoft.com/office/drawing/2014/main" val="792480240"/>
                    </a:ext>
                  </a:extLst>
                </a:gridCol>
                <a:gridCol w="1234009">
                  <a:extLst>
                    <a:ext uri="{9D8B030D-6E8A-4147-A177-3AD203B41FA5}">
                      <a16:colId xmlns:a16="http://schemas.microsoft.com/office/drawing/2014/main" val="2186337486"/>
                    </a:ext>
                  </a:extLst>
                </a:gridCol>
              </a:tblGrid>
              <a:tr h="370840">
                <a:tc>
                  <a:txBody>
                    <a:bodyPr/>
                    <a:lstStyle/>
                    <a:p>
                      <a:pPr algn="ctr"/>
                      <a:r>
                        <a:rPr lang="vi-VN" sz="2800" b="1" dirty="0">
                          <a:solidFill>
                            <a:schemeClr val="tx1"/>
                          </a:solidFill>
                          <a:latin typeface="Times New Roman" panose="02020603050405020304" pitchFamily="18" charset="0"/>
                          <a:cs typeface="Times New Roman" panose="02020603050405020304" pitchFamily="18" charset="0"/>
                        </a:rPr>
                        <a:t>x (h)</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algn="ctr"/>
                      <a:r>
                        <a:rPr lang="vi-VN" sz="2800" b="1" dirty="0">
                          <a:solidFill>
                            <a:schemeClr val="tx1"/>
                          </a:solidFill>
                          <a:latin typeface="Times New Roman" panose="02020603050405020304" pitchFamily="18" charset="0"/>
                          <a:cs typeface="Times New Roman" panose="02020603050405020304" pitchFamily="18" charset="0"/>
                        </a:rPr>
                        <a:t>9</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vi-VN" sz="2800" b="1" dirty="0">
                          <a:solidFill>
                            <a:schemeClr val="tx1"/>
                          </a:solidFill>
                          <a:latin typeface="Times New Roman" panose="02020603050405020304" pitchFamily="18" charset="0"/>
                          <a:cs typeface="Times New Roman" panose="02020603050405020304" pitchFamily="18" charset="0"/>
                        </a:rPr>
                        <a:t>12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vi-VN" sz="2800" b="1" dirty="0">
                          <a:solidFill>
                            <a:schemeClr val="tx1"/>
                          </a:solidFill>
                          <a:latin typeface="Times New Roman" panose="02020603050405020304" pitchFamily="18" charset="0"/>
                          <a:cs typeface="Times New Roman" panose="02020603050405020304" pitchFamily="18" charset="0"/>
                        </a:rPr>
                        <a:t>15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vi-VN" sz="2800" b="1" dirty="0">
                          <a:solidFill>
                            <a:schemeClr val="tx1"/>
                          </a:solidFill>
                          <a:latin typeface="Times New Roman" panose="02020603050405020304" pitchFamily="18" charset="0"/>
                          <a:cs typeface="Times New Roman" panose="02020603050405020304" pitchFamily="18" charset="0"/>
                        </a:rPr>
                        <a:t>18</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vi-VN" sz="2800" b="1" dirty="0">
                          <a:solidFill>
                            <a:schemeClr val="tx1"/>
                          </a:solidFill>
                          <a:latin typeface="Times New Roman" panose="02020603050405020304" pitchFamily="18" charset="0"/>
                          <a:cs typeface="Times New Roman" panose="02020603050405020304" pitchFamily="18" charset="0"/>
                        </a:rPr>
                        <a:t>21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521014720"/>
                  </a:ext>
                </a:extLst>
              </a:tr>
              <a:tr h="370840">
                <a:tc>
                  <a:txBody>
                    <a:bodyPr/>
                    <a:lstStyle/>
                    <a:p>
                      <a:pPr algn="ctr"/>
                      <a:r>
                        <a:rPr lang="vi-VN" sz="2800" b="1" dirty="0">
                          <a:solidFill>
                            <a:schemeClr val="tx1"/>
                          </a:solidFill>
                          <a:latin typeface="Times New Roman" panose="02020603050405020304" pitchFamily="18" charset="0"/>
                          <a:cs typeface="Times New Roman" panose="02020603050405020304" pitchFamily="18" charset="0"/>
                        </a:rPr>
                        <a:t>y (</a:t>
                      </a:r>
                      <a:r>
                        <a:rPr lang="vi-VN" sz="2800" b="1" baseline="30000" dirty="0">
                          <a:solidFill>
                            <a:schemeClr val="tx1"/>
                          </a:solidFill>
                          <a:latin typeface="Times New Roman" panose="02020603050405020304" pitchFamily="18" charset="0"/>
                          <a:cs typeface="Times New Roman" panose="02020603050405020304" pitchFamily="18" charset="0"/>
                        </a:rPr>
                        <a:t>0</a:t>
                      </a:r>
                      <a:r>
                        <a:rPr lang="vi-VN" sz="2800" b="1" baseline="0" dirty="0">
                          <a:solidFill>
                            <a:schemeClr val="tx1"/>
                          </a:solidFill>
                          <a:latin typeface="Times New Roman" panose="02020603050405020304" pitchFamily="18" charset="0"/>
                          <a:cs typeface="Times New Roman" panose="02020603050405020304" pitchFamily="18" charset="0"/>
                        </a:rPr>
                        <a:t>C)</a:t>
                      </a:r>
                      <a:endParaRPr lang="vi-VN" sz="2800" b="1" dirty="0">
                        <a:solidFill>
                          <a:schemeClr val="tx1"/>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algn="ctr"/>
                      <a:r>
                        <a:rPr lang="vi-VN" sz="2800" b="1" dirty="0">
                          <a:solidFill>
                            <a:schemeClr val="tx1"/>
                          </a:solidFill>
                          <a:latin typeface="Times New Roman" panose="02020603050405020304" pitchFamily="18" charset="0"/>
                          <a:cs typeface="Times New Roman" panose="02020603050405020304" pitchFamily="18" charset="0"/>
                        </a:rPr>
                        <a:t>16</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vi-VN" sz="2800" b="1" dirty="0">
                          <a:solidFill>
                            <a:schemeClr val="tx1"/>
                          </a:solidFill>
                          <a:latin typeface="Times New Roman" panose="02020603050405020304" pitchFamily="18" charset="0"/>
                          <a:cs typeface="Times New Roman" panose="02020603050405020304" pitchFamily="18" charset="0"/>
                        </a:rPr>
                        <a:t>16</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vi-VN" sz="2800" b="1" dirty="0">
                          <a:solidFill>
                            <a:schemeClr val="tx1"/>
                          </a:solidFill>
                          <a:latin typeface="Times New Roman" panose="02020603050405020304" pitchFamily="18" charset="0"/>
                          <a:cs typeface="Times New Roman" panose="02020603050405020304" pitchFamily="18" charset="0"/>
                        </a:rPr>
                        <a:t>15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vi-VN" sz="2800" b="1" dirty="0">
                          <a:solidFill>
                            <a:schemeClr val="tx1"/>
                          </a:solidFill>
                          <a:latin typeface="Times New Roman" panose="02020603050405020304" pitchFamily="18" charset="0"/>
                          <a:cs typeface="Times New Roman" panose="02020603050405020304" pitchFamily="18" charset="0"/>
                        </a:rPr>
                        <a:t>14</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vi-VN" sz="2800" b="1" dirty="0">
                          <a:solidFill>
                            <a:schemeClr val="tx1"/>
                          </a:solidFill>
                          <a:latin typeface="Times New Roman" panose="02020603050405020304" pitchFamily="18" charset="0"/>
                          <a:cs typeface="Times New Roman" panose="02020603050405020304" pitchFamily="18" charset="0"/>
                        </a:rPr>
                        <a:t>13</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223788717"/>
                  </a:ext>
                </a:extLst>
              </a:tr>
            </a:tbl>
          </a:graphicData>
        </a:graphic>
      </p:graphicFrame>
      <p:pic>
        <p:nvPicPr>
          <p:cNvPr id="72" name="Picture 6" descr="Bút Chì Sáng Tạo Hình ảnh Hoạt Hình đáng Yêu | Công cụ đồ họa AI Tải xuống  miễn phí - Pikbest">
            <a:extLst>
              <a:ext uri="{FF2B5EF4-FFF2-40B4-BE49-F238E27FC236}">
                <a16:creationId xmlns:a16="http://schemas.microsoft.com/office/drawing/2014/main" id="{CD2B77BF-E9A2-42A3-917B-501B5CFA9CA2}"/>
              </a:ext>
            </a:extLst>
          </p:cNvPr>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9778" b="96000" l="9778" r="89778">
                        <a14:foregroundMark x1="64444" y1="40000" x2="74222" y2="12444"/>
                        <a14:foregroundMark x1="39556" y1="47111" x2="39556" y2="47111"/>
                      </a14:backgroundRemoval>
                    </a14:imgEffect>
                  </a14:imgLayer>
                </a14:imgProps>
              </a:ext>
              <a:ext uri="{28A0092B-C50C-407E-A947-70E740481C1C}">
                <a14:useLocalDpi xmlns:a14="http://schemas.microsoft.com/office/drawing/2010/main" val="0"/>
              </a:ext>
            </a:extLst>
          </a:blip>
          <a:srcRect/>
          <a:stretch>
            <a:fillRect/>
          </a:stretch>
        </p:blipFill>
        <p:spPr bwMode="auto">
          <a:xfrm>
            <a:off x="10832175" y="73153"/>
            <a:ext cx="1440431" cy="1440431"/>
          </a:xfrm>
          <a:prstGeom prst="rect">
            <a:avLst/>
          </a:prstGeom>
          <a:noFill/>
          <a:extLst>
            <a:ext uri="{909E8E84-426E-40DD-AFC4-6F175D3DCCD1}">
              <a14:hiddenFill xmlns:a14="http://schemas.microsoft.com/office/drawing/2010/main">
                <a:solidFill>
                  <a:srgbClr val="FFFFFF"/>
                </a:solidFill>
              </a14:hiddenFill>
            </a:ext>
          </a:extLst>
        </p:spPr>
      </p:pic>
      <p:grpSp>
        <p:nvGrpSpPr>
          <p:cNvPr id="74" name="Group 73">
            <a:extLst>
              <a:ext uri="{FF2B5EF4-FFF2-40B4-BE49-F238E27FC236}">
                <a16:creationId xmlns:a16="http://schemas.microsoft.com/office/drawing/2014/main" id="{F0E057BB-1453-47D6-A869-6A2B16C87D8E}"/>
              </a:ext>
            </a:extLst>
          </p:cNvPr>
          <p:cNvGrpSpPr/>
          <p:nvPr/>
        </p:nvGrpSpPr>
        <p:grpSpPr>
          <a:xfrm>
            <a:off x="8064723" y="1513584"/>
            <a:ext cx="4127277" cy="4942934"/>
            <a:chOff x="8064723" y="1513584"/>
            <a:chExt cx="4127277" cy="4942934"/>
          </a:xfrm>
        </p:grpSpPr>
        <p:grpSp>
          <p:nvGrpSpPr>
            <p:cNvPr id="71" name="Group 70">
              <a:extLst>
                <a:ext uri="{FF2B5EF4-FFF2-40B4-BE49-F238E27FC236}">
                  <a16:creationId xmlns:a16="http://schemas.microsoft.com/office/drawing/2014/main" id="{41D08585-921C-4098-B6C7-F29CC2FB2EAA}"/>
                </a:ext>
              </a:extLst>
            </p:cNvPr>
            <p:cNvGrpSpPr/>
            <p:nvPr/>
          </p:nvGrpSpPr>
          <p:grpSpPr>
            <a:xfrm>
              <a:off x="8064723" y="1513584"/>
              <a:ext cx="4127277" cy="4372292"/>
              <a:chOff x="7921672" y="1507775"/>
              <a:chExt cx="4127277" cy="4372292"/>
            </a:xfrm>
          </p:grpSpPr>
          <p:grpSp>
            <p:nvGrpSpPr>
              <p:cNvPr id="69" name="Group 68">
                <a:extLst>
                  <a:ext uri="{FF2B5EF4-FFF2-40B4-BE49-F238E27FC236}">
                    <a16:creationId xmlns:a16="http://schemas.microsoft.com/office/drawing/2014/main" id="{B453341B-B35A-4415-90EA-A9421287ADCC}"/>
                  </a:ext>
                </a:extLst>
              </p:cNvPr>
              <p:cNvGrpSpPr/>
              <p:nvPr/>
            </p:nvGrpSpPr>
            <p:grpSpPr>
              <a:xfrm>
                <a:off x="7921672" y="1507775"/>
                <a:ext cx="4127277" cy="4372292"/>
                <a:chOff x="7921672" y="1507775"/>
                <a:chExt cx="4127277" cy="4372292"/>
              </a:xfrm>
            </p:grpSpPr>
            <p:grpSp>
              <p:nvGrpSpPr>
                <p:cNvPr id="58" name="Group 57">
                  <a:extLst>
                    <a:ext uri="{FF2B5EF4-FFF2-40B4-BE49-F238E27FC236}">
                      <a16:creationId xmlns:a16="http://schemas.microsoft.com/office/drawing/2014/main" id="{5353C1B8-D826-4066-98ED-93BF214726B2}"/>
                    </a:ext>
                  </a:extLst>
                </p:cNvPr>
                <p:cNvGrpSpPr/>
                <p:nvPr/>
              </p:nvGrpSpPr>
              <p:grpSpPr>
                <a:xfrm>
                  <a:off x="7921672" y="1507775"/>
                  <a:ext cx="4127277" cy="4372292"/>
                  <a:chOff x="7921672" y="1507775"/>
                  <a:chExt cx="4127277" cy="4372292"/>
                </a:xfrm>
              </p:grpSpPr>
              <p:grpSp>
                <p:nvGrpSpPr>
                  <p:cNvPr id="27" name="Group 26">
                    <a:extLst>
                      <a:ext uri="{FF2B5EF4-FFF2-40B4-BE49-F238E27FC236}">
                        <a16:creationId xmlns:a16="http://schemas.microsoft.com/office/drawing/2014/main" id="{EE78FEC5-6132-41CF-A061-C5E3FB216A0A}"/>
                      </a:ext>
                    </a:extLst>
                  </p:cNvPr>
                  <p:cNvGrpSpPr/>
                  <p:nvPr/>
                </p:nvGrpSpPr>
                <p:grpSpPr>
                  <a:xfrm>
                    <a:off x="7983767" y="1507775"/>
                    <a:ext cx="4065182" cy="4372292"/>
                    <a:chOff x="7983767" y="1507775"/>
                    <a:chExt cx="4065182" cy="4372292"/>
                  </a:xfrm>
                </p:grpSpPr>
                <p:cxnSp>
                  <p:nvCxnSpPr>
                    <p:cNvPr id="12" name="Straight Arrow Connector 11">
                      <a:extLst>
                        <a:ext uri="{FF2B5EF4-FFF2-40B4-BE49-F238E27FC236}">
                          <a16:creationId xmlns:a16="http://schemas.microsoft.com/office/drawing/2014/main" id="{7968716E-1214-477B-873C-A3AD56297238}"/>
                        </a:ext>
                      </a:extLst>
                    </p:cNvPr>
                    <p:cNvCxnSpPr/>
                    <p:nvPr/>
                  </p:nvCxnSpPr>
                  <p:spPr>
                    <a:xfrm>
                      <a:off x="8133347" y="5374105"/>
                      <a:ext cx="3689685" cy="0"/>
                    </a:xfrm>
                    <a:prstGeom prst="straightConnector1">
                      <a:avLst/>
                    </a:prstGeom>
                    <a:ln w="38100">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14" name="Straight Arrow Connector 13">
                      <a:extLst>
                        <a:ext uri="{FF2B5EF4-FFF2-40B4-BE49-F238E27FC236}">
                          <a16:creationId xmlns:a16="http://schemas.microsoft.com/office/drawing/2014/main" id="{5DE8EE12-BFCE-4483-A2A8-7618032AB8DA}"/>
                        </a:ext>
                      </a:extLst>
                    </p:cNvPr>
                    <p:cNvCxnSpPr/>
                    <p:nvPr/>
                  </p:nvCxnSpPr>
                  <p:spPr>
                    <a:xfrm flipV="1">
                      <a:off x="8390450" y="1556084"/>
                      <a:ext cx="0" cy="4090737"/>
                    </a:xfrm>
                    <a:prstGeom prst="straightConnector1">
                      <a:avLst/>
                    </a:prstGeom>
                    <a:ln w="38100">
                      <a:solidFill>
                        <a:schemeClr val="bg1"/>
                      </a:solidFill>
                      <a:tailEnd type="triangle"/>
                    </a:ln>
                  </p:spPr>
                  <p:style>
                    <a:lnRef idx="1">
                      <a:schemeClr val="accent1"/>
                    </a:lnRef>
                    <a:fillRef idx="0">
                      <a:schemeClr val="accent1"/>
                    </a:fillRef>
                    <a:effectRef idx="0">
                      <a:schemeClr val="accent1"/>
                    </a:effectRef>
                    <a:fontRef idx="minor">
                      <a:schemeClr val="tx1"/>
                    </a:fontRef>
                  </p:style>
                </p:cxnSp>
                <p:sp>
                  <p:nvSpPr>
                    <p:cNvPr id="15" name="TextBox 14">
                      <a:extLst>
                        <a:ext uri="{FF2B5EF4-FFF2-40B4-BE49-F238E27FC236}">
                          <a16:creationId xmlns:a16="http://schemas.microsoft.com/office/drawing/2014/main" id="{D94164AA-5474-4158-9926-7916287FADEF}"/>
                        </a:ext>
                      </a:extLst>
                    </p:cNvPr>
                    <p:cNvSpPr txBox="1"/>
                    <p:nvPr/>
                  </p:nvSpPr>
                  <p:spPr>
                    <a:xfrm>
                      <a:off x="11676295" y="5505186"/>
                      <a:ext cx="372654" cy="369332"/>
                    </a:xfrm>
                    <a:prstGeom prst="rect">
                      <a:avLst/>
                    </a:prstGeom>
                    <a:noFill/>
                  </p:spPr>
                  <p:txBody>
                    <a:bodyPr wrap="square" rtlCol="0">
                      <a:spAutoFit/>
                    </a:bodyPr>
                    <a:lstStyle/>
                    <a:p>
                      <a:r>
                        <a:rPr lang="vi-VN" dirty="0">
                          <a:solidFill>
                            <a:schemeClr val="bg1"/>
                          </a:solidFill>
                        </a:rPr>
                        <a:t>x</a:t>
                      </a:r>
                    </a:p>
                  </p:txBody>
                </p:sp>
                <p:sp>
                  <p:nvSpPr>
                    <p:cNvPr id="16" name="TextBox 15">
                      <a:extLst>
                        <a:ext uri="{FF2B5EF4-FFF2-40B4-BE49-F238E27FC236}">
                          <a16:creationId xmlns:a16="http://schemas.microsoft.com/office/drawing/2014/main" id="{671E8A61-8C4B-4EFB-A84D-46A4CF3FB59D}"/>
                        </a:ext>
                      </a:extLst>
                    </p:cNvPr>
                    <p:cNvSpPr txBox="1"/>
                    <p:nvPr/>
                  </p:nvSpPr>
                  <p:spPr>
                    <a:xfrm>
                      <a:off x="7983767" y="1507775"/>
                      <a:ext cx="372654" cy="369332"/>
                    </a:xfrm>
                    <a:prstGeom prst="rect">
                      <a:avLst/>
                    </a:prstGeom>
                    <a:noFill/>
                  </p:spPr>
                  <p:txBody>
                    <a:bodyPr wrap="square" rtlCol="0">
                      <a:spAutoFit/>
                    </a:bodyPr>
                    <a:lstStyle/>
                    <a:p>
                      <a:r>
                        <a:rPr lang="vi-VN" dirty="0">
                          <a:solidFill>
                            <a:schemeClr val="bg1"/>
                          </a:solidFill>
                        </a:rPr>
                        <a:t>y</a:t>
                      </a:r>
                    </a:p>
                  </p:txBody>
                </p:sp>
                <p:sp>
                  <p:nvSpPr>
                    <p:cNvPr id="17" name="TextBox 16">
                      <a:extLst>
                        <a:ext uri="{FF2B5EF4-FFF2-40B4-BE49-F238E27FC236}">
                          <a16:creationId xmlns:a16="http://schemas.microsoft.com/office/drawing/2014/main" id="{996078C3-B639-4161-9423-4A9CE4013FB7}"/>
                        </a:ext>
                      </a:extLst>
                    </p:cNvPr>
                    <p:cNvSpPr txBox="1"/>
                    <p:nvPr/>
                  </p:nvSpPr>
                  <p:spPr>
                    <a:xfrm>
                      <a:off x="9633407" y="5174428"/>
                      <a:ext cx="527124" cy="369332"/>
                    </a:xfrm>
                    <a:prstGeom prst="rect">
                      <a:avLst/>
                    </a:prstGeom>
                    <a:noFill/>
                  </p:spPr>
                  <p:txBody>
                    <a:bodyPr wrap="square" rtlCol="0">
                      <a:spAutoFit/>
                    </a:bodyPr>
                    <a:lstStyle/>
                    <a:p>
                      <a:r>
                        <a:rPr lang="vi-VN" dirty="0">
                          <a:solidFill>
                            <a:schemeClr val="bg1"/>
                          </a:solidFill>
                        </a:rPr>
                        <a:t>|</a:t>
                      </a:r>
                    </a:p>
                  </p:txBody>
                </p:sp>
                <p:sp>
                  <p:nvSpPr>
                    <p:cNvPr id="18" name="TextBox 17">
                      <a:extLst>
                        <a:ext uri="{FF2B5EF4-FFF2-40B4-BE49-F238E27FC236}">
                          <a16:creationId xmlns:a16="http://schemas.microsoft.com/office/drawing/2014/main" id="{CD65AD3E-AD40-4ECF-86D0-9A9F28AD0346}"/>
                        </a:ext>
                      </a:extLst>
                    </p:cNvPr>
                    <p:cNvSpPr txBox="1"/>
                    <p:nvPr/>
                  </p:nvSpPr>
                  <p:spPr>
                    <a:xfrm>
                      <a:off x="10049438" y="5174428"/>
                      <a:ext cx="527124" cy="369332"/>
                    </a:xfrm>
                    <a:prstGeom prst="rect">
                      <a:avLst/>
                    </a:prstGeom>
                    <a:noFill/>
                  </p:spPr>
                  <p:txBody>
                    <a:bodyPr wrap="square" rtlCol="0">
                      <a:spAutoFit/>
                    </a:bodyPr>
                    <a:lstStyle/>
                    <a:p>
                      <a:r>
                        <a:rPr lang="vi-VN" dirty="0">
                          <a:solidFill>
                            <a:schemeClr val="bg1"/>
                          </a:solidFill>
                        </a:rPr>
                        <a:t>|</a:t>
                      </a:r>
                    </a:p>
                  </p:txBody>
                </p:sp>
                <p:sp>
                  <p:nvSpPr>
                    <p:cNvPr id="19" name="TextBox 18">
                      <a:extLst>
                        <a:ext uri="{FF2B5EF4-FFF2-40B4-BE49-F238E27FC236}">
                          <a16:creationId xmlns:a16="http://schemas.microsoft.com/office/drawing/2014/main" id="{351E841F-6493-4A55-B1DC-57A4B1AE0C4C}"/>
                        </a:ext>
                      </a:extLst>
                    </p:cNvPr>
                    <p:cNvSpPr txBox="1"/>
                    <p:nvPr/>
                  </p:nvSpPr>
                  <p:spPr>
                    <a:xfrm>
                      <a:off x="10480191" y="5174428"/>
                      <a:ext cx="527124" cy="369332"/>
                    </a:xfrm>
                    <a:prstGeom prst="rect">
                      <a:avLst/>
                    </a:prstGeom>
                    <a:noFill/>
                  </p:spPr>
                  <p:txBody>
                    <a:bodyPr wrap="square" rtlCol="0">
                      <a:spAutoFit/>
                    </a:bodyPr>
                    <a:lstStyle/>
                    <a:p>
                      <a:r>
                        <a:rPr lang="vi-VN" dirty="0">
                          <a:solidFill>
                            <a:schemeClr val="bg1"/>
                          </a:solidFill>
                        </a:rPr>
                        <a:t>|</a:t>
                      </a:r>
                    </a:p>
                  </p:txBody>
                </p:sp>
                <p:sp>
                  <p:nvSpPr>
                    <p:cNvPr id="20" name="TextBox 19">
                      <a:extLst>
                        <a:ext uri="{FF2B5EF4-FFF2-40B4-BE49-F238E27FC236}">
                          <a16:creationId xmlns:a16="http://schemas.microsoft.com/office/drawing/2014/main" id="{AFB1E2D7-8F88-4281-B55D-64AE31527DBC}"/>
                        </a:ext>
                      </a:extLst>
                    </p:cNvPr>
                    <p:cNvSpPr txBox="1"/>
                    <p:nvPr/>
                  </p:nvSpPr>
                  <p:spPr>
                    <a:xfrm>
                      <a:off x="10902534" y="5174428"/>
                      <a:ext cx="527124" cy="369332"/>
                    </a:xfrm>
                    <a:prstGeom prst="rect">
                      <a:avLst/>
                    </a:prstGeom>
                    <a:noFill/>
                  </p:spPr>
                  <p:txBody>
                    <a:bodyPr wrap="square" rtlCol="0">
                      <a:spAutoFit/>
                    </a:bodyPr>
                    <a:lstStyle/>
                    <a:p>
                      <a:r>
                        <a:rPr lang="vi-VN" dirty="0">
                          <a:solidFill>
                            <a:schemeClr val="bg1"/>
                          </a:solidFill>
                        </a:rPr>
                        <a:t>|</a:t>
                      </a:r>
                    </a:p>
                  </p:txBody>
                </p:sp>
                <p:sp>
                  <p:nvSpPr>
                    <p:cNvPr id="21" name="TextBox 20">
                      <a:extLst>
                        <a:ext uri="{FF2B5EF4-FFF2-40B4-BE49-F238E27FC236}">
                          <a16:creationId xmlns:a16="http://schemas.microsoft.com/office/drawing/2014/main" id="{D21CE6B4-6521-4B17-96C0-07D6D5165106}"/>
                        </a:ext>
                      </a:extLst>
                    </p:cNvPr>
                    <p:cNvSpPr txBox="1"/>
                    <p:nvPr/>
                  </p:nvSpPr>
                  <p:spPr>
                    <a:xfrm>
                      <a:off x="11306268" y="5167242"/>
                      <a:ext cx="527124" cy="369332"/>
                    </a:xfrm>
                    <a:prstGeom prst="rect">
                      <a:avLst/>
                    </a:prstGeom>
                    <a:noFill/>
                  </p:spPr>
                  <p:txBody>
                    <a:bodyPr wrap="square" rtlCol="0">
                      <a:spAutoFit/>
                    </a:bodyPr>
                    <a:lstStyle/>
                    <a:p>
                      <a:r>
                        <a:rPr lang="vi-VN" dirty="0">
                          <a:solidFill>
                            <a:schemeClr val="bg1"/>
                          </a:solidFill>
                        </a:rPr>
                        <a:t>|</a:t>
                      </a:r>
                    </a:p>
                  </p:txBody>
                </p:sp>
                <p:sp>
                  <p:nvSpPr>
                    <p:cNvPr id="22" name="TextBox 21">
                      <a:extLst>
                        <a:ext uri="{FF2B5EF4-FFF2-40B4-BE49-F238E27FC236}">
                          <a16:creationId xmlns:a16="http://schemas.microsoft.com/office/drawing/2014/main" id="{3ED2C2D9-73BA-4BC9-AB5C-DD79D5D19B3D}"/>
                        </a:ext>
                      </a:extLst>
                    </p:cNvPr>
                    <p:cNvSpPr txBox="1"/>
                    <p:nvPr/>
                  </p:nvSpPr>
                  <p:spPr>
                    <a:xfrm>
                      <a:off x="9626726" y="5504685"/>
                      <a:ext cx="554512" cy="369332"/>
                    </a:xfrm>
                    <a:prstGeom prst="rect">
                      <a:avLst/>
                    </a:prstGeom>
                    <a:noFill/>
                  </p:spPr>
                  <p:txBody>
                    <a:bodyPr wrap="square" rtlCol="0">
                      <a:spAutoFit/>
                    </a:bodyPr>
                    <a:lstStyle/>
                    <a:p>
                      <a:r>
                        <a:rPr lang="vi-VN" dirty="0">
                          <a:solidFill>
                            <a:schemeClr val="bg1"/>
                          </a:solidFill>
                          <a:latin typeface="+mj-lt"/>
                        </a:rPr>
                        <a:t>9</a:t>
                      </a:r>
                    </a:p>
                  </p:txBody>
                </p:sp>
                <p:sp>
                  <p:nvSpPr>
                    <p:cNvPr id="23" name="TextBox 22">
                      <a:extLst>
                        <a:ext uri="{FF2B5EF4-FFF2-40B4-BE49-F238E27FC236}">
                          <a16:creationId xmlns:a16="http://schemas.microsoft.com/office/drawing/2014/main" id="{D3CA0681-E837-4BCF-8AB4-7E6386B91EB9}"/>
                        </a:ext>
                      </a:extLst>
                    </p:cNvPr>
                    <p:cNvSpPr txBox="1"/>
                    <p:nvPr/>
                  </p:nvSpPr>
                  <p:spPr>
                    <a:xfrm>
                      <a:off x="9993299" y="5510735"/>
                      <a:ext cx="554512" cy="369332"/>
                    </a:xfrm>
                    <a:prstGeom prst="rect">
                      <a:avLst/>
                    </a:prstGeom>
                    <a:noFill/>
                  </p:spPr>
                  <p:txBody>
                    <a:bodyPr wrap="square" rtlCol="0">
                      <a:spAutoFit/>
                    </a:bodyPr>
                    <a:lstStyle/>
                    <a:p>
                      <a:r>
                        <a:rPr lang="vi-VN" dirty="0">
                          <a:solidFill>
                            <a:schemeClr val="bg1"/>
                          </a:solidFill>
                          <a:latin typeface="+mj-lt"/>
                        </a:rPr>
                        <a:t>12</a:t>
                      </a:r>
                    </a:p>
                  </p:txBody>
                </p:sp>
                <p:sp>
                  <p:nvSpPr>
                    <p:cNvPr id="24" name="TextBox 23">
                      <a:extLst>
                        <a:ext uri="{FF2B5EF4-FFF2-40B4-BE49-F238E27FC236}">
                          <a16:creationId xmlns:a16="http://schemas.microsoft.com/office/drawing/2014/main" id="{E4484974-ADEA-4EB5-9347-139540625FDB}"/>
                        </a:ext>
                      </a:extLst>
                    </p:cNvPr>
                    <p:cNvSpPr txBox="1"/>
                    <p:nvPr/>
                  </p:nvSpPr>
                  <p:spPr>
                    <a:xfrm>
                      <a:off x="10403747" y="5501002"/>
                      <a:ext cx="554512" cy="369332"/>
                    </a:xfrm>
                    <a:prstGeom prst="rect">
                      <a:avLst/>
                    </a:prstGeom>
                    <a:noFill/>
                  </p:spPr>
                  <p:txBody>
                    <a:bodyPr wrap="square" rtlCol="0">
                      <a:spAutoFit/>
                    </a:bodyPr>
                    <a:lstStyle/>
                    <a:p>
                      <a:r>
                        <a:rPr lang="vi-VN" dirty="0">
                          <a:solidFill>
                            <a:schemeClr val="bg1"/>
                          </a:solidFill>
                          <a:latin typeface="+mj-lt"/>
                        </a:rPr>
                        <a:t>15</a:t>
                      </a:r>
                    </a:p>
                  </p:txBody>
                </p:sp>
                <p:sp>
                  <p:nvSpPr>
                    <p:cNvPr id="25" name="TextBox 24">
                      <a:extLst>
                        <a:ext uri="{FF2B5EF4-FFF2-40B4-BE49-F238E27FC236}">
                          <a16:creationId xmlns:a16="http://schemas.microsoft.com/office/drawing/2014/main" id="{AF3F1CE2-1F8E-4775-A800-0546A3C0ABCD}"/>
                        </a:ext>
                      </a:extLst>
                    </p:cNvPr>
                    <p:cNvSpPr txBox="1"/>
                    <p:nvPr/>
                  </p:nvSpPr>
                  <p:spPr>
                    <a:xfrm>
                      <a:off x="10799071" y="5491974"/>
                      <a:ext cx="554512" cy="369332"/>
                    </a:xfrm>
                    <a:prstGeom prst="rect">
                      <a:avLst/>
                    </a:prstGeom>
                    <a:noFill/>
                  </p:spPr>
                  <p:txBody>
                    <a:bodyPr wrap="square" rtlCol="0">
                      <a:spAutoFit/>
                    </a:bodyPr>
                    <a:lstStyle/>
                    <a:p>
                      <a:r>
                        <a:rPr lang="vi-VN" dirty="0">
                          <a:solidFill>
                            <a:schemeClr val="bg1"/>
                          </a:solidFill>
                          <a:latin typeface="+mj-lt"/>
                        </a:rPr>
                        <a:t>18</a:t>
                      </a:r>
                    </a:p>
                  </p:txBody>
                </p:sp>
                <p:sp>
                  <p:nvSpPr>
                    <p:cNvPr id="26" name="TextBox 25">
                      <a:extLst>
                        <a:ext uri="{FF2B5EF4-FFF2-40B4-BE49-F238E27FC236}">
                          <a16:creationId xmlns:a16="http://schemas.microsoft.com/office/drawing/2014/main" id="{0730786D-9734-4175-B592-2597B7D4A4E7}"/>
                        </a:ext>
                      </a:extLst>
                    </p:cNvPr>
                    <p:cNvSpPr txBox="1"/>
                    <p:nvPr/>
                  </p:nvSpPr>
                  <p:spPr>
                    <a:xfrm>
                      <a:off x="11209519" y="5491974"/>
                      <a:ext cx="554512" cy="369332"/>
                    </a:xfrm>
                    <a:prstGeom prst="rect">
                      <a:avLst/>
                    </a:prstGeom>
                    <a:noFill/>
                  </p:spPr>
                  <p:txBody>
                    <a:bodyPr wrap="square" rtlCol="0">
                      <a:spAutoFit/>
                    </a:bodyPr>
                    <a:lstStyle/>
                    <a:p>
                      <a:r>
                        <a:rPr lang="vi-VN" dirty="0">
                          <a:solidFill>
                            <a:schemeClr val="bg1"/>
                          </a:solidFill>
                          <a:latin typeface="+mj-lt"/>
                        </a:rPr>
                        <a:t>21</a:t>
                      </a:r>
                    </a:p>
                  </p:txBody>
                </p:sp>
              </p:grpSp>
              <p:sp>
                <p:nvSpPr>
                  <p:cNvPr id="28" name="TextBox 27">
                    <a:extLst>
                      <a:ext uri="{FF2B5EF4-FFF2-40B4-BE49-F238E27FC236}">
                        <a16:creationId xmlns:a16="http://schemas.microsoft.com/office/drawing/2014/main" id="{CC2943AC-A166-46C6-92AD-170D35B0BB7F}"/>
                      </a:ext>
                    </a:extLst>
                  </p:cNvPr>
                  <p:cNvSpPr txBox="1"/>
                  <p:nvPr/>
                </p:nvSpPr>
                <p:spPr>
                  <a:xfrm>
                    <a:off x="8236162" y="1806196"/>
                    <a:ext cx="424476" cy="369332"/>
                  </a:xfrm>
                  <a:prstGeom prst="rect">
                    <a:avLst/>
                  </a:prstGeom>
                  <a:noFill/>
                </p:spPr>
                <p:txBody>
                  <a:bodyPr wrap="square" rtlCol="0">
                    <a:spAutoFit/>
                  </a:bodyPr>
                  <a:lstStyle/>
                  <a:p>
                    <a:r>
                      <a:rPr lang="vi-VN" dirty="0">
                        <a:solidFill>
                          <a:schemeClr val="bg1"/>
                        </a:solidFill>
                      </a:rPr>
                      <a:t>_</a:t>
                    </a:r>
                  </a:p>
                </p:txBody>
              </p:sp>
              <p:sp>
                <p:nvSpPr>
                  <p:cNvPr id="29" name="TextBox 28">
                    <a:extLst>
                      <a:ext uri="{FF2B5EF4-FFF2-40B4-BE49-F238E27FC236}">
                        <a16:creationId xmlns:a16="http://schemas.microsoft.com/office/drawing/2014/main" id="{21BCF74C-2C45-46DB-A6E0-A674A720A0A8}"/>
                      </a:ext>
                    </a:extLst>
                  </p:cNvPr>
                  <p:cNvSpPr txBox="1"/>
                  <p:nvPr/>
                </p:nvSpPr>
                <p:spPr>
                  <a:xfrm>
                    <a:off x="8236162" y="1990862"/>
                    <a:ext cx="424476" cy="369332"/>
                  </a:xfrm>
                  <a:prstGeom prst="rect">
                    <a:avLst/>
                  </a:prstGeom>
                  <a:noFill/>
                </p:spPr>
                <p:txBody>
                  <a:bodyPr wrap="square" rtlCol="0">
                    <a:spAutoFit/>
                  </a:bodyPr>
                  <a:lstStyle/>
                  <a:p>
                    <a:r>
                      <a:rPr lang="vi-VN" dirty="0">
                        <a:solidFill>
                          <a:schemeClr val="bg1"/>
                        </a:solidFill>
                      </a:rPr>
                      <a:t>_</a:t>
                    </a:r>
                  </a:p>
                </p:txBody>
              </p:sp>
              <p:sp>
                <p:nvSpPr>
                  <p:cNvPr id="30" name="TextBox 29">
                    <a:extLst>
                      <a:ext uri="{FF2B5EF4-FFF2-40B4-BE49-F238E27FC236}">
                        <a16:creationId xmlns:a16="http://schemas.microsoft.com/office/drawing/2014/main" id="{FF545166-A913-4F35-9383-E6B775D52A92}"/>
                      </a:ext>
                    </a:extLst>
                  </p:cNvPr>
                  <p:cNvSpPr txBox="1"/>
                  <p:nvPr/>
                </p:nvSpPr>
                <p:spPr>
                  <a:xfrm>
                    <a:off x="8236162" y="2164770"/>
                    <a:ext cx="424476" cy="369332"/>
                  </a:xfrm>
                  <a:prstGeom prst="rect">
                    <a:avLst/>
                  </a:prstGeom>
                  <a:noFill/>
                </p:spPr>
                <p:txBody>
                  <a:bodyPr wrap="square" rtlCol="0">
                    <a:spAutoFit/>
                  </a:bodyPr>
                  <a:lstStyle/>
                  <a:p>
                    <a:r>
                      <a:rPr lang="vi-VN" dirty="0">
                        <a:solidFill>
                          <a:schemeClr val="bg1"/>
                        </a:solidFill>
                      </a:rPr>
                      <a:t>_</a:t>
                    </a:r>
                  </a:p>
                </p:txBody>
              </p:sp>
              <p:sp>
                <p:nvSpPr>
                  <p:cNvPr id="31" name="TextBox 30">
                    <a:extLst>
                      <a:ext uri="{FF2B5EF4-FFF2-40B4-BE49-F238E27FC236}">
                        <a16:creationId xmlns:a16="http://schemas.microsoft.com/office/drawing/2014/main" id="{D5D7D765-729B-4645-9CE5-60C16212B9D1}"/>
                      </a:ext>
                    </a:extLst>
                  </p:cNvPr>
                  <p:cNvSpPr txBox="1"/>
                  <p:nvPr/>
                </p:nvSpPr>
                <p:spPr>
                  <a:xfrm>
                    <a:off x="8236162" y="2345414"/>
                    <a:ext cx="424476" cy="369332"/>
                  </a:xfrm>
                  <a:prstGeom prst="rect">
                    <a:avLst/>
                  </a:prstGeom>
                  <a:noFill/>
                </p:spPr>
                <p:txBody>
                  <a:bodyPr wrap="square" rtlCol="0">
                    <a:spAutoFit/>
                  </a:bodyPr>
                  <a:lstStyle/>
                  <a:p>
                    <a:r>
                      <a:rPr lang="vi-VN" dirty="0">
                        <a:solidFill>
                          <a:schemeClr val="bg1"/>
                        </a:solidFill>
                      </a:rPr>
                      <a:t>_</a:t>
                    </a:r>
                  </a:p>
                </p:txBody>
              </p:sp>
              <p:sp>
                <p:nvSpPr>
                  <p:cNvPr id="32" name="TextBox 31">
                    <a:extLst>
                      <a:ext uri="{FF2B5EF4-FFF2-40B4-BE49-F238E27FC236}">
                        <a16:creationId xmlns:a16="http://schemas.microsoft.com/office/drawing/2014/main" id="{353B1A55-6D9F-4884-829E-47A03DC476AA}"/>
                      </a:ext>
                    </a:extLst>
                  </p:cNvPr>
                  <p:cNvSpPr txBox="1"/>
                  <p:nvPr/>
                </p:nvSpPr>
                <p:spPr>
                  <a:xfrm>
                    <a:off x="7929852" y="2456144"/>
                    <a:ext cx="612620" cy="369332"/>
                  </a:xfrm>
                  <a:prstGeom prst="rect">
                    <a:avLst/>
                  </a:prstGeom>
                  <a:noFill/>
                </p:spPr>
                <p:txBody>
                  <a:bodyPr wrap="square" rtlCol="0">
                    <a:spAutoFit/>
                  </a:bodyPr>
                  <a:lstStyle/>
                  <a:p>
                    <a:r>
                      <a:rPr lang="vi-VN" dirty="0">
                        <a:solidFill>
                          <a:schemeClr val="bg1"/>
                        </a:solidFill>
                        <a:latin typeface="+mj-lt"/>
                      </a:rPr>
                      <a:t>13</a:t>
                    </a:r>
                  </a:p>
                </p:txBody>
              </p:sp>
              <p:sp>
                <p:nvSpPr>
                  <p:cNvPr id="33" name="TextBox 32">
                    <a:extLst>
                      <a:ext uri="{FF2B5EF4-FFF2-40B4-BE49-F238E27FC236}">
                        <a16:creationId xmlns:a16="http://schemas.microsoft.com/office/drawing/2014/main" id="{11F0C829-E34B-4AC0-B2FC-721581FAD606}"/>
                      </a:ext>
                    </a:extLst>
                  </p:cNvPr>
                  <p:cNvSpPr txBox="1"/>
                  <p:nvPr/>
                </p:nvSpPr>
                <p:spPr>
                  <a:xfrm>
                    <a:off x="7929852" y="2271478"/>
                    <a:ext cx="612620" cy="369332"/>
                  </a:xfrm>
                  <a:prstGeom prst="rect">
                    <a:avLst/>
                  </a:prstGeom>
                  <a:noFill/>
                </p:spPr>
                <p:txBody>
                  <a:bodyPr wrap="square" rtlCol="0">
                    <a:spAutoFit/>
                  </a:bodyPr>
                  <a:lstStyle/>
                  <a:p>
                    <a:r>
                      <a:rPr lang="vi-VN" dirty="0">
                        <a:solidFill>
                          <a:schemeClr val="bg1"/>
                        </a:solidFill>
                        <a:latin typeface="+mj-lt"/>
                      </a:rPr>
                      <a:t>14</a:t>
                    </a:r>
                  </a:p>
                </p:txBody>
              </p:sp>
              <p:sp>
                <p:nvSpPr>
                  <p:cNvPr id="34" name="TextBox 33">
                    <a:extLst>
                      <a:ext uri="{FF2B5EF4-FFF2-40B4-BE49-F238E27FC236}">
                        <a16:creationId xmlns:a16="http://schemas.microsoft.com/office/drawing/2014/main" id="{0D87A9C3-18DA-4221-9F72-1394CAF352B8}"/>
                      </a:ext>
                    </a:extLst>
                  </p:cNvPr>
                  <p:cNvSpPr txBox="1"/>
                  <p:nvPr/>
                </p:nvSpPr>
                <p:spPr>
                  <a:xfrm>
                    <a:off x="7929852" y="2088427"/>
                    <a:ext cx="612620" cy="369332"/>
                  </a:xfrm>
                  <a:prstGeom prst="rect">
                    <a:avLst/>
                  </a:prstGeom>
                  <a:noFill/>
                </p:spPr>
                <p:txBody>
                  <a:bodyPr wrap="square" rtlCol="0">
                    <a:spAutoFit/>
                  </a:bodyPr>
                  <a:lstStyle/>
                  <a:p>
                    <a:r>
                      <a:rPr lang="vi-VN" dirty="0">
                        <a:solidFill>
                          <a:schemeClr val="bg1"/>
                        </a:solidFill>
                        <a:latin typeface="+mj-lt"/>
                      </a:rPr>
                      <a:t>15</a:t>
                    </a:r>
                  </a:p>
                </p:txBody>
              </p:sp>
              <p:sp>
                <p:nvSpPr>
                  <p:cNvPr id="35" name="TextBox 34">
                    <a:extLst>
                      <a:ext uri="{FF2B5EF4-FFF2-40B4-BE49-F238E27FC236}">
                        <a16:creationId xmlns:a16="http://schemas.microsoft.com/office/drawing/2014/main" id="{89305414-390D-43BB-8663-3B4A20BA5261}"/>
                      </a:ext>
                    </a:extLst>
                  </p:cNvPr>
                  <p:cNvSpPr txBox="1"/>
                  <p:nvPr/>
                </p:nvSpPr>
                <p:spPr>
                  <a:xfrm>
                    <a:off x="7921672" y="1895239"/>
                    <a:ext cx="612620" cy="369332"/>
                  </a:xfrm>
                  <a:prstGeom prst="rect">
                    <a:avLst/>
                  </a:prstGeom>
                  <a:noFill/>
                </p:spPr>
                <p:txBody>
                  <a:bodyPr wrap="square" rtlCol="0">
                    <a:spAutoFit/>
                  </a:bodyPr>
                  <a:lstStyle/>
                  <a:p>
                    <a:r>
                      <a:rPr lang="vi-VN" dirty="0">
                        <a:solidFill>
                          <a:schemeClr val="bg1"/>
                        </a:solidFill>
                        <a:latin typeface="+mj-lt"/>
                      </a:rPr>
                      <a:t>16</a:t>
                    </a:r>
                  </a:p>
                </p:txBody>
              </p:sp>
              <p:cxnSp>
                <p:nvCxnSpPr>
                  <p:cNvPr id="39" name="Straight Connector 38">
                    <a:extLst>
                      <a:ext uri="{FF2B5EF4-FFF2-40B4-BE49-F238E27FC236}">
                        <a16:creationId xmlns:a16="http://schemas.microsoft.com/office/drawing/2014/main" id="{4E3492F4-27D3-4463-AD9E-6547BF3CC243}"/>
                      </a:ext>
                    </a:extLst>
                  </p:cNvPr>
                  <p:cNvCxnSpPr/>
                  <p:nvPr/>
                </p:nvCxnSpPr>
                <p:spPr>
                  <a:xfrm flipV="1">
                    <a:off x="9756250" y="2096378"/>
                    <a:ext cx="0" cy="3285678"/>
                  </a:xfrm>
                  <a:prstGeom prst="line">
                    <a:avLst/>
                  </a:prstGeom>
                  <a:ln w="28575">
                    <a:solidFill>
                      <a:schemeClr val="bg1"/>
                    </a:solidFill>
                    <a:prstDash val="sysDot"/>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F8585D87-10E4-48E6-91CF-02EF4E1C366A}"/>
                      </a:ext>
                    </a:extLst>
                  </p:cNvPr>
                  <p:cNvCxnSpPr>
                    <a:cxnSpLocks/>
                  </p:cNvCxnSpPr>
                  <p:nvPr/>
                </p:nvCxnSpPr>
                <p:spPr>
                  <a:xfrm>
                    <a:off x="8382499" y="2112280"/>
                    <a:ext cx="1778032" cy="0"/>
                  </a:xfrm>
                  <a:prstGeom prst="line">
                    <a:avLst/>
                  </a:prstGeom>
                  <a:ln w="28575">
                    <a:solidFill>
                      <a:schemeClr val="bg1"/>
                    </a:solidFill>
                    <a:prstDash val="sysDot"/>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9554E5AE-4E75-49B6-A909-2CFCF67DA6AD}"/>
                      </a:ext>
                    </a:extLst>
                  </p:cNvPr>
                  <p:cNvCxnSpPr>
                    <a:cxnSpLocks/>
                  </p:cNvCxnSpPr>
                  <p:nvPr/>
                </p:nvCxnSpPr>
                <p:spPr>
                  <a:xfrm>
                    <a:off x="8391781" y="2296484"/>
                    <a:ext cx="2224536" cy="0"/>
                  </a:xfrm>
                  <a:prstGeom prst="line">
                    <a:avLst/>
                  </a:prstGeom>
                  <a:ln w="28575">
                    <a:solidFill>
                      <a:schemeClr val="bg1"/>
                    </a:solidFill>
                    <a:prstDash val="sysDot"/>
                  </a:ln>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a16="http://schemas.microsoft.com/office/drawing/2014/main" id="{4003543D-89C4-446E-B699-91571D1AC32F}"/>
                      </a:ext>
                    </a:extLst>
                  </p:cNvPr>
                  <p:cNvCxnSpPr>
                    <a:cxnSpLocks/>
                  </p:cNvCxnSpPr>
                  <p:nvPr/>
                </p:nvCxnSpPr>
                <p:spPr>
                  <a:xfrm>
                    <a:off x="8391781" y="2471406"/>
                    <a:ext cx="2615534" cy="0"/>
                  </a:xfrm>
                  <a:prstGeom prst="line">
                    <a:avLst/>
                  </a:prstGeom>
                  <a:ln w="28575">
                    <a:solidFill>
                      <a:schemeClr val="bg1"/>
                    </a:solidFill>
                    <a:prstDash val="sysDot"/>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92C8B218-64D9-475E-BFBB-C5777236B915}"/>
                      </a:ext>
                    </a:extLst>
                  </p:cNvPr>
                  <p:cNvCxnSpPr>
                    <a:cxnSpLocks/>
                  </p:cNvCxnSpPr>
                  <p:nvPr/>
                </p:nvCxnSpPr>
                <p:spPr>
                  <a:xfrm>
                    <a:off x="8391778" y="2654298"/>
                    <a:ext cx="3037880" cy="0"/>
                  </a:xfrm>
                  <a:prstGeom prst="line">
                    <a:avLst/>
                  </a:prstGeom>
                  <a:ln w="28575">
                    <a:solidFill>
                      <a:schemeClr val="bg1"/>
                    </a:solidFill>
                    <a:prstDash val="sysDot"/>
                  </a:ln>
                </p:spPr>
                <p:style>
                  <a:lnRef idx="1">
                    <a:schemeClr val="accent1"/>
                  </a:lnRef>
                  <a:fillRef idx="0">
                    <a:schemeClr val="accent1"/>
                  </a:fillRef>
                  <a:effectRef idx="0">
                    <a:schemeClr val="accent1"/>
                  </a:effectRef>
                  <a:fontRef idx="minor">
                    <a:schemeClr val="tx1"/>
                  </a:fontRef>
                </p:style>
              </p:cxnSp>
              <p:cxnSp>
                <p:nvCxnSpPr>
                  <p:cNvPr id="48" name="Straight Connector 47">
                    <a:extLst>
                      <a:ext uri="{FF2B5EF4-FFF2-40B4-BE49-F238E27FC236}">
                        <a16:creationId xmlns:a16="http://schemas.microsoft.com/office/drawing/2014/main" id="{A9661814-BABD-4EF8-B88E-1F57AB00D155}"/>
                      </a:ext>
                    </a:extLst>
                  </p:cNvPr>
                  <p:cNvCxnSpPr/>
                  <p:nvPr/>
                </p:nvCxnSpPr>
                <p:spPr>
                  <a:xfrm flipV="1">
                    <a:off x="10171039" y="2089758"/>
                    <a:ext cx="0" cy="3285678"/>
                  </a:xfrm>
                  <a:prstGeom prst="line">
                    <a:avLst/>
                  </a:prstGeom>
                  <a:ln w="28575">
                    <a:solidFill>
                      <a:schemeClr val="bg1"/>
                    </a:solidFill>
                    <a:prstDash val="sysDot"/>
                  </a:ln>
                </p:spPr>
                <p:style>
                  <a:lnRef idx="1">
                    <a:schemeClr val="accent1"/>
                  </a:lnRef>
                  <a:fillRef idx="0">
                    <a:schemeClr val="accent1"/>
                  </a:fillRef>
                  <a:effectRef idx="0">
                    <a:schemeClr val="accent1"/>
                  </a:effectRef>
                  <a:fontRef idx="minor">
                    <a:schemeClr val="tx1"/>
                  </a:fontRef>
                </p:style>
              </p:cxnSp>
              <p:cxnSp>
                <p:nvCxnSpPr>
                  <p:cNvPr id="49" name="Straight Connector 48">
                    <a:extLst>
                      <a:ext uri="{FF2B5EF4-FFF2-40B4-BE49-F238E27FC236}">
                        <a16:creationId xmlns:a16="http://schemas.microsoft.com/office/drawing/2014/main" id="{430F990F-A0A5-4015-82EA-551E2851C49C}"/>
                      </a:ext>
                    </a:extLst>
                  </p:cNvPr>
                  <p:cNvCxnSpPr>
                    <a:cxnSpLocks/>
                  </p:cNvCxnSpPr>
                  <p:nvPr/>
                </p:nvCxnSpPr>
                <p:spPr>
                  <a:xfrm flipV="1">
                    <a:off x="10601728" y="2296484"/>
                    <a:ext cx="0" cy="3072332"/>
                  </a:xfrm>
                  <a:prstGeom prst="line">
                    <a:avLst/>
                  </a:prstGeom>
                  <a:ln w="28575">
                    <a:solidFill>
                      <a:schemeClr val="bg1"/>
                    </a:solidFill>
                    <a:prstDash val="sysDot"/>
                  </a:ln>
                </p:spPr>
                <p:style>
                  <a:lnRef idx="1">
                    <a:schemeClr val="accent1"/>
                  </a:lnRef>
                  <a:fillRef idx="0">
                    <a:schemeClr val="accent1"/>
                  </a:fillRef>
                  <a:effectRef idx="0">
                    <a:schemeClr val="accent1"/>
                  </a:effectRef>
                  <a:fontRef idx="minor">
                    <a:schemeClr val="tx1"/>
                  </a:fontRef>
                </p:style>
              </p:cxnSp>
              <p:cxnSp>
                <p:nvCxnSpPr>
                  <p:cNvPr id="51" name="Straight Connector 50">
                    <a:extLst>
                      <a:ext uri="{FF2B5EF4-FFF2-40B4-BE49-F238E27FC236}">
                        <a16:creationId xmlns:a16="http://schemas.microsoft.com/office/drawing/2014/main" id="{AFFEF174-EB81-40C9-A946-8D3ADE911A30}"/>
                      </a:ext>
                    </a:extLst>
                  </p:cNvPr>
                  <p:cNvCxnSpPr>
                    <a:cxnSpLocks/>
                  </p:cNvCxnSpPr>
                  <p:nvPr/>
                </p:nvCxnSpPr>
                <p:spPr>
                  <a:xfrm flipV="1">
                    <a:off x="11023217" y="2471406"/>
                    <a:ext cx="0" cy="2924027"/>
                  </a:xfrm>
                  <a:prstGeom prst="line">
                    <a:avLst/>
                  </a:prstGeom>
                  <a:ln w="28575">
                    <a:solidFill>
                      <a:schemeClr val="bg1"/>
                    </a:solidFill>
                    <a:prstDash val="sysDot"/>
                  </a:ln>
                </p:spPr>
                <p:style>
                  <a:lnRef idx="1">
                    <a:schemeClr val="accent1"/>
                  </a:lnRef>
                  <a:fillRef idx="0">
                    <a:schemeClr val="accent1"/>
                  </a:fillRef>
                  <a:effectRef idx="0">
                    <a:schemeClr val="accent1"/>
                  </a:effectRef>
                  <a:fontRef idx="minor">
                    <a:schemeClr val="tx1"/>
                  </a:fontRef>
                </p:style>
              </p:cxnSp>
              <p:cxnSp>
                <p:nvCxnSpPr>
                  <p:cNvPr id="54" name="Straight Connector 53">
                    <a:extLst>
                      <a:ext uri="{FF2B5EF4-FFF2-40B4-BE49-F238E27FC236}">
                        <a16:creationId xmlns:a16="http://schemas.microsoft.com/office/drawing/2014/main" id="{B40CD2BE-D8BF-4D9F-B8E8-13C438C571F8}"/>
                      </a:ext>
                    </a:extLst>
                  </p:cNvPr>
                  <p:cNvCxnSpPr>
                    <a:cxnSpLocks/>
                  </p:cNvCxnSpPr>
                  <p:nvPr/>
                </p:nvCxnSpPr>
                <p:spPr>
                  <a:xfrm flipV="1">
                    <a:off x="11429658" y="2640810"/>
                    <a:ext cx="0" cy="2728007"/>
                  </a:xfrm>
                  <a:prstGeom prst="line">
                    <a:avLst/>
                  </a:prstGeom>
                  <a:ln w="28575">
                    <a:solidFill>
                      <a:schemeClr val="bg1"/>
                    </a:solidFill>
                    <a:prstDash val="sysDot"/>
                  </a:ln>
                </p:spPr>
                <p:style>
                  <a:lnRef idx="1">
                    <a:schemeClr val="accent1"/>
                  </a:lnRef>
                  <a:fillRef idx="0">
                    <a:schemeClr val="accent1"/>
                  </a:fillRef>
                  <a:effectRef idx="0">
                    <a:schemeClr val="accent1"/>
                  </a:effectRef>
                  <a:fontRef idx="minor">
                    <a:schemeClr val="tx1"/>
                  </a:fontRef>
                </p:style>
              </p:cxnSp>
            </p:grpSp>
            <p:sp>
              <p:nvSpPr>
                <p:cNvPr id="59" name="TextBox 58">
                  <a:extLst>
                    <a:ext uri="{FF2B5EF4-FFF2-40B4-BE49-F238E27FC236}">
                      <a16:creationId xmlns:a16="http://schemas.microsoft.com/office/drawing/2014/main" id="{44EE9E6D-823F-4339-B9CA-CC24E2182472}"/>
                    </a:ext>
                  </a:extLst>
                </p:cNvPr>
                <p:cNvSpPr txBox="1"/>
                <p:nvPr/>
              </p:nvSpPr>
              <p:spPr>
                <a:xfrm>
                  <a:off x="9616961" y="1910689"/>
                  <a:ext cx="510473" cy="368729"/>
                </a:xfrm>
                <a:prstGeom prst="rect">
                  <a:avLst/>
                </a:prstGeom>
                <a:noFill/>
              </p:spPr>
              <p:txBody>
                <a:bodyPr wrap="square" rtlCol="0">
                  <a:spAutoFit/>
                </a:bodyPr>
                <a:lstStyle/>
                <a:p>
                  <a:r>
                    <a:rPr lang="vi-VN" dirty="0">
                      <a:solidFill>
                        <a:srgbClr val="FF0000"/>
                      </a:solidFill>
                      <a:sym typeface="Symbol" panose="05050102010706020507" pitchFamily="18" charset="2"/>
                    </a:rPr>
                    <a:t></a:t>
                  </a:r>
                  <a:endParaRPr lang="vi-VN" dirty="0">
                    <a:solidFill>
                      <a:srgbClr val="FF0000"/>
                    </a:solidFill>
                  </a:endParaRPr>
                </a:p>
              </p:txBody>
            </p:sp>
            <p:sp>
              <p:nvSpPr>
                <p:cNvPr id="60" name="TextBox 59">
                  <a:extLst>
                    <a:ext uri="{FF2B5EF4-FFF2-40B4-BE49-F238E27FC236}">
                      <a16:creationId xmlns:a16="http://schemas.microsoft.com/office/drawing/2014/main" id="{6C8BB790-217C-4B30-ABCA-2F4AD481C74D}"/>
                    </a:ext>
                  </a:extLst>
                </p:cNvPr>
                <p:cNvSpPr txBox="1"/>
                <p:nvPr/>
              </p:nvSpPr>
              <p:spPr>
                <a:xfrm>
                  <a:off x="10028673" y="1899313"/>
                  <a:ext cx="510473" cy="368729"/>
                </a:xfrm>
                <a:prstGeom prst="rect">
                  <a:avLst/>
                </a:prstGeom>
                <a:noFill/>
              </p:spPr>
              <p:txBody>
                <a:bodyPr wrap="square" rtlCol="0">
                  <a:spAutoFit/>
                </a:bodyPr>
                <a:lstStyle/>
                <a:p>
                  <a:r>
                    <a:rPr lang="vi-VN" dirty="0">
                      <a:solidFill>
                        <a:srgbClr val="FF0000"/>
                      </a:solidFill>
                      <a:sym typeface="Symbol" panose="05050102010706020507" pitchFamily="18" charset="2"/>
                    </a:rPr>
                    <a:t></a:t>
                  </a:r>
                  <a:endParaRPr lang="vi-VN" dirty="0">
                    <a:solidFill>
                      <a:srgbClr val="FF0000"/>
                    </a:solidFill>
                  </a:endParaRPr>
                </a:p>
              </p:txBody>
            </p:sp>
            <p:sp>
              <p:nvSpPr>
                <p:cNvPr id="61" name="TextBox 60">
                  <a:extLst>
                    <a:ext uri="{FF2B5EF4-FFF2-40B4-BE49-F238E27FC236}">
                      <a16:creationId xmlns:a16="http://schemas.microsoft.com/office/drawing/2014/main" id="{C89B33E7-0F25-4CF3-883B-1F37999282F7}"/>
                    </a:ext>
                  </a:extLst>
                </p:cNvPr>
                <p:cNvSpPr txBox="1"/>
                <p:nvPr/>
              </p:nvSpPr>
              <p:spPr>
                <a:xfrm>
                  <a:off x="10465397" y="2076737"/>
                  <a:ext cx="510473" cy="368729"/>
                </a:xfrm>
                <a:prstGeom prst="rect">
                  <a:avLst/>
                </a:prstGeom>
                <a:noFill/>
              </p:spPr>
              <p:txBody>
                <a:bodyPr wrap="square" rtlCol="0">
                  <a:spAutoFit/>
                </a:bodyPr>
                <a:lstStyle/>
                <a:p>
                  <a:r>
                    <a:rPr lang="vi-VN" dirty="0">
                      <a:solidFill>
                        <a:srgbClr val="FF0000"/>
                      </a:solidFill>
                      <a:sym typeface="Symbol" panose="05050102010706020507" pitchFamily="18" charset="2"/>
                    </a:rPr>
                    <a:t></a:t>
                  </a:r>
                  <a:endParaRPr lang="vi-VN" dirty="0">
                    <a:solidFill>
                      <a:srgbClr val="FF0000"/>
                    </a:solidFill>
                  </a:endParaRPr>
                </a:p>
              </p:txBody>
            </p:sp>
            <p:sp>
              <p:nvSpPr>
                <p:cNvPr id="62" name="TextBox 61">
                  <a:extLst>
                    <a:ext uri="{FF2B5EF4-FFF2-40B4-BE49-F238E27FC236}">
                      <a16:creationId xmlns:a16="http://schemas.microsoft.com/office/drawing/2014/main" id="{974C27CE-67CF-41E9-8212-ED7B3B11717F}"/>
                    </a:ext>
                  </a:extLst>
                </p:cNvPr>
                <p:cNvSpPr txBox="1"/>
                <p:nvPr/>
              </p:nvSpPr>
              <p:spPr>
                <a:xfrm>
                  <a:off x="10874838" y="2254161"/>
                  <a:ext cx="510473" cy="368729"/>
                </a:xfrm>
                <a:prstGeom prst="rect">
                  <a:avLst/>
                </a:prstGeom>
                <a:noFill/>
              </p:spPr>
              <p:txBody>
                <a:bodyPr wrap="square" rtlCol="0">
                  <a:spAutoFit/>
                </a:bodyPr>
                <a:lstStyle/>
                <a:p>
                  <a:r>
                    <a:rPr lang="vi-VN" dirty="0">
                      <a:solidFill>
                        <a:srgbClr val="FF0000"/>
                      </a:solidFill>
                      <a:sym typeface="Symbol" panose="05050102010706020507" pitchFamily="18" charset="2"/>
                    </a:rPr>
                    <a:t></a:t>
                  </a:r>
                  <a:endParaRPr lang="vi-VN" dirty="0">
                    <a:solidFill>
                      <a:srgbClr val="FF0000"/>
                    </a:solidFill>
                  </a:endParaRPr>
                </a:p>
              </p:txBody>
            </p:sp>
            <p:sp>
              <p:nvSpPr>
                <p:cNvPr id="63" name="TextBox 62">
                  <a:extLst>
                    <a:ext uri="{FF2B5EF4-FFF2-40B4-BE49-F238E27FC236}">
                      <a16:creationId xmlns:a16="http://schemas.microsoft.com/office/drawing/2014/main" id="{9E74718F-D2D1-4AD6-A1A4-A4AF13F707BD}"/>
                    </a:ext>
                  </a:extLst>
                </p:cNvPr>
                <p:cNvSpPr txBox="1"/>
                <p:nvPr/>
              </p:nvSpPr>
              <p:spPr>
                <a:xfrm>
                  <a:off x="11270615" y="2445230"/>
                  <a:ext cx="510473" cy="368729"/>
                </a:xfrm>
                <a:prstGeom prst="rect">
                  <a:avLst/>
                </a:prstGeom>
                <a:noFill/>
              </p:spPr>
              <p:txBody>
                <a:bodyPr wrap="square" rtlCol="0">
                  <a:spAutoFit/>
                </a:bodyPr>
                <a:lstStyle/>
                <a:p>
                  <a:r>
                    <a:rPr lang="vi-VN" dirty="0">
                      <a:solidFill>
                        <a:srgbClr val="FF0000"/>
                      </a:solidFill>
                      <a:sym typeface="Symbol" panose="05050102010706020507" pitchFamily="18" charset="2"/>
                    </a:rPr>
                    <a:t></a:t>
                  </a:r>
                  <a:endParaRPr lang="vi-VN" dirty="0">
                    <a:solidFill>
                      <a:srgbClr val="FF0000"/>
                    </a:solidFill>
                  </a:endParaRPr>
                </a:p>
              </p:txBody>
            </p:sp>
            <p:sp>
              <p:nvSpPr>
                <p:cNvPr id="64" name="TextBox 63">
                  <a:extLst>
                    <a:ext uri="{FF2B5EF4-FFF2-40B4-BE49-F238E27FC236}">
                      <a16:creationId xmlns:a16="http://schemas.microsoft.com/office/drawing/2014/main" id="{B598BB38-D682-4CBF-B74C-794A06F87E3E}"/>
                    </a:ext>
                  </a:extLst>
                </p:cNvPr>
                <p:cNvSpPr txBox="1"/>
                <p:nvPr/>
              </p:nvSpPr>
              <p:spPr>
                <a:xfrm>
                  <a:off x="9556171" y="1666887"/>
                  <a:ext cx="655315" cy="461665"/>
                </a:xfrm>
                <a:prstGeom prst="rect">
                  <a:avLst/>
                </a:prstGeom>
                <a:noFill/>
              </p:spPr>
              <p:txBody>
                <a:bodyPr wrap="square" rtlCol="0">
                  <a:spAutoFit/>
                </a:bodyPr>
                <a:lstStyle/>
                <a:p>
                  <a:r>
                    <a:rPr lang="vi-VN" sz="2400" dirty="0">
                      <a:solidFill>
                        <a:schemeClr val="bg1"/>
                      </a:solidFill>
                      <a:latin typeface="+mj-lt"/>
                    </a:rPr>
                    <a:t>A</a:t>
                  </a:r>
                </a:p>
              </p:txBody>
            </p:sp>
            <p:sp>
              <p:nvSpPr>
                <p:cNvPr id="65" name="TextBox 64">
                  <a:extLst>
                    <a:ext uri="{FF2B5EF4-FFF2-40B4-BE49-F238E27FC236}">
                      <a16:creationId xmlns:a16="http://schemas.microsoft.com/office/drawing/2014/main" id="{DF4C2C1C-0271-4DBF-983D-59C89DA36FDE}"/>
                    </a:ext>
                  </a:extLst>
                </p:cNvPr>
                <p:cNvSpPr txBox="1"/>
                <p:nvPr/>
              </p:nvSpPr>
              <p:spPr>
                <a:xfrm>
                  <a:off x="9993299" y="1612389"/>
                  <a:ext cx="655315" cy="461665"/>
                </a:xfrm>
                <a:prstGeom prst="rect">
                  <a:avLst/>
                </a:prstGeom>
                <a:noFill/>
              </p:spPr>
              <p:txBody>
                <a:bodyPr wrap="square" rtlCol="0">
                  <a:spAutoFit/>
                </a:bodyPr>
                <a:lstStyle/>
                <a:p>
                  <a:r>
                    <a:rPr lang="vi-VN" sz="2400" dirty="0">
                      <a:solidFill>
                        <a:schemeClr val="bg1"/>
                      </a:solidFill>
                      <a:latin typeface="+mj-lt"/>
                    </a:rPr>
                    <a:t>B</a:t>
                  </a:r>
                </a:p>
              </p:txBody>
            </p:sp>
            <p:sp>
              <p:nvSpPr>
                <p:cNvPr id="66" name="TextBox 65">
                  <a:extLst>
                    <a:ext uri="{FF2B5EF4-FFF2-40B4-BE49-F238E27FC236}">
                      <a16:creationId xmlns:a16="http://schemas.microsoft.com/office/drawing/2014/main" id="{3A69A0EC-DB58-4988-A1E1-8411EFD4CC4A}"/>
                    </a:ext>
                  </a:extLst>
                </p:cNvPr>
                <p:cNvSpPr txBox="1"/>
                <p:nvPr/>
              </p:nvSpPr>
              <p:spPr>
                <a:xfrm>
                  <a:off x="10443235" y="1830691"/>
                  <a:ext cx="655315" cy="461665"/>
                </a:xfrm>
                <a:prstGeom prst="rect">
                  <a:avLst/>
                </a:prstGeom>
                <a:noFill/>
              </p:spPr>
              <p:txBody>
                <a:bodyPr wrap="square" rtlCol="0">
                  <a:spAutoFit/>
                </a:bodyPr>
                <a:lstStyle/>
                <a:p>
                  <a:r>
                    <a:rPr lang="vi-VN" sz="2400" dirty="0">
                      <a:solidFill>
                        <a:schemeClr val="bg1"/>
                      </a:solidFill>
                      <a:latin typeface="+mj-lt"/>
                    </a:rPr>
                    <a:t>C</a:t>
                  </a:r>
                </a:p>
              </p:txBody>
            </p:sp>
            <p:sp>
              <p:nvSpPr>
                <p:cNvPr id="67" name="TextBox 66">
                  <a:extLst>
                    <a:ext uri="{FF2B5EF4-FFF2-40B4-BE49-F238E27FC236}">
                      <a16:creationId xmlns:a16="http://schemas.microsoft.com/office/drawing/2014/main" id="{DAF4AF3A-0AD0-431A-A716-CB897DCC65F9}"/>
                    </a:ext>
                  </a:extLst>
                </p:cNvPr>
                <p:cNvSpPr txBox="1"/>
                <p:nvPr/>
              </p:nvSpPr>
              <p:spPr>
                <a:xfrm>
                  <a:off x="10838438" y="2008115"/>
                  <a:ext cx="655315" cy="461665"/>
                </a:xfrm>
                <a:prstGeom prst="rect">
                  <a:avLst/>
                </a:prstGeom>
                <a:noFill/>
              </p:spPr>
              <p:txBody>
                <a:bodyPr wrap="square" rtlCol="0">
                  <a:spAutoFit/>
                </a:bodyPr>
                <a:lstStyle/>
                <a:p>
                  <a:r>
                    <a:rPr lang="vi-VN" sz="2400" dirty="0">
                      <a:solidFill>
                        <a:schemeClr val="bg1"/>
                      </a:solidFill>
                      <a:latin typeface="+mj-lt"/>
                    </a:rPr>
                    <a:t>D</a:t>
                  </a:r>
                </a:p>
              </p:txBody>
            </p:sp>
            <p:sp>
              <p:nvSpPr>
                <p:cNvPr id="68" name="TextBox 67">
                  <a:extLst>
                    <a:ext uri="{FF2B5EF4-FFF2-40B4-BE49-F238E27FC236}">
                      <a16:creationId xmlns:a16="http://schemas.microsoft.com/office/drawing/2014/main" id="{77288B0B-DF04-42CA-B75E-19487967A560}"/>
                    </a:ext>
                  </a:extLst>
                </p:cNvPr>
                <p:cNvSpPr txBox="1"/>
                <p:nvPr/>
              </p:nvSpPr>
              <p:spPr>
                <a:xfrm>
                  <a:off x="11314474" y="2172177"/>
                  <a:ext cx="655315" cy="461665"/>
                </a:xfrm>
                <a:prstGeom prst="rect">
                  <a:avLst/>
                </a:prstGeom>
                <a:noFill/>
              </p:spPr>
              <p:txBody>
                <a:bodyPr wrap="square" rtlCol="0">
                  <a:spAutoFit/>
                </a:bodyPr>
                <a:lstStyle/>
                <a:p>
                  <a:r>
                    <a:rPr lang="vi-VN" sz="2400" dirty="0">
                      <a:solidFill>
                        <a:schemeClr val="bg1"/>
                      </a:solidFill>
                      <a:latin typeface="+mj-lt"/>
                    </a:rPr>
                    <a:t>E</a:t>
                  </a:r>
                </a:p>
              </p:txBody>
            </p:sp>
          </p:grpSp>
          <p:sp>
            <p:nvSpPr>
              <p:cNvPr id="70" name="TextBox 69">
                <a:extLst>
                  <a:ext uri="{FF2B5EF4-FFF2-40B4-BE49-F238E27FC236}">
                    <a16:creationId xmlns:a16="http://schemas.microsoft.com/office/drawing/2014/main" id="{7DD6C9B8-A9B6-4D87-B585-444AAE7B21F7}"/>
                  </a:ext>
                </a:extLst>
              </p:cNvPr>
              <p:cNvSpPr txBox="1"/>
              <p:nvPr/>
            </p:nvSpPr>
            <p:spPr>
              <a:xfrm>
                <a:off x="8038531" y="5445457"/>
                <a:ext cx="351919" cy="369332"/>
              </a:xfrm>
              <a:prstGeom prst="rect">
                <a:avLst/>
              </a:prstGeom>
              <a:noFill/>
            </p:spPr>
            <p:txBody>
              <a:bodyPr wrap="square" rtlCol="0">
                <a:spAutoFit/>
              </a:bodyPr>
              <a:lstStyle/>
              <a:p>
                <a:r>
                  <a:rPr lang="vi-VN" dirty="0">
                    <a:solidFill>
                      <a:schemeClr val="bg1"/>
                    </a:solidFill>
                  </a:rPr>
                  <a:t>0</a:t>
                </a:r>
              </a:p>
            </p:txBody>
          </p:sp>
        </p:grpSp>
        <p:sp>
          <p:nvSpPr>
            <p:cNvPr id="73" name="TextBox 72">
              <a:extLst>
                <a:ext uri="{FF2B5EF4-FFF2-40B4-BE49-F238E27FC236}">
                  <a16:creationId xmlns:a16="http://schemas.microsoft.com/office/drawing/2014/main" id="{F1270C80-5ECA-44FD-97CE-3B8CEAA31E5B}"/>
                </a:ext>
              </a:extLst>
            </p:cNvPr>
            <p:cNvSpPr txBox="1"/>
            <p:nvPr/>
          </p:nvSpPr>
          <p:spPr>
            <a:xfrm>
              <a:off x="9567960" y="5933298"/>
              <a:ext cx="2217222" cy="523220"/>
            </a:xfrm>
            <a:prstGeom prst="rect">
              <a:avLst/>
            </a:prstGeom>
            <a:noFill/>
          </p:spPr>
          <p:txBody>
            <a:bodyPr wrap="square" rtlCol="0">
              <a:spAutoFit/>
            </a:bodyPr>
            <a:lstStyle/>
            <a:p>
              <a:r>
                <a:rPr lang="en-US" sz="2800" b="1" i="1" dirty="0" err="1">
                  <a:solidFill>
                    <a:schemeClr val="bg1"/>
                  </a:solidFill>
                  <a:latin typeface="Times New Roman" panose="02020603050405020304" pitchFamily="18" charset="0"/>
                  <a:cs typeface="Times New Roman" panose="02020603050405020304" pitchFamily="18" charset="0"/>
                </a:rPr>
                <a:t>Hình</a:t>
              </a:r>
              <a:r>
                <a:rPr lang="en-US" sz="2800" b="1" i="1" dirty="0">
                  <a:solidFill>
                    <a:schemeClr val="bg1"/>
                  </a:solidFill>
                  <a:latin typeface="Times New Roman" panose="02020603050405020304" pitchFamily="18" charset="0"/>
                  <a:cs typeface="Times New Roman" panose="02020603050405020304" pitchFamily="18" charset="0"/>
                </a:rPr>
                <a:t> 9</a:t>
              </a:r>
              <a:endParaRPr lang="vi-VN" sz="2800" b="1" i="1" dirty="0">
                <a:solidFill>
                  <a:schemeClr val="bg1"/>
                </a:solidFill>
                <a:latin typeface="Times New Roman" panose="02020603050405020304" pitchFamily="18" charset="0"/>
                <a:cs typeface="Times New Roman" panose="02020603050405020304" pitchFamily="18" charset="0"/>
              </a:endParaRPr>
            </a:p>
          </p:txBody>
        </p:sp>
      </p:grpSp>
      <p:pic>
        <p:nvPicPr>
          <p:cNvPr id="75" name="Picture 74">
            <a:extLst>
              <a:ext uri="{FF2B5EF4-FFF2-40B4-BE49-F238E27FC236}">
                <a16:creationId xmlns:a16="http://schemas.microsoft.com/office/drawing/2014/main" id="{313FC02B-1629-4C13-AF2B-6F6C9FDE862A}"/>
              </a:ext>
            </a:extLst>
          </p:cNvPr>
          <p:cNvPicPr>
            <a:picLocks noChangeAspect="1"/>
          </p:cNvPicPr>
          <p:nvPr/>
        </p:nvPicPr>
        <p:blipFill rotWithShape="1">
          <a:blip r:embed="rId5">
            <a:extLst>
              <a:ext uri="{BEBA8EAE-BF5A-486C-A8C5-ECC9F3942E4B}">
                <a14:imgProps xmlns:a14="http://schemas.microsoft.com/office/drawing/2010/main">
                  <a14:imgLayer r:embed="rId6">
                    <a14:imgEffect>
                      <a14:backgroundRemoval t="1250" b="100000" l="2500" r="99028">
                        <a14:foregroundMark x1="35833" y1="65417" x2="35833" y2="65417"/>
                        <a14:foregroundMark x1="35417" y1="73889" x2="35417" y2="73889"/>
                        <a14:foregroundMark x1="19444" y1="65417" x2="19444" y2="65417"/>
                        <a14:foregroundMark x1="20556" y1="60000" x2="20556" y2="60000"/>
                        <a14:foregroundMark x1="12361" y1="66250" x2="12361" y2="66250"/>
                        <a14:foregroundMark x1="30139" y1="75972" x2="30139" y2="75972"/>
                        <a14:foregroundMark x1="32361" y1="69028" x2="32361" y2="69028"/>
                        <a14:foregroundMark x1="26111" y1="71111" x2="29444" y2="73889"/>
                        <a14:foregroundMark x1="15000" y1="75000" x2="15000" y2="75000"/>
                        <a14:foregroundMark x1="11389" y1="80417" x2="11389" y2="80417"/>
                        <a14:foregroundMark x1="11250" y1="84861" x2="11250" y2="84861"/>
                        <a14:foregroundMark x1="15000" y1="89306" x2="15000" y2="89306"/>
                        <a14:foregroundMark x1="16806" y1="95417" x2="16806" y2="95417"/>
                        <a14:foregroundMark x1="19306" y1="97917" x2="19306" y2="97917"/>
                        <a14:foregroundMark x1="27222" y1="96944" x2="27222" y2="96944"/>
                        <a14:foregroundMark x1="27778" y1="93194" x2="27778" y2="93194"/>
                        <a14:foregroundMark x1="28194" y1="88750" x2="28194" y2="88750"/>
                        <a14:foregroundMark x1="14861" y1="88472" x2="14861" y2="88472"/>
                        <a14:foregroundMark x1="18056" y1="88889" x2="18056" y2="88889"/>
                        <a14:foregroundMark x1="33889" y1="72361" x2="33889" y2="72361"/>
                        <a14:foregroundMark x1="14722" y1="82222" x2="16528" y2="82222"/>
                        <a14:foregroundMark x1="17222" y1="82222" x2="26528" y2="81806"/>
                        <a14:backgroundMark x1="7361" y1="48750" x2="41944" y2="58889"/>
                        <a14:backgroundMark x1="33333" y1="57778" x2="42639" y2="83889"/>
                      </a14:backgroundRemoval>
                    </a14:imgEffect>
                  </a14:imgLayer>
                </a14:imgProps>
              </a:ext>
            </a:extLst>
          </a:blip>
          <a:srcRect t="58205" r="62381"/>
          <a:stretch/>
        </p:blipFill>
        <p:spPr>
          <a:xfrm>
            <a:off x="-13231" y="5357432"/>
            <a:ext cx="1156232" cy="1496426"/>
          </a:xfrm>
          <a:prstGeom prst="rect">
            <a:avLst/>
          </a:prstGeom>
        </p:spPr>
      </p:pic>
      <p:sp>
        <p:nvSpPr>
          <p:cNvPr id="76" name="Thought Bubble: Cloud 75">
            <a:extLst>
              <a:ext uri="{FF2B5EF4-FFF2-40B4-BE49-F238E27FC236}">
                <a16:creationId xmlns:a16="http://schemas.microsoft.com/office/drawing/2014/main" id="{CB0851E7-680E-4525-8454-2AEFAC1B110B}"/>
              </a:ext>
            </a:extLst>
          </p:cNvPr>
          <p:cNvSpPr/>
          <p:nvPr/>
        </p:nvSpPr>
        <p:spPr>
          <a:xfrm>
            <a:off x="1386694" y="4520026"/>
            <a:ext cx="6189264" cy="1036311"/>
          </a:xfrm>
          <a:prstGeom prst="cloudCallout">
            <a:avLst>
              <a:gd name="adj1" fmla="val -58087"/>
              <a:gd name="adj2" fmla="val 3125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err="1">
                <a:solidFill>
                  <a:srgbClr val="FFFF00"/>
                </a:solidFill>
                <a:latin typeface="Times New Roman" panose="02020603050405020304" pitchFamily="18" charset="0"/>
                <a:cs typeface="Times New Roman" panose="02020603050405020304" pitchFamily="18" charset="0"/>
              </a:rPr>
              <a:t>Nêu</a:t>
            </a:r>
            <a:r>
              <a:rPr lang="en-US" sz="2800" b="1" dirty="0">
                <a:solidFill>
                  <a:srgbClr val="FFFF00"/>
                </a:solidFill>
                <a:latin typeface="Times New Roman" panose="02020603050405020304" pitchFamily="18" charset="0"/>
                <a:cs typeface="Times New Roman" panose="02020603050405020304" pitchFamily="18" charset="0"/>
              </a:rPr>
              <a:t> </a:t>
            </a:r>
            <a:r>
              <a:rPr lang="en-US" sz="2800" b="1" dirty="0" err="1">
                <a:solidFill>
                  <a:srgbClr val="FFFF00"/>
                </a:solidFill>
                <a:latin typeface="Times New Roman" panose="02020603050405020304" pitchFamily="18" charset="0"/>
                <a:cs typeface="Times New Roman" panose="02020603050405020304" pitchFamily="18" charset="0"/>
              </a:rPr>
              <a:t>nhận</a:t>
            </a:r>
            <a:r>
              <a:rPr lang="en-US" sz="2800" b="1" dirty="0">
                <a:solidFill>
                  <a:srgbClr val="FFFF00"/>
                </a:solidFill>
                <a:latin typeface="Times New Roman" panose="02020603050405020304" pitchFamily="18" charset="0"/>
                <a:cs typeface="Times New Roman" panose="02020603050405020304" pitchFamily="18" charset="0"/>
              </a:rPr>
              <a:t> </a:t>
            </a:r>
            <a:r>
              <a:rPr lang="en-US" sz="2800" b="1" dirty="0" err="1">
                <a:solidFill>
                  <a:srgbClr val="FFFF00"/>
                </a:solidFill>
                <a:latin typeface="Times New Roman" panose="02020603050405020304" pitchFamily="18" charset="0"/>
                <a:cs typeface="Times New Roman" panose="02020603050405020304" pitchFamily="18" charset="0"/>
              </a:rPr>
              <a:t>xét</a:t>
            </a:r>
            <a:r>
              <a:rPr lang="en-US" sz="2800" b="1" dirty="0">
                <a:solidFill>
                  <a:srgbClr val="FFFF00"/>
                </a:solidFill>
                <a:latin typeface="Times New Roman" panose="02020603050405020304" pitchFamily="18" charset="0"/>
                <a:cs typeface="Times New Roman" panose="02020603050405020304" pitchFamily="18" charset="0"/>
              </a:rPr>
              <a:t> </a:t>
            </a:r>
            <a:r>
              <a:rPr lang="en-US" sz="2800" b="1" dirty="0" err="1">
                <a:solidFill>
                  <a:srgbClr val="FFFF00"/>
                </a:solidFill>
                <a:latin typeface="Times New Roman" panose="02020603050405020304" pitchFamily="18" charset="0"/>
                <a:cs typeface="Times New Roman" panose="02020603050405020304" pitchFamily="18" charset="0"/>
              </a:rPr>
              <a:t>về</a:t>
            </a:r>
            <a:r>
              <a:rPr lang="en-US" sz="2800" b="1" dirty="0">
                <a:solidFill>
                  <a:srgbClr val="FFFF00"/>
                </a:solidFill>
                <a:latin typeface="Times New Roman" panose="02020603050405020304" pitchFamily="18" charset="0"/>
                <a:cs typeface="Times New Roman" panose="02020603050405020304" pitchFamily="18" charset="0"/>
              </a:rPr>
              <a:t> </a:t>
            </a:r>
            <a:r>
              <a:rPr lang="en-US" sz="2800" b="1" dirty="0" err="1">
                <a:solidFill>
                  <a:srgbClr val="FFFF00"/>
                </a:solidFill>
                <a:latin typeface="Times New Roman" panose="02020603050405020304" pitchFamily="18" charset="0"/>
                <a:cs typeface="Times New Roman" panose="02020603050405020304" pitchFamily="18" charset="0"/>
              </a:rPr>
              <a:t>Hình</a:t>
            </a:r>
            <a:r>
              <a:rPr lang="en-US" sz="2800" b="1" dirty="0">
                <a:solidFill>
                  <a:srgbClr val="FFFF00"/>
                </a:solidFill>
                <a:latin typeface="Times New Roman" panose="02020603050405020304" pitchFamily="18" charset="0"/>
                <a:cs typeface="Times New Roman" panose="02020603050405020304" pitchFamily="18" charset="0"/>
              </a:rPr>
              <a:t> 9</a:t>
            </a:r>
            <a:endParaRPr lang="vi-VN" sz="2800" b="1" dirty="0">
              <a:solidFill>
                <a:srgbClr val="FFFF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843293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randombar(horizontal)">
                                      <p:cBhvr>
                                        <p:cTn id="7" dur="500"/>
                                        <p:tgtEl>
                                          <p:spTgt spid="8"/>
                                        </p:tgtEl>
                                      </p:cBhvr>
                                    </p:animEffect>
                                  </p:childTnLst>
                                </p:cTn>
                              </p:par>
                              <p:par>
                                <p:cTn id="8" presetID="14" presetClass="entr" presetSubtype="10"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randombar(horizontal)">
                                      <p:cBhvr>
                                        <p:cTn id="10" dur="500"/>
                                        <p:tgtEl>
                                          <p:spTgt spid="2"/>
                                        </p:tgtEl>
                                      </p:cBhvr>
                                    </p:animEffect>
                                  </p:childTnLst>
                                </p:cTn>
                              </p:par>
                            </p:childTnLst>
                          </p:cTn>
                        </p:par>
                        <p:par>
                          <p:cTn id="11" fill="hold">
                            <p:stCondLst>
                              <p:cond delay="500"/>
                            </p:stCondLst>
                            <p:childTnLst>
                              <p:par>
                                <p:cTn id="12" presetID="42" presetClass="entr" presetSubtype="0" fill="hold" nodeType="after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fade">
                                      <p:cBhvr>
                                        <p:cTn id="14" dur="600"/>
                                        <p:tgtEl>
                                          <p:spTgt spid="4"/>
                                        </p:tgtEl>
                                      </p:cBhvr>
                                    </p:animEffect>
                                    <p:anim calcmode="lin" valueType="num">
                                      <p:cBhvr>
                                        <p:cTn id="15" dur="600" fill="hold"/>
                                        <p:tgtEl>
                                          <p:spTgt spid="4"/>
                                        </p:tgtEl>
                                        <p:attrNameLst>
                                          <p:attrName>ppt_x</p:attrName>
                                        </p:attrNameLst>
                                      </p:cBhvr>
                                      <p:tavLst>
                                        <p:tav tm="0">
                                          <p:val>
                                            <p:strVal val="#ppt_x"/>
                                          </p:val>
                                        </p:tav>
                                        <p:tav tm="100000">
                                          <p:val>
                                            <p:strVal val="#ppt_x"/>
                                          </p:val>
                                        </p:tav>
                                      </p:tavLst>
                                    </p:anim>
                                    <p:anim calcmode="lin" valueType="num">
                                      <p:cBhvr>
                                        <p:cTn id="16" dur="6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6" presetClass="entr" presetSubtype="0" fill="hold" nodeType="clickEffect">
                                  <p:stCondLst>
                                    <p:cond delay="0"/>
                                  </p:stCondLst>
                                  <p:childTnLst>
                                    <p:set>
                                      <p:cBhvr>
                                        <p:cTn id="20" dur="1" fill="hold">
                                          <p:stCondLst>
                                            <p:cond delay="0"/>
                                          </p:stCondLst>
                                        </p:cTn>
                                        <p:tgtEl>
                                          <p:spTgt spid="74"/>
                                        </p:tgtEl>
                                        <p:attrNameLst>
                                          <p:attrName>style.visibility</p:attrName>
                                        </p:attrNameLst>
                                      </p:cBhvr>
                                      <p:to>
                                        <p:strVal val="visible"/>
                                      </p:to>
                                    </p:set>
                                    <p:animEffect transition="in" filter="wipe(down)">
                                      <p:cBhvr>
                                        <p:cTn id="21" dur="435">
                                          <p:stCondLst>
                                            <p:cond delay="0"/>
                                          </p:stCondLst>
                                        </p:cTn>
                                        <p:tgtEl>
                                          <p:spTgt spid="74"/>
                                        </p:tgtEl>
                                      </p:cBhvr>
                                    </p:animEffect>
                                    <p:anim calcmode="lin" valueType="num">
                                      <p:cBhvr>
                                        <p:cTn id="22" dur="1367" tmFilter="0,0; 0.14,0.36; 0.43,0.73; 0.71,0.91; 1.0,1.0">
                                          <p:stCondLst>
                                            <p:cond delay="0"/>
                                          </p:stCondLst>
                                        </p:cTn>
                                        <p:tgtEl>
                                          <p:spTgt spid="74"/>
                                        </p:tgtEl>
                                        <p:attrNameLst>
                                          <p:attrName>ppt_x</p:attrName>
                                        </p:attrNameLst>
                                      </p:cBhvr>
                                      <p:tavLst>
                                        <p:tav tm="0">
                                          <p:val>
                                            <p:strVal val="#ppt_x-0.25"/>
                                          </p:val>
                                        </p:tav>
                                        <p:tav tm="100000">
                                          <p:val>
                                            <p:strVal val="#ppt_x"/>
                                          </p:val>
                                        </p:tav>
                                      </p:tavLst>
                                    </p:anim>
                                    <p:anim calcmode="lin" valueType="num">
                                      <p:cBhvr>
                                        <p:cTn id="23" dur="498" tmFilter="0.0,0.0; 0.25,0.07; 0.50,0.2; 0.75,0.467; 1.0,1.0">
                                          <p:stCondLst>
                                            <p:cond delay="0"/>
                                          </p:stCondLst>
                                        </p:cTn>
                                        <p:tgtEl>
                                          <p:spTgt spid="74"/>
                                        </p:tgtEl>
                                        <p:attrNameLst>
                                          <p:attrName>ppt_y</p:attrName>
                                        </p:attrNameLst>
                                      </p:cBhvr>
                                      <p:tavLst>
                                        <p:tav tm="0" fmla="#ppt_y-sin(pi*$)/3">
                                          <p:val>
                                            <p:fltVal val="0.5"/>
                                          </p:val>
                                        </p:tav>
                                        <p:tav tm="100000">
                                          <p:val>
                                            <p:fltVal val="1"/>
                                          </p:val>
                                        </p:tav>
                                      </p:tavLst>
                                    </p:anim>
                                    <p:anim calcmode="lin" valueType="num">
                                      <p:cBhvr>
                                        <p:cTn id="24" dur="498" tmFilter="0, 0; 0.125,0.2665; 0.25,0.4; 0.375,0.465; 0.5,0.5;  0.625,0.535; 0.75,0.6; 0.875,0.7335; 1,1">
                                          <p:stCondLst>
                                            <p:cond delay="498"/>
                                          </p:stCondLst>
                                        </p:cTn>
                                        <p:tgtEl>
                                          <p:spTgt spid="74"/>
                                        </p:tgtEl>
                                        <p:attrNameLst>
                                          <p:attrName>ppt_y</p:attrName>
                                        </p:attrNameLst>
                                      </p:cBhvr>
                                      <p:tavLst>
                                        <p:tav tm="0" fmla="#ppt_y-sin(pi*$)/9">
                                          <p:val>
                                            <p:fltVal val="0"/>
                                          </p:val>
                                        </p:tav>
                                        <p:tav tm="100000">
                                          <p:val>
                                            <p:fltVal val="1"/>
                                          </p:val>
                                        </p:tav>
                                      </p:tavLst>
                                    </p:anim>
                                    <p:anim calcmode="lin" valueType="num">
                                      <p:cBhvr>
                                        <p:cTn id="25" dur="249" tmFilter="0, 0; 0.125,0.2665; 0.25,0.4; 0.375,0.465; 0.5,0.5;  0.625,0.535; 0.75,0.6; 0.875,0.7335; 1,1">
                                          <p:stCondLst>
                                            <p:cond delay="993"/>
                                          </p:stCondLst>
                                        </p:cTn>
                                        <p:tgtEl>
                                          <p:spTgt spid="74"/>
                                        </p:tgtEl>
                                        <p:attrNameLst>
                                          <p:attrName>ppt_y</p:attrName>
                                        </p:attrNameLst>
                                      </p:cBhvr>
                                      <p:tavLst>
                                        <p:tav tm="0" fmla="#ppt_y-sin(pi*$)/27">
                                          <p:val>
                                            <p:fltVal val="0"/>
                                          </p:val>
                                        </p:tav>
                                        <p:tav tm="100000">
                                          <p:val>
                                            <p:fltVal val="1"/>
                                          </p:val>
                                        </p:tav>
                                      </p:tavLst>
                                    </p:anim>
                                    <p:anim calcmode="lin" valueType="num">
                                      <p:cBhvr>
                                        <p:cTn id="26" dur="123" tmFilter="0, 0; 0.125,0.2665; 0.25,0.4; 0.375,0.465; 0.5,0.5;  0.625,0.535; 0.75,0.6; 0.875,0.7335; 1,1">
                                          <p:stCondLst>
                                            <p:cond delay="1242"/>
                                          </p:stCondLst>
                                        </p:cTn>
                                        <p:tgtEl>
                                          <p:spTgt spid="74"/>
                                        </p:tgtEl>
                                        <p:attrNameLst>
                                          <p:attrName>ppt_y</p:attrName>
                                        </p:attrNameLst>
                                      </p:cBhvr>
                                      <p:tavLst>
                                        <p:tav tm="0" fmla="#ppt_y-sin(pi*$)/81">
                                          <p:val>
                                            <p:fltVal val="0"/>
                                          </p:val>
                                        </p:tav>
                                        <p:tav tm="100000">
                                          <p:val>
                                            <p:fltVal val="1"/>
                                          </p:val>
                                        </p:tav>
                                      </p:tavLst>
                                    </p:anim>
                                    <p:animScale>
                                      <p:cBhvr>
                                        <p:cTn id="27" dur="20">
                                          <p:stCondLst>
                                            <p:cond delay="487"/>
                                          </p:stCondLst>
                                        </p:cTn>
                                        <p:tgtEl>
                                          <p:spTgt spid="74"/>
                                        </p:tgtEl>
                                      </p:cBhvr>
                                      <p:to x="100000" y="60000"/>
                                    </p:animScale>
                                    <p:animScale>
                                      <p:cBhvr>
                                        <p:cTn id="28" dur="124" decel="50000">
                                          <p:stCondLst>
                                            <p:cond delay="507"/>
                                          </p:stCondLst>
                                        </p:cTn>
                                        <p:tgtEl>
                                          <p:spTgt spid="74"/>
                                        </p:tgtEl>
                                      </p:cBhvr>
                                      <p:to x="100000" y="100000"/>
                                    </p:animScale>
                                    <p:animScale>
                                      <p:cBhvr>
                                        <p:cTn id="29" dur="20">
                                          <p:stCondLst>
                                            <p:cond delay="984"/>
                                          </p:stCondLst>
                                        </p:cTn>
                                        <p:tgtEl>
                                          <p:spTgt spid="74"/>
                                        </p:tgtEl>
                                      </p:cBhvr>
                                      <p:to x="100000" y="80000"/>
                                    </p:animScale>
                                    <p:animScale>
                                      <p:cBhvr>
                                        <p:cTn id="30" dur="124" decel="50000">
                                          <p:stCondLst>
                                            <p:cond delay="1004"/>
                                          </p:stCondLst>
                                        </p:cTn>
                                        <p:tgtEl>
                                          <p:spTgt spid="74"/>
                                        </p:tgtEl>
                                      </p:cBhvr>
                                      <p:to x="100000" y="100000"/>
                                    </p:animScale>
                                    <p:animScale>
                                      <p:cBhvr>
                                        <p:cTn id="31" dur="20">
                                          <p:stCondLst>
                                            <p:cond delay="1231"/>
                                          </p:stCondLst>
                                        </p:cTn>
                                        <p:tgtEl>
                                          <p:spTgt spid="74"/>
                                        </p:tgtEl>
                                      </p:cBhvr>
                                      <p:to x="100000" y="90000"/>
                                    </p:animScale>
                                    <p:animScale>
                                      <p:cBhvr>
                                        <p:cTn id="32" dur="124" decel="50000">
                                          <p:stCondLst>
                                            <p:cond delay="1251"/>
                                          </p:stCondLst>
                                        </p:cTn>
                                        <p:tgtEl>
                                          <p:spTgt spid="74"/>
                                        </p:tgtEl>
                                      </p:cBhvr>
                                      <p:to x="100000" y="100000"/>
                                    </p:animScale>
                                    <p:animScale>
                                      <p:cBhvr>
                                        <p:cTn id="33" dur="20">
                                          <p:stCondLst>
                                            <p:cond delay="1356"/>
                                          </p:stCondLst>
                                        </p:cTn>
                                        <p:tgtEl>
                                          <p:spTgt spid="74"/>
                                        </p:tgtEl>
                                      </p:cBhvr>
                                      <p:to x="100000" y="95000"/>
                                    </p:animScale>
                                    <p:animScale>
                                      <p:cBhvr>
                                        <p:cTn id="34" dur="124" decel="50000">
                                          <p:stCondLst>
                                            <p:cond delay="1376"/>
                                          </p:stCondLst>
                                        </p:cTn>
                                        <p:tgtEl>
                                          <p:spTgt spid="74"/>
                                        </p:tgtEl>
                                      </p:cBhvr>
                                      <p:to x="100000" y="100000"/>
                                    </p:animScale>
                                  </p:childTnLst>
                                </p:cTn>
                              </p:par>
                            </p:childTnLst>
                          </p:cTn>
                        </p:par>
                      </p:childTnLst>
                    </p:cTn>
                  </p:par>
                  <p:par>
                    <p:cTn id="35" fill="hold">
                      <p:stCondLst>
                        <p:cond delay="indefinite"/>
                      </p:stCondLst>
                      <p:childTnLst>
                        <p:par>
                          <p:cTn id="36" fill="hold">
                            <p:stCondLst>
                              <p:cond delay="0"/>
                            </p:stCondLst>
                            <p:childTnLst>
                              <p:par>
                                <p:cTn id="37" presetID="16" presetClass="entr" presetSubtype="37" fill="hold" nodeType="clickEffect">
                                  <p:stCondLst>
                                    <p:cond delay="0"/>
                                  </p:stCondLst>
                                  <p:childTnLst>
                                    <p:set>
                                      <p:cBhvr>
                                        <p:cTn id="38" dur="1" fill="hold">
                                          <p:stCondLst>
                                            <p:cond delay="0"/>
                                          </p:stCondLst>
                                        </p:cTn>
                                        <p:tgtEl>
                                          <p:spTgt spid="75"/>
                                        </p:tgtEl>
                                        <p:attrNameLst>
                                          <p:attrName>style.visibility</p:attrName>
                                        </p:attrNameLst>
                                      </p:cBhvr>
                                      <p:to>
                                        <p:strVal val="visible"/>
                                      </p:to>
                                    </p:set>
                                    <p:animEffect transition="in" filter="barn(outVertical)">
                                      <p:cBhvr>
                                        <p:cTn id="39" dur="500"/>
                                        <p:tgtEl>
                                          <p:spTgt spid="75"/>
                                        </p:tgtEl>
                                      </p:cBhvr>
                                    </p:animEffect>
                                  </p:childTnLst>
                                </p:cTn>
                              </p:par>
                              <p:par>
                                <p:cTn id="40" presetID="16" presetClass="entr" presetSubtype="37" fill="hold" grpId="0" nodeType="withEffect">
                                  <p:stCondLst>
                                    <p:cond delay="0"/>
                                  </p:stCondLst>
                                  <p:childTnLst>
                                    <p:set>
                                      <p:cBhvr>
                                        <p:cTn id="41" dur="1" fill="hold">
                                          <p:stCondLst>
                                            <p:cond delay="0"/>
                                          </p:stCondLst>
                                        </p:cTn>
                                        <p:tgtEl>
                                          <p:spTgt spid="76"/>
                                        </p:tgtEl>
                                        <p:attrNameLst>
                                          <p:attrName>style.visibility</p:attrName>
                                        </p:attrNameLst>
                                      </p:cBhvr>
                                      <p:to>
                                        <p:strVal val="visible"/>
                                      </p:to>
                                    </p:set>
                                    <p:animEffect transition="in" filter="barn(outVertical)">
                                      <p:cBhvr>
                                        <p:cTn id="42" dur="500"/>
                                        <p:tgtEl>
                                          <p:spTgt spid="7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76"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000066">
            <a:alpha val="89804"/>
          </a:srgbClr>
        </a:solidFill>
        <a:effectLst/>
      </p:bgPr>
    </p:bg>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79137C97-D3A4-4145-9070-4AC823B2051C}"/>
              </a:ext>
            </a:extLst>
          </p:cNvPr>
          <p:cNvGrpSpPr/>
          <p:nvPr/>
        </p:nvGrpSpPr>
        <p:grpSpPr>
          <a:xfrm>
            <a:off x="3632019" y="97768"/>
            <a:ext cx="4758431" cy="524685"/>
            <a:chOff x="3632019" y="138109"/>
            <a:chExt cx="4758431" cy="524685"/>
          </a:xfrm>
        </p:grpSpPr>
        <p:sp>
          <p:nvSpPr>
            <p:cNvPr id="3" name="TextBox 2">
              <a:extLst>
                <a:ext uri="{FF2B5EF4-FFF2-40B4-BE49-F238E27FC236}">
                  <a16:creationId xmlns:a16="http://schemas.microsoft.com/office/drawing/2014/main" id="{3482B6EF-639B-468B-A619-42EE7EB2C259}"/>
                </a:ext>
              </a:extLst>
            </p:cNvPr>
            <p:cNvSpPr txBox="1"/>
            <p:nvPr/>
          </p:nvSpPr>
          <p:spPr>
            <a:xfrm>
              <a:off x="3666048" y="139574"/>
              <a:ext cx="4724402" cy="523220"/>
            </a:xfrm>
            <a:prstGeom prst="rect">
              <a:avLst/>
            </a:prstGeom>
            <a:noFill/>
          </p:spPr>
          <p:txBody>
            <a:bodyPr wrap="square" rtlCol="0">
              <a:spAutoFit/>
            </a:bodyPr>
            <a:lstStyle/>
            <a:p>
              <a:pPr algn="ctr"/>
              <a:r>
                <a:rPr lang="en-US" sz="2800" b="1" dirty="0">
                  <a:solidFill>
                    <a:srgbClr val="FFC000"/>
                  </a:solidFill>
                  <a:latin typeface="Times New Roman" panose="02020603050405020304" pitchFamily="18" charset="0"/>
                  <a:cs typeface="Times New Roman" panose="02020603050405020304" pitchFamily="18" charset="0"/>
                </a:rPr>
                <a:t>III. ĐỒ THỊ CỦA HÀM SỐ</a:t>
              </a:r>
              <a:endParaRPr lang="vi-VN" sz="2800" b="1" dirty="0">
                <a:solidFill>
                  <a:srgbClr val="FFC000"/>
                </a:solidFill>
                <a:latin typeface="Times New Roman" panose="02020603050405020304" pitchFamily="18" charset="0"/>
                <a:cs typeface="Times New Roman" panose="02020603050405020304" pitchFamily="18" charset="0"/>
              </a:endParaRPr>
            </a:p>
          </p:txBody>
        </p:sp>
        <p:sp>
          <p:nvSpPr>
            <p:cNvPr id="5" name="TextBox 4">
              <a:extLst>
                <a:ext uri="{FF2B5EF4-FFF2-40B4-BE49-F238E27FC236}">
                  <a16:creationId xmlns:a16="http://schemas.microsoft.com/office/drawing/2014/main" id="{F65EA2F3-1AC9-4ED2-8156-0E73A4069A33}"/>
                </a:ext>
              </a:extLst>
            </p:cNvPr>
            <p:cNvSpPr txBox="1"/>
            <p:nvPr/>
          </p:nvSpPr>
          <p:spPr>
            <a:xfrm>
              <a:off x="3632019" y="138109"/>
              <a:ext cx="4724402" cy="523220"/>
            </a:xfrm>
            <a:prstGeom prst="rect">
              <a:avLst/>
            </a:prstGeom>
            <a:noFill/>
          </p:spPr>
          <p:txBody>
            <a:bodyPr wrap="square" rtlCol="0">
              <a:spAutoFit/>
            </a:bodyPr>
            <a:lstStyle/>
            <a:p>
              <a:pPr algn="ctr"/>
              <a:r>
                <a:rPr lang="en-US" sz="2800" b="1" dirty="0">
                  <a:solidFill>
                    <a:srgbClr val="FF0000"/>
                  </a:solidFill>
                  <a:latin typeface="Times New Roman" panose="02020603050405020304" pitchFamily="18" charset="0"/>
                  <a:cs typeface="Times New Roman" panose="02020603050405020304" pitchFamily="18" charset="0"/>
                </a:rPr>
                <a:t>III. ĐỒ THỊ CỦA HÀM SỐ</a:t>
              </a:r>
              <a:endParaRPr lang="vi-VN" sz="2800" b="1" dirty="0">
                <a:solidFill>
                  <a:srgbClr val="FF0000"/>
                </a:solidFill>
                <a:latin typeface="Times New Roman" panose="02020603050405020304" pitchFamily="18" charset="0"/>
                <a:cs typeface="Times New Roman" panose="02020603050405020304" pitchFamily="18" charset="0"/>
              </a:endParaRPr>
            </a:p>
          </p:txBody>
        </p:sp>
      </p:grpSp>
      <p:pic>
        <p:nvPicPr>
          <p:cNvPr id="8" name="Picture 7">
            <a:extLst>
              <a:ext uri="{FF2B5EF4-FFF2-40B4-BE49-F238E27FC236}">
                <a16:creationId xmlns:a16="http://schemas.microsoft.com/office/drawing/2014/main" id="{D94B4056-AD7A-411E-8FFA-481A63A0CFA2}"/>
              </a:ext>
            </a:extLst>
          </p:cNvPr>
          <p:cNvPicPr>
            <a:picLocks noChangeAspect="1"/>
          </p:cNvPicPr>
          <p:nvPr/>
        </p:nvPicPr>
        <p:blipFill rotWithShape="1">
          <a:blip r:embed="rId2"/>
          <a:srcRect l="1872" t="2308" r="89713" b="41217"/>
          <a:stretch/>
        </p:blipFill>
        <p:spPr>
          <a:xfrm>
            <a:off x="98034" y="669923"/>
            <a:ext cx="1044967" cy="632012"/>
          </a:xfrm>
          <a:prstGeom prst="rect">
            <a:avLst/>
          </a:prstGeom>
        </p:spPr>
      </p:pic>
      <p:sp>
        <p:nvSpPr>
          <p:cNvPr id="2" name="TextBox 1">
            <a:extLst>
              <a:ext uri="{FF2B5EF4-FFF2-40B4-BE49-F238E27FC236}">
                <a16:creationId xmlns:a16="http://schemas.microsoft.com/office/drawing/2014/main" id="{0BB49A48-279B-4B3E-AA21-03F69C9181B1}"/>
              </a:ext>
            </a:extLst>
          </p:cNvPr>
          <p:cNvSpPr txBox="1"/>
          <p:nvPr/>
        </p:nvSpPr>
        <p:spPr>
          <a:xfrm>
            <a:off x="112854" y="1315383"/>
            <a:ext cx="7767122" cy="1815882"/>
          </a:xfrm>
          <a:prstGeom prst="rect">
            <a:avLst/>
          </a:prstGeom>
          <a:noFill/>
        </p:spPr>
        <p:txBody>
          <a:bodyPr wrap="square" rtlCol="0">
            <a:spAutoFit/>
          </a:bodyPr>
          <a:lstStyle/>
          <a:p>
            <a:r>
              <a:rPr lang="en-US" sz="2800" b="1" dirty="0" err="1">
                <a:solidFill>
                  <a:schemeClr val="bg1"/>
                </a:solidFill>
                <a:latin typeface="Times New Roman" panose="02020603050405020304" pitchFamily="18" charset="0"/>
                <a:cs typeface="Times New Roman" panose="02020603050405020304" pitchFamily="18" charset="0"/>
              </a:rPr>
              <a:t>Nhiệt</a:t>
            </a:r>
            <a:r>
              <a:rPr lang="en-US" sz="2800" b="1" dirty="0">
                <a:solidFill>
                  <a:schemeClr val="bg1"/>
                </a:solidFill>
                <a:latin typeface="Times New Roman" panose="02020603050405020304" pitchFamily="18" charset="0"/>
                <a:cs typeface="Times New Roman" panose="02020603050405020304" pitchFamily="18" charset="0"/>
              </a:rPr>
              <a:t> </a:t>
            </a:r>
            <a:r>
              <a:rPr lang="en-US" sz="2800" b="1" dirty="0" err="1">
                <a:solidFill>
                  <a:schemeClr val="bg1"/>
                </a:solidFill>
                <a:latin typeface="Times New Roman" panose="02020603050405020304" pitchFamily="18" charset="0"/>
                <a:cs typeface="Times New Roman" panose="02020603050405020304" pitchFamily="18" charset="0"/>
              </a:rPr>
              <a:t>độ</a:t>
            </a:r>
            <a:r>
              <a:rPr lang="en-US" sz="2800" b="1" dirty="0">
                <a:solidFill>
                  <a:schemeClr val="bg1"/>
                </a:solidFill>
                <a:latin typeface="Times New Roman" panose="02020603050405020304" pitchFamily="18" charset="0"/>
                <a:cs typeface="Times New Roman" panose="02020603050405020304" pitchFamily="18" charset="0"/>
              </a:rPr>
              <a:t> </a:t>
            </a:r>
            <a:r>
              <a:rPr lang="en-US" sz="2800" b="1" dirty="0" err="1">
                <a:solidFill>
                  <a:schemeClr val="bg1"/>
                </a:solidFill>
                <a:latin typeface="Times New Roman" panose="02020603050405020304" pitchFamily="18" charset="0"/>
                <a:cs typeface="Times New Roman" panose="02020603050405020304" pitchFamily="18" charset="0"/>
              </a:rPr>
              <a:t>dự</a:t>
            </a:r>
            <a:r>
              <a:rPr lang="en-US" sz="2800" b="1" dirty="0">
                <a:solidFill>
                  <a:schemeClr val="bg1"/>
                </a:solidFill>
                <a:latin typeface="Times New Roman" panose="02020603050405020304" pitchFamily="18" charset="0"/>
                <a:cs typeface="Times New Roman" panose="02020603050405020304" pitchFamily="18" charset="0"/>
              </a:rPr>
              <a:t> </a:t>
            </a:r>
            <a:r>
              <a:rPr lang="en-US" sz="2800" b="1" dirty="0" err="1">
                <a:solidFill>
                  <a:schemeClr val="bg1"/>
                </a:solidFill>
                <a:latin typeface="Times New Roman" panose="02020603050405020304" pitchFamily="18" charset="0"/>
                <a:cs typeface="Times New Roman" panose="02020603050405020304" pitchFamily="18" charset="0"/>
              </a:rPr>
              <a:t>báo</a:t>
            </a:r>
            <a:r>
              <a:rPr lang="en-US" sz="2800" b="1" dirty="0">
                <a:solidFill>
                  <a:schemeClr val="bg1"/>
                </a:solidFill>
                <a:latin typeface="Times New Roman" panose="02020603050405020304" pitchFamily="18" charset="0"/>
                <a:cs typeface="Times New Roman" panose="02020603050405020304" pitchFamily="18" charset="0"/>
              </a:rPr>
              <a:t> </a:t>
            </a:r>
            <a:r>
              <a:rPr lang="en-US" sz="2800" b="1" dirty="0" err="1">
                <a:solidFill>
                  <a:schemeClr val="bg1"/>
                </a:solidFill>
                <a:latin typeface="Times New Roman" panose="02020603050405020304" pitchFamily="18" charset="0"/>
                <a:cs typeface="Times New Roman" panose="02020603050405020304" pitchFamily="18" charset="0"/>
              </a:rPr>
              <a:t>thấp</a:t>
            </a:r>
            <a:r>
              <a:rPr lang="en-US" sz="2800" b="1" dirty="0">
                <a:solidFill>
                  <a:schemeClr val="bg1"/>
                </a:solidFill>
                <a:latin typeface="Times New Roman" panose="02020603050405020304" pitchFamily="18" charset="0"/>
                <a:cs typeface="Times New Roman" panose="02020603050405020304" pitchFamily="18" charset="0"/>
              </a:rPr>
              <a:t> </a:t>
            </a:r>
            <a:r>
              <a:rPr lang="en-US" sz="2800" b="1" dirty="0" err="1">
                <a:solidFill>
                  <a:schemeClr val="bg1"/>
                </a:solidFill>
                <a:latin typeface="Times New Roman" panose="02020603050405020304" pitchFamily="18" charset="0"/>
                <a:cs typeface="Times New Roman" panose="02020603050405020304" pitchFamily="18" charset="0"/>
              </a:rPr>
              <a:t>nhất</a:t>
            </a:r>
            <a:r>
              <a:rPr lang="en-US" sz="2800" b="1" dirty="0">
                <a:solidFill>
                  <a:schemeClr val="bg1"/>
                </a:solidFill>
                <a:latin typeface="Times New Roman" panose="02020603050405020304" pitchFamily="18" charset="0"/>
                <a:cs typeface="Times New Roman" panose="02020603050405020304" pitchFamily="18" charset="0"/>
              </a:rPr>
              <a:t> y (</a:t>
            </a:r>
            <a:r>
              <a:rPr lang="en-US" sz="2800" b="1" baseline="30000" dirty="0">
                <a:solidFill>
                  <a:schemeClr val="bg1"/>
                </a:solidFill>
                <a:latin typeface="Times New Roman" panose="02020603050405020304" pitchFamily="18" charset="0"/>
                <a:cs typeface="Times New Roman" panose="02020603050405020304" pitchFamily="18" charset="0"/>
              </a:rPr>
              <a:t>0</a:t>
            </a:r>
            <a:r>
              <a:rPr lang="en-US" sz="2800" b="1" dirty="0">
                <a:solidFill>
                  <a:schemeClr val="bg1"/>
                </a:solidFill>
                <a:latin typeface="Times New Roman" panose="02020603050405020304" pitchFamily="18" charset="0"/>
                <a:cs typeface="Times New Roman" panose="02020603050405020304" pitchFamily="18" charset="0"/>
              </a:rPr>
              <a:t>C) ở </a:t>
            </a:r>
            <a:r>
              <a:rPr lang="en-US" sz="2800" b="1" dirty="0" err="1">
                <a:solidFill>
                  <a:schemeClr val="bg1"/>
                </a:solidFill>
                <a:latin typeface="Times New Roman" panose="02020603050405020304" pitchFamily="18" charset="0"/>
                <a:cs typeface="Times New Roman" panose="02020603050405020304" pitchFamily="18" charset="0"/>
              </a:rPr>
              <a:t>thành</a:t>
            </a:r>
            <a:r>
              <a:rPr lang="en-US" sz="2800" b="1" dirty="0">
                <a:solidFill>
                  <a:schemeClr val="bg1"/>
                </a:solidFill>
                <a:latin typeface="Times New Roman" panose="02020603050405020304" pitchFamily="18" charset="0"/>
                <a:cs typeface="Times New Roman" panose="02020603050405020304" pitchFamily="18" charset="0"/>
              </a:rPr>
              <a:t> </a:t>
            </a:r>
            <a:r>
              <a:rPr lang="en-US" sz="2800" b="1" dirty="0" err="1">
                <a:solidFill>
                  <a:schemeClr val="bg1"/>
                </a:solidFill>
                <a:latin typeface="Times New Roman" panose="02020603050405020304" pitchFamily="18" charset="0"/>
                <a:cs typeface="Times New Roman" panose="02020603050405020304" pitchFamily="18" charset="0"/>
              </a:rPr>
              <a:t>phố</a:t>
            </a:r>
            <a:r>
              <a:rPr lang="en-US" sz="2800" b="1" dirty="0">
                <a:solidFill>
                  <a:schemeClr val="bg1"/>
                </a:solidFill>
                <a:latin typeface="Times New Roman" panose="02020603050405020304" pitchFamily="18" charset="0"/>
                <a:cs typeface="Times New Roman" panose="02020603050405020304" pitchFamily="18" charset="0"/>
              </a:rPr>
              <a:t> </a:t>
            </a:r>
            <a:r>
              <a:rPr lang="en-US" sz="2800" b="1" dirty="0" err="1">
                <a:solidFill>
                  <a:schemeClr val="bg1"/>
                </a:solidFill>
                <a:latin typeface="Times New Roman" panose="02020603050405020304" pitchFamily="18" charset="0"/>
                <a:cs typeface="Times New Roman" panose="02020603050405020304" pitchFamily="18" charset="0"/>
              </a:rPr>
              <a:t>Đà</a:t>
            </a:r>
            <a:r>
              <a:rPr lang="en-US" sz="2800" b="1" dirty="0">
                <a:solidFill>
                  <a:schemeClr val="bg1"/>
                </a:solidFill>
                <a:latin typeface="Times New Roman" panose="02020603050405020304" pitchFamily="18" charset="0"/>
                <a:cs typeface="Times New Roman" panose="02020603050405020304" pitchFamily="18" charset="0"/>
              </a:rPr>
              <a:t> </a:t>
            </a:r>
            <a:r>
              <a:rPr lang="en-US" sz="2800" b="1" dirty="0" err="1">
                <a:solidFill>
                  <a:schemeClr val="bg1"/>
                </a:solidFill>
                <a:latin typeface="Times New Roman" panose="02020603050405020304" pitchFamily="18" charset="0"/>
                <a:cs typeface="Times New Roman" panose="02020603050405020304" pitchFamily="18" charset="0"/>
              </a:rPr>
              <a:t>Lạt</a:t>
            </a:r>
            <a:r>
              <a:rPr lang="en-US" sz="2800" b="1" dirty="0">
                <a:solidFill>
                  <a:schemeClr val="bg1"/>
                </a:solidFill>
                <a:latin typeface="Times New Roman" panose="02020603050405020304" pitchFamily="18" charset="0"/>
                <a:cs typeface="Times New Roman" panose="02020603050405020304" pitchFamily="18" charset="0"/>
              </a:rPr>
              <a:t> </a:t>
            </a:r>
            <a:r>
              <a:rPr lang="en-US" sz="2800" b="1" dirty="0" err="1">
                <a:solidFill>
                  <a:schemeClr val="bg1"/>
                </a:solidFill>
                <a:latin typeface="Times New Roman" panose="02020603050405020304" pitchFamily="18" charset="0"/>
                <a:cs typeface="Times New Roman" panose="02020603050405020304" pitchFamily="18" charset="0"/>
              </a:rPr>
              <a:t>là</a:t>
            </a:r>
            <a:r>
              <a:rPr lang="en-US" sz="2800" b="1" dirty="0">
                <a:solidFill>
                  <a:schemeClr val="bg1"/>
                </a:solidFill>
                <a:latin typeface="Times New Roman" panose="02020603050405020304" pitchFamily="18" charset="0"/>
                <a:cs typeface="Times New Roman" panose="02020603050405020304" pitchFamily="18" charset="0"/>
              </a:rPr>
              <a:t> </a:t>
            </a:r>
            <a:r>
              <a:rPr lang="en-US" sz="2800" b="1" dirty="0" err="1">
                <a:solidFill>
                  <a:schemeClr val="bg1"/>
                </a:solidFill>
                <a:latin typeface="Times New Roman" panose="02020603050405020304" pitchFamily="18" charset="0"/>
                <a:cs typeface="Times New Roman" panose="02020603050405020304" pitchFamily="18" charset="0"/>
              </a:rPr>
              <a:t>một</a:t>
            </a:r>
            <a:r>
              <a:rPr lang="en-US" sz="2800" b="1" dirty="0">
                <a:solidFill>
                  <a:schemeClr val="bg1"/>
                </a:solidFill>
                <a:latin typeface="Times New Roman" panose="02020603050405020304" pitchFamily="18" charset="0"/>
                <a:cs typeface="Times New Roman" panose="02020603050405020304" pitchFamily="18" charset="0"/>
              </a:rPr>
              <a:t> </a:t>
            </a:r>
            <a:r>
              <a:rPr lang="en-US" sz="2800" b="1" dirty="0" err="1">
                <a:solidFill>
                  <a:schemeClr val="bg1"/>
                </a:solidFill>
                <a:latin typeface="Times New Roman" panose="02020603050405020304" pitchFamily="18" charset="0"/>
                <a:cs typeface="Times New Roman" panose="02020603050405020304" pitchFamily="18" charset="0"/>
              </a:rPr>
              <a:t>hàm</a:t>
            </a:r>
            <a:r>
              <a:rPr lang="en-US" sz="2800" b="1" dirty="0">
                <a:solidFill>
                  <a:schemeClr val="bg1"/>
                </a:solidFill>
                <a:latin typeface="Times New Roman" panose="02020603050405020304" pitchFamily="18" charset="0"/>
                <a:cs typeface="Times New Roman" panose="02020603050405020304" pitchFamily="18" charset="0"/>
              </a:rPr>
              <a:t> </a:t>
            </a:r>
            <a:r>
              <a:rPr lang="en-US" sz="2800" b="1" dirty="0" err="1">
                <a:solidFill>
                  <a:schemeClr val="bg1"/>
                </a:solidFill>
                <a:latin typeface="Times New Roman" panose="02020603050405020304" pitchFamily="18" charset="0"/>
                <a:cs typeface="Times New Roman" panose="02020603050405020304" pitchFamily="18" charset="0"/>
              </a:rPr>
              <a:t>số</a:t>
            </a:r>
            <a:r>
              <a:rPr lang="en-US" sz="2800" b="1" dirty="0">
                <a:solidFill>
                  <a:schemeClr val="bg1"/>
                </a:solidFill>
                <a:latin typeface="Times New Roman" panose="02020603050405020304" pitchFamily="18" charset="0"/>
                <a:cs typeface="Times New Roman" panose="02020603050405020304" pitchFamily="18" charset="0"/>
              </a:rPr>
              <a:t> </a:t>
            </a:r>
            <a:r>
              <a:rPr lang="en-US" sz="2800" b="1" dirty="0" err="1">
                <a:solidFill>
                  <a:schemeClr val="bg1"/>
                </a:solidFill>
                <a:latin typeface="Times New Roman" panose="02020603050405020304" pitchFamily="18" charset="0"/>
                <a:cs typeface="Times New Roman" panose="02020603050405020304" pitchFamily="18" charset="0"/>
              </a:rPr>
              <a:t>theo</a:t>
            </a:r>
            <a:r>
              <a:rPr lang="en-US" sz="2800" b="1" dirty="0">
                <a:solidFill>
                  <a:schemeClr val="bg1"/>
                </a:solidFill>
                <a:latin typeface="Times New Roman" panose="02020603050405020304" pitchFamily="18" charset="0"/>
                <a:cs typeface="Times New Roman" panose="02020603050405020304" pitchFamily="18" charset="0"/>
              </a:rPr>
              <a:t> </a:t>
            </a:r>
            <a:r>
              <a:rPr lang="en-US" sz="2800" b="1" dirty="0" err="1">
                <a:solidFill>
                  <a:schemeClr val="bg1"/>
                </a:solidFill>
                <a:latin typeface="Times New Roman" panose="02020603050405020304" pitchFamily="18" charset="0"/>
                <a:cs typeface="Times New Roman" panose="02020603050405020304" pitchFamily="18" charset="0"/>
              </a:rPr>
              <a:t>thời</a:t>
            </a:r>
            <a:r>
              <a:rPr lang="en-US" sz="2800" b="1" dirty="0">
                <a:solidFill>
                  <a:schemeClr val="bg1"/>
                </a:solidFill>
                <a:latin typeface="Times New Roman" panose="02020603050405020304" pitchFamily="18" charset="0"/>
                <a:cs typeface="Times New Roman" panose="02020603050405020304" pitchFamily="18" charset="0"/>
              </a:rPr>
              <a:t> </a:t>
            </a:r>
            <a:r>
              <a:rPr lang="en-US" sz="2800" b="1" dirty="0" err="1">
                <a:solidFill>
                  <a:schemeClr val="bg1"/>
                </a:solidFill>
                <a:latin typeface="Times New Roman" panose="02020603050405020304" pitchFamily="18" charset="0"/>
                <a:cs typeface="Times New Roman" panose="02020603050405020304" pitchFamily="18" charset="0"/>
              </a:rPr>
              <a:t>điểm</a:t>
            </a:r>
            <a:r>
              <a:rPr lang="en-US" sz="2800" b="1" dirty="0">
                <a:solidFill>
                  <a:schemeClr val="bg1"/>
                </a:solidFill>
                <a:latin typeface="Times New Roman" panose="02020603050405020304" pitchFamily="18" charset="0"/>
                <a:cs typeface="Times New Roman" panose="02020603050405020304" pitchFamily="18" charset="0"/>
              </a:rPr>
              <a:t> x(h) </a:t>
            </a:r>
            <a:r>
              <a:rPr lang="en-US" sz="2800" b="1" dirty="0" err="1">
                <a:solidFill>
                  <a:schemeClr val="bg1"/>
                </a:solidFill>
                <a:latin typeface="Times New Roman" panose="02020603050405020304" pitchFamily="18" charset="0"/>
                <a:cs typeface="Times New Roman" panose="02020603050405020304" pitchFamily="18" charset="0"/>
              </a:rPr>
              <a:t>trong</a:t>
            </a:r>
            <a:r>
              <a:rPr lang="en-US" sz="2800" b="1" dirty="0">
                <a:solidFill>
                  <a:schemeClr val="bg1"/>
                </a:solidFill>
                <a:latin typeface="Times New Roman" panose="02020603050405020304" pitchFamily="18" charset="0"/>
                <a:cs typeface="Times New Roman" panose="02020603050405020304" pitchFamily="18" charset="0"/>
              </a:rPr>
              <a:t> </a:t>
            </a:r>
            <a:r>
              <a:rPr lang="en-US" sz="2800" b="1" dirty="0" err="1">
                <a:solidFill>
                  <a:schemeClr val="bg1"/>
                </a:solidFill>
                <a:latin typeface="Times New Roman" panose="02020603050405020304" pitchFamily="18" charset="0"/>
                <a:cs typeface="Times New Roman" panose="02020603050405020304" pitchFamily="18" charset="0"/>
              </a:rPr>
              <a:t>ngày</a:t>
            </a:r>
            <a:r>
              <a:rPr lang="en-US" sz="2800" b="1" dirty="0">
                <a:solidFill>
                  <a:schemeClr val="bg1"/>
                </a:solidFill>
                <a:latin typeface="Times New Roman" panose="02020603050405020304" pitchFamily="18" charset="0"/>
                <a:cs typeface="Times New Roman" panose="02020603050405020304" pitchFamily="18" charset="0"/>
              </a:rPr>
              <a:t> 14/ 4/2022. </a:t>
            </a:r>
            <a:r>
              <a:rPr lang="en-US" sz="2800" b="1" dirty="0" err="1">
                <a:solidFill>
                  <a:schemeClr val="bg1"/>
                </a:solidFill>
                <a:latin typeface="Times New Roman" panose="02020603050405020304" pitchFamily="18" charset="0"/>
                <a:cs typeface="Times New Roman" panose="02020603050405020304" pitchFamily="18" charset="0"/>
              </a:rPr>
              <a:t>Hàm</a:t>
            </a:r>
            <a:r>
              <a:rPr lang="en-US" sz="2800" b="1" dirty="0">
                <a:solidFill>
                  <a:schemeClr val="bg1"/>
                </a:solidFill>
                <a:latin typeface="Times New Roman" panose="02020603050405020304" pitchFamily="18" charset="0"/>
                <a:cs typeface="Times New Roman" panose="02020603050405020304" pitchFamily="18" charset="0"/>
              </a:rPr>
              <a:t> </a:t>
            </a:r>
            <a:r>
              <a:rPr lang="en-US" sz="2800" b="1" dirty="0" err="1">
                <a:solidFill>
                  <a:schemeClr val="bg1"/>
                </a:solidFill>
                <a:latin typeface="Times New Roman" panose="02020603050405020304" pitchFamily="18" charset="0"/>
                <a:cs typeface="Times New Roman" panose="02020603050405020304" pitchFamily="18" charset="0"/>
              </a:rPr>
              <a:t>số</a:t>
            </a:r>
            <a:r>
              <a:rPr lang="en-US" sz="2800" b="1" dirty="0">
                <a:solidFill>
                  <a:schemeClr val="bg1"/>
                </a:solidFill>
                <a:latin typeface="Times New Roman" panose="02020603050405020304" pitchFamily="18" charset="0"/>
                <a:cs typeface="Times New Roman" panose="02020603050405020304" pitchFamily="18" charset="0"/>
              </a:rPr>
              <a:t> </a:t>
            </a:r>
            <a:r>
              <a:rPr lang="en-US" sz="2800" b="1" dirty="0" err="1">
                <a:solidFill>
                  <a:schemeClr val="bg1"/>
                </a:solidFill>
                <a:latin typeface="Times New Roman" panose="02020603050405020304" pitchFamily="18" charset="0"/>
                <a:cs typeface="Times New Roman" panose="02020603050405020304" pitchFamily="18" charset="0"/>
              </a:rPr>
              <a:t>này</a:t>
            </a:r>
            <a:r>
              <a:rPr lang="en-US" sz="2800" b="1" dirty="0">
                <a:solidFill>
                  <a:schemeClr val="bg1"/>
                </a:solidFill>
                <a:latin typeface="Times New Roman" panose="02020603050405020304" pitchFamily="18" charset="0"/>
                <a:cs typeface="Times New Roman" panose="02020603050405020304" pitchFamily="18" charset="0"/>
              </a:rPr>
              <a:t> đ</a:t>
            </a:r>
            <a:r>
              <a:rPr lang="vi-VN" sz="2800" b="1" dirty="0">
                <a:solidFill>
                  <a:schemeClr val="bg1"/>
                </a:solidFill>
                <a:latin typeface="Times New Roman" panose="02020603050405020304" pitchFamily="18" charset="0"/>
                <a:cs typeface="Times New Roman" panose="02020603050405020304" pitchFamily="18" charset="0"/>
              </a:rPr>
              <a:t>ược biểu thị dưới dạng Bảng 1.</a:t>
            </a:r>
          </a:p>
        </p:txBody>
      </p:sp>
      <p:graphicFrame>
        <p:nvGraphicFramePr>
          <p:cNvPr id="4" name="Table 5">
            <a:extLst>
              <a:ext uri="{FF2B5EF4-FFF2-40B4-BE49-F238E27FC236}">
                <a16:creationId xmlns:a16="http://schemas.microsoft.com/office/drawing/2014/main" id="{B954C7AB-4B0A-4E47-8690-6B726334E3B6}"/>
              </a:ext>
            </a:extLst>
          </p:cNvPr>
          <p:cNvGraphicFramePr>
            <a:graphicFrameLocks noGrp="1"/>
          </p:cNvGraphicFramePr>
          <p:nvPr/>
        </p:nvGraphicFramePr>
        <p:xfrm>
          <a:off x="111524" y="3089101"/>
          <a:ext cx="7404054" cy="1036320"/>
        </p:xfrm>
        <a:graphic>
          <a:graphicData uri="http://schemas.openxmlformats.org/drawingml/2006/table">
            <a:tbl>
              <a:tblPr firstRow="1" bandRow="1">
                <a:tableStyleId>{5C22544A-7EE6-4342-B048-85BDC9FD1C3A}</a:tableStyleId>
              </a:tblPr>
              <a:tblGrid>
                <a:gridCol w="1234009">
                  <a:extLst>
                    <a:ext uri="{9D8B030D-6E8A-4147-A177-3AD203B41FA5}">
                      <a16:colId xmlns:a16="http://schemas.microsoft.com/office/drawing/2014/main" val="3070345705"/>
                    </a:ext>
                  </a:extLst>
                </a:gridCol>
                <a:gridCol w="1234009">
                  <a:extLst>
                    <a:ext uri="{9D8B030D-6E8A-4147-A177-3AD203B41FA5}">
                      <a16:colId xmlns:a16="http://schemas.microsoft.com/office/drawing/2014/main" val="2695967371"/>
                    </a:ext>
                  </a:extLst>
                </a:gridCol>
                <a:gridCol w="1234009">
                  <a:extLst>
                    <a:ext uri="{9D8B030D-6E8A-4147-A177-3AD203B41FA5}">
                      <a16:colId xmlns:a16="http://schemas.microsoft.com/office/drawing/2014/main" val="129728088"/>
                    </a:ext>
                  </a:extLst>
                </a:gridCol>
                <a:gridCol w="1234009">
                  <a:extLst>
                    <a:ext uri="{9D8B030D-6E8A-4147-A177-3AD203B41FA5}">
                      <a16:colId xmlns:a16="http://schemas.microsoft.com/office/drawing/2014/main" val="2558310832"/>
                    </a:ext>
                  </a:extLst>
                </a:gridCol>
                <a:gridCol w="1234009">
                  <a:extLst>
                    <a:ext uri="{9D8B030D-6E8A-4147-A177-3AD203B41FA5}">
                      <a16:colId xmlns:a16="http://schemas.microsoft.com/office/drawing/2014/main" val="792480240"/>
                    </a:ext>
                  </a:extLst>
                </a:gridCol>
                <a:gridCol w="1234009">
                  <a:extLst>
                    <a:ext uri="{9D8B030D-6E8A-4147-A177-3AD203B41FA5}">
                      <a16:colId xmlns:a16="http://schemas.microsoft.com/office/drawing/2014/main" val="2186337486"/>
                    </a:ext>
                  </a:extLst>
                </a:gridCol>
              </a:tblGrid>
              <a:tr h="370840">
                <a:tc>
                  <a:txBody>
                    <a:bodyPr/>
                    <a:lstStyle/>
                    <a:p>
                      <a:pPr algn="ctr"/>
                      <a:r>
                        <a:rPr lang="vi-VN" sz="2800" b="1" dirty="0">
                          <a:solidFill>
                            <a:schemeClr val="tx1"/>
                          </a:solidFill>
                          <a:latin typeface="Times New Roman" panose="02020603050405020304" pitchFamily="18" charset="0"/>
                          <a:cs typeface="Times New Roman" panose="02020603050405020304" pitchFamily="18" charset="0"/>
                        </a:rPr>
                        <a:t>x (h)</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algn="ctr"/>
                      <a:r>
                        <a:rPr lang="vi-VN" sz="2800" b="1" dirty="0">
                          <a:solidFill>
                            <a:schemeClr val="tx1"/>
                          </a:solidFill>
                          <a:latin typeface="Times New Roman" panose="02020603050405020304" pitchFamily="18" charset="0"/>
                          <a:cs typeface="Times New Roman" panose="02020603050405020304" pitchFamily="18" charset="0"/>
                        </a:rPr>
                        <a:t>9</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vi-VN" sz="2800" b="1" dirty="0">
                          <a:solidFill>
                            <a:schemeClr val="tx1"/>
                          </a:solidFill>
                          <a:latin typeface="Times New Roman" panose="02020603050405020304" pitchFamily="18" charset="0"/>
                          <a:cs typeface="Times New Roman" panose="02020603050405020304" pitchFamily="18" charset="0"/>
                        </a:rPr>
                        <a:t>12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vi-VN" sz="2800" b="1" dirty="0">
                          <a:solidFill>
                            <a:schemeClr val="tx1"/>
                          </a:solidFill>
                          <a:latin typeface="Times New Roman" panose="02020603050405020304" pitchFamily="18" charset="0"/>
                          <a:cs typeface="Times New Roman" panose="02020603050405020304" pitchFamily="18" charset="0"/>
                        </a:rPr>
                        <a:t>15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vi-VN" sz="2800" b="1" dirty="0">
                          <a:solidFill>
                            <a:schemeClr val="tx1"/>
                          </a:solidFill>
                          <a:latin typeface="Times New Roman" panose="02020603050405020304" pitchFamily="18" charset="0"/>
                          <a:cs typeface="Times New Roman" panose="02020603050405020304" pitchFamily="18" charset="0"/>
                        </a:rPr>
                        <a:t>18</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vi-VN" sz="2800" b="1" dirty="0">
                          <a:solidFill>
                            <a:schemeClr val="tx1"/>
                          </a:solidFill>
                          <a:latin typeface="Times New Roman" panose="02020603050405020304" pitchFamily="18" charset="0"/>
                          <a:cs typeface="Times New Roman" panose="02020603050405020304" pitchFamily="18" charset="0"/>
                        </a:rPr>
                        <a:t>21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521014720"/>
                  </a:ext>
                </a:extLst>
              </a:tr>
              <a:tr h="370840">
                <a:tc>
                  <a:txBody>
                    <a:bodyPr/>
                    <a:lstStyle/>
                    <a:p>
                      <a:pPr algn="ctr"/>
                      <a:r>
                        <a:rPr lang="vi-VN" sz="2800" b="1" dirty="0">
                          <a:solidFill>
                            <a:schemeClr val="tx1"/>
                          </a:solidFill>
                          <a:latin typeface="Times New Roman" panose="02020603050405020304" pitchFamily="18" charset="0"/>
                          <a:cs typeface="Times New Roman" panose="02020603050405020304" pitchFamily="18" charset="0"/>
                        </a:rPr>
                        <a:t>y (</a:t>
                      </a:r>
                      <a:r>
                        <a:rPr lang="vi-VN" sz="2800" b="1" baseline="30000" dirty="0">
                          <a:solidFill>
                            <a:schemeClr val="tx1"/>
                          </a:solidFill>
                          <a:latin typeface="Times New Roman" panose="02020603050405020304" pitchFamily="18" charset="0"/>
                          <a:cs typeface="Times New Roman" panose="02020603050405020304" pitchFamily="18" charset="0"/>
                        </a:rPr>
                        <a:t>0</a:t>
                      </a:r>
                      <a:r>
                        <a:rPr lang="vi-VN" sz="2800" b="1" baseline="0" dirty="0">
                          <a:solidFill>
                            <a:schemeClr val="tx1"/>
                          </a:solidFill>
                          <a:latin typeface="Times New Roman" panose="02020603050405020304" pitchFamily="18" charset="0"/>
                          <a:cs typeface="Times New Roman" panose="02020603050405020304" pitchFamily="18" charset="0"/>
                        </a:rPr>
                        <a:t>C)</a:t>
                      </a:r>
                      <a:endParaRPr lang="vi-VN" sz="2800" b="1" dirty="0">
                        <a:solidFill>
                          <a:schemeClr val="tx1"/>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algn="ctr"/>
                      <a:r>
                        <a:rPr lang="vi-VN" sz="2800" b="1" dirty="0">
                          <a:solidFill>
                            <a:schemeClr val="tx1"/>
                          </a:solidFill>
                          <a:latin typeface="Times New Roman" panose="02020603050405020304" pitchFamily="18" charset="0"/>
                          <a:cs typeface="Times New Roman" panose="02020603050405020304" pitchFamily="18" charset="0"/>
                        </a:rPr>
                        <a:t>16</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vi-VN" sz="2800" b="1" dirty="0">
                          <a:solidFill>
                            <a:schemeClr val="tx1"/>
                          </a:solidFill>
                          <a:latin typeface="Times New Roman" panose="02020603050405020304" pitchFamily="18" charset="0"/>
                          <a:cs typeface="Times New Roman" panose="02020603050405020304" pitchFamily="18" charset="0"/>
                        </a:rPr>
                        <a:t>16</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vi-VN" sz="2800" b="1" dirty="0">
                          <a:solidFill>
                            <a:schemeClr val="tx1"/>
                          </a:solidFill>
                          <a:latin typeface="Times New Roman" panose="02020603050405020304" pitchFamily="18" charset="0"/>
                          <a:cs typeface="Times New Roman" panose="02020603050405020304" pitchFamily="18" charset="0"/>
                        </a:rPr>
                        <a:t>15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vi-VN" sz="2800" b="1" dirty="0">
                          <a:solidFill>
                            <a:schemeClr val="tx1"/>
                          </a:solidFill>
                          <a:latin typeface="Times New Roman" panose="02020603050405020304" pitchFamily="18" charset="0"/>
                          <a:cs typeface="Times New Roman" panose="02020603050405020304" pitchFamily="18" charset="0"/>
                        </a:rPr>
                        <a:t>14</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vi-VN" sz="2800" b="1" dirty="0">
                          <a:solidFill>
                            <a:schemeClr val="tx1"/>
                          </a:solidFill>
                          <a:latin typeface="Times New Roman" panose="02020603050405020304" pitchFamily="18" charset="0"/>
                          <a:cs typeface="Times New Roman" panose="02020603050405020304" pitchFamily="18" charset="0"/>
                        </a:rPr>
                        <a:t>13</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223788717"/>
                  </a:ext>
                </a:extLst>
              </a:tr>
            </a:tbl>
          </a:graphicData>
        </a:graphic>
      </p:graphicFrame>
      <p:pic>
        <p:nvPicPr>
          <p:cNvPr id="72" name="Picture 6" descr="Bút Chì Sáng Tạo Hình ảnh Hoạt Hình đáng Yêu | Công cụ đồ họa AI Tải xuống  miễn phí - Pikbest">
            <a:extLst>
              <a:ext uri="{FF2B5EF4-FFF2-40B4-BE49-F238E27FC236}">
                <a16:creationId xmlns:a16="http://schemas.microsoft.com/office/drawing/2014/main" id="{CD2B77BF-E9A2-42A3-917B-501B5CFA9CA2}"/>
              </a:ext>
            </a:extLst>
          </p:cNvPr>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9778" b="96000" l="9778" r="89778">
                        <a14:foregroundMark x1="64444" y1="40000" x2="74222" y2="12444"/>
                        <a14:foregroundMark x1="39556" y1="47111" x2="39556" y2="47111"/>
                      </a14:backgroundRemoval>
                    </a14:imgEffect>
                  </a14:imgLayer>
                </a14:imgProps>
              </a:ext>
              <a:ext uri="{28A0092B-C50C-407E-A947-70E740481C1C}">
                <a14:useLocalDpi xmlns:a14="http://schemas.microsoft.com/office/drawing/2010/main" val="0"/>
              </a:ext>
            </a:extLst>
          </a:blip>
          <a:srcRect/>
          <a:stretch>
            <a:fillRect/>
          </a:stretch>
        </p:blipFill>
        <p:spPr bwMode="auto">
          <a:xfrm>
            <a:off x="10832175" y="73153"/>
            <a:ext cx="1440431" cy="1440431"/>
          </a:xfrm>
          <a:prstGeom prst="rect">
            <a:avLst/>
          </a:prstGeom>
          <a:noFill/>
          <a:extLst>
            <a:ext uri="{909E8E84-426E-40DD-AFC4-6F175D3DCCD1}">
              <a14:hiddenFill xmlns:a14="http://schemas.microsoft.com/office/drawing/2010/main">
                <a:solidFill>
                  <a:srgbClr val="FFFFFF"/>
                </a:solidFill>
              </a14:hiddenFill>
            </a:ext>
          </a:extLst>
        </p:spPr>
      </p:pic>
      <p:grpSp>
        <p:nvGrpSpPr>
          <p:cNvPr id="74" name="Group 73">
            <a:extLst>
              <a:ext uri="{FF2B5EF4-FFF2-40B4-BE49-F238E27FC236}">
                <a16:creationId xmlns:a16="http://schemas.microsoft.com/office/drawing/2014/main" id="{F0E057BB-1453-47D6-A869-6A2B16C87D8E}"/>
              </a:ext>
            </a:extLst>
          </p:cNvPr>
          <p:cNvGrpSpPr/>
          <p:nvPr/>
        </p:nvGrpSpPr>
        <p:grpSpPr>
          <a:xfrm>
            <a:off x="8064723" y="1513584"/>
            <a:ext cx="4127277" cy="4942934"/>
            <a:chOff x="8064723" y="1513584"/>
            <a:chExt cx="4127277" cy="4942934"/>
          </a:xfrm>
        </p:grpSpPr>
        <p:grpSp>
          <p:nvGrpSpPr>
            <p:cNvPr id="71" name="Group 70">
              <a:extLst>
                <a:ext uri="{FF2B5EF4-FFF2-40B4-BE49-F238E27FC236}">
                  <a16:creationId xmlns:a16="http://schemas.microsoft.com/office/drawing/2014/main" id="{41D08585-921C-4098-B6C7-F29CC2FB2EAA}"/>
                </a:ext>
              </a:extLst>
            </p:cNvPr>
            <p:cNvGrpSpPr/>
            <p:nvPr/>
          </p:nvGrpSpPr>
          <p:grpSpPr>
            <a:xfrm>
              <a:off x="8064723" y="1513584"/>
              <a:ext cx="4127277" cy="4372292"/>
              <a:chOff x="7921672" y="1507775"/>
              <a:chExt cx="4127277" cy="4372292"/>
            </a:xfrm>
          </p:grpSpPr>
          <p:grpSp>
            <p:nvGrpSpPr>
              <p:cNvPr id="69" name="Group 68">
                <a:extLst>
                  <a:ext uri="{FF2B5EF4-FFF2-40B4-BE49-F238E27FC236}">
                    <a16:creationId xmlns:a16="http://schemas.microsoft.com/office/drawing/2014/main" id="{B453341B-B35A-4415-90EA-A9421287ADCC}"/>
                  </a:ext>
                </a:extLst>
              </p:cNvPr>
              <p:cNvGrpSpPr/>
              <p:nvPr/>
            </p:nvGrpSpPr>
            <p:grpSpPr>
              <a:xfrm>
                <a:off x="7921672" y="1507775"/>
                <a:ext cx="4127277" cy="4372292"/>
                <a:chOff x="7921672" y="1507775"/>
                <a:chExt cx="4127277" cy="4372292"/>
              </a:xfrm>
            </p:grpSpPr>
            <p:grpSp>
              <p:nvGrpSpPr>
                <p:cNvPr id="58" name="Group 57">
                  <a:extLst>
                    <a:ext uri="{FF2B5EF4-FFF2-40B4-BE49-F238E27FC236}">
                      <a16:creationId xmlns:a16="http://schemas.microsoft.com/office/drawing/2014/main" id="{5353C1B8-D826-4066-98ED-93BF214726B2}"/>
                    </a:ext>
                  </a:extLst>
                </p:cNvPr>
                <p:cNvGrpSpPr/>
                <p:nvPr/>
              </p:nvGrpSpPr>
              <p:grpSpPr>
                <a:xfrm>
                  <a:off x="7921672" y="1507775"/>
                  <a:ext cx="4127277" cy="4372292"/>
                  <a:chOff x="7921672" y="1507775"/>
                  <a:chExt cx="4127277" cy="4372292"/>
                </a:xfrm>
              </p:grpSpPr>
              <p:grpSp>
                <p:nvGrpSpPr>
                  <p:cNvPr id="27" name="Group 26">
                    <a:extLst>
                      <a:ext uri="{FF2B5EF4-FFF2-40B4-BE49-F238E27FC236}">
                        <a16:creationId xmlns:a16="http://schemas.microsoft.com/office/drawing/2014/main" id="{EE78FEC5-6132-41CF-A061-C5E3FB216A0A}"/>
                      </a:ext>
                    </a:extLst>
                  </p:cNvPr>
                  <p:cNvGrpSpPr/>
                  <p:nvPr/>
                </p:nvGrpSpPr>
                <p:grpSpPr>
                  <a:xfrm>
                    <a:off x="7983767" y="1507775"/>
                    <a:ext cx="4065182" cy="4372292"/>
                    <a:chOff x="7983767" y="1507775"/>
                    <a:chExt cx="4065182" cy="4372292"/>
                  </a:xfrm>
                </p:grpSpPr>
                <p:cxnSp>
                  <p:nvCxnSpPr>
                    <p:cNvPr id="12" name="Straight Arrow Connector 11">
                      <a:extLst>
                        <a:ext uri="{FF2B5EF4-FFF2-40B4-BE49-F238E27FC236}">
                          <a16:creationId xmlns:a16="http://schemas.microsoft.com/office/drawing/2014/main" id="{7968716E-1214-477B-873C-A3AD56297238}"/>
                        </a:ext>
                      </a:extLst>
                    </p:cNvPr>
                    <p:cNvCxnSpPr/>
                    <p:nvPr/>
                  </p:nvCxnSpPr>
                  <p:spPr>
                    <a:xfrm>
                      <a:off x="8133347" y="5374105"/>
                      <a:ext cx="3689685" cy="0"/>
                    </a:xfrm>
                    <a:prstGeom prst="straightConnector1">
                      <a:avLst/>
                    </a:prstGeom>
                    <a:ln w="38100">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14" name="Straight Arrow Connector 13">
                      <a:extLst>
                        <a:ext uri="{FF2B5EF4-FFF2-40B4-BE49-F238E27FC236}">
                          <a16:creationId xmlns:a16="http://schemas.microsoft.com/office/drawing/2014/main" id="{5DE8EE12-BFCE-4483-A2A8-7618032AB8DA}"/>
                        </a:ext>
                      </a:extLst>
                    </p:cNvPr>
                    <p:cNvCxnSpPr/>
                    <p:nvPr/>
                  </p:nvCxnSpPr>
                  <p:spPr>
                    <a:xfrm flipV="1">
                      <a:off x="8390450" y="1556084"/>
                      <a:ext cx="0" cy="4090737"/>
                    </a:xfrm>
                    <a:prstGeom prst="straightConnector1">
                      <a:avLst/>
                    </a:prstGeom>
                    <a:ln w="38100">
                      <a:solidFill>
                        <a:schemeClr val="bg1"/>
                      </a:solidFill>
                      <a:tailEnd type="triangle"/>
                    </a:ln>
                  </p:spPr>
                  <p:style>
                    <a:lnRef idx="1">
                      <a:schemeClr val="accent1"/>
                    </a:lnRef>
                    <a:fillRef idx="0">
                      <a:schemeClr val="accent1"/>
                    </a:fillRef>
                    <a:effectRef idx="0">
                      <a:schemeClr val="accent1"/>
                    </a:effectRef>
                    <a:fontRef idx="minor">
                      <a:schemeClr val="tx1"/>
                    </a:fontRef>
                  </p:style>
                </p:cxnSp>
                <p:sp>
                  <p:nvSpPr>
                    <p:cNvPr id="15" name="TextBox 14">
                      <a:extLst>
                        <a:ext uri="{FF2B5EF4-FFF2-40B4-BE49-F238E27FC236}">
                          <a16:creationId xmlns:a16="http://schemas.microsoft.com/office/drawing/2014/main" id="{D94164AA-5474-4158-9926-7916287FADEF}"/>
                        </a:ext>
                      </a:extLst>
                    </p:cNvPr>
                    <p:cNvSpPr txBox="1"/>
                    <p:nvPr/>
                  </p:nvSpPr>
                  <p:spPr>
                    <a:xfrm>
                      <a:off x="11676295" y="5505186"/>
                      <a:ext cx="372654" cy="369332"/>
                    </a:xfrm>
                    <a:prstGeom prst="rect">
                      <a:avLst/>
                    </a:prstGeom>
                    <a:noFill/>
                  </p:spPr>
                  <p:txBody>
                    <a:bodyPr wrap="square" rtlCol="0">
                      <a:spAutoFit/>
                    </a:bodyPr>
                    <a:lstStyle/>
                    <a:p>
                      <a:r>
                        <a:rPr lang="vi-VN" dirty="0">
                          <a:solidFill>
                            <a:schemeClr val="bg1"/>
                          </a:solidFill>
                        </a:rPr>
                        <a:t>x</a:t>
                      </a:r>
                    </a:p>
                  </p:txBody>
                </p:sp>
                <p:sp>
                  <p:nvSpPr>
                    <p:cNvPr id="16" name="TextBox 15">
                      <a:extLst>
                        <a:ext uri="{FF2B5EF4-FFF2-40B4-BE49-F238E27FC236}">
                          <a16:creationId xmlns:a16="http://schemas.microsoft.com/office/drawing/2014/main" id="{671E8A61-8C4B-4EFB-A84D-46A4CF3FB59D}"/>
                        </a:ext>
                      </a:extLst>
                    </p:cNvPr>
                    <p:cNvSpPr txBox="1"/>
                    <p:nvPr/>
                  </p:nvSpPr>
                  <p:spPr>
                    <a:xfrm>
                      <a:off x="7983767" y="1507775"/>
                      <a:ext cx="372654" cy="369332"/>
                    </a:xfrm>
                    <a:prstGeom prst="rect">
                      <a:avLst/>
                    </a:prstGeom>
                    <a:noFill/>
                  </p:spPr>
                  <p:txBody>
                    <a:bodyPr wrap="square" rtlCol="0">
                      <a:spAutoFit/>
                    </a:bodyPr>
                    <a:lstStyle/>
                    <a:p>
                      <a:r>
                        <a:rPr lang="vi-VN" dirty="0">
                          <a:solidFill>
                            <a:schemeClr val="bg1"/>
                          </a:solidFill>
                        </a:rPr>
                        <a:t>y</a:t>
                      </a:r>
                    </a:p>
                  </p:txBody>
                </p:sp>
                <p:sp>
                  <p:nvSpPr>
                    <p:cNvPr id="17" name="TextBox 16">
                      <a:extLst>
                        <a:ext uri="{FF2B5EF4-FFF2-40B4-BE49-F238E27FC236}">
                          <a16:creationId xmlns:a16="http://schemas.microsoft.com/office/drawing/2014/main" id="{996078C3-B639-4161-9423-4A9CE4013FB7}"/>
                        </a:ext>
                      </a:extLst>
                    </p:cNvPr>
                    <p:cNvSpPr txBox="1"/>
                    <p:nvPr/>
                  </p:nvSpPr>
                  <p:spPr>
                    <a:xfrm>
                      <a:off x="9633407" y="5174428"/>
                      <a:ext cx="527124" cy="369332"/>
                    </a:xfrm>
                    <a:prstGeom prst="rect">
                      <a:avLst/>
                    </a:prstGeom>
                    <a:noFill/>
                  </p:spPr>
                  <p:txBody>
                    <a:bodyPr wrap="square" rtlCol="0">
                      <a:spAutoFit/>
                    </a:bodyPr>
                    <a:lstStyle/>
                    <a:p>
                      <a:r>
                        <a:rPr lang="vi-VN" dirty="0">
                          <a:solidFill>
                            <a:schemeClr val="bg1"/>
                          </a:solidFill>
                        </a:rPr>
                        <a:t>|</a:t>
                      </a:r>
                    </a:p>
                  </p:txBody>
                </p:sp>
                <p:sp>
                  <p:nvSpPr>
                    <p:cNvPr id="18" name="TextBox 17">
                      <a:extLst>
                        <a:ext uri="{FF2B5EF4-FFF2-40B4-BE49-F238E27FC236}">
                          <a16:creationId xmlns:a16="http://schemas.microsoft.com/office/drawing/2014/main" id="{CD65AD3E-AD40-4ECF-86D0-9A9F28AD0346}"/>
                        </a:ext>
                      </a:extLst>
                    </p:cNvPr>
                    <p:cNvSpPr txBox="1"/>
                    <p:nvPr/>
                  </p:nvSpPr>
                  <p:spPr>
                    <a:xfrm>
                      <a:off x="10049438" y="5174428"/>
                      <a:ext cx="527124" cy="369332"/>
                    </a:xfrm>
                    <a:prstGeom prst="rect">
                      <a:avLst/>
                    </a:prstGeom>
                    <a:noFill/>
                  </p:spPr>
                  <p:txBody>
                    <a:bodyPr wrap="square" rtlCol="0">
                      <a:spAutoFit/>
                    </a:bodyPr>
                    <a:lstStyle/>
                    <a:p>
                      <a:r>
                        <a:rPr lang="vi-VN" dirty="0">
                          <a:solidFill>
                            <a:schemeClr val="bg1"/>
                          </a:solidFill>
                        </a:rPr>
                        <a:t>|</a:t>
                      </a:r>
                    </a:p>
                  </p:txBody>
                </p:sp>
                <p:sp>
                  <p:nvSpPr>
                    <p:cNvPr id="19" name="TextBox 18">
                      <a:extLst>
                        <a:ext uri="{FF2B5EF4-FFF2-40B4-BE49-F238E27FC236}">
                          <a16:creationId xmlns:a16="http://schemas.microsoft.com/office/drawing/2014/main" id="{351E841F-6493-4A55-B1DC-57A4B1AE0C4C}"/>
                        </a:ext>
                      </a:extLst>
                    </p:cNvPr>
                    <p:cNvSpPr txBox="1"/>
                    <p:nvPr/>
                  </p:nvSpPr>
                  <p:spPr>
                    <a:xfrm>
                      <a:off x="10480191" y="5174428"/>
                      <a:ext cx="527124" cy="369332"/>
                    </a:xfrm>
                    <a:prstGeom prst="rect">
                      <a:avLst/>
                    </a:prstGeom>
                    <a:noFill/>
                  </p:spPr>
                  <p:txBody>
                    <a:bodyPr wrap="square" rtlCol="0">
                      <a:spAutoFit/>
                    </a:bodyPr>
                    <a:lstStyle/>
                    <a:p>
                      <a:r>
                        <a:rPr lang="vi-VN" dirty="0">
                          <a:solidFill>
                            <a:schemeClr val="bg1"/>
                          </a:solidFill>
                        </a:rPr>
                        <a:t>|</a:t>
                      </a:r>
                    </a:p>
                  </p:txBody>
                </p:sp>
                <p:sp>
                  <p:nvSpPr>
                    <p:cNvPr id="20" name="TextBox 19">
                      <a:extLst>
                        <a:ext uri="{FF2B5EF4-FFF2-40B4-BE49-F238E27FC236}">
                          <a16:creationId xmlns:a16="http://schemas.microsoft.com/office/drawing/2014/main" id="{AFB1E2D7-8F88-4281-B55D-64AE31527DBC}"/>
                        </a:ext>
                      </a:extLst>
                    </p:cNvPr>
                    <p:cNvSpPr txBox="1"/>
                    <p:nvPr/>
                  </p:nvSpPr>
                  <p:spPr>
                    <a:xfrm>
                      <a:off x="10902534" y="5174428"/>
                      <a:ext cx="527124" cy="369332"/>
                    </a:xfrm>
                    <a:prstGeom prst="rect">
                      <a:avLst/>
                    </a:prstGeom>
                    <a:noFill/>
                  </p:spPr>
                  <p:txBody>
                    <a:bodyPr wrap="square" rtlCol="0">
                      <a:spAutoFit/>
                    </a:bodyPr>
                    <a:lstStyle/>
                    <a:p>
                      <a:r>
                        <a:rPr lang="vi-VN" dirty="0">
                          <a:solidFill>
                            <a:schemeClr val="bg1"/>
                          </a:solidFill>
                        </a:rPr>
                        <a:t>|</a:t>
                      </a:r>
                    </a:p>
                  </p:txBody>
                </p:sp>
                <p:sp>
                  <p:nvSpPr>
                    <p:cNvPr id="21" name="TextBox 20">
                      <a:extLst>
                        <a:ext uri="{FF2B5EF4-FFF2-40B4-BE49-F238E27FC236}">
                          <a16:creationId xmlns:a16="http://schemas.microsoft.com/office/drawing/2014/main" id="{D21CE6B4-6521-4B17-96C0-07D6D5165106}"/>
                        </a:ext>
                      </a:extLst>
                    </p:cNvPr>
                    <p:cNvSpPr txBox="1"/>
                    <p:nvPr/>
                  </p:nvSpPr>
                  <p:spPr>
                    <a:xfrm>
                      <a:off x="11306268" y="5167242"/>
                      <a:ext cx="527124" cy="369332"/>
                    </a:xfrm>
                    <a:prstGeom prst="rect">
                      <a:avLst/>
                    </a:prstGeom>
                    <a:noFill/>
                  </p:spPr>
                  <p:txBody>
                    <a:bodyPr wrap="square" rtlCol="0">
                      <a:spAutoFit/>
                    </a:bodyPr>
                    <a:lstStyle/>
                    <a:p>
                      <a:r>
                        <a:rPr lang="vi-VN" dirty="0">
                          <a:solidFill>
                            <a:schemeClr val="bg1"/>
                          </a:solidFill>
                        </a:rPr>
                        <a:t>|</a:t>
                      </a:r>
                    </a:p>
                  </p:txBody>
                </p:sp>
                <p:sp>
                  <p:nvSpPr>
                    <p:cNvPr id="22" name="TextBox 21">
                      <a:extLst>
                        <a:ext uri="{FF2B5EF4-FFF2-40B4-BE49-F238E27FC236}">
                          <a16:creationId xmlns:a16="http://schemas.microsoft.com/office/drawing/2014/main" id="{3ED2C2D9-73BA-4BC9-AB5C-DD79D5D19B3D}"/>
                        </a:ext>
                      </a:extLst>
                    </p:cNvPr>
                    <p:cNvSpPr txBox="1"/>
                    <p:nvPr/>
                  </p:nvSpPr>
                  <p:spPr>
                    <a:xfrm>
                      <a:off x="9626726" y="5504685"/>
                      <a:ext cx="554512" cy="369332"/>
                    </a:xfrm>
                    <a:prstGeom prst="rect">
                      <a:avLst/>
                    </a:prstGeom>
                    <a:noFill/>
                  </p:spPr>
                  <p:txBody>
                    <a:bodyPr wrap="square" rtlCol="0">
                      <a:spAutoFit/>
                    </a:bodyPr>
                    <a:lstStyle/>
                    <a:p>
                      <a:r>
                        <a:rPr lang="vi-VN" dirty="0">
                          <a:solidFill>
                            <a:schemeClr val="bg1"/>
                          </a:solidFill>
                          <a:latin typeface="+mj-lt"/>
                        </a:rPr>
                        <a:t>9</a:t>
                      </a:r>
                    </a:p>
                  </p:txBody>
                </p:sp>
                <p:sp>
                  <p:nvSpPr>
                    <p:cNvPr id="23" name="TextBox 22">
                      <a:extLst>
                        <a:ext uri="{FF2B5EF4-FFF2-40B4-BE49-F238E27FC236}">
                          <a16:creationId xmlns:a16="http://schemas.microsoft.com/office/drawing/2014/main" id="{D3CA0681-E837-4BCF-8AB4-7E6386B91EB9}"/>
                        </a:ext>
                      </a:extLst>
                    </p:cNvPr>
                    <p:cNvSpPr txBox="1"/>
                    <p:nvPr/>
                  </p:nvSpPr>
                  <p:spPr>
                    <a:xfrm>
                      <a:off x="9993299" y="5510735"/>
                      <a:ext cx="554512" cy="369332"/>
                    </a:xfrm>
                    <a:prstGeom prst="rect">
                      <a:avLst/>
                    </a:prstGeom>
                    <a:noFill/>
                  </p:spPr>
                  <p:txBody>
                    <a:bodyPr wrap="square" rtlCol="0">
                      <a:spAutoFit/>
                    </a:bodyPr>
                    <a:lstStyle/>
                    <a:p>
                      <a:r>
                        <a:rPr lang="vi-VN" dirty="0">
                          <a:solidFill>
                            <a:schemeClr val="bg1"/>
                          </a:solidFill>
                          <a:latin typeface="+mj-lt"/>
                        </a:rPr>
                        <a:t>12</a:t>
                      </a:r>
                    </a:p>
                  </p:txBody>
                </p:sp>
                <p:sp>
                  <p:nvSpPr>
                    <p:cNvPr id="24" name="TextBox 23">
                      <a:extLst>
                        <a:ext uri="{FF2B5EF4-FFF2-40B4-BE49-F238E27FC236}">
                          <a16:creationId xmlns:a16="http://schemas.microsoft.com/office/drawing/2014/main" id="{E4484974-ADEA-4EB5-9347-139540625FDB}"/>
                        </a:ext>
                      </a:extLst>
                    </p:cNvPr>
                    <p:cNvSpPr txBox="1"/>
                    <p:nvPr/>
                  </p:nvSpPr>
                  <p:spPr>
                    <a:xfrm>
                      <a:off x="10403747" y="5501002"/>
                      <a:ext cx="554512" cy="369332"/>
                    </a:xfrm>
                    <a:prstGeom prst="rect">
                      <a:avLst/>
                    </a:prstGeom>
                    <a:noFill/>
                  </p:spPr>
                  <p:txBody>
                    <a:bodyPr wrap="square" rtlCol="0">
                      <a:spAutoFit/>
                    </a:bodyPr>
                    <a:lstStyle/>
                    <a:p>
                      <a:r>
                        <a:rPr lang="vi-VN" dirty="0">
                          <a:solidFill>
                            <a:schemeClr val="bg1"/>
                          </a:solidFill>
                          <a:latin typeface="+mj-lt"/>
                        </a:rPr>
                        <a:t>15</a:t>
                      </a:r>
                    </a:p>
                  </p:txBody>
                </p:sp>
                <p:sp>
                  <p:nvSpPr>
                    <p:cNvPr id="25" name="TextBox 24">
                      <a:extLst>
                        <a:ext uri="{FF2B5EF4-FFF2-40B4-BE49-F238E27FC236}">
                          <a16:creationId xmlns:a16="http://schemas.microsoft.com/office/drawing/2014/main" id="{AF3F1CE2-1F8E-4775-A800-0546A3C0ABCD}"/>
                        </a:ext>
                      </a:extLst>
                    </p:cNvPr>
                    <p:cNvSpPr txBox="1"/>
                    <p:nvPr/>
                  </p:nvSpPr>
                  <p:spPr>
                    <a:xfrm>
                      <a:off x="10799071" y="5491974"/>
                      <a:ext cx="554512" cy="369332"/>
                    </a:xfrm>
                    <a:prstGeom prst="rect">
                      <a:avLst/>
                    </a:prstGeom>
                    <a:noFill/>
                  </p:spPr>
                  <p:txBody>
                    <a:bodyPr wrap="square" rtlCol="0">
                      <a:spAutoFit/>
                    </a:bodyPr>
                    <a:lstStyle/>
                    <a:p>
                      <a:r>
                        <a:rPr lang="vi-VN" dirty="0">
                          <a:solidFill>
                            <a:schemeClr val="bg1"/>
                          </a:solidFill>
                          <a:latin typeface="+mj-lt"/>
                        </a:rPr>
                        <a:t>18</a:t>
                      </a:r>
                    </a:p>
                  </p:txBody>
                </p:sp>
                <p:sp>
                  <p:nvSpPr>
                    <p:cNvPr id="26" name="TextBox 25">
                      <a:extLst>
                        <a:ext uri="{FF2B5EF4-FFF2-40B4-BE49-F238E27FC236}">
                          <a16:creationId xmlns:a16="http://schemas.microsoft.com/office/drawing/2014/main" id="{0730786D-9734-4175-B592-2597B7D4A4E7}"/>
                        </a:ext>
                      </a:extLst>
                    </p:cNvPr>
                    <p:cNvSpPr txBox="1"/>
                    <p:nvPr/>
                  </p:nvSpPr>
                  <p:spPr>
                    <a:xfrm>
                      <a:off x="11209519" y="5491974"/>
                      <a:ext cx="554512" cy="369332"/>
                    </a:xfrm>
                    <a:prstGeom prst="rect">
                      <a:avLst/>
                    </a:prstGeom>
                    <a:noFill/>
                  </p:spPr>
                  <p:txBody>
                    <a:bodyPr wrap="square" rtlCol="0">
                      <a:spAutoFit/>
                    </a:bodyPr>
                    <a:lstStyle/>
                    <a:p>
                      <a:r>
                        <a:rPr lang="vi-VN" dirty="0">
                          <a:solidFill>
                            <a:schemeClr val="bg1"/>
                          </a:solidFill>
                          <a:latin typeface="+mj-lt"/>
                        </a:rPr>
                        <a:t>21</a:t>
                      </a:r>
                    </a:p>
                  </p:txBody>
                </p:sp>
              </p:grpSp>
              <p:sp>
                <p:nvSpPr>
                  <p:cNvPr id="28" name="TextBox 27">
                    <a:extLst>
                      <a:ext uri="{FF2B5EF4-FFF2-40B4-BE49-F238E27FC236}">
                        <a16:creationId xmlns:a16="http://schemas.microsoft.com/office/drawing/2014/main" id="{CC2943AC-A166-46C6-92AD-170D35B0BB7F}"/>
                      </a:ext>
                    </a:extLst>
                  </p:cNvPr>
                  <p:cNvSpPr txBox="1"/>
                  <p:nvPr/>
                </p:nvSpPr>
                <p:spPr>
                  <a:xfrm>
                    <a:off x="8236162" y="1806196"/>
                    <a:ext cx="424476" cy="369332"/>
                  </a:xfrm>
                  <a:prstGeom prst="rect">
                    <a:avLst/>
                  </a:prstGeom>
                  <a:noFill/>
                </p:spPr>
                <p:txBody>
                  <a:bodyPr wrap="square" rtlCol="0">
                    <a:spAutoFit/>
                  </a:bodyPr>
                  <a:lstStyle/>
                  <a:p>
                    <a:r>
                      <a:rPr lang="vi-VN" dirty="0">
                        <a:solidFill>
                          <a:schemeClr val="bg1"/>
                        </a:solidFill>
                      </a:rPr>
                      <a:t>_</a:t>
                    </a:r>
                  </a:p>
                </p:txBody>
              </p:sp>
              <p:sp>
                <p:nvSpPr>
                  <p:cNvPr id="29" name="TextBox 28">
                    <a:extLst>
                      <a:ext uri="{FF2B5EF4-FFF2-40B4-BE49-F238E27FC236}">
                        <a16:creationId xmlns:a16="http://schemas.microsoft.com/office/drawing/2014/main" id="{21BCF74C-2C45-46DB-A6E0-A674A720A0A8}"/>
                      </a:ext>
                    </a:extLst>
                  </p:cNvPr>
                  <p:cNvSpPr txBox="1"/>
                  <p:nvPr/>
                </p:nvSpPr>
                <p:spPr>
                  <a:xfrm>
                    <a:off x="8236162" y="1990862"/>
                    <a:ext cx="424476" cy="369332"/>
                  </a:xfrm>
                  <a:prstGeom prst="rect">
                    <a:avLst/>
                  </a:prstGeom>
                  <a:noFill/>
                </p:spPr>
                <p:txBody>
                  <a:bodyPr wrap="square" rtlCol="0">
                    <a:spAutoFit/>
                  </a:bodyPr>
                  <a:lstStyle/>
                  <a:p>
                    <a:r>
                      <a:rPr lang="vi-VN" dirty="0">
                        <a:solidFill>
                          <a:schemeClr val="bg1"/>
                        </a:solidFill>
                      </a:rPr>
                      <a:t>_</a:t>
                    </a:r>
                  </a:p>
                </p:txBody>
              </p:sp>
              <p:sp>
                <p:nvSpPr>
                  <p:cNvPr id="30" name="TextBox 29">
                    <a:extLst>
                      <a:ext uri="{FF2B5EF4-FFF2-40B4-BE49-F238E27FC236}">
                        <a16:creationId xmlns:a16="http://schemas.microsoft.com/office/drawing/2014/main" id="{FF545166-A913-4F35-9383-E6B775D52A92}"/>
                      </a:ext>
                    </a:extLst>
                  </p:cNvPr>
                  <p:cNvSpPr txBox="1"/>
                  <p:nvPr/>
                </p:nvSpPr>
                <p:spPr>
                  <a:xfrm>
                    <a:off x="8236162" y="2164770"/>
                    <a:ext cx="424476" cy="369332"/>
                  </a:xfrm>
                  <a:prstGeom prst="rect">
                    <a:avLst/>
                  </a:prstGeom>
                  <a:noFill/>
                </p:spPr>
                <p:txBody>
                  <a:bodyPr wrap="square" rtlCol="0">
                    <a:spAutoFit/>
                  </a:bodyPr>
                  <a:lstStyle/>
                  <a:p>
                    <a:r>
                      <a:rPr lang="vi-VN" dirty="0">
                        <a:solidFill>
                          <a:schemeClr val="bg1"/>
                        </a:solidFill>
                      </a:rPr>
                      <a:t>_</a:t>
                    </a:r>
                  </a:p>
                </p:txBody>
              </p:sp>
              <p:sp>
                <p:nvSpPr>
                  <p:cNvPr id="31" name="TextBox 30">
                    <a:extLst>
                      <a:ext uri="{FF2B5EF4-FFF2-40B4-BE49-F238E27FC236}">
                        <a16:creationId xmlns:a16="http://schemas.microsoft.com/office/drawing/2014/main" id="{D5D7D765-729B-4645-9CE5-60C16212B9D1}"/>
                      </a:ext>
                    </a:extLst>
                  </p:cNvPr>
                  <p:cNvSpPr txBox="1"/>
                  <p:nvPr/>
                </p:nvSpPr>
                <p:spPr>
                  <a:xfrm>
                    <a:off x="8236162" y="2345414"/>
                    <a:ext cx="424476" cy="369332"/>
                  </a:xfrm>
                  <a:prstGeom prst="rect">
                    <a:avLst/>
                  </a:prstGeom>
                  <a:noFill/>
                </p:spPr>
                <p:txBody>
                  <a:bodyPr wrap="square" rtlCol="0">
                    <a:spAutoFit/>
                  </a:bodyPr>
                  <a:lstStyle/>
                  <a:p>
                    <a:r>
                      <a:rPr lang="vi-VN" dirty="0">
                        <a:solidFill>
                          <a:schemeClr val="bg1"/>
                        </a:solidFill>
                      </a:rPr>
                      <a:t>_</a:t>
                    </a:r>
                  </a:p>
                </p:txBody>
              </p:sp>
              <p:sp>
                <p:nvSpPr>
                  <p:cNvPr id="32" name="TextBox 31">
                    <a:extLst>
                      <a:ext uri="{FF2B5EF4-FFF2-40B4-BE49-F238E27FC236}">
                        <a16:creationId xmlns:a16="http://schemas.microsoft.com/office/drawing/2014/main" id="{353B1A55-6D9F-4884-829E-47A03DC476AA}"/>
                      </a:ext>
                    </a:extLst>
                  </p:cNvPr>
                  <p:cNvSpPr txBox="1"/>
                  <p:nvPr/>
                </p:nvSpPr>
                <p:spPr>
                  <a:xfrm>
                    <a:off x="7929852" y="2456144"/>
                    <a:ext cx="612620" cy="369332"/>
                  </a:xfrm>
                  <a:prstGeom prst="rect">
                    <a:avLst/>
                  </a:prstGeom>
                  <a:noFill/>
                </p:spPr>
                <p:txBody>
                  <a:bodyPr wrap="square" rtlCol="0">
                    <a:spAutoFit/>
                  </a:bodyPr>
                  <a:lstStyle/>
                  <a:p>
                    <a:r>
                      <a:rPr lang="vi-VN" dirty="0">
                        <a:solidFill>
                          <a:schemeClr val="bg1"/>
                        </a:solidFill>
                        <a:latin typeface="+mj-lt"/>
                      </a:rPr>
                      <a:t>13</a:t>
                    </a:r>
                  </a:p>
                </p:txBody>
              </p:sp>
              <p:sp>
                <p:nvSpPr>
                  <p:cNvPr id="33" name="TextBox 32">
                    <a:extLst>
                      <a:ext uri="{FF2B5EF4-FFF2-40B4-BE49-F238E27FC236}">
                        <a16:creationId xmlns:a16="http://schemas.microsoft.com/office/drawing/2014/main" id="{11F0C829-E34B-4AC0-B2FC-721581FAD606}"/>
                      </a:ext>
                    </a:extLst>
                  </p:cNvPr>
                  <p:cNvSpPr txBox="1"/>
                  <p:nvPr/>
                </p:nvSpPr>
                <p:spPr>
                  <a:xfrm>
                    <a:off x="7929852" y="2271478"/>
                    <a:ext cx="612620" cy="369332"/>
                  </a:xfrm>
                  <a:prstGeom prst="rect">
                    <a:avLst/>
                  </a:prstGeom>
                  <a:noFill/>
                </p:spPr>
                <p:txBody>
                  <a:bodyPr wrap="square" rtlCol="0">
                    <a:spAutoFit/>
                  </a:bodyPr>
                  <a:lstStyle/>
                  <a:p>
                    <a:r>
                      <a:rPr lang="vi-VN" dirty="0">
                        <a:solidFill>
                          <a:schemeClr val="bg1"/>
                        </a:solidFill>
                        <a:latin typeface="+mj-lt"/>
                      </a:rPr>
                      <a:t>14</a:t>
                    </a:r>
                  </a:p>
                </p:txBody>
              </p:sp>
              <p:sp>
                <p:nvSpPr>
                  <p:cNvPr id="34" name="TextBox 33">
                    <a:extLst>
                      <a:ext uri="{FF2B5EF4-FFF2-40B4-BE49-F238E27FC236}">
                        <a16:creationId xmlns:a16="http://schemas.microsoft.com/office/drawing/2014/main" id="{0D87A9C3-18DA-4221-9F72-1394CAF352B8}"/>
                      </a:ext>
                    </a:extLst>
                  </p:cNvPr>
                  <p:cNvSpPr txBox="1"/>
                  <p:nvPr/>
                </p:nvSpPr>
                <p:spPr>
                  <a:xfrm>
                    <a:off x="7929852" y="2088427"/>
                    <a:ext cx="612620" cy="369332"/>
                  </a:xfrm>
                  <a:prstGeom prst="rect">
                    <a:avLst/>
                  </a:prstGeom>
                  <a:noFill/>
                </p:spPr>
                <p:txBody>
                  <a:bodyPr wrap="square" rtlCol="0">
                    <a:spAutoFit/>
                  </a:bodyPr>
                  <a:lstStyle/>
                  <a:p>
                    <a:r>
                      <a:rPr lang="vi-VN" dirty="0">
                        <a:solidFill>
                          <a:schemeClr val="bg1"/>
                        </a:solidFill>
                        <a:latin typeface="+mj-lt"/>
                      </a:rPr>
                      <a:t>15</a:t>
                    </a:r>
                  </a:p>
                </p:txBody>
              </p:sp>
              <p:sp>
                <p:nvSpPr>
                  <p:cNvPr id="35" name="TextBox 34">
                    <a:extLst>
                      <a:ext uri="{FF2B5EF4-FFF2-40B4-BE49-F238E27FC236}">
                        <a16:creationId xmlns:a16="http://schemas.microsoft.com/office/drawing/2014/main" id="{89305414-390D-43BB-8663-3B4A20BA5261}"/>
                      </a:ext>
                    </a:extLst>
                  </p:cNvPr>
                  <p:cNvSpPr txBox="1"/>
                  <p:nvPr/>
                </p:nvSpPr>
                <p:spPr>
                  <a:xfrm>
                    <a:off x="7921672" y="1895239"/>
                    <a:ext cx="612620" cy="369332"/>
                  </a:xfrm>
                  <a:prstGeom prst="rect">
                    <a:avLst/>
                  </a:prstGeom>
                  <a:noFill/>
                </p:spPr>
                <p:txBody>
                  <a:bodyPr wrap="square" rtlCol="0">
                    <a:spAutoFit/>
                  </a:bodyPr>
                  <a:lstStyle/>
                  <a:p>
                    <a:r>
                      <a:rPr lang="vi-VN" dirty="0">
                        <a:solidFill>
                          <a:schemeClr val="bg1"/>
                        </a:solidFill>
                        <a:latin typeface="+mj-lt"/>
                      </a:rPr>
                      <a:t>16</a:t>
                    </a:r>
                  </a:p>
                </p:txBody>
              </p:sp>
              <p:cxnSp>
                <p:nvCxnSpPr>
                  <p:cNvPr id="39" name="Straight Connector 38">
                    <a:extLst>
                      <a:ext uri="{FF2B5EF4-FFF2-40B4-BE49-F238E27FC236}">
                        <a16:creationId xmlns:a16="http://schemas.microsoft.com/office/drawing/2014/main" id="{4E3492F4-27D3-4463-AD9E-6547BF3CC243}"/>
                      </a:ext>
                    </a:extLst>
                  </p:cNvPr>
                  <p:cNvCxnSpPr/>
                  <p:nvPr/>
                </p:nvCxnSpPr>
                <p:spPr>
                  <a:xfrm flipV="1">
                    <a:off x="9756250" y="2096378"/>
                    <a:ext cx="0" cy="3285678"/>
                  </a:xfrm>
                  <a:prstGeom prst="line">
                    <a:avLst/>
                  </a:prstGeom>
                  <a:ln w="28575">
                    <a:solidFill>
                      <a:schemeClr val="bg1"/>
                    </a:solidFill>
                    <a:prstDash val="sysDot"/>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F8585D87-10E4-48E6-91CF-02EF4E1C366A}"/>
                      </a:ext>
                    </a:extLst>
                  </p:cNvPr>
                  <p:cNvCxnSpPr>
                    <a:cxnSpLocks/>
                  </p:cNvCxnSpPr>
                  <p:nvPr/>
                </p:nvCxnSpPr>
                <p:spPr>
                  <a:xfrm>
                    <a:off x="8382499" y="2112280"/>
                    <a:ext cx="1778032" cy="0"/>
                  </a:xfrm>
                  <a:prstGeom prst="line">
                    <a:avLst/>
                  </a:prstGeom>
                  <a:ln w="28575">
                    <a:solidFill>
                      <a:schemeClr val="bg1"/>
                    </a:solidFill>
                    <a:prstDash val="sysDot"/>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9554E5AE-4E75-49B6-A909-2CFCF67DA6AD}"/>
                      </a:ext>
                    </a:extLst>
                  </p:cNvPr>
                  <p:cNvCxnSpPr>
                    <a:cxnSpLocks/>
                  </p:cNvCxnSpPr>
                  <p:nvPr/>
                </p:nvCxnSpPr>
                <p:spPr>
                  <a:xfrm>
                    <a:off x="8391781" y="2296484"/>
                    <a:ext cx="2224536" cy="0"/>
                  </a:xfrm>
                  <a:prstGeom prst="line">
                    <a:avLst/>
                  </a:prstGeom>
                  <a:ln w="28575">
                    <a:solidFill>
                      <a:schemeClr val="bg1"/>
                    </a:solidFill>
                    <a:prstDash val="sysDot"/>
                  </a:ln>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a16="http://schemas.microsoft.com/office/drawing/2014/main" id="{4003543D-89C4-446E-B699-91571D1AC32F}"/>
                      </a:ext>
                    </a:extLst>
                  </p:cNvPr>
                  <p:cNvCxnSpPr>
                    <a:cxnSpLocks/>
                  </p:cNvCxnSpPr>
                  <p:nvPr/>
                </p:nvCxnSpPr>
                <p:spPr>
                  <a:xfrm>
                    <a:off x="8391781" y="2471406"/>
                    <a:ext cx="2615534" cy="0"/>
                  </a:xfrm>
                  <a:prstGeom prst="line">
                    <a:avLst/>
                  </a:prstGeom>
                  <a:ln w="28575">
                    <a:solidFill>
                      <a:schemeClr val="bg1"/>
                    </a:solidFill>
                    <a:prstDash val="sysDot"/>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92C8B218-64D9-475E-BFBB-C5777236B915}"/>
                      </a:ext>
                    </a:extLst>
                  </p:cNvPr>
                  <p:cNvCxnSpPr>
                    <a:cxnSpLocks/>
                  </p:cNvCxnSpPr>
                  <p:nvPr/>
                </p:nvCxnSpPr>
                <p:spPr>
                  <a:xfrm>
                    <a:off x="8391778" y="2654298"/>
                    <a:ext cx="3037880" cy="0"/>
                  </a:xfrm>
                  <a:prstGeom prst="line">
                    <a:avLst/>
                  </a:prstGeom>
                  <a:ln w="28575">
                    <a:solidFill>
                      <a:schemeClr val="bg1"/>
                    </a:solidFill>
                    <a:prstDash val="sysDot"/>
                  </a:ln>
                </p:spPr>
                <p:style>
                  <a:lnRef idx="1">
                    <a:schemeClr val="accent1"/>
                  </a:lnRef>
                  <a:fillRef idx="0">
                    <a:schemeClr val="accent1"/>
                  </a:fillRef>
                  <a:effectRef idx="0">
                    <a:schemeClr val="accent1"/>
                  </a:effectRef>
                  <a:fontRef idx="minor">
                    <a:schemeClr val="tx1"/>
                  </a:fontRef>
                </p:style>
              </p:cxnSp>
              <p:cxnSp>
                <p:nvCxnSpPr>
                  <p:cNvPr id="48" name="Straight Connector 47">
                    <a:extLst>
                      <a:ext uri="{FF2B5EF4-FFF2-40B4-BE49-F238E27FC236}">
                        <a16:creationId xmlns:a16="http://schemas.microsoft.com/office/drawing/2014/main" id="{A9661814-BABD-4EF8-B88E-1F57AB00D155}"/>
                      </a:ext>
                    </a:extLst>
                  </p:cNvPr>
                  <p:cNvCxnSpPr/>
                  <p:nvPr/>
                </p:nvCxnSpPr>
                <p:spPr>
                  <a:xfrm flipV="1">
                    <a:off x="10171039" y="2089758"/>
                    <a:ext cx="0" cy="3285678"/>
                  </a:xfrm>
                  <a:prstGeom prst="line">
                    <a:avLst/>
                  </a:prstGeom>
                  <a:ln w="28575">
                    <a:solidFill>
                      <a:schemeClr val="bg1"/>
                    </a:solidFill>
                    <a:prstDash val="sysDot"/>
                  </a:ln>
                </p:spPr>
                <p:style>
                  <a:lnRef idx="1">
                    <a:schemeClr val="accent1"/>
                  </a:lnRef>
                  <a:fillRef idx="0">
                    <a:schemeClr val="accent1"/>
                  </a:fillRef>
                  <a:effectRef idx="0">
                    <a:schemeClr val="accent1"/>
                  </a:effectRef>
                  <a:fontRef idx="minor">
                    <a:schemeClr val="tx1"/>
                  </a:fontRef>
                </p:style>
              </p:cxnSp>
              <p:cxnSp>
                <p:nvCxnSpPr>
                  <p:cNvPr id="49" name="Straight Connector 48">
                    <a:extLst>
                      <a:ext uri="{FF2B5EF4-FFF2-40B4-BE49-F238E27FC236}">
                        <a16:creationId xmlns:a16="http://schemas.microsoft.com/office/drawing/2014/main" id="{430F990F-A0A5-4015-82EA-551E2851C49C}"/>
                      </a:ext>
                    </a:extLst>
                  </p:cNvPr>
                  <p:cNvCxnSpPr>
                    <a:cxnSpLocks/>
                  </p:cNvCxnSpPr>
                  <p:nvPr/>
                </p:nvCxnSpPr>
                <p:spPr>
                  <a:xfrm flipV="1">
                    <a:off x="10601728" y="2296484"/>
                    <a:ext cx="0" cy="3072332"/>
                  </a:xfrm>
                  <a:prstGeom prst="line">
                    <a:avLst/>
                  </a:prstGeom>
                  <a:ln w="28575">
                    <a:solidFill>
                      <a:schemeClr val="bg1"/>
                    </a:solidFill>
                    <a:prstDash val="sysDot"/>
                  </a:ln>
                </p:spPr>
                <p:style>
                  <a:lnRef idx="1">
                    <a:schemeClr val="accent1"/>
                  </a:lnRef>
                  <a:fillRef idx="0">
                    <a:schemeClr val="accent1"/>
                  </a:fillRef>
                  <a:effectRef idx="0">
                    <a:schemeClr val="accent1"/>
                  </a:effectRef>
                  <a:fontRef idx="minor">
                    <a:schemeClr val="tx1"/>
                  </a:fontRef>
                </p:style>
              </p:cxnSp>
              <p:cxnSp>
                <p:nvCxnSpPr>
                  <p:cNvPr id="51" name="Straight Connector 50">
                    <a:extLst>
                      <a:ext uri="{FF2B5EF4-FFF2-40B4-BE49-F238E27FC236}">
                        <a16:creationId xmlns:a16="http://schemas.microsoft.com/office/drawing/2014/main" id="{AFFEF174-EB81-40C9-A946-8D3ADE911A30}"/>
                      </a:ext>
                    </a:extLst>
                  </p:cNvPr>
                  <p:cNvCxnSpPr>
                    <a:cxnSpLocks/>
                  </p:cNvCxnSpPr>
                  <p:nvPr/>
                </p:nvCxnSpPr>
                <p:spPr>
                  <a:xfrm flipV="1">
                    <a:off x="11023217" y="2471406"/>
                    <a:ext cx="0" cy="2924027"/>
                  </a:xfrm>
                  <a:prstGeom prst="line">
                    <a:avLst/>
                  </a:prstGeom>
                  <a:ln w="28575">
                    <a:solidFill>
                      <a:schemeClr val="bg1"/>
                    </a:solidFill>
                    <a:prstDash val="sysDot"/>
                  </a:ln>
                </p:spPr>
                <p:style>
                  <a:lnRef idx="1">
                    <a:schemeClr val="accent1"/>
                  </a:lnRef>
                  <a:fillRef idx="0">
                    <a:schemeClr val="accent1"/>
                  </a:fillRef>
                  <a:effectRef idx="0">
                    <a:schemeClr val="accent1"/>
                  </a:effectRef>
                  <a:fontRef idx="minor">
                    <a:schemeClr val="tx1"/>
                  </a:fontRef>
                </p:style>
              </p:cxnSp>
              <p:cxnSp>
                <p:nvCxnSpPr>
                  <p:cNvPr id="54" name="Straight Connector 53">
                    <a:extLst>
                      <a:ext uri="{FF2B5EF4-FFF2-40B4-BE49-F238E27FC236}">
                        <a16:creationId xmlns:a16="http://schemas.microsoft.com/office/drawing/2014/main" id="{B40CD2BE-D8BF-4D9F-B8E8-13C438C571F8}"/>
                      </a:ext>
                    </a:extLst>
                  </p:cNvPr>
                  <p:cNvCxnSpPr>
                    <a:cxnSpLocks/>
                  </p:cNvCxnSpPr>
                  <p:nvPr/>
                </p:nvCxnSpPr>
                <p:spPr>
                  <a:xfrm flipV="1">
                    <a:off x="11429658" y="2640810"/>
                    <a:ext cx="0" cy="2728007"/>
                  </a:xfrm>
                  <a:prstGeom prst="line">
                    <a:avLst/>
                  </a:prstGeom>
                  <a:ln w="28575">
                    <a:solidFill>
                      <a:schemeClr val="bg1"/>
                    </a:solidFill>
                    <a:prstDash val="sysDot"/>
                  </a:ln>
                </p:spPr>
                <p:style>
                  <a:lnRef idx="1">
                    <a:schemeClr val="accent1"/>
                  </a:lnRef>
                  <a:fillRef idx="0">
                    <a:schemeClr val="accent1"/>
                  </a:fillRef>
                  <a:effectRef idx="0">
                    <a:schemeClr val="accent1"/>
                  </a:effectRef>
                  <a:fontRef idx="minor">
                    <a:schemeClr val="tx1"/>
                  </a:fontRef>
                </p:style>
              </p:cxnSp>
            </p:grpSp>
            <p:sp>
              <p:nvSpPr>
                <p:cNvPr id="59" name="TextBox 58">
                  <a:extLst>
                    <a:ext uri="{FF2B5EF4-FFF2-40B4-BE49-F238E27FC236}">
                      <a16:creationId xmlns:a16="http://schemas.microsoft.com/office/drawing/2014/main" id="{44EE9E6D-823F-4339-B9CA-CC24E2182472}"/>
                    </a:ext>
                  </a:extLst>
                </p:cNvPr>
                <p:cNvSpPr txBox="1"/>
                <p:nvPr/>
              </p:nvSpPr>
              <p:spPr>
                <a:xfrm>
                  <a:off x="9616961" y="1910689"/>
                  <a:ext cx="510473" cy="368729"/>
                </a:xfrm>
                <a:prstGeom prst="rect">
                  <a:avLst/>
                </a:prstGeom>
                <a:noFill/>
              </p:spPr>
              <p:txBody>
                <a:bodyPr wrap="square" rtlCol="0">
                  <a:spAutoFit/>
                </a:bodyPr>
                <a:lstStyle/>
                <a:p>
                  <a:r>
                    <a:rPr lang="vi-VN" dirty="0">
                      <a:solidFill>
                        <a:srgbClr val="FF0000"/>
                      </a:solidFill>
                      <a:sym typeface="Symbol" panose="05050102010706020507" pitchFamily="18" charset="2"/>
                    </a:rPr>
                    <a:t></a:t>
                  </a:r>
                  <a:endParaRPr lang="vi-VN" dirty="0">
                    <a:solidFill>
                      <a:srgbClr val="FF0000"/>
                    </a:solidFill>
                  </a:endParaRPr>
                </a:p>
              </p:txBody>
            </p:sp>
            <p:sp>
              <p:nvSpPr>
                <p:cNvPr id="60" name="TextBox 59">
                  <a:extLst>
                    <a:ext uri="{FF2B5EF4-FFF2-40B4-BE49-F238E27FC236}">
                      <a16:creationId xmlns:a16="http://schemas.microsoft.com/office/drawing/2014/main" id="{6C8BB790-217C-4B30-ABCA-2F4AD481C74D}"/>
                    </a:ext>
                  </a:extLst>
                </p:cNvPr>
                <p:cNvSpPr txBox="1"/>
                <p:nvPr/>
              </p:nvSpPr>
              <p:spPr>
                <a:xfrm>
                  <a:off x="10028673" y="1899313"/>
                  <a:ext cx="510473" cy="368729"/>
                </a:xfrm>
                <a:prstGeom prst="rect">
                  <a:avLst/>
                </a:prstGeom>
                <a:noFill/>
              </p:spPr>
              <p:txBody>
                <a:bodyPr wrap="square" rtlCol="0">
                  <a:spAutoFit/>
                </a:bodyPr>
                <a:lstStyle/>
                <a:p>
                  <a:r>
                    <a:rPr lang="vi-VN" dirty="0">
                      <a:solidFill>
                        <a:srgbClr val="FF0000"/>
                      </a:solidFill>
                      <a:sym typeface="Symbol" panose="05050102010706020507" pitchFamily="18" charset="2"/>
                    </a:rPr>
                    <a:t></a:t>
                  </a:r>
                  <a:endParaRPr lang="vi-VN" dirty="0">
                    <a:solidFill>
                      <a:srgbClr val="FF0000"/>
                    </a:solidFill>
                  </a:endParaRPr>
                </a:p>
              </p:txBody>
            </p:sp>
            <p:sp>
              <p:nvSpPr>
                <p:cNvPr id="61" name="TextBox 60">
                  <a:extLst>
                    <a:ext uri="{FF2B5EF4-FFF2-40B4-BE49-F238E27FC236}">
                      <a16:creationId xmlns:a16="http://schemas.microsoft.com/office/drawing/2014/main" id="{C89B33E7-0F25-4CF3-883B-1F37999282F7}"/>
                    </a:ext>
                  </a:extLst>
                </p:cNvPr>
                <p:cNvSpPr txBox="1"/>
                <p:nvPr/>
              </p:nvSpPr>
              <p:spPr>
                <a:xfrm>
                  <a:off x="10465397" y="2076737"/>
                  <a:ext cx="510473" cy="368729"/>
                </a:xfrm>
                <a:prstGeom prst="rect">
                  <a:avLst/>
                </a:prstGeom>
                <a:noFill/>
              </p:spPr>
              <p:txBody>
                <a:bodyPr wrap="square" rtlCol="0">
                  <a:spAutoFit/>
                </a:bodyPr>
                <a:lstStyle/>
                <a:p>
                  <a:r>
                    <a:rPr lang="vi-VN" dirty="0">
                      <a:solidFill>
                        <a:srgbClr val="FF0000"/>
                      </a:solidFill>
                      <a:sym typeface="Symbol" panose="05050102010706020507" pitchFamily="18" charset="2"/>
                    </a:rPr>
                    <a:t></a:t>
                  </a:r>
                  <a:endParaRPr lang="vi-VN" dirty="0">
                    <a:solidFill>
                      <a:srgbClr val="FF0000"/>
                    </a:solidFill>
                  </a:endParaRPr>
                </a:p>
              </p:txBody>
            </p:sp>
            <p:sp>
              <p:nvSpPr>
                <p:cNvPr id="62" name="TextBox 61">
                  <a:extLst>
                    <a:ext uri="{FF2B5EF4-FFF2-40B4-BE49-F238E27FC236}">
                      <a16:creationId xmlns:a16="http://schemas.microsoft.com/office/drawing/2014/main" id="{974C27CE-67CF-41E9-8212-ED7B3B11717F}"/>
                    </a:ext>
                  </a:extLst>
                </p:cNvPr>
                <p:cNvSpPr txBox="1"/>
                <p:nvPr/>
              </p:nvSpPr>
              <p:spPr>
                <a:xfrm>
                  <a:off x="10874838" y="2254161"/>
                  <a:ext cx="510473" cy="368729"/>
                </a:xfrm>
                <a:prstGeom prst="rect">
                  <a:avLst/>
                </a:prstGeom>
                <a:noFill/>
              </p:spPr>
              <p:txBody>
                <a:bodyPr wrap="square" rtlCol="0">
                  <a:spAutoFit/>
                </a:bodyPr>
                <a:lstStyle/>
                <a:p>
                  <a:r>
                    <a:rPr lang="vi-VN" dirty="0">
                      <a:solidFill>
                        <a:srgbClr val="FF0000"/>
                      </a:solidFill>
                      <a:sym typeface="Symbol" panose="05050102010706020507" pitchFamily="18" charset="2"/>
                    </a:rPr>
                    <a:t></a:t>
                  </a:r>
                  <a:endParaRPr lang="vi-VN" dirty="0">
                    <a:solidFill>
                      <a:srgbClr val="FF0000"/>
                    </a:solidFill>
                  </a:endParaRPr>
                </a:p>
              </p:txBody>
            </p:sp>
            <p:sp>
              <p:nvSpPr>
                <p:cNvPr id="63" name="TextBox 62">
                  <a:extLst>
                    <a:ext uri="{FF2B5EF4-FFF2-40B4-BE49-F238E27FC236}">
                      <a16:creationId xmlns:a16="http://schemas.microsoft.com/office/drawing/2014/main" id="{9E74718F-D2D1-4AD6-A1A4-A4AF13F707BD}"/>
                    </a:ext>
                  </a:extLst>
                </p:cNvPr>
                <p:cNvSpPr txBox="1"/>
                <p:nvPr/>
              </p:nvSpPr>
              <p:spPr>
                <a:xfrm>
                  <a:off x="11270615" y="2445230"/>
                  <a:ext cx="510473" cy="368729"/>
                </a:xfrm>
                <a:prstGeom prst="rect">
                  <a:avLst/>
                </a:prstGeom>
                <a:noFill/>
              </p:spPr>
              <p:txBody>
                <a:bodyPr wrap="square" rtlCol="0">
                  <a:spAutoFit/>
                </a:bodyPr>
                <a:lstStyle/>
                <a:p>
                  <a:r>
                    <a:rPr lang="vi-VN" dirty="0">
                      <a:solidFill>
                        <a:srgbClr val="FF0000"/>
                      </a:solidFill>
                      <a:sym typeface="Symbol" panose="05050102010706020507" pitchFamily="18" charset="2"/>
                    </a:rPr>
                    <a:t></a:t>
                  </a:r>
                  <a:endParaRPr lang="vi-VN" dirty="0">
                    <a:solidFill>
                      <a:srgbClr val="FF0000"/>
                    </a:solidFill>
                  </a:endParaRPr>
                </a:p>
              </p:txBody>
            </p:sp>
            <p:sp>
              <p:nvSpPr>
                <p:cNvPr id="64" name="TextBox 63">
                  <a:extLst>
                    <a:ext uri="{FF2B5EF4-FFF2-40B4-BE49-F238E27FC236}">
                      <a16:creationId xmlns:a16="http://schemas.microsoft.com/office/drawing/2014/main" id="{B598BB38-D682-4CBF-B74C-794A06F87E3E}"/>
                    </a:ext>
                  </a:extLst>
                </p:cNvPr>
                <p:cNvSpPr txBox="1"/>
                <p:nvPr/>
              </p:nvSpPr>
              <p:spPr>
                <a:xfrm>
                  <a:off x="9556171" y="1666887"/>
                  <a:ext cx="655315" cy="461665"/>
                </a:xfrm>
                <a:prstGeom prst="rect">
                  <a:avLst/>
                </a:prstGeom>
                <a:noFill/>
              </p:spPr>
              <p:txBody>
                <a:bodyPr wrap="square" rtlCol="0">
                  <a:spAutoFit/>
                </a:bodyPr>
                <a:lstStyle/>
                <a:p>
                  <a:r>
                    <a:rPr lang="vi-VN" sz="2400" dirty="0">
                      <a:solidFill>
                        <a:schemeClr val="bg1"/>
                      </a:solidFill>
                      <a:latin typeface="+mj-lt"/>
                    </a:rPr>
                    <a:t>A</a:t>
                  </a:r>
                </a:p>
              </p:txBody>
            </p:sp>
            <p:sp>
              <p:nvSpPr>
                <p:cNvPr id="65" name="TextBox 64">
                  <a:extLst>
                    <a:ext uri="{FF2B5EF4-FFF2-40B4-BE49-F238E27FC236}">
                      <a16:creationId xmlns:a16="http://schemas.microsoft.com/office/drawing/2014/main" id="{DF4C2C1C-0271-4DBF-983D-59C89DA36FDE}"/>
                    </a:ext>
                  </a:extLst>
                </p:cNvPr>
                <p:cNvSpPr txBox="1"/>
                <p:nvPr/>
              </p:nvSpPr>
              <p:spPr>
                <a:xfrm>
                  <a:off x="9993299" y="1612389"/>
                  <a:ext cx="655315" cy="461665"/>
                </a:xfrm>
                <a:prstGeom prst="rect">
                  <a:avLst/>
                </a:prstGeom>
                <a:noFill/>
              </p:spPr>
              <p:txBody>
                <a:bodyPr wrap="square" rtlCol="0">
                  <a:spAutoFit/>
                </a:bodyPr>
                <a:lstStyle/>
                <a:p>
                  <a:r>
                    <a:rPr lang="vi-VN" sz="2400" dirty="0">
                      <a:solidFill>
                        <a:schemeClr val="bg1"/>
                      </a:solidFill>
                      <a:latin typeface="+mj-lt"/>
                    </a:rPr>
                    <a:t>B</a:t>
                  </a:r>
                </a:p>
              </p:txBody>
            </p:sp>
            <p:sp>
              <p:nvSpPr>
                <p:cNvPr id="66" name="TextBox 65">
                  <a:extLst>
                    <a:ext uri="{FF2B5EF4-FFF2-40B4-BE49-F238E27FC236}">
                      <a16:creationId xmlns:a16="http://schemas.microsoft.com/office/drawing/2014/main" id="{3A69A0EC-DB58-4988-A1E1-8411EFD4CC4A}"/>
                    </a:ext>
                  </a:extLst>
                </p:cNvPr>
                <p:cNvSpPr txBox="1"/>
                <p:nvPr/>
              </p:nvSpPr>
              <p:spPr>
                <a:xfrm>
                  <a:off x="10443235" y="1830691"/>
                  <a:ext cx="655315" cy="461665"/>
                </a:xfrm>
                <a:prstGeom prst="rect">
                  <a:avLst/>
                </a:prstGeom>
                <a:noFill/>
              </p:spPr>
              <p:txBody>
                <a:bodyPr wrap="square" rtlCol="0">
                  <a:spAutoFit/>
                </a:bodyPr>
                <a:lstStyle/>
                <a:p>
                  <a:r>
                    <a:rPr lang="vi-VN" sz="2400" dirty="0">
                      <a:solidFill>
                        <a:schemeClr val="bg1"/>
                      </a:solidFill>
                      <a:latin typeface="+mj-lt"/>
                    </a:rPr>
                    <a:t>C</a:t>
                  </a:r>
                </a:p>
              </p:txBody>
            </p:sp>
            <p:sp>
              <p:nvSpPr>
                <p:cNvPr id="67" name="TextBox 66">
                  <a:extLst>
                    <a:ext uri="{FF2B5EF4-FFF2-40B4-BE49-F238E27FC236}">
                      <a16:creationId xmlns:a16="http://schemas.microsoft.com/office/drawing/2014/main" id="{DAF4AF3A-0AD0-431A-A716-CB897DCC65F9}"/>
                    </a:ext>
                  </a:extLst>
                </p:cNvPr>
                <p:cNvSpPr txBox="1"/>
                <p:nvPr/>
              </p:nvSpPr>
              <p:spPr>
                <a:xfrm>
                  <a:off x="10838438" y="2008115"/>
                  <a:ext cx="655315" cy="461665"/>
                </a:xfrm>
                <a:prstGeom prst="rect">
                  <a:avLst/>
                </a:prstGeom>
                <a:noFill/>
              </p:spPr>
              <p:txBody>
                <a:bodyPr wrap="square" rtlCol="0">
                  <a:spAutoFit/>
                </a:bodyPr>
                <a:lstStyle/>
                <a:p>
                  <a:r>
                    <a:rPr lang="vi-VN" sz="2400" dirty="0">
                      <a:solidFill>
                        <a:schemeClr val="bg1"/>
                      </a:solidFill>
                      <a:latin typeface="+mj-lt"/>
                    </a:rPr>
                    <a:t>D</a:t>
                  </a:r>
                </a:p>
              </p:txBody>
            </p:sp>
            <p:sp>
              <p:nvSpPr>
                <p:cNvPr id="68" name="TextBox 67">
                  <a:extLst>
                    <a:ext uri="{FF2B5EF4-FFF2-40B4-BE49-F238E27FC236}">
                      <a16:creationId xmlns:a16="http://schemas.microsoft.com/office/drawing/2014/main" id="{77288B0B-DF04-42CA-B75E-19487967A560}"/>
                    </a:ext>
                  </a:extLst>
                </p:cNvPr>
                <p:cNvSpPr txBox="1"/>
                <p:nvPr/>
              </p:nvSpPr>
              <p:spPr>
                <a:xfrm>
                  <a:off x="11314474" y="2172177"/>
                  <a:ext cx="655315" cy="461665"/>
                </a:xfrm>
                <a:prstGeom prst="rect">
                  <a:avLst/>
                </a:prstGeom>
                <a:noFill/>
              </p:spPr>
              <p:txBody>
                <a:bodyPr wrap="square" rtlCol="0">
                  <a:spAutoFit/>
                </a:bodyPr>
                <a:lstStyle/>
                <a:p>
                  <a:r>
                    <a:rPr lang="vi-VN" sz="2400" dirty="0">
                      <a:solidFill>
                        <a:schemeClr val="bg1"/>
                      </a:solidFill>
                      <a:latin typeface="+mj-lt"/>
                    </a:rPr>
                    <a:t>E</a:t>
                  </a:r>
                </a:p>
              </p:txBody>
            </p:sp>
          </p:grpSp>
          <p:sp>
            <p:nvSpPr>
              <p:cNvPr id="70" name="TextBox 69">
                <a:extLst>
                  <a:ext uri="{FF2B5EF4-FFF2-40B4-BE49-F238E27FC236}">
                    <a16:creationId xmlns:a16="http://schemas.microsoft.com/office/drawing/2014/main" id="{7DD6C9B8-A9B6-4D87-B585-444AAE7B21F7}"/>
                  </a:ext>
                </a:extLst>
              </p:cNvPr>
              <p:cNvSpPr txBox="1"/>
              <p:nvPr/>
            </p:nvSpPr>
            <p:spPr>
              <a:xfrm>
                <a:off x="8038531" y="5445457"/>
                <a:ext cx="351919" cy="369332"/>
              </a:xfrm>
              <a:prstGeom prst="rect">
                <a:avLst/>
              </a:prstGeom>
              <a:noFill/>
            </p:spPr>
            <p:txBody>
              <a:bodyPr wrap="square" rtlCol="0">
                <a:spAutoFit/>
              </a:bodyPr>
              <a:lstStyle/>
              <a:p>
                <a:r>
                  <a:rPr lang="vi-VN" dirty="0">
                    <a:solidFill>
                      <a:schemeClr val="bg1"/>
                    </a:solidFill>
                  </a:rPr>
                  <a:t>0</a:t>
                </a:r>
              </a:p>
            </p:txBody>
          </p:sp>
        </p:grpSp>
        <p:sp>
          <p:nvSpPr>
            <p:cNvPr id="73" name="TextBox 72">
              <a:extLst>
                <a:ext uri="{FF2B5EF4-FFF2-40B4-BE49-F238E27FC236}">
                  <a16:creationId xmlns:a16="http://schemas.microsoft.com/office/drawing/2014/main" id="{F1270C80-5ECA-44FD-97CE-3B8CEAA31E5B}"/>
                </a:ext>
              </a:extLst>
            </p:cNvPr>
            <p:cNvSpPr txBox="1"/>
            <p:nvPr/>
          </p:nvSpPr>
          <p:spPr>
            <a:xfrm>
              <a:off x="9567960" y="5933298"/>
              <a:ext cx="2217222" cy="523220"/>
            </a:xfrm>
            <a:prstGeom prst="rect">
              <a:avLst/>
            </a:prstGeom>
            <a:noFill/>
          </p:spPr>
          <p:txBody>
            <a:bodyPr wrap="square" rtlCol="0">
              <a:spAutoFit/>
            </a:bodyPr>
            <a:lstStyle/>
            <a:p>
              <a:r>
                <a:rPr lang="en-US" sz="2800" b="1" i="1" dirty="0" err="1">
                  <a:solidFill>
                    <a:schemeClr val="bg1"/>
                  </a:solidFill>
                  <a:latin typeface="Times New Roman" panose="02020603050405020304" pitchFamily="18" charset="0"/>
                  <a:cs typeface="Times New Roman" panose="02020603050405020304" pitchFamily="18" charset="0"/>
                </a:rPr>
                <a:t>Hình</a:t>
              </a:r>
              <a:r>
                <a:rPr lang="en-US" sz="2800" b="1" i="1" dirty="0">
                  <a:solidFill>
                    <a:schemeClr val="bg1"/>
                  </a:solidFill>
                  <a:latin typeface="Times New Roman" panose="02020603050405020304" pitchFamily="18" charset="0"/>
                  <a:cs typeface="Times New Roman" panose="02020603050405020304" pitchFamily="18" charset="0"/>
                </a:rPr>
                <a:t> 9</a:t>
              </a:r>
              <a:endParaRPr lang="vi-VN" sz="2800" b="1" i="1" dirty="0">
                <a:solidFill>
                  <a:schemeClr val="bg1"/>
                </a:solidFill>
                <a:latin typeface="Times New Roman" panose="02020603050405020304" pitchFamily="18" charset="0"/>
                <a:cs typeface="Times New Roman" panose="02020603050405020304" pitchFamily="18" charset="0"/>
              </a:endParaRPr>
            </a:p>
          </p:txBody>
        </p:sp>
      </p:grpSp>
      <p:sp>
        <p:nvSpPr>
          <p:cNvPr id="6" name="Scroll: Horizontal 5">
            <a:extLst>
              <a:ext uri="{FF2B5EF4-FFF2-40B4-BE49-F238E27FC236}">
                <a16:creationId xmlns:a16="http://schemas.microsoft.com/office/drawing/2014/main" id="{322AD1EB-FCA0-428E-9DBD-F83F6233DA6D}"/>
              </a:ext>
            </a:extLst>
          </p:cNvPr>
          <p:cNvSpPr/>
          <p:nvPr/>
        </p:nvSpPr>
        <p:spPr>
          <a:xfrm>
            <a:off x="77448" y="4366042"/>
            <a:ext cx="7777372" cy="2301003"/>
          </a:xfrm>
          <a:prstGeom prst="horizontalScroll">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2800" b="1" i="1" dirty="0" err="1">
                <a:solidFill>
                  <a:srgbClr val="0000CC"/>
                </a:solidFill>
                <a:latin typeface="Times New Roman" panose="02020603050405020304" pitchFamily="18" charset="0"/>
                <a:cs typeface="Times New Roman" panose="02020603050405020304" pitchFamily="18" charset="0"/>
              </a:rPr>
              <a:t>Nhận</a:t>
            </a:r>
            <a:r>
              <a:rPr lang="en-US" sz="2800" b="1" i="1" dirty="0">
                <a:solidFill>
                  <a:srgbClr val="0000CC"/>
                </a:solidFill>
                <a:latin typeface="Times New Roman" panose="02020603050405020304" pitchFamily="18" charset="0"/>
                <a:cs typeface="Times New Roman" panose="02020603050405020304" pitchFamily="18" charset="0"/>
              </a:rPr>
              <a:t> </a:t>
            </a:r>
            <a:r>
              <a:rPr lang="en-US" sz="2800" b="1" i="1" dirty="0" err="1">
                <a:solidFill>
                  <a:srgbClr val="0000CC"/>
                </a:solidFill>
                <a:latin typeface="Times New Roman" panose="02020603050405020304" pitchFamily="18" charset="0"/>
                <a:cs typeface="Times New Roman" panose="02020603050405020304" pitchFamily="18" charset="0"/>
              </a:rPr>
              <a:t>xét</a:t>
            </a:r>
            <a:r>
              <a:rPr lang="en-US" sz="2800" b="1" i="1" dirty="0">
                <a:solidFill>
                  <a:srgbClr val="0000CC"/>
                </a:solidFill>
                <a:latin typeface="Times New Roman" panose="02020603050405020304" pitchFamily="18" charset="0"/>
                <a:cs typeface="Times New Roman" panose="02020603050405020304" pitchFamily="18" charset="0"/>
              </a:rPr>
              <a:t> </a:t>
            </a:r>
            <a:r>
              <a:rPr lang="en-US" sz="2800" b="1" dirty="0">
                <a:solidFill>
                  <a:srgbClr val="0000CC"/>
                </a:solidFill>
                <a:latin typeface="Times New Roman" panose="02020603050405020304" pitchFamily="18" charset="0"/>
                <a:cs typeface="Times New Roman" panose="02020603050405020304" pitchFamily="18" charset="0"/>
              </a:rPr>
              <a:t>: </a:t>
            </a:r>
            <a:r>
              <a:rPr lang="en-US" sz="2800" b="1" dirty="0" err="1">
                <a:solidFill>
                  <a:srgbClr val="000510"/>
                </a:solidFill>
                <a:latin typeface="Times New Roman" panose="02020603050405020304" pitchFamily="18" charset="0"/>
                <a:cs typeface="Times New Roman" panose="02020603050405020304" pitchFamily="18" charset="0"/>
              </a:rPr>
              <a:t>Tập</a:t>
            </a:r>
            <a:r>
              <a:rPr lang="en-US" sz="2800" b="1" dirty="0">
                <a:solidFill>
                  <a:srgbClr val="000510"/>
                </a:solidFill>
                <a:latin typeface="Times New Roman" panose="02020603050405020304" pitchFamily="18" charset="0"/>
                <a:cs typeface="Times New Roman" panose="02020603050405020304" pitchFamily="18" charset="0"/>
              </a:rPr>
              <a:t> </a:t>
            </a:r>
            <a:r>
              <a:rPr lang="en-US" sz="2800" b="1" dirty="0" err="1">
                <a:solidFill>
                  <a:srgbClr val="000510"/>
                </a:solidFill>
                <a:latin typeface="Times New Roman" panose="02020603050405020304" pitchFamily="18" charset="0"/>
                <a:cs typeface="Times New Roman" panose="02020603050405020304" pitchFamily="18" charset="0"/>
              </a:rPr>
              <a:t>hợp</a:t>
            </a:r>
            <a:r>
              <a:rPr lang="en-US" sz="2800" b="1" dirty="0">
                <a:solidFill>
                  <a:srgbClr val="000510"/>
                </a:solidFill>
                <a:latin typeface="Times New Roman" panose="02020603050405020304" pitchFamily="18" charset="0"/>
                <a:cs typeface="Times New Roman" panose="02020603050405020304" pitchFamily="18" charset="0"/>
              </a:rPr>
              <a:t> </a:t>
            </a:r>
            <a:r>
              <a:rPr lang="en-US" sz="2800" b="1" dirty="0" err="1">
                <a:solidFill>
                  <a:srgbClr val="000510"/>
                </a:solidFill>
                <a:latin typeface="Times New Roman" panose="02020603050405020304" pitchFamily="18" charset="0"/>
                <a:cs typeface="Times New Roman" panose="02020603050405020304" pitchFamily="18" charset="0"/>
              </a:rPr>
              <a:t>năm</a:t>
            </a:r>
            <a:r>
              <a:rPr lang="en-US" sz="2800" b="1" dirty="0">
                <a:solidFill>
                  <a:srgbClr val="000510"/>
                </a:solidFill>
                <a:latin typeface="Times New Roman" panose="02020603050405020304" pitchFamily="18" charset="0"/>
                <a:cs typeface="Times New Roman" panose="02020603050405020304" pitchFamily="18" charset="0"/>
              </a:rPr>
              <a:t> </a:t>
            </a:r>
            <a:r>
              <a:rPr lang="en-US" sz="2800" b="1" dirty="0" err="1">
                <a:solidFill>
                  <a:srgbClr val="000510"/>
                </a:solidFill>
                <a:latin typeface="Times New Roman" panose="02020603050405020304" pitchFamily="18" charset="0"/>
                <a:cs typeface="Times New Roman" panose="02020603050405020304" pitchFamily="18" charset="0"/>
              </a:rPr>
              <a:t>điểm</a:t>
            </a:r>
            <a:r>
              <a:rPr lang="en-US" sz="2800" b="1" dirty="0">
                <a:solidFill>
                  <a:srgbClr val="000510"/>
                </a:solidFill>
                <a:latin typeface="Times New Roman" panose="02020603050405020304" pitchFamily="18" charset="0"/>
                <a:cs typeface="Times New Roman" panose="02020603050405020304" pitchFamily="18" charset="0"/>
              </a:rPr>
              <a:t> A(9;16); B(12;16); C(15;15); D(18;14); E(21;13) </a:t>
            </a:r>
            <a:r>
              <a:rPr lang="en-US" sz="2800" b="1" dirty="0" err="1">
                <a:solidFill>
                  <a:srgbClr val="000510"/>
                </a:solidFill>
                <a:latin typeface="Times New Roman" panose="02020603050405020304" pitchFamily="18" charset="0"/>
                <a:cs typeface="Times New Roman" panose="02020603050405020304" pitchFamily="18" charset="0"/>
              </a:rPr>
              <a:t>nh</a:t>
            </a:r>
            <a:r>
              <a:rPr lang="vi-VN" sz="2800" b="1" dirty="0">
                <a:solidFill>
                  <a:srgbClr val="000510"/>
                </a:solidFill>
                <a:latin typeface="Times New Roman" panose="02020603050405020304" pitchFamily="18" charset="0"/>
                <a:cs typeface="Times New Roman" panose="02020603050405020304" pitchFamily="18" charset="0"/>
              </a:rPr>
              <a:t>ư</a:t>
            </a:r>
            <a:r>
              <a:rPr lang="en-US" sz="2800" b="1" dirty="0">
                <a:solidFill>
                  <a:srgbClr val="000510"/>
                </a:solidFill>
                <a:latin typeface="Times New Roman" panose="02020603050405020304" pitchFamily="18" charset="0"/>
                <a:cs typeface="Times New Roman" panose="02020603050405020304" pitchFamily="18" charset="0"/>
              </a:rPr>
              <a:t> </a:t>
            </a:r>
            <a:r>
              <a:rPr lang="en-US" sz="2800" b="1" dirty="0" err="1">
                <a:solidFill>
                  <a:srgbClr val="000510"/>
                </a:solidFill>
                <a:latin typeface="Times New Roman" panose="02020603050405020304" pitchFamily="18" charset="0"/>
                <a:cs typeface="Times New Roman" panose="02020603050405020304" pitchFamily="18" charset="0"/>
              </a:rPr>
              <a:t>Hình</a:t>
            </a:r>
            <a:r>
              <a:rPr lang="en-US" sz="2800" b="1" dirty="0">
                <a:solidFill>
                  <a:srgbClr val="000510"/>
                </a:solidFill>
                <a:latin typeface="Times New Roman" panose="02020603050405020304" pitchFamily="18" charset="0"/>
                <a:cs typeface="Times New Roman" panose="02020603050405020304" pitchFamily="18" charset="0"/>
              </a:rPr>
              <a:t> 9 </a:t>
            </a:r>
            <a:r>
              <a:rPr lang="en-US" sz="2800" b="1" dirty="0" err="1">
                <a:solidFill>
                  <a:srgbClr val="000510"/>
                </a:solidFill>
                <a:latin typeface="Times New Roman" panose="02020603050405020304" pitchFamily="18" charset="0"/>
                <a:cs typeface="Times New Roman" panose="02020603050405020304" pitchFamily="18" charset="0"/>
              </a:rPr>
              <a:t>gọi</a:t>
            </a:r>
            <a:r>
              <a:rPr lang="en-US" sz="2800" b="1" dirty="0">
                <a:solidFill>
                  <a:srgbClr val="000510"/>
                </a:solidFill>
                <a:latin typeface="Times New Roman" panose="02020603050405020304" pitchFamily="18" charset="0"/>
                <a:cs typeface="Times New Roman" panose="02020603050405020304" pitchFamily="18" charset="0"/>
              </a:rPr>
              <a:t> </a:t>
            </a:r>
            <a:r>
              <a:rPr lang="en-US" sz="2800" b="1" dirty="0" err="1">
                <a:solidFill>
                  <a:srgbClr val="000510"/>
                </a:solidFill>
                <a:latin typeface="Times New Roman" panose="02020603050405020304" pitchFamily="18" charset="0"/>
                <a:cs typeface="Times New Roman" panose="02020603050405020304" pitchFamily="18" charset="0"/>
              </a:rPr>
              <a:t>là</a:t>
            </a:r>
            <a:r>
              <a:rPr lang="en-US" sz="2800" b="1" dirty="0">
                <a:solidFill>
                  <a:srgbClr val="000510"/>
                </a:solidFill>
                <a:latin typeface="Times New Roman" panose="02020603050405020304" pitchFamily="18" charset="0"/>
                <a:cs typeface="Times New Roman" panose="02020603050405020304" pitchFamily="18" charset="0"/>
              </a:rPr>
              <a:t> </a:t>
            </a:r>
            <a:r>
              <a:rPr lang="en-US" sz="2800" b="1" dirty="0" err="1">
                <a:solidFill>
                  <a:srgbClr val="000510"/>
                </a:solidFill>
                <a:latin typeface="Times New Roman" panose="02020603050405020304" pitchFamily="18" charset="0"/>
                <a:cs typeface="Times New Roman" panose="02020603050405020304" pitchFamily="18" charset="0"/>
              </a:rPr>
              <a:t>đồ</a:t>
            </a:r>
            <a:r>
              <a:rPr lang="en-US" sz="2800" b="1" dirty="0">
                <a:solidFill>
                  <a:srgbClr val="000510"/>
                </a:solidFill>
                <a:latin typeface="Times New Roman" panose="02020603050405020304" pitchFamily="18" charset="0"/>
                <a:cs typeface="Times New Roman" panose="02020603050405020304" pitchFamily="18" charset="0"/>
              </a:rPr>
              <a:t> </a:t>
            </a:r>
            <a:r>
              <a:rPr lang="en-US" sz="2800" b="1" dirty="0" err="1">
                <a:solidFill>
                  <a:srgbClr val="000510"/>
                </a:solidFill>
                <a:latin typeface="Times New Roman" panose="02020603050405020304" pitchFamily="18" charset="0"/>
                <a:cs typeface="Times New Roman" panose="02020603050405020304" pitchFamily="18" charset="0"/>
              </a:rPr>
              <a:t>thị</a:t>
            </a:r>
            <a:r>
              <a:rPr lang="en-US" sz="2800" b="1" dirty="0">
                <a:solidFill>
                  <a:srgbClr val="000510"/>
                </a:solidFill>
                <a:latin typeface="Times New Roman" panose="02020603050405020304" pitchFamily="18" charset="0"/>
                <a:cs typeface="Times New Roman" panose="02020603050405020304" pitchFamily="18" charset="0"/>
              </a:rPr>
              <a:t> </a:t>
            </a:r>
            <a:r>
              <a:rPr lang="en-US" sz="2800" b="1" dirty="0" err="1">
                <a:solidFill>
                  <a:srgbClr val="000510"/>
                </a:solidFill>
                <a:latin typeface="Times New Roman" panose="02020603050405020304" pitchFamily="18" charset="0"/>
                <a:cs typeface="Times New Roman" panose="02020603050405020304" pitchFamily="18" charset="0"/>
              </a:rPr>
              <a:t>của</a:t>
            </a:r>
            <a:r>
              <a:rPr lang="en-US" sz="2800" b="1" dirty="0">
                <a:solidFill>
                  <a:srgbClr val="000510"/>
                </a:solidFill>
                <a:latin typeface="Times New Roman" panose="02020603050405020304" pitchFamily="18" charset="0"/>
                <a:cs typeface="Times New Roman" panose="02020603050405020304" pitchFamily="18" charset="0"/>
              </a:rPr>
              <a:t> </a:t>
            </a:r>
            <a:r>
              <a:rPr lang="en-US" sz="2800" b="1" dirty="0" err="1">
                <a:solidFill>
                  <a:srgbClr val="000510"/>
                </a:solidFill>
                <a:latin typeface="Times New Roman" panose="02020603050405020304" pitchFamily="18" charset="0"/>
                <a:cs typeface="Times New Roman" panose="02020603050405020304" pitchFamily="18" charset="0"/>
              </a:rPr>
              <a:t>hàm</a:t>
            </a:r>
            <a:r>
              <a:rPr lang="en-US" sz="2800" b="1" dirty="0">
                <a:solidFill>
                  <a:srgbClr val="000510"/>
                </a:solidFill>
                <a:latin typeface="Times New Roman" panose="02020603050405020304" pitchFamily="18" charset="0"/>
                <a:cs typeface="Times New Roman" panose="02020603050405020304" pitchFamily="18" charset="0"/>
              </a:rPr>
              <a:t> </a:t>
            </a:r>
            <a:r>
              <a:rPr lang="en-US" sz="2800" b="1" dirty="0" err="1">
                <a:solidFill>
                  <a:srgbClr val="000510"/>
                </a:solidFill>
                <a:latin typeface="Times New Roman" panose="02020603050405020304" pitchFamily="18" charset="0"/>
                <a:cs typeface="Times New Roman" panose="02020603050405020304" pitchFamily="18" charset="0"/>
              </a:rPr>
              <a:t>số</a:t>
            </a:r>
            <a:r>
              <a:rPr lang="en-US" sz="2800" b="1" dirty="0">
                <a:solidFill>
                  <a:srgbClr val="000510"/>
                </a:solidFill>
                <a:latin typeface="Times New Roman" panose="02020603050405020304" pitchFamily="18" charset="0"/>
                <a:cs typeface="Times New Roman" panose="02020603050405020304" pitchFamily="18" charset="0"/>
              </a:rPr>
              <a:t> </a:t>
            </a:r>
            <a:r>
              <a:rPr lang="en-US" sz="2800" b="1" dirty="0" err="1">
                <a:solidFill>
                  <a:srgbClr val="000510"/>
                </a:solidFill>
                <a:latin typeface="Times New Roman" panose="02020603050405020304" pitchFamily="18" charset="0"/>
                <a:cs typeface="Times New Roman" panose="02020603050405020304" pitchFamily="18" charset="0"/>
              </a:rPr>
              <a:t>cho</a:t>
            </a:r>
            <a:r>
              <a:rPr lang="en-US" sz="2800" b="1" dirty="0">
                <a:solidFill>
                  <a:srgbClr val="000510"/>
                </a:solidFill>
                <a:latin typeface="Times New Roman" panose="02020603050405020304" pitchFamily="18" charset="0"/>
                <a:cs typeface="Times New Roman" panose="02020603050405020304" pitchFamily="18" charset="0"/>
              </a:rPr>
              <a:t> </a:t>
            </a:r>
            <a:r>
              <a:rPr lang="en-US" sz="2800" b="1" dirty="0" err="1">
                <a:solidFill>
                  <a:srgbClr val="000510"/>
                </a:solidFill>
                <a:latin typeface="Times New Roman" panose="02020603050405020304" pitchFamily="18" charset="0"/>
                <a:cs typeface="Times New Roman" panose="02020603050405020304" pitchFamily="18" charset="0"/>
              </a:rPr>
              <a:t>bởi</a:t>
            </a:r>
            <a:r>
              <a:rPr lang="en-US" sz="2800" b="1" dirty="0">
                <a:solidFill>
                  <a:srgbClr val="000510"/>
                </a:solidFill>
                <a:latin typeface="Times New Roman" panose="02020603050405020304" pitchFamily="18" charset="0"/>
                <a:cs typeface="Times New Roman" panose="02020603050405020304" pitchFamily="18" charset="0"/>
              </a:rPr>
              <a:t> </a:t>
            </a:r>
            <a:r>
              <a:rPr lang="en-US" sz="2800" b="1" dirty="0" err="1">
                <a:solidFill>
                  <a:srgbClr val="000510"/>
                </a:solidFill>
                <a:latin typeface="Times New Roman" panose="02020603050405020304" pitchFamily="18" charset="0"/>
                <a:cs typeface="Times New Roman" panose="02020603050405020304" pitchFamily="18" charset="0"/>
              </a:rPr>
              <a:t>Bảng</a:t>
            </a:r>
            <a:r>
              <a:rPr lang="en-US" sz="2800" b="1" dirty="0">
                <a:solidFill>
                  <a:srgbClr val="000510"/>
                </a:solidFill>
                <a:latin typeface="Times New Roman" panose="02020603050405020304" pitchFamily="18" charset="0"/>
                <a:cs typeface="Times New Roman" panose="02020603050405020304" pitchFamily="18" charset="0"/>
              </a:rPr>
              <a:t> 1</a:t>
            </a:r>
            <a:endParaRPr lang="vi-VN" sz="2800" b="1" dirty="0">
              <a:solidFill>
                <a:srgbClr val="0000CC"/>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311476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gradFill>
          <a:gsLst>
            <a:gs pos="7000">
              <a:schemeClr val="accent1">
                <a:lumMod val="5000"/>
                <a:lumOff val="95000"/>
              </a:schemeClr>
            </a:gs>
            <a:gs pos="11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BAAC45D6-BF83-4B1B-BCB9-CD43C1423874}"/>
              </a:ext>
            </a:extLst>
          </p:cNvPr>
          <p:cNvGrpSpPr/>
          <p:nvPr/>
        </p:nvGrpSpPr>
        <p:grpSpPr>
          <a:xfrm>
            <a:off x="3632019" y="139574"/>
            <a:ext cx="4758431" cy="540805"/>
            <a:chOff x="3632019" y="139574"/>
            <a:chExt cx="4758431" cy="540805"/>
          </a:xfrm>
        </p:grpSpPr>
        <p:sp>
          <p:nvSpPr>
            <p:cNvPr id="3" name="TextBox 2">
              <a:extLst>
                <a:ext uri="{FF2B5EF4-FFF2-40B4-BE49-F238E27FC236}">
                  <a16:creationId xmlns:a16="http://schemas.microsoft.com/office/drawing/2014/main" id="{8D775DB8-9D4B-45DE-9FA8-730E92665212}"/>
                </a:ext>
              </a:extLst>
            </p:cNvPr>
            <p:cNvSpPr txBox="1"/>
            <p:nvPr/>
          </p:nvSpPr>
          <p:spPr>
            <a:xfrm>
              <a:off x="3666048" y="139574"/>
              <a:ext cx="4724402" cy="523220"/>
            </a:xfrm>
            <a:prstGeom prst="rect">
              <a:avLst/>
            </a:prstGeom>
            <a:noFill/>
          </p:spPr>
          <p:txBody>
            <a:bodyPr wrap="square" rtlCol="0">
              <a:spAutoFit/>
            </a:bodyPr>
            <a:lstStyle/>
            <a:p>
              <a:pPr algn="ctr"/>
              <a:r>
                <a:rPr lang="en-US" sz="2800" b="1" dirty="0">
                  <a:solidFill>
                    <a:srgbClr val="FFC000"/>
                  </a:solidFill>
                  <a:latin typeface="Times New Roman" panose="02020603050405020304" pitchFamily="18" charset="0"/>
                  <a:cs typeface="Times New Roman" panose="02020603050405020304" pitchFamily="18" charset="0"/>
                </a:rPr>
                <a:t>III. ĐỒ THỊ CỦA HÀM SỐ</a:t>
              </a:r>
              <a:endParaRPr lang="vi-VN" sz="2800" b="1" dirty="0">
                <a:solidFill>
                  <a:srgbClr val="FFC000"/>
                </a:solidFill>
                <a:latin typeface="Times New Roman" panose="02020603050405020304" pitchFamily="18" charset="0"/>
                <a:cs typeface="Times New Roman" panose="02020603050405020304" pitchFamily="18" charset="0"/>
              </a:endParaRPr>
            </a:p>
          </p:txBody>
        </p:sp>
        <p:sp>
          <p:nvSpPr>
            <p:cNvPr id="4" name="TextBox 3">
              <a:extLst>
                <a:ext uri="{FF2B5EF4-FFF2-40B4-BE49-F238E27FC236}">
                  <a16:creationId xmlns:a16="http://schemas.microsoft.com/office/drawing/2014/main" id="{65BADAFE-1E31-4F33-B7CE-66F68DEA71BB}"/>
                </a:ext>
              </a:extLst>
            </p:cNvPr>
            <p:cNvSpPr txBox="1"/>
            <p:nvPr/>
          </p:nvSpPr>
          <p:spPr>
            <a:xfrm>
              <a:off x="3632019" y="157159"/>
              <a:ext cx="4724402" cy="523220"/>
            </a:xfrm>
            <a:prstGeom prst="rect">
              <a:avLst/>
            </a:prstGeom>
            <a:noFill/>
          </p:spPr>
          <p:txBody>
            <a:bodyPr wrap="square" rtlCol="0">
              <a:spAutoFit/>
            </a:bodyPr>
            <a:lstStyle/>
            <a:p>
              <a:pPr algn="ctr"/>
              <a:r>
                <a:rPr lang="en-US" sz="2800" b="1" dirty="0">
                  <a:solidFill>
                    <a:srgbClr val="FF0000"/>
                  </a:solidFill>
                  <a:latin typeface="Times New Roman" panose="02020603050405020304" pitchFamily="18" charset="0"/>
                  <a:cs typeface="Times New Roman" panose="02020603050405020304" pitchFamily="18" charset="0"/>
                </a:rPr>
                <a:t>III. ĐỒ THỊ CỦA HÀM SỐ</a:t>
              </a:r>
              <a:endParaRPr lang="vi-VN" sz="2800" b="1" dirty="0">
                <a:solidFill>
                  <a:srgbClr val="FF0000"/>
                </a:solidFill>
                <a:latin typeface="Times New Roman" panose="02020603050405020304" pitchFamily="18" charset="0"/>
                <a:cs typeface="Times New Roman" panose="02020603050405020304" pitchFamily="18" charset="0"/>
              </a:endParaRPr>
            </a:p>
          </p:txBody>
        </p:sp>
      </p:grpSp>
      <p:pic>
        <p:nvPicPr>
          <p:cNvPr id="8" name="Picture 7">
            <a:extLst>
              <a:ext uri="{FF2B5EF4-FFF2-40B4-BE49-F238E27FC236}">
                <a16:creationId xmlns:a16="http://schemas.microsoft.com/office/drawing/2014/main" id="{C6797840-012A-4EB9-8742-81EDB0EB84FC}"/>
              </a:ext>
            </a:extLst>
          </p:cNvPr>
          <p:cNvPicPr>
            <a:picLocks noChangeAspect="1"/>
          </p:cNvPicPr>
          <p:nvPr/>
        </p:nvPicPr>
        <p:blipFill>
          <a:blip r:embed="rId2">
            <a:extLst>
              <a:ext uri="{BEBA8EAE-BF5A-486C-A8C5-ECC9F3942E4B}">
                <a14:imgProps xmlns:a14="http://schemas.microsoft.com/office/drawing/2010/main">
                  <a14:imgLayer r:embed="rId3">
                    <a14:imgEffect>
                      <a14:backgroundRemoval t="9756" b="100000" l="9589" r="100000"/>
                    </a14:imgEffect>
                  </a14:imgLayer>
                </a14:imgProps>
              </a:ext>
            </a:extLst>
          </a:blip>
          <a:stretch>
            <a:fillRect/>
          </a:stretch>
        </p:blipFill>
        <p:spPr>
          <a:xfrm>
            <a:off x="0" y="680379"/>
            <a:ext cx="931587" cy="523220"/>
          </a:xfrm>
          <a:prstGeom prst="rect">
            <a:avLst/>
          </a:prstGeom>
        </p:spPr>
      </p:pic>
      <p:sp>
        <p:nvSpPr>
          <p:cNvPr id="9" name="TextBox 8">
            <a:extLst>
              <a:ext uri="{FF2B5EF4-FFF2-40B4-BE49-F238E27FC236}">
                <a16:creationId xmlns:a16="http://schemas.microsoft.com/office/drawing/2014/main" id="{913840F7-9510-414A-98BF-DEF208DCF282}"/>
              </a:ext>
            </a:extLst>
          </p:cNvPr>
          <p:cNvSpPr txBox="1"/>
          <p:nvPr/>
        </p:nvSpPr>
        <p:spPr>
          <a:xfrm>
            <a:off x="195264" y="1167483"/>
            <a:ext cx="5767386" cy="954107"/>
          </a:xfrm>
          <a:prstGeom prst="rect">
            <a:avLst/>
          </a:prstGeom>
          <a:noFill/>
        </p:spPr>
        <p:txBody>
          <a:bodyPr wrap="square" rtlCol="0">
            <a:spAutoFit/>
          </a:bodyPr>
          <a:lstStyle/>
          <a:p>
            <a:r>
              <a:rPr lang="en-US" sz="2800" dirty="0">
                <a:latin typeface="Times New Roman" panose="02020603050405020304" pitchFamily="18" charset="0"/>
                <a:cs typeface="Times New Roman" panose="02020603050405020304" pitchFamily="18" charset="0"/>
              </a:rPr>
              <a:t>a)</a:t>
            </a:r>
            <a:r>
              <a:rPr lang="en-US" sz="2800" dirty="0" err="1">
                <a:latin typeface="Times New Roman" panose="02020603050405020304" pitchFamily="18" charset="0"/>
                <a:cs typeface="Times New Roman" panose="02020603050405020304" pitchFamily="18" charset="0"/>
              </a:rPr>
              <a:t>Tính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các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giá</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trị</a:t>
            </a:r>
            <a:r>
              <a:rPr lang="en-US" sz="2800" dirty="0">
                <a:latin typeface="Times New Roman" panose="02020603050405020304" pitchFamily="18" charset="0"/>
                <a:cs typeface="Times New Roman" panose="02020603050405020304" pitchFamily="18" charset="0"/>
              </a:rPr>
              <a:t> y</a:t>
            </a:r>
            <a:r>
              <a:rPr lang="en-US" sz="2800" baseline="-25000" dirty="0">
                <a:latin typeface="Times New Roman" panose="02020603050405020304" pitchFamily="18" charset="0"/>
                <a:cs typeface="Times New Roman" panose="02020603050405020304" pitchFamily="18" charset="0"/>
              </a:rPr>
              <a:t>1</a:t>
            </a:r>
            <a:r>
              <a:rPr lang="en-US" sz="2800" dirty="0">
                <a:latin typeface="Times New Roman" panose="02020603050405020304" pitchFamily="18" charset="0"/>
                <a:cs typeface="Times New Roman" panose="02020603050405020304" pitchFamily="18" charset="0"/>
              </a:rPr>
              <a:t>; y</a:t>
            </a:r>
            <a:r>
              <a:rPr lang="en-US" sz="2800" baseline="-25000" dirty="0">
                <a:latin typeface="Times New Roman" panose="02020603050405020304" pitchFamily="18" charset="0"/>
                <a:cs typeface="Times New Roman" panose="02020603050405020304" pitchFamily="18" charset="0"/>
              </a:rPr>
              <a:t>2</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tương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ứng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với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các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giá</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trị</a:t>
            </a:r>
            <a:r>
              <a:rPr lang="en-US" sz="2800" dirty="0">
                <a:latin typeface="Times New Roman" panose="02020603050405020304" pitchFamily="18" charset="0"/>
                <a:cs typeface="Times New Roman" panose="02020603050405020304" pitchFamily="18" charset="0"/>
              </a:rPr>
              <a:t> x</a:t>
            </a:r>
            <a:r>
              <a:rPr lang="en-US" sz="2800" baseline="-25000" dirty="0">
                <a:latin typeface="Times New Roman" panose="02020603050405020304" pitchFamily="18" charset="0"/>
                <a:cs typeface="Times New Roman" panose="02020603050405020304" pitchFamily="18" charset="0"/>
              </a:rPr>
              <a:t>1</a:t>
            </a:r>
            <a:r>
              <a:rPr lang="en-US" sz="2800" dirty="0">
                <a:latin typeface="Times New Roman" panose="02020603050405020304" pitchFamily="18" charset="0"/>
                <a:cs typeface="Times New Roman" panose="02020603050405020304" pitchFamily="18" charset="0"/>
              </a:rPr>
              <a:t>= -1; x</a:t>
            </a:r>
            <a:r>
              <a:rPr lang="en-US" sz="2800" baseline="-25000" dirty="0">
                <a:latin typeface="Times New Roman" panose="02020603050405020304" pitchFamily="18" charset="0"/>
                <a:cs typeface="Times New Roman" panose="02020603050405020304" pitchFamily="18" charset="0"/>
              </a:rPr>
              <a:t>2</a:t>
            </a:r>
            <a:r>
              <a:rPr lang="en-US" sz="2800" dirty="0">
                <a:latin typeface="Times New Roman" panose="02020603050405020304" pitchFamily="18" charset="0"/>
                <a:cs typeface="Times New Roman" panose="02020603050405020304" pitchFamily="18" charset="0"/>
              </a:rPr>
              <a:t> = 1</a:t>
            </a:r>
            <a:endParaRPr lang="vi-VN" sz="2800" dirty="0">
              <a:latin typeface="Times New Roman" panose="02020603050405020304" pitchFamily="18" charset="0"/>
              <a:cs typeface="Times New Roman" panose="02020603050405020304" pitchFamily="18" charset="0"/>
            </a:endParaRPr>
          </a:p>
        </p:txBody>
      </p:sp>
      <p:sp>
        <p:nvSpPr>
          <p:cNvPr id="10" name="TextBox 9">
            <a:extLst>
              <a:ext uri="{FF2B5EF4-FFF2-40B4-BE49-F238E27FC236}">
                <a16:creationId xmlns:a16="http://schemas.microsoft.com/office/drawing/2014/main" id="{24E2DC32-67A2-4A49-B746-BC30D881F480}"/>
              </a:ext>
            </a:extLst>
          </p:cNvPr>
          <p:cNvSpPr txBox="1"/>
          <p:nvPr/>
        </p:nvSpPr>
        <p:spPr>
          <a:xfrm>
            <a:off x="931587" y="692361"/>
            <a:ext cx="3867150" cy="523220"/>
          </a:xfrm>
          <a:prstGeom prst="rect">
            <a:avLst/>
          </a:prstGeom>
          <a:noFill/>
        </p:spPr>
        <p:txBody>
          <a:bodyPr wrap="square" rtlCol="0">
            <a:spAutoFit/>
          </a:bodyPr>
          <a:lstStyle/>
          <a:p>
            <a:r>
              <a:rPr lang="en-US" sz="2800" dirty="0" err="1">
                <a:latin typeface="Times New Roman" panose="02020603050405020304" pitchFamily="18" charset="0"/>
                <a:cs typeface="Times New Roman" panose="02020603050405020304" pitchFamily="18" charset="0"/>
              </a:rPr>
              <a:t>Xét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hàm</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số</a:t>
            </a:r>
            <a:r>
              <a:rPr lang="en-US" sz="2800" dirty="0">
                <a:latin typeface="Times New Roman" panose="02020603050405020304" pitchFamily="18" charset="0"/>
                <a:cs typeface="Times New Roman" panose="02020603050405020304" pitchFamily="18" charset="0"/>
              </a:rPr>
              <a:t> y= 2x</a:t>
            </a:r>
            <a:endParaRPr lang="vi-VN" sz="2800" dirty="0">
              <a:latin typeface="Times New Roman" panose="02020603050405020304" pitchFamily="18" charset="0"/>
              <a:cs typeface="Times New Roman" panose="02020603050405020304" pitchFamily="18" charset="0"/>
            </a:endParaRPr>
          </a:p>
        </p:txBody>
      </p:sp>
      <p:sp>
        <p:nvSpPr>
          <p:cNvPr id="11" name="TextBox 10">
            <a:extLst>
              <a:ext uri="{FF2B5EF4-FFF2-40B4-BE49-F238E27FC236}">
                <a16:creationId xmlns:a16="http://schemas.microsoft.com/office/drawing/2014/main" id="{3BBF2F8A-6082-46B1-B41E-D7BD9829010E}"/>
              </a:ext>
            </a:extLst>
          </p:cNvPr>
          <p:cNvSpPr txBox="1"/>
          <p:nvPr/>
        </p:nvSpPr>
        <p:spPr>
          <a:xfrm>
            <a:off x="226834" y="2119658"/>
            <a:ext cx="5767386" cy="954107"/>
          </a:xfrm>
          <a:prstGeom prst="rect">
            <a:avLst/>
          </a:prstGeom>
          <a:noFill/>
        </p:spPr>
        <p:txBody>
          <a:bodyPr wrap="square" rtlCol="0">
            <a:spAutoFit/>
          </a:bodyPr>
          <a:lstStyle/>
          <a:p>
            <a:r>
              <a:rPr lang="en-US" sz="2800" dirty="0">
                <a:latin typeface="Times New Roman" panose="02020603050405020304" pitchFamily="18" charset="0"/>
                <a:cs typeface="Times New Roman" panose="02020603050405020304" pitchFamily="18" charset="0"/>
              </a:rPr>
              <a:t>b)</a:t>
            </a:r>
            <a:r>
              <a:rPr lang="en-US" sz="2800" dirty="0" err="1">
                <a:latin typeface="Times New Roman" panose="02020603050405020304" pitchFamily="18" charset="0"/>
                <a:cs typeface="Times New Roman" panose="02020603050405020304" pitchFamily="18" charset="0"/>
              </a:rPr>
              <a:t>Biểu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diễn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trong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mặt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phẳng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tọa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độ</a:t>
            </a:r>
            <a:r>
              <a:rPr lang="en-US" sz="2800" dirty="0">
                <a:latin typeface="Times New Roman" panose="02020603050405020304" pitchFamily="18" charset="0"/>
                <a:cs typeface="Times New Roman" panose="02020603050405020304" pitchFamily="18" charset="0"/>
              </a:rPr>
              <a:t> Oxy </a:t>
            </a:r>
            <a:r>
              <a:rPr lang="en-US" sz="2800" dirty="0" err="1">
                <a:latin typeface="Times New Roman" panose="02020603050405020304" pitchFamily="18" charset="0"/>
                <a:cs typeface="Times New Roman" panose="02020603050405020304" pitchFamily="18" charset="0"/>
              </a:rPr>
              <a:t>các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điểm</a:t>
            </a:r>
            <a:r>
              <a:rPr lang="en-US" sz="2800" dirty="0">
                <a:latin typeface="Times New Roman" panose="02020603050405020304" pitchFamily="18" charset="0"/>
                <a:cs typeface="Times New Roman" panose="02020603050405020304" pitchFamily="18" charset="0"/>
              </a:rPr>
              <a:t> M</a:t>
            </a:r>
            <a:r>
              <a:rPr lang="en-US" sz="2800" baseline="-25000" dirty="0">
                <a:latin typeface="Times New Roman" panose="02020603050405020304" pitchFamily="18" charset="0"/>
                <a:cs typeface="Times New Roman" panose="02020603050405020304" pitchFamily="18" charset="0"/>
              </a:rPr>
              <a:t>1</a:t>
            </a:r>
            <a:r>
              <a:rPr lang="en-US" sz="2800" dirty="0">
                <a:latin typeface="Times New Roman" panose="02020603050405020304" pitchFamily="18" charset="0"/>
                <a:cs typeface="Times New Roman" panose="02020603050405020304" pitchFamily="18" charset="0"/>
              </a:rPr>
              <a:t>(x</a:t>
            </a:r>
            <a:r>
              <a:rPr lang="en-US" sz="2800" baseline="-25000" dirty="0">
                <a:latin typeface="Times New Roman" panose="02020603050405020304" pitchFamily="18" charset="0"/>
                <a:cs typeface="Times New Roman" panose="02020603050405020304" pitchFamily="18" charset="0"/>
              </a:rPr>
              <a:t>1</a:t>
            </a:r>
            <a:r>
              <a:rPr lang="en-US" sz="2800" dirty="0">
                <a:latin typeface="Times New Roman" panose="02020603050405020304" pitchFamily="18" charset="0"/>
                <a:cs typeface="Times New Roman" panose="02020603050405020304" pitchFamily="18" charset="0"/>
              </a:rPr>
              <a:t>;y</a:t>
            </a:r>
            <a:r>
              <a:rPr lang="en-US" sz="2800" baseline="-25000" dirty="0">
                <a:latin typeface="Times New Roman" panose="02020603050405020304" pitchFamily="18" charset="0"/>
                <a:cs typeface="Times New Roman" panose="02020603050405020304" pitchFamily="18" charset="0"/>
              </a:rPr>
              <a:t>1</a:t>
            </a:r>
            <a:r>
              <a:rPr lang="en-US" sz="2800" dirty="0">
                <a:latin typeface="Times New Roman" panose="02020603050405020304" pitchFamily="18" charset="0"/>
                <a:cs typeface="Times New Roman" panose="02020603050405020304" pitchFamily="18" charset="0"/>
              </a:rPr>
              <a:t>); M</a:t>
            </a:r>
            <a:r>
              <a:rPr lang="en-US" sz="2800" baseline="-25000" dirty="0">
                <a:latin typeface="Times New Roman" panose="02020603050405020304" pitchFamily="18" charset="0"/>
                <a:cs typeface="Times New Roman" panose="02020603050405020304" pitchFamily="18" charset="0"/>
              </a:rPr>
              <a:t>2</a:t>
            </a:r>
            <a:r>
              <a:rPr lang="en-US" sz="2800" dirty="0">
                <a:latin typeface="Times New Roman" panose="02020603050405020304" pitchFamily="18" charset="0"/>
                <a:cs typeface="Times New Roman" panose="02020603050405020304" pitchFamily="18" charset="0"/>
              </a:rPr>
              <a:t>(x</a:t>
            </a:r>
            <a:r>
              <a:rPr lang="en-US" sz="2800" baseline="-25000" dirty="0">
                <a:latin typeface="Times New Roman" panose="02020603050405020304" pitchFamily="18" charset="0"/>
                <a:cs typeface="Times New Roman" panose="02020603050405020304" pitchFamily="18" charset="0"/>
              </a:rPr>
              <a:t>2</a:t>
            </a:r>
            <a:r>
              <a:rPr lang="en-US" sz="2800" dirty="0">
                <a:latin typeface="Times New Roman" panose="02020603050405020304" pitchFamily="18" charset="0"/>
                <a:cs typeface="Times New Roman" panose="02020603050405020304" pitchFamily="18" charset="0"/>
              </a:rPr>
              <a:t>;y</a:t>
            </a:r>
            <a:r>
              <a:rPr lang="en-US" sz="2800" baseline="-25000" dirty="0">
                <a:latin typeface="Times New Roman" panose="02020603050405020304" pitchFamily="18" charset="0"/>
                <a:cs typeface="Times New Roman" panose="02020603050405020304" pitchFamily="18" charset="0"/>
              </a:rPr>
              <a:t>2</a:t>
            </a:r>
            <a:r>
              <a:rPr lang="en-US" sz="2800" dirty="0">
                <a:latin typeface="Times New Roman" panose="02020603050405020304" pitchFamily="18" charset="0"/>
                <a:cs typeface="Times New Roman" panose="02020603050405020304" pitchFamily="18" charset="0"/>
              </a:rPr>
              <a:t>)</a:t>
            </a:r>
            <a:endParaRPr lang="vi-VN" sz="2800" dirty="0">
              <a:latin typeface="Times New Roman" panose="02020603050405020304" pitchFamily="18" charset="0"/>
              <a:cs typeface="Times New Roman" panose="02020603050405020304" pitchFamily="18" charset="0"/>
            </a:endParaRPr>
          </a:p>
        </p:txBody>
      </p:sp>
      <p:sp>
        <p:nvSpPr>
          <p:cNvPr id="13" name="TextBox 12">
            <a:extLst>
              <a:ext uri="{FF2B5EF4-FFF2-40B4-BE49-F238E27FC236}">
                <a16:creationId xmlns:a16="http://schemas.microsoft.com/office/drawing/2014/main" id="{E21E166F-ADE6-4B42-8D6E-32F7F850162C}"/>
              </a:ext>
            </a:extLst>
          </p:cNvPr>
          <p:cNvSpPr txBox="1"/>
          <p:nvPr/>
        </p:nvSpPr>
        <p:spPr>
          <a:xfrm>
            <a:off x="1799293" y="3045126"/>
            <a:ext cx="1210607" cy="523220"/>
          </a:xfrm>
          <a:prstGeom prst="rect">
            <a:avLst/>
          </a:prstGeom>
          <a:noFill/>
        </p:spPr>
        <p:txBody>
          <a:bodyPr wrap="square" rtlCol="0">
            <a:spAutoFit/>
          </a:bodyPr>
          <a:lstStyle/>
          <a:p>
            <a:r>
              <a:rPr lang="en-US" sz="2800" b="1" i="1" u="sng" dirty="0" err="1">
                <a:latin typeface="Times New Roman" panose="02020603050405020304" pitchFamily="18" charset="0"/>
                <a:cs typeface="Times New Roman" panose="02020603050405020304" pitchFamily="18" charset="0"/>
              </a:rPr>
              <a:t>Giải</a:t>
            </a:r>
            <a:r>
              <a:rPr lang="en-US" sz="2800" b="1" i="1" u="sng" dirty="0">
                <a:latin typeface="Times New Roman" panose="02020603050405020304" pitchFamily="18" charset="0"/>
                <a:cs typeface="Times New Roman" panose="02020603050405020304" pitchFamily="18" charset="0"/>
              </a:rPr>
              <a:t>:</a:t>
            </a:r>
            <a:endParaRPr lang="vi-VN" sz="2800" b="1" i="1" u="sng" dirty="0">
              <a:latin typeface="Times New Roman" panose="02020603050405020304" pitchFamily="18" charset="0"/>
              <a:cs typeface="Times New Roman" panose="02020603050405020304" pitchFamily="18" charset="0"/>
            </a:endParaRPr>
          </a:p>
        </p:txBody>
      </p:sp>
      <p:sp>
        <p:nvSpPr>
          <p:cNvPr id="14" name="TextBox 13">
            <a:extLst>
              <a:ext uri="{FF2B5EF4-FFF2-40B4-BE49-F238E27FC236}">
                <a16:creationId xmlns:a16="http://schemas.microsoft.com/office/drawing/2014/main" id="{B9F0B21E-E826-4EE8-B6DD-14A54F1BEF8E}"/>
              </a:ext>
            </a:extLst>
          </p:cNvPr>
          <p:cNvSpPr txBox="1"/>
          <p:nvPr/>
        </p:nvSpPr>
        <p:spPr>
          <a:xfrm>
            <a:off x="195264" y="3573000"/>
            <a:ext cx="5767386" cy="954107"/>
          </a:xfrm>
          <a:prstGeom prst="rect">
            <a:avLst/>
          </a:prstGeom>
          <a:noFill/>
        </p:spPr>
        <p:txBody>
          <a:bodyPr wrap="square" rtlCol="0">
            <a:spAutoFit/>
          </a:bodyPr>
          <a:lstStyle/>
          <a:p>
            <a:pPr marL="514350" indent="-514350">
              <a:buAutoNum type="alphaLcParenR"/>
            </a:pPr>
            <a:r>
              <a:rPr lang="en-US" sz="2800" dirty="0">
                <a:latin typeface="Times New Roman" panose="02020603050405020304" pitchFamily="18" charset="0"/>
                <a:cs typeface="Times New Roman" panose="02020603050405020304" pitchFamily="18" charset="0"/>
              </a:rPr>
              <a:t>x</a:t>
            </a:r>
            <a:r>
              <a:rPr lang="en-US" sz="2800" baseline="-25000" dirty="0">
                <a:latin typeface="Times New Roman" panose="02020603050405020304" pitchFamily="18" charset="0"/>
                <a:cs typeface="Times New Roman" panose="02020603050405020304" pitchFamily="18" charset="0"/>
              </a:rPr>
              <a:t>1</a:t>
            </a:r>
            <a:r>
              <a:rPr lang="en-US" sz="2800" dirty="0">
                <a:latin typeface="Times New Roman" panose="02020603050405020304" pitchFamily="18" charset="0"/>
                <a:cs typeface="Times New Roman" panose="02020603050405020304" pitchFamily="18" charset="0"/>
              </a:rPr>
              <a:t>= -1  =&gt; y</a:t>
            </a:r>
            <a:r>
              <a:rPr lang="en-US" sz="2800" baseline="-25000" dirty="0">
                <a:latin typeface="Times New Roman" panose="02020603050405020304" pitchFamily="18" charset="0"/>
                <a:cs typeface="Times New Roman" panose="02020603050405020304" pitchFamily="18" charset="0"/>
              </a:rPr>
              <a:t>1</a:t>
            </a:r>
            <a:r>
              <a:rPr lang="en-US" sz="2800" dirty="0">
                <a:latin typeface="Times New Roman" panose="02020603050405020304" pitchFamily="18" charset="0"/>
                <a:cs typeface="Times New Roman" panose="02020603050405020304" pitchFamily="18" charset="0"/>
              </a:rPr>
              <a:t> = 2.(-1) = -2</a:t>
            </a:r>
          </a:p>
          <a:p>
            <a:r>
              <a:rPr lang="en-US" sz="2800" dirty="0">
                <a:latin typeface="Times New Roman" panose="02020603050405020304" pitchFamily="18" charset="0"/>
                <a:cs typeface="Times New Roman" panose="02020603050405020304" pitchFamily="18" charset="0"/>
              </a:rPr>
              <a:t>      x</a:t>
            </a:r>
            <a:r>
              <a:rPr lang="en-US" sz="2800" baseline="-25000" dirty="0">
                <a:latin typeface="Times New Roman" panose="02020603050405020304" pitchFamily="18" charset="0"/>
                <a:cs typeface="Times New Roman" panose="02020603050405020304" pitchFamily="18" charset="0"/>
              </a:rPr>
              <a:t>2</a:t>
            </a:r>
            <a:r>
              <a:rPr lang="en-US" sz="2800" dirty="0">
                <a:latin typeface="Times New Roman" panose="02020603050405020304" pitchFamily="18" charset="0"/>
                <a:cs typeface="Times New Roman" panose="02020603050405020304" pitchFamily="18" charset="0"/>
              </a:rPr>
              <a:t> = 1  =&gt; y</a:t>
            </a:r>
            <a:r>
              <a:rPr lang="en-US" sz="2800" baseline="-25000" dirty="0">
                <a:latin typeface="Times New Roman" panose="02020603050405020304" pitchFamily="18" charset="0"/>
                <a:cs typeface="Times New Roman" panose="02020603050405020304" pitchFamily="18" charset="0"/>
              </a:rPr>
              <a:t>2 </a:t>
            </a:r>
            <a:r>
              <a:rPr lang="en-US" sz="2800" dirty="0">
                <a:latin typeface="Times New Roman" panose="02020603050405020304" pitchFamily="18" charset="0"/>
                <a:cs typeface="Times New Roman" panose="02020603050405020304" pitchFamily="18" charset="0"/>
              </a:rPr>
              <a:t>= 2.1 = 2</a:t>
            </a:r>
            <a:endParaRPr lang="vi-VN" sz="2800" dirty="0">
              <a:latin typeface="Times New Roman" panose="02020603050405020304" pitchFamily="18" charset="0"/>
              <a:cs typeface="Times New Roman" panose="02020603050405020304" pitchFamily="18" charset="0"/>
            </a:endParaRPr>
          </a:p>
        </p:txBody>
      </p:sp>
      <p:grpSp>
        <p:nvGrpSpPr>
          <p:cNvPr id="46" name="Group 45">
            <a:extLst>
              <a:ext uri="{FF2B5EF4-FFF2-40B4-BE49-F238E27FC236}">
                <a16:creationId xmlns:a16="http://schemas.microsoft.com/office/drawing/2014/main" id="{B6AADA0A-3F07-4541-BD76-0E58EB537FC1}"/>
              </a:ext>
            </a:extLst>
          </p:cNvPr>
          <p:cNvGrpSpPr/>
          <p:nvPr/>
        </p:nvGrpSpPr>
        <p:grpSpPr>
          <a:xfrm>
            <a:off x="6532896" y="761674"/>
            <a:ext cx="6051898" cy="5043326"/>
            <a:chOff x="6532896" y="761674"/>
            <a:chExt cx="6051898" cy="5043326"/>
          </a:xfrm>
        </p:grpSpPr>
        <p:grpSp>
          <p:nvGrpSpPr>
            <p:cNvPr id="31" name="Group 30">
              <a:extLst>
                <a:ext uri="{FF2B5EF4-FFF2-40B4-BE49-F238E27FC236}">
                  <a16:creationId xmlns:a16="http://schemas.microsoft.com/office/drawing/2014/main" id="{FD4A20B5-FBC0-4B82-A860-54B89E6F0AF8}"/>
                </a:ext>
              </a:extLst>
            </p:cNvPr>
            <p:cNvGrpSpPr/>
            <p:nvPr/>
          </p:nvGrpSpPr>
          <p:grpSpPr>
            <a:xfrm>
              <a:off x="6600000" y="941989"/>
              <a:ext cx="5472000" cy="4863011"/>
              <a:chOff x="6600000" y="941989"/>
              <a:chExt cx="5472000" cy="4863011"/>
            </a:xfrm>
          </p:grpSpPr>
          <p:cxnSp>
            <p:nvCxnSpPr>
              <p:cNvPr id="16" name="Straight Arrow Connector 15">
                <a:extLst>
                  <a:ext uri="{FF2B5EF4-FFF2-40B4-BE49-F238E27FC236}">
                    <a16:creationId xmlns:a16="http://schemas.microsoft.com/office/drawing/2014/main" id="{51097517-4D9A-4F12-91D6-A5114195921D}"/>
                  </a:ext>
                </a:extLst>
              </p:cNvPr>
              <p:cNvCxnSpPr/>
              <p:nvPr/>
            </p:nvCxnSpPr>
            <p:spPr>
              <a:xfrm>
                <a:off x="6600000" y="3429000"/>
                <a:ext cx="5472000" cy="0"/>
              </a:xfrm>
              <a:prstGeom prst="straightConnector1">
                <a:avLst/>
              </a:prstGeom>
              <a:ln>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18" name="Straight Arrow Connector 17">
                <a:extLst>
                  <a:ext uri="{FF2B5EF4-FFF2-40B4-BE49-F238E27FC236}">
                    <a16:creationId xmlns:a16="http://schemas.microsoft.com/office/drawing/2014/main" id="{702A99F4-AD8C-4D0D-B497-C438B5357B53}"/>
                  </a:ext>
                </a:extLst>
              </p:cNvPr>
              <p:cNvCxnSpPr/>
              <p:nvPr/>
            </p:nvCxnSpPr>
            <p:spPr>
              <a:xfrm flipV="1">
                <a:off x="8976000" y="941989"/>
                <a:ext cx="0" cy="4863011"/>
              </a:xfrm>
              <a:prstGeom prst="straightConnector1">
                <a:avLst/>
              </a:prstGeom>
              <a:ln>
                <a:solidFill>
                  <a:schemeClr val="bg1"/>
                </a:solidFill>
                <a:tailEnd type="triangle"/>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58928307-FCB3-4150-B7B6-B6B878E5CFDA}"/>
                  </a:ext>
                </a:extLst>
              </p:cNvPr>
              <p:cNvSpPr txBox="1"/>
              <p:nvPr/>
            </p:nvSpPr>
            <p:spPr>
              <a:xfrm>
                <a:off x="8832001" y="2411639"/>
                <a:ext cx="576000" cy="369332"/>
              </a:xfrm>
              <a:prstGeom prst="rect">
                <a:avLst/>
              </a:prstGeom>
              <a:noFill/>
            </p:spPr>
            <p:txBody>
              <a:bodyPr wrap="square" rtlCol="0">
                <a:spAutoFit/>
              </a:bodyPr>
              <a:lstStyle/>
              <a:p>
                <a:r>
                  <a:rPr lang="en-US" dirty="0">
                    <a:solidFill>
                      <a:schemeClr val="bg1"/>
                    </a:solidFill>
                  </a:rPr>
                  <a:t>_</a:t>
                </a:r>
                <a:endParaRPr lang="vi-VN" dirty="0">
                  <a:solidFill>
                    <a:schemeClr val="bg1"/>
                  </a:solidFill>
                </a:endParaRPr>
              </a:p>
            </p:txBody>
          </p:sp>
          <p:sp>
            <p:nvSpPr>
              <p:cNvPr id="20" name="TextBox 19">
                <a:extLst>
                  <a:ext uri="{FF2B5EF4-FFF2-40B4-BE49-F238E27FC236}">
                    <a16:creationId xmlns:a16="http://schemas.microsoft.com/office/drawing/2014/main" id="{973BF223-3275-42B9-854E-0F471C060652}"/>
                  </a:ext>
                </a:extLst>
              </p:cNvPr>
              <p:cNvSpPr txBox="1"/>
              <p:nvPr/>
            </p:nvSpPr>
            <p:spPr>
              <a:xfrm>
                <a:off x="8832001" y="1695086"/>
                <a:ext cx="576000" cy="369332"/>
              </a:xfrm>
              <a:prstGeom prst="rect">
                <a:avLst/>
              </a:prstGeom>
              <a:noFill/>
            </p:spPr>
            <p:txBody>
              <a:bodyPr wrap="square" rtlCol="0">
                <a:spAutoFit/>
              </a:bodyPr>
              <a:lstStyle/>
              <a:p>
                <a:r>
                  <a:rPr lang="en-US" dirty="0">
                    <a:solidFill>
                      <a:schemeClr val="bg1"/>
                    </a:solidFill>
                  </a:rPr>
                  <a:t>_</a:t>
                </a:r>
                <a:endParaRPr lang="vi-VN" dirty="0">
                  <a:solidFill>
                    <a:schemeClr val="bg1"/>
                  </a:solidFill>
                </a:endParaRPr>
              </a:p>
            </p:txBody>
          </p:sp>
          <p:sp>
            <p:nvSpPr>
              <p:cNvPr id="21" name="TextBox 20">
                <a:extLst>
                  <a:ext uri="{FF2B5EF4-FFF2-40B4-BE49-F238E27FC236}">
                    <a16:creationId xmlns:a16="http://schemas.microsoft.com/office/drawing/2014/main" id="{2AF833A9-00EE-4108-B649-59CCC71DB9CF}"/>
                  </a:ext>
                </a:extLst>
              </p:cNvPr>
              <p:cNvSpPr txBox="1"/>
              <p:nvPr/>
            </p:nvSpPr>
            <p:spPr>
              <a:xfrm>
                <a:off x="8832001" y="982817"/>
                <a:ext cx="576000" cy="369332"/>
              </a:xfrm>
              <a:prstGeom prst="rect">
                <a:avLst/>
              </a:prstGeom>
              <a:noFill/>
            </p:spPr>
            <p:txBody>
              <a:bodyPr wrap="square" rtlCol="0">
                <a:spAutoFit/>
              </a:bodyPr>
              <a:lstStyle/>
              <a:p>
                <a:r>
                  <a:rPr lang="en-US" dirty="0">
                    <a:solidFill>
                      <a:schemeClr val="bg1"/>
                    </a:solidFill>
                  </a:rPr>
                  <a:t>_</a:t>
                </a:r>
                <a:endParaRPr lang="vi-VN" dirty="0">
                  <a:solidFill>
                    <a:schemeClr val="bg1"/>
                  </a:solidFill>
                </a:endParaRPr>
              </a:p>
            </p:txBody>
          </p:sp>
          <p:sp>
            <p:nvSpPr>
              <p:cNvPr id="22" name="TextBox 21">
                <a:extLst>
                  <a:ext uri="{FF2B5EF4-FFF2-40B4-BE49-F238E27FC236}">
                    <a16:creationId xmlns:a16="http://schemas.microsoft.com/office/drawing/2014/main" id="{2D033642-1726-4C2F-8AFD-B53318DCE68B}"/>
                  </a:ext>
                </a:extLst>
              </p:cNvPr>
              <p:cNvSpPr txBox="1"/>
              <p:nvPr/>
            </p:nvSpPr>
            <p:spPr>
              <a:xfrm>
                <a:off x="8832001" y="3859552"/>
                <a:ext cx="576000" cy="369332"/>
              </a:xfrm>
              <a:prstGeom prst="rect">
                <a:avLst/>
              </a:prstGeom>
              <a:noFill/>
            </p:spPr>
            <p:txBody>
              <a:bodyPr wrap="square" rtlCol="0">
                <a:spAutoFit/>
              </a:bodyPr>
              <a:lstStyle/>
              <a:p>
                <a:r>
                  <a:rPr lang="en-US" dirty="0">
                    <a:solidFill>
                      <a:schemeClr val="bg1"/>
                    </a:solidFill>
                  </a:rPr>
                  <a:t>_</a:t>
                </a:r>
                <a:endParaRPr lang="vi-VN" dirty="0">
                  <a:solidFill>
                    <a:schemeClr val="bg1"/>
                  </a:solidFill>
                </a:endParaRPr>
              </a:p>
            </p:txBody>
          </p:sp>
          <p:sp>
            <p:nvSpPr>
              <p:cNvPr id="23" name="TextBox 22">
                <a:extLst>
                  <a:ext uri="{FF2B5EF4-FFF2-40B4-BE49-F238E27FC236}">
                    <a16:creationId xmlns:a16="http://schemas.microsoft.com/office/drawing/2014/main" id="{62C7FA99-D385-4195-8F84-C049CBAD3145}"/>
                  </a:ext>
                </a:extLst>
              </p:cNvPr>
              <p:cNvSpPr txBox="1"/>
              <p:nvPr/>
            </p:nvSpPr>
            <p:spPr>
              <a:xfrm>
                <a:off x="8832001" y="4566138"/>
                <a:ext cx="576000" cy="369332"/>
              </a:xfrm>
              <a:prstGeom prst="rect">
                <a:avLst/>
              </a:prstGeom>
              <a:noFill/>
            </p:spPr>
            <p:txBody>
              <a:bodyPr wrap="square" rtlCol="0">
                <a:spAutoFit/>
              </a:bodyPr>
              <a:lstStyle/>
              <a:p>
                <a:r>
                  <a:rPr lang="en-US" dirty="0">
                    <a:solidFill>
                      <a:schemeClr val="bg1"/>
                    </a:solidFill>
                  </a:rPr>
                  <a:t>_</a:t>
                </a:r>
                <a:endParaRPr lang="vi-VN" dirty="0">
                  <a:solidFill>
                    <a:schemeClr val="bg1"/>
                  </a:solidFill>
                </a:endParaRPr>
              </a:p>
            </p:txBody>
          </p:sp>
          <p:sp>
            <p:nvSpPr>
              <p:cNvPr id="24" name="TextBox 23">
                <a:extLst>
                  <a:ext uri="{FF2B5EF4-FFF2-40B4-BE49-F238E27FC236}">
                    <a16:creationId xmlns:a16="http://schemas.microsoft.com/office/drawing/2014/main" id="{B5BBC85C-22B8-40BC-AEC4-82E78DF2049A}"/>
                  </a:ext>
                </a:extLst>
              </p:cNvPr>
              <p:cNvSpPr txBox="1"/>
              <p:nvPr/>
            </p:nvSpPr>
            <p:spPr>
              <a:xfrm>
                <a:off x="8832001" y="5311458"/>
                <a:ext cx="576000" cy="369332"/>
              </a:xfrm>
              <a:prstGeom prst="rect">
                <a:avLst/>
              </a:prstGeom>
              <a:noFill/>
            </p:spPr>
            <p:txBody>
              <a:bodyPr wrap="square" rtlCol="0">
                <a:spAutoFit/>
              </a:bodyPr>
              <a:lstStyle/>
              <a:p>
                <a:r>
                  <a:rPr lang="en-US" dirty="0">
                    <a:solidFill>
                      <a:schemeClr val="bg1"/>
                    </a:solidFill>
                  </a:rPr>
                  <a:t>_</a:t>
                </a:r>
                <a:endParaRPr lang="vi-VN" dirty="0">
                  <a:solidFill>
                    <a:schemeClr val="bg1"/>
                  </a:solidFill>
                </a:endParaRPr>
              </a:p>
            </p:txBody>
          </p:sp>
          <p:sp>
            <p:nvSpPr>
              <p:cNvPr id="25" name="TextBox 24">
                <a:extLst>
                  <a:ext uri="{FF2B5EF4-FFF2-40B4-BE49-F238E27FC236}">
                    <a16:creationId xmlns:a16="http://schemas.microsoft.com/office/drawing/2014/main" id="{482B3B1D-7763-44B5-98D7-86C703FD2BFC}"/>
                  </a:ext>
                </a:extLst>
              </p:cNvPr>
              <p:cNvSpPr txBox="1"/>
              <p:nvPr/>
            </p:nvSpPr>
            <p:spPr>
              <a:xfrm>
                <a:off x="6691456" y="3275111"/>
                <a:ext cx="575998" cy="307777"/>
              </a:xfrm>
              <a:prstGeom prst="rect">
                <a:avLst/>
              </a:prstGeom>
              <a:noFill/>
            </p:spPr>
            <p:txBody>
              <a:bodyPr wrap="square" rtlCol="0">
                <a:spAutoFit/>
              </a:bodyPr>
              <a:lstStyle/>
              <a:p>
                <a:r>
                  <a:rPr lang="en-US" sz="1400" dirty="0">
                    <a:solidFill>
                      <a:schemeClr val="bg1"/>
                    </a:solidFill>
                  </a:rPr>
                  <a:t>|</a:t>
                </a:r>
                <a:endParaRPr lang="vi-VN" sz="1400" dirty="0">
                  <a:solidFill>
                    <a:schemeClr val="bg1"/>
                  </a:solidFill>
                </a:endParaRPr>
              </a:p>
            </p:txBody>
          </p:sp>
          <p:sp>
            <p:nvSpPr>
              <p:cNvPr id="26" name="TextBox 25">
                <a:extLst>
                  <a:ext uri="{FF2B5EF4-FFF2-40B4-BE49-F238E27FC236}">
                    <a16:creationId xmlns:a16="http://schemas.microsoft.com/office/drawing/2014/main" id="{1E7F8BB7-D61E-47CD-A79F-B4CE3E87FDAC}"/>
                  </a:ext>
                </a:extLst>
              </p:cNvPr>
              <p:cNvSpPr txBox="1"/>
              <p:nvPr/>
            </p:nvSpPr>
            <p:spPr>
              <a:xfrm>
                <a:off x="7411453" y="3261016"/>
                <a:ext cx="575998" cy="307777"/>
              </a:xfrm>
              <a:prstGeom prst="rect">
                <a:avLst/>
              </a:prstGeom>
              <a:noFill/>
            </p:spPr>
            <p:txBody>
              <a:bodyPr wrap="square" rtlCol="0">
                <a:spAutoFit/>
              </a:bodyPr>
              <a:lstStyle/>
              <a:p>
                <a:r>
                  <a:rPr lang="en-US" sz="1400" dirty="0">
                    <a:solidFill>
                      <a:schemeClr val="bg1"/>
                    </a:solidFill>
                  </a:rPr>
                  <a:t>|</a:t>
                </a:r>
                <a:endParaRPr lang="vi-VN" sz="1400" dirty="0">
                  <a:solidFill>
                    <a:schemeClr val="bg1"/>
                  </a:solidFill>
                </a:endParaRPr>
              </a:p>
            </p:txBody>
          </p:sp>
          <p:sp>
            <p:nvSpPr>
              <p:cNvPr id="27" name="TextBox 26">
                <a:extLst>
                  <a:ext uri="{FF2B5EF4-FFF2-40B4-BE49-F238E27FC236}">
                    <a16:creationId xmlns:a16="http://schemas.microsoft.com/office/drawing/2014/main" id="{3291183F-DCAD-4E6D-BD4F-2CA0F628D943}"/>
                  </a:ext>
                </a:extLst>
              </p:cNvPr>
              <p:cNvSpPr txBox="1"/>
              <p:nvPr/>
            </p:nvSpPr>
            <p:spPr>
              <a:xfrm>
                <a:off x="8131450" y="3274864"/>
                <a:ext cx="575998" cy="307777"/>
              </a:xfrm>
              <a:prstGeom prst="rect">
                <a:avLst/>
              </a:prstGeom>
              <a:noFill/>
            </p:spPr>
            <p:txBody>
              <a:bodyPr wrap="square" rtlCol="0">
                <a:spAutoFit/>
              </a:bodyPr>
              <a:lstStyle/>
              <a:p>
                <a:r>
                  <a:rPr lang="en-US" sz="1400" dirty="0">
                    <a:solidFill>
                      <a:schemeClr val="bg1"/>
                    </a:solidFill>
                  </a:rPr>
                  <a:t>|</a:t>
                </a:r>
                <a:endParaRPr lang="vi-VN" sz="1400" dirty="0">
                  <a:solidFill>
                    <a:schemeClr val="bg1"/>
                  </a:solidFill>
                </a:endParaRPr>
              </a:p>
            </p:txBody>
          </p:sp>
          <p:sp>
            <p:nvSpPr>
              <p:cNvPr id="28" name="TextBox 27">
                <a:extLst>
                  <a:ext uri="{FF2B5EF4-FFF2-40B4-BE49-F238E27FC236}">
                    <a16:creationId xmlns:a16="http://schemas.microsoft.com/office/drawing/2014/main" id="{E3A73CAC-DB87-492D-A326-82998305B022}"/>
                  </a:ext>
                </a:extLst>
              </p:cNvPr>
              <p:cNvSpPr txBox="1"/>
              <p:nvPr/>
            </p:nvSpPr>
            <p:spPr>
              <a:xfrm>
                <a:off x="9571444" y="3278984"/>
                <a:ext cx="575998" cy="307777"/>
              </a:xfrm>
              <a:prstGeom prst="rect">
                <a:avLst/>
              </a:prstGeom>
              <a:noFill/>
            </p:spPr>
            <p:txBody>
              <a:bodyPr wrap="square" rtlCol="0">
                <a:spAutoFit/>
              </a:bodyPr>
              <a:lstStyle/>
              <a:p>
                <a:r>
                  <a:rPr lang="en-US" sz="1400" dirty="0">
                    <a:solidFill>
                      <a:schemeClr val="bg1"/>
                    </a:solidFill>
                  </a:rPr>
                  <a:t>|</a:t>
                </a:r>
                <a:endParaRPr lang="vi-VN" sz="1400" dirty="0">
                  <a:solidFill>
                    <a:schemeClr val="bg1"/>
                  </a:solidFill>
                </a:endParaRPr>
              </a:p>
            </p:txBody>
          </p:sp>
          <p:sp>
            <p:nvSpPr>
              <p:cNvPr id="29" name="TextBox 28">
                <a:extLst>
                  <a:ext uri="{FF2B5EF4-FFF2-40B4-BE49-F238E27FC236}">
                    <a16:creationId xmlns:a16="http://schemas.microsoft.com/office/drawing/2014/main" id="{239394F4-77D2-4D23-8CD8-91050CBDE744}"/>
                  </a:ext>
                </a:extLst>
              </p:cNvPr>
              <p:cNvSpPr txBox="1"/>
              <p:nvPr/>
            </p:nvSpPr>
            <p:spPr>
              <a:xfrm>
                <a:off x="10298611" y="3261015"/>
                <a:ext cx="575998" cy="307777"/>
              </a:xfrm>
              <a:prstGeom prst="rect">
                <a:avLst/>
              </a:prstGeom>
              <a:noFill/>
            </p:spPr>
            <p:txBody>
              <a:bodyPr wrap="square" rtlCol="0">
                <a:spAutoFit/>
              </a:bodyPr>
              <a:lstStyle/>
              <a:p>
                <a:r>
                  <a:rPr lang="en-US" sz="1400" dirty="0">
                    <a:solidFill>
                      <a:schemeClr val="bg1"/>
                    </a:solidFill>
                  </a:rPr>
                  <a:t>|</a:t>
                </a:r>
                <a:endParaRPr lang="vi-VN" sz="1400" dirty="0">
                  <a:solidFill>
                    <a:schemeClr val="bg1"/>
                  </a:solidFill>
                </a:endParaRPr>
              </a:p>
            </p:txBody>
          </p:sp>
          <p:sp>
            <p:nvSpPr>
              <p:cNvPr id="30" name="TextBox 29">
                <a:extLst>
                  <a:ext uri="{FF2B5EF4-FFF2-40B4-BE49-F238E27FC236}">
                    <a16:creationId xmlns:a16="http://schemas.microsoft.com/office/drawing/2014/main" id="{5C963268-7422-434E-9656-99D94F831CC8}"/>
                  </a:ext>
                </a:extLst>
              </p:cNvPr>
              <p:cNvSpPr txBox="1"/>
              <p:nvPr/>
            </p:nvSpPr>
            <p:spPr>
              <a:xfrm>
                <a:off x="11001553" y="3261015"/>
                <a:ext cx="575998" cy="307777"/>
              </a:xfrm>
              <a:prstGeom prst="rect">
                <a:avLst/>
              </a:prstGeom>
              <a:noFill/>
            </p:spPr>
            <p:txBody>
              <a:bodyPr wrap="square" rtlCol="0">
                <a:spAutoFit/>
              </a:bodyPr>
              <a:lstStyle/>
              <a:p>
                <a:r>
                  <a:rPr lang="en-US" sz="1400" dirty="0">
                    <a:solidFill>
                      <a:schemeClr val="bg1"/>
                    </a:solidFill>
                  </a:rPr>
                  <a:t>|</a:t>
                </a:r>
                <a:endParaRPr lang="vi-VN" sz="1400" dirty="0">
                  <a:solidFill>
                    <a:schemeClr val="bg1"/>
                  </a:solidFill>
                </a:endParaRPr>
              </a:p>
            </p:txBody>
          </p:sp>
        </p:grpSp>
        <p:sp>
          <p:nvSpPr>
            <p:cNvPr id="32" name="TextBox 31">
              <a:extLst>
                <a:ext uri="{FF2B5EF4-FFF2-40B4-BE49-F238E27FC236}">
                  <a16:creationId xmlns:a16="http://schemas.microsoft.com/office/drawing/2014/main" id="{885FDF8A-5927-4748-AB46-EFA59D28F4E8}"/>
                </a:ext>
              </a:extLst>
            </p:cNvPr>
            <p:cNvSpPr txBox="1"/>
            <p:nvPr/>
          </p:nvSpPr>
          <p:spPr>
            <a:xfrm>
              <a:off x="11720798" y="3373494"/>
              <a:ext cx="863996" cy="523220"/>
            </a:xfrm>
            <a:prstGeom prst="rect">
              <a:avLst/>
            </a:prstGeom>
            <a:noFill/>
          </p:spPr>
          <p:txBody>
            <a:bodyPr wrap="square" rtlCol="0">
              <a:spAutoFit/>
            </a:bodyPr>
            <a:lstStyle/>
            <a:p>
              <a:r>
                <a:rPr lang="en-US" sz="2800" dirty="0">
                  <a:latin typeface="Times New Roman" panose="02020603050405020304" pitchFamily="18" charset="0"/>
                  <a:cs typeface="Times New Roman" panose="02020603050405020304" pitchFamily="18" charset="0"/>
                </a:rPr>
                <a:t>x</a:t>
              </a:r>
              <a:endParaRPr lang="vi-VN" sz="2800" dirty="0">
                <a:latin typeface="Times New Roman" panose="02020603050405020304" pitchFamily="18" charset="0"/>
                <a:cs typeface="Times New Roman" panose="02020603050405020304" pitchFamily="18" charset="0"/>
              </a:endParaRPr>
            </a:p>
          </p:txBody>
        </p:sp>
        <p:sp>
          <p:nvSpPr>
            <p:cNvPr id="33" name="TextBox 32">
              <a:extLst>
                <a:ext uri="{FF2B5EF4-FFF2-40B4-BE49-F238E27FC236}">
                  <a16:creationId xmlns:a16="http://schemas.microsoft.com/office/drawing/2014/main" id="{E3784B92-C837-4588-8978-2308F7FDA337}"/>
                </a:ext>
              </a:extLst>
            </p:cNvPr>
            <p:cNvSpPr txBox="1"/>
            <p:nvPr/>
          </p:nvSpPr>
          <p:spPr>
            <a:xfrm>
              <a:off x="8390450" y="761674"/>
              <a:ext cx="863996" cy="523220"/>
            </a:xfrm>
            <a:prstGeom prst="rect">
              <a:avLst/>
            </a:prstGeom>
            <a:noFill/>
          </p:spPr>
          <p:txBody>
            <a:bodyPr wrap="square" rtlCol="0">
              <a:spAutoFit/>
            </a:bodyPr>
            <a:lstStyle/>
            <a:p>
              <a:r>
                <a:rPr lang="en-US" sz="2800" dirty="0">
                  <a:latin typeface="Times New Roman" panose="02020603050405020304" pitchFamily="18" charset="0"/>
                  <a:cs typeface="Times New Roman" panose="02020603050405020304" pitchFamily="18" charset="0"/>
                </a:rPr>
                <a:t>y</a:t>
              </a:r>
              <a:endParaRPr lang="vi-VN" sz="2800" dirty="0">
                <a:latin typeface="Times New Roman" panose="02020603050405020304" pitchFamily="18" charset="0"/>
                <a:cs typeface="Times New Roman" panose="02020603050405020304" pitchFamily="18" charset="0"/>
              </a:endParaRPr>
            </a:p>
          </p:txBody>
        </p:sp>
        <p:sp>
          <p:nvSpPr>
            <p:cNvPr id="34" name="TextBox 33">
              <a:extLst>
                <a:ext uri="{FF2B5EF4-FFF2-40B4-BE49-F238E27FC236}">
                  <a16:creationId xmlns:a16="http://schemas.microsoft.com/office/drawing/2014/main" id="{F6B6A119-7489-4CBD-B313-789F4F5EA702}"/>
                </a:ext>
              </a:extLst>
            </p:cNvPr>
            <p:cNvSpPr txBox="1"/>
            <p:nvPr/>
          </p:nvSpPr>
          <p:spPr>
            <a:xfrm>
              <a:off x="9484403" y="3624298"/>
              <a:ext cx="863996" cy="523220"/>
            </a:xfrm>
            <a:prstGeom prst="rect">
              <a:avLst/>
            </a:prstGeom>
            <a:noFill/>
          </p:spPr>
          <p:txBody>
            <a:bodyPr wrap="square" rtlCol="0">
              <a:spAutoFit/>
            </a:bodyPr>
            <a:lstStyle/>
            <a:p>
              <a:r>
                <a:rPr lang="en-US" sz="2800" dirty="0">
                  <a:latin typeface="Times New Roman" panose="02020603050405020304" pitchFamily="18" charset="0"/>
                  <a:cs typeface="Times New Roman" panose="02020603050405020304" pitchFamily="18" charset="0"/>
                </a:rPr>
                <a:t>1</a:t>
              </a:r>
              <a:endParaRPr lang="vi-VN" sz="2800" dirty="0">
                <a:latin typeface="Times New Roman" panose="02020603050405020304" pitchFamily="18" charset="0"/>
                <a:cs typeface="Times New Roman" panose="02020603050405020304" pitchFamily="18" charset="0"/>
              </a:endParaRPr>
            </a:p>
          </p:txBody>
        </p:sp>
        <p:sp>
          <p:nvSpPr>
            <p:cNvPr id="35" name="TextBox 34">
              <a:extLst>
                <a:ext uri="{FF2B5EF4-FFF2-40B4-BE49-F238E27FC236}">
                  <a16:creationId xmlns:a16="http://schemas.microsoft.com/office/drawing/2014/main" id="{DBD24EC6-E13A-4F9B-8241-C379612FE586}"/>
                </a:ext>
              </a:extLst>
            </p:cNvPr>
            <p:cNvSpPr txBox="1"/>
            <p:nvPr/>
          </p:nvSpPr>
          <p:spPr>
            <a:xfrm>
              <a:off x="10252549" y="3679804"/>
              <a:ext cx="863996" cy="523220"/>
            </a:xfrm>
            <a:prstGeom prst="rect">
              <a:avLst/>
            </a:prstGeom>
            <a:noFill/>
          </p:spPr>
          <p:txBody>
            <a:bodyPr wrap="square" rtlCol="0">
              <a:spAutoFit/>
            </a:bodyPr>
            <a:lstStyle/>
            <a:p>
              <a:r>
                <a:rPr lang="en-US" sz="2800" dirty="0">
                  <a:latin typeface="Times New Roman" panose="02020603050405020304" pitchFamily="18" charset="0"/>
                  <a:cs typeface="Times New Roman" panose="02020603050405020304" pitchFamily="18" charset="0"/>
                </a:rPr>
                <a:t>2</a:t>
              </a:r>
              <a:endParaRPr lang="vi-VN" sz="2800" dirty="0">
                <a:latin typeface="Times New Roman" panose="02020603050405020304" pitchFamily="18" charset="0"/>
                <a:cs typeface="Times New Roman" panose="02020603050405020304" pitchFamily="18" charset="0"/>
              </a:endParaRPr>
            </a:p>
          </p:txBody>
        </p:sp>
        <p:sp>
          <p:nvSpPr>
            <p:cNvPr id="36" name="TextBox 35">
              <a:extLst>
                <a:ext uri="{FF2B5EF4-FFF2-40B4-BE49-F238E27FC236}">
                  <a16:creationId xmlns:a16="http://schemas.microsoft.com/office/drawing/2014/main" id="{5ACF10DA-3FCE-46FC-B9FD-DE860381EAF5}"/>
                </a:ext>
              </a:extLst>
            </p:cNvPr>
            <p:cNvSpPr txBox="1"/>
            <p:nvPr/>
          </p:nvSpPr>
          <p:spPr>
            <a:xfrm>
              <a:off x="10949711" y="3679804"/>
              <a:ext cx="863996" cy="523220"/>
            </a:xfrm>
            <a:prstGeom prst="rect">
              <a:avLst/>
            </a:prstGeom>
            <a:noFill/>
          </p:spPr>
          <p:txBody>
            <a:bodyPr wrap="square" rtlCol="0">
              <a:spAutoFit/>
            </a:bodyPr>
            <a:lstStyle/>
            <a:p>
              <a:r>
                <a:rPr lang="en-US" sz="2800" dirty="0">
                  <a:latin typeface="Times New Roman" panose="02020603050405020304" pitchFamily="18" charset="0"/>
                  <a:cs typeface="Times New Roman" panose="02020603050405020304" pitchFamily="18" charset="0"/>
                </a:rPr>
                <a:t>3</a:t>
              </a:r>
              <a:endParaRPr lang="vi-VN" sz="2800" dirty="0">
                <a:latin typeface="Times New Roman" panose="02020603050405020304" pitchFamily="18" charset="0"/>
                <a:cs typeface="Times New Roman" panose="02020603050405020304" pitchFamily="18" charset="0"/>
              </a:endParaRPr>
            </a:p>
          </p:txBody>
        </p:sp>
        <p:sp>
          <p:nvSpPr>
            <p:cNvPr id="37" name="TextBox 36">
              <a:extLst>
                <a:ext uri="{FF2B5EF4-FFF2-40B4-BE49-F238E27FC236}">
                  <a16:creationId xmlns:a16="http://schemas.microsoft.com/office/drawing/2014/main" id="{7EF41BCF-7BD4-4875-8884-448A5066109E}"/>
                </a:ext>
              </a:extLst>
            </p:cNvPr>
            <p:cNvSpPr txBox="1"/>
            <p:nvPr/>
          </p:nvSpPr>
          <p:spPr>
            <a:xfrm>
              <a:off x="8544005" y="2459118"/>
              <a:ext cx="863996" cy="523220"/>
            </a:xfrm>
            <a:prstGeom prst="rect">
              <a:avLst/>
            </a:prstGeom>
            <a:noFill/>
          </p:spPr>
          <p:txBody>
            <a:bodyPr wrap="square" rtlCol="0">
              <a:spAutoFit/>
            </a:bodyPr>
            <a:lstStyle/>
            <a:p>
              <a:r>
                <a:rPr lang="en-US" sz="2800" dirty="0">
                  <a:latin typeface="Times New Roman" panose="02020603050405020304" pitchFamily="18" charset="0"/>
                  <a:cs typeface="Times New Roman" panose="02020603050405020304" pitchFamily="18" charset="0"/>
                </a:rPr>
                <a:t>1</a:t>
              </a:r>
              <a:endParaRPr lang="vi-VN" sz="2800" dirty="0">
                <a:latin typeface="Times New Roman" panose="02020603050405020304" pitchFamily="18" charset="0"/>
                <a:cs typeface="Times New Roman" panose="02020603050405020304" pitchFamily="18" charset="0"/>
              </a:endParaRPr>
            </a:p>
          </p:txBody>
        </p:sp>
        <p:sp>
          <p:nvSpPr>
            <p:cNvPr id="38" name="TextBox 37">
              <a:extLst>
                <a:ext uri="{FF2B5EF4-FFF2-40B4-BE49-F238E27FC236}">
                  <a16:creationId xmlns:a16="http://schemas.microsoft.com/office/drawing/2014/main" id="{6A3F2894-15C2-4681-A11A-0389975C06B1}"/>
                </a:ext>
              </a:extLst>
            </p:cNvPr>
            <p:cNvSpPr txBox="1"/>
            <p:nvPr/>
          </p:nvSpPr>
          <p:spPr>
            <a:xfrm>
              <a:off x="8506250" y="1716951"/>
              <a:ext cx="863996" cy="523220"/>
            </a:xfrm>
            <a:prstGeom prst="rect">
              <a:avLst/>
            </a:prstGeom>
            <a:noFill/>
          </p:spPr>
          <p:txBody>
            <a:bodyPr wrap="square" rtlCol="0">
              <a:spAutoFit/>
            </a:bodyPr>
            <a:lstStyle/>
            <a:p>
              <a:r>
                <a:rPr lang="en-US" sz="2800" dirty="0">
                  <a:latin typeface="Times New Roman" panose="02020603050405020304" pitchFamily="18" charset="0"/>
                  <a:cs typeface="Times New Roman" panose="02020603050405020304" pitchFamily="18" charset="0"/>
                </a:rPr>
                <a:t>2</a:t>
              </a:r>
              <a:endParaRPr lang="vi-VN" sz="2800" dirty="0">
                <a:latin typeface="Times New Roman" panose="02020603050405020304" pitchFamily="18" charset="0"/>
                <a:cs typeface="Times New Roman" panose="02020603050405020304" pitchFamily="18" charset="0"/>
              </a:endParaRPr>
            </a:p>
          </p:txBody>
        </p:sp>
        <p:sp>
          <p:nvSpPr>
            <p:cNvPr id="39" name="TextBox 38">
              <a:extLst>
                <a:ext uri="{FF2B5EF4-FFF2-40B4-BE49-F238E27FC236}">
                  <a16:creationId xmlns:a16="http://schemas.microsoft.com/office/drawing/2014/main" id="{57A18683-B08F-4599-8962-F9524A3FC555}"/>
                </a:ext>
              </a:extLst>
            </p:cNvPr>
            <p:cNvSpPr txBox="1"/>
            <p:nvPr/>
          </p:nvSpPr>
          <p:spPr>
            <a:xfrm>
              <a:off x="8544005" y="1086132"/>
              <a:ext cx="863996" cy="523220"/>
            </a:xfrm>
            <a:prstGeom prst="rect">
              <a:avLst/>
            </a:prstGeom>
            <a:noFill/>
          </p:spPr>
          <p:txBody>
            <a:bodyPr wrap="square" rtlCol="0">
              <a:spAutoFit/>
            </a:bodyPr>
            <a:lstStyle/>
            <a:p>
              <a:r>
                <a:rPr lang="en-US" sz="2800" dirty="0">
                  <a:latin typeface="Times New Roman" panose="02020603050405020304" pitchFamily="18" charset="0"/>
                  <a:cs typeface="Times New Roman" panose="02020603050405020304" pitchFamily="18" charset="0"/>
                </a:rPr>
                <a:t>3</a:t>
              </a:r>
              <a:endParaRPr lang="vi-VN" sz="2800" dirty="0">
                <a:latin typeface="Times New Roman" panose="02020603050405020304" pitchFamily="18" charset="0"/>
                <a:cs typeface="Times New Roman" panose="02020603050405020304" pitchFamily="18" charset="0"/>
              </a:endParaRPr>
            </a:p>
          </p:txBody>
        </p:sp>
        <p:sp>
          <p:nvSpPr>
            <p:cNvPr id="40" name="TextBox 39">
              <a:extLst>
                <a:ext uri="{FF2B5EF4-FFF2-40B4-BE49-F238E27FC236}">
                  <a16:creationId xmlns:a16="http://schemas.microsoft.com/office/drawing/2014/main" id="{EE179B52-E941-422E-9E56-2AA30CFE5DCD}"/>
                </a:ext>
              </a:extLst>
            </p:cNvPr>
            <p:cNvSpPr txBox="1"/>
            <p:nvPr/>
          </p:nvSpPr>
          <p:spPr>
            <a:xfrm>
              <a:off x="8413700" y="3874891"/>
              <a:ext cx="501699" cy="523220"/>
            </a:xfrm>
            <a:prstGeom prst="rect">
              <a:avLst/>
            </a:prstGeom>
            <a:noFill/>
          </p:spPr>
          <p:txBody>
            <a:bodyPr wrap="square" rtlCol="0">
              <a:spAutoFit/>
            </a:bodyPr>
            <a:lstStyle/>
            <a:p>
              <a:r>
                <a:rPr lang="en-US" sz="2800" dirty="0">
                  <a:latin typeface="Times New Roman" panose="02020603050405020304" pitchFamily="18" charset="0"/>
                  <a:cs typeface="Times New Roman" panose="02020603050405020304" pitchFamily="18" charset="0"/>
                </a:rPr>
                <a:t>-1</a:t>
              </a:r>
              <a:endParaRPr lang="vi-VN" sz="2800" dirty="0">
                <a:latin typeface="Times New Roman" panose="02020603050405020304" pitchFamily="18" charset="0"/>
                <a:cs typeface="Times New Roman" panose="02020603050405020304" pitchFamily="18" charset="0"/>
              </a:endParaRPr>
            </a:p>
          </p:txBody>
        </p:sp>
        <p:sp>
          <p:nvSpPr>
            <p:cNvPr id="41" name="TextBox 40">
              <a:extLst>
                <a:ext uri="{FF2B5EF4-FFF2-40B4-BE49-F238E27FC236}">
                  <a16:creationId xmlns:a16="http://schemas.microsoft.com/office/drawing/2014/main" id="{BD561099-976E-4E0E-A51D-4FF0B4E25D67}"/>
                </a:ext>
              </a:extLst>
            </p:cNvPr>
            <p:cNvSpPr txBox="1"/>
            <p:nvPr/>
          </p:nvSpPr>
          <p:spPr>
            <a:xfrm>
              <a:off x="8390450" y="4590631"/>
              <a:ext cx="524949" cy="523220"/>
            </a:xfrm>
            <a:prstGeom prst="rect">
              <a:avLst/>
            </a:prstGeom>
            <a:noFill/>
          </p:spPr>
          <p:txBody>
            <a:bodyPr wrap="square" rtlCol="0">
              <a:spAutoFit/>
            </a:bodyPr>
            <a:lstStyle/>
            <a:p>
              <a:r>
                <a:rPr lang="en-US" sz="2800" dirty="0">
                  <a:latin typeface="Times New Roman" panose="02020603050405020304" pitchFamily="18" charset="0"/>
                  <a:cs typeface="Times New Roman" panose="02020603050405020304" pitchFamily="18" charset="0"/>
                </a:rPr>
                <a:t>-2</a:t>
              </a:r>
              <a:endParaRPr lang="vi-VN" sz="2800" dirty="0">
                <a:latin typeface="Times New Roman" panose="02020603050405020304" pitchFamily="18" charset="0"/>
                <a:cs typeface="Times New Roman" panose="02020603050405020304" pitchFamily="18" charset="0"/>
              </a:endParaRPr>
            </a:p>
          </p:txBody>
        </p:sp>
        <p:sp>
          <p:nvSpPr>
            <p:cNvPr id="42" name="TextBox 41">
              <a:extLst>
                <a:ext uri="{FF2B5EF4-FFF2-40B4-BE49-F238E27FC236}">
                  <a16:creationId xmlns:a16="http://schemas.microsoft.com/office/drawing/2014/main" id="{938294CA-F5E3-49B0-B2E3-22E14B1EB15C}"/>
                </a:ext>
              </a:extLst>
            </p:cNvPr>
            <p:cNvSpPr txBox="1"/>
            <p:nvPr/>
          </p:nvSpPr>
          <p:spPr>
            <a:xfrm>
              <a:off x="8419050" y="5280173"/>
              <a:ext cx="994301" cy="523220"/>
            </a:xfrm>
            <a:prstGeom prst="rect">
              <a:avLst/>
            </a:prstGeom>
            <a:noFill/>
          </p:spPr>
          <p:txBody>
            <a:bodyPr wrap="square" rtlCol="0">
              <a:spAutoFit/>
            </a:bodyPr>
            <a:lstStyle/>
            <a:p>
              <a:r>
                <a:rPr lang="en-US" sz="2800" dirty="0">
                  <a:latin typeface="Times New Roman" panose="02020603050405020304" pitchFamily="18" charset="0"/>
                  <a:cs typeface="Times New Roman" panose="02020603050405020304" pitchFamily="18" charset="0"/>
                </a:rPr>
                <a:t>-3</a:t>
              </a:r>
              <a:endParaRPr lang="vi-VN" sz="2800" dirty="0">
                <a:latin typeface="Times New Roman" panose="02020603050405020304" pitchFamily="18" charset="0"/>
                <a:cs typeface="Times New Roman" panose="02020603050405020304" pitchFamily="18" charset="0"/>
              </a:endParaRPr>
            </a:p>
          </p:txBody>
        </p:sp>
        <p:sp>
          <p:nvSpPr>
            <p:cNvPr id="43" name="TextBox 42">
              <a:extLst>
                <a:ext uri="{FF2B5EF4-FFF2-40B4-BE49-F238E27FC236}">
                  <a16:creationId xmlns:a16="http://schemas.microsoft.com/office/drawing/2014/main" id="{5190995D-99C1-4DE3-9C26-B261E67A247A}"/>
                </a:ext>
              </a:extLst>
            </p:cNvPr>
            <p:cNvSpPr txBox="1"/>
            <p:nvPr/>
          </p:nvSpPr>
          <p:spPr>
            <a:xfrm>
              <a:off x="6532896" y="3506330"/>
              <a:ext cx="994301" cy="523220"/>
            </a:xfrm>
            <a:prstGeom prst="rect">
              <a:avLst/>
            </a:prstGeom>
            <a:noFill/>
          </p:spPr>
          <p:txBody>
            <a:bodyPr wrap="square" rtlCol="0">
              <a:spAutoFit/>
            </a:bodyPr>
            <a:lstStyle/>
            <a:p>
              <a:r>
                <a:rPr lang="en-US" sz="2800" dirty="0">
                  <a:latin typeface="Times New Roman" panose="02020603050405020304" pitchFamily="18" charset="0"/>
                  <a:cs typeface="Times New Roman" panose="02020603050405020304" pitchFamily="18" charset="0"/>
                </a:rPr>
                <a:t>-3</a:t>
              </a:r>
              <a:endParaRPr lang="vi-VN" sz="2800" dirty="0">
                <a:latin typeface="Times New Roman" panose="02020603050405020304" pitchFamily="18" charset="0"/>
                <a:cs typeface="Times New Roman" panose="02020603050405020304" pitchFamily="18" charset="0"/>
              </a:endParaRPr>
            </a:p>
          </p:txBody>
        </p:sp>
        <p:sp>
          <p:nvSpPr>
            <p:cNvPr id="44" name="TextBox 43">
              <a:extLst>
                <a:ext uri="{FF2B5EF4-FFF2-40B4-BE49-F238E27FC236}">
                  <a16:creationId xmlns:a16="http://schemas.microsoft.com/office/drawing/2014/main" id="{ECB0565D-889C-4534-8570-7105673F11D7}"/>
                </a:ext>
              </a:extLst>
            </p:cNvPr>
            <p:cNvSpPr txBox="1"/>
            <p:nvPr/>
          </p:nvSpPr>
          <p:spPr>
            <a:xfrm>
              <a:off x="7226997" y="3484507"/>
              <a:ext cx="994301" cy="523220"/>
            </a:xfrm>
            <a:prstGeom prst="rect">
              <a:avLst/>
            </a:prstGeom>
            <a:noFill/>
          </p:spPr>
          <p:txBody>
            <a:bodyPr wrap="square" rtlCol="0">
              <a:spAutoFit/>
            </a:bodyPr>
            <a:lstStyle/>
            <a:p>
              <a:r>
                <a:rPr lang="en-US" sz="2800" dirty="0">
                  <a:latin typeface="Times New Roman" panose="02020603050405020304" pitchFamily="18" charset="0"/>
                  <a:cs typeface="Times New Roman" panose="02020603050405020304" pitchFamily="18" charset="0"/>
                </a:rPr>
                <a:t>-2</a:t>
              </a:r>
              <a:endParaRPr lang="vi-VN" sz="2800" dirty="0">
                <a:latin typeface="Times New Roman" panose="02020603050405020304" pitchFamily="18" charset="0"/>
                <a:cs typeface="Times New Roman" panose="02020603050405020304" pitchFamily="18" charset="0"/>
              </a:endParaRPr>
            </a:p>
          </p:txBody>
        </p:sp>
        <p:sp>
          <p:nvSpPr>
            <p:cNvPr id="45" name="TextBox 44">
              <a:extLst>
                <a:ext uri="{FF2B5EF4-FFF2-40B4-BE49-F238E27FC236}">
                  <a16:creationId xmlns:a16="http://schemas.microsoft.com/office/drawing/2014/main" id="{2ED05D39-16D9-4D68-AAA4-11D334D72DDD}"/>
                </a:ext>
              </a:extLst>
            </p:cNvPr>
            <p:cNvSpPr txBox="1"/>
            <p:nvPr/>
          </p:nvSpPr>
          <p:spPr>
            <a:xfrm>
              <a:off x="7995143" y="3542448"/>
              <a:ext cx="994301" cy="523220"/>
            </a:xfrm>
            <a:prstGeom prst="rect">
              <a:avLst/>
            </a:prstGeom>
            <a:noFill/>
          </p:spPr>
          <p:txBody>
            <a:bodyPr wrap="square" rtlCol="0">
              <a:spAutoFit/>
            </a:bodyPr>
            <a:lstStyle/>
            <a:p>
              <a:r>
                <a:rPr lang="en-US" sz="2800" dirty="0">
                  <a:latin typeface="Times New Roman" panose="02020603050405020304" pitchFamily="18" charset="0"/>
                  <a:cs typeface="Times New Roman" panose="02020603050405020304" pitchFamily="18" charset="0"/>
                </a:rPr>
                <a:t>-1</a:t>
              </a:r>
              <a:endParaRPr lang="vi-VN" sz="2800" dirty="0">
                <a:latin typeface="Times New Roman" panose="02020603050405020304" pitchFamily="18" charset="0"/>
                <a:cs typeface="Times New Roman" panose="02020603050405020304" pitchFamily="18" charset="0"/>
              </a:endParaRPr>
            </a:p>
          </p:txBody>
        </p:sp>
      </p:grpSp>
      <p:cxnSp>
        <p:nvCxnSpPr>
          <p:cNvPr id="50" name="Straight Connector 49">
            <a:extLst>
              <a:ext uri="{FF2B5EF4-FFF2-40B4-BE49-F238E27FC236}">
                <a16:creationId xmlns:a16="http://schemas.microsoft.com/office/drawing/2014/main" id="{2F57F925-E377-4C5B-8C14-0163ABC2F5DE}"/>
              </a:ext>
            </a:extLst>
          </p:cNvPr>
          <p:cNvCxnSpPr/>
          <p:nvPr/>
        </p:nvCxnSpPr>
        <p:spPr>
          <a:xfrm flipV="1">
            <a:off x="8265366" y="3429000"/>
            <a:ext cx="0" cy="1440000"/>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cxnSp>
        <p:nvCxnSpPr>
          <p:cNvPr id="52" name="Straight Connector 51">
            <a:extLst>
              <a:ext uri="{FF2B5EF4-FFF2-40B4-BE49-F238E27FC236}">
                <a16:creationId xmlns:a16="http://schemas.microsoft.com/office/drawing/2014/main" id="{DDD7F695-E3D8-4D77-A5D1-E4C5F6397345}"/>
              </a:ext>
            </a:extLst>
          </p:cNvPr>
          <p:cNvCxnSpPr/>
          <p:nvPr/>
        </p:nvCxnSpPr>
        <p:spPr>
          <a:xfrm>
            <a:off x="8265366" y="4869000"/>
            <a:ext cx="710634" cy="0"/>
          </a:xfrm>
          <a:prstGeom prst="line">
            <a:avLst/>
          </a:prstGeom>
          <a:ln w="19050">
            <a:solidFill>
              <a:schemeClr val="bg1"/>
            </a:solidFill>
            <a:prstDash val="sysDot"/>
            <a:headEnd type="oval"/>
          </a:ln>
        </p:spPr>
        <p:style>
          <a:lnRef idx="1">
            <a:schemeClr val="accent1"/>
          </a:lnRef>
          <a:fillRef idx="0">
            <a:schemeClr val="accent1"/>
          </a:fillRef>
          <a:effectRef idx="0">
            <a:schemeClr val="accent1"/>
          </a:effectRef>
          <a:fontRef idx="minor">
            <a:schemeClr val="tx1"/>
          </a:fontRef>
        </p:style>
      </p:cxnSp>
      <p:sp>
        <p:nvSpPr>
          <p:cNvPr id="53" name="TextBox 52">
            <a:extLst>
              <a:ext uri="{FF2B5EF4-FFF2-40B4-BE49-F238E27FC236}">
                <a16:creationId xmlns:a16="http://schemas.microsoft.com/office/drawing/2014/main" id="{D6EE2BB8-9466-468B-91F6-8A8AE54B65DA}"/>
              </a:ext>
            </a:extLst>
          </p:cNvPr>
          <p:cNvSpPr txBox="1"/>
          <p:nvPr/>
        </p:nvSpPr>
        <p:spPr>
          <a:xfrm>
            <a:off x="195264" y="4509000"/>
            <a:ext cx="5767386" cy="954107"/>
          </a:xfrm>
          <a:prstGeom prst="rect">
            <a:avLst/>
          </a:prstGeom>
          <a:noFill/>
        </p:spPr>
        <p:txBody>
          <a:bodyPr wrap="square" rtlCol="0">
            <a:spAutoFit/>
          </a:bodyPr>
          <a:lstStyle/>
          <a:p>
            <a:r>
              <a:rPr lang="en-US" sz="2800" dirty="0">
                <a:latin typeface="Times New Roman" panose="02020603050405020304" pitchFamily="18" charset="0"/>
                <a:cs typeface="Times New Roman" panose="02020603050405020304" pitchFamily="18" charset="0"/>
              </a:rPr>
              <a:t>b)</a:t>
            </a:r>
            <a:r>
              <a:rPr lang="en-US" sz="2800" dirty="0" err="1">
                <a:latin typeface="Times New Roman" panose="02020603050405020304" pitchFamily="18" charset="0"/>
                <a:cs typeface="Times New Roman" panose="02020603050405020304" pitchFamily="18" charset="0"/>
              </a:rPr>
              <a:t>Biểu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diễn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trong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mặt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phẳng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tọa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độ</a:t>
            </a:r>
            <a:r>
              <a:rPr lang="en-US" sz="2800" dirty="0">
                <a:latin typeface="Times New Roman" panose="02020603050405020304" pitchFamily="18" charset="0"/>
                <a:cs typeface="Times New Roman" panose="02020603050405020304" pitchFamily="18" charset="0"/>
              </a:rPr>
              <a:t> Oxy </a:t>
            </a:r>
            <a:r>
              <a:rPr lang="en-US" sz="2800" dirty="0" err="1">
                <a:latin typeface="Times New Roman" panose="02020603050405020304" pitchFamily="18" charset="0"/>
                <a:cs typeface="Times New Roman" panose="02020603050405020304" pitchFamily="18" charset="0"/>
              </a:rPr>
              <a:t>các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điểm</a:t>
            </a:r>
            <a:r>
              <a:rPr lang="en-US" sz="2800" dirty="0">
                <a:latin typeface="Times New Roman" panose="02020603050405020304" pitchFamily="18" charset="0"/>
                <a:cs typeface="Times New Roman" panose="02020603050405020304" pitchFamily="18" charset="0"/>
              </a:rPr>
              <a:t> M</a:t>
            </a:r>
            <a:r>
              <a:rPr lang="en-US" sz="2800" baseline="-25000" dirty="0">
                <a:latin typeface="Times New Roman" panose="02020603050405020304" pitchFamily="18" charset="0"/>
                <a:cs typeface="Times New Roman" panose="02020603050405020304" pitchFamily="18" charset="0"/>
              </a:rPr>
              <a:t>1</a:t>
            </a:r>
            <a:r>
              <a:rPr lang="en-US" sz="2800" dirty="0">
                <a:latin typeface="Times New Roman" panose="02020603050405020304" pitchFamily="18" charset="0"/>
                <a:cs typeface="Times New Roman" panose="02020603050405020304" pitchFamily="18" charset="0"/>
              </a:rPr>
              <a:t>(-1; -2); M</a:t>
            </a:r>
            <a:r>
              <a:rPr lang="en-US" sz="2800" baseline="-25000" dirty="0">
                <a:latin typeface="Times New Roman" panose="02020603050405020304" pitchFamily="18" charset="0"/>
                <a:cs typeface="Times New Roman" panose="02020603050405020304" pitchFamily="18" charset="0"/>
              </a:rPr>
              <a:t>2</a:t>
            </a:r>
            <a:r>
              <a:rPr lang="en-US" sz="2800" dirty="0">
                <a:latin typeface="Times New Roman" panose="02020603050405020304" pitchFamily="18" charset="0"/>
                <a:cs typeface="Times New Roman" panose="02020603050405020304" pitchFamily="18" charset="0"/>
              </a:rPr>
              <a:t>(1; 2)</a:t>
            </a:r>
            <a:endParaRPr lang="vi-VN" sz="2800" dirty="0">
              <a:latin typeface="Times New Roman" panose="02020603050405020304" pitchFamily="18" charset="0"/>
              <a:cs typeface="Times New Roman" panose="02020603050405020304" pitchFamily="18" charset="0"/>
            </a:endParaRPr>
          </a:p>
        </p:txBody>
      </p:sp>
      <p:sp>
        <p:nvSpPr>
          <p:cNvPr id="54" name="TextBox 53">
            <a:extLst>
              <a:ext uri="{FF2B5EF4-FFF2-40B4-BE49-F238E27FC236}">
                <a16:creationId xmlns:a16="http://schemas.microsoft.com/office/drawing/2014/main" id="{03258D46-3FFA-47B8-92F5-0C0663FBEDEB}"/>
              </a:ext>
            </a:extLst>
          </p:cNvPr>
          <p:cNvSpPr txBox="1"/>
          <p:nvPr/>
        </p:nvSpPr>
        <p:spPr>
          <a:xfrm>
            <a:off x="7646619" y="4479701"/>
            <a:ext cx="1210607" cy="523220"/>
          </a:xfrm>
          <a:prstGeom prst="rect">
            <a:avLst/>
          </a:prstGeom>
          <a:noFill/>
        </p:spPr>
        <p:txBody>
          <a:bodyPr wrap="square" rtlCol="0">
            <a:spAutoFit/>
          </a:bodyPr>
          <a:lstStyle/>
          <a:p>
            <a:r>
              <a:rPr lang="en-US" sz="2800" b="1" i="1" dirty="0">
                <a:latin typeface="Times New Roman" panose="02020603050405020304" pitchFamily="18" charset="0"/>
                <a:cs typeface="Times New Roman" panose="02020603050405020304" pitchFamily="18" charset="0"/>
              </a:rPr>
              <a:t>M</a:t>
            </a:r>
            <a:r>
              <a:rPr lang="en-US" sz="2800" b="1" i="1" baseline="-25000" dirty="0">
                <a:latin typeface="Times New Roman" panose="02020603050405020304" pitchFamily="18" charset="0"/>
                <a:cs typeface="Times New Roman" panose="02020603050405020304" pitchFamily="18" charset="0"/>
              </a:rPr>
              <a:t>1</a:t>
            </a:r>
            <a:endParaRPr lang="vi-VN" sz="2800" b="1" i="1" dirty="0">
              <a:latin typeface="Times New Roman" panose="02020603050405020304" pitchFamily="18" charset="0"/>
              <a:cs typeface="Times New Roman" panose="02020603050405020304" pitchFamily="18" charset="0"/>
            </a:endParaRPr>
          </a:p>
        </p:txBody>
      </p:sp>
      <p:cxnSp>
        <p:nvCxnSpPr>
          <p:cNvPr id="56" name="Straight Connector 55">
            <a:extLst>
              <a:ext uri="{FF2B5EF4-FFF2-40B4-BE49-F238E27FC236}">
                <a16:creationId xmlns:a16="http://schemas.microsoft.com/office/drawing/2014/main" id="{F5C81B66-5D13-4314-A3F5-00D7230155C6}"/>
              </a:ext>
            </a:extLst>
          </p:cNvPr>
          <p:cNvCxnSpPr/>
          <p:nvPr/>
        </p:nvCxnSpPr>
        <p:spPr>
          <a:xfrm>
            <a:off x="9696000" y="1978561"/>
            <a:ext cx="0" cy="1505946"/>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cxnSp>
        <p:nvCxnSpPr>
          <p:cNvPr id="58" name="Straight Connector 57">
            <a:extLst>
              <a:ext uri="{FF2B5EF4-FFF2-40B4-BE49-F238E27FC236}">
                <a16:creationId xmlns:a16="http://schemas.microsoft.com/office/drawing/2014/main" id="{5B1DF2F2-3EE4-44FC-A7DC-17542F795BC0}"/>
              </a:ext>
            </a:extLst>
          </p:cNvPr>
          <p:cNvCxnSpPr/>
          <p:nvPr/>
        </p:nvCxnSpPr>
        <p:spPr>
          <a:xfrm flipH="1">
            <a:off x="8989444" y="1978561"/>
            <a:ext cx="706556" cy="0"/>
          </a:xfrm>
          <a:prstGeom prst="line">
            <a:avLst/>
          </a:prstGeom>
          <a:ln w="19050">
            <a:solidFill>
              <a:schemeClr val="bg1"/>
            </a:solidFill>
            <a:prstDash val="sysDot"/>
            <a:headEnd type="oval"/>
            <a:tailEnd type="none"/>
          </a:ln>
        </p:spPr>
        <p:style>
          <a:lnRef idx="1">
            <a:schemeClr val="accent1"/>
          </a:lnRef>
          <a:fillRef idx="0">
            <a:schemeClr val="accent1"/>
          </a:fillRef>
          <a:effectRef idx="0">
            <a:schemeClr val="accent1"/>
          </a:effectRef>
          <a:fontRef idx="minor">
            <a:schemeClr val="tx1"/>
          </a:fontRef>
        </p:style>
      </p:cxnSp>
      <p:sp>
        <p:nvSpPr>
          <p:cNvPr id="59" name="TextBox 58">
            <a:extLst>
              <a:ext uri="{FF2B5EF4-FFF2-40B4-BE49-F238E27FC236}">
                <a16:creationId xmlns:a16="http://schemas.microsoft.com/office/drawing/2014/main" id="{7D51417F-9F91-48F4-B8E0-6308801E0AD7}"/>
              </a:ext>
            </a:extLst>
          </p:cNvPr>
          <p:cNvSpPr txBox="1"/>
          <p:nvPr/>
        </p:nvSpPr>
        <p:spPr>
          <a:xfrm>
            <a:off x="9785969" y="1941128"/>
            <a:ext cx="1210607" cy="523220"/>
          </a:xfrm>
          <a:prstGeom prst="rect">
            <a:avLst/>
          </a:prstGeom>
          <a:noFill/>
        </p:spPr>
        <p:txBody>
          <a:bodyPr wrap="square" rtlCol="0">
            <a:spAutoFit/>
          </a:bodyPr>
          <a:lstStyle/>
          <a:p>
            <a:r>
              <a:rPr lang="en-US" sz="2800" b="1" i="1" dirty="0">
                <a:latin typeface="Times New Roman" panose="02020603050405020304" pitchFamily="18" charset="0"/>
                <a:cs typeface="Times New Roman" panose="02020603050405020304" pitchFamily="18" charset="0"/>
              </a:rPr>
              <a:t>M</a:t>
            </a:r>
            <a:r>
              <a:rPr lang="en-US" sz="2800" b="1" i="1" baseline="-25000" dirty="0">
                <a:latin typeface="Times New Roman" panose="02020603050405020304" pitchFamily="18" charset="0"/>
                <a:cs typeface="Times New Roman" panose="02020603050405020304" pitchFamily="18" charset="0"/>
              </a:rPr>
              <a:t>2</a:t>
            </a:r>
            <a:endParaRPr lang="vi-VN" sz="2800" b="1" i="1" dirty="0">
              <a:latin typeface="Times New Roman" panose="02020603050405020304" pitchFamily="18" charset="0"/>
              <a:cs typeface="Times New Roman" panose="02020603050405020304" pitchFamily="18" charset="0"/>
            </a:endParaRPr>
          </a:p>
        </p:txBody>
      </p:sp>
      <p:pic>
        <p:nvPicPr>
          <p:cNvPr id="60" name="Picture 59">
            <a:extLst>
              <a:ext uri="{FF2B5EF4-FFF2-40B4-BE49-F238E27FC236}">
                <a16:creationId xmlns:a16="http://schemas.microsoft.com/office/drawing/2014/main" id="{066C38BE-989B-40A4-AA24-F709B83C6E73}"/>
              </a:ext>
            </a:extLst>
          </p:cNvPr>
          <p:cNvPicPr>
            <a:picLocks noChangeAspect="1"/>
          </p:cNvPicPr>
          <p:nvPr/>
        </p:nvPicPr>
        <p:blipFill>
          <a:blip r:embed="rId4">
            <a:extLst>
              <a:ext uri="{BEBA8EAE-BF5A-486C-A8C5-ECC9F3942E4B}">
                <a14:imgProps xmlns:a14="http://schemas.microsoft.com/office/drawing/2010/main">
                  <a14:imgLayer r:embed="rId5">
                    <a14:imgEffect>
                      <a14:backgroundRemoval t="2083" b="96875" l="2532" r="96203">
                        <a14:foregroundMark x1="36709" y1="19792" x2="36709" y2="19792"/>
                        <a14:foregroundMark x1="35443" y1="16667" x2="35443" y2="16667"/>
                        <a14:foregroundMark x1="37975" y1="15625" x2="37975" y2="15625"/>
                        <a14:foregroundMark x1="45570" y1="26042" x2="45570" y2="26042"/>
                        <a14:foregroundMark x1="44304" y1="29167" x2="44304" y2="29167"/>
                        <a14:foregroundMark x1="53165" y1="19792" x2="53165" y2="19792"/>
                      </a14:backgroundRemoval>
                    </a14:imgEffect>
                  </a14:imgLayer>
                </a14:imgProps>
              </a:ext>
            </a:extLst>
          </a:blip>
          <a:stretch>
            <a:fillRect/>
          </a:stretch>
        </p:blipFill>
        <p:spPr>
          <a:xfrm>
            <a:off x="-60413" y="5463107"/>
            <a:ext cx="1178786" cy="1432448"/>
          </a:xfrm>
          <a:prstGeom prst="rect">
            <a:avLst/>
          </a:prstGeom>
        </p:spPr>
      </p:pic>
      <p:sp>
        <p:nvSpPr>
          <p:cNvPr id="61" name="Thought Bubble: Cloud 60">
            <a:extLst>
              <a:ext uri="{FF2B5EF4-FFF2-40B4-BE49-F238E27FC236}">
                <a16:creationId xmlns:a16="http://schemas.microsoft.com/office/drawing/2014/main" id="{E71B2D29-B97B-4AE2-8DD4-7B47E2EBEA5A}"/>
              </a:ext>
            </a:extLst>
          </p:cNvPr>
          <p:cNvSpPr/>
          <p:nvPr/>
        </p:nvSpPr>
        <p:spPr>
          <a:xfrm>
            <a:off x="1214669" y="5424837"/>
            <a:ext cx="5903992" cy="1167483"/>
          </a:xfrm>
          <a:prstGeom prst="cloudCallout">
            <a:avLst>
              <a:gd name="adj1" fmla="val -56428"/>
              <a:gd name="adj2" fmla="val 753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err="1">
                <a:solidFill>
                  <a:srgbClr val="FFFF00"/>
                </a:solidFill>
                <a:latin typeface="Times New Roman" panose="02020603050405020304" pitchFamily="18" charset="0"/>
                <a:cs typeface="Times New Roman" panose="02020603050405020304" pitchFamily="18" charset="0"/>
              </a:rPr>
              <a:t>Mỗi</a:t>
            </a:r>
            <a:r>
              <a:rPr lang="en-US" sz="2400" b="1" dirty="0">
                <a:solidFill>
                  <a:srgbClr val="FFFF00"/>
                </a:solidFill>
                <a:latin typeface="Times New Roman" panose="02020603050405020304" pitchFamily="18" charset="0"/>
                <a:cs typeface="Times New Roman" panose="02020603050405020304" pitchFamily="18" charset="0"/>
              </a:rPr>
              <a:t> </a:t>
            </a:r>
            <a:r>
              <a:rPr lang="en-US" sz="2400" b="1" dirty="0" err="1">
                <a:solidFill>
                  <a:srgbClr val="FFFF00"/>
                </a:solidFill>
                <a:latin typeface="Times New Roman" panose="02020603050405020304" pitchFamily="18" charset="0"/>
                <a:cs typeface="Times New Roman" panose="02020603050405020304" pitchFamily="18" charset="0"/>
              </a:rPr>
              <a:t>giá</a:t>
            </a:r>
            <a:r>
              <a:rPr lang="en-US" sz="2400" b="1" dirty="0">
                <a:solidFill>
                  <a:srgbClr val="FFFF00"/>
                </a:solidFill>
                <a:latin typeface="Times New Roman" panose="02020603050405020304" pitchFamily="18" charset="0"/>
                <a:cs typeface="Times New Roman" panose="02020603050405020304" pitchFamily="18" charset="0"/>
              </a:rPr>
              <a:t> </a:t>
            </a:r>
            <a:r>
              <a:rPr lang="en-US" sz="2400" b="1" dirty="0" err="1">
                <a:solidFill>
                  <a:srgbClr val="FFFF00"/>
                </a:solidFill>
                <a:latin typeface="Times New Roman" panose="02020603050405020304" pitchFamily="18" charset="0"/>
                <a:cs typeface="Times New Roman" panose="02020603050405020304" pitchFamily="18" charset="0"/>
              </a:rPr>
              <a:t>trị</a:t>
            </a:r>
            <a:r>
              <a:rPr lang="en-US" sz="2400" b="1" dirty="0">
                <a:solidFill>
                  <a:srgbClr val="FFFF00"/>
                </a:solidFill>
                <a:latin typeface="Times New Roman" panose="02020603050405020304" pitchFamily="18" charset="0"/>
                <a:cs typeface="Times New Roman" panose="02020603050405020304" pitchFamily="18" charset="0"/>
              </a:rPr>
              <a:t> </a:t>
            </a:r>
            <a:r>
              <a:rPr lang="en-US" sz="2400" b="1" dirty="0" err="1">
                <a:solidFill>
                  <a:srgbClr val="FFFF00"/>
                </a:solidFill>
                <a:latin typeface="Times New Roman" panose="02020603050405020304" pitchFamily="18" charset="0"/>
                <a:cs typeface="Times New Roman" panose="02020603050405020304" pitchFamily="18" charset="0"/>
              </a:rPr>
              <a:t>của</a:t>
            </a:r>
            <a:r>
              <a:rPr lang="en-US" sz="2400" b="1" dirty="0">
                <a:solidFill>
                  <a:srgbClr val="FFFF00"/>
                </a:solidFill>
                <a:latin typeface="Times New Roman" panose="02020603050405020304" pitchFamily="18" charset="0"/>
                <a:cs typeface="Times New Roman" panose="02020603050405020304" pitchFamily="18" charset="0"/>
              </a:rPr>
              <a:t> </a:t>
            </a:r>
            <a:r>
              <a:rPr lang="en-US" sz="2400" b="1" dirty="0" err="1">
                <a:solidFill>
                  <a:srgbClr val="FFFF00"/>
                </a:solidFill>
                <a:latin typeface="Times New Roman" panose="02020603050405020304" pitchFamily="18" charset="0"/>
                <a:cs typeface="Times New Roman" panose="02020603050405020304" pitchFamily="18" charset="0"/>
              </a:rPr>
              <a:t>biến</a:t>
            </a:r>
            <a:r>
              <a:rPr lang="en-US" sz="2400" b="1" dirty="0">
                <a:solidFill>
                  <a:srgbClr val="FFFF00"/>
                </a:solidFill>
                <a:latin typeface="Times New Roman" panose="02020603050405020304" pitchFamily="18" charset="0"/>
                <a:cs typeface="Times New Roman" panose="02020603050405020304" pitchFamily="18" charset="0"/>
              </a:rPr>
              <a:t> x </a:t>
            </a:r>
            <a:r>
              <a:rPr lang="en-US" sz="2400" b="1" dirty="0" err="1">
                <a:solidFill>
                  <a:srgbClr val="FFFF00"/>
                </a:solidFill>
                <a:latin typeface="Times New Roman" panose="02020603050405020304" pitchFamily="18" charset="0"/>
                <a:cs typeface="Times New Roman" panose="02020603050405020304" pitchFamily="18" charset="0"/>
              </a:rPr>
              <a:t>có</a:t>
            </a:r>
            <a:r>
              <a:rPr lang="en-US" sz="2400" b="1" dirty="0">
                <a:solidFill>
                  <a:srgbClr val="FFFF00"/>
                </a:solidFill>
                <a:latin typeface="Times New Roman" panose="02020603050405020304" pitchFamily="18" charset="0"/>
                <a:cs typeface="Times New Roman" panose="02020603050405020304" pitchFamily="18" charset="0"/>
              </a:rPr>
              <a:t> </a:t>
            </a:r>
            <a:r>
              <a:rPr lang="en-US" sz="2400" b="1" dirty="0" err="1">
                <a:solidFill>
                  <a:srgbClr val="FFFF00"/>
                </a:solidFill>
                <a:latin typeface="Times New Roman" panose="02020603050405020304" pitchFamily="18" charset="0"/>
                <a:cs typeface="Times New Roman" panose="02020603050405020304" pitchFamily="18" charset="0"/>
              </a:rPr>
              <a:t>thể</a:t>
            </a:r>
            <a:r>
              <a:rPr lang="en-US" sz="2400" b="1" dirty="0">
                <a:solidFill>
                  <a:srgbClr val="FFFF00"/>
                </a:solidFill>
                <a:latin typeface="Times New Roman" panose="02020603050405020304" pitchFamily="18" charset="0"/>
                <a:cs typeface="Times New Roman" panose="02020603050405020304" pitchFamily="18" charset="0"/>
              </a:rPr>
              <a:t> </a:t>
            </a:r>
            <a:r>
              <a:rPr lang="en-US" sz="2400" b="1" dirty="0" err="1">
                <a:solidFill>
                  <a:srgbClr val="FFFF00"/>
                </a:solidFill>
                <a:latin typeface="Times New Roman" panose="02020603050405020304" pitchFamily="18" charset="0"/>
                <a:cs typeface="Times New Roman" panose="02020603050405020304" pitchFamily="18" charset="0"/>
              </a:rPr>
              <a:t>có</a:t>
            </a:r>
            <a:r>
              <a:rPr lang="en-US" sz="2400" b="1" dirty="0">
                <a:solidFill>
                  <a:srgbClr val="FFFF00"/>
                </a:solidFill>
                <a:latin typeface="Times New Roman" panose="02020603050405020304" pitchFamily="18" charset="0"/>
                <a:cs typeface="Times New Roman" panose="02020603050405020304" pitchFamily="18" charset="0"/>
              </a:rPr>
              <a:t> đ</a:t>
            </a:r>
            <a:r>
              <a:rPr lang="vi-VN" sz="2400" b="1" dirty="0">
                <a:solidFill>
                  <a:srgbClr val="FFFF00"/>
                </a:solidFill>
                <a:latin typeface="Times New Roman" panose="02020603050405020304" pitchFamily="18" charset="0"/>
                <a:cs typeface="Times New Roman" panose="02020603050405020304" pitchFamily="18" charset="0"/>
              </a:rPr>
              <a:t>ược mấy điểm M</a:t>
            </a:r>
          </a:p>
        </p:txBody>
      </p:sp>
    </p:spTree>
    <p:extLst>
      <p:ext uri="{BB962C8B-B14F-4D97-AF65-F5344CB8AC3E}">
        <p14:creationId xmlns:p14="http://schemas.microsoft.com/office/powerpoint/2010/main" val="38703007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500"/>
                                        <p:tgtEl>
                                          <p:spTgt spid="10"/>
                                        </p:tgtEl>
                                      </p:cBhvr>
                                    </p:animEffect>
                                  </p:childTnLst>
                                </p:cTn>
                              </p:par>
                            </p:childTnLst>
                          </p:cTn>
                        </p:par>
                      </p:childTnLst>
                    </p:cTn>
                  </p:par>
                  <p:par>
                    <p:cTn id="12" fill="hold">
                      <p:stCondLst>
                        <p:cond delay="indefinite"/>
                      </p:stCondLst>
                      <p:childTnLst>
                        <p:par>
                          <p:cTn id="13" fill="hold">
                            <p:stCondLst>
                              <p:cond delay="0"/>
                            </p:stCondLst>
                            <p:childTnLst>
                              <p:par>
                                <p:cTn id="14" presetID="16" presetClass="entr" presetSubtype="21" fill="hold" grpId="0" nodeType="clickEffect">
                                  <p:stCondLst>
                                    <p:cond delay="0"/>
                                  </p:stCondLst>
                                  <p:childTnLst>
                                    <p:set>
                                      <p:cBhvr>
                                        <p:cTn id="15" dur="1" fill="hold">
                                          <p:stCondLst>
                                            <p:cond delay="0"/>
                                          </p:stCondLst>
                                        </p:cTn>
                                        <p:tgtEl>
                                          <p:spTgt spid="9"/>
                                        </p:tgtEl>
                                        <p:attrNameLst>
                                          <p:attrName>style.visibility</p:attrName>
                                        </p:attrNameLst>
                                      </p:cBhvr>
                                      <p:to>
                                        <p:strVal val="visible"/>
                                      </p:to>
                                    </p:set>
                                    <p:animEffect transition="in" filter="barn(inVertical)">
                                      <p:cBhvr>
                                        <p:cTn id="16" dur="500"/>
                                        <p:tgtEl>
                                          <p:spTgt spid="9"/>
                                        </p:tgtEl>
                                      </p:cBhvr>
                                    </p:animEffect>
                                  </p:childTnLst>
                                </p:cTn>
                              </p:par>
                            </p:childTnLst>
                          </p:cTn>
                        </p:par>
                      </p:childTnLst>
                    </p:cTn>
                  </p:par>
                  <p:par>
                    <p:cTn id="17" fill="hold">
                      <p:stCondLst>
                        <p:cond delay="indefinite"/>
                      </p:stCondLst>
                      <p:childTnLst>
                        <p:par>
                          <p:cTn id="18" fill="hold">
                            <p:stCondLst>
                              <p:cond delay="0"/>
                            </p:stCondLst>
                            <p:childTnLst>
                              <p:par>
                                <p:cTn id="19" presetID="16" presetClass="entr" presetSubtype="21" fill="hold" grpId="0" nodeType="clickEffect">
                                  <p:stCondLst>
                                    <p:cond delay="0"/>
                                  </p:stCondLst>
                                  <p:childTnLst>
                                    <p:set>
                                      <p:cBhvr>
                                        <p:cTn id="20" dur="1" fill="hold">
                                          <p:stCondLst>
                                            <p:cond delay="0"/>
                                          </p:stCondLst>
                                        </p:cTn>
                                        <p:tgtEl>
                                          <p:spTgt spid="11"/>
                                        </p:tgtEl>
                                        <p:attrNameLst>
                                          <p:attrName>style.visibility</p:attrName>
                                        </p:attrNameLst>
                                      </p:cBhvr>
                                      <p:to>
                                        <p:strVal val="visible"/>
                                      </p:to>
                                    </p:set>
                                    <p:animEffect transition="in" filter="barn(inVertical)">
                                      <p:cBhvr>
                                        <p:cTn id="21" dur="500"/>
                                        <p:tgtEl>
                                          <p:spTgt spid="11"/>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8" fill="hold" grpId="0" nodeType="clickEffect">
                                  <p:stCondLst>
                                    <p:cond delay="0"/>
                                  </p:stCondLst>
                                  <p:childTnLst>
                                    <p:set>
                                      <p:cBhvr>
                                        <p:cTn id="25" dur="1" fill="hold">
                                          <p:stCondLst>
                                            <p:cond delay="0"/>
                                          </p:stCondLst>
                                        </p:cTn>
                                        <p:tgtEl>
                                          <p:spTgt spid="13"/>
                                        </p:tgtEl>
                                        <p:attrNameLst>
                                          <p:attrName>style.visibility</p:attrName>
                                        </p:attrNameLst>
                                      </p:cBhvr>
                                      <p:to>
                                        <p:strVal val="visible"/>
                                      </p:to>
                                    </p:set>
                                    <p:animEffect transition="in" filter="wipe(left)">
                                      <p:cBhvr>
                                        <p:cTn id="26" dur="500"/>
                                        <p:tgtEl>
                                          <p:spTgt spid="13"/>
                                        </p:tgtEl>
                                      </p:cBhvr>
                                    </p:animEffect>
                                  </p:childTnLst>
                                </p:cTn>
                              </p:par>
                            </p:childTnLst>
                          </p:cTn>
                        </p:par>
                      </p:childTnLst>
                    </p:cTn>
                  </p:par>
                  <p:par>
                    <p:cTn id="27" fill="hold">
                      <p:stCondLst>
                        <p:cond delay="indefinite"/>
                      </p:stCondLst>
                      <p:childTnLst>
                        <p:par>
                          <p:cTn id="28" fill="hold">
                            <p:stCondLst>
                              <p:cond delay="0"/>
                            </p:stCondLst>
                            <p:childTnLst>
                              <p:par>
                                <p:cTn id="29" presetID="16" presetClass="entr" presetSubtype="21" fill="hold" grpId="0" nodeType="clickEffect">
                                  <p:stCondLst>
                                    <p:cond delay="0"/>
                                  </p:stCondLst>
                                  <p:childTnLst>
                                    <p:set>
                                      <p:cBhvr>
                                        <p:cTn id="30" dur="1" fill="hold">
                                          <p:stCondLst>
                                            <p:cond delay="0"/>
                                          </p:stCondLst>
                                        </p:cTn>
                                        <p:tgtEl>
                                          <p:spTgt spid="14"/>
                                        </p:tgtEl>
                                        <p:attrNameLst>
                                          <p:attrName>style.visibility</p:attrName>
                                        </p:attrNameLst>
                                      </p:cBhvr>
                                      <p:to>
                                        <p:strVal val="visible"/>
                                      </p:to>
                                    </p:set>
                                    <p:animEffect transition="in" filter="barn(inVertical)">
                                      <p:cBhvr>
                                        <p:cTn id="31" dur="500"/>
                                        <p:tgtEl>
                                          <p:spTgt spid="14"/>
                                        </p:tgtEl>
                                      </p:cBhvr>
                                    </p:animEffect>
                                  </p:childTnLst>
                                </p:cTn>
                              </p:par>
                            </p:childTnLst>
                          </p:cTn>
                        </p:par>
                      </p:childTnLst>
                    </p:cTn>
                  </p:par>
                  <p:par>
                    <p:cTn id="32" fill="hold">
                      <p:stCondLst>
                        <p:cond delay="indefinite"/>
                      </p:stCondLst>
                      <p:childTnLst>
                        <p:par>
                          <p:cTn id="33" fill="hold">
                            <p:stCondLst>
                              <p:cond delay="0"/>
                            </p:stCondLst>
                            <p:childTnLst>
                              <p:par>
                                <p:cTn id="34" presetID="16" presetClass="entr" presetSubtype="21" fill="hold" grpId="0" nodeType="clickEffect">
                                  <p:stCondLst>
                                    <p:cond delay="0"/>
                                  </p:stCondLst>
                                  <p:childTnLst>
                                    <p:set>
                                      <p:cBhvr>
                                        <p:cTn id="35" dur="1" fill="hold">
                                          <p:stCondLst>
                                            <p:cond delay="0"/>
                                          </p:stCondLst>
                                        </p:cTn>
                                        <p:tgtEl>
                                          <p:spTgt spid="53"/>
                                        </p:tgtEl>
                                        <p:attrNameLst>
                                          <p:attrName>style.visibility</p:attrName>
                                        </p:attrNameLst>
                                      </p:cBhvr>
                                      <p:to>
                                        <p:strVal val="visible"/>
                                      </p:to>
                                    </p:set>
                                    <p:animEffect transition="in" filter="barn(inVertical)">
                                      <p:cBhvr>
                                        <p:cTn id="36" dur="500"/>
                                        <p:tgtEl>
                                          <p:spTgt spid="53"/>
                                        </p:tgtEl>
                                      </p:cBhvr>
                                    </p:animEffect>
                                  </p:childTnLst>
                                </p:cTn>
                              </p:par>
                            </p:childTnLst>
                          </p:cTn>
                        </p:par>
                      </p:childTnLst>
                    </p:cTn>
                  </p:par>
                  <p:par>
                    <p:cTn id="37" fill="hold">
                      <p:stCondLst>
                        <p:cond delay="indefinite"/>
                      </p:stCondLst>
                      <p:childTnLst>
                        <p:par>
                          <p:cTn id="38" fill="hold">
                            <p:stCondLst>
                              <p:cond delay="0"/>
                            </p:stCondLst>
                            <p:childTnLst>
                              <p:par>
                                <p:cTn id="39" presetID="21" presetClass="entr" presetSubtype="1" fill="hold" nodeType="clickEffect">
                                  <p:stCondLst>
                                    <p:cond delay="0"/>
                                  </p:stCondLst>
                                  <p:childTnLst>
                                    <p:set>
                                      <p:cBhvr>
                                        <p:cTn id="40" dur="1" fill="hold">
                                          <p:stCondLst>
                                            <p:cond delay="0"/>
                                          </p:stCondLst>
                                        </p:cTn>
                                        <p:tgtEl>
                                          <p:spTgt spid="46"/>
                                        </p:tgtEl>
                                        <p:attrNameLst>
                                          <p:attrName>style.visibility</p:attrName>
                                        </p:attrNameLst>
                                      </p:cBhvr>
                                      <p:to>
                                        <p:strVal val="visible"/>
                                      </p:to>
                                    </p:set>
                                    <p:animEffect transition="in" filter="wheel(1)">
                                      <p:cBhvr>
                                        <p:cTn id="41" dur="500"/>
                                        <p:tgtEl>
                                          <p:spTgt spid="46"/>
                                        </p:tgtEl>
                                      </p:cBhvr>
                                    </p:animEffect>
                                  </p:childTnLst>
                                </p:cTn>
                              </p:par>
                            </p:childTnLst>
                          </p:cTn>
                        </p:par>
                      </p:childTnLst>
                    </p:cTn>
                  </p:par>
                  <p:par>
                    <p:cTn id="42" fill="hold">
                      <p:stCondLst>
                        <p:cond delay="indefinite"/>
                      </p:stCondLst>
                      <p:childTnLst>
                        <p:par>
                          <p:cTn id="43" fill="hold">
                            <p:stCondLst>
                              <p:cond delay="0"/>
                            </p:stCondLst>
                            <p:childTnLst>
                              <p:par>
                                <p:cTn id="44" presetID="22" presetClass="entr" presetSubtype="1" fill="hold" nodeType="clickEffect">
                                  <p:stCondLst>
                                    <p:cond delay="0"/>
                                  </p:stCondLst>
                                  <p:childTnLst>
                                    <p:set>
                                      <p:cBhvr>
                                        <p:cTn id="45" dur="1" fill="hold">
                                          <p:stCondLst>
                                            <p:cond delay="0"/>
                                          </p:stCondLst>
                                        </p:cTn>
                                        <p:tgtEl>
                                          <p:spTgt spid="50"/>
                                        </p:tgtEl>
                                        <p:attrNameLst>
                                          <p:attrName>style.visibility</p:attrName>
                                        </p:attrNameLst>
                                      </p:cBhvr>
                                      <p:to>
                                        <p:strVal val="visible"/>
                                      </p:to>
                                    </p:set>
                                    <p:animEffect transition="in" filter="wipe(up)">
                                      <p:cBhvr>
                                        <p:cTn id="46" dur="500"/>
                                        <p:tgtEl>
                                          <p:spTgt spid="50"/>
                                        </p:tgtEl>
                                      </p:cBhvr>
                                    </p:animEffect>
                                  </p:childTnLst>
                                </p:cTn>
                              </p:par>
                              <p:par>
                                <p:cTn id="47" presetID="22" presetClass="entr" presetSubtype="2" fill="hold" nodeType="withEffect">
                                  <p:stCondLst>
                                    <p:cond delay="0"/>
                                  </p:stCondLst>
                                  <p:childTnLst>
                                    <p:set>
                                      <p:cBhvr>
                                        <p:cTn id="48" dur="1" fill="hold">
                                          <p:stCondLst>
                                            <p:cond delay="0"/>
                                          </p:stCondLst>
                                        </p:cTn>
                                        <p:tgtEl>
                                          <p:spTgt spid="52"/>
                                        </p:tgtEl>
                                        <p:attrNameLst>
                                          <p:attrName>style.visibility</p:attrName>
                                        </p:attrNameLst>
                                      </p:cBhvr>
                                      <p:to>
                                        <p:strVal val="visible"/>
                                      </p:to>
                                    </p:set>
                                    <p:animEffect transition="in" filter="wipe(right)">
                                      <p:cBhvr>
                                        <p:cTn id="49" dur="500"/>
                                        <p:tgtEl>
                                          <p:spTgt spid="52"/>
                                        </p:tgtEl>
                                      </p:cBhvr>
                                    </p:animEffect>
                                  </p:childTnLst>
                                </p:cTn>
                              </p:par>
                            </p:childTnLst>
                          </p:cTn>
                        </p:par>
                        <p:par>
                          <p:cTn id="50" fill="hold">
                            <p:stCondLst>
                              <p:cond delay="500"/>
                            </p:stCondLst>
                            <p:childTnLst>
                              <p:par>
                                <p:cTn id="51" presetID="22" presetClass="entr" presetSubtype="8" fill="hold" grpId="0" nodeType="afterEffect">
                                  <p:stCondLst>
                                    <p:cond delay="0"/>
                                  </p:stCondLst>
                                  <p:childTnLst>
                                    <p:set>
                                      <p:cBhvr>
                                        <p:cTn id="52" dur="1" fill="hold">
                                          <p:stCondLst>
                                            <p:cond delay="0"/>
                                          </p:stCondLst>
                                        </p:cTn>
                                        <p:tgtEl>
                                          <p:spTgt spid="54"/>
                                        </p:tgtEl>
                                        <p:attrNameLst>
                                          <p:attrName>style.visibility</p:attrName>
                                        </p:attrNameLst>
                                      </p:cBhvr>
                                      <p:to>
                                        <p:strVal val="visible"/>
                                      </p:to>
                                    </p:set>
                                    <p:animEffect transition="in" filter="wipe(left)">
                                      <p:cBhvr>
                                        <p:cTn id="53" dur="500"/>
                                        <p:tgtEl>
                                          <p:spTgt spid="54"/>
                                        </p:tgtEl>
                                      </p:cBhvr>
                                    </p:animEffect>
                                  </p:childTnLst>
                                </p:cTn>
                              </p:par>
                            </p:childTnLst>
                          </p:cTn>
                        </p:par>
                      </p:childTnLst>
                    </p:cTn>
                  </p:par>
                  <p:par>
                    <p:cTn id="54" fill="hold">
                      <p:stCondLst>
                        <p:cond delay="indefinite"/>
                      </p:stCondLst>
                      <p:childTnLst>
                        <p:par>
                          <p:cTn id="55" fill="hold">
                            <p:stCondLst>
                              <p:cond delay="0"/>
                            </p:stCondLst>
                            <p:childTnLst>
                              <p:par>
                                <p:cTn id="56" presetID="22" presetClass="entr" presetSubtype="4" fill="hold" nodeType="clickEffect">
                                  <p:stCondLst>
                                    <p:cond delay="0"/>
                                  </p:stCondLst>
                                  <p:childTnLst>
                                    <p:set>
                                      <p:cBhvr>
                                        <p:cTn id="57" dur="1" fill="hold">
                                          <p:stCondLst>
                                            <p:cond delay="0"/>
                                          </p:stCondLst>
                                        </p:cTn>
                                        <p:tgtEl>
                                          <p:spTgt spid="56"/>
                                        </p:tgtEl>
                                        <p:attrNameLst>
                                          <p:attrName>style.visibility</p:attrName>
                                        </p:attrNameLst>
                                      </p:cBhvr>
                                      <p:to>
                                        <p:strVal val="visible"/>
                                      </p:to>
                                    </p:set>
                                    <p:animEffect transition="in" filter="wipe(down)">
                                      <p:cBhvr>
                                        <p:cTn id="58" dur="500"/>
                                        <p:tgtEl>
                                          <p:spTgt spid="56"/>
                                        </p:tgtEl>
                                      </p:cBhvr>
                                    </p:animEffect>
                                  </p:childTnLst>
                                </p:cTn>
                              </p:par>
                              <p:par>
                                <p:cTn id="59" presetID="22" presetClass="entr" presetSubtype="8" fill="hold" nodeType="withEffect">
                                  <p:stCondLst>
                                    <p:cond delay="0"/>
                                  </p:stCondLst>
                                  <p:childTnLst>
                                    <p:set>
                                      <p:cBhvr>
                                        <p:cTn id="60" dur="1" fill="hold">
                                          <p:stCondLst>
                                            <p:cond delay="0"/>
                                          </p:stCondLst>
                                        </p:cTn>
                                        <p:tgtEl>
                                          <p:spTgt spid="58"/>
                                        </p:tgtEl>
                                        <p:attrNameLst>
                                          <p:attrName>style.visibility</p:attrName>
                                        </p:attrNameLst>
                                      </p:cBhvr>
                                      <p:to>
                                        <p:strVal val="visible"/>
                                      </p:to>
                                    </p:set>
                                    <p:animEffect transition="in" filter="wipe(left)">
                                      <p:cBhvr>
                                        <p:cTn id="61" dur="500"/>
                                        <p:tgtEl>
                                          <p:spTgt spid="58"/>
                                        </p:tgtEl>
                                      </p:cBhvr>
                                    </p:animEffect>
                                  </p:childTnLst>
                                </p:cTn>
                              </p:par>
                            </p:childTnLst>
                          </p:cTn>
                        </p:par>
                        <p:par>
                          <p:cTn id="62" fill="hold">
                            <p:stCondLst>
                              <p:cond delay="500"/>
                            </p:stCondLst>
                            <p:childTnLst>
                              <p:par>
                                <p:cTn id="63" presetID="22" presetClass="entr" presetSubtype="8" fill="hold" grpId="0" nodeType="afterEffect">
                                  <p:stCondLst>
                                    <p:cond delay="0"/>
                                  </p:stCondLst>
                                  <p:childTnLst>
                                    <p:set>
                                      <p:cBhvr>
                                        <p:cTn id="64" dur="1" fill="hold">
                                          <p:stCondLst>
                                            <p:cond delay="0"/>
                                          </p:stCondLst>
                                        </p:cTn>
                                        <p:tgtEl>
                                          <p:spTgt spid="59"/>
                                        </p:tgtEl>
                                        <p:attrNameLst>
                                          <p:attrName>style.visibility</p:attrName>
                                        </p:attrNameLst>
                                      </p:cBhvr>
                                      <p:to>
                                        <p:strVal val="visible"/>
                                      </p:to>
                                    </p:set>
                                    <p:animEffect transition="in" filter="wipe(left)">
                                      <p:cBhvr>
                                        <p:cTn id="65" dur="500"/>
                                        <p:tgtEl>
                                          <p:spTgt spid="59"/>
                                        </p:tgtEl>
                                      </p:cBhvr>
                                    </p:animEffect>
                                  </p:childTnLst>
                                </p:cTn>
                              </p:par>
                            </p:childTnLst>
                          </p:cTn>
                        </p:par>
                      </p:childTnLst>
                    </p:cTn>
                  </p:par>
                  <p:par>
                    <p:cTn id="66" fill="hold">
                      <p:stCondLst>
                        <p:cond delay="indefinite"/>
                      </p:stCondLst>
                      <p:childTnLst>
                        <p:par>
                          <p:cTn id="67" fill="hold">
                            <p:stCondLst>
                              <p:cond delay="0"/>
                            </p:stCondLst>
                            <p:childTnLst>
                              <p:par>
                                <p:cTn id="68" presetID="1" presetClass="entr" presetSubtype="0" fill="hold" nodeType="clickEffect">
                                  <p:stCondLst>
                                    <p:cond delay="0"/>
                                  </p:stCondLst>
                                  <p:childTnLst>
                                    <p:set>
                                      <p:cBhvr>
                                        <p:cTn id="69" dur="1" fill="hold">
                                          <p:stCondLst>
                                            <p:cond delay="0"/>
                                          </p:stCondLst>
                                        </p:cTn>
                                        <p:tgtEl>
                                          <p:spTgt spid="60"/>
                                        </p:tgtEl>
                                        <p:attrNameLst>
                                          <p:attrName>style.visibility</p:attrName>
                                        </p:attrNameLst>
                                      </p:cBhvr>
                                      <p:to>
                                        <p:strVal val="visible"/>
                                      </p:to>
                                    </p:set>
                                  </p:childTnLst>
                                </p:cTn>
                              </p:par>
                            </p:childTnLst>
                          </p:cTn>
                        </p:par>
                        <p:par>
                          <p:cTn id="70" fill="hold">
                            <p:stCondLst>
                              <p:cond delay="0"/>
                            </p:stCondLst>
                            <p:childTnLst>
                              <p:par>
                                <p:cTn id="71" presetID="22" presetClass="entr" presetSubtype="8" fill="hold" grpId="0" nodeType="afterEffect">
                                  <p:stCondLst>
                                    <p:cond delay="0"/>
                                  </p:stCondLst>
                                  <p:childTnLst>
                                    <p:set>
                                      <p:cBhvr>
                                        <p:cTn id="72" dur="1" fill="hold">
                                          <p:stCondLst>
                                            <p:cond delay="0"/>
                                          </p:stCondLst>
                                        </p:cTn>
                                        <p:tgtEl>
                                          <p:spTgt spid="61"/>
                                        </p:tgtEl>
                                        <p:attrNameLst>
                                          <p:attrName>style.visibility</p:attrName>
                                        </p:attrNameLst>
                                      </p:cBhvr>
                                      <p:to>
                                        <p:strVal val="visible"/>
                                      </p:to>
                                    </p:set>
                                    <p:animEffect transition="in" filter="wipe(left)">
                                      <p:cBhvr>
                                        <p:cTn id="73" dur="500"/>
                                        <p:tgtEl>
                                          <p:spTgt spid="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11" grpId="0"/>
      <p:bldP spid="13" grpId="0"/>
      <p:bldP spid="14" grpId="0"/>
      <p:bldP spid="53" grpId="0"/>
      <p:bldP spid="54" grpId="0"/>
      <p:bldP spid="59" grpId="0"/>
      <p:bldP spid="61"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gradFill>
          <a:gsLst>
            <a:gs pos="7000">
              <a:schemeClr val="accent1">
                <a:lumMod val="5000"/>
                <a:lumOff val="95000"/>
              </a:schemeClr>
            </a:gs>
            <a:gs pos="11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BAAC45D6-BF83-4B1B-BCB9-CD43C1423874}"/>
              </a:ext>
            </a:extLst>
          </p:cNvPr>
          <p:cNvGrpSpPr/>
          <p:nvPr/>
        </p:nvGrpSpPr>
        <p:grpSpPr>
          <a:xfrm>
            <a:off x="3632019" y="139574"/>
            <a:ext cx="4758431" cy="540805"/>
            <a:chOff x="3632019" y="139574"/>
            <a:chExt cx="4758431" cy="540805"/>
          </a:xfrm>
        </p:grpSpPr>
        <p:sp>
          <p:nvSpPr>
            <p:cNvPr id="3" name="TextBox 2">
              <a:extLst>
                <a:ext uri="{FF2B5EF4-FFF2-40B4-BE49-F238E27FC236}">
                  <a16:creationId xmlns:a16="http://schemas.microsoft.com/office/drawing/2014/main" id="{8D775DB8-9D4B-45DE-9FA8-730E92665212}"/>
                </a:ext>
              </a:extLst>
            </p:cNvPr>
            <p:cNvSpPr txBox="1"/>
            <p:nvPr/>
          </p:nvSpPr>
          <p:spPr>
            <a:xfrm>
              <a:off x="3666048" y="139574"/>
              <a:ext cx="4724402" cy="523220"/>
            </a:xfrm>
            <a:prstGeom prst="rect">
              <a:avLst/>
            </a:prstGeom>
            <a:noFill/>
          </p:spPr>
          <p:txBody>
            <a:bodyPr wrap="square" rtlCol="0">
              <a:spAutoFit/>
            </a:bodyPr>
            <a:lstStyle/>
            <a:p>
              <a:pPr algn="ctr"/>
              <a:r>
                <a:rPr lang="en-US" sz="2800" b="1" dirty="0">
                  <a:solidFill>
                    <a:srgbClr val="FFC000"/>
                  </a:solidFill>
                  <a:latin typeface="Times New Roman" panose="02020603050405020304" pitchFamily="18" charset="0"/>
                  <a:cs typeface="Times New Roman" panose="02020603050405020304" pitchFamily="18" charset="0"/>
                </a:rPr>
                <a:t>III. ĐỒ THỊ CỦA HÀM SỐ</a:t>
              </a:r>
              <a:endParaRPr lang="vi-VN" sz="2800" b="1" dirty="0">
                <a:solidFill>
                  <a:srgbClr val="FFC000"/>
                </a:solidFill>
                <a:latin typeface="Times New Roman" panose="02020603050405020304" pitchFamily="18" charset="0"/>
                <a:cs typeface="Times New Roman" panose="02020603050405020304" pitchFamily="18" charset="0"/>
              </a:endParaRPr>
            </a:p>
          </p:txBody>
        </p:sp>
        <p:sp>
          <p:nvSpPr>
            <p:cNvPr id="4" name="TextBox 3">
              <a:extLst>
                <a:ext uri="{FF2B5EF4-FFF2-40B4-BE49-F238E27FC236}">
                  <a16:creationId xmlns:a16="http://schemas.microsoft.com/office/drawing/2014/main" id="{65BADAFE-1E31-4F33-B7CE-66F68DEA71BB}"/>
                </a:ext>
              </a:extLst>
            </p:cNvPr>
            <p:cNvSpPr txBox="1"/>
            <p:nvPr/>
          </p:nvSpPr>
          <p:spPr>
            <a:xfrm>
              <a:off x="3632019" y="157159"/>
              <a:ext cx="4724402" cy="523220"/>
            </a:xfrm>
            <a:prstGeom prst="rect">
              <a:avLst/>
            </a:prstGeom>
            <a:noFill/>
          </p:spPr>
          <p:txBody>
            <a:bodyPr wrap="square" rtlCol="0">
              <a:spAutoFit/>
            </a:bodyPr>
            <a:lstStyle/>
            <a:p>
              <a:pPr algn="ctr"/>
              <a:r>
                <a:rPr lang="en-US" sz="2800" b="1" dirty="0">
                  <a:solidFill>
                    <a:srgbClr val="FF0000"/>
                  </a:solidFill>
                  <a:latin typeface="Times New Roman" panose="02020603050405020304" pitchFamily="18" charset="0"/>
                  <a:cs typeface="Times New Roman" panose="02020603050405020304" pitchFamily="18" charset="0"/>
                </a:rPr>
                <a:t>III. ĐỒ THỊ CỦA HÀM SỐ</a:t>
              </a:r>
              <a:endParaRPr lang="vi-VN" sz="2800" b="1" dirty="0">
                <a:solidFill>
                  <a:srgbClr val="FF0000"/>
                </a:solidFill>
                <a:latin typeface="Times New Roman" panose="02020603050405020304" pitchFamily="18" charset="0"/>
                <a:cs typeface="Times New Roman" panose="02020603050405020304" pitchFamily="18" charset="0"/>
              </a:endParaRPr>
            </a:p>
          </p:txBody>
        </p:sp>
      </p:grpSp>
      <p:grpSp>
        <p:nvGrpSpPr>
          <p:cNvPr id="46" name="Group 45">
            <a:extLst>
              <a:ext uri="{FF2B5EF4-FFF2-40B4-BE49-F238E27FC236}">
                <a16:creationId xmlns:a16="http://schemas.microsoft.com/office/drawing/2014/main" id="{B6AADA0A-3F07-4541-BD76-0E58EB537FC1}"/>
              </a:ext>
            </a:extLst>
          </p:cNvPr>
          <p:cNvGrpSpPr/>
          <p:nvPr/>
        </p:nvGrpSpPr>
        <p:grpSpPr>
          <a:xfrm>
            <a:off x="6532896" y="761674"/>
            <a:ext cx="6051898" cy="5043326"/>
            <a:chOff x="6532896" y="761674"/>
            <a:chExt cx="6051898" cy="5043326"/>
          </a:xfrm>
        </p:grpSpPr>
        <p:grpSp>
          <p:nvGrpSpPr>
            <p:cNvPr id="31" name="Group 30">
              <a:extLst>
                <a:ext uri="{FF2B5EF4-FFF2-40B4-BE49-F238E27FC236}">
                  <a16:creationId xmlns:a16="http://schemas.microsoft.com/office/drawing/2014/main" id="{FD4A20B5-FBC0-4B82-A860-54B89E6F0AF8}"/>
                </a:ext>
              </a:extLst>
            </p:cNvPr>
            <p:cNvGrpSpPr/>
            <p:nvPr/>
          </p:nvGrpSpPr>
          <p:grpSpPr>
            <a:xfrm>
              <a:off x="6600000" y="941989"/>
              <a:ext cx="5472000" cy="4863011"/>
              <a:chOff x="6600000" y="941989"/>
              <a:chExt cx="5472000" cy="4863011"/>
            </a:xfrm>
          </p:grpSpPr>
          <p:cxnSp>
            <p:nvCxnSpPr>
              <p:cNvPr id="16" name="Straight Arrow Connector 15">
                <a:extLst>
                  <a:ext uri="{FF2B5EF4-FFF2-40B4-BE49-F238E27FC236}">
                    <a16:creationId xmlns:a16="http://schemas.microsoft.com/office/drawing/2014/main" id="{51097517-4D9A-4F12-91D6-A5114195921D}"/>
                  </a:ext>
                </a:extLst>
              </p:cNvPr>
              <p:cNvCxnSpPr/>
              <p:nvPr/>
            </p:nvCxnSpPr>
            <p:spPr>
              <a:xfrm>
                <a:off x="6600000" y="3429000"/>
                <a:ext cx="5472000" cy="0"/>
              </a:xfrm>
              <a:prstGeom prst="straightConnector1">
                <a:avLst/>
              </a:prstGeom>
              <a:ln>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18" name="Straight Arrow Connector 17">
                <a:extLst>
                  <a:ext uri="{FF2B5EF4-FFF2-40B4-BE49-F238E27FC236}">
                    <a16:creationId xmlns:a16="http://schemas.microsoft.com/office/drawing/2014/main" id="{702A99F4-AD8C-4D0D-B497-C438B5357B53}"/>
                  </a:ext>
                </a:extLst>
              </p:cNvPr>
              <p:cNvCxnSpPr/>
              <p:nvPr/>
            </p:nvCxnSpPr>
            <p:spPr>
              <a:xfrm flipV="1">
                <a:off x="8976000" y="941989"/>
                <a:ext cx="0" cy="4863011"/>
              </a:xfrm>
              <a:prstGeom prst="straightConnector1">
                <a:avLst/>
              </a:prstGeom>
              <a:ln>
                <a:solidFill>
                  <a:schemeClr val="bg1"/>
                </a:solidFill>
                <a:tailEnd type="triangle"/>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58928307-FCB3-4150-B7B6-B6B878E5CFDA}"/>
                  </a:ext>
                </a:extLst>
              </p:cNvPr>
              <p:cNvSpPr txBox="1"/>
              <p:nvPr/>
            </p:nvSpPr>
            <p:spPr>
              <a:xfrm>
                <a:off x="8832001" y="2411639"/>
                <a:ext cx="576000" cy="369332"/>
              </a:xfrm>
              <a:prstGeom prst="rect">
                <a:avLst/>
              </a:prstGeom>
              <a:noFill/>
            </p:spPr>
            <p:txBody>
              <a:bodyPr wrap="square" rtlCol="0">
                <a:spAutoFit/>
              </a:bodyPr>
              <a:lstStyle/>
              <a:p>
                <a:r>
                  <a:rPr lang="en-US" dirty="0">
                    <a:solidFill>
                      <a:schemeClr val="bg1"/>
                    </a:solidFill>
                  </a:rPr>
                  <a:t>_</a:t>
                </a:r>
                <a:endParaRPr lang="vi-VN" dirty="0">
                  <a:solidFill>
                    <a:schemeClr val="bg1"/>
                  </a:solidFill>
                </a:endParaRPr>
              </a:p>
            </p:txBody>
          </p:sp>
          <p:sp>
            <p:nvSpPr>
              <p:cNvPr id="20" name="TextBox 19">
                <a:extLst>
                  <a:ext uri="{FF2B5EF4-FFF2-40B4-BE49-F238E27FC236}">
                    <a16:creationId xmlns:a16="http://schemas.microsoft.com/office/drawing/2014/main" id="{973BF223-3275-42B9-854E-0F471C060652}"/>
                  </a:ext>
                </a:extLst>
              </p:cNvPr>
              <p:cNvSpPr txBox="1"/>
              <p:nvPr/>
            </p:nvSpPr>
            <p:spPr>
              <a:xfrm>
                <a:off x="8832001" y="1695086"/>
                <a:ext cx="576000" cy="369332"/>
              </a:xfrm>
              <a:prstGeom prst="rect">
                <a:avLst/>
              </a:prstGeom>
              <a:noFill/>
            </p:spPr>
            <p:txBody>
              <a:bodyPr wrap="square" rtlCol="0">
                <a:spAutoFit/>
              </a:bodyPr>
              <a:lstStyle/>
              <a:p>
                <a:r>
                  <a:rPr lang="en-US" dirty="0">
                    <a:solidFill>
                      <a:schemeClr val="bg1"/>
                    </a:solidFill>
                  </a:rPr>
                  <a:t>_</a:t>
                </a:r>
                <a:endParaRPr lang="vi-VN" dirty="0">
                  <a:solidFill>
                    <a:schemeClr val="bg1"/>
                  </a:solidFill>
                </a:endParaRPr>
              </a:p>
            </p:txBody>
          </p:sp>
          <p:sp>
            <p:nvSpPr>
              <p:cNvPr id="21" name="TextBox 20">
                <a:extLst>
                  <a:ext uri="{FF2B5EF4-FFF2-40B4-BE49-F238E27FC236}">
                    <a16:creationId xmlns:a16="http://schemas.microsoft.com/office/drawing/2014/main" id="{2AF833A9-00EE-4108-B649-59CCC71DB9CF}"/>
                  </a:ext>
                </a:extLst>
              </p:cNvPr>
              <p:cNvSpPr txBox="1"/>
              <p:nvPr/>
            </p:nvSpPr>
            <p:spPr>
              <a:xfrm>
                <a:off x="8832001" y="982817"/>
                <a:ext cx="576000" cy="369332"/>
              </a:xfrm>
              <a:prstGeom prst="rect">
                <a:avLst/>
              </a:prstGeom>
              <a:noFill/>
            </p:spPr>
            <p:txBody>
              <a:bodyPr wrap="square" rtlCol="0">
                <a:spAutoFit/>
              </a:bodyPr>
              <a:lstStyle/>
              <a:p>
                <a:r>
                  <a:rPr lang="en-US" dirty="0">
                    <a:solidFill>
                      <a:schemeClr val="bg1"/>
                    </a:solidFill>
                  </a:rPr>
                  <a:t>_</a:t>
                </a:r>
                <a:endParaRPr lang="vi-VN" dirty="0">
                  <a:solidFill>
                    <a:schemeClr val="bg1"/>
                  </a:solidFill>
                </a:endParaRPr>
              </a:p>
            </p:txBody>
          </p:sp>
          <p:sp>
            <p:nvSpPr>
              <p:cNvPr id="22" name="TextBox 21">
                <a:extLst>
                  <a:ext uri="{FF2B5EF4-FFF2-40B4-BE49-F238E27FC236}">
                    <a16:creationId xmlns:a16="http://schemas.microsoft.com/office/drawing/2014/main" id="{2D033642-1726-4C2F-8AFD-B53318DCE68B}"/>
                  </a:ext>
                </a:extLst>
              </p:cNvPr>
              <p:cNvSpPr txBox="1"/>
              <p:nvPr/>
            </p:nvSpPr>
            <p:spPr>
              <a:xfrm>
                <a:off x="8832001" y="3859552"/>
                <a:ext cx="576000" cy="369332"/>
              </a:xfrm>
              <a:prstGeom prst="rect">
                <a:avLst/>
              </a:prstGeom>
              <a:noFill/>
            </p:spPr>
            <p:txBody>
              <a:bodyPr wrap="square" rtlCol="0">
                <a:spAutoFit/>
              </a:bodyPr>
              <a:lstStyle/>
              <a:p>
                <a:r>
                  <a:rPr lang="en-US" dirty="0">
                    <a:solidFill>
                      <a:schemeClr val="bg1"/>
                    </a:solidFill>
                  </a:rPr>
                  <a:t>_</a:t>
                </a:r>
                <a:endParaRPr lang="vi-VN" dirty="0">
                  <a:solidFill>
                    <a:schemeClr val="bg1"/>
                  </a:solidFill>
                </a:endParaRPr>
              </a:p>
            </p:txBody>
          </p:sp>
          <p:sp>
            <p:nvSpPr>
              <p:cNvPr id="23" name="TextBox 22">
                <a:extLst>
                  <a:ext uri="{FF2B5EF4-FFF2-40B4-BE49-F238E27FC236}">
                    <a16:creationId xmlns:a16="http://schemas.microsoft.com/office/drawing/2014/main" id="{62C7FA99-D385-4195-8F84-C049CBAD3145}"/>
                  </a:ext>
                </a:extLst>
              </p:cNvPr>
              <p:cNvSpPr txBox="1"/>
              <p:nvPr/>
            </p:nvSpPr>
            <p:spPr>
              <a:xfrm>
                <a:off x="8832001" y="4566138"/>
                <a:ext cx="576000" cy="369332"/>
              </a:xfrm>
              <a:prstGeom prst="rect">
                <a:avLst/>
              </a:prstGeom>
              <a:noFill/>
            </p:spPr>
            <p:txBody>
              <a:bodyPr wrap="square" rtlCol="0">
                <a:spAutoFit/>
              </a:bodyPr>
              <a:lstStyle/>
              <a:p>
                <a:r>
                  <a:rPr lang="en-US" dirty="0">
                    <a:solidFill>
                      <a:schemeClr val="bg1"/>
                    </a:solidFill>
                  </a:rPr>
                  <a:t>_</a:t>
                </a:r>
                <a:endParaRPr lang="vi-VN" dirty="0">
                  <a:solidFill>
                    <a:schemeClr val="bg1"/>
                  </a:solidFill>
                </a:endParaRPr>
              </a:p>
            </p:txBody>
          </p:sp>
          <p:sp>
            <p:nvSpPr>
              <p:cNvPr id="24" name="TextBox 23">
                <a:extLst>
                  <a:ext uri="{FF2B5EF4-FFF2-40B4-BE49-F238E27FC236}">
                    <a16:creationId xmlns:a16="http://schemas.microsoft.com/office/drawing/2014/main" id="{B5BBC85C-22B8-40BC-AEC4-82E78DF2049A}"/>
                  </a:ext>
                </a:extLst>
              </p:cNvPr>
              <p:cNvSpPr txBox="1"/>
              <p:nvPr/>
            </p:nvSpPr>
            <p:spPr>
              <a:xfrm>
                <a:off x="8832001" y="5311458"/>
                <a:ext cx="576000" cy="369332"/>
              </a:xfrm>
              <a:prstGeom prst="rect">
                <a:avLst/>
              </a:prstGeom>
              <a:noFill/>
            </p:spPr>
            <p:txBody>
              <a:bodyPr wrap="square" rtlCol="0">
                <a:spAutoFit/>
              </a:bodyPr>
              <a:lstStyle/>
              <a:p>
                <a:r>
                  <a:rPr lang="en-US" dirty="0">
                    <a:solidFill>
                      <a:schemeClr val="bg1"/>
                    </a:solidFill>
                  </a:rPr>
                  <a:t>_</a:t>
                </a:r>
                <a:endParaRPr lang="vi-VN" dirty="0">
                  <a:solidFill>
                    <a:schemeClr val="bg1"/>
                  </a:solidFill>
                </a:endParaRPr>
              </a:p>
            </p:txBody>
          </p:sp>
          <p:sp>
            <p:nvSpPr>
              <p:cNvPr id="25" name="TextBox 24">
                <a:extLst>
                  <a:ext uri="{FF2B5EF4-FFF2-40B4-BE49-F238E27FC236}">
                    <a16:creationId xmlns:a16="http://schemas.microsoft.com/office/drawing/2014/main" id="{482B3B1D-7763-44B5-98D7-86C703FD2BFC}"/>
                  </a:ext>
                </a:extLst>
              </p:cNvPr>
              <p:cNvSpPr txBox="1"/>
              <p:nvPr/>
            </p:nvSpPr>
            <p:spPr>
              <a:xfrm>
                <a:off x="6691456" y="3275111"/>
                <a:ext cx="575998" cy="307777"/>
              </a:xfrm>
              <a:prstGeom prst="rect">
                <a:avLst/>
              </a:prstGeom>
              <a:noFill/>
            </p:spPr>
            <p:txBody>
              <a:bodyPr wrap="square" rtlCol="0">
                <a:spAutoFit/>
              </a:bodyPr>
              <a:lstStyle/>
              <a:p>
                <a:r>
                  <a:rPr lang="en-US" sz="1400" dirty="0">
                    <a:solidFill>
                      <a:schemeClr val="bg1"/>
                    </a:solidFill>
                  </a:rPr>
                  <a:t>|</a:t>
                </a:r>
                <a:endParaRPr lang="vi-VN" sz="1400" dirty="0">
                  <a:solidFill>
                    <a:schemeClr val="bg1"/>
                  </a:solidFill>
                </a:endParaRPr>
              </a:p>
            </p:txBody>
          </p:sp>
          <p:sp>
            <p:nvSpPr>
              <p:cNvPr id="26" name="TextBox 25">
                <a:extLst>
                  <a:ext uri="{FF2B5EF4-FFF2-40B4-BE49-F238E27FC236}">
                    <a16:creationId xmlns:a16="http://schemas.microsoft.com/office/drawing/2014/main" id="{1E7F8BB7-D61E-47CD-A79F-B4CE3E87FDAC}"/>
                  </a:ext>
                </a:extLst>
              </p:cNvPr>
              <p:cNvSpPr txBox="1"/>
              <p:nvPr/>
            </p:nvSpPr>
            <p:spPr>
              <a:xfrm>
                <a:off x="7411453" y="3261016"/>
                <a:ext cx="575998" cy="307777"/>
              </a:xfrm>
              <a:prstGeom prst="rect">
                <a:avLst/>
              </a:prstGeom>
              <a:noFill/>
            </p:spPr>
            <p:txBody>
              <a:bodyPr wrap="square" rtlCol="0">
                <a:spAutoFit/>
              </a:bodyPr>
              <a:lstStyle/>
              <a:p>
                <a:r>
                  <a:rPr lang="en-US" sz="1400" dirty="0">
                    <a:solidFill>
                      <a:schemeClr val="bg1"/>
                    </a:solidFill>
                  </a:rPr>
                  <a:t>|</a:t>
                </a:r>
                <a:endParaRPr lang="vi-VN" sz="1400" dirty="0">
                  <a:solidFill>
                    <a:schemeClr val="bg1"/>
                  </a:solidFill>
                </a:endParaRPr>
              </a:p>
            </p:txBody>
          </p:sp>
          <p:sp>
            <p:nvSpPr>
              <p:cNvPr id="27" name="TextBox 26">
                <a:extLst>
                  <a:ext uri="{FF2B5EF4-FFF2-40B4-BE49-F238E27FC236}">
                    <a16:creationId xmlns:a16="http://schemas.microsoft.com/office/drawing/2014/main" id="{3291183F-DCAD-4E6D-BD4F-2CA0F628D943}"/>
                  </a:ext>
                </a:extLst>
              </p:cNvPr>
              <p:cNvSpPr txBox="1"/>
              <p:nvPr/>
            </p:nvSpPr>
            <p:spPr>
              <a:xfrm>
                <a:off x="8131450" y="3274864"/>
                <a:ext cx="575998" cy="307777"/>
              </a:xfrm>
              <a:prstGeom prst="rect">
                <a:avLst/>
              </a:prstGeom>
              <a:noFill/>
            </p:spPr>
            <p:txBody>
              <a:bodyPr wrap="square" rtlCol="0">
                <a:spAutoFit/>
              </a:bodyPr>
              <a:lstStyle/>
              <a:p>
                <a:r>
                  <a:rPr lang="en-US" sz="1400" dirty="0">
                    <a:solidFill>
                      <a:schemeClr val="bg1"/>
                    </a:solidFill>
                  </a:rPr>
                  <a:t>|</a:t>
                </a:r>
                <a:endParaRPr lang="vi-VN" sz="1400" dirty="0">
                  <a:solidFill>
                    <a:schemeClr val="bg1"/>
                  </a:solidFill>
                </a:endParaRPr>
              </a:p>
            </p:txBody>
          </p:sp>
          <p:sp>
            <p:nvSpPr>
              <p:cNvPr id="28" name="TextBox 27">
                <a:extLst>
                  <a:ext uri="{FF2B5EF4-FFF2-40B4-BE49-F238E27FC236}">
                    <a16:creationId xmlns:a16="http://schemas.microsoft.com/office/drawing/2014/main" id="{E3A73CAC-DB87-492D-A326-82998305B022}"/>
                  </a:ext>
                </a:extLst>
              </p:cNvPr>
              <p:cNvSpPr txBox="1"/>
              <p:nvPr/>
            </p:nvSpPr>
            <p:spPr>
              <a:xfrm>
                <a:off x="9571444" y="3278984"/>
                <a:ext cx="575998" cy="307777"/>
              </a:xfrm>
              <a:prstGeom prst="rect">
                <a:avLst/>
              </a:prstGeom>
              <a:noFill/>
            </p:spPr>
            <p:txBody>
              <a:bodyPr wrap="square" rtlCol="0">
                <a:spAutoFit/>
              </a:bodyPr>
              <a:lstStyle/>
              <a:p>
                <a:r>
                  <a:rPr lang="en-US" sz="1400" dirty="0">
                    <a:solidFill>
                      <a:schemeClr val="bg1"/>
                    </a:solidFill>
                  </a:rPr>
                  <a:t>|</a:t>
                </a:r>
                <a:endParaRPr lang="vi-VN" sz="1400" dirty="0">
                  <a:solidFill>
                    <a:schemeClr val="bg1"/>
                  </a:solidFill>
                </a:endParaRPr>
              </a:p>
            </p:txBody>
          </p:sp>
          <p:sp>
            <p:nvSpPr>
              <p:cNvPr id="29" name="TextBox 28">
                <a:extLst>
                  <a:ext uri="{FF2B5EF4-FFF2-40B4-BE49-F238E27FC236}">
                    <a16:creationId xmlns:a16="http://schemas.microsoft.com/office/drawing/2014/main" id="{239394F4-77D2-4D23-8CD8-91050CBDE744}"/>
                  </a:ext>
                </a:extLst>
              </p:cNvPr>
              <p:cNvSpPr txBox="1"/>
              <p:nvPr/>
            </p:nvSpPr>
            <p:spPr>
              <a:xfrm>
                <a:off x="10298611" y="3261015"/>
                <a:ext cx="575998" cy="307777"/>
              </a:xfrm>
              <a:prstGeom prst="rect">
                <a:avLst/>
              </a:prstGeom>
              <a:noFill/>
            </p:spPr>
            <p:txBody>
              <a:bodyPr wrap="square" rtlCol="0">
                <a:spAutoFit/>
              </a:bodyPr>
              <a:lstStyle/>
              <a:p>
                <a:r>
                  <a:rPr lang="en-US" sz="1400" dirty="0">
                    <a:solidFill>
                      <a:schemeClr val="bg1"/>
                    </a:solidFill>
                  </a:rPr>
                  <a:t>|</a:t>
                </a:r>
                <a:endParaRPr lang="vi-VN" sz="1400" dirty="0">
                  <a:solidFill>
                    <a:schemeClr val="bg1"/>
                  </a:solidFill>
                </a:endParaRPr>
              </a:p>
            </p:txBody>
          </p:sp>
          <p:sp>
            <p:nvSpPr>
              <p:cNvPr id="30" name="TextBox 29">
                <a:extLst>
                  <a:ext uri="{FF2B5EF4-FFF2-40B4-BE49-F238E27FC236}">
                    <a16:creationId xmlns:a16="http://schemas.microsoft.com/office/drawing/2014/main" id="{5C963268-7422-434E-9656-99D94F831CC8}"/>
                  </a:ext>
                </a:extLst>
              </p:cNvPr>
              <p:cNvSpPr txBox="1"/>
              <p:nvPr/>
            </p:nvSpPr>
            <p:spPr>
              <a:xfrm>
                <a:off x="11001553" y="3261015"/>
                <a:ext cx="575998" cy="307777"/>
              </a:xfrm>
              <a:prstGeom prst="rect">
                <a:avLst/>
              </a:prstGeom>
              <a:noFill/>
            </p:spPr>
            <p:txBody>
              <a:bodyPr wrap="square" rtlCol="0">
                <a:spAutoFit/>
              </a:bodyPr>
              <a:lstStyle/>
              <a:p>
                <a:r>
                  <a:rPr lang="en-US" sz="1400" dirty="0">
                    <a:solidFill>
                      <a:schemeClr val="bg1"/>
                    </a:solidFill>
                  </a:rPr>
                  <a:t>|</a:t>
                </a:r>
                <a:endParaRPr lang="vi-VN" sz="1400" dirty="0">
                  <a:solidFill>
                    <a:schemeClr val="bg1"/>
                  </a:solidFill>
                </a:endParaRPr>
              </a:p>
            </p:txBody>
          </p:sp>
        </p:grpSp>
        <p:sp>
          <p:nvSpPr>
            <p:cNvPr id="32" name="TextBox 31">
              <a:extLst>
                <a:ext uri="{FF2B5EF4-FFF2-40B4-BE49-F238E27FC236}">
                  <a16:creationId xmlns:a16="http://schemas.microsoft.com/office/drawing/2014/main" id="{885FDF8A-5927-4748-AB46-EFA59D28F4E8}"/>
                </a:ext>
              </a:extLst>
            </p:cNvPr>
            <p:cNvSpPr txBox="1"/>
            <p:nvPr/>
          </p:nvSpPr>
          <p:spPr>
            <a:xfrm>
              <a:off x="11720798" y="3373494"/>
              <a:ext cx="863996" cy="523220"/>
            </a:xfrm>
            <a:prstGeom prst="rect">
              <a:avLst/>
            </a:prstGeom>
            <a:noFill/>
          </p:spPr>
          <p:txBody>
            <a:bodyPr wrap="square" rtlCol="0">
              <a:spAutoFit/>
            </a:bodyPr>
            <a:lstStyle/>
            <a:p>
              <a:r>
                <a:rPr lang="en-US" sz="2800" dirty="0">
                  <a:latin typeface="Times New Roman" panose="02020603050405020304" pitchFamily="18" charset="0"/>
                  <a:cs typeface="Times New Roman" panose="02020603050405020304" pitchFamily="18" charset="0"/>
                </a:rPr>
                <a:t>x</a:t>
              </a:r>
              <a:endParaRPr lang="vi-VN" sz="2800" dirty="0">
                <a:latin typeface="Times New Roman" panose="02020603050405020304" pitchFamily="18" charset="0"/>
                <a:cs typeface="Times New Roman" panose="02020603050405020304" pitchFamily="18" charset="0"/>
              </a:endParaRPr>
            </a:p>
          </p:txBody>
        </p:sp>
        <p:sp>
          <p:nvSpPr>
            <p:cNvPr id="33" name="TextBox 32">
              <a:extLst>
                <a:ext uri="{FF2B5EF4-FFF2-40B4-BE49-F238E27FC236}">
                  <a16:creationId xmlns:a16="http://schemas.microsoft.com/office/drawing/2014/main" id="{E3784B92-C837-4588-8978-2308F7FDA337}"/>
                </a:ext>
              </a:extLst>
            </p:cNvPr>
            <p:cNvSpPr txBox="1"/>
            <p:nvPr/>
          </p:nvSpPr>
          <p:spPr>
            <a:xfrm>
              <a:off x="8390450" y="761674"/>
              <a:ext cx="863996" cy="523220"/>
            </a:xfrm>
            <a:prstGeom prst="rect">
              <a:avLst/>
            </a:prstGeom>
            <a:noFill/>
          </p:spPr>
          <p:txBody>
            <a:bodyPr wrap="square" rtlCol="0">
              <a:spAutoFit/>
            </a:bodyPr>
            <a:lstStyle/>
            <a:p>
              <a:r>
                <a:rPr lang="en-US" sz="2800" dirty="0">
                  <a:latin typeface="Times New Roman" panose="02020603050405020304" pitchFamily="18" charset="0"/>
                  <a:cs typeface="Times New Roman" panose="02020603050405020304" pitchFamily="18" charset="0"/>
                </a:rPr>
                <a:t>y</a:t>
              </a:r>
              <a:endParaRPr lang="vi-VN" sz="2800" dirty="0">
                <a:latin typeface="Times New Roman" panose="02020603050405020304" pitchFamily="18" charset="0"/>
                <a:cs typeface="Times New Roman" panose="02020603050405020304" pitchFamily="18" charset="0"/>
              </a:endParaRPr>
            </a:p>
          </p:txBody>
        </p:sp>
        <p:sp>
          <p:nvSpPr>
            <p:cNvPr id="34" name="TextBox 33">
              <a:extLst>
                <a:ext uri="{FF2B5EF4-FFF2-40B4-BE49-F238E27FC236}">
                  <a16:creationId xmlns:a16="http://schemas.microsoft.com/office/drawing/2014/main" id="{F6B6A119-7489-4CBD-B313-789F4F5EA702}"/>
                </a:ext>
              </a:extLst>
            </p:cNvPr>
            <p:cNvSpPr txBox="1"/>
            <p:nvPr/>
          </p:nvSpPr>
          <p:spPr>
            <a:xfrm>
              <a:off x="9484403" y="3624298"/>
              <a:ext cx="863996" cy="523220"/>
            </a:xfrm>
            <a:prstGeom prst="rect">
              <a:avLst/>
            </a:prstGeom>
            <a:noFill/>
          </p:spPr>
          <p:txBody>
            <a:bodyPr wrap="square" rtlCol="0">
              <a:spAutoFit/>
            </a:bodyPr>
            <a:lstStyle/>
            <a:p>
              <a:r>
                <a:rPr lang="en-US" sz="2800" dirty="0">
                  <a:latin typeface="Times New Roman" panose="02020603050405020304" pitchFamily="18" charset="0"/>
                  <a:cs typeface="Times New Roman" panose="02020603050405020304" pitchFamily="18" charset="0"/>
                </a:rPr>
                <a:t>1</a:t>
              </a:r>
              <a:endParaRPr lang="vi-VN" sz="2800" dirty="0">
                <a:latin typeface="Times New Roman" panose="02020603050405020304" pitchFamily="18" charset="0"/>
                <a:cs typeface="Times New Roman" panose="02020603050405020304" pitchFamily="18" charset="0"/>
              </a:endParaRPr>
            </a:p>
          </p:txBody>
        </p:sp>
        <p:sp>
          <p:nvSpPr>
            <p:cNvPr id="35" name="TextBox 34">
              <a:extLst>
                <a:ext uri="{FF2B5EF4-FFF2-40B4-BE49-F238E27FC236}">
                  <a16:creationId xmlns:a16="http://schemas.microsoft.com/office/drawing/2014/main" id="{DBD24EC6-E13A-4F9B-8241-C379612FE586}"/>
                </a:ext>
              </a:extLst>
            </p:cNvPr>
            <p:cNvSpPr txBox="1"/>
            <p:nvPr/>
          </p:nvSpPr>
          <p:spPr>
            <a:xfrm>
              <a:off x="10252549" y="3679804"/>
              <a:ext cx="863996" cy="523220"/>
            </a:xfrm>
            <a:prstGeom prst="rect">
              <a:avLst/>
            </a:prstGeom>
            <a:noFill/>
          </p:spPr>
          <p:txBody>
            <a:bodyPr wrap="square" rtlCol="0">
              <a:spAutoFit/>
            </a:bodyPr>
            <a:lstStyle/>
            <a:p>
              <a:r>
                <a:rPr lang="en-US" sz="2800" dirty="0">
                  <a:latin typeface="Times New Roman" panose="02020603050405020304" pitchFamily="18" charset="0"/>
                  <a:cs typeface="Times New Roman" panose="02020603050405020304" pitchFamily="18" charset="0"/>
                </a:rPr>
                <a:t>2</a:t>
              </a:r>
              <a:endParaRPr lang="vi-VN" sz="2800" dirty="0">
                <a:latin typeface="Times New Roman" panose="02020603050405020304" pitchFamily="18" charset="0"/>
                <a:cs typeface="Times New Roman" panose="02020603050405020304" pitchFamily="18" charset="0"/>
              </a:endParaRPr>
            </a:p>
          </p:txBody>
        </p:sp>
        <p:sp>
          <p:nvSpPr>
            <p:cNvPr id="36" name="TextBox 35">
              <a:extLst>
                <a:ext uri="{FF2B5EF4-FFF2-40B4-BE49-F238E27FC236}">
                  <a16:creationId xmlns:a16="http://schemas.microsoft.com/office/drawing/2014/main" id="{5ACF10DA-3FCE-46FC-B9FD-DE860381EAF5}"/>
                </a:ext>
              </a:extLst>
            </p:cNvPr>
            <p:cNvSpPr txBox="1"/>
            <p:nvPr/>
          </p:nvSpPr>
          <p:spPr>
            <a:xfrm>
              <a:off x="10949711" y="3679804"/>
              <a:ext cx="863996" cy="523220"/>
            </a:xfrm>
            <a:prstGeom prst="rect">
              <a:avLst/>
            </a:prstGeom>
            <a:noFill/>
          </p:spPr>
          <p:txBody>
            <a:bodyPr wrap="square" rtlCol="0">
              <a:spAutoFit/>
            </a:bodyPr>
            <a:lstStyle/>
            <a:p>
              <a:r>
                <a:rPr lang="en-US" sz="2800" dirty="0">
                  <a:latin typeface="Times New Roman" panose="02020603050405020304" pitchFamily="18" charset="0"/>
                  <a:cs typeface="Times New Roman" panose="02020603050405020304" pitchFamily="18" charset="0"/>
                </a:rPr>
                <a:t>3</a:t>
              </a:r>
              <a:endParaRPr lang="vi-VN" sz="2800" dirty="0">
                <a:latin typeface="Times New Roman" panose="02020603050405020304" pitchFamily="18" charset="0"/>
                <a:cs typeface="Times New Roman" panose="02020603050405020304" pitchFamily="18" charset="0"/>
              </a:endParaRPr>
            </a:p>
          </p:txBody>
        </p:sp>
        <p:sp>
          <p:nvSpPr>
            <p:cNvPr id="37" name="TextBox 36">
              <a:extLst>
                <a:ext uri="{FF2B5EF4-FFF2-40B4-BE49-F238E27FC236}">
                  <a16:creationId xmlns:a16="http://schemas.microsoft.com/office/drawing/2014/main" id="{7EF41BCF-7BD4-4875-8884-448A5066109E}"/>
                </a:ext>
              </a:extLst>
            </p:cNvPr>
            <p:cNvSpPr txBox="1"/>
            <p:nvPr/>
          </p:nvSpPr>
          <p:spPr>
            <a:xfrm>
              <a:off x="8544005" y="2459118"/>
              <a:ext cx="863996" cy="523220"/>
            </a:xfrm>
            <a:prstGeom prst="rect">
              <a:avLst/>
            </a:prstGeom>
            <a:noFill/>
          </p:spPr>
          <p:txBody>
            <a:bodyPr wrap="square" rtlCol="0">
              <a:spAutoFit/>
            </a:bodyPr>
            <a:lstStyle/>
            <a:p>
              <a:r>
                <a:rPr lang="en-US" sz="2800" dirty="0">
                  <a:latin typeface="Times New Roman" panose="02020603050405020304" pitchFamily="18" charset="0"/>
                  <a:cs typeface="Times New Roman" panose="02020603050405020304" pitchFamily="18" charset="0"/>
                </a:rPr>
                <a:t>1</a:t>
              </a:r>
              <a:endParaRPr lang="vi-VN" sz="2800" dirty="0">
                <a:latin typeface="Times New Roman" panose="02020603050405020304" pitchFamily="18" charset="0"/>
                <a:cs typeface="Times New Roman" panose="02020603050405020304" pitchFamily="18" charset="0"/>
              </a:endParaRPr>
            </a:p>
          </p:txBody>
        </p:sp>
        <p:sp>
          <p:nvSpPr>
            <p:cNvPr id="38" name="TextBox 37">
              <a:extLst>
                <a:ext uri="{FF2B5EF4-FFF2-40B4-BE49-F238E27FC236}">
                  <a16:creationId xmlns:a16="http://schemas.microsoft.com/office/drawing/2014/main" id="{6A3F2894-15C2-4681-A11A-0389975C06B1}"/>
                </a:ext>
              </a:extLst>
            </p:cNvPr>
            <p:cNvSpPr txBox="1"/>
            <p:nvPr/>
          </p:nvSpPr>
          <p:spPr>
            <a:xfrm>
              <a:off x="8506250" y="1716951"/>
              <a:ext cx="863996" cy="523220"/>
            </a:xfrm>
            <a:prstGeom prst="rect">
              <a:avLst/>
            </a:prstGeom>
            <a:noFill/>
          </p:spPr>
          <p:txBody>
            <a:bodyPr wrap="square" rtlCol="0">
              <a:spAutoFit/>
            </a:bodyPr>
            <a:lstStyle/>
            <a:p>
              <a:r>
                <a:rPr lang="en-US" sz="2800" dirty="0">
                  <a:latin typeface="Times New Roman" panose="02020603050405020304" pitchFamily="18" charset="0"/>
                  <a:cs typeface="Times New Roman" panose="02020603050405020304" pitchFamily="18" charset="0"/>
                </a:rPr>
                <a:t>2</a:t>
              </a:r>
              <a:endParaRPr lang="vi-VN" sz="2800" dirty="0">
                <a:latin typeface="Times New Roman" panose="02020603050405020304" pitchFamily="18" charset="0"/>
                <a:cs typeface="Times New Roman" panose="02020603050405020304" pitchFamily="18" charset="0"/>
              </a:endParaRPr>
            </a:p>
          </p:txBody>
        </p:sp>
        <p:sp>
          <p:nvSpPr>
            <p:cNvPr id="39" name="TextBox 38">
              <a:extLst>
                <a:ext uri="{FF2B5EF4-FFF2-40B4-BE49-F238E27FC236}">
                  <a16:creationId xmlns:a16="http://schemas.microsoft.com/office/drawing/2014/main" id="{57A18683-B08F-4599-8962-F9524A3FC555}"/>
                </a:ext>
              </a:extLst>
            </p:cNvPr>
            <p:cNvSpPr txBox="1"/>
            <p:nvPr/>
          </p:nvSpPr>
          <p:spPr>
            <a:xfrm>
              <a:off x="8544005" y="1086132"/>
              <a:ext cx="863996" cy="523220"/>
            </a:xfrm>
            <a:prstGeom prst="rect">
              <a:avLst/>
            </a:prstGeom>
            <a:noFill/>
          </p:spPr>
          <p:txBody>
            <a:bodyPr wrap="square" rtlCol="0">
              <a:spAutoFit/>
            </a:bodyPr>
            <a:lstStyle/>
            <a:p>
              <a:r>
                <a:rPr lang="en-US" sz="2800" dirty="0">
                  <a:latin typeface="Times New Roman" panose="02020603050405020304" pitchFamily="18" charset="0"/>
                  <a:cs typeface="Times New Roman" panose="02020603050405020304" pitchFamily="18" charset="0"/>
                </a:rPr>
                <a:t>3</a:t>
              </a:r>
              <a:endParaRPr lang="vi-VN" sz="2800" dirty="0">
                <a:latin typeface="Times New Roman" panose="02020603050405020304" pitchFamily="18" charset="0"/>
                <a:cs typeface="Times New Roman" panose="02020603050405020304" pitchFamily="18" charset="0"/>
              </a:endParaRPr>
            </a:p>
          </p:txBody>
        </p:sp>
        <p:sp>
          <p:nvSpPr>
            <p:cNvPr id="40" name="TextBox 39">
              <a:extLst>
                <a:ext uri="{FF2B5EF4-FFF2-40B4-BE49-F238E27FC236}">
                  <a16:creationId xmlns:a16="http://schemas.microsoft.com/office/drawing/2014/main" id="{EE179B52-E941-422E-9E56-2AA30CFE5DCD}"/>
                </a:ext>
              </a:extLst>
            </p:cNvPr>
            <p:cNvSpPr txBox="1"/>
            <p:nvPr/>
          </p:nvSpPr>
          <p:spPr>
            <a:xfrm>
              <a:off x="8413700" y="3874891"/>
              <a:ext cx="501699" cy="523220"/>
            </a:xfrm>
            <a:prstGeom prst="rect">
              <a:avLst/>
            </a:prstGeom>
            <a:noFill/>
          </p:spPr>
          <p:txBody>
            <a:bodyPr wrap="square" rtlCol="0">
              <a:spAutoFit/>
            </a:bodyPr>
            <a:lstStyle/>
            <a:p>
              <a:r>
                <a:rPr lang="en-US" sz="2800" dirty="0">
                  <a:latin typeface="Times New Roman" panose="02020603050405020304" pitchFamily="18" charset="0"/>
                  <a:cs typeface="Times New Roman" panose="02020603050405020304" pitchFamily="18" charset="0"/>
                </a:rPr>
                <a:t>-1</a:t>
              </a:r>
              <a:endParaRPr lang="vi-VN" sz="2800" dirty="0">
                <a:latin typeface="Times New Roman" panose="02020603050405020304" pitchFamily="18" charset="0"/>
                <a:cs typeface="Times New Roman" panose="02020603050405020304" pitchFamily="18" charset="0"/>
              </a:endParaRPr>
            </a:p>
          </p:txBody>
        </p:sp>
        <p:sp>
          <p:nvSpPr>
            <p:cNvPr id="41" name="TextBox 40">
              <a:extLst>
                <a:ext uri="{FF2B5EF4-FFF2-40B4-BE49-F238E27FC236}">
                  <a16:creationId xmlns:a16="http://schemas.microsoft.com/office/drawing/2014/main" id="{BD561099-976E-4E0E-A51D-4FF0B4E25D67}"/>
                </a:ext>
              </a:extLst>
            </p:cNvPr>
            <p:cNvSpPr txBox="1"/>
            <p:nvPr/>
          </p:nvSpPr>
          <p:spPr>
            <a:xfrm>
              <a:off x="8390450" y="4590631"/>
              <a:ext cx="524949" cy="523220"/>
            </a:xfrm>
            <a:prstGeom prst="rect">
              <a:avLst/>
            </a:prstGeom>
            <a:noFill/>
          </p:spPr>
          <p:txBody>
            <a:bodyPr wrap="square" rtlCol="0">
              <a:spAutoFit/>
            </a:bodyPr>
            <a:lstStyle/>
            <a:p>
              <a:r>
                <a:rPr lang="en-US" sz="2800" dirty="0">
                  <a:latin typeface="Times New Roman" panose="02020603050405020304" pitchFamily="18" charset="0"/>
                  <a:cs typeface="Times New Roman" panose="02020603050405020304" pitchFamily="18" charset="0"/>
                </a:rPr>
                <a:t>-2</a:t>
              </a:r>
              <a:endParaRPr lang="vi-VN" sz="2800" dirty="0">
                <a:latin typeface="Times New Roman" panose="02020603050405020304" pitchFamily="18" charset="0"/>
                <a:cs typeface="Times New Roman" panose="02020603050405020304" pitchFamily="18" charset="0"/>
              </a:endParaRPr>
            </a:p>
          </p:txBody>
        </p:sp>
        <p:sp>
          <p:nvSpPr>
            <p:cNvPr id="42" name="TextBox 41">
              <a:extLst>
                <a:ext uri="{FF2B5EF4-FFF2-40B4-BE49-F238E27FC236}">
                  <a16:creationId xmlns:a16="http://schemas.microsoft.com/office/drawing/2014/main" id="{938294CA-F5E3-49B0-B2E3-22E14B1EB15C}"/>
                </a:ext>
              </a:extLst>
            </p:cNvPr>
            <p:cNvSpPr txBox="1"/>
            <p:nvPr/>
          </p:nvSpPr>
          <p:spPr>
            <a:xfrm>
              <a:off x="8419050" y="5280173"/>
              <a:ext cx="994301" cy="523220"/>
            </a:xfrm>
            <a:prstGeom prst="rect">
              <a:avLst/>
            </a:prstGeom>
            <a:noFill/>
          </p:spPr>
          <p:txBody>
            <a:bodyPr wrap="square" rtlCol="0">
              <a:spAutoFit/>
            </a:bodyPr>
            <a:lstStyle/>
            <a:p>
              <a:r>
                <a:rPr lang="en-US" sz="2800" dirty="0">
                  <a:latin typeface="Times New Roman" panose="02020603050405020304" pitchFamily="18" charset="0"/>
                  <a:cs typeface="Times New Roman" panose="02020603050405020304" pitchFamily="18" charset="0"/>
                </a:rPr>
                <a:t>-3</a:t>
              </a:r>
              <a:endParaRPr lang="vi-VN" sz="2800" dirty="0">
                <a:latin typeface="Times New Roman" panose="02020603050405020304" pitchFamily="18" charset="0"/>
                <a:cs typeface="Times New Roman" panose="02020603050405020304" pitchFamily="18" charset="0"/>
              </a:endParaRPr>
            </a:p>
          </p:txBody>
        </p:sp>
        <p:sp>
          <p:nvSpPr>
            <p:cNvPr id="43" name="TextBox 42">
              <a:extLst>
                <a:ext uri="{FF2B5EF4-FFF2-40B4-BE49-F238E27FC236}">
                  <a16:creationId xmlns:a16="http://schemas.microsoft.com/office/drawing/2014/main" id="{5190995D-99C1-4DE3-9C26-B261E67A247A}"/>
                </a:ext>
              </a:extLst>
            </p:cNvPr>
            <p:cNvSpPr txBox="1"/>
            <p:nvPr/>
          </p:nvSpPr>
          <p:spPr>
            <a:xfrm>
              <a:off x="6532896" y="3506330"/>
              <a:ext cx="994301" cy="523220"/>
            </a:xfrm>
            <a:prstGeom prst="rect">
              <a:avLst/>
            </a:prstGeom>
            <a:noFill/>
          </p:spPr>
          <p:txBody>
            <a:bodyPr wrap="square" rtlCol="0">
              <a:spAutoFit/>
            </a:bodyPr>
            <a:lstStyle/>
            <a:p>
              <a:r>
                <a:rPr lang="en-US" sz="2800" dirty="0">
                  <a:latin typeface="Times New Roman" panose="02020603050405020304" pitchFamily="18" charset="0"/>
                  <a:cs typeface="Times New Roman" panose="02020603050405020304" pitchFamily="18" charset="0"/>
                </a:rPr>
                <a:t>-3</a:t>
              </a:r>
              <a:endParaRPr lang="vi-VN" sz="2800" dirty="0">
                <a:latin typeface="Times New Roman" panose="02020603050405020304" pitchFamily="18" charset="0"/>
                <a:cs typeface="Times New Roman" panose="02020603050405020304" pitchFamily="18" charset="0"/>
              </a:endParaRPr>
            </a:p>
          </p:txBody>
        </p:sp>
        <p:sp>
          <p:nvSpPr>
            <p:cNvPr id="44" name="TextBox 43">
              <a:extLst>
                <a:ext uri="{FF2B5EF4-FFF2-40B4-BE49-F238E27FC236}">
                  <a16:creationId xmlns:a16="http://schemas.microsoft.com/office/drawing/2014/main" id="{ECB0565D-889C-4534-8570-7105673F11D7}"/>
                </a:ext>
              </a:extLst>
            </p:cNvPr>
            <p:cNvSpPr txBox="1"/>
            <p:nvPr/>
          </p:nvSpPr>
          <p:spPr>
            <a:xfrm>
              <a:off x="7226997" y="3484507"/>
              <a:ext cx="994301" cy="523220"/>
            </a:xfrm>
            <a:prstGeom prst="rect">
              <a:avLst/>
            </a:prstGeom>
            <a:noFill/>
          </p:spPr>
          <p:txBody>
            <a:bodyPr wrap="square" rtlCol="0">
              <a:spAutoFit/>
            </a:bodyPr>
            <a:lstStyle/>
            <a:p>
              <a:r>
                <a:rPr lang="en-US" sz="2800" dirty="0">
                  <a:latin typeface="Times New Roman" panose="02020603050405020304" pitchFamily="18" charset="0"/>
                  <a:cs typeface="Times New Roman" panose="02020603050405020304" pitchFamily="18" charset="0"/>
                </a:rPr>
                <a:t>-2</a:t>
              </a:r>
              <a:endParaRPr lang="vi-VN" sz="2800" dirty="0">
                <a:latin typeface="Times New Roman" panose="02020603050405020304" pitchFamily="18" charset="0"/>
                <a:cs typeface="Times New Roman" panose="02020603050405020304" pitchFamily="18" charset="0"/>
              </a:endParaRPr>
            </a:p>
          </p:txBody>
        </p:sp>
        <p:sp>
          <p:nvSpPr>
            <p:cNvPr id="45" name="TextBox 44">
              <a:extLst>
                <a:ext uri="{FF2B5EF4-FFF2-40B4-BE49-F238E27FC236}">
                  <a16:creationId xmlns:a16="http://schemas.microsoft.com/office/drawing/2014/main" id="{2ED05D39-16D9-4D68-AAA4-11D334D72DDD}"/>
                </a:ext>
              </a:extLst>
            </p:cNvPr>
            <p:cNvSpPr txBox="1"/>
            <p:nvPr/>
          </p:nvSpPr>
          <p:spPr>
            <a:xfrm>
              <a:off x="7995143" y="3542448"/>
              <a:ext cx="994301" cy="523220"/>
            </a:xfrm>
            <a:prstGeom prst="rect">
              <a:avLst/>
            </a:prstGeom>
            <a:noFill/>
          </p:spPr>
          <p:txBody>
            <a:bodyPr wrap="square" rtlCol="0">
              <a:spAutoFit/>
            </a:bodyPr>
            <a:lstStyle/>
            <a:p>
              <a:r>
                <a:rPr lang="en-US" sz="2800" dirty="0">
                  <a:latin typeface="Times New Roman" panose="02020603050405020304" pitchFamily="18" charset="0"/>
                  <a:cs typeface="Times New Roman" panose="02020603050405020304" pitchFamily="18" charset="0"/>
                </a:rPr>
                <a:t>-1</a:t>
              </a:r>
              <a:endParaRPr lang="vi-VN" sz="2800" dirty="0">
                <a:latin typeface="Times New Roman" panose="02020603050405020304" pitchFamily="18" charset="0"/>
                <a:cs typeface="Times New Roman" panose="02020603050405020304" pitchFamily="18" charset="0"/>
              </a:endParaRPr>
            </a:p>
          </p:txBody>
        </p:sp>
      </p:grpSp>
      <p:cxnSp>
        <p:nvCxnSpPr>
          <p:cNvPr id="50" name="Straight Connector 49">
            <a:extLst>
              <a:ext uri="{FF2B5EF4-FFF2-40B4-BE49-F238E27FC236}">
                <a16:creationId xmlns:a16="http://schemas.microsoft.com/office/drawing/2014/main" id="{2F57F925-E377-4C5B-8C14-0163ABC2F5DE}"/>
              </a:ext>
            </a:extLst>
          </p:cNvPr>
          <p:cNvCxnSpPr/>
          <p:nvPr/>
        </p:nvCxnSpPr>
        <p:spPr>
          <a:xfrm flipV="1">
            <a:off x="8265366" y="3429000"/>
            <a:ext cx="0" cy="1440000"/>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cxnSp>
        <p:nvCxnSpPr>
          <p:cNvPr id="52" name="Straight Connector 51">
            <a:extLst>
              <a:ext uri="{FF2B5EF4-FFF2-40B4-BE49-F238E27FC236}">
                <a16:creationId xmlns:a16="http://schemas.microsoft.com/office/drawing/2014/main" id="{DDD7F695-E3D8-4D77-A5D1-E4C5F6397345}"/>
              </a:ext>
            </a:extLst>
          </p:cNvPr>
          <p:cNvCxnSpPr/>
          <p:nvPr/>
        </p:nvCxnSpPr>
        <p:spPr>
          <a:xfrm>
            <a:off x="8265366" y="4869000"/>
            <a:ext cx="710634" cy="0"/>
          </a:xfrm>
          <a:prstGeom prst="line">
            <a:avLst/>
          </a:prstGeom>
          <a:ln w="19050">
            <a:solidFill>
              <a:schemeClr val="bg1"/>
            </a:solidFill>
            <a:prstDash val="sysDot"/>
            <a:headEnd type="oval"/>
          </a:ln>
        </p:spPr>
        <p:style>
          <a:lnRef idx="1">
            <a:schemeClr val="accent1"/>
          </a:lnRef>
          <a:fillRef idx="0">
            <a:schemeClr val="accent1"/>
          </a:fillRef>
          <a:effectRef idx="0">
            <a:schemeClr val="accent1"/>
          </a:effectRef>
          <a:fontRef idx="minor">
            <a:schemeClr val="tx1"/>
          </a:fontRef>
        </p:style>
      </p:cxnSp>
      <p:sp>
        <p:nvSpPr>
          <p:cNvPr id="54" name="TextBox 53">
            <a:extLst>
              <a:ext uri="{FF2B5EF4-FFF2-40B4-BE49-F238E27FC236}">
                <a16:creationId xmlns:a16="http://schemas.microsoft.com/office/drawing/2014/main" id="{03258D46-3FFA-47B8-92F5-0C0663FBEDEB}"/>
              </a:ext>
            </a:extLst>
          </p:cNvPr>
          <p:cNvSpPr txBox="1"/>
          <p:nvPr/>
        </p:nvSpPr>
        <p:spPr>
          <a:xfrm>
            <a:off x="7592972" y="4462373"/>
            <a:ext cx="1210607" cy="523220"/>
          </a:xfrm>
          <a:prstGeom prst="rect">
            <a:avLst/>
          </a:prstGeom>
          <a:noFill/>
        </p:spPr>
        <p:txBody>
          <a:bodyPr wrap="square" rtlCol="0">
            <a:spAutoFit/>
          </a:bodyPr>
          <a:lstStyle/>
          <a:p>
            <a:r>
              <a:rPr lang="en-US" sz="2800" b="1" i="1" dirty="0">
                <a:latin typeface="Times New Roman" panose="02020603050405020304" pitchFamily="18" charset="0"/>
                <a:cs typeface="Times New Roman" panose="02020603050405020304" pitchFamily="18" charset="0"/>
              </a:rPr>
              <a:t>M</a:t>
            </a:r>
            <a:r>
              <a:rPr lang="en-US" sz="2800" b="1" i="1" baseline="-25000" dirty="0">
                <a:latin typeface="Times New Roman" panose="02020603050405020304" pitchFamily="18" charset="0"/>
                <a:cs typeface="Times New Roman" panose="02020603050405020304" pitchFamily="18" charset="0"/>
              </a:rPr>
              <a:t>1</a:t>
            </a:r>
            <a:endParaRPr lang="vi-VN" sz="2800" b="1" i="1" dirty="0">
              <a:latin typeface="Times New Roman" panose="02020603050405020304" pitchFamily="18" charset="0"/>
              <a:cs typeface="Times New Roman" panose="02020603050405020304" pitchFamily="18" charset="0"/>
            </a:endParaRPr>
          </a:p>
        </p:txBody>
      </p:sp>
      <p:cxnSp>
        <p:nvCxnSpPr>
          <p:cNvPr id="56" name="Straight Connector 55">
            <a:extLst>
              <a:ext uri="{FF2B5EF4-FFF2-40B4-BE49-F238E27FC236}">
                <a16:creationId xmlns:a16="http://schemas.microsoft.com/office/drawing/2014/main" id="{F5C81B66-5D13-4314-A3F5-00D7230155C6}"/>
              </a:ext>
            </a:extLst>
          </p:cNvPr>
          <p:cNvCxnSpPr/>
          <p:nvPr/>
        </p:nvCxnSpPr>
        <p:spPr>
          <a:xfrm>
            <a:off x="9696000" y="1978561"/>
            <a:ext cx="0" cy="1505946"/>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cxnSp>
        <p:nvCxnSpPr>
          <p:cNvPr id="58" name="Straight Connector 57">
            <a:extLst>
              <a:ext uri="{FF2B5EF4-FFF2-40B4-BE49-F238E27FC236}">
                <a16:creationId xmlns:a16="http://schemas.microsoft.com/office/drawing/2014/main" id="{5B1DF2F2-3EE4-44FC-A7DC-17542F795BC0}"/>
              </a:ext>
            </a:extLst>
          </p:cNvPr>
          <p:cNvCxnSpPr/>
          <p:nvPr/>
        </p:nvCxnSpPr>
        <p:spPr>
          <a:xfrm flipH="1">
            <a:off x="8989444" y="1978561"/>
            <a:ext cx="706556" cy="0"/>
          </a:xfrm>
          <a:prstGeom prst="line">
            <a:avLst/>
          </a:prstGeom>
          <a:ln w="19050">
            <a:solidFill>
              <a:schemeClr val="bg1"/>
            </a:solidFill>
            <a:prstDash val="sysDot"/>
            <a:headEnd type="oval"/>
            <a:tailEnd type="none"/>
          </a:ln>
        </p:spPr>
        <p:style>
          <a:lnRef idx="1">
            <a:schemeClr val="accent1"/>
          </a:lnRef>
          <a:fillRef idx="0">
            <a:schemeClr val="accent1"/>
          </a:fillRef>
          <a:effectRef idx="0">
            <a:schemeClr val="accent1"/>
          </a:effectRef>
          <a:fontRef idx="minor">
            <a:schemeClr val="tx1"/>
          </a:fontRef>
        </p:style>
      </p:cxnSp>
      <p:sp>
        <p:nvSpPr>
          <p:cNvPr id="59" name="TextBox 58">
            <a:extLst>
              <a:ext uri="{FF2B5EF4-FFF2-40B4-BE49-F238E27FC236}">
                <a16:creationId xmlns:a16="http://schemas.microsoft.com/office/drawing/2014/main" id="{7D51417F-9F91-48F4-B8E0-6308801E0AD7}"/>
              </a:ext>
            </a:extLst>
          </p:cNvPr>
          <p:cNvSpPr txBox="1"/>
          <p:nvPr/>
        </p:nvSpPr>
        <p:spPr>
          <a:xfrm>
            <a:off x="9785969" y="1941128"/>
            <a:ext cx="1210607" cy="523220"/>
          </a:xfrm>
          <a:prstGeom prst="rect">
            <a:avLst/>
          </a:prstGeom>
          <a:noFill/>
        </p:spPr>
        <p:txBody>
          <a:bodyPr wrap="square" rtlCol="0">
            <a:spAutoFit/>
          </a:bodyPr>
          <a:lstStyle/>
          <a:p>
            <a:r>
              <a:rPr lang="en-US" sz="2800" b="1" i="1" dirty="0">
                <a:latin typeface="Times New Roman" panose="02020603050405020304" pitchFamily="18" charset="0"/>
                <a:cs typeface="Times New Roman" panose="02020603050405020304" pitchFamily="18" charset="0"/>
              </a:rPr>
              <a:t>M</a:t>
            </a:r>
            <a:r>
              <a:rPr lang="en-US" sz="2800" b="1" i="1" baseline="-25000" dirty="0">
                <a:latin typeface="Times New Roman" panose="02020603050405020304" pitchFamily="18" charset="0"/>
                <a:cs typeface="Times New Roman" panose="02020603050405020304" pitchFamily="18" charset="0"/>
              </a:rPr>
              <a:t>2</a:t>
            </a:r>
            <a:endParaRPr lang="vi-VN" sz="2800" b="1" i="1" dirty="0">
              <a:latin typeface="Times New Roman" panose="02020603050405020304" pitchFamily="18" charset="0"/>
              <a:cs typeface="Times New Roman" panose="02020603050405020304" pitchFamily="18" charset="0"/>
            </a:endParaRPr>
          </a:p>
        </p:txBody>
      </p:sp>
      <p:sp>
        <p:nvSpPr>
          <p:cNvPr id="7" name="Callout: Down Arrow 6">
            <a:extLst>
              <a:ext uri="{FF2B5EF4-FFF2-40B4-BE49-F238E27FC236}">
                <a16:creationId xmlns:a16="http://schemas.microsoft.com/office/drawing/2014/main" id="{298D26A2-D888-4F83-A624-B9EB18AA2606}"/>
              </a:ext>
            </a:extLst>
          </p:cNvPr>
          <p:cNvSpPr/>
          <p:nvPr/>
        </p:nvSpPr>
        <p:spPr>
          <a:xfrm>
            <a:off x="1488000" y="941989"/>
            <a:ext cx="2197747" cy="774962"/>
          </a:xfrm>
          <a:prstGeom prst="downArrowCallou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2800" b="1" dirty="0">
                <a:effectLst>
                  <a:outerShdw blurRad="38100" dist="38100" dir="2700000" algn="tl">
                    <a:srgbClr val="000000">
                      <a:alpha val="43137"/>
                    </a:srgbClr>
                  </a:outerShdw>
                </a:effectLst>
                <a:latin typeface="+mj-lt"/>
              </a:rPr>
              <a:t>NHẬN XÉT</a:t>
            </a:r>
          </a:p>
        </p:txBody>
      </p:sp>
      <p:sp>
        <p:nvSpPr>
          <p:cNvPr id="15" name="Rectangle: Beveled 14">
            <a:extLst>
              <a:ext uri="{FF2B5EF4-FFF2-40B4-BE49-F238E27FC236}">
                <a16:creationId xmlns:a16="http://schemas.microsoft.com/office/drawing/2014/main" id="{AE67031B-5C7B-40BC-B3D3-6CF7AA2E85EF}"/>
              </a:ext>
            </a:extLst>
          </p:cNvPr>
          <p:cNvSpPr/>
          <p:nvPr/>
        </p:nvSpPr>
        <p:spPr>
          <a:xfrm>
            <a:off x="133086" y="1747617"/>
            <a:ext cx="6223095" cy="4417381"/>
          </a:xfrm>
          <a:prstGeom prst="bevel">
            <a:avLst>
              <a:gd name="adj" fmla="val 4904"/>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17" name="TextBox 16">
            <a:extLst>
              <a:ext uri="{FF2B5EF4-FFF2-40B4-BE49-F238E27FC236}">
                <a16:creationId xmlns:a16="http://schemas.microsoft.com/office/drawing/2014/main" id="{1C085AEE-6797-45AB-A9C3-6B30F5E24ED3}"/>
              </a:ext>
            </a:extLst>
          </p:cNvPr>
          <p:cNvSpPr txBox="1"/>
          <p:nvPr/>
        </p:nvSpPr>
        <p:spPr>
          <a:xfrm>
            <a:off x="336000" y="2064418"/>
            <a:ext cx="5668559" cy="1815882"/>
          </a:xfrm>
          <a:prstGeom prst="rect">
            <a:avLst/>
          </a:prstGeom>
          <a:noFill/>
        </p:spPr>
        <p:txBody>
          <a:bodyPr wrap="square" rtlCol="0">
            <a:spAutoFit/>
          </a:bodyPr>
          <a:lstStyle/>
          <a:p>
            <a:pPr marL="457200" indent="-457200" algn="just">
              <a:buFontTx/>
              <a:buChar char="-"/>
            </a:pPr>
            <a:r>
              <a:rPr lang="vi-VN" sz="2800" b="1" dirty="0">
                <a:solidFill>
                  <a:srgbClr val="FFFF00"/>
                </a:solidFill>
                <a:latin typeface="+mj-lt"/>
              </a:rPr>
              <a:t>Với mỗi giá trị của biến x, ta có thể xác định được một điểm M(x</a:t>
            </a:r>
            <a:r>
              <a:rPr lang="vi-VN" sz="2800" b="1" baseline="-25000" dirty="0">
                <a:solidFill>
                  <a:srgbClr val="FFFF00"/>
                </a:solidFill>
                <a:latin typeface="+mj-lt"/>
              </a:rPr>
              <a:t>;</a:t>
            </a:r>
            <a:r>
              <a:rPr lang="vi-VN" sz="2800" b="1" dirty="0">
                <a:solidFill>
                  <a:srgbClr val="FFFF00"/>
                </a:solidFill>
                <a:latin typeface="+mj-lt"/>
              </a:rPr>
              <a:t>y) với y=2x trong mặt phẳng tọa độ Oxy</a:t>
            </a:r>
          </a:p>
        </p:txBody>
      </p:sp>
      <p:cxnSp>
        <p:nvCxnSpPr>
          <p:cNvPr id="48" name="Straight Connector 47">
            <a:extLst>
              <a:ext uri="{FF2B5EF4-FFF2-40B4-BE49-F238E27FC236}">
                <a16:creationId xmlns:a16="http://schemas.microsoft.com/office/drawing/2014/main" id="{DF1DBCC5-475A-47D8-8565-43BA150A9B0E}"/>
              </a:ext>
            </a:extLst>
          </p:cNvPr>
          <p:cNvCxnSpPr/>
          <p:nvPr/>
        </p:nvCxnSpPr>
        <p:spPr>
          <a:xfrm flipH="1">
            <a:off x="7965004" y="1197000"/>
            <a:ext cx="2103028" cy="4295872"/>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
        <p:nvSpPr>
          <p:cNvPr id="49" name="TextBox 48">
            <a:extLst>
              <a:ext uri="{FF2B5EF4-FFF2-40B4-BE49-F238E27FC236}">
                <a16:creationId xmlns:a16="http://schemas.microsoft.com/office/drawing/2014/main" id="{89642E85-5CC4-4A9F-8CAE-3871F2141AF9}"/>
              </a:ext>
            </a:extLst>
          </p:cNvPr>
          <p:cNvSpPr txBox="1"/>
          <p:nvPr/>
        </p:nvSpPr>
        <p:spPr>
          <a:xfrm rot="17761899">
            <a:off x="9238868" y="1071617"/>
            <a:ext cx="1009212" cy="523220"/>
          </a:xfrm>
          <a:prstGeom prst="rect">
            <a:avLst/>
          </a:prstGeom>
          <a:noFill/>
        </p:spPr>
        <p:txBody>
          <a:bodyPr wrap="square" rtlCol="0">
            <a:spAutoFit/>
          </a:bodyPr>
          <a:lstStyle/>
          <a:p>
            <a:r>
              <a:rPr lang="en-US" sz="2800" dirty="0">
                <a:solidFill>
                  <a:srgbClr val="FF0000"/>
                </a:solidFill>
                <a:latin typeface="Times New Roman" panose="02020603050405020304" pitchFamily="18" charset="0"/>
                <a:cs typeface="Times New Roman" panose="02020603050405020304" pitchFamily="18" charset="0"/>
              </a:rPr>
              <a:t>y =2x</a:t>
            </a:r>
            <a:endParaRPr lang="vi-VN" sz="2800" dirty="0">
              <a:solidFill>
                <a:srgbClr val="FF0000"/>
              </a:solidFill>
              <a:latin typeface="Times New Roman" panose="02020603050405020304" pitchFamily="18" charset="0"/>
              <a:cs typeface="Times New Roman" panose="02020603050405020304" pitchFamily="18" charset="0"/>
            </a:endParaRPr>
          </a:p>
        </p:txBody>
      </p:sp>
      <p:sp>
        <p:nvSpPr>
          <p:cNvPr id="62" name="TextBox 61">
            <a:extLst>
              <a:ext uri="{FF2B5EF4-FFF2-40B4-BE49-F238E27FC236}">
                <a16:creationId xmlns:a16="http://schemas.microsoft.com/office/drawing/2014/main" id="{69D84B62-2FAD-4106-A417-A0D624BCE1E8}"/>
              </a:ext>
            </a:extLst>
          </p:cNvPr>
          <p:cNvSpPr txBox="1"/>
          <p:nvPr/>
        </p:nvSpPr>
        <p:spPr>
          <a:xfrm>
            <a:off x="318732" y="4128468"/>
            <a:ext cx="5668559" cy="1815882"/>
          </a:xfrm>
          <a:prstGeom prst="rect">
            <a:avLst/>
          </a:prstGeom>
          <a:noFill/>
        </p:spPr>
        <p:txBody>
          <a:bodyPr wrap="square" rtlCol="0">
            <a:spAutoFit/>
          </a:bodyPr>
          <a:lstStyle/>
          <a:p>
            <a:pPr marL="457200" indent="-457200" algn="just">
              <a:buFontTx/>
              <a:buChar char="-"/>
            </a:pPr>
            <a:r>
              <a:rPr lang="vi-VN" sz="2800" b="1" dirty="0">
                <a:solidFill>
                  <a:srgbClr val="FFFF00"/>
                </a:solidFill>
                <a:latin typeface="+mj-lt"/>
              </a:rPr>
              <a:t>Khi biến thay đổi, điểm M(x;y) sẽ thay đổi theo trong mặt phẳng tọa độ Oxy và tạo nên đồ thị hàm số y=2x (Hình 10)</a:t>
            </a:r>
          </a:p>
        </p:txBody>
      </p:sp>
    </p:spTree>
    <p:extLst>
      <p:ext uri="{BB962C8B-B14F-4D97-AF65-F5344CB8AC3E}">
        <p14:creationId xmlns:p14="http://schemas.microsoft.com/office/powerpoint/2010/main" val="24922038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62"/>
                                        </p:tgtEl>
                                        <p:attrNameLst>
                                          <p:attrName>style.visibility</p:attrName>
                                        </p:attrNameLst>
                                      </p:cBhvr>
                                      <p:to>
                                        <p:strVal val="visible"/>
                                      </p:to>
                                    </p:set>
                                    <p:animEffect transition="in" filter="wipe(up)">
                                      <p:cBhvr>
                                        <p:cTn id="7" dur="500"/>
                                        <p:tgtEl>
                                          <p:spTgt spid="62"/>
                                        </p:tgtEl>
                                      </p:cBhvr>
                                    </p:animEffect>
                                  </p:childTnLst>
                                </p:cTn>
                              </p:par>
                            </p:childTnLst>
                          </p:cTn>
                        </p:par>
                        <p:par>
                          <p:cTn id="8" fill="hold">
                            <p:stCondLst>
                              <p:cond delay="500"/>
                            </p:stCondLst>
                            <p:childTnLst>
                              <p:par>
                                <p:cTn id="9" presetID="22" presetClass="entr" presetSubtype="4"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Effect transition="in" filter="wipe(down)">
                                      <p:cBhvr>
                                        <p:cTn id="11" dur="500"/>
                                        <p:tgtEl>
                                          <p:spTgt spid="48"/>
                                        </p:tgtEl>
                                      </p:cBhvr>
                                    </p:animEffect>
                                  </p:childTnLst>
                                </p:cTn>
                              </p:par>
                            </p:childTnLst>
                          </p:cTn>
                        </p:par>
                        <p:par>
                          <p:cTn id="12" fill="hold">
                            <p:stCondLst>
                              <p:cond delay="1000"/>
                            </p:stCondLst>
                            <p:childTnLst>
                              <p:par>
                                <p:cTn id="13" presetID="22" presetClass="entr" presetSubtype="4" fill="hold" grpId="0" nodeType="afterEffect">
                                  <p:stCondLst>
                                    <p:cond delay="0"/>
                                  </p:stCondLst>
                                  <p:childTnLst>
                                    <p:set>
                                      <p:cBhvr>
                                        <p:cTn id="14" dur="1" fill="hold">
                                          <p:stCondLst>
                                            <p:cond delay="0"/>
                                          </p:stCondLst>
                                        </p:cTn>
                                        <p:tgtEl>
                                          <p:spTgt spid="49"/>
                                        </p:tgtEl>
                                        <p:attrNameLst>
                                          <p:attrName>style.visibility</p:attrName>
                                        </p:attrNameLst>
                                      </p:cBhvr>
                                      <p:to>
                                        <p:strVal val="visible"/>
                                      </p:to>
                                    </p:set>
                                    <p:animEffect transition="in" filter="wipe(down)">
                                      <p:cBhvr>
                                        <p:cTn id="15" dur="500"/>
                                        <p:tgtEl>
                                          <p:spTgt spid="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p:bldP spid="62"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67A2B646-700C-480D-A410-676D7A4E54F8}"/>
              </a:ext>
            </a:extLst>
          </p:cNvPr>
          <p:cNvGrpSpPr/>
          <p:nvPr/>
        </p:nvGrpSpPr>
        <p:grpSpPr>
          <a:xfrm>
            <a:off x="3632019" y="139574"/>
            <a:ext cx="4758431" cy="540805"/>
            <a:chOff x="3632019" y="139574"/>
            <a:chExt cx="4758431" cy="540805"/>
          </a:xfrm>
        </p:grpSpPr>
        <p:sp>
          <p:nvSpPr>
            <p:cNvPr id="5" name="TextBox 4">
              <a:extLst>
                <a:ext uri="{FF2B5EF4-FFF2-40B4-BE49-F238E27FC236}">
                  <a16:creationId xmlns:a16="http://schemas.microsoft.com/office/drawing/2014/main" id="{3FD0A664-CDDE-4F57-8F25-3BB667B8EE03}"/>
                </a:ext>
              </a:extLst>
            </p:cNvPr>
            <p:cNvSpPr txBox="1"/>
            <p:nvPr/>
          </p:nvSpPr>
          <p:spPr>
            <a:xfrm>
              <a:off x="3666048" y="139574"/>
              <a:ext cx="4724402" cy="523220"/>
            </a:xfrm>
            <a:prstGeom prst="rect">
              <a:avLst/>
            </a:prstGeom>
            <a:noFill/>
          </p:spPr>
          <p:txBody>
            <a:bodyPr wrap="square" rtlCol="0">
              <a:spAutoFit/>
            </a:bodyPr>
            <a:lstStyle/>
            <a:p>
              <a:pPr algn="ctr"/>
              <a:r>
                <a:rPr lang="en-US" sz="2800" b="1" dirty="0">
                  <a:solidFill>
                    <a:srgbClr val="FFC000"/>
                  </a:solidFill>
                  <a:latin typeface="Times New Roman" panose="02020603050405020304" pitchFamily="18" charset="0"/>
                  <a:cs typeface="Times New Roman" panose="02020603050405020304" pitchFamily="18" charset="0"/>
                </a:rPr>
                <a:t>III. ĐỒ THỊ CỦA HÀM SỐ</a:t>
              </a:r>
              <a:endParaRPr lang="vi-VN" sz="2800" b="1" dirty="0">
                <a:solidFill>
                  <a:srgbClr val="FFC000"/>
                </a:solidFill>
                <a:latin typeface="Times New Roman" panose="02020603050405020304" pitchFamily="18" charset="0"/>
                <a:cs typeface="Times New Roman" panose="02020603050405020304" pitchFamily="18" charset="0"/>
              </a:endParaRPr>
            </a:p>
          </p:txBody>
        </p:sp>
        <p:sp>
          <p:nvSpPr>
            <p:cNvPr id="6" name="TextBox 5">
              <a:extLst>
                <a:ext uri="{FF2B5EF4-FFF2-40B4-BE49-F238E27FC236}">
                  <a16:creationId xmlns:a16="http://schemas.microsoft.com/office/drawing/2014/main" id="{B7FAF704-8E09-4644-AA11-3E423AA8F945}"/>
                </a:ext>
              </a:extLst>
            </p:cNvPr>
            <p:cNvSpPr txBox="1"/>
            <p:nvPr/>
          </p:nvSpPr>
          <p:spPr>
            <a:xfrm>
              <a:off x="3632019" y="157159"/>
              <a:ext cx="4724402" cy="523220"/>
            </a:xfrm>
            <a:prstGeom prst="rect">
              <a:avLst/>
            </a:prstGeom>
            <a:noFill/>
          </p:spPr>
          <p:txBody>
            <a:bodyPr wrap="square" rtlCol="0">
              <a:spAutoFit/>
            </a:bodyPr>
            <a:lstStyle/>
            <a:p>
              <a:pPr algn="ctr"/>
              <a:r>
                <a:rPr lang="en-US" sz="2800" b="1" dirty="0">
                  <a:solidFill>
                    <a:srgbClr val="FF0000"/>
                  </a:solidFill>
                  <a:latin typeface="Times New Roman" panose="02020603050405020304" pitchFamily="18" charset="0"/>
                  <a:cs typeface="Times New Roman" panose="02020603050405020304" pitchFamily="18" charset="0"/>
                </a:rPr>
                <a:t>III. ĐỒ THỊ CỦA HÀM SỐ</a:t>
              </a:r>
              <a:endParaRPr lang="vi-VN" sz="2800" b="1" dirty="0">
                <a:solidFill>
                  <a:srgbClr val="FF0000"/>
                </a:solidFill>
                <a:latin typeface="Times New Roman" panose="02020603050405020304" pitchFamily="18" charset="0"/>
                <a:cs typeface="Times New Roman" panose="02020603050405020304" pitchFamily="18" charset="0"/>
              </a:endParaRPr>
            </a:p>
          </p:txBody>
        </p:sp>
      </p:grpSp>
      <p:sp>
        <p:nvSpPr>
          <p:cNvPr id="7" name="Rectangle: Rounded Corners 6">
            <a:extLst>
              <a:ext uri="{FF2B5EF4-FFF2-40B4-BE49-F238E27FC236}">
                <a16:creationId xmlns:a16="http://schemas.microsoft.com/office/drawing/2014/main" id="{04D47E5A-1940-411D-8074-47EBEDDBFCDB}"/>
              </a:ext>
            </a:extLst>
          </p:cNvPr>
          <p:cNvSpPr/>
          <p:nvPr/>
        </p:nvSpPr>
        <p:spPr>
          <a:xfrm>
            <a:off x="496618" y="1360614"/>
            <a:ext cx="7615382" cy="2033400"/>
          </a:xfrm>
          <a:prstGeom prst="roundRect">
            <a:avLst/>
          </a:prstGeom>
          <a:solidFill>
            <a:schemeClr val="accent5">
              <a:lumMod val="20000"/>
              <a:lumOff val="80000"/>
            </a:schemeClr>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dirty="0"/>
          </a:p>
        </p:txBody>
      </p:sp>
      <p:sp>
        <p:nvSpPr>
          <p:cNvPr id="8" name="Rectangle 7">
            <a:extLst>
              <a:ext uri="{FF2B5EF4-FFF2-40B4-BE49-F238E27FC236}">
                <a16:creationId xmlns:a16="http://schemas.microsoft.com/office/drawing/2014/main" id="{FC6CF440-0508-4B6F-8282-E6D37FF7B3C1}"/>
              </a:ext>
            </a:extLst>
          </p:cNvPr>
          <p:cNvSpPr/>
          <p:nvPr/>
        </p:nvSpPr>
        <p:spPr>
          <a:xfrm>
            <a:off x="496618" y="1360614"/>
            <a:ext cx="7615382" cy="502102"/>
          </a:xfrm>
          <a:prstGeom prst="rect">
            <a:avLst/>
          </a:prstGeom>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pic>
        <p:nvPicPr>
          <p:cNvPr id="9" name="Picture 8">
            <a:extLst>
              <a:ext uri="{FF2B5EF4-FFF2-40B4-BE49-F238E27FC236}">
                <a16:creationId xmlns:a16="http://schemas.microsoft.com/office/drawing/2014/main" id="{E2708272-E9AD-4709-B7CA-020691BE6A02}"/>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10000" b="90000" l="10000" r="90000"/>
                    </a14:imgEffect>
                  </a14:imgLayer>
                </a14:imgProps>
              </a:ext>
            </a:extLst>
          </a:blip>
          <a:stretch>
            <a:fillRect/>
          </a:stretch>
        </p:blipFill>
        <p:spPr>
          <a:xfrm>
            <a:off x="154666" y="1125000"/>
            <a:ext cx="1347395" cy="1607419"/>
          </a:xfrm>
          <a:prstGeom prst="rect">
            <a:avLst/>
          </a:prstGeom>
        </p:spPr>
      </p:pic>
      <p:sp>
        <p:nvSpPr>
          <p:cNvPr id="10" name="TextBox 9">
            <a:extLst>
              <a:ext uri="{FF2B5EF4-FFF2-40B4-BE49-F238E27FC236}">
                <a16:creationId xmlns:a16="http://schemas.microsoft.com/office/drawing/2014/main" id="{7BB42FDB-1E9B-4872-BD46-439C0131559E}"/>
              </a:ext>
            </a:extLst>
          </p:cNvPr>
          <p:cNvSpPr txBox="1"/>
          <p:nvPr/>
        </p:nvSpPr>
        <p:spPr>
          <a:xfrm>
            <a:off x="1163018" y="1987348"/>
            <a:ext cx="6755420" cy="1384995"/>
          </a:xfrm>
          <a:prstGeom prst="rect">
            <a:avLst/>
          </a:prstGeom>
          <a:noFill/>
        </p:spPr>
        <p:txBody>
          <a:bodyPr wrap="square" rtlCol="0">
            <a:spAutoFit/>
          </a:bodyPr>
          <a:lstStyle/>
          <a:p>
            <a:pPr algn="just"/>
            <a:r>
              <a:rPr lang="en-US" sz="2800" dirty="0" err="1">
                <a:latin typeface="Times New Roman" panose="02020603050405020304" pitchFamily="18" charset="0"/>
                <a:cs typeface="Times New Roman" panose="02020603050405020304" pitchFamily="18" charset="0"/>
              </a:rPr>
              <a:t>Đồ</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thị</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của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hàm</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số</a:t>
            </a:r>
            <a:r>
              <a:rPr lang="en-US" sz="2800" dirty="0">
                <a:latin typeface="Times New Roman" panose="02020603050405020304" pitchFamily="18" charset="0"/>
                <a:cs typeface="Times New Roman" panose="02020603050405020304" pitchFamily="18" charset="0"/>
              </a:rPr>
              <a:t> y= f(x) </a:t>
            </a:r>
            <a:r>
              <a:rPr lang="en-US" sz="2800" dirty="0" err="1">
                <a:latin typeface="Times New Roman" panose="02020603050405020304" pitchFamily="18" charset="0"/>
                <a:cs typeface="Times New Roman" panose="02020603050405020304" pitchFamily="18" charset="0"/>
              </a:rPr>
              <a:t>là</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tập</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hợp</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tất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cả</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các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điểm</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biểu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diễn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các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cặp</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giá</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trị</a:t>
            </a:r>
            <a:r>
              <a:rPr lang="en-US" sz="2800" dirty="0">
                <a:latin typeface="Times New Roman" panose="02020603050405020304" pitchFamily="18" charset="0"/>
                <a:cs typeface="Times New Roman" panose="02020603050405020304" pitchFamily="18" charset="0"/>
              </a:rPr>
              <a:t> t</a:t>
            </a:r>
            <a:r>
              <a:rPr lang="vi-VN" sz="2800" dirty="0">
                <a:latin typeface="Times New Roman" panose="02020603050405020304" pitchFamily="18" charset="0"/>
                <a:cs typeface="Times New Roman" panose="02020603050405020304" pitchFamily="18" charset="0"/>
              </a:rPr>
              <a:t>ương ứng (x;f(x)) trên mặt phẳng tọa độ.</a:t>
            </a:r>
          </a:p>
        </p:txBody>
      </p:sp>
    </p:spTree>
    <p:extLst>
      <p:ext uri="{BB962C8B-B14F-4D97-AF65-F5344CB8AC3E}">
        <p14:creationId xmlns:p14="http://schemas.microsoft.com/office/powerpoint/2010/main" val="211782289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546EA4FD-8392-4D8B-B292-816E3CD68E1B}"/>
              </a:ext>
            </a:extLst>
          </p:cNvPr>
          <p:cNvPicPr>
            <a:picLocks noChangeAspect="1"/>
          </p:cNvPicPr>
          <p:nvPr/>
        </p:nvPicPr>
        <p:blipFill>
          <a:blip r:embed="rId2"/>
          <a:stretch>
            <a:fillRect/>
          </a:stretch>
        </p:blipFill>
        <p:spPr>
          <a:xfrm>
            <a:off x="6744000" y="405000"/>
            <a:ext cx="4864034" cy="3657602"/>
          </a:xfrm>
          <a:prstGeom prst="rect">
            <a:avLst/>
          </a:prstGeom>
        </p:spPr>
      </p:pic>
      <p:sp>
        <p:nvSpPr>
          <p:cNvPr id="3" name="TextBox 2">
            <a:extLst>
              <a:ext uri="{FF2B5EF4-FFF2-40B4-BE49-F238E27FC236}">
                <a16:creationId xmlns:a16="http://schemas.microsoft.com/office/drawing/2014/main" id="{ED2CD1E5-4DE2-48F9-8AEF-5ADED01D7CA1}"/>
              </a:ext>
            </a:extLst>
          </p:cNvPr>
          <p:cNvSpPr txBox="1"/>
          <p:nvPr/>
        </p:nvSpPr>
        <p:spPr>
          <a:xfrm>
            <a:off x="607785" y="1156838"/>
            <a:ext cx="5878285" cy="2677656"/>
          </a:xfrm>
          <a:prstGeom prst="rect">
            <a:avLst/>
          </a:prstGeom>
          <a:noFill/>
        </p:spPr>
        <p:txBody>
          <a:bodyPr wrap="square" rtlCol="0">
            <a:spAutoFit/>
          </a:bodyPr>
          <a:lstStyle/>
          <a:p>
            <a:pPr algn="just"/>
            <a:r>
              <a:rPr lang="en-US" sz="2800" dirty="0">
                <a:latin typeface="Times New Roman" panose="02020603050405020304" pitchFamily="18" charset="0"/>
                <a:cs typeface="Times New Roman" panose="02020603050405020304" pitchFamily="18" charset="0"/>
              </a:rPr>
              <a:t>Ở </a:t>
            </a:r>
            <a:r>
              <a:rPr lang="en-US" sz="2800" dirty="0" err="1">
                <a:latin typeface="Times New Roman" panose="02020603050405020304" pitchFamily="18" charset="0"/>
                <a:cs typeface="Times New Roman" panose="02020603050405020304" pitchFamily="18" charset="0"/>
              </a:rPr>
              <a:t>lớp</a:t>
            </a:r>
            <a:r>
              <a:rPr lang="en-US" sz="2800" dirty="0">
                <a:latin typeface="Times New Roman" panose="02020603050405020304" pitchFamily="18" charset="0"/>
                <a:cs typeface="Times New Roman" panose="02020603050405020304" pitchFamily="18" charset="0"/>
              </a:rPr>
              <a:t> 6, ta </a:t>
            </a:r>
            <a:r>
              <a:rPr lang="en-US" sz="2800" dirty="0" err="1">
                <a:latin typeface="Times New Roman" panose="02020603050405020304" pitchFamily="18" charset="0"/>
                <a:cs typeface="Times New Roman" panose="02020603050405020304" pitchFamily="18" charset="0"/>
              </a:rPr>
              <a:t>đã</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biết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rằng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mỗi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điểm</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trên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bản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đồ</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địa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lí</a:t>
            </a:r>
            <a:r>
              <a:rPr lang="en-US" sz="2800" dirty="0">
                <a:latin typeface="Times New Roman" panose="02020603050405020304" pitchFamily="18" charset="0"/>
                <a:cs typeface="Times New Roman" panose="02020603050405020304" pitchFamily="18" charset="0"/>
              </a:rPr>
              <a:t> đ</a:t>
            </a:r>
            <a:r>
              <a:rPr lang="vi-VN" sz="2800" dirty="0">
                <a:latin typeface="Times New Roman" panose="02020603050405020304" pitchFamily="18" charset="0"/>
                <a:cs typeface="Times New Roman" panose="02020603050405020304" pitchFamily="18" charset="0"/>
              </a:rPr>
              <a:t>ư</a:t>
            </a:r>
            <a:r>
              <a:rPr lang="en-US" sz="2800" dirty="0" err="1">
                <a:latin typeface="Times New Roman" panose="02020603050405020304" pitchFamily="18" charset="0"/>
                <a:cs typeface="Times New Roman" panose="02020603050405020304" pitchFamily="18" charset="0"/>
              </a:rPr>
              <a:t>ợc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xác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định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bởi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một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cặp</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gồm</a:t>
            </a:r>
            <a:r>
              <a:rPr lang="en-US" sz="2800" dirty="0">
                <a:latin typeface="Times New Roman" panose="02020603050405020304" pitchFamily="18" charset="0"/>
                <a:cs typeface="Times New Roman" panose="02020603050405020304" pitchFamily="18" charset="0"/>
              </a:rPr>
              <a:t> 2 con </a:t>
            </a:r>
            <a:r>
              <a:rPr lang="en-US" sz="2800" dirty="0" err="1">
                <a:latin typeface="Times New Roman" panose="02020603050405020304" pitchFamily="18" charset="0"/>
                <a:cs typeface="Times New Roman" panose="02020603050405020304" pitchFamily="18" charset="0"/>
              </a:rPr>
              <a:t>số</a:t>
            </a:r>
            <a:r>
              <a:rPr lang="en-US" sz="2800" dirty="0">
                <a:latin typeface="Times New Roman" panose="02020603050405020304" pitchFamily="18" charset="0"/>
                <a:cs typeface="Times New Roman" panose="02020603050405020304" pitchFamily="18" charset="0"/>
              </a:rPr>
              <a:t> ( </a:t>
            </a:r>
            <a:r>
              <a:rPr lang="en-US" sz="2800" dirty="0" err="1">
                <a:latin typeface="Times New Roman" panose="02020603050405020304" pitchFamily="18" charset="0"/>
                <a:cs typeface="Times New Roman" panose="02020603050405020304" pitchFamily="18" charset="0"/>
              </a:rPr>
              <a:t>tọa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độ</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địa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lí</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là</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kinh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độ</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và</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vĩ</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độ</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Chẳng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hạn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tọa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độ</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địa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lí</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của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hồ</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Hoàn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Kiếm</a:t>
            </a:r>
            <a:r>
              <a:rPr lang="en-US" sz="2800" dirty="0">
                <a:latin typeface="Times New Roman" panose="02020603050405020304" pitchFamily="18" charset="0"/>
                <a:cs typeface="Times New Roman" panose="02020603050405020304" pitchFamily="18" charset="0"/>
              </a:rPr>
              <a:t> ở </a:t>
            </a:r>
            <a:r>
              <a:rPr lang="en-US" sz="2800" dirty="0" err="1">
                <a:latin typeface="Times New Roman" panose="02020603050405020304" pitchFamily="18" charset="0"/>
                <a:cs typeface="Times New Roman" panose="02020603050405020304" pitchFamily="18" charset="0"/>
              </a:rPr>
              <a:t>Thủ</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đô</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Hà</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Nội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là</a:t>
            </a:r>
            <a:r>
              <a:rPr lang="en-US" sz="2800" dirty="0">
                <a:latin typeface="Times New Roman" panose="02020603050405020304" pitchFamily="18" charset="0"/>
                <a:cs typeface="Times New Roman" panose="02020603050405020304" pitchFamily="18" charset="0"/>
              </a:rPr>
              <a:t> : (21</a:t>
            </a:r>
            <a:r>
              <a:rPr lang="en-US" sz="2800" baseline="30000" dirty="0">
                <a:latin typeface="Times New Roman" panose="02020603050405020304" pitchFamily="18" charset="0"/>
                <a:cs typeface="Times New Roman" panose="02020603050405020304" pitchFamily="18" charset="0"/>
              </a:rPr>
              <a:t>0</a:t>
            </a:r>
            <a:r>
              <a:rPr lang="en-US" sz="2800" dirty="0">
                <a:latin typeface="Times New Roman" panose="02020603050405020304" pitchFamily="18" charset="0"/>
                <a:cs typeface="Times New Roman" panose="02020603050405020304" pitchFamily="18" charset="0"/>
              </a:rPr>
              <a:t>01’B; 105</a:t>
            </a:r>
            <a:r>
              <a:rPr lang="en-US" sz="2800" baseline="30000" dirty="0">
                <a:latin typeface="Times New Roman" panose="02020603050405020304" pitchFamily="18" charset="0"/>
                <a:cs typeface="Times New Roman" panose="02020603050405020304" pitchFamily="18" charset="0"/>
              </a:rPr>
              <a:t>0</a:t>
            </a:r>
            <a:r>
              <a:rPr lang="en-US" sz="2800" dirty="0">
                <a:latin typeface="Times New Roman" panose="02020603050405020304" pitchFamily="18" charset="0"/>
                <a:cs typeface="Times New Roman" panose="02020603050405020304" pitchFamily="18" charset="0"/>
              </a:rPr>
              <a:t>51’Đ) </a:t>
            </a:r>
            <a:endParaRPr lang="vi-VN" sz="2800" dirty="0">
              <a:latin typeface="Times New Roman" panose="02020603050405020304" pitchFamily="18" charset="0"/>
              <a:cs typeface="Times New Roman" panose="02020603050405020304" pitchFamily="18" charset="0"/>
            </a:endParaRPr>
          </a:p>
        </p:txBody>
      </p:sp>
      <p:pic>
        <p:nvPicPr>
          <p:cNvPr id="2052" name="Picture 4" descr="Quả địa Cầu Hình ảnh PNG | Vector Và Các Tập Tin PSD | Tải Về Miễn Phí Trên  Pngtree">
            <a:extLst>
              <a:ext uri="{FF2B5EF4-FFF2-40B4-BE49-F238E27FC236}">
                <a16:creationId xmlns:a16="http://schemas.microsoft.com/office/drawing/2014/main" id="{08A56810-8821-42BA-846B-A692E2117D9C}"/>
              </a:ext>
            </a:extLst>
          </p:cNvPr>
          <p:cNvPicPr>
            <a:picLocks noChangeAspect="1" noChangeArrowheads="1"/>
          </p:cNvPicPr>
          <p:nvPr/>
        </p:nvPicPr>
        <p:blipFill rotWithShape="1">
          <a:blip r:embed="rId3">
            <a:extLst>
              <a:ext uri="{BEBA8EAE-BF5A-486C-A8C5-ECC9F3942E4B}">
                <a14:imgProps xmlns:a14="http://schemas.microsoft.com/office/drawing/2010/main">
                  <a14:imgLayer r:embed="rId4">
                    <a14:imgEffect>
                      <a14:backgroundRemoval t="10000" b="80250" l="10000" r="90000"/>
                    </a14:imgEffect>
                  </a14:imgLayer>
                </a14:imgProps>
              </a:ext>
              <a:ext uri="{28A0092B-C50C-407E-A947-70E740481C1C}">
                <a14:useLocalDpi xmlns:a14="http://schemas.microsoft.com/office/drawing/2010/main" val="0"/>
              </a:ext>
            </a:extLst>
          </a:blip>
          <a:srcRect l="11210" t="6845" r="14361" b="19742"/>
          <a:stretch/>
        </p:blipFill>
        <p:spPr bwMode="auto">
          <a:xfrm>
            <a:off x="0" y="4652608"/>
            <a:ext cx="2235200" cy="2204687"/>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a:extLst>
              <a:ext uri="{FF2B5EF4-FFF2-40B4-BE49-F238E27FC236}">
                <a16:creationId xmlns:a16="http://schemas.microsoft.com/office/drawing/2014/main" id="{3B3CE2ED-0AE7-4770-8F28-B941D88EBE50}"/>
              </a:ext>
            </a:extLst>
          </p:cNvPr>
          <p:cNvPicPr>
            <a:picLocks noChangeAspect="1"/>
          </p:cNvPicPr>
          <p:nvPr/>
        </p:nvPicPr>
        <p:blipFill>
          <a:blip r:embed="rId5">
            <a:extLst>
              <a:ext uri="{BEBA8EAE-BF5A-486C-A8C5-ECC9F3942E4B}">
                <a14:imgProps xmlns:a14="http://schemas.microsoft.com/office/drawing/2010/main">
                  <a14:imgLayer r:embed="rId6">
                    <a14:imgEffect>
                      <a14:backgroundRemoval t="2083" b="96875" l="2532" r="96203">
                        <a14:foregroundMark x1="36709" y1="19792" x2="36709" y2="19792"/>
                        <a14:foregroundMark x1="35443" y1="16667" x2="35443" y2="16667"/>
                        <a14:foregroundMark x1="37975" y1="15625" x2="37975" y2="15625"/>
                        <a14:foregroundMark x1="45570" y1="26042" x2="45570" y2="26042"/>
                        <a14:foregroundMark x1="44304" y1="29167" x2="44304" y2="29167"/>
                        <a14:foregroundMark x1="53165" y1="19792" x2="53165" y2="19792"/>
                      </a14:backgroundRemoval>
                    </a14:imgEffect>
                  </a14:imgLayer>
                </a14:imgProps>
              </a:ext>
            </a:extLst>
          </a:blip>
          <a:stretch>
            <a:fillRect/>
          </a:stretch>
        </p:blipFill>
        <p:spPr>
          <a:xfrm>
            <a:off x="2235200" y="3752756"/>
            <a:ext cx="1481006" cy="1799703"/>
          </a:xfrm>
          <a:prstGeom prst="rect">
            <a:avLst/>
          </a:prstGeom>
        </p:spPr>
      </p:pic>
      <p:sp>
        <p:nvSpPr>
          <p:cNvPr id="8" name="Thought Bubble: Cloud 7">
            <a:extLst>
              <a:ext uri="{FF2B5EF4-FFF2-40B4-BE49-F238E27FC236}">
                <a16:creationId xmlns:a16="http://schemas.microsoft.com/office/drawing/2014/main" id="{361FF59A-442F-4E70-8A6C-F6AF53D745F6}"/>
              </a:ext>
            </a:extLst>
          </p:cNvPr>
          <p:cNvSpPr/>
          <p:nvPr/>
        </p:nvSpPr>
        <p:spPr>
          <a:xfrm>
            <a:off x="3879273" y="4187221"/>
            <a:ext cx="8091054" cy="2287794"/>
          </a:xfrm>
          <a:prstGeom prst="cloudCallout">
            <a:avLst>
              <a:gd name="adj1" fmla="val -57054"/>
              <a:gd name="adj2" fmla="val -39745"/>
            </a:avLst>
          </a:prstGeom>
          <a:solidFill>
            <a:schemeClr val="bg1"/>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solidFill>
                <a:sysClr val="windowText" lastClr="000000"/>
              </a:solidFill>
              <a:latin typeface="Times New Roman" panose="02020603050405020304" pitchFamily="18" charset="0"/>
              <a:cs typeface="Times New Roman" panose="02020603050405020304" pitchFamily="18" charset="0"/>
            </a:endParaRPr>
          </a:p>
          <a:p>
            <a:pPr algn="ctr"/>
            <a:r>
              <a:rPr lang="en-US" sz="2800" b="1" dirty="0" err="1">
                <a:solidFill>
                  <a:srgbClr val="FF0000"/>
                </a:solidFill>
                <a:latin typeface="Times New Roman" panose="02020603050405020304" pitchFamily="18" charset="0"/>
                <a:cs typeface="Times New Roman" panose="02020603050405020304" pitchFamily="18" charset="0"/>
              </a:rPr>
              <a:t>Trong</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toán</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học</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cặp</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số</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để</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xác</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định</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vị</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trí</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của</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một</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điểm</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trên</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mặt</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phẳng</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được</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gọi</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là</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gì</a:t>
            </a:r>
            <a:r>
              <a:rPr lang="en-US" sz="2800" b="1" dirty="0">
                <a:solidFill>
                  <a:srgbClr val="FF0000"/>
                </a:solidFill>
                <a:latin typeface="Times New Roman" panose="02020603050405020304" pitchFamily="18" charset="0"/>
                <a:cs typeface="Times New Roman" panose="02020603050405020304" pitchFamily="18" charset="0"/>
              </a:rPr>
              <a:t>?</a:t>
            </a:r>
            <a:endParaRPr lang="en-US" b="1" dirty="0">
              <a:solidFill>
                <a:sysClr val="windowText" lastClr="000000"/>
              </a:solidFill>
              <a:latin typeface="Times New Roman" panose="02020603050405020304" pitchFamily="18" charset="0"/>
              <a:cs typeface="Times New Roman" panose="02020603050405020304" pitchFamily="18" charset="0"/>
            </a:endParaRPr>
          </a:p>
        </p:txBody>
      </p:sp>
      <p:sp>
        <p:nvSpPr>
          <p:cNvPr id="9" name="Ribbon: Tilted Up 8">
            <a:extLst>
              <a:ext uri="{FF2B5EF4-FFF2-40B4-BE49-F238E27FC236}">
                <a16:creationId xmlns:a16="http://schemas.microsoft.com/office/drawing/2014/main" id="{0A75AA3E-EEC1-494A-BFEB-1B44F4F690E7}"/>
              </a:ext>
            </a:extLst>
          </p:cNvPr>
          <p:cNvSpPr/>
          <p:nvPr/>
        </p:nvSpPr>
        <p:spPr>
          <a:xfrm>
            <a:off x="1545648" y="119742"/>
            <a:ext cx="4667250" cy="1037096"/>
          </a:xfrm>
          <a:prstGeom prst="ribbon2">
            <a:avLst>
              <a:gd name="adj1" fmla="val 14830"/>
              <a:gd name="adj2" fmla="val 7500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solidFill>
                  <a:srgbClr val="FFFF00"/>
                </a:solidFill>
                <a:latin typeface="Times New Roman" panose="02020603050405020304" pitchFamily="18" charset="0"/>
                <a:cs typeface="Times New Roman" panose="02020603050405020304" pitchFamily="18" charset="0"/>
              </a:rPr>
              <a:t>KHỞI ĐỘNG</a:t>
            </a:r>
            <a:endParaRPr lang="vi-VN" sz="3600" b="1" dirty="0">
              <a:solidFill>
                <a:srgbClr val="FFFF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6564876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par>
                          <p:cTn id="7" fill="hold">
                            <p:stCondLst>
                              <p:cond delay="0"/>
                            </p:stCondLst>
                            <p:childTnLst>
                              <p:par>
                                <p:cTn id="8" presetID="14" presetClass="entr" presetSubtype="10" fill="hold" grpId="0" nodeType="after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randombar(horizontal)">
                                      <p:cBhvr>
                                        <p:cTn id="10"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426F24A6-8931-47B0-9D6D-91230F34270B}"/>
              </a:ext>
            </a:extLst>
          </p:cNvPr>
          <p:cNvGrpSpPr/>
          <p:nvPr/>
        </p:nvGrpSpPr>
        <p:grpSpPr>
          <a:xfrm>
            <a:off x="3632019" y="139574"/>
            <a:ext cx="4758431" cy="540805"/>
            <a:chOff x="3632019" y="139574"/>
            <a:chExt cx="4758431" cy="540805"/>
          </a:xfrm>
        </p:grpSpPr>
        <p:sp>
          <p:nvSpPr>
            <p:cNvPr id="6" name="TextBox 5">
              <a:extLst>
                <a:ext uri="{FF2B5EF4-FFF2-40B4-BE49-F238E27FC236}">
                  <a16:creationId xmlns:a16="http://schemas.microsoft.com/office/drawing/2014/main" id="{860C8DAD-A83B-4AAE-A90F-9E50AEECA0DA}"/>
                </a:ext>
              </a:extLst>
            </p:cNvPr>
            <p:cNvSpPr txBox="1"/>
            <p:nvPr/>
          </p:nvSpPr>
          <p:spPr>
            <a:xfrm>
              <a:off x="3666048" y="139574"/>
              <a:ext cx="4724402" cy="523220"/>
            </a:xfrm>
            <a:prstGeom prst="rect">
              <a:avLst/>
            </a:prstGeom>
            <a:noFill/>
          </p:spPr>
          <p:txBody>
            <a:bodyPr wrap="square" rtlCol="0">
              <a:spAutoFit/>
            </a:bodyPr>
            <a:lstStyle/>
            <a:p>
              <a:pPr algn="ctr"/>
              <a:r>
                <a:rPr lang="en-US" sz="2800" b="1" dirty="0">
                  <a:solidFill>
                    <a:srgbClr val="FFC000"/>
                  </a:solidFill>
                  <a:latin typeface="Times New Roman" panose="02020603050405020304" pitchFamily="18" charset="0"/>
                  <a:cs typeface="Times New Roman" panose="02020603050405020304" pitchFamily="18" charset="0"/>
                </a:rPr>
                <a:t>III. ĐỒ THỊ CỦA HÀM SỐ</a:t>
              </a:r>
              <a:endParaRPr lang="vi-VN" sz="2800" b="1" dirty="0">
                <a:solidFill>
                  <a:srgbClr val="FFC000"/>
                </a:solidFill>
                <a:latin typeface="Times New Roman" panose="02020603050405020304" pitchFamily="18" charset="0"/>
                <a:cs typeface="Times New Roman" panose="02020603050405020304" pitchFamily="18" charset="0"/>
              </a:endParaRPr>
            </a:p>
          </p:txBody>
        </p:sp>
        <p:sp>
          <p:nvSpPr>
            <p:cNvPr id="7" name="TextBox 6">
              <a:extLst>
                <a:ext uri="{FF2B5EF4-FFF2-40B4-BE49-F238E27FC236}">
                  <a16:creationId xmlns:a16="http://schemas.microsoft.com/office/drawing/2014/main" id="{858472E7-7615-4417-9447-3E830CB21463}"/>
                </a:ext>
              </a:extLst>
            </p:cNvPr>
            <p:cNvSpPr txBox="1"/>
            <p:nvPr/>
          </p:nvSpPr>
          <p:spPr>
            <a:xfrm>
              <a:off x="3632019" y="157159"/>
              <a:ext cx="4724402" cy="523220"/>
            </a:xfrm>
            <a:prstGeom prst="rect">
              <a:avLst/>
            </a:prstGeom>
            <a:noFill/>
          </p:spPr>
          <p:txBody>
            <a:bodyPr wrap="square" rtlCol="0">
              <a:spAutoFit/>
            </a:bodyPr>
            <a:lstStyle/>
            <a:p>
              <a:pPr algn="ctr"/>
              <a:r>
                <a:rPr lang="en-US" sz="2800" b="1" dirty="0">
                  <a:solidFill>
                    <a:srgbClr val="FF0000"/>
                  </a:solidFill>
                  <a:latin typeface="Times New Roman" panose="02020603050405020304" pitchFamily="18" charset="0"/>
                  <a:cs typeface="Times New Roman" panose="02020603050405020304" pitchFamily="18" charset="0"/>
                </a:rPr>
                <a:t>III. ĐỒ THỊ CỦA HÀM SỐ</a:t>
              </a:r>
              <a:endParaRPr lang="vi-VN" sz="2800" b="1" dirty="0">
                <a:solidFill>
                  <a:srgbClr val="FF0000"/>
                </a:solidFill>
                <a:latin typeface="Times New Roman" panose="02020603050405020304" pitchFamily="18" charset="0"/>
                <a:cs typeface="Times New Roman" panose="02020603050405020304" pitchFamily="18" charset="0"/>
              </a:endParaRPr>
            </a:p>
          </p:txBody>
        </p:sp>
      </p:grpSp>
      <p:sp>
        <p:nvSpPr>
          <p:cNvPr id="3" name="TextBox 2">
            <a:extLst>
              <a:ext uri="{FF2B5EF4-FFF2-40B4-BE49-F238E27FC236}">
                <a16:creationId xmlns:a16="http://schemas.microsoft.com/office/drawing/2014/main" id="{1E50D4B1-F1F7-48C1-B7D0-AF3E68A8BA50}"/>
              </a:ext>
            </a:extLst>
          </p:cNvPr>
          <p:cNvSpPr txBox="1"/>
          <p:nvPr/>
        </p:nvSpPr>
        <p:spPr>
          <a:xfrm>
            <a:off x="1403516" y="1836045"/>
            <a:ext cx="6028346" cy="1815882"/>
          </a:xfrm>
          <a:prstGeom prst="rect">
            <a:avLst/>
          </a:prstGeom>
          <a:noFill/>
        </p:spPr>
        <p:txBody>
          <a:bodyPr wrap="square" rtlCol="0">
            <a:spAutoFit/>
          </a:bodyPr>
          <a:lstStyle/>
          <a:p>
            <a:pPr algn="just"/>
            <a:r>
              <a:rPr lang="en-US" sz="2800" dirty="0">
                <a:latin typeface="Times New Roman" panose="02020603050405020304" pitchFamily="18" charset="0"/>
                <a:cs typeface="Times New Roman" panose="02020603050405020304" pitchFamily="18" charset="0"/>
              </a:rPr>
              <a:t>a)Quan </a:t>
            </a:r>
            <a:r>
              <a:rPr lang="en-US" sz="2800" dirty="0" err="1">
                <a:latin typeface="Times New Roman" panose="02020603050405020304" pitchFamily="18" charset="0"/>
                <a:cs typeface="Times New Roman" panose="02020603050405020304" pitchFamily="18" charset="0"/>
              </a:rPr>
              <a:t>sát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đồ</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thị</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của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hàm</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số</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và</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cho</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biết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trong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điểm</a:t>
            </a:r>
            <a:r>
              <a:rPr lang="en-US" sz="2800" dirty="0">
                <a:latin typeface="Times New Roman" panose="02020603050405020304" pitchFamily="18" charset="0"/>
                <a:cs typeface="Times New Roman" panose="02020603050405020304" pitchFamily="18" charset="0"/>
              </a:rPr>
              <a:t> A(0;2); B(-2;0); C(2;3) </a:t>
            </a:r>
            <a:r>
              <a:rPr lang="en-US" sz="2800" dirty="0" err="1">
                <a:latin typeface="Times New Roman" panose="02020603050405020304" pitchFamily="18" charset="0"/>
                <a:cs typeface="Times New Roman" panose="02020603050405020304" pitchFamily="18" charset="0"/>
              </a:rPr>
              <a:t>điểm</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nào</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thuộc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đồ</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thị</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của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hàm</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số</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điểm</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nào</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không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thuộc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đồ</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thị</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của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hàm</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số</a:t>
            </a:r>
            <a:r>
              <a:rPr lang="en-US" sz="2800" dirty="0">
                <a:latin typeface="Times New Roman" panose="02020603050405020304" pitchFamily="18" charset="0"/>
                <a:cs typeface="Times New Roman" panose="02020603050405020304" pitchFamily="18" charset="0"/>
              </a:rPr>
              <a:t>.</a:t>
            </a:r>
          </a:p>
        </p:txBody>
      </p:sp>
      <p:sp>
        <p:nvSpPr>
          <p:cNvPr id="8" name="TextBox 7">
            <a:extLst>
              <a:ext uri="{FF2B5EF4-FFF2-40B4-BE49-F238E27FC236}">
                <a16:creationId xmlns:a16="http://schemas.microsoft.com/office/drawing/2014/main" id="{98EFE2E9-44FD-4B45-81FD-8CF7CAA4AF6B}"/>
              </a:ext>
            </a:extLst>
          </p:cNvPr>
          <p:cNvSpPr txBox="1"/>
          <p:nvPr/>
        </p:nvSpPr>
        <p:spPr>
          <a:xfrm>
            <a:off x="1914578" y="810364"/>
            <a:ext cx="7035774" cy="1384995"/>
          </a:xfrm>
          <a:prstGeom prst="rect">
            <a:avLst/>
          </a:prstGeom>
          <a:noFill/>
        </p:spPr>
        <p:txBody>
          <a:bodyPr wrap="square" rtlCol="0">
            <a:spAutoFit/>
          </a:bodyPr>
          <a:lstStyle/>
          <a:p>
            <a:r>
              <a:rPr lang="en-US" sz="2800" dirty="0" err="1">
                <a:latin typeface="Times New Roman" panose="02020603050405020304" pitchFamily="18" charset="0"/>
                <a:cs typeface="Times New Roman" panose="02020603050405020304" pitchFamily="18" charset="0"/>
              </a:rPr>
              <a:t>Trong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mặt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phẳng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tọa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độ</a:t>
            </a:r>
            <a:r>
              <a:rPr lang="en-US" sz="2800" dirty="0">
                <a:latin typeface="Times New Roman" panose="02020603050405020304" pitchFamily="18" charset="0"/>
                <a:cs typeface="Times New Roman" panose="02020603050405020304" pitchFamily="18" charset="0"/>
              </a:rPr>
              <a:t> Oxy , </a:t>
            </a:r>
            <a:r>
              <a:rPr lang="en-US" sz="2800" dirty="0" err="1">
                <a:latin typeface="Times New Roman" panose="02020603050405020304" pitchFamily="18" charset="0"/>
                <a:cs typeface="Times New Roman" panose="02020603050405020304" pitchFamily="18" charset="0"/>
              </a:rPr>
              <a:t>cho</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đồ</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thị</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của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hàm</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số</a:t>
            </a:r>
            <a:r>
              <a:rPr lang="en-US" sz="2800" dirty="0">
                <a:latin typeface="Times New Roman" panose="02020603050405020304" pitchFamily="18" charset="0"/>
                <a:cs typeface="Times New Roman" panose="02020603050405020304" pitchFamily="18" charset="0"/>
              </a:rPr>
              <a:t> y= x+2 ( </a:t>
            </a:r>
            <a:r>
              <a:rPr lang="en-US" sz="2800" dirty="0" err="1">
                <a:latin typeface="Times New Roman" panose="02020603050405020304" pitchFamily="18" charset="0"/>
                <a:cs typeface="Times New Roman" panose="02020603050405020304" pitchFamily="18" charset="0"/>
              </a:rPr>
              <a:t>Hình</a:t>
            </a:r>
            <a:r>
              <a:rPr lang="en-US" sz="2800" dirty="0">
                <a:latin typeface="Times New Roman" panose="02020603050405020304" pitchFamily="18" charset="0"/>
                <a:cs typeface="Times New Roman" panose="02020603050405020304" pitchFamily="18" charset="0"/>
              </a:rPr>
              <a:t> 11)</a:t>
            </a:r>
          </a:p>
          <a:p>
            <a:endParaRPr lang="vi-VN" sz="2800" dirty="0">
              <a:latin typeface="Times New Roman" panose="02020603050405020304" pitchFamily="18" charset="0"/>
              <a:cs typeface="Times New Roman" panose="02020603050405020304" pitchFamily="18" charset="0"/>
            </a:endParaRPr>
          </a:p>
        </p:txBody>
      </p:sp>
      <p:sp>
        <p:nvSpPr>
          <p:cNvPr id="9" name="TextBox 8">
            <a:extLst>
              <a:ext uri="{FF2B5EF4-FFF2-40B4-BE49-F238E27FC236}">
                <a16:creationId xmlns:a16="http://schemas.microsoft.com/office/drawing/2014/main" id="{322E47ED-F3B2-47E1-8CB4-6EC94957254F}"/>
              </a:ext>
            </a:extLst>
          </p:cNvPr>
          <p:cNvSpPr txBox="1"/>
          <p:nvPr/>
        </p:nvSpPr>
        <p:spPr>
          <a:xfrm>
            <a:off x="1403517" y="3875611"/>
            <a:ext cx="6028346" cy="954107"/>
          </a:xfrm>
          <a:prstGeom prst="rect">
            <a:avLst/>
          </a:prstGeom>
          <a:noFill/>
        </p:spPr>
        <p:txBody>
          <a:bodyPr wrap="square" rtlCol="0">
            <a:spAutoFit/>
          </a:bodyPr>
          <a:lstStyle/>
          <a:p>
            <a:pPr algn="just"/>
            <a:r>
              <a:rPr lang="en-US" sz="2800" dirty="0">
                <a:latin typeface="Times New Roman" panose="02020603050405020304" pitchFamily="18" charset="0"/>
                <a:cs typeface="Times New Roman" panose="02020603050405020304" pitchFamily="18" charset="0"/>
              </a:rPr>
              <a:t>b)</a:t>
            </a:r>
            <a:r>
              <a:rPr lang="en-US" sz="2800" dirty="0" err="1">
                <a:latin typeface="Times New Roman" panose="02020603050405020304" pitchFamily="18" charset="0"/>
                <a:cs typeface="Times New Roman" panose="02020603050405020304" pitchFamily="18" charset="0"/>
              </a:rPr>
              <a:t>Điểm</a:t>
            </a:r>
            <a:r>
              <a:rPr lang="en-US" sz="2800" dirty="0">
                <a:latin typeface="Times New Roman" panose="02020603050405020304" pitchFamily="18" charset="0"/>
                <a:cs typeface="Times New Roman" panose="02020603050405020304" pitchFamily="18" charset="0"/>
              </a:rPr>
              <a:t> D(2022; 2023) </a:t>
            </a:r>
            <a:r>
              <a:rPr lang="en-US" sz="2800" dirty="0" err="1">
                <a:latin typeface="Times New Roman" panose="02020603050405020304" pitchFamily="18" charset="0"/>
                <a:cs typeface="Times New Roman" panose="02020603050405020304" pitchFamily="18" charset="0"/>
              </a:rPr>
              <a:t>có</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thuộc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đồ</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thị</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của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hàm</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số</a:t>
            </a:r>
            <a:r>
              <a:rPr lang="en-US" sz="2800" dirty="0">
                <a:latin typeface="Times New Roman" panose="02020603050405020304" pitchFamily="18" charset="0"/>
                <a:cs typeface="Times New Roman" panose="02020603050405020304" pitchFamily="18" charset="0"/>
              </a:rPr>
              <a:t> hay </a:t>
            </a:r>
            <a:r>
              <a:rPr lang="en-US" sz="2800" dirty="0" err="1">
                <a:latin typeface="Times New Roman" panose="02020603050405020304" pitchFamily="18" charset="0"/>
                <a:cs typeface="Times New Roman" panose="02020603050405020304" pitchFamily="18" charset="0"/>
              </a:rPr>
              <a:t>không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Vì</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sao</a:t>
            </a:r>
            <a:r>
              <a:rPr lang="en-US" sz="2800" dirty="0">
                <a:latin typeface="Times New Roman" panose="02020603050405020304" pitchFamily="18" charset="0"/>
                <a:cs typeface="Times New Roman" panose="02020603050405020304" pitchFamily="18" charset="0"/>
              </a:rPr>
              <a:t>?</a:t>
            </a:r>
          </a:p>
        </p:txBody>
      </p:sp>
      <p:sp>
        <p:nvSpPr>
          <p:cNvPr id="11" name="TextBox 10">
            <a:extLst>
              <a:ext uri="{FF2B5EF4-FFF2-40B4-BE49-F238E27FC236}">
                <a16:creationId xmlns:a16="http://schemas.microsoft.com/office/drawing/2014/main" id="{920A8D37-07DA-4F3D-BB8C-0E83D57EEED6}"/>
              </a:ext>
            </a:extLst>
          </p:cNvPr>
          <p:cNvSpPr txBox="1"/>
          <p:nvPr/>
        </p:nvSpPr>
        <p:spPr>
          <a:xfrm>
            <a:off x="264000" y="1033780"/>
            <a:ext cx="1440000" cy="523220"/>
          </a:xfrm>
          <a:prstGeom prst="rect">
            <a:avLst/>
          </a:prstGeom>
          <a:solidFill>
            <a:schemeClr val="accent6">
              <a:lumMod val="40000"/>
              <a:lumOff val="6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rtlCol="0">
            <a:spAutoFit/>
          </a:bodyPr>
          <a:lstStyle/>
          <a:p>
            <a:pPr algn="ctr"/>
            <a:r>
              <a:rPr lang="en-US" sz="2800" b="1" i="1" dirty="0" err="1">
                <a:latin typeface="Times New Roman" panose="02020603050405020304" pitchFamily="18" charset="0"/>
                <a:cs typeface="Times New Roman" panose="02020603050405020304" pitchFamily="18" charset="0"/>
              </a:rPr>
              <a:t>Ví</a:t>
            </a:r>
            <a:r>
              <a:rPr lang="en-US" sz="2800" b="1" i="1" dirty="0">
                <a:latin typeface="Times New Roman" panose="02020603050405020304" pitchFamily="18" charset="0"/>
                <a:cs typeface="Times New Roman" panose="02020603050405020304" pitchFamily="18" charset="0"/>
              </a:rPr>
              <a:t> </a:t>
            </a:r>
            <a:r>
              <a:rPr lang="en-US" sz="2800" b="1" i="1" dirty="0" err="1">
                <a:latin typeface="Times New Roman" panose="02020603050405020304" pitchFamily="18" charset="0"/>
                <a:cs typeface="Times New Roman" panose="02020603050405020304" pitchFamily="18" charset="0"/>
              </a:rPr>
              <a:t>dụ</a:t>
            </a:r>
            <a:r>
              <a:rPr lang="en-US" sz="2800" b="1" i="1" dirty="0">
                <a:latin typeface="Times New Roman" panose="02020603050405020304" pitchFamily="18" charset="0"/>
                <a:cs typeface="Times New Roman" panose="02020603050405020304" pitchFamily="18" charset="0"/>
              </a:rPr>
              <a:t> 4</a:t>
            </a:r>
            <a:endParaRPr lang="vi-VN" sz="2800" b="1" i="1" dirty="0">
              <a:latin typeface="Times New Roman" panose="02020603050405020304" pitchFamily="18" charset="0"/>
              <a:cs typeface="Times New Roman" panose="02020603050405020304" pitchFamily="18" charset="0"/>
            </a:endParaRPr>
          </a:p>
        </p:txBody>
      </p:sp>
      <p:sp>
        <p:nvSpPr>
          <p:cNvPr id="43" name="Rectangle 42">
            <a:extLst>
              <a:ext uri="{FF2B5EF4-FFF2-40B4-BE49-F238E27FC236}">
                <a16:creationId xmlns:a16="http://schemas.microsoft.com/office/drawing/2014/main" id="{52D33A51-EE73-4D3B-B89A-63D268429E67}"/>
              </a:ext>
            </a:extLst>
          </p:cNvPr>
          <p:cNvSpPr/>
          <p:nvPr/>
        </p:nvSpPr>
        <p:spPr>
          <a:xfrm>
            <a:off x="0" y="0"/>
            <a:ext cx="12192000" cy="6858000"/>
          </a:xfrm>
          <a:prstGeom prst="rect">
            <a:avLst/>
          </a:prstGeom>
          <a:noFill/>
          <a:ln w="57150">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grpSp>
        <p:nvGrpSpPr>
          <p:cNvPr id="57" name="Group 56">
            <a:extLst>
              <a:ext uri="{FF2B5EF4-FFF2-40B4-BE49-F238E27FC236}">
                <a16:creationId xmlns:a16="http://schemas.microsoft.com/office/drawing/2014/main" id="{9AEE0CBF-30CD-43B8-828F-784437A0F997}"/>
              </a:ext>
            </a:extLst>
          </p:cNvPr>
          <p:cNvGrpSpPr/>
          <p:nvPr/>
        </p:nvGrpSpPr>
        <p:grpSpPr>
          <a:xfrm>
            <a:off x="7704818" y="881704"/>
            <a:ext cx="4236830" cy="3833196"/>
            <a:chOff x="7704818" y="881704"/>
            <a:chExt cx="4236830" cy="3833196"/>
          </a:xfrm>
        </p:grpSpPr>
        <p:grpSp>
          <p:nvGrpSpPr>
            <p:cNvPr id="12" name="Group 11">
              <a:extLst>
                <a:ext uri="{FF2B5EF4-FFF2-40B4-BE49-F238E27FC236}">
                  <a16:creationId xmlns:a16="http://schemas.microsoft.com/office/drawing/2014/main" id="{3F22A90A-0FE2-4BFF-8EF6-C58F81736BE2}"/>
                </a:ext>
              </a:extLst>
            </p:cNvPr>
            <p:cNvGrpSpPr/>
            <p:nvPr/>
          </p:nvGrpSpPr>
          <p:grpSpPr>
            <a:xfrm>
              <a:off x="7704818" y="881704"/>
              <a:ext cx="4236830" cy="3833196"/>
              <a:chOff x="7494143" y="796861"/>
              <a:chExt cx="4236830" cy="3833196"/>
            </a:xfrm>
          </p:grpSpPr>
          <p:grpSp>
            <p:nvGrpSpPr>
              <p:cNvPr id="13" name="Group 12">
                <a:extLst>
                  <a:ext uri="{FF2B5EF4-FFF2-40B4-BE49-F238E27FC236}">
                    <a16:creationId xmlns:a16="http://schemas.microsoft.com/office/drawing/2014/main" id="{83F75990-5F65-48E0-8439-4CDDD90F1F50}"/>
                  </a:ext>
                </a:extLst>
              </p:cNvPr>
              <p:cNvGrpSpPr/>
              <p:nvPr/>
            </p:nvGrpSpPr>
            <p:grpSpPr>
              <a:xfrm>
                <a:off x="7494143" y="957943"/>
                <a:ext cx="4023079" cy="3672114"/>
                <a:chOff x="7494143" y="957943"/>
                <a:chExt cx="4023079" cy="3672114"/>
              </a:xfrm>
            </p:grpSpPr>
            <p:grpSp>
              <p:nvGrpSpPr>
                <p:cNvPr id="28" name="Group 27">
                  <a:extLst>
                    <a:ext uri="{FF2B5EF4-FFF2-40B4-BE49-F238E27FC236}">
                      <a16:creationId xmlns:a16="http://schemas.microsoft.com/office/drawing/2014/main" id="{1424A58F-BA95-4D2C-B677-31FA49A6EFF9}"/>
                    </a:ext>
                  </a:extLst>
                </p:cNvPr>
                <p:cNvGrpSpPr/>
                <p:nvPr/>
              </p:nvGrpSpPr>
              <p:grpSpPr>
                <a:xfrm>
                  <a:off x="7494143" y="957943"/>
                  <a:ext cx="4023079" cy="3672114"/>
                  <a:chOff x="7494143" y="957943"/>
                  <a:chExt cx="4023079" cy="3672114"/>
                </a:xfrm>
              </p:grpSpPr>
              <p:cxnSp>
                <p:nvCxnSpPr>
                  <p:cNvPr id="41" name="Straight Arrow Connector 40">
                    <a:extLst>
                      <a:ext uri="{FF2B5EF4-FFF2-40B4-BE49-F238E27FC236}">
                        <a16:creationId xmlns:a16="http://schemas.microsoft.com/office/drawing/2014/main" id="{21515CF7-E9D2-479D-B855-A790EC23669B}"/>
                      </a:ext>
                    </a:extLst>
                  </p:cNvPr>
                  <p:cNvCxnSpPr/>
                  <p:nvPr/>
                </p:nvCxnSpPr>
                <p:spPr>
                  <a:xfrm flipV="1">
                    <a:off x="9477829" y="957943"/>
                    <a:ext cx="0" cy="3672114"/>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42" name="Straight Arrow Connector 41">
                    <a:extLst>
                      <a:ext uri="{FF2B5EF4-FFF2-40B4-BE49-F238E27FC236}">
                        <a16:creationId xmlns:a16="http://schemas.microsoft.com/office/drawing/2014/main" id="{2A93276A-FF63-4630-8CFA-E005B2BCBBFD}"/>
                      </a:ext>
                    </a:extLst>
                  </p:cNvPr>
                  <p:cNvCxnSpPr/>
                  <p:nvPr/>
                </p:nvCxnSpPr>
                <p:spPr>
                  <a:xfrm>
                    <a:off x="7494143" y="3352995"/>
                    <a:ext cx="4023079" cy="0"/>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grpSp>
            <p:sp>
              <p:nvSpPr>
                <p:cNvPr id="29" name="TextBox 28">
                  <a:extLst>
                    <a:ext uri="{FF2B5EF4-FFF2-40B4-BE49-F238E27FC236}">
                      <a16:creationId xmlns:a16="http://schemas.microsoft.com/office/drawing/2014/main" id="{B47DFB15-9A17-4235-9496-69071EEC9746}"/>
                    </a:ext>
                  </a:extLst>
                </p:cNvPr>
                <p:cNvSpPr txBox="1"/>
                <p:nvPr/>
              </p:nvSpPr>
              <p:spPr>
                <a:xfrm>
                  <a:off x="9335828" y="2121471"/>
                  <a:ext cx="566052" cy="369332"/>
                </a:xfrm>
                <a:prstGeom prst="rect">
                  <a:avLst/>
                </a:prstGeom>
                <a:noFill/>
              </p:spPr>
              <p:txBody>
                <a:bodyPr wrap="square" rtlCol="0">
                  <a:spAutoFit/>
                </a:bodyPr>
                <a:lstStyle/>
                <a:p>
                  <a:r>
                    <a:rPr lang="en-US" dirty="0"/>
                    <a:t>_</a:t>
                  </a:r>
                  <a:endParaRPr lang="vi-VN" dirty="0"/>
                </a:p>
              </p:txBody>
            </p:sp>
            <p:sp>
              <p:nvSpPr>
                <p:cNvPr id="30" name="TextBox 29">
                  <a:extLst>
                    <a:ext uri="{FF2B5EF4-FFF2-40B4-BE49-F238E27FC236}">
                      <a16:creationId xmlns:a16="http://schemas.microsoft.com/office/drawing/2014/main" id="{5E77E8D3-0F0D-4ACF-9228-99A75846F511}"/>
                    </a:ext>
                  </a:extLst>
                </p:cNvPr>
                <p:cNvSpPr txBox="1"/>
                <p:nvPr/>
              </p:nvSpPr>
              <p:spPr>
                <a:xfrm>
                  <a:off x="9338965" y="1635265"/>
                  <a:ext cx="566052" cy="369332"/>
                </a:xfrm>
                <a:prstGeom prst="rect">
                  <a:avLst/>
                </a:prstGeom>
                <a:noFill/>
              </p:spPr>
              <p:txBody>
                <a:bodyPr wrap="square" rtlCol="0">
                  <a:spAutoFit/>
                </a:bodyPr>
                <a:lstStyle/>
                <a:p>
                  <a:r>
                    <a:rPr lang="en-US" dirty="0"/>
                    <a:t>_</a:t>
                  </a:r>
                  <a:endParaRPr lang="vi-VN" dirty="0"/>
                </a:p>
              </p:txBody>
            </p:sp>
            <p:sp>
              <p:nvSpPr>
                <p:cNvPr id="31" name="TextBox 30">
                  <a:extLst>
                    <a:ext uri="{FF2B5EF4-FFF2-40B4-BE49-F238E27FC236}">
                      <a16:creationId xmlns:a16="http://schemas.microsoft.com/office/drawing/2014/main" id="{A8CDE437-AF19-4494-9F1B-A5988C2AC6B1}"/>
                    </a:ext>
                  </a:extLst>
                </p:cNvPr>
                <p:cNvSpPr txBox="1"/>
                <p:nvPr/>
              </p:nvSpPr>
              <p:spPr>
                <a:xfrm>
                  <a:off x="9306800" y="1141306"/>
                  <a:ext cx="566052" cy="369332"/>
                </a:xfrm>
                <a:prstGeom prst="rect">
                  <a:avLst/>
                </a:prstGeom>
                <a:noFill/>
              </p:spPr>
              <p:txBody>
                <a:bodyPr wrap="square" rtlCol="0">
                  <a:spAutoFit/>
                </a:bodyPr>
                <a:lstStyle/>
                <a:p>
                  <a:r>
                    <a:rPr lang="en-US" dirty="0"/>
                    <a:t>_</a:t>
                  </a:r>
                  <a:endParaRPr lang="vi-VN" dirty="0"/>
                </a:p>
              </p:txBody>
            </p:sp>
            <p:sp>
              <p:nvSpPr>
                <p:cNvPr id="32" name="TextBox 31">
                  <a:extLst>
                    <a:ext uri="{FF2B5EF4-FFF2-40B4-BE49-F238E27FC236}">
                      <a16:creationId xmlns:a16="http://schemas.microsoft.com/office/drawing/2014/main" id="{BAEBAD1C-C0DE-47CF-A712-CA9C43BEA0F5}"/>
                    </a:ext>
                  </a:extLst>
                </p:cNvPr>
                <p:cNvSpPr txBox="1"/>
                <p:nvPr/>
              </p:nvSpPr>
              <p:spPr>
                <a:xfrm>
                  <a:off x="9335828" y="3539273"/>
                  <a:ext cx="566052" cy="369332"/>
                </a:xfrm>
                <a:prstGeom prst="rect">
                  <a:avLst/>
                </a:prstGeom>
                <a:noFill/>
              </p:spPr>
              <p:txBody>
                <a:bodyPr wrap="square" rtlCol="0">
                  <a:spAutoFit/>
                </a:bodyPr>
                <a:lstStyle/>
                <a:p>
                  <a:r>
                    <a:rPr lang="en-US" dirty="0"/>
                    <a:t>_</a:t>
                  </a:r>
                  <a:endParaRPr lang="vi-VN" dirty="0"/>
                </a:p>
              </p:txBody>
            </p:sp>
            <p:sp>
              <p:nvSpPr>
                <p:cNvPr id="33" name="TextBox 32">
                  <a:extLst>
                    <a:ext uri="{FF2B5EF4-FFF2-40B4-BE49-F238E27FC236}">
                      <a16:creationId xmlns:a16="http://schemas.microsoft.com/office/drawing/2014/main" id="{6E3CC8A7-1ACB-448E-9D6E-EB8DAD46F1B3}"/>
                    </a:ext>
                  </a:extLst>
                </p:cNvPr>
                <p:cNvSpPr txBox="1"/>
                <p:nvPr/>
              </p:nvSpPr>
              <p:spPr>
                <a:xfrm>
                  <a:off x="9335828" y="4031015"/>
                  <a:ext cx="566052" cy="369332"/>
                </a:xfrm>
                <a:prstGeom prst="rect">
                  <a:avLst/>
                </a:prstGeom>
                <a:noFill/>
              </p:spPr>
              <p:txBody>
                <a:bodyPr wrap="square" rtlCol="0">
                  <a:spAutoFit/>
                </a:bodyPr>
                <a:lstStyle/>
                <a:p>
                  <a:r>
                    <a:rPr lang="en-US" dirty="0"/>
                    <a:t>_</a:t>
                  </a:r>
                  <a:endParaRPr lang="vi-VN" dirty="0"/>
                </a:p>
              </p:txBody>
            </p:sp>
            <p:sp>
              <p:nvSpPr>
                <p:cNvPr id="34" name="TextBox 33">
                  <a:extLst>
                    <a:ext uri="{FF2B5EF4-FFF2-40B4-BE49-F238E27FC236}">
                      <a16:creationId xmlns:a16="http://schemas.microsoft.com/office/drawing/2014/main" id="{060AD1C2-4B7D-4D8F-9652-6EFDEFBB4931}"/>
                    </a:ext>
                  </a:extLst>
                </p:cNvPr>
                <p:cNvSpPr txBox="1"/>
                <p:nvPr/>
              </p:nvSpPr>
              <p:spPr>
                <a:xfrm>
                  <a:off x="9335828" y="2576793"/>
                  <a:ext cx="566052" cy="369332"/>
                </a:xfrm>
                <a:prstGeom prst="rect">
                  <a:avLst/>
                </a:prstGeom>
                <a:noFill/>
              </p:spPr>
              <p:txBody>
                <a:bodyPr wrap="square" rtlCol="0">
                  <a:spAutoFit/>
                </a:bodyPr>
                <a:lstStyle/>
                <a:p>
                  <a:r>
                    <a:rPr lang="en-US" dirty="0"/>
                    <a:t>_</a:t>
                  </a:r>
                  <a:endParaRPr lang="vi-VN" dirty="0"/>
                </a:p>
              </p:txBody>
            </p:sp>
            <p:sp>
              <p:nvSpPr>
                <p:cNvPr id="35" name="TextBox 34">
                  <a:extLst>
                    <a:ext uri="{FF2B5EF4-FFF2-40B4-BE49-F238E27FC236}">
                      <a16:creationId xmlns:a16="http://schemas.microsoft.com/office/drawing/2014/main" id="{3B3BE416-EBE6-4CC5-9487-5FA04DC19C6E}"/>
                    </a:ext>
                  </a:extLst>
                </p:cNvPr>
                <p:cNvSpPr txBox="1"/>
                <p:nvPr/>
              </p:nvSpPr>
              <p:spPr>
                <a:xfrm>
                  <a:off x="7904339" y="3165763"/>
                  <a:ext cx="348152" cy="369332"/>
                </a:xfrm>
                <a:prstGeom prst="rect">
                  <a:avLst/>
                </a:prstGeom>
                <a:noFill/>
              </p:spPr>
              <p:txBody>
                <a:bodyPr wrap="square" rtlCol="0">
                  <a:spAutoFit/>
                </a:bodyPr>
                <a:lstStyle/>
                <a:p>
                  <a:r>
                    <a:rPr lang="en-US" dirty="0"/>
                    <a:t>|</a:t>
                  </a:r>
                  <a:endParaRPr lang="vi-VN" dirty="0"/>
                </a:p>
              </p:txBody>
            </p:sp>
            <p:sp>
              <p:nvSpPr>
                <p:cNvPr id="36" name="TextBox 35">
                  <a:extLst>
                    <a:ext uri="{FF2B5EF4-FFF2-40B4-BE49-F238E27FC236}">
                      <a16:creationId xmlns:a16="http://schemas.microsoft.com/office/drawing/2014/main" id="{428D4EDB-108A-46AA-BD23-A22A6B93A909}"/>
                    </a:ext>
                  </a:extLst>
                </p:cNvPr>
                <p:cNvSpPr txBox="1"/>
                <p:nvPr/>
              </p:nvSpPr>
              <p:spPr>
                <a:xfrm>
                  <a:off x="8395019" y="3150675"/>
                  <a:ext cx="289628" cy="369332"/>
                </a:xfrm>
                <a:prstGeom prst="rect">
                  <a:avLst/>
                </a:prstGeom>
                <a:noFill/>
              </p:spPr>
              <p:txBody>
                <a:bodyPr wrap="square" rtlCol="0">
                  <a:spAutoFit/>
                </a:bodyPr>
                <a:lstStyle/>
                <a:p>
                  <a:r>
                    <a:rPr lang="en-US" dirty="0"/>
                    <a:t>|</a:t>
                  </a:r>
                  <a:endParaRPr lang="vi-VN" dirty="0"/>
                </a:p>
              </p:txBody>
            </p:sp>
            <p:sp>
              <p:nvSpPr>
                <p:cNvPr id="37" name="TextBox 36">
                  <a:extLst>
                    <a:ext uri="{FF2B5EF4-FFF2-40B4-BE49-F238E27FC236}">
                      <a16:creationId xmlns:a16="http://schemas.microsoft.com/office/drawing/2014/main" id="{9B78F4DC-4A30-4251-9B65-D8358C0E96B1}"/>
                    </a:ext>
                  </a:extLst>
                </p:cNvPr>
                <p:cNvSpPr txBox="1"/>
                <p:nvPr/>
              </p:nvSpPr>
              <p:spPr>
                <a:xfrm>
                  <a:off x="8867721" y="3150675"/>
                  <a:ext cx="325584" cy="369332"/>
                </a:xfrm>
                <a:prstGeom prst="rect">
                  <a:avLst/>
                </a:prstGeom>
                <a:noFill/>
              </p:spPr>
              <p:txBody>
                <a:bodyPr wrap="square" rtlCol="0">
                  <a:spAutoFit/>
                </a:bodyPr>
                <a:lstStyle/>
                <a:p>
                  <a:r>
                    <a:rPr lang="en-US" dirty="0"/>
                    <a:t>|</a:t>
                  </a:r>
                  <a:endParaRPr lang="vi-VN" dirty="0"/>
                </a:p>
              </p:txBody>
            </p:sp>
            <p:sp>
              <p:nvSpPr>
                <p:cNvPr id="38" name="TextBox 37">
                  <a:extLst>
                    <a:ext uri="{FF2B5EF4-FFF2-40B4-BE49-F238E27FC236}">
                      <a16:creationId xmlns:a16="http://schemas.microsoft.com/office/drawing/2014/main" id="{469BF05F-B8CB-40CD-87CD-786C0712C3D2}"/>
                    </a:ext>
                  </a:extLst>
                </p:cNvPr>
                <p:cNvSpPr txBox="1"/>
                <p:nvPr/>
              </p:nvSpPr>
              <p:spPr>
                <a:xfrm>
                  <a:off x="9827159" y="3150675"/>
                  <a:ext cx="348152" cy="369332"/>
                </a:xfrm>
                <a:prstGeom prst="rect">
                  <a:avLst/>
                </a:prstGeom>
                <a:noFill/>
              </p:spPr>
              <p:txBody>
                <a:bodyPr wrap="square" rtlCol="0">
                  <a:spAutoFit/>
                </a:bodyPr>
                <a:lstStyle/>
                <a:p>
                  <a:r>
                    <a:rPr lang="en-US" dirty="0"/>
                    <a:t>|</a:t>
                  </a:r>
                  <a:endParaRPr lang="vi-VN" dirty="0"/>
                </a:p>
              </p:txBody>
            </p:sp>
            <p:sp>
              <p:nvSpPr>
                <p:cNvPr id="39" name="TextBox 38">
                  <a:extLst>
                    <a:ext uri="{FF2B5EF4-FFF2-40B4-BE49-F238E27FC236}">
                      <a16:creationId xmlns:a16="http://schemas.microsoft.com/office/drawing/2014/main" id="{BE80837F-1206-4A27-98B7-7C9BAFC5138C}"/>
                    </a:ext>
                  </a:extLst>
                </p:cNvPr>
                <p:cNvSpPr txBox="1"/>
                <p:nvPr/>
              </p:nvSpPr>
              <p:spPr>
                <a:xfrm>
                  <a:off x="10305594" y="3142811"/>
                  <a:ext cx="348152" cy="369332"/>
                </a:xfrm>
                <a:prstGeom prst="rect">
                  <a:avLst/>
                </a:prstGeom>
                <a:noFill/>
              </p:spPr>
              <p:txBody>
                <a:bodyPr wrap="square" rtlCol="0">
                  <a:spAutoFit/>
                </a:bodyPr>
                <a:lstStyle/>
                <a:p>
                  <a:r>
                    <a:rPr lang="en-US" dirty="0"/>
                    <a:t>|</a:t>
                  </a:r>
                  <a:endParaRPr lang="vi-VN" dirty="0"/>
                </a:p>
              </p:txBody>
            </p:sp>
            <p:sp>
              <p:nvSpPr>
                <p:cNvPr id="40" name="TextBox 39">
                  <a:extLst>
                    <a:ext uri="{FF2B5EF4-FFF2-40B4-BE49-F238E27FC236}">
                      <a16:creationId xmlns:a16="http://schemas.microsoft.com/office/drawing/2014/main" id="{79B5BDE3-657D-4B08-9297-C0CA3FED35C6}"/>
                    </a:ext>
                  </a:extLst>
                </p:cNvPr>
                <p:cNvSpPr txBox="1"/>
                <p:nvPr/>
              </p:nvSpPr>
              <p:spPr>
                <a:xfrm>
                  <a:off x="10779066" y="3150675"/>
                  <a:ext cx="348152" cy="369332"/>
                </a:xfrm>
                <a:prstGeom prst="rect">
                  <a:avLst/>
                </a:prstGeom>
                <a:noFill/>
              </p:spPr>
              <p:txBody>
                <a:bodyPr wrap="square" rtlCol="0">
                  <a:spAutoFit/>
                </a:bodyPr>
                <a:lstStyle/>
                <a:p>
                  <a:r>
                    <a:rPr lang="en-US" dirty="0"/>
                    <a:t>|</a:t>
                  </a:r>
                  <a:endParaRPr lang="vi-VN" dirty="0"/>
                </a:p>
              </p:txBody>
            </p:sp>
          </p:grpSp>
          <p:sp>
            <p:nvSpPr>
              <p:cNvPr id="14" name="TextBox 13">
                <a:extLst>
                  <a:ext uri="{FF2B5EF4-FFF2-40B4-BE49-F238E27FC236}">
                    <a16:creationId xmlns:a16="http://schemas.microsoft.com/office/drawing/2014/main" id="{90D65F55-5D5E-4095-9C8F-286EAF13AC69}"/>
                  </a:ext>
                </a:extLst>
              </p:cNvPr>
              <p:cNvSpPr txBox="1"/>
              <p:nvPr/>
            </p:nvSpPr>
            <p:spPr>
              <a:xfrm>
                <a:off x="11264949" y="2847635"/>
                <a:ext cx="466024" cy="523220"/>
              </a:xfrm>
              <a:prstGeom prst="rect">
                <a:avLst/>
              </a:prstGeom>
              <a:noFill/>
            </p:spPr>
            <p:txBody>
              <a:bodyPr wrap="square" rtlCol="0">
                <a:spAutoFit/>
              </a:bodyPr>
              <a:lstStyle/>
              <a:p>
                <a:r>
                  <a:rPr lang="en-US" sz="2800" dirty="0">
                    <a:latin typeface="Times New Roman" panose="02020603050405020304" pitchFamily="18" charset="0"/>
                    <a:cs typeface="Times New Roman" panose="02020603050405020304" pitchFamily="18" charset="0"/>
                  </a:rPr>
                  <a:t>x</a:t>
                </a:r>
                <a:endParaRPr lang="vi-VN" sz="2800" dirty="0">
                  <a:latin typeface="Times New Roman" panose="02020603050405020304" pitchFamily="18" charset="0"/>
                  <a:cs typeface="Times New Roman" panose="02020603050405020304" pitchFamily="18" charset="0"/>
                </a:endParaRPr>
              </a:p>
            </p:txBody>
          </p:sp>
          <p:sp>
            <p:nvSpPr>
              <p:cNvPr id="15" name="TextBox 14">
                <a:extLst>
                  <a:ext uri="{FF2B5EF4-FFF2-40B4-BE49-F238E27FC236}">
                    <a16:creationId xmlns:a16="http://schemas.microsoft.com/office/drawing/2014/main" id="{BC5F6943-EB6A-4456-9394-83B947C6F6D1}"/>
                  </a:ext>
                </a:extLst>
              </p:cNvPr>
              <p:cNvSpPr txBox="1"/>
              <p:nvPr/>
            </p:nvSpPr>
            <p:spPr>
              <a:xfrm>
                <a:off x="9518452" y="796861"/>
                <a:ext cx="466024" cy="523220"/>
              </a:xfrm>
              <a:prstGeom prst="rect">
                <a:avLst/>
              </a:prstGeom>
              <a:noFill/>
            </p:spPr>
            <p:txBody>
              <a:bodyPr wrap="square" rtlCol="0">
                <a:spAutoFit/>
              </a:bodyPr>
              <a:lstStyle/>
              <a:p>
                <a:r>
                  <a:rPr lang="en-US" sz="2800" dirty="0">
                    <a:latin typeface="Times New Roman" panose="02020603050405020304" pitchFamily="18" charset="0"/>
                    <a:cs typeface="Times New Roman" panose="02020603050405020304" pitchFamily="18" charset="0"/>
                  </a:rPr>
                  <a:t>y</a:t>
                </a:r>
                <a:endParaRPr lang="vi-VN" sz="2800" dirty="0">
                  <a:latin typeface="Times New Roman" panose="02020603050405020304" pitchFamily="18" charset="0"/>
                  <a:cs typeface="Times New Roman" panose="02020603050405020304" pitchFamily="18" charset="0"/>
                </a:endParaRPr>
              </a:p>
            </p:txBody>
          </p:sp>
          <p:sp>
            <p:nvSpPr>
              <p:cNvPr id="16" name="TextBox 15">
                <a:extLst>
                  <a:ext uri="{FF2B5EF4-FFF2-40B4-BE49-F238E27FC236}">
                    <a16:creationId xmlns:a16="http://schemas.microsoft.com/office/drawing/2014/main" id="{4CD0A7DE-8B46-47F2-9AF7-3589B9A99C5B}"/>
                  </a:ext>
                </a:extLst>
              </p:cNvPr>
              <p:cNvSpPr txBox="1"/>
              <p:nvPr/>
            </p:nvSpPr>
            <p:spPr>
              <a:xfrm>
                <a:off x="9585030" y="1585852"/>
                <a:ext cx="466024" cy="523220"/>
              </a:xfrm>
              <a:prstGeom prst="rect">
                <a:avLst/>
              </a:prstGeom>
              <a:noFill/>
            </p:spPr>
            <p:txBody>
              <a:bodyPr wrap="square" rtlCol="0">
                <a:spAutoFit/>
              </a:bodyPr>
              <a:lstStyle/>
              <a:p>
                <a:r>
                  <a:rPr lang="en-US" sz="2800" dirty="0">
                    <a:latin typeface="Times New Roman" panose="02020603050405020304" pitchFamily="18" charset="0"/>
                    <a:cs typeface="Times New Roman" panose="02020603050405020304" pitchFamily="18" charset="0"/>
                  </a:rPr>
                  <a:t>3</a:t>
                </a:r>
                <a:endParaRPr lang="vi-VN" sz="2800" dirty="0">
                  <a:latin typeface="Times New Roman" panose="02020603050405020304" pitchFamily="18" charset="0"/>
                  <a:cs typeface="Times New Roman" panose="02020603050405020304" pitchFamily="18" charset="0"/>
                </a:endParaRPr>
              </a:p>
            </p:txBody>
          </p:sp>
          <p:sp>
            <p:nvSpPr>
              <p:cNvPr id="17" name="TextBox 16">
                <a:extLst>
                  <a:ext uri="{FF2B5EF4-FFF2-40B4-BE49-F238E27FC236}">
                    <a16:creationId xmlns:a16="http://schemas.microsoft.com/office/drawing/2014/main" id="{C01D21E0-901B-4B8A-B7C9-D98530B11F15}"/>
                  </a:ext>
                </a:extLst>
              </p:cNvPr>
              <p:cNvSpPr txBox="1"/>
              <p:nvPr/>
            </p:nvSpPr>
            <p:spPr>
              <a:xfrm>
                <a:off x="9573316" y="2108859"/>
                <a:ext cx="466024" cy="523220"/>
              </a:xfrm>
              <a:prstGeom prst="rect">
                <a:avLst/>
              </a:prstGeom>
              <a:noFill/>
            </p:spPr>
            <p:txBody>
              <a:bodyPr wrap="square" rtlCol="0">
                <a:spAutoFit/>
              </a:bodyPr>
              <a:lstStyle/>
              <a:p>
                <a:r>
                  <a:rPr lang="en-US" sz="2800" dirty="0">
                    <a:latin typeface="Times New Roman" panose="02020603050405020304" pitchFamily="18" charset="0"/>
                    <a:cs typeface="Times New Roman" panose="02020603050405020304" pitchFamily="18" charset="0"/>
                  </a:rPr>
                  <a:t>2</a:t>
                </a:r>
                <a:endParaRPr lang="vi-VN" sz="2800" dirty="0">
                  <a:latin typeface="Times New Roman" panose="02020603050405020304" pitchFamily="18" charset="0"/>
                  <a:cs typeface="Times New Roman" panose="02020603050405020304" pitchFamily="18" charset="0"/>
                </a:endParaRPr>
              </a:p>
            </p:txBody>
          </p:sp>
          <p:sp>
            <p:nvSpPr>
              <p:cNvPr id="18" name="TextBox 17">
                <a:extLst>
                  <a:ext uri="{FF2B5EF4-FFF2-40B4-BE49-F238E27FC236}">
                    <a16:creationId xmlns:a16="http://schemas.microsoft.com/office/drawing/2014/main" id="{779FD868-7A44-4C18-85D0-ADBD75DAC2C4}"/>
                  </a:ext>
                </a:extLst>
              </p:cNvPr>
              <p:cNvSpPr txBox="1"/>
              <p:nvPr/>
            </p:nvSpPr>
            <p:spPr>
              <a:xfrm>
                <a:off x="9594147" y="2566227"/>
                <a:ext cx="466024" cy="523220"/>
              </a:xfrm>
              <a:prstGeom prst="rect">
                <a:avLst/>
              </a:prstGeom>
              <a:noFill/>
            </p:spPr>
            <p:txBody>
              <a:bodyPr wrap="square" rtlCol="0">
                <a:spAutoFit/>
              </a:bodyPr>
              <a:lstStyle/>
              <a:p>
                <a:r>
                  <a:rPr lang="en-US" sz="2800" dirty="0">
                    <a:latin typeface="Times New Roman" panose="02020603050405020304" pitchFamily="18" charset="0"/>
                    <a:cs typeface="Times New Roman" panose="02020603050405020304" pitchFamily="18" charset="0"/>
                  </a:rPr>
                  <a:t>1</a:t>
                </a:r>
                <a:endParaRPr lang="vi-VN" sz="2800" dirty="0">
                  <a:latin typeface="Times New Roman" panose="02020603050405020304" pitchFamily="18" charset="0"/>
                  <a:cs typeface="Times New Roman" panose="02020603050405020304" pitchFamily="18" charset="0"/>
                </a:endParaRPr>
              </a:p>
            </p:txBody>
          </p:sp>
          <p:sp>
            <p:nvSpPr>
              <p:cNvPr id="19" name="TextBox 18">
                <a:extLst>
                  <a:ext uri="{FF2B5EF4-FFF2-40B4-BE49-F238E27FC236}">
                    <a16:creationId xmlns:a16="http://schemas.microsoft.com/office/drawing/2014/main" id="{3137123E-BDF4-43D1-9369-C225613D5C80}"/>
                  </a:ext>
                </a:extLst>
              </p:cNvPr>
              <p:cNvSpPr txBox="1"/>
              <p:nvPr/>
            </p:nvSpPr>
            <p:spPr>
              <a:xfrm>
                <a:off x="8916490" y="3545475"/>
                <a:ext cx="575068" cy="523220"/>
              </a:xfrm>
              <a:prstGeom prst="rect">
                <a:avLst/>
              </a:prstGeom>
              <a:noFill/>
            </p:spPr>
            <p:txBody>
              <a:bodyPr wrap="square" rtlCol="0">
                <a:spAutoFit/>
              </a:bodyPr>
              <a:lstStyle/>
              <a:p>
                <a:r>
                  <a:rPr lang="en-US" sz="2800" dirty="0">
                    <a:latin typeface="Times New Roman" panose="02020603050405020304" pitchFamily="18" charset="0"/>
                    <a:cs typeface="Times New Roman" panose="02020603050405020304" pitchFamily="18" charset="0"/>
                  </a:rPr>
                  <a:t>-1</a:t>
                </a:r>
                <a:endParaRPr lang="vi-VN" sz="2800" dirty="0">
                  <a:latin typeface="Times New Roman" panose="02020603050405020304" pitchFamily="18" charset="0"/>
                  <a:cs typeface="Times New Roman" panose="02020603050405020304" pitchFamily="18" charset="0"/>
                </a:endParaRPr>
              </a:p>
            </p:txBody>
          </p:sp>
          <p:sp>
            <p:nvSpPr>
              <p:cNvPr id="20" name="TextBox 19">
                <a:extLst>
                  <a:ext uri="{FF2B5EF4-FFF2-40B4-BE49-F238E27FC236}">
                    <a16:creationId xmlns:a16="http://schemas.microsoft.com/office/drawing/2014/main" id="{4B7D3A45-CA08-4054-9E28-EA4E363E22F1}"/>
                  </a:ext>
                </a:extLst>
              </p:cNvPr>
              <p:cNvSpPr txBox="1"/>
              <p:nvPr/>
            </p:nvSpPr>
            <p:spPr>
              <a:xfrm>
                <a:off x="8929530" y="4031020"/>
                <a:ext cx="711154" cy="523220"/>
              </a:xfrm>
              <a:prstGeom prst="rect">
                <a:avLst/>
              </a:prstGeom>
              <a:noFill/>
            </p:spPr>
            <p:txBody>
              <a:bodyPr wrap="square" rtlCol="0">
                <a:spAutoFit/>
              </a:bodyPr>
              <a:lstStyle/>
              <a:p>
                <a:r>
                  <a:rPr lang="en-US" sz="2800" dirty="0">
                    <a:latin typeface="Times New Roman" panose="02020603050405020304" pitchFamily="18" charset="0"/>
                    <a:cs typeface="Times New Roman" panose="02020603050405020304" pitchFamily="18" charset="0"/>
                  </a:rPr>
                  <a:t>-2</a:t>
                </a:r>
                <a:endParaRPr lang="vi-VN" sz="2800" dirty="0">
                  <a:latin typeface="Times New Roman" panose="02020603050405020304" pitchFamily="18" charset="0"/>
                  <a:cs typeface="Times New Roman" panose="02020603050405020304" pitchFamily="18" charset="0"/>
                </a:endParaRPr>
              </a:p>
            </p:txBody>
          </p:sp>
          <p:sp>
            <p:nvSpPr>
              <p:cNvPr id="21" name="TextBox 20">
                <a:extLst>
                  <a:ext uri="{FF2B5EF4-FFF2-40B4-BE49-F238E27FC236}">
                    <a16:creationId xmlns:a16="http://schemas.microsoft.com/office/drawing/2014/main" id="{80556848-F007-4D4A-AFFF-D76546DFDB34}"/>
                  </a:ext>
                </a:extLst>
              </p:cNvPr>
              <p:cNvSpPr txBox="1"/>
              <p:nvPr/>
            </p:nvSpPr>
            <p:spPr>
              <a:xfrm>
                <a:off x="9572180" y="1127176"/>
                <a:ext cx="432256" cy="523220"/>
              </a:xfrm>
              <a:prstGeom prst="rect">
                <a:avLst/>
              </a:prstGeom>
              <a:noFill/>
            </p:spPr>
            <p:txBody>
              <a:bodyPr wrap="square" rtlCol="0">
                <a:spAutoFit/>
              </a:bodyPr>
              <a:lstStyle/>
              <a:p>
                <a:r>
                  <a:rPr lang="en-US" sz="2800" dirty="0">
                    <a:latin typeface="Times New Roman" panose="02020603050405020304" pitchFamily="18" charset="0"/>
                    <a:cs typeface="Times New Roman" panose="02020603050405020304" pitchFamily="18" charset="0"/>
                  </a:rPr>
                  <a:t>4</a:t>
                </a:r>
                <a:endParaRPr lang="vi-VN" sz="2800" dirty="0">
                  <a:latin typeface="Times New Roman" panose="02020603050405020304" pitchFamily="18" charset="0"/>
                  <a:cs typeface="Times New Roman" panose="02020603050405020304" pitchFamily="18" charset="0"/>
                </a:endParaRPr>
              </a:p>
            </p:txBody>
          </p:sp>
          <p:sp>
            <p:nvSpPr>
              <p:cNvPr id="22" name="TextBox 21">
                <a:extLst>
                  <a:ext uri="{FF2B5EF4-FFF2-40B4-BE49-F238E27FC236}">
                    <a16:creationId xmlns:a16="http://schemas.microsoft.com/office/drawing/2014/main" id="{2045E971-D5E2-4476-BDD4-33355E9BFBA0}"/>
                  </a:ext>
                </a:extLst>
              </p:cNvPr>
              <p:cNvSpPr txBox="1"/>
              <p:nvPr/>
            </p:nvSpPr>
            <p:spPr>
              <a:xfrm>
                <a:off x="8736683" y="2776108"/>
                <a:ext cx="711154" cy="523220"/>
              </a:xfrm>
              <a:prstGeom prst="rect">
                <a:avLst/>
              </a:prstGeom>
              <a:noFill/>
            </p:spPr>
            <p:txBody>
              <a:bodyPr wrap="square" rtlCol="0">
                <a:spAutoFit/>
              </a:bodyPr>
              <a:lstStyle/>
              <a:p>
                <a:r>
                  <a:rPr lang="en-US" sz="2800" dirty="0">
                    <a:latin typeface="Times New Roman" panose="02020603050405020304" pitchFamily="18" charset="0"/>
                    <a:cs typeface="Times New Roman" panose="02020603050405020304" pitchFamily="18" charset="0"/>
                  </a:rPr>
                  <a:t>-1</a:t>
                </a:r>
                <a:endParaRPr lang="vi-VN" sz="2800" dirty="0">
                  <a:latin typeface="Times New Roman" panose="02020603050405020304" pitchFamily="18" charset="0"/>
                  <a:cs typeface="Times New Roman" panose="02020603050405020304" pitchFamily="18" charset="0"/>
                </a:endParaRPr>
              </a:p>
            </p:txBody>
          </p:sp>
          <p:sp>
            <p:nvSpPr>
              <p:cNvPr id="23" name="TextBox 22">
                <a:extLst>
                  <a:ext uri="{FF2B5EF4-FFF2-40B4-BE49-F238E27FC236}">
                    <a16:creationId xmlns:a16="http://schemas.microsoft.com/office/drawing/2014/main" id="{5A71A87B-0F2A-4AE2-8932-BE9754B3CA4B}"/>
                  </a:ext>
                </a:extLst>
              </p:cNvPr>
              <p:cNvSpPr txBox="1"/>
              <p:nvPr/>
            </p:nvSpPr>
            <p:spPr>
              <a:xfrm>
                <a:off x="8271046" y="2761070"/>
                <a:ext cx="711154" cy="523220"/>
              </a:xfrm>
              <a:prstGeom prst="rect">
                <a:avLst/>
              </a:prstGeom>
              <a:noFill/>
            </p:spPr>
            <p:txBody>
              <a:bodyPr wrap="square" rtlCol="0">
                <a:spAutoFit/>
              </a:bodyPr>
              <a:lstStyle/>
              <a:p>
                <a:r>
                  <a:rPr lang="en-US" sz="2800" dirty="0">
                    <a:latin typeface="Times New Roman" panose="02020603050405020304" pitchFamily="18" charset="0"/>
                    <a:cs typeface="Times New Roman" panose="02020603050405020304" pitchFamily="18" charset="0"/>
                  </a:rPr>
                  <a:t>-2</a:t>
                </a:r>
                <a:endParaRPr lang="vi-VN" sz="2800" dirty="0">
                  <a:latin typeface="Times New Roman" panose="02020603050405020304" pitchFamily="18" charset="0"/>
                  <a:cs typeface="Times New Roman" panose="02020603050405020304" pitchFamily="18" charset="0"/>
                </a:endParaRPr>
              </a:p>
            </p:txBody>
          </p:sp>
          <p:sp>
            <p:nvSpPr>
              <p:cNvPr id="24" name="TextBox 23">
                <a:extLst>
                  <a:ext uri="{FF2B5EF4-FFF2-40B4-BE49-F238E27FC236}">
                    <a16:creationId xmlns:a16="http://schemas.microsoft.com/office/drawing/2014/main" id="{B716E527-4D78-4BC8-8665-B44B49B20392}"/>
                  </a:ext>
                </a:extLst>
              </p:cNvPr>
              <p:cNvSpPr txBox="1"/>
              <p:nvPr/>
            </p:nvSpPr>
            <p:spPr>
              <a:xfrm>
                <a:off x="7773635" y="2801397"/>
                <a:ext cx="711154" cy="523220"/>
              </a:xfrm>
              <a:prstGeom prst="rect">
                <a:avLst/>
              </a:prstGeom>
              <a:noFill/>
            </p:spPr>
            <p:txBody>
              <a:bodyPr wrap="square" rtlCol="0">
                <a:spAutoFit/>
              </a:bodyPr>
              <a:lstStyle/>
              <a:p>
                <a:r>
                  <a:rPr lang="en-US" sz="2800" dirty="0">
                    <a:latin typeface="Times New Roman" panose="02020603050405020304" pitchFamily="18" charset="0"/>
                    <a:cs typeface="Times New Roman" panose="02020603050405020304" pitchFamily="18" charset="0"/>
                  </a:rPr>
                  <a:t>-3</a:t>
                </a:r>
                <a:endParaRPr lang="vi-VN" sz="2800" dirty="0">
                  <a:latin typeface="Times New Roman" panose="02020603050405020304" pitchFamily="18" charset="0"/>
                  <a:cs typeface="Times New Roman" panose="02020603050405020304" pitchFamily="18" charset="0"/>
                </a:endParaRPr>
              </a:p>
            </p:txBody>
          </p:sp>
          <p:sp>
            <p:nvSpPr>
              <p:cNvPr id="25" name="TextBox 24">
                <a:extLst>
                  <a:ext uri="{FF2B5EF4-FFF2-40B4-BE49-F238E27FC236}">
                    <a16:creationId xmlns:a16="http://schemas.microsoft.com/office/drawing/2014/main" id="{F329FA9D-77B5-4875-A229-3BC8450E5B54}"/>
                  </a:ext>
                </a:extLst>
              </p:cNvPr>
              <p:cNvSpPr txBox="1"/>
              <p:nvPr/>
            </p:nvSpPr>
            <p:spPr>
              <a:xfrm>
                <a:off x="9815102" y="2761070"/>
                <a:ext cx="466024" cy="523220"/>
              </a:xfrm>
              <a:prstGeom prst="rect">
                <a:avLst/>
              </a:prstGeom>
              <a:noFill/>
            </p:spPr>
            <p:txBody>
              <a:bodyPr wrap="square" rtlCol="0">
                <a:spAutoFit/>
              </a:bodyPr>
              <a:lstStyle/>
              <a:p>
                <a:r>
                  <a:rPr lang="en-US" sz="2800" dirty="0">
                    <a:latin typeface="Times New Roman" panose="02020603050405020304" pitchFamily="18" charset="0"/>
                    <a:cs typeface="Times New Roman" panose="02020603050405020304" pitchFamily="18" charset="0"/>
                  </a:rPr>
                  <a:t>1</a:t>
                </a:r>
                <a:endParaRPr lang="vi-VN" sz="2800" dirty="0">
                  <a:latin typeface="Times New Roman" panose="02020603050405020304" pitchFamily="18" charset="0"/>
                  <a:cs typeface="Times New Roman" panose="02020603050405020304" pitchFamily="18" charset="0"/>
                </a:endParaRPr>
              </a:p>
            </p:txBody>
          </p:sp>
          <p:sp>
            <p:nvSpPr>
              <p:cNvPr id="26" name="TextBox 25">
                <a:extLst>
                  <a:ext uri="{FF2B5EF4-FFF2-40B4-BE49-F238E27FC236}">
                    <a16:creationId xmlns:a16="http://schemas.microsoft.com/office/drawing/2014/main" id="{35FF4F54-7756-4402-B3C5-B6D98A365FBD}"/>
                  </a:ext>
                </a:extLst>
              </p:cNvPr>
              <p:cNvSpPr txBox="1"/>
              <p:nvPr/>
            </p:nvSpPr>
            <p:spPr>
              <a:xfrm>
                <a:off x="10268758" y="2759497"/>
                <a:ext cx="466024" cy="523220"/>
              </a:xfrm>
              <a:prstGeom prst="rect">
                <a:avLst/>
              </a:prstGeom>
              <a:noFill/>
            </p:spPr>
            <p:txBody>
              <a:bodyPr wrap="square" rtlCol="0">
                <a:spAutoFit/>
              </a:bodyPr>
              <a:lstStyle/>
              <a:p>
                <a:r>
                  <a:rPr lang="en-US" sz="2800" dirty="0">
                    <a:latin typeface="Times New Roman" panose="02020603050405020304" pitchFamily="18" charset="0"/>
                    <a:cs typeface="Times New Roman" panose="02020603050405020304" pitchFamily="18" charset="0"/>
                  </a:rPr>
                  <a:t>2</a:t>
                </a:r>
                <a:endParaRPr lang="vi-VN" sz="2800" dirty="0">
                  <a:latin typeface="Times New Roman" panose="02020603050405020304" pitchFamily="18" charset="0"/>
                  <a:cs typeface="Times New Roman" panose="02020603050405020304" pitchFamily="18" charset="0"/>
                </a:endParaRPr>
              </a:p>
            </p:txBody>
          </p:sp>
          <p:sp>
            <p:nvSpPr>
              <p:cNvPr id="27" name="TextBox 26">
                <a:extLst>
                  <a:ext uri="{FF2B5EF4-FFF2-40B4-BE49-F238E27FC236}">
                    <a16:creationId xmlns:a16="http://schemas.microsoft.com/office/drawing/2014/main" id="{29AECFA8-86AF-4BB0-B812-3BF649B9DCCF}"/>
                  </a:ext>
                </a:extLst>
              </p:cNvPr>
              <p:cNvSpPr txBox="1"/>
              <p:nvPr/>
            </p:nvSpPr>
            <p:spPr>
              <a:xfrm>
                <a:off x="10759250" y="2734589"/>
                <a:ext cx="466024" cy="523220"/>
              </a:xfrm>
              <a:prstGeom prst="rect">
                <a:avLst/>
              </a:prstGeom>
              <a:noFill/>
            </p:spPr>
            <p:txBody>
              <a:bodyPr wrap="square" rtlCol="0">
                <a:spAutoFit/>
              </a:bodyPr>
              <a:lstStyle/>
              <a:p>
                <a:r>
                  <a:rPr lang="en-US" sz="2800" dirty="0">
                    <a:latin typeface="Times New Roman" panose="02020603050405020304" pitchFamily="18" charset="0"/>
                    <a:cs typeface="Times New Roman" panose="02020603050405020304" pitchFamily="18" charset="0"/>
                  </a:rPr>
                  <a:t>3</a:t>
                </a:r>
                <a:endParaRPr lang="vi-VN" sz="2800" dirty="0">
                  <a:latin typeface="Times New Roman" panose="02020603050405020304" pitchFamily="18" charset="0"/>
                  <a:cs typeface="Times New Roman" panose="02020603050405020304" pitchFamily="18" charset="0"/>
                </a:endParaRPr>
              </a:p>
            </p:txBody>
          </p:sp>
        </p:grpSp>
        <p:sp>
          <p:nvSpPr>
            <p:cNvPr id="45" name="TextBox 44">
              <a:extLst>
                <a:ext uri="{FF2B5EF4-FFF2-40B4-BE49-F238E27FC236}">
                  <a16:creationId xmlns:a16="http://schemas.microsoft.com/office/drawing/2014/main" id="{FD441CC1-58EA-418F-8301-CA7B628483FE}"/>
                </a:ext>
              </a:extLst>
            </p:cNvPr>
            <p:cNvSpPr txBox="1"/>
            <p:nvPr/>
          </p:nvSpPr>
          <p:spPr>
            <a:xfrm>
              <a:off x="9517475" y="2229028"/>
              <a:ext cx="382710" cy="523220"/>
            </a:xfrm>
            <a:prstGeom prst="rect">
              <a:avLst/>
            </a:prstGeom>
            <a:noFill/>
          </p:spPr>
          <p:txBody>
            <a:bodyPr wrap="square" rtlCol="0">
              <a:spAutoFit/>
            </a:bodyPr>
            <a:lstStyle/>
            <a:p>
              <a:r>
                <a:rPr lang="vi-VN" sz="2800" dirty="0">
                  <a:solidFill>
                    <a:srgbClr val="FF0000"/>
                  </a:solidFill>
                  <a:sym typeface="Symbol" panose="05050102010706020507" pitchFamily="18" charset="2"/>
                </a:rPr>
                <a:t></a:t>
              </a:r>
              <a:endParaRPr lang="vi-VN" sz="2800" dirty="0">
                <a:solidFill>
                  <a:srgbClr val="FF0000"/>
                </a:solidFill>
              </a:endParaRPr>
            </a:p>
          </p:txBody>
        </p:sp>
        <p:sp>
          <p:nvSpPr>
            <p:cNvPr id="46" name="TextBox 45">
              <a:extLst>
                <a:ext uri="{FF2B5EF4-FFF2-40B4-BE49-F238E27FC236}">
                  <a16:creationId xmlns:a16="http://schemas.microsoft.com/office/drawing/2014/main" id="{833F2AD7-71B1-458C-A1C2-5ED125C1BC2A}"/>
                </a:ext>
              </a:extLst>
            </p:cNvPr>
            <p:cNvSpPr txBox="1"/>
            <p:nvPr/>
          </p:nvSpPr>
          <p:spPr>
            <a:xfrm>
              <a:off x="8589495" y="3160014"/>
              <a:ext cx="382710" cy="523220"/>
            </a:xfrm>
            <a:prstGeom prst="rect">
              <a:avLst/>
            </a:prstGeom>
            <a:noFill/>
          </p:spPr>
          <p:txBody>
            <a:bodyPr wrap="square" rtlCol="0">
              <a:spAutoFit/>
            </a:bodyPr>
            <a:lstStyle/>
            <a:p>
              <a:r>
                <a:rPr lang="vi-VN" sz="2800" dirty="0">
                  <a:solidFill>
                    <a:srgbClr val="FF0000"/>
                  </a:solidFill>
                  <a:sym typeface="Symbol" panose="05050102010706020507" pitchFamily="18" charset="2"/>
                </a:rPr>
                <a:t></a:t>
              </a:r>
              <a:endParaRPr lang="vi-VN" sz="2800" dirty="0">
                <a:solidFill>
                  <a:srgbClr val="FF0000"/>
                </a:solidFill>
              </a:endParaRPr>
            </a:p>
          </p:txBody>
        </p:sp>
        <p:cxnSp>
          <p:nvCxnSpPr>
            <p:cNvPr id="48" name="Straight Connector 47">
              <a:extLst>
                <a:ext uri="{FF2B5EF4-FFF2-40B4-BE49-F238E27FC236}">
                  <a16:creationId xmlns:a16="http://schemas.microsoft.com/office/drawing/2014/main" id="{B1FA570F-3FF1-4729-9AD0-A4C7AC2451D7}"/>
                </a:ext>
              </a:extLst>
            </p:cNvPr>
            <p:cNvCxnSpPr>
              <a:cxnSpLocks/>
            </p:cNvCxnSpPr>
            <p:nvPr/>
          </p:nvCxnSpPr>
          <p:spPr>
            <a:xfrm flipV="1">
              <a:off x="8389402" y="1413000"/>
              <a:ext cx="2400246" cy="2387844"/>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50" name="Straight Connector 49">
              <a:extLst>
                <a:ext uri="{FF2B5EF4-FFF2-40B4-BE49-F238E27FC236}">
                  <a16:creationId xmlns:a16="http://schemas.microsoft.com/office/drawing/2014/main" id="{6F4ED24A-A6A2-4D9F-938F-1FABBD104606}"/>
                </a:ext>
              </a:extLst>
            </p:cNvPr>
            <p:cNvCxnSpPr/>
            <p:nvPr/>
          </p:nvCxnSpPr>
          <p:spPr>
            <a:xfrm>
              <a:off x="10663056" y="1989000"/>
              <a:ext cx="0" cy="1448838"/>
            </a:xfrm>
            <a:prstGeom prst="line">
              <a:avLst/>
            </a:prstGeom>
            <a:ln w="19050">
              <a:prstDash val="sysDot"/>
            </a:ln>
          </p:spPr>
          <p:style>
            <a:lnRef idx="1">
              <a:schemeClr val="accent1"/>
            </a:lnRef>
            <a:fillRef idx="0">
              <a:schemeClr val="accent1"/>
            </a:fillRef>
            <a:effectRef idx="0">
              <a:schemeClr val="accent1"/>
            </a:effectRef>
            <a:fontRef idx="minor">
              <a:schemeClr val="tx1"/>
            </a:fontRef>
          </p:style>
        </p:cxnSp>
        <p:cxnSp>
          <p:nvCxnSpPr>
            <p:cNvPr id="52" name="Straight Connector 51">
              <a:extLst>
                <a:ext uri="{FF2B5EF4-FFF2-40B4-BE49-F238E27FC236}">
                  <a16:creationId xmlns:a16="http://schemas.microsoft.com/office/drawing/2014/main" id="{794CC8A9-119D-45F1-8633-9209E2BA9666}"/>
                </a:ext>
              </a:extLst>
            </p:cNvPr>
            <p:cNvCxnSpPr/>
            <p:nvPr/>
          </p:nvCxnSpPr>
          <p:spPr>
            <a:xfrm flipH="1">
              <a:off x="9715800" y="2002648"/>
              <a:ext cx="943496" cy="0"/>
            </a:xfrm>
            <a:prstGeom prst="line">
              <a:avLst/>
            </a:prstGeom>
            <a:ln w="19050">
              <a:prstDash val="sysDot"/>
              <a:headEnd type="oval"/>
            </a:ln>
          </p:spPr>
          <p:style>
            <a:lnRef idx="1">
              <a:schemeClr val="accent1"/>
            </a:lnRef>
            <a:fillRef idx="0">
              <a:schemeClr val="accent1"/>
            </a:fillRef>
            <a:effectRef idx="0">
              <a:schemeClr val="accent1"/>
            </a:effectRef>
            <a:fontRef idx="minor">
              <a:schemeClr val="tx1"/>
            </a:fontRef>
          </p:style>
        </p:cxnSp>
        <p:sp>
          <p:nvSpPr>
            <p:cNvPr id="53" name="TextBox 52">
              <a:extLst>
                <a:ext uri="{FF2B5EF4-FFF2-40B4-BE49-F238E27FC236}">
                  <a16:creationId xmlns:a16="http://schemas.microsoft.com/office/drawing/2014/main" id="{18C2CE01-3FDF-4555-B6A6-3ABD4839851E}"/>
                </a:ext>
              </a:extLst>
            </p:cNvPr>
            <p:cNvSpPr txBox="1"/>
            <p:nvPr/>
          </p:nvSpPr>
          <p:spPr>
            <a:xfrm>
              <a:off x="10702688" y="1711480"/>
              <a:ext cx="524515" cy="523220"/>
            </a:xfrm>
            <a:prstGeom prst="rect">
              <a:avLst/>
            </a:prstGeom>
            <a:noFill/>
          </p:spPr>
          <p:txBody>
            <a:bodyPr wrap="square" rtlCol="0">
              <a:spAutoFit/>
            </a:bodyPr>
            <a:lstStyle/>
            <a:p>
              <a:r>
                <a:rPr lang="en-US" sz="2800" dirty="0">
                  <a:latin typeface="Times New Roman" panose="02020603050405020304" pitchFamily="18" charset="0"/>
                  <a:cs typeface="Times New Roman" panose="02020603050405020304" pitchFamily="18" charset="0"/>
                </a:rPr>
                <a:t>C</a:t>
              </a:r>
              <a:endParaRPr lang="vi-VN" sz="2800" dirty="0">
                <a:latin typeface="Times New Roman" panose="02020603050405020304" pitchFamily="18" charset="0"/>
                <a:cs typeface="Times New Roman" panose="02020603050405020304" pitchFamily="18" charset="0"/>
              </a:endParaRPr>
            </a:p>
          </p:txBody>
        </p:sp>
        <p:sp>
          <p:nvSpPr>
            <p:cNvPr id="54" name="TextBox 53">
              <a:extLst>
                <a:ext uri="{FF2B5EF4-FFF2-40B4-BE49-F238E27FC236}">
                  <a16:creationId xmlns:a16="http://schemas.microsoft.com/office/drawing/2014/main" id="{21082EF4-9837-4702-B7CC-BCAD1E8F75AC}"/>
                </a:ext>
              </a:extLst>
            </p:cNvPr>
            <p:cNvSpPr txBox="1"/>
            <p:nvPr/>
          </p:nvSpPr>
          <p:spPr>
            <a:xfrm>
              <a:off x="9230892" y="2050277"/>
              <a:ext cx="524515" cy="523220"/>
            </a:xfrm>
            <a:prstGeom prst="rect">
              <a:avLst/>
            </a:prstGeom>
            <a:noFill/>
          </p:spPr>
          <p:txBody>
            <a:bodyPr wrap="square" rtlCol="0">
              <a:spAutoFit/>
            </a:bodyPr>
            <a:lstStyle/>
            <a:p>
              <a:r>
                <a:rPr lang="en-US" sz="2800" dirty="0">
                  <a:latin typeface="Times New Roman" panose="02020603050405020304" pitchFamily="18" charset="0"/>
                  <a:cs typeface="Times New Roman" panose="02020603050405020304" pitchFamily="18" charset="0"/>
                </a:rPr>
                <a:t>A</a:t>
              </a:r>
              <a:endParaRPr lang="vi-VN" sz="2800" dirty="0">
                <a:latin typeface="Times New Roman" panose="02020603050405020304" pitchFamily="18" charset="0"/>
                <a:cs typeface="Times New Roman" panose="02020603050405020304" pitchFamily="18" charset="0"/>
              </a:endParaRPr>
            </a:p>
          </p:txBody>
        </p:sp>
        <p:sp>
          <p:nvSpPr>
            <p:cNvPr id="55" name="TextBox 54">
              <a:extLst>
                <a:ext uri="{FF2B5EF4-FFF2-40B4-BE49-F238E27FC236}">
                  <a16:creationId xmlns:a16="http://schemas.microsoft.com/office/drawing/2014/main" id="{729EA387-59B2-452B-B4A0-B062F853A0B9}"/>
                </a:ext>
              </a:extLst>
            </p:cNvPr>
            <p:cNvSpPr txBox="1"/>
            <p:nvPr/>
          </p:nvSpPr>
          <p:spPr>
            <a:xfrm>
              <a:off x="8574845" y="3429000"/>
              <a:ext cx="524515" cy="523220"/>
            </a:xfrm>
            <a:prstGeom prst="rect">
              <a:avLst/>
            </a:prstGeom>
            <a:noFill/>
          </p:spPr>
          <p:txBody>
            <a:bodyPr wrap="square" rtlCol="0">
              <a:spAutoFit/>
            </a:bodyPr>
            <a:lstStyle/>
            <a:p>
              <a:r>
                <a:rPr lang="en-US" sz="2800" dirty="0">
                  <a:latin typeface="Times New Roman" panose="02020603050405020304" pitchFamily="18" charset="0"/>
                  <a:cs typeface="Times New Roman" panose="02020603050405020304" pitchFamily="18" charset="0"/>
                </a:rPr>
                <a:t>B</a:t>
              </a:r>
              <a:endParaRPr lang="vi-VN" sz="2800" dirty="0">
                <a:latin typeface="Times New Roman" panose="02020603050405020304" pitchFamily="18" charset="0"/>
                <a:cs typeface="Times New Roman" panose="02020603050405020304" pitchFamily="18" charset="0"/>
              </a:endParaRPr>
            </a:p>
          </p:txBody>
        </p:sp>
        <p:sp>
          <p:nvSpPr>
            <p:cNvPr id="56" name="TextBox 55">
              <a:extLst>
                <a:ext uri="{FF2B5EF4-FFF2-40B4-BE49-F238E27FC236}">
                  <a16:creationId xmlns:a16="http://schemas.microsoft.com/office/drawing/2014/main" id="{CF5D4DA8-359D-405D-BC84-4F507A0FF85C}"/>
                </a:ext>
              </a:extLst>
            </p:cNvPr>
            <p:cNvSpPr txBox="1"/>
            <p:nvPr/>
          </p:nvSpPr>
          <p:spPr>
            <a:xfrm rot="18940190">
              <a:off x="9947579" y="930103"/>
              <a:ext cx="1540229" cy="523220"/>
            </a:xfrm>
            <a:prstGeom prst="rect">
              <a:avLst/>
            </a:prstGeom>
            <a:noFill/>
          </p:spPr>
          <p:txBody>
            <a:bodyPr wrap="square" rtlCol="0">
              <a:spAutoFit/>
            </a:bodyPr>
            <a:lstStyle/>
            <a:p>
              <a:r>
                <a:rPr lang="en-US" sz="2800" dirty="0">
                  <a:latin typeface="Times New Roman" panose="02020603050405020304" pitchFamily="18" charset="0"/>
                  <a:cs typeface="Times New Roman" panose="02020603050405020304" pitchFamily="18" charset="0"/>
                </a:rPr>
                <a:t>y= x+2</a:t>
              </a:r>
              <a:endParaRPr lang="vi-VN" sz="2800" dirty="0">
                <a:latin typeface="Times New Roman" panose="02020603050405020304" pitchFamily="18" charset="0"/>
                <a:cs typeface="Times New Roman" panose="02020603050405020304" pitchFamily="18" charset="0"/>
              </a:endParaRPr>
            </a:p>
          </p:txBody>
        </p:sp>
      </p:grpSp>
      <p:sp>
        <p:nvSpPr>
          <p:cNvPr id="58" name="TextBox 57">
            <a:extLst>
              <a:ext uri="{FF2B5EF4-FFF2-40B4-BE49-F238E27FC236}">
                <a16:creationId xmlns:a16="http://schemas.microsoft.com/office/drawing/2014/main" id="{3C12AC50-2818-436B-AAA1-04515188FAE1}"/>
              </a:ext>
            </a:extLst>
          </p:cNvPr>
          <p:cNvSpPr txBox="1"/>
          <p:nvPr/>
        </p:nvSpPr>
        <p:spPr>
          <a:xfrm>
            <a:off x="1410216" y="1836045"/>
            <a:ext cx="6028346" cy="1815882"/>
          </a:xfrm>
          <a:prstGeom prst="rect">
            <a:avLst/>
          </a:prstGeom>
          <a:solidFill>
            <a:schemeClr val="bg1"/>
          </a:solidFill>
        </p:spPr>
        <p:txBody>
          <a:bodyPr wrap="square" rtlCol="0">
            <a:spAutoFit/>
          </a:bodyPr>
          <a:lstStyle/>
          <a:p>
            <a:pPr algn="just"/>
            <a:r>
              <a:rPr lang="en-US" sz="2800" dirty="0">
                <a:solidFill>
                  <a:srgbClr val="0070C0"/>
                </a:solidFill>
                <a:latin typeface="Times New Roman" panose="02020603050405020304" pitchFamily="18" charset="0"/>
                <a:cs typeface="Times New Roman" panose="02020603050405020304" pitchFamily="18" charset="0"/>
              </a:rPr>
              <a:t>a)</a:t>
            </a:r>
            <a:r>
              <a:rPr lang="en-US" sz="2800" dirty="0" err="1">
                <a:solidFill>
                  <a:srgbClr val="0070C0"/>
                </a:solidFill>
                <a:latin typeface="Times New Roman" panose="02020603050405020304" pitchFamily="18" charset="0"/>
                <a:cs typeface="Times New Roman" panose="02020603050405020304" pitchFamily="18" charset="0"/>
              </a:rPr>
              <a:t>Điểm</a:t>
            </a:r>
            <a:r>
              <a:rPr lang="en-US" sz="2800" dirty="0">
                <a:solidFill>
                  <a:srgbClr val="0070C0"/>
                </a:solidFill>
                <a:latin typeface="Times New Roman" panose="02020603050405020304" pitchFamily="18" charset="0"/>
                <a:cs typeface="Times New Roman" panose="02020603050405020304" pitchFamily="18" charset="0"/>
              </a:rPr>
              <a:t> A(0;2); B(-2;0) </a:t>
            </a:r>
            <a:r>
              <a:rPr lang="en-US" sz="2800" dirty="0" err="1">
                <a:solidFill>
                  <a:srgbClr val="0070C0"/>
                </a:solidFill>
                <a:latin typeface="Times New Roman" panose="02020603050405020304" pitchFamily="18" charset="0"/>
                <a:cs typeface="Times New Roman" panose="02020603050405020304" pitchFamily="18" charset="0"/>
              </a:rPr>
              <a:t>thuộc</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đồ</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thị</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của</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hàm</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số</a:t>
            </a:r>
            <a:r>
              <a:rPr lang="en-US" sz="2800" dirty="0">
                <a:solidFill>
                  <a:srgbClr val="0070C0"/>
                </a:solidFill>
                <a:latin typeface="Times New Roman" panose="02020603050405020304" pitchFamily="18" charset="0"/>
                <a:cs typeface="Times New Roman" panose="02020603050405020304" pitchFamily="18" charset="0"/>
              </a:rPr>
              <a:t>, </a:t>
            </a:r>
          </a:p>
          <a:p>
            <a:pPr algn="just"/>
            <a:r>
              <a:rPr lang="en-US" sz="2800" dirty="0" err="1">
                <a:solidFill>
                  <a:srgbClr val="0070C0"/>
                </a:solidFill>
                <a:latin typeface="Times New Roman" panose="02020603050405020304" pitchFamily="18" charset="0"/>
                <a:cs typeface="Times New Roman" panose="02020603050405020304" pitchFamily="18" charset="0"/>
              </a:rPr>
              <a:t>Điểm</a:t>
            </a:r>
            <a:r>
              <a:rPr lang="en-US" sz="2800" dirty="0">
                <a:solidFill>
                  <a:srgbClr val="0070C0"/>
                </a:solidFill>
                <a:latin typeface="Times New Roman" panose="02020603050405020304" pitchFamily="18" charset="0"/>
                <a:cs typeface="Times New Roman" panose="02020603050405020304" pitchFamily="18" charset="0"/>
              </a:rPr>
              <a:t> C(2;3) </a:t>
            </a:r>
            <a:r>
              <a:rPr lang="en-US" sz="2800" dirty="0" err="1">
                <a:solidFill>
                  <a:srgbClr val="0070C0"/>
                </a:solidFill>
                <a:latin typeface="Times New Roman" panose="02020603050405020304" pitchFamily="18" charset="0"/>
                <a:cs typeface="Times New Roman" panose="02020603050405020304" pitchFamily="18" charset="0"/>
              </a:rPr>
              <a:t>không</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thuộc</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đồ</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thị</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của</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hàm</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số</a:t>
            </a:r>
            <a:r>
              <a:rPr lang="en-US" sz="2800" dirty="0">
                <a:solidFill>
                  <a:srgbClr val="0070C0"/>
                </a:solidFill>
                <a:latin typeface="Times New Roman" panose="02020603050405020304" pitchFamily="18" charset="0"/>
                <a:cs typeface="Times New Roman" panose="02020603050405020304" pitchFamily="18" charset="0"/>
              </a:rPr>
              <a:t>.</a:t>
            </a:r>
          </a:p>
        </p:txBody>
      </p:sp>
      <p:sp>
        <p:nvSpPr>
          <p:cNvPr id="59" name="TextBox 58">
            <a:extLst>
              <a:ext uri="{FF2B5EF4-FFF2-40B4-BE49-F238E27FC236}">
                <a16:creationId xmlns:a16="http://schemas.microsoft.com/office/drawing/2014/main" id="{A6CBDB1B-B914-4870-94B7-B63E28B5D937}"/>
              </a:ext>
            </a:extLst>
          </p:cNvPr>
          <p:cNvSpPr txBox="1"/>
          <p:nvPr/>
        </p:nvSpPr>
        <p:spPr>
          <a:xfrm>
            <a:off x="1402145" y="3645000"/>
            <a:ext cx="6299829" cy="1815882"/>
          </a:xfrm>
          <a:prstGeom prst="rect">
            <a:avLst/>
          </a:prstGeom>
          <a:solidFill>
            <a:schemeClr val="bg1"/>
          </a:solidFill>
        </p:spPr>
        <p:txBody>
          <a:bodyPr wrap="square" rtlCol="0">
            <a:spAutoFit/>
          </a:bodyPr>
          <a:lstStyle/>
          <a:p>
            <a:pPr algn="just"/>
            <a:r>
              <a:rPr lang="en-US" sz="2800" dirty="0">
                <a:solidFill>
                  <a:srgbClr val="0070C0"/>
                </a:solidFill>
                <a:latin typeface="Times New Roman" panose="02020603050405020304" pitchFamily="18" charset="0"/>
                <a:cs typeface="Times New Roman" panose="02020603050405020304" pitchFamily="18" charset="0"/>
              </a:rPr>
              <a:t>b)</a:t>
            </a:r>
            <a:r>
              <a:rPr lang="en-US" sz="2800" dirty="0" err="1">
                <a:solidFill>
                  <a:srgbClr val="0070C0"/>
                </a:solidFill>
                <a:latin typeface="Times New Roman" panose="02020603050405020304" pitchFamily="18" charset="0"/>
                <a:cs typeface="Times New Roman" panose="02020603050405020304" pitchFamily="18" charset="0"/>
              </a:rPr>
              <a:t>Đối</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với</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hàm</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số</a:t>
            </a:r>
            <a:r>
              <a:rPr lang="en-US" sz="2800" dirty="0">
                <a:solidFill>
                  <a:srgbClr val="0070C0"/>
                </a:solidFill>
                <a:latin typeface="Times New Roman" panose="02020603050405020304" pitchFamily="18" charset="0"/>
                <a:cs typeface="Times New Roman" panose="02020603050405020304" pitchFamily="18" charset="0"/>
              </a:rPr>
              <a:t> y=x+2.</a:t>
            </a:r>
          </a:p>
          <a:p>
            <a:pPr algn="just"/>
            <a:r>
              <a:rPr lang="en-US" sz="2800" dirty="0" err="1">
                <a:solidFill>
                  <a:srgbClr val="0070C0"/>
                </a:solidFill>
                <a:latin typeface="Times New Roman" panose="02020603050405020304" pitchFamily="18" charset="0"/>
                <a:cs typeface="Times New Roman" panose="02020603050405020304" pitchFamily="18" charset="0"/>
              </a:rPr>
              <a:t>Tại</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giá</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trị</a:t>
            </a:r>
            <a:r>
              <a:rPr lang="en-US" sz="2800" dirty="0">
                <a:solidFill>
                  <a:srgbClr val="0070C0"/>
                </a:solidFill>
                <a:latin typeface="Times New Roman" panose="02020603050405020304" pitchFamily="18" charset="0"/>
                <a:cs typeface="Times New Roman" panose="02020603050405020304" pitchFamily="18" charset="0"/>
              </a:rPr>
              <a:t> x = 2022 ta </a:t>
            </a:r>
            <a:r>
              <a:rPr lang="en-US" sz="2800" dirty="0" err="1">
                <a:solidFill>
                  <a:srgbClr val="0070C0"/>
                </a:solidFill>
                <a:latin typeface="Times New Roman" panose="02020603050405020304" pitchFamily="18" charset="0"/>
                <a:cs typeface="Times New Roman" panose="02020603050405020304" pitchFamily="18" charset="0"/>
              </a:rPr>
              <a:t>có</a:t>
            </a:r>
            <a:r>
              <a:rPr lang="en-US" sz="2800" dirty="0">
                <a:solidFill>
                  <a:srgbClr val="0070C0"/>
                </a:solidFill>
                <a:latin typeface="Times New Roman" panose="02020603050405020304" pitchFamily="18" charset="0"/>
                <a:cs typeface="Times New Roman" panose="02020603050405020304" pitchFamily="18" charset="0"/>
              </a:rPr>
              <a:t>:</a:t>
            </a:r>
          </a:p>
          <a:p>
            <a:pPr algn="just"/>
            <a:r>
              <a:rPr lang="en-US" sz="2800" dirty="0">
                <a:solidFill>
                  <a:srgbClr val="0070C0"/>
                </a:solidFill>
                <a:latin typeface="Times New Roman" panose="02020603050405020304" pitchFamily="18" charset="0"/>
                <a:cs typeface="Times New Roman" panose="02020603050405020304" pitchFamily="18" charset="0"/>
              </a:rPr>
              <a:t>      y = 2022+2 =2024</a:t>
            </a:r>
          </a:p>
          <a:p>
            <a:pPr algn="just"/>
            <a:r>
              <a:rPr lang="en-US" sz="2800" dirty="0" err="1">
                <a:solidFill>
                  <a:srgbClr val="0070C0"/>
                </a:solidFill>
                <a:latin typeface="Times New Roman" panose="02020603050405020304" pitchFamily="18" charset="0"/>
                <a:cs typeface="Times New Roman" panose="02020603050405020304" pitchFamily="18" charset="0"/>
              </a:rPr>
              <a:t>Vì</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vậy</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điểm</a:t>
            </a:r>
            <a:r>
              <a:rPr lang="en-US" sz="2800" dirty="0">
                <a:solidFill>
                  <a:srgbClr val="0070C0"/>
                </a:solidFill>
                <a:latin typeface="Times New Roman" panose="02020603050405020304" pitchFamily="18" charset="0"/>
                <a:cs typeface="Times New Roman" panose="02020603050405020304" pitchFamily="18" charset="0"/>
              </a:rPr>
              <a:t> D </a:t>
            </a:r>
            <a:r>
              <a:rPr lang="en-US" sz="2800" dirty="0" err="1">
                <a:solidFill>
                  <a:srgbClr val="0070C0"/>
                </a:solidFill>
                <a:latin typeface="Times New Roman" panose="02020603050405020304" pitchFamily="18" charset="0"/>
                <a:cs typeface="Times New Roman" panose="02020603050405020304" pitchFamily="18" charset="0"/>
              </a:rPr>
              <a:t>không</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thuộc</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đồ</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thị</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hàm</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số</a:t>
            </a:r>
            <a:endParaRPr lang="en-US" sz="2800" dirty="0">
              <a:solidFill>
                <a:srgbClr val="0070C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7489792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58"/>
                                        </p:tgtEl>
                                        <p:attrNameLst>
                                          <p:attrName>style.visibility</p:attrName>
                                        </p:attrNameLst>
                                      </p:cBhvr>
                                      <p:to>
                                        <p:strVal val="visible"/>
                                      </p:to>
                                    </p:set>
                                    <p:animEffect transition="in" filter="wipe(up)">
                                      <p:cBhvr>
                                        <p:cTn id="7" dur="500"/>
                                        <p:tgtEl>
                                          <p:spTgt spid="58"/>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59"/>
                                        </p:tgtEl>
                                        <p:attrNameLst>
                                          <p:attrName>style.visibility</p:attrName>
                                        </p:attrNameLst>
                                      </p:cBhvr>
                                      <p:to>
                                        <p:strVal val="visible"/>
                                      </p:to>
                                    </p:set>
                                    <p:animEffect transition="in" filter="wipe(up)">
                                      <p:cBhvr>
                                        <p:cTn id="12" dur="500"/>
                                        <p:tgtEl>
                                          <p:spTgt spid="5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 grpId="0" animBg="1"/>
      <p:bldP spid="59"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F6BDAE50-CB28-4240-89C5-A3DBCA466943}"/>
              </a:ext>
            </a:extLst>
          </p:cNvPr>
          <p:cNvPicPr>
            <a:picLocks noChangeAspect="1"/>
          </p:cNvPicPr>
          <p:nvPr/>
        </p:nvPicPr>
        <p:blipFill rotWithShape="1">
          <a:blip r:embed="rId3">
            <a:extLst>
              <a:ext uri="{BEBA8EAE-BF5A-486C-A8C5-ECC9F3942E4B}">
                <a14:imgProps xmlns:a14="http://schemas.microsoft.com/office/drawing/2010/main">
                  <a14:imgLayer r:embed="rId4">
                    <a14:imgEffect>
                      <a14:backgroundRemoval t="48619" b="58748" l="49195" r="56808"/>
                    </a14:imgEffect>
                  </a14:imgLayer>
                </a14:imgProps>
              </a:ext>
            </a:extLst>
          </a:blip>
          <a:srcRect l="48128" t="48723" r="43447" b="40360"/>
          <a:stretch/>
        </p:blipFill>
        <p:spPr>
          <a:xfrm>
            <a:off x="1416000" y="0"/>
            <a:ext cx="1440000" cy="1008000"/>
          </a:xfrm>
          <a:prstGeom prst="rect">
            <a:avLst/>
          </a:prstGeom>
        </p:spPr>
      </p:pic>
      <p:sp>
        <p:nvSpPr>
          <p:cNvPr id="5" name="TextBox 4">
            <a:extLst>
              <a:ext uri="{FF2B5EF4-FFF2-40B4-BE49-F238E27FC236}">
                <a16:creationId xmlns:a16="http://schemas.microsoft.com/office/drawing/2014/main" id="{7EC0B25E-D18B-4CF3-A027-E3A97972F7EB}"/>
              </a:ext>
            </a:extLst>
          </p:cNvPr>
          <p:cNvSpPr txBox="1"/>
          <p:nvPr/>
        </p:nvSpPr>
        <p:spPr>
          <a:xfrm>
            <a:off x="2901000" y="215589"/>
            <a:ext cx="3330000" cy="523220"/>
          </a:xfrm>
          <a:prstGeom prst="rect">
            <a:avLst/>
          </a:prstGeom>
          <a:noFill/>
        </p:spPr>
        <p:txBody>
          <a:bodyPr wrap="square" rtlCol="0">
            <a:spAutoFit/>
          </a:bodyPr>
          <a:lstStyle/>
          <a:p>
            <a:r>
              <a:rPr lang="vi-VN" sz="2800" b="1" dirty="0">
                <a:solidFill>
                  <a:srgbClr val="0070C0"/>
                </a:solidFill>
                <a:latin typeface="+mj-lt"/>
              </a:rPr>
              <a:t>LUYỆN TẬP 2</a:t>
            </a:r>
          </a:p>
        </p:txBody>
      </p:sp>
      <p:sp>
        <p:nvSpPr>
          <p:cNvPr id="6" name="TextBox 5">
            <a:extLst>
              <a:ext uri="{FF2B5EF4-FFF2-40B4-BE49-F238E27FC236}">
                <a16:creationId xmlns:a16="http://schemas.microsoft.com/office/drawing/2014/main" id="{73FF494E-FF3F-4D65-A8EC-5292E5E8F283}"/>
              </a:ext>
            </a:extLst>
          </p:cNvPr>
          <p:cNvSpPr txBox="1"/>
          <p:nvPr/>
        </p:nvSpPr>
        <p:spPr>
          <a:xfrm>
            <a:off x="934145" y="924496"/>
            <a:ext cx="10296000" cy="954107"/>
          </a:xfrm>
          <a:prstGeom prst="rect">
            <a:avLst/>
          </a:prstGeom>
          <a:noFill/>
        </p:spPr>
        <p:txBody>
          <a:bodyPr wrap="square" rtlCol="0">
            <a:spAutoFit/>
          </a:bodyPr>
          <a:lstStyle/>
          <a:p>
            <a:r>
              <a:rPr lang="vi-VN" sz="2800" dirty="0">
                <a:latin typeface="+mj-lt"/>
              </a:rPr>
              <a:t>Số lượng sản phẩm bán được y(nghìn sản phẩm) là một hàm số theo thời gian x(tháng). Hàm số này được biểu thị dưới dạng Bảng 2</a:t>
            </a:r>
          </a:p>
        </p:txBody>
      </p:sp>
      <p:graphicFrame>
        <p:nvGraphicFramePr>
          <p:cNvPr id="7" name="Table 7">
            <a:extLst>
              <a:ext uri="{FF2B5EF4-FFF2-40B4-BE49-F238E27FC236}">
                <a16:creationId xmlns:a16="http://schemas.microsoft.com/office/drawing/2014/main" id="{ACC5C8CF-F931-4CCF-895F-26AF22CDE859}"/>
              </a:ext>
            </a:extLst>
          </p:cNvPr>
          <p:cNvGraphicFramePr>
            <a:graphicFrameLocks noGrp="1"/>
          </p:cNvGraphicFramePr>
          <p:nvPr/>
        </p:nvGraphicFramePr>
        <p:xfrm>
          <a:off x="1416000" y="1977481"/>
          <a:ext cx="9071342" cy="1036320"/>
        </p:xfrm>
        <a:graphic>
          <a:graphicData uri="http://schemas.openxmlformats.org/drawingml/2006/table">
            <a:tbl>
              <a:tblPr firstRow="1" bandRow="1">
                <a:tableStyleId>{5C22544A-7EE6-4342-B048-85BDC9FD1C3A}</a:tableStyleId>
              </a:tblPr>
              <a:tblGrid>
                <a:gridCol w="4346127">
                  <a:extLst>
                    <a:ext uri="{9D8B030D-6E8A-4147-A177-3AD203B41FA5}">
                      <a16:colId xmlns:a16="http://schemas.microsoft.com/office/drawing/2014/main" val="2379505526"/>
                    </a:ext>
                  </a:extLst>
                </a:gridCol>
                <a:gridCol w="1080190">
                  <a:extLst>
                    <a:ext uri="{9D8B030D-6E8A-4147-A177-3AD203B41FA5}">
                      <a16:colId xmlns:a16="http://schemas.microsoft.com/office/drawing/2014/main" val="905223172"/>
                    </a:ext>
                  </a:extLst>
                </a:gridCol>
                <a:gridCol w="945166">
                  <a:extLst>
                    <a:ext uri="{9D8B030D-6E8A-4147-A177-3AD203B41FA5}">
                      <a16:colId xmlns:a16="http://schemas.microsoft.com/office/drawing/2014/main" val="379203595"/>
                    </a:ext>
                  </a:extLst>
                </a:gridCol>
                <a:gridCol w="877655">
                  <a:extLst>
                    <a:ext uri="{9D8B030D-6E8A-4147-A177-3AD203B41FA5}">
                      <a16:colId xmlns:a16="http://schemas.microsoft.com/office/drawing/2014/main" val="551362651"/>
                    </a:ext>
                  </a:extLst>
                </a:gridCol>
                <a:gridCol w="945166">
                  <a:extLst>
                    <a:ext uri="{9D8B030D-6E8A-4147-A177-3AD203B41FA5}">
                      <a16:colId xmlns:a16="http://schemas.microsoft.com/office/drawing/2014/main" val="3534157861"/>
                    </a:ext>
                  </a:extLst>
                </a:gridCol>
                <a:gridCol w="877038">
                  <a:extLst>
                    <a:ext uri="{9D8B030D-6E8A-4147-A177-3AD203B41FA5}">
                      <a16:colId xmlns:a16="http://schemas.microsoft.com/office/drawing/2014/main" val="271557853"/>
                    </a:ext>
                  </a:extLst>
                </a:gridCol>
              </a:tblGrid>
              <a:tr h="370840">
                <a:tc>
                  <a:txBody>
                    <a:bodyPr/>
                    <a:lstStyle/>
                    <a:p>
                      <a:pPr algn="ctr"/>
                      <a:r>
                        <a:rPr lang="en-US" sz="2800" dirty="0">
                          <a:solidFill>
                            <a:srgbClr val="0070C0"/>
                          </a:solidFill>
                          <a:latin typeface="Times New Roman" panose="02020603050405020304" pitchFamily="18" charset="0"/>
                          <a:cs typeface="Times New Roman" panose="02020603050405020304" pitchFamily="18" charset="0"/>
                        </a:rPr>
                        <a:t>x (</a:t>
                      </a:r>
                      <a:r>
                        <a:rPr lang="en-US" sz="2800" dirty="0" err="1">
                          <a:solidFill>
                            <a:srgbClr val="0070C0"/>
                          </a:solidFill>
                          <a:latin typeface="Times New Roman" panose="02020603050405020304" pitchFamily="18" charset="0"/>
                          <a:cs typeface="Times New Roman" panose="02020603050405020304" pitchFamily="18" charset="0"/>
                        </a:rPr>
                        <a:t>tháng</a:t>
                      </a:r>
                      <a:r>
                        <a:rPr lang="en-US" sz="2800" dirty="0">
                          <a:solidFill>
                            <a:srgbClr val="0070C0"/>
                          </a:solidFill>
                          <a:latin typeface="Times New Roman" panose="02020603050405020304" pitchFamily="18" charset="0"/>
                          <a:cs typeface="Times New Roman" panose="02020603050405020304" pitchFamily="18" charset="0"/>
                        </a:rPr>
                        <a:t>)</a:t>
                      </a:r>
                      <a:endParaRPr lang="vi-VN" sz="2800" dirty="0">
                        <a:solidFill>
                          <a:srgbClr val="0070C0"/>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40000"/>
                        <a:lumOff val="60000"/>
                      </a:schemeClr>
                    </a:solidFill>
                  </a:tcPr>
                </a:tc>
                <a:tc>
                  <a:txBody>
                    <a:bodyPr/>
                    <a:lstStyle/>
                    <a:p>
                      <a:pPr algn="ctr"/>
                      <a:r>
                        <a:rPr lang="en-US" sz="2800" dirty="0">
                          <a:solidFill>
                            <a:schemeClr val="tx1"/>
                          </a:solidFill>
                          <a:latin typeface="Times New Roman" panose="02020603050405020304" pitchFamily="18" charset="0"/>
                          <a:cs typeface="Times New Roman" panose="02020603050405020304" pitchFamily="18" charset="0"/>
                        </a:rPr>
                        <a:t>1</a:t>
                      </a:r>
                      <a:endParaRPr lang="vi-VN" sz="2800" dirty="0">
                        <a:solidFill>
                          <a:schemeClr val="tx1"/>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800" dirty="0">
                          <a:solidFill>
                            <a:schemeClr val="tx1"/>
                          </a:solidFill>
                          <a:latin typeface="Times New Roman" panose="02020603050405020304" pitchFamily="18" charset="0"/>
                          <a:cs typeface="Times New Roman" panose="02020603050405020304" pitchFamily="18" charset="0"/>
                        </a:rPr>
                        <a:t>2</a:t>
                      </a:r>
                      <a:endParaRPr lang="vi-VN" sz="2800" dirty="0">
                        <a:solidFill>
                          <a:schemeClr val="tx1"/>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800" dirty="0">
                          <a:solidFill>
                            <a:schemeClr val="tx1"/>
                          </a:solidFill>
                          <a:latin typeface="Times New Roman" panose="02020603050405020304" pitchFamily="18" charset="0"/>
                          <a:cs typeface="Times New Roman" panose="02020603050405020304" pitchFamily="18" charset="0"/>
                        </a:rPr>
                        <a:t>3</a:t>
                      </a:r>
                      <a:endParaRPr lang="vi-VN" sz="2800" dirty="0">
                        <a:solidFill>
                          <a:schemeClr val="tx1"/>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800" dirty="0">
                          <a:solidFill>
                            <a:schemeClr val="tx1"/>
                          </a:solidFill>
                          <a:latin typeface="Times New Roman" panose="02020603050405020304" pitchFamily="18" charset="0"/>
                          <a:cs typeface="Times New Roman" panose="02020603050405020304" pitchFamily="18" charset="0"/>
                        </a:rPr>
                        <a:t>4</a:t>
                      </a:r>
                      <a:endParaRPr lang="vi-VN" sz="2800" dirty="0">
                        <a:solidFill>
                          <a:schemeClr val="tx1"/>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800" dirty="0">
                          <a:solidFill>
                            <a:schemeClr val="tx1"/>
                          </a:solidFill>
                          <a:latin typeface="Times New Roman" panose="02020603050405020304" pitchFamily="18" charset="0"/>
                          <a:cs typeface="Times New Roman" panose="02020603050405020304" pitchFamily="18" charset="0"/>
                        </a:rPr>
                        <a:t>5</a:t>
                      </a:r>
                      <a:endParaRPr lang="vi-VN" sz="2800" dirty="0">
                        <a:solidFill>
                          <a:schemeClr val="tx1"/>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178357528"/>
                  </a:ext>
                </a:extLst>
              </a:tr>
              <a:tr h="370840">
                <a:tc>
                  <a:txBody>
                    <a:bodyPr/>
                    <a:lstStyle/>
                    <a:p>
                      <a:pPr algn="ctr"/>
                      <a:r>
                        <a:rPr lang="en-US" sz="2800" b="1" dirty="0">
                          <a:solidFill>
                            <a:srgbClr val="0070C0"/>
                          </a:solidFill>
                          <a:latin typeface="Times New Roman" panose="02020603050405020304" pitchFamily="18" charset="0"/>
                          <a:cs typeface="Times New Roman" panose="02020603050405020304" pitchFamily="18" charset="0"/>
                        </a:rPr>
                        <a:t>y (</a:t>
                      </a:r>
                      <a:r>
                        <a:rPr lang="en-US" sz="2800" b="1" dirty="0" err="1">
                          <a:solidFill>
                            <a:srgbClr val="0070C0"/>
                          </a:solidFill>
                          <a:latin typeface="Times New Roman" panose="02020603050405020304" pitchFamily="18" charset="0"/>
                          <a:cs typeface="Times New Roman" panose="02020603050405020304" pitchFamily="18" charset="0"/>
                        </a:rPr>
                        <a:t>nghìn</a:t>
                      </a:r>
                      <a:r>
                        <a:rPr lang="en-US" sz="2800" b="1" dirty="0">
                          <a:solidFill>
                            <a:srgbClr val="0070C0"/>
                          </a:solidFill>
                          <a:latin typeface="Times New Roman" panose="02020603050405020304" pitchFamily="18" charset="0"/>
                          <a:cs typeface="Times New Roman" panose="02020603050405020304" pitchFamily="18" charset="0"/>
                        </a:rPr>
                        <a:t> </a:t>
                      </a:r>
                      <a:r>
                        <a:rPr lang="en-US" sz="2800" b="1" dirty="0" err="1">
                          <a:solidFill>
                            <a:srgbClr val="0070C0"/>
                          </a:solidFill>
                          <a:latin typeface="Times New Roman" panose="02020603050405020304" pitchFamily="18" charset="0"/>
                          <a:cs typeface="Times New Roman" panose="02020603050405020304" pitchFamily="18" charset="0"/>
                        </a:rPr>
                        <a:t>sản</a:t>
                      </a:r>
                      <a:r>
                        <a:rPr lang="en-US" sz="2800" b="1" dirty="0">
                          <a:solidFill>
                            <a:srgbClr val="0070C0"/>
                          </a:solidFill>
                          <a:latin typeface="Times New Roman" panose="02020603050405020304" pitchFamily="18" charset="0"/>
                          <a:cs typeface="Times New Roman" panose="02020603050405020304" pitchFamily="18" charset="0"/>
                        </a:rPr>
                        <a:t> </a:t>
                      </a:r>
                      <a:r>
                        <a:rPr lang="en-US" sz="2800" b="1" dirty="0" err="1">
                          <a:solidFill>
                            <a:srgbClr val="0070C0"/>
                          </a:solidFill>
                          <a:latin typeface="Times New Roman" panose="02020603050405020304" pitchFamily="18" charset="0"/>
                          <a:cs typeface="Times New Roman" panose="02020603050405020304" pitchFamily="18" charset="0"/>
                        </a:rPr>
                        <a:t>phẩm</a:t>
                      </a:r>
                      <a:r>
                        <a:rPr lang="en-US" sz="2800" b="1" dirty="0">
                          <a:solidFill>
                            <a:srgbClr val="0070C0"/>
                          </a:solidFill>
                          <a:latin typeface="Times New Roman" panose="02020603050405020304" pitchFamily="18" charset="0"/>
                          <a:cs typeface="Times New Roman" panose="02020603050405020304" pitchFamily="18" charset="0"/>
                        </a:rPr>
                        <a:t>)</a:t>
                      </a:r>
                      <a:endParaRPr lang="vi-VN" sz="2800" b="1" dirty="0">
                        <a:solidFill>
                          <a:srgbClr val="0070C0"/>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40000"/>
                        <a:lumOff val="60000"/>
                      </a:schemeClr>
                    </a:solidFill>
                  </a:tcPr>
                </a:tc>
                <a:tc>
                  <a:txBody>
                    <a:bodyPr/>
                    <a:lstStyle/>
                    <a:p>
                      <a:pPr algn="ctr"/>
                      <a:r>
                        <a:rPr lang="en-US" sz="2800" dirty="0">
                          <a:solidFill>
                            <a:schemeClr val="tx1"/>
                          </a:solidFill>
                          <a:latin typeface="Times New Roman" panose="02020603050405020304" pitchFamily="18" charset="0"/>
                          <a:cs typeface="Times New Roman" panose="02020603050405020304" pitchFamily="18" charset="0"/>
                        </a:rPr>
                        <a:t>1</a:t>
                      </a:r>
                      <a:endParaRPr lang="vi-VN" sz="2800" dirty="0">
                        <a:solidFill>
                          <a:schemeClr val="tx1"/>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800" dirty="0">
                          <a:solidFill>
                            <a:schemeClr val="tx1"/>
                          </a:solidFill>
                          <a:latin typeface="Times New Roman" panose="02020603050405020304" pitchFamily="18" charset="0"/>
                          <a:cs typeface="Times New Roman" panose="02020603050405020304" pitchFamily="18" charset="0"/>
                        </a:rPr>
                        <a:t>3</a:t>
                      </a:r>
                      <a:endParaRPr lang="vi-VN" sz="2800" dirty="0">
                        <a:solidFill>
                          <a:schemeClr val="tx1"/>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800" dirty="0">
                          <a:solidFill>
                            <a:schemeClr val="tx1"/>
                          </a:solidFill>
                          <a:latin typeface="Times New Roman" panose="02020603050405020304" pitchFamily="18" charset="0"/>
                          <a:cs typeface="Times New Roman" panose="02020603050405020304" pitchFamily="18" charset="0"/>
                        </a:rPr>
                        <a:t>5</a:t>
                      </a:r>
                      <a:endParaRPr lang="vi-VN" sz="2800" dirty="0">
                        <a:solidFill>
                          <a:schemeClr val="tx1"/>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800" dirty="0">
                          <a:solidFill>
                            <a:schemeClr val="tx1"/>
                          </a:solidFill>
                          <a:latin typeface="Times New Roman" panose="02020603050405020304" pitchFamily="18" charset="0"/>
                          <a:cs typeface="Times New Roman" panose="02020603050405020304" pitchFamily="18" charset="0"/>
                        </a:rPr>
                        <a:t>6</a:t>
                      </a:r>
                      <a:endParaRPr lang="vi-VN" sz="2800" dirty="0">
                        <a:solidFill>
                          <a:schemeClr val="tx1"/>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800" dirty="0">
                          <a:solidFill>
                            <a:schemeClr val="tx1"/>
                          </a:solidFill>
                          <a:latin typeface="Times New Roman" panose="02020603050405020304" pitchFamily="18" charset="0"/>
                          <a:cs typeface="Times New Roman" panose="02020603050405020304" pitchFamily="18" charset="0"/>
                        </a:rPr>
                        <a:t>7</a:t>
                      </a:r>
                      <a:endParaRPr lang="vi-VN" sz="2800" dirty="0">
                        <a:solidFill>
                          <a:schemeClr val="tx1"/>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642635396"/>
                  </a:ext>
                </a:extLst>
              </a:tr>
            </a:tbl>
          </a:graphicData>
        </a:graphic>
      </p:graphicFrame>
      <p:pic>
        <p:nvPicPr>
          <p:cNvPr id="8" name="Picture 2" descr="Cô Giáo Hình ảnh PNG | Vector Và Các Tập Tin PSD | Tải Về Miễn Phí Trên  Pngtree">
            <a:extLst>
              <a:ext uri="{FF2B5EF4-FFF2-40B4-BE49-F238E27FC236}">
                <a16:creationId xmlns:a16="http://schemas.microsoft.com/office/drawing/2014/main" id="{CABB31DE-0E25-47A7-9E7E-0C16A88A8AE9}"/>
              </a:ext>
            </a:extLst>
          </p:cNvPr>
          <p:cNvPicPr>
            <a:picLocks noChangeAspect="1" noChangeArrowheads="1"/>
          </p:cNvPicPr>
          <p:nvPr/>
        </p:nvPicPr>
        <p:blipFill>
          <a:blip r:embed="rId5">
            <a:extLst>
              <a:ext uri="{BEBA8EAE-BF5A-486C-A8C5-ECC9F3942E4B}">
                <a14:imgProps xmlns:a14="http://schemas.microsoft.com/office/drawing/2010/main">
                  <a14:imgLayer r:embed="rId6">
                    <a14:imgEffect>
                      <a14:backgroundRemoval t="16389" b="100000" l="16111" r="80000"/>
                    </a14:imgEffect>
                  </a14:imgLayer>
                </a14:imgProps>
              </a:ext>
              <a:ext uri="{28A0092B-C50C-407E-A947-70E740481C1C}">
                <a14:useLocalDpi xmlns:a14="http://schemas.microsoft.com/office/drawing/2010/main" val="0"/>
              </a:ext>
            </a:extLst>
          </a:blip>
          <a:srcRect/>
          <a:stretch>
            <a:fillRect/>
          </a:stretch>
        </p:blipFill>
        <p:spPr bwMode="auto">
          <a:xfrm flipH="1">
            <a:off x="-309941" y="3240000"/>
            <a:ext cx="3429000" cy="3429000"/>
          </a:xfrm>
          <a:prstGeom prst="rect">
            <a:avLst/>
          </a:prstGeom>
          <a:noFill/>
          <a:extLst>
            <a:ext uri="{909E8E84-426E-40DD-AFC4-6F175D3DCCD1}">
              <a14:hiddenFill xmlns:a14="http://schemas.microsoft.com/office/drawing/2010/main">
                <a:solidFill>
                  <a:srgbClr val="FFFFFF"/>
                </a:solidFill>
              </a14:hiddenFill>
            </a:ext>
          </a:extLst>
        </p:spPr>
      </p:pic>
      <p:sp>
        <p:nvSpPr>
          <p:cNvPr id="9" name="Thought Bubble: Cloud 8">
            <a:extLst>
              <a:ext uri="{FF2B5EF4-FFF2-40B4-BE49-F238E27FC236}">
                <a16:creationId xmlns:a16="http://schemas.microsoft.com/office/drawing/2014/main" id="{703D0671-7AD1-4732-A025-B81FA5E19BA8}"/>
              </a:ext>
            </a:extLst>
          </p:cNvPr>
          <p:cNvSpPr/>
          <p:nvPr/>
        </p:nvSpPr>
        <p:spPr>
          <a:xfrm>
            <a:off x="2635956" y="3127828"/>
            <a:ext cx="8500043" cy="1851569"/>
          </a:xfrm>
          <a:prstGeom prst="cloudCallout">
            <a:avLst>
              <a:gd name="adj1" fmla="val -61533"/>
              <a:gd name="adj2" fmla="val 24538"/>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err="1">
                <a:latin typeface="Times New Roman" panose="02020603050405020304" pitchFamily="18" charset="0"/>
                <a:cs typeface="Times New Roman" panose="02020603050405020304" pitchFamily="18" charset="0"/>
              </a:rPr>
              <a:t>Trong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mặt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phẳng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tọa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độ</a:t>
            </a:r>
            <a:r>
              <a:rPr lang="en-US" sz="2800" dirty="0">
                <a:latin typeface="Times New Roman" panose="02020603050405020304" pitchFamily="18" charset="0"/>
                <a:cs typeface="Times New Roman" panose="02020603050405020304" pitchFamily="18" charset="0"/>
              </a:rPr>
              <a:t> Oxy, </a:t>
            </a:r>
            <a:r>
              <a:rPr lang="en-US" sz="2800" dirty="0" err="1">
                <a:latin typeface="Times New Roman" panose="02020603050405020304" pitchFamily="18" charset="0"/>
                <a:cs typeface="Times New Roman" panose="02020603050405020304" pitchFamily="18" charset="0"/>
              </a:rPr>
              <a:t>hai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điểm</a:t>
            </a:r>
            <a:r>
              <a:rPr lang="en-US" sz="2800" dirty="0">
                <a:latin typeface="Times New Roman" panose="02020603050405020304" pitchFamily="18" charset="0"/>
                <a:cs typeface="Times New Roman" panose="02020603050405020304" pitchFamily="18" charset="0"/>
              </a:rPr>
              <a:t> A(2;3) , B(5;6) </a:t>
            </a:r>
            <a:r>
              <a:rPr lang="en-US" sz="2800" dirty="0" err="1">
                <a:latin typeface="Times New Roman" panose="02020603050405020304" pitchFamily="18" charset="0"/>
                <a:cs typeface="Times New Roman" panose="02020603050405020304" pitchFamily="18" charset="0"/>
              </a:rPr>
              <a:t>có</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thuộc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đồ</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thị</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của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hàm</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số</a:t>
            </a:r>
            <a:r>
              <a:rPr lang="en-US" sz="2800" dirty="0">
                <a:latin typeface="Times New Roman" panose="02020603050405020304" pitchFamily="18" charset="0"/>
                <a:cs typeface="Times New Roman" panose="02020603050405020304" pitchFamily="18" charset="0"/>
              </a:rPr>
              <a:t> hay </a:t>
            </a:r>
            <a:r>
              <a:rPr lang="en-US" sz="2800" dirty="0" err="1">
                <a:latin typeface="Times New Roman" panose="02020603050405020304" pitchFamily="18" charset="0"/>
                <a:cs typeface="Times New Roman" panose="02020603050405020304" pitchFamily="18" charset="0"/>
              </a:rPr>
              <a:t>không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Vì</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sao</a:t>
            </a:r>
            <a:r>
              <a:rPr lang="en-US" sz="2800" dirty="0">
                <a:latin typeface="Times New Roman" panose="02020603050405020304" pitchFamily="18" charset="0"/>
                <a:cs typeface="Times New Roman" panose="02020603050405020304" pitchFamily="18" charset="0"/>
              </a:rPr>
              <a:t>?</a:t>
            </a:r>
            <a:endParaRPr lang="vi-VN" sz="2800" dirty="0">
              <a:latin typeface="Times New Roman" panose="02020603050405020304" pitchFamily="18" charset="0"/>
              <a:cs typeface="Times New Roman" panose="02020603050405020304" pitchFamily="18" charset="0"/>
            </a:endParaRPr>
          </a:p>
        </p:txBody>
      </p:sp>
      <p:pic>
        <p:nvPicPr>
          <p:cNvPr id="10" name="Picture 4" descr="Hình ảnh Học Sinh Trường Tiểu Học Sinh Trong Mùa Trong Ngày Khai Trường  Tích Cực Phát Biểu Một Nữ Sinh Trong Lớp Giơ Tay Phát Biểu PNG , Vẽ Tay Học">
            <a:extLst>
              <a:ext uri="{FF2B5EF4-FFF2-40B4-BE49-F238E27FC236}">
                <a16:creationId xmlns:a16="http://schemas.microsoft.com/office/drawing/2014/main" id="{DDA3DD87-2148-47B4-8687-8AAF2EA0CE01}"/>
              </a:ext>
            </a:extLst>
          </p:cNvPr>
          <p:cNvPicPr>
            <a:picLocks noChangeAspect="1" noChangeArrowheads="1"/>
          </p:cNvPicPr>
          <p:nvPr/>
        </p:nvPicPr>
        <p:blipFill rotWithShape="1">
          <a:blip r:embed="rId7">
            <a:extLst>
              <a:ext uri="{BEBA8EAE-BF5A-486C-A8C5-ECC9F3942E4B}">
                <a14:imgProps xmlns:a14="http://schemas.microsoft.com/office/drawing/2010/main">
                  <a14:imgLayer r:embed="rId8">
                    <a14:imgEffect>
                      <a14:backgroundRemoval t="10000" b="90000" l="10000" r="96875"/>
                    </a14:imgEffect>
                  </a14:imgLayer>
                </a14:imgProps>
              </a:ext>
              <a:ext uri="{28A0092B-C50C-407E-A947-70E740481C1C}">
                <a14:useLocalDpi xmlns:a14="http://schemas.microsoft.com/office/drawing/2010/main" val="0"/>
              </a:ext>
            </a:extLst>
          </a:blip>
          <a:srcRect l="9454" t="14999" r="2656" b="18907"/>
          <a:stretch/>
        </p:blipFill>
        <p:spPr bwMode="auto">
          <a:xfrm>
            <a:off x="7392000" y="4976624"/>
            <a:ext cx="2544893" cy="19137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14786205"/>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0-#ppt_w/2"/>
                                          </p:val>
                                        </p:tav>
                                        <p:tav tm="100000">
                                          <p:val>
                                            <p:strVal val="#ppt_x"/>
                                          </p:val>
                                        </p:tav>
                                      </p:tavLst>
                                    </p:anim>
                                    <p:anim calcmode="lin" valueType="num">
                                      <p:cBhvr additive="base">
                                        <p:cTn id="8" dur="500" fill="hold"/>
                                        <p:tgtEl>
                                          <p:spTgt spid="8"/>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2" presetClass="entr" presetSubtype="8" fill="hold" grpId="0" nodeType="after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wipe(left)">
                                      <p:cBhvr>
                                        <p:cTn id="12" dur="500"/>
                                        <p:tgtEl>
                                          <p:spTgt spid="9"/>
                                        </p:tgtEl>
                                      </p:cBhvr>
                                    </p:animEffect>
                                  </p:childTnLst>
                                </p:cTn>
                              </p:par>
                              <p:par>
                                <p:cTn id="13" presetID="6" presetClass="entr" presetSubtype="16" fill="hold" nodeType="with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circle(in)">
                                      <p:cBhvr>
                                        <p:cTn id="15" dur="2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F6BDAE50-CB28-4240-89C5-A3DBCA466943}"/>
              </a:ext>
            </a:extLst>
          </p:cNvPr>
          <p:cNvPicPr>
            <a:picLocks noChangeAspect="1"/>
          </p:cNvPicPr>
          <p:nvPr/>
        </p:nvPicPr>
        <p:blipFill rotWithShape="1">
          <a:blip r:embed="rId3">
            <a:extLst>
              <a:ext uri="{BEBA8EAE-BF5A-486C-A8C5-ECC9F3942E4B}">
                <a14:imgProps xmlns:a14="http://schemas.microsoft.com/office/drawing/2010/main">
                  <a14:imgLayer r:embed="rId4">
                    <a14:imgEffect>
                      <a14:backgroundRemoval t="48619" b="58748" l="49195" r="56808"/>
                    </a14:imgEffect>
                  </a14:imgLayer>
                </a14:imgProps>
              </a:ext>
            </a:extLst>
          </a:blip>
          <a:srcRect l="48128" t="48723" r="43447" b="40360"/>
          <a:stretch/>
        </p:blipFill>
        <p:spPr>
          <a:xfrm>
            <a:off x="1416000" y="0"/>
            <a:ext cx="1440000" cy="1008000"/>
          </a:xfrm>
          <a:prstGeom prst="rect">
            <a:avLst/>
          </a:prstGeom>
        </p:spPr>
      </p:pic>
      <p:sp>
        <p:nvSpPr>
          <p:cNvPr id="5" name="TextBox 4">
            <a:extLst>
              <a:ext uri="{FF2B5EF4-FFF2-40B4-BE49-F238E27FC236}">
                <a16:creationId xmlns:a16="http://schemas.microsoft.com/office/drawing/2014/main" id="{7EC0B25E-D18B-4CF3-A027-E3A97972F7EB}"/>
              </a:ext>
            </a:extLst>
          </p:cNvPr>
          <p:cNvSpPr txBox="1"/>
          <p:nvPr/>
        </p:nvSpPr>
        <p:spPr>
          <a:xfrm>
            <a:off x="2901000" y="215589"/>
            <a:ext cx="3330000" cy="523220"/>
          </a:xfrm>
          <a:prstGeom prst="rect">
            <a:avLst/>
          </a:prstGeom>
          <a:noFill/>
        </p:spPr>
        <p:txBody>
          <a:bodyPr wrap="square" rtlCol="0">
            <a:spAutoFit/>
          </a:bodyPr>
          <a:lstStyle/>
          <a:p>
            <a:r>
              <a:rPr lang="vi-VN" sz="2800" b="1" dirty="0">
                <a:solidFill>
                  <a:srgbClr val="0070C0"/>
                </a:solidFill>
                <a:latin typeface="+mj-lt"/>
              </a:rPr>
              <a:t>LUYỆN TẬP 2</a:t>
            </a:r>
          </a:p>
        </p:txBody>
      </p:sp>
      <p:sp>
        <p:nvSpPr>
          <p:cNvPr id="6" name="TextBox 5">
            <a:extLst>
              <a:ext uri="{FF2B5EF4-FFF2-40B4-BE49-F238E27FC236}">
                <a16:creationId xmlns:a16="http://schemas.microsoft.com/office/drawing/2014/main" id="{73FF494E-FF3F-4D65-A8EC-5292E5E8F283}"/>
              </a:ext>
            </a:extLst>
          </p:cNvPr>
          <p:cNvSpPr txBox="1"/>
          <p:nvPr/>
        </p:nvSpPr>
        <p:spPr>
          <a:xfrm>
            <a:off x="934145" y="924496"/>
            <a:ext cx="10296000" cy="954107"/>
          </a:xfrm>
          <a:prstGeom prst="rect">
            <a:avLst/>
          </a:prstGeom>
          <a:noFill/>
        </p:spPr>
        <p:txBody>
          <a:bodyPr wrap="square" rtlCol="0">
            <a:spAutoFit/>
          </a:bodyPr>
          <a:lstStyle/>
          <a:p>
            <a:r>
              <a:rPr lang="vi-VN" sz="2800" dirty="0">
                <a:latin typeface="+mj-lt"/>
              </a:rPr>
              <a:t>Số lượng sản phẩm bán được y(nghìn sản phẩm) là một hàm số theo thời gian x(tháng). Hàm số này được biểu thị dưới dạng Bảng 2</a:t>
            </a:r>
          </a:p>
        </p:txBody>
      </p:sp>
      <p:graphicFrame>
        <p:nvGraphicFramePr>
          <p:cNvPr id="7" name="Table 7">
            <a:extLst>
              <a:ext uri="{FF2B5EF4-FFF2-40B4-BE49-F238E27FC236}">
                <a16:creationId xmlns:a16="http://schemas.microsoft.com/office/drawing/2014/main" id="{ACC5C8CF-F931-4CCF-895F-26AF22CDE859}"/>
              </a:ext>
            </a:extLst>
          </p:cNvPr>
          <p:cNvGraphicFramePr>
            <a:graphicFrameLocks noGrp="1"/>
          </p:cNvGraphicFramePr>
          <p:nvPr>
            <p:extLst>
              <p:ext uri="{D42A27DB-BD31-4B8C-83A1-F6EECF244321}">
                <p14:modId xmlns:p14="http://schemas.microsoft.com/office/powerpoint/2010/main" val="1908302825"/>
              </p:ext>
            </p:extLst>
          </p:nvPr>
        </p:nvGraphicFramePr>
        <p:xfrm>
          <a:off x="1416000" y="1977481"/>
          <a:ext cx="9071342" cy="1036320"/>
        </p:xfrm>
        <a:graphic>
          <a:graphicData uri="http://schemas.openxmlformats.org/drawingml/2006/table">
            <a:tbl>
              <a:tblPr firstRow="1" bandRow="1">
                <a:tableStyleId>{5C22544A-7EE6-4342-B048-85BDC9FD1C3A}</a:tableStyleId>
              </a:tblPr>
              <a:tblGrid>
                <a:gridCol w="4346127">
                  <a:extLst>
                    <a:ext uri="{9D8B030D-6E8A-4147-A177-3AD203B41FA5}">
                      <a16:colId xmlns:a16="http://schemas.microsoft.com/office/drawing/2014/main" val="2379505526"/>
                    </a:ext>
                  </a:extLst>
                </a:gridCol>
                <a:gridCol w="1080190">
                  <a:extLst>
                    <a:ext uri="{9D8B030D-6E8A-4147-A177-3AD203B41FA5}">
                      <a16:colId xmlns:a16="http://schemas.microsoft.com/office/drawing/2014/main" val="905223172"/>
                    </a:ext>
                  </a:extLst>
                </a:gridCol>
                <a:gridCol w="945166">
                  <a:extLst>
                    <a:ext uri="{9D8B030D-6E8A-4147-A177-3AD203B41FA5}">
                      <a16:colId xmlns:a16="http://schemas.microsoft.com/office/drawing/2014/main" val="379203595"/>
                    </a:ext>
                  </a:extLst>
                </a:gridCol>
                <a:gridCol w="877655">
                  <a:extLst>
                    <a:ext uri="{9D8B030D-6E8A-4147-A177-3AD203B41FA5}">
                      <a16:colId xmlns:a16="http://schemas.microsoft.com/office/drawing/2014/main" val="551362651"/>
                    </a:ext>
                  </a:extLst>
                </a:gridCol>
                <a:gridCol w="945166">
                  <a:extLst>
                    <a:ext uri="{9D8B030D-6E8A-4147-A177-3AD203B41FA5}">
                      <a16:colId xmlns:a16="http://schemas.microsoft.com/office/drawing/2014/main" val="3534157861"/>
                    </a:ext>
                  </a:extLst>
                </a:gridCol>
                <a:gridCol w="877038">
                  <a:extLst>
                    <a:ext uri="{9D8B030D-6E8A-4147-A177-3AD203B41FA5}">
                      <a16:colId xmlns:a16="http://schemas.microsoft.com/office/drawing/2014/main" val="271557853"/>
                    </a:ext>
                  </a:extLst>
                </a:gridCol>
              </a:tblGrid>
              <a:tr h="370840">
                <a:tc>
                  <a:txBody>
                    <a:bodyPr/>
                    <a:lstStyle/>
                    <a:p>
                      <a:pPr algn="ctr"/>
                      <a:r>
                        <a:rPr lang="en-US" sz="2800" dirty="0">
                          <a:solidFill>
                            <a:srgbClr val="0070C0"/>
                          </a:solidFill>
                          <a:latin typeface="Times New Roman" panose="02020603050405020304" pitchFamily="18" charset="0"/>
                          <a:cs typeface="Times New Roman" panose="02020603050405020304" pitchFamily="18" charset="0"/>
                        </a:rPr>
                        <a:t>x (</a:t>
                      </a:r>
                      <a:r>
                        <a:rPr lang="en-US" sz="2800" dirty="0" err="1">
                          <a:solidFill>
                            <a:srgbClr val="0070C0"/>
                          </a:solidFill>
                          <a:latin typeface="Times New Roman" panose="02020603050405020304" pitchFamily="18" charset="0"/>
                          <a:cs typeface="Times New Roman" panose="02020603050405020304" pitchFamily="18" charset="0"/>
                        </a:rPr>
                        <a:t>tháng</a:t>
                      </a:r>
                      <a:r>
                        <a:rPr lang="en-US" sz="2800" dirty="0">
                          <a:solidFill>
                            <a:srgbClr val="0070C0"/>
                          </a:solidFill>
                          <a:latin typeface="Times New Roman" panose="02020603050405020304" pitchFamily="18" charset="0"/>
                          <a:cs typeface="Times New Roman" panose="02020603050405020304" pitchFamily="18" charset="0"/>
                        </a:rPr>
                        <a:t>)</a:t>
                      </a:r>
                      <a:endParaRPr lang="vi-VN" sz="2800" dirty="0">
                        <a:solidFill>
                          <a:srgbClr val="0070C0"/>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40000"/>
                        <a:lumOff val="60000"/>
                      </a:schemeClr>
                    </a:solidFill>
                  </a:tcPr>
                </a:tc>
                <a:tc>
                  <a:txBody>
                    <a:bodyPr/>
                    <a:lstStyle/>
                    <a:p>
                      <a:pPr algn="ctr"/>
                      <a:r>
                        <a:rPr lang="en-US" sz="2800" dirty="0">
                          <a:solidFill>
                            <a:schemeClr val="tx1"/>
                          </a:solidFill>
                          <a:latin typeface="Times New Roman" panose="02020603050405020304" pitchFamily="18" charset="0"/>
                          <a:cs typeface="Times New Roman" panose="02020603050405020304" pitchFamily="18" charset="0"/>
                        </a:rPr>
                        <a:t>1</a:t>
                      </a:r>
                      <a:endParaRPr lang="vi-VN" sz="2800" dirty="0">
                        <a:solidFill>
                          <a:schemeClr val="tx1"/>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800" dirty="0">
                          <a:solidFill>
                            <a:schemeClr val="tx1"/>
                          </a:solidFill>
                          <a:latin typeface="Times New Roman" panose="02020603050405020304" pitchFamily="18" charset="0"/>
                          <a:cs typeface="Times New Roman" panose="02020603050405020304" pitchFamily="18" charset="0"/>
                        </a:rPr>
                        <a:t>2</a:t>
                      </a:r>
                      <a:endParaRPr lang="vi-VN" sz="2800" dirty="0">
                        <a:solidFill>
                          <a:schemeClr val="tx1"/>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800" dirty="0">
                          <a:solidFill>
                            <a:schemeClr val="tx1"/>
                          </a:solidFill>
                          <a:latin typeface="Times New Roman" panose="02020603050405020304" pitchFamily="18" charset="0"/>
                          <a:cs typeface="Times New Roman" panose="02020603050405020304" pitchFamily="18" charset="0"/>
                        </a:rPr>
                        <a:t>3</a:t>
                      </a:r>
                      <a:endParaRPr lang="vi-VN" sz="2800" dirty="0">
                        <a:solidFill>
                          <a:schemeClr val="tx1"/>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800" dirty="0">
                          <a:solidFill>
                            <a:schemeClr val="tx1"/>
                          </a:solidFill>
                          <a:latin typeface="Times New Roman" panose="02020603050405020304" pitchFamily="18" charset="0"/>
                          <a:cs typeface="Times New Roman" panose="02020603050405020304" pitchFamily="18" charset="0"/>
                        </a:rPr>
                        <a:t>4</a:t>
                      </a:r>
                      <a:endParaRPr lang="vi-VN" sz="2800" dirty="0">
                        <a:solidFill>
                          <a:schemeClr val="tx1"/>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800" dirty="0">
                          <a:solidFill>
                            <a:schemeClr val="tx1"/>
                          </a:solidFill>
                          <a:latin typeface="Times New Roman" panose="02020603050405020304" pitchFamily="18" charset="0"/>
                          <a:cs typeface="Times New Roman" panose="02020603050405020304" pitchFamily="18" charset="0"/>
                        </a:rPr>
                        <a:t>5</a:t>
                      </a:r>
                      <a:endParaRPr lang="vi-VN" sz="2800" dirty="0">
                        <a:solidFill>
                          <a:schemeClr val="tx1"/>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178357528"/>
                  </a:ext>
                </a:extLst>
              </a:tr>
              <a:tr h="370840">
                <a:tc>
                  <a:txBody>
                    <a:bodyPr/>
                    <a:lstStyle/>
                    <a:p>
                      <a:pPr algn="ctr"/>
                      <a:r>
                        <a:rPr lang="en-US" sz="2800" b="1" dirty="0">
                          <a:solidFill>
                            <a:srgbClr val="0070C0"/>
                          </a:solidFill>
                          <a:latin typeface="Times New Roman" panose="02020603050405020304" pitchFamily="18" charset="0"/>
                          <a:cs typeface="Times New Roman" panose="02020603050405020304" pitchFamily="18" charset="0"/>
                        </a:rPr>
                        <a:t>y (</a:t>
                      </a:r>
                      <a:r>
                        <a:rPr lang="en-US" sz="2800" b="1" dirty="0" err="1">
                          <a:solidFill>
                            <a:srgbClr val="0070C0"/>
                          </a:solidFill>
                          <a:latin typeface="Times New Roman" panose="02020603050405020304" pitchFamily="18" charset="0"/>
                          <a:cs typeface="Times New Roman" panose="02020603050405020304" pitchFamily="18" charset="0"/>
                        </a:rPr>
                        <a:t>nghìn</a:t>
                      </a:r>
                      <a:r>
                        <a:rPr lang="en-US" sz="2800" b="1" dirty="0">
                          <a:solidFill>
                            <a:srgbClr val="0070C0"/>
                          </a:solidFill>
                          <a:latin typeface="Times New Roman" panose="02020603050405020304" pitchFamily="18" charset="0"/>
                          <a:cs typeface="Times New Roman" panose="02020603050405020304" pitchFamily="18" charset="0"/>
                        </a:rPr>
                        <a:t> </a:t>
                      </a:r>
                      <a:r>
                        <a:rPr lang="en-US" sz="2800" b="1" dirty="0" err="1">
                          <a:solidFill>
                            <a:srgbClr val="0070C0"/>
                          </a:solidFill>
                          <a:latin typeface="Times New Roman" panose="02020603050405020304" pitchFamily="18" charset="0"/>
                          <a:cs typeface="Times New Roman" panose="02020603050405020304" pitchFamily="18" charset="0"/>
                        </a:rPr>
                        <a:t>sản</a:t>
                      </a:r>
                      <a:r>
                        <a:rPr lang="en-US" sz="2800" b="1" dirty="0">
                          <a:solidFill>
                            <a:srgbClr val="0070C0"/>
                          </a:solidFill>
                          <a:latin typeface="Times New Roman" panose="02020603050405020304" pitchFamily="18" charset="0"/>
                          <a:cs typeface="Times New Roman" panose="02020603050405020304" pitchFamily="18" charset="0"/>
                        </a:rPr>
                        <a:t> </a:t>
                      </a:r>
                      <a:r>
                        <a:rPr lang="en-US" sz="2800" b="1" dirty="0" err="1">
                          <a:solidFill>
                            <a:srgbClr val="0070C0"/>
                          </a:solidFill>
                          <a:latin typeface="Times New Roman" panose="02020603050405020304" pitchFamily="18" charset="0"/>
                          <a:cs typeface="Times New Roman" panose="02020603050405020304" pitchFamily="18" charset="0"/>
                        </a:rPr>
                        <a:t>phẩm</a:t>
                      </a:r>
                      <a:r>
                        <a:rPr lang="en-US" sz="2800" b="1" dirty="0">
                          <a:solidFill>
                            <a:srgbClr val="0070C0"/>
                          </a:solidFill>
                          <a:latin typeface="Times New Roman" panose="02020603050405020304" pitchFamily="18" charset="0"/>
                          <a:cs typeface="Times New Roman" panose="02020603050405020304" pitchFamily="18" charset="0"/>
                        </a:rPr>
                        <a:t>)</a:t>
                      </a:r>
                      <a:endParaRPr lang="vi-VN" sz="2800" b="1" dirty="0">
                        <a:solidFill>
                          <a:srgbClr val="0070C0"/>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40000"/>
                        <a:lumOff val="60000"/>
                      </a:schemeClr>
                    </a:solidFill>
                  </a:tcPr>
                </a:tc>
                <a:tc>
                  <a:txBody>
                    <a:bodyPr/>
                    <a:lstStyle/>
                    <a:p>
                      <a:pPr algn="ctr"/>
                      <a:r>
                        <a:rPr lang="en-US" sz="2800" dirty="0">
                          <a:solidFill>
                            <a:schemeClr val="tx1"/>
                          </a:solidFill>
                          <a:latin typeface="Times New Roman" panose="02020603050405020304" pitchFamily="18" charset="0"/>
                          <a:cs typeface="Times New Roman" panose="02020603050405020304" pitchFamily="18" charset="0"/>
                        </a:rPr>
                        <a:t>1</a:t>
                      </a:r>
                      <a:endParaRPr lang="vi-VN" sz="2800" dirty="0">
                        <a:solidFill>
                          <a:schemeClr val="tx1"/>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800" dirty="0">
                          <a:solidFill>
                            <a:schemeClr val="tx1"/>
                          </a:solidFill>
                          <a:latin typeface="Times New Roman" panose="02020603050405020304" pitchFamily="18" charset="0"/>
                          <a:cs typeface="Times New Roman" panose="02020603050405020304" pitchFamily="18" charset="0"/>
                        </a:rPr>
                        <a:t>3</a:t>
                      </a:r>
                      <a:endParaRPr lang="vi-VN" sz="2800" dirty="0">
                        <a:solidFill>
                          <a:schemeClr val="tx1"/>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800" dirty="0">
                          <a:solidFill>
                            <a:schemeClr val="tx1"/>
                          </a:solidFill>
                          <a:latin typeface="Times New Roman" panose="02020603050405020304" pitchFamily="18" charset="0"/>
                          <a:cs typeface="Times New Roman" panose="02020603050405020304" pitchFamily="18" charset="0"/>
                        </a:rPr>
                        <a:t>5</a:t>
                      </a:r>
                      <a:endParaRPr lang="vi-VN" sz="2800" dirty="0">
                        <a:solidFill>
                          <a:schemeClr val="tx1"/>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800" dirty="0">
                          <a:solidFill>
                            <a:schemeClr val="tx1"/>
                          </a:solidFill>
                          <a:latin typeface="Times New Roman" panose="02020603050405020304" pitchFamily="18" charset="0"/>
                          <a:cs typeface="Times New Roman" panose="02020603050405020304" pitchFamily="18" charset="0"/>
                        </a:rPr>
                        <a:t>6</a:t>
                      </a:r>
                      <a:endParaRPr lang="vi-VN" sz="2800" dirty="0">
                        <a:solidFill>
                          <a:schemeClr val="tx1"/>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800" dirty="0">
                          <a:solidFill>
                            <a:schemeClr val="tx1"/>
                          </a:solidFill>
                          <a:latin typeface="Times New Roman" panose="02020603050405020304" pitchFamily="18" charset="0"/>
                          <a:cs typeface="Times New Roman" panose="02020603050405020304" pitchFamily="18" charset="0"/>
                        </a:rPr>
                        <a:t>7</a:t>
                      </a:r>
                      <a:endParaRPr lang="vi-VN" sz="2800" dirty="0">
                        <a:solidFill>
                          <a:schemeClr val="tx1"/>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642635396"/>
                  </a:ext>
                </a:extLst>
              </a:tr>
            </a:tbl>
          </a:graphicData>
        </a:graphic>
      </p:graphicFrame>
      <p:pic>
        <p:nvPicPr>
          <p:cNvPr id="10" name="Picture 9">
            <a:extLst>
              <a:ext uri="{FF2B5EF4-FFF2-40B4-BE49-F238E27FC236}">
                <a16:creationId xmlns:a16="http://schemas.microsoft.com/office/drawing/2014/main" id="{28A3EDC6-8A19-4060-A769-A5BA92A048D1}"/>
              </a:ext>
            </a:extLst>
          </p:cNvPr>
          <p:cNvPicPr>
            <a:picLocks noChangeAspect="1"/>
          </p:cNvPicPr>
          <p:nvPr/>
        </p:nvPicPr>
        <p:blipFill>
          <a:blip r:embed="rId5"/>
          <a:stretch>
            <a:fillRect/>
          </a:stretch>
        </p:blipFill>
        <p:spPr>
          <a:xfrm>
            <a:off x="374496" y="5085000"/>
            <a:ext cx="1257504" cy="1511999"/>
          </a:xfrm>
          <a:prstGeom prst="rect">
            <a:avLst/>
          </a:prstGeom>
        </p:spPr>
      </p:pic>
      <p:sp>
        <p:nvSpPr>
          <p:cNvPr id="11" name="Rectangle 10">
            <a:extLst>
              <a:ext uri="{FF2B5EF4-FFF2-40B4-BE49-F238E27FC236}">
                <a16:creationId xmlns:a16="http://schemas.microsoft.com/office/drawing/2014/main" id="{E8952B2B-704C-4914-822A-40F306A2A7AC}"/>
              </a:ext>
            </a:extLst>
          </p:cNvPr>
          <p:cNvSpPr/>
          <p:nvPr/>
        </p:nvSpPr>
        <p:spPr>
          <a:xfrm>
            <a:off x="1546474" y="3675804"/>
            <a:ext cx="9301526" cy="2400657"/>
          </a:xfrm>
          <a:prstGeom prst="rect">
            <a:avLst/>
          </a:prstGeom>
        </p:spPr>
        <p:txBody>
          <a:bodyPr wrap="square">
            <a:spAutoFit/>
          </a:bodyPr>
          <a:lstStyle/>
          <a:p>
            <a:pPr algn="just">
              <a:spcAft>
                <a:spcPts val="600"/>
              </a:spcAft>
            </a:pPr>
            <a:r>
              <a:rPr lang="en-US" sz="2800" b="1" dirty="0" err="1">
                <a:solidFill>
                  <a:srgbClr val="0070C0"/>
                </a:solidFill>
                <a:latin typeface="Times New Roman" panose="02020603050405020304" pitchFamily="18" charset="0"/>
                <a:cs typeface="Times New Roman" panose="02020603050405020304" pitchFamily="18" charset="0"/>
              </a:rPr>
              <a:t>Trong</a:t>
            </a:r>
            <a:r>
              <a:rPr lang="en-US" sz="2800" b="1" dirty="0">
                <a:solidFill>
                  <a:srgbClr val="0070C0"/>
                </a:solidFill>
                <a:latin typeface="Times New Roman" panose="02020603050405020304" pitchFamily="18" charset="0"/>
                <a:cs typeface="Times New Roman" panose="02020603050405020304" pitchFamily="18" charset="0"/>
              </a:rPr>
              <a:t> </a:t>
            </a:r>
            <a:r>
              <a:rPr lang="en-US" sz="2800" b="1" dirty="0" err="1">
                <a:solidFill>
                  <a:srgbClr val="0070C0"/>
                </a:solidFill>
                <a:latin typeface="Times New Roman" panose="02020603050405020304" pitchFamily="18" charset="0"/>
                <a:cs typeface="Times New Roman" panose="02020603050405020304" pitchFamily="18" charset="0"/>
              </a:rPr>
              <a:t>mặt</a:t>
            </a:r>
            <a:r>
              <a:rPr lang="en-US" sz="2800" b="1" dirty="0">
                <a:solidFill>
                  <a:srgbClr val="0070C0"/>
                </a:solidFill>
                <a:latin typeface="Times New Roman" panose="02020603050405020304" pitchFamily="18" charset="0"/>
                <a:cs typeface="Times New Roman" panose="02020603050405020304" pitchFamily="18" charset="0"/>
              </a:rPr>
              <a:t> </a:t>
            </a:r>
            <a:r>
              <a:rPr lang="en-US" sz="2800" b="1" dirty="0" err="1">
                <a:solidFill>
                  <a:srgbClr val="0070C0"/>
                </a:solidFill>
                <a:latin typeface="Times New Roman" panose="02020603050405020304" pitchFamily="18" charset="0"/>
                <a:cs typeface="Times New Roman" panose="02020603050405020304" pitchFamily="18" charset="0"/>
              </a:rPr>
              <a:t>phẳng</a:t>
            </a:r>
            <a:r>
              <a:rPr lang="en-US" sz="2800" b="1" dirty="0">
                <a:solidFill>
                  <a:srgbClr val="0070C0"/>
                </a:solidFill>
                <a:latin typeface="Times New Roman" panose="02020603050405020304" pitchFamily="18" charset="0"/>
                <a:cs typeface="Times New Roman" panose="02020603050405020304" pitchFamily="18" charset="0"/>
              </a:rPr>
              <a:t> </a:t>
            </a:r>
            <a:r>
              <a:rPr lang="en-US" sz="2800" b="1" dirty="0" err="1">
                <a:solidFill>
                  <a:srgbClr val="0070C0"/>
                </a:solidFill>
                <a:latin typeface="Times New Roman" panose="02020603050405020304" pitchFamily="18" charset="0"/>
                <a:cs typeface="Times New Roman" panose="02020603050405020304" pitchFamily="18" charset="0"/>
              </a:rPr>
              <a:t>tọa</a:t>
            </a:r>
            <a:r>
              <a:rPr lang="en-US" sz="2800" b="1" dirty="0">
                <a:solidFill>
                  <a:srgbClr val="0070C0"/>
                </a:solidFill>
                <a:latin typeface="Times New Roman" panose="02020603050405020304" pitchFamily="18" charset="0"/>
                <a:cs typeface="Times New Roman" panose="02020603050405020304" pitchFamily="18" charset="0"/>
              </a:rPr>
              <a:t> </a:t>
            </a:r>
            <a:r>
              <a:rPr lang="en-US" sz="2800" b="1" dirty="0" err="1">
                <a:solidFill>
                  <a:srgbClr val="0070C0"/>
                </a:solidFill>
                <a:latin typeface="Times New Roman" panose="02020603050405020304" pitchFamily="18" charset="0"/>
                <a:cs typeface="Times New Roman" panose="02020603050405020304" pitchFamily="18" charset="0"/>
              </a:rPr>
              <a:t>độ</a:t>
            </a:r>
            <a:r>
              <a:rPr lang="en-US" sz="2800" b="1" dirty="0">
                <a:solidFill>
                  <a:srgbClr val="0070C0"/>
                </a:solidFill>
                <a:latin typeface="Times New Roman" panose="02020603050405020304" pitchFamily="18" charset="0"/>
                <a:cs typeface="Times New Roman" panose="02020603050405020304" pitchFamily="18" charset="0"/>
              </a:rPr>
              <a:t> Oxy, ta </a:t>
            </a:r>
            <a:r>
              <a:rPr lang="en-US" sz="2800" b="1" dirty="0" err="1">
                <a:solidFill>
                  <a:srgbClr val="0070C0"/>
                </a:solidFill>
                <a:latin typeface="Times New Roman" panose="02020603050405020304" pitchFamily="18" charset="0"/>
                <a:cs typeface="Times New Roman" panose="02020603050405020304" pitchFamily="18" charset="0"/>
              </a:rPr>
              <a:t>có</a:t>
            </a:r>
            <a:r>
              <a:rPr lang="en-US" sz="2800" b="1" dirty="0">
                <a:solidFill>
                  <a:srgbClr val="0070C0"/>
                </a:solidFill>
                <a:latin typeface="Times New Roman" panose="02020603050405020304" pitchFamily="18" charset="0"/>
                <a:cs typeface="Times New Roman" panose="02020603050405020304" pitchFamily="18" charset="0"/>
              </a:rPr>
              <a:t> </a:t>
            </a:r>
            <a:r>
              <a:rPr lang="en-US" sz="2800" b="1" dirty="0" err="1">
                <a:solidFill>
                  <a:srgbClr val="0070C0"/>
                </a:solidFill>
                <a:latin typeface="Times New Roman" panose="02020603050405020304" pitchFamily="18" charset="0"/>
                <a:cs typeface="Times New Roman" panose="02020603050405020304" pitchFamily="18" charset="0"/>
              </a:rPr>
              <a:t>các</a:t>
            </a:r>
            <a:r>
              <a:rPr lang="en-US" sz="2800" b="1" dirty="0">
                <a:solidFill>
                  <a:srgbClr val="0070C0"/>
                </a:solidFill>
                <a:latin typeface="Times New Roman" panose="02020603050405020304" pitchFamily="18" charset="0"/>
                <a:cs typeface="Times New Roman" panose="02020603050405020304" pitchFamily="18" charset="0"/>
              </a:rPr>
              <a:t> </a:t>
            </a:r>
            <a:r>
              <a:rPr lang="en-US" sz="2800" b="1" dirty="0" err="1">
                <a:solidFill>
                  <a:srgbClr val="0070C0"/>
                </a:solidFill>
                <a:latin typeface="Times New Roman" panose="02020603050405020304" pitchFamily="18" charset="0"/>
                <a:cs typeface="Times New Roman" panose="02020603050405020304" pitchFamily="18" charset="0"/>
              </a:rPr>
              <a:t>cặp</a:t>
            </a:r>
            <a:r>
              <a:rPr lang="en-US" sz="2800" b="1" dirty="0">
                <a:solidFill>
                  <a:srgbClr val="0070C0"/>
                </a:solidFill>
                <a:latin typeface="Times New Roman" panose="02020603050405020304" pitchFamily="18" charset="0"/>
                <a:cs typeface="Times New Roman" panose="02020603050405020304" pitchFamily="18" charset="0"/>
              </a:rPr>
              <a:t> (</a:t>
            </a:r>
            <a:r>
              <a:rPr lang="en-US" sz="2800" b="1" dirty="0" err="1">
                <a:solidFill>
                  <a:srgbClr val="0070C0"/>
                </a:solidFill>
                <a:latin typeface="Times New Roman" panose="02020603050405020304" pitchFamily="18" charset="0"/>
                <a:cs typeface="Times New Roman" panose="02020603050405020304" pitchFamily="18" charset="0"/>
              </a:rPr>
              <a:t>x;y</a:t>
            </a:r>
            <a:r>
              <a:rPr lang="en-US" sz="2800" b="1" dirty="0">
                <a:solidFill>
                  <a:srgbClr val="0070C0"/>
                </a:solidFill>
                <a:latin typeface="Times New Roman" panose="02020603050405020304" pitchFamily="18" charset="0"/>
                <a:cs typeface="Times New Roman" panose="02020603050405020304" pitchFamily="18" charset="0"/>
              </a:rPr>
              <a:t>) </a:t>
            </a:r>
            <a:r>
              <a:rPr lang="en-US" sz="2800" b="1" dirty="0" err="1">
                <a:solidFill>
                  <a:srgbClr val="0070C0"/>
                </a:solidFill>
                <a:latin typeface="Times New Roman" panose="02020603050405020304" pitchFamily="18" charset="0"/>
                <a:cs typeface="Times New Roman" panose="02020603050405020304" pitchFamily="18" charset="0"/>
              </a:rPr>
              <a:t>là</a:t>
            </a:r>
            <a:r>
              <a:rPr lang="en-US" sz="2800" b="1" dirty="0">
                <a:solidFill>
                  <a:srgbClr val="0070C0"/>
                </a:solidFill>
                <a:latin typeface="Times New Roman" panose="02020603050405020304" pitchFamily="18" charset="0"/>
                <a:cs typeface="Times New Roman" panose="02020603050405020304" pitchFamily="18" charset="0"/>
              </a:rPr>
              <a:t> (1;1); (2;3); (3;5); (4;6); (5;7) </a:t>
            </a:r>
          </a:p>
          <a:p>
            <a:pPr algn="just">
              <a:spcAft>
                <a:spcPts val="600"/>
              </a:spcAft>
            </a:pPr>
            <a:r>
              <a:rPr lang="en-US" sz="2800" b="1" dirty="0">
                <a:solidFill>
                  <a:srgbClr val="0070C0"/>
                </a:solidFill>
                <a:latin typeface="Times New Roman" panose="02020603050405020304" pitchFamily="18" charset="0"/>
                <a:cs typeface="Times New Roman" panose="02020603050405020304" pitchFamily="18" charset="0"/>
              </a:rPr>
              <a:t>-</a:t>
            </a:r>
            <a:r>
              <a:rPr lang="en-US" sz="2800" b="1" dirty="0" err="1">
                <a:solidFill>
                  <a:srgbClr val="0070C0"/>
                </a:solidFill>
                <a:latin typeface="Times New Roman" panose="02020603050405020304" pitchFamily="18" charset="0"/>
                <a:cs typeface="Times New Roman" panose="02020603050405020304" pitchFamily="18" charset="0"/>
              </a:rPr>
              <a:t>Điểm</a:t>
            </a:r>
            <a:r>
              <a:rPr lang="en-US" sz="2800" b="1" dirty="0">
                <a:solidFill>
                  <a:srgbClr val="0070C0"/>
                </a:solidFill>
                <a:latin typeface="Times New Roman" panose="02020603050405020304" pitchFamily="18" charset="0"/>
                <a:cs typeface="Times New Roman" panose="02020603050405020304" pitchFamily="18" charset="0"/>
              </a:rPr>
              <a:t> A(2;3)</a:t>
            </a:r>
            <a:r>
              <a:rPr lang="en-US" sz="2800" b="1" dirty="0" err="1">
                <a:solidFill>
                  <a:srgbClr val="0070C0"/>
                </a:solidFill>
                <a:latin typeface="Times New Roman" panose="02020603050405020304" pitchFamily="18" charset="0"/>
                <a:cs typeface="Times New Roman" panose="02020603050405020304" pitchFamily="18" charset="0"/>
              </a:rPr>
              <a:t>thuộc</a:t>
            </a:r>
            <a:r>
              <a:rPr lang="en-US" sz="2800" b="1" dirty="0">
                <a:solidFill>
                  <a:srgbClr val="0070C0"/>
                </a:solidFill>
                <a:latin typeface="Times New Roman" panose="02020603050405020304" pitchFamily="18" charset="0"/>
                <a:cs typeface="Times New Roman" panose="02020603050405020304" pitchFamily="18" charset="0"/>
              </a:rPr>
              <a:t> </a:t>
            </a:r>
            <a:r>
              <a:rPr lang="en-US" sz="2800" b="1" dirty="0" err="1">
                <a:solidFill>
                  <a:srgbClr val="0070C0"/>
                </a:solidFill>
                <a:latin typeface="Times New Roman" panose="02020603050405020304" pitchFamily="18" charset="0"/>
                <a:cs typeface="Times New Roman" panose="02020603050405020304" pitchFamily="18" charset="0"/>
              </a:rPr>
              <a:t>đồ</a:t>
            </a:r>
            <a:r>
              <a:rPr lang="en-US" sz="2800" b="1" dirty="0">
                <a:solidFill>
                  <a:srgbClr val="0070C0"/>
                </a:solidFill>
                <a:latin typeface="Times New Roman" panose="02020603050405020304" pitchFamily="18" charset="0"/>
                <a:cs typeface="Times New Roman" panose="02020603050405020304" pitchFamily="18" charset="0"/>
              </a:rPr>
              <a:t> </a:t>
            </a:r>
            <a:r>
              <a:rPr lang="en-US" sz="2800" b="1" dirty="0" err="1">
                <a:solidFill>
                  <a:srgbClr val="0070C0"/>
                </a:solidFill>
                <a:latin typeface="Times New Roman" panose="02020603050405020304" pitchFamily="18" charset="0"/>
                <a:cs typeface="Times New Roman" panose="02020603050405020304" pitchFamily="18" charset="0"/>
              </a:rPr>
              <a:t>thị</a:t>
            </a:r>
            <a:r>
              <a:rPr lang="en-US" sz="2800" b="1" dirty="0">
                <a:solidFill>
                  <a:srgbClr val="0070C0"/>
                </a:solidFill>
                <a:latin typeface="Times New Roman" panose="02020603050405020304" pitchFamily="18" charset="0"/>
                <a:cs typeface="Times New Roman" panose="02020603050405020304" pitchFamily="18" charset="0"/>
              </a:rPr>
              <a:t> </a:t>
            </a:r>
            <a:r>
              <a:rPr lang="en-US" sz="2800" b="1" dirty="0" err="1">
                <a:solidFill>
                  <a:srgbClr val="0070C0"/>
                </a:solidFill>
                <a:latin typeface="Times New Roman" panose="02020603050405020304" pitchFamily="18" charset="0"/>
                <a:cs typeface="Times New Roman" panose="02020603050405020304" pitchFamily="18" charset="0"/>
              </a:rPr>
              <a:t>hàm</a:t>
            </a:r>
            <a:r>
              <a:rPr lang="en-US" sz="2800" b="1" dirty="0">
                <a:solidFill>
                  <a:srgbClr val="0070C0"/>
                </a:solidFill>
                <a:latin typeface="Times New Roman" panose="02020603050405020304" pitchFamily="18" charset="0"/>
                <a:cs typeface="Times New Roman" panose="02020603050405020304" pitchFamily="18" charset="0"/>
              </a:rPr>
              <a:t> </a:t>
            </a:r>
            <a:r>
              <a:rPr lang="en-US" sz="2800" b="1" dirty="0" err="1">
                <a:solidFill>
                  <a:srgbClr val="0070C0"/>
                </a:solidFill>
                <a:latin typeface="Times New Roman" panose="02020603050405020304" pitchFamily="18" charset="0"/>
                <a:cs typeface="Times New Roman" panose="02020603050405020304" pitchFamily="18" charset="0"/>
              </a:rPr>
              <a:t>số</a:t>
            </a:r>
            <a:r>
              <a:rPr lang="en-US" sz="2800" b="1" dirty="0">
                <a:solidFill>
                  <a:srgbClr val="0070C0"/>
                </a:solidFill>
                <a:latin typeface="Times New Roman" panose="02020603050405020304" pitchFamily="18" charset="0"/>
                <a:cs typeface="Times New Roman" panose="02020603050405020304" pitchFamily="18" charset="0"/>
              </a:rPr>
              <a:t> </a:t>
            </a:r>
            <a:r>
              <a:rPr lang="en-US" sz="2800" b="1" dirty="0" err="1">
                <a:solidFill>
                  <a:srgbClr val="0070C0"/>
                </a:solidFill>
                <a:latin typeface="Times New Roman" panose="02020603050405020304" pitchFamily="18" charset="0"/>
                <a:cs typeface="Times New Roman" panose="02020603050405020304" pitchFamily="18" charset="0"/>
              </a:rPr>
              <a:t>vì</a:t>
            </a:r>
            <a:r>
              <a:rPr lang="en-US" sz="2800" b="1" dirty="0">
                <a:solidFill>
                  <a:srgbClr val="0070C0"/>
                </a:solidFill>
                <a:latin typeface="Times New Roman" panose="02020603050405020304" pitchFamily="18" charset="0"/>
                <a:cs typeface="Times New Roman" panose="02020603050405020304" pitchFamily="18" charset="0"/>
              </a:rPr>
              <a:t> </a:t>
            </a:r>
            <a:r>
              <a:rPr lang="en-US" sz="2800" b="1" dirty="0" err="1">
                <a:solidFill>
                  <a:srgbClr val="0070C0"/>
                </a:solidFill>
                <a:latin typeface="Times New Roman" panose="02020603050405020304" pitchFamily="18" charset="0"/>
                <a:cs typeface="Times New Roman" panose="02020603050405020304" pitchFamily="18" charset="0"/>
              </a:rPr>
              <a:t>trong</a:t>
            </a:r>
            <a:r>
              <a:rPr lang="en-US" sz="2800" b="1" dirty="0">
                <a:solidFill>
                  <a:srgbClr val="0070C0"/>
                </a:solidFill>
                <a:latin typeface="Times New Roman" panose="02020603050405020304" pitchFamily="18" charset="0"/>
                <a:cs typeface="Times New Roman" panose="02020603050405020304" pitchFamily="18" charset="0"/>
              </a:rPr>
              <a:t> </a:t>
            </a:r>
            <a:r>
              <a:rPr lang="en-US" sz="2800" b="1" dirty="0" err="1">
                <a:solidFill>
                  <a:srgbClr val="0070C0"/>
                </a:solidFill>
                <a:latin typeface="Times New Roman" panose="02020603050405020304" pitchFamily="18" charset="0"/>
                <a:cs typeface="Times New Roman" panose="02020603050405020304" pitchFamily="18" charset="0"/>
              </a:rPr>
              <a:t>bảng</a:t>
            </a:r>
            <a:r>
              <a:rPr lang="en-US" sz="2800" b="1" dirty="0">
                <a:solidFill>
                  <a:srgbClr val="0070C0"/>
                </a:solidFill>
                <a:latin typeface="Times New Roman" panose="02020603050405020304" pitchFamily="18" charset="0"/>
                <a:cs typeface="Times New Roman" panose="02020603050405020304" pitchFamily="18" charset="0"/>
              </a:rPr>
              <a:t> </a:t>
            </a:r>
            <a:r>
              <a:rPr lang="en-US" sz="2800" b="1" dirty="0" err="1">
                <a:solidFill>
                  <a:srgbClr val="0070C0"/>
                </a:solidFill>
                <a:latin typeface="Times New Roman" panose="02020603050405020304" pitchFamily="18" charset="0"/>
                <a:cs typeface="Times New Roman" panose="02020603050405020304" pitchFamily="18" charset="0"/>
              </a:rPr>
              <a:t>có</a:t>
            </a:r>
            <a:r>
              <a:rPr lang="en-US" sz="2800" b="1" dirty="0">
                <a:solidFill>
                  <a:srgbClr val="0070C0"/>
                </a:solidFill>
                <a:latin typeface="Times New Roman" panose="02020603050405020304" pitchFamily="18" charset="0"/>
                <a:cs typeface="Times New Roman" panose="02020603050405020304" pitchFamily="18" charset="0"/>
              </a:rPr>
              <a:t> </a:t>
            </a:r>
            <a:r>
              <a:rPr lang="en-US" sz="2800" b="1" dirty="0" err="1">
                <a:solidFill>
                  <a:srgbClr val="0070C0"/>
                </a:solidFill>
                <a:latin typeface="Times New Roman" panose="02020603050405020304" pitchFamily="18" charset="0"/>
                <a:cs typeface="Times New Roman" panose="02020603050405020304" pitchFamily="18" charset="0"/>
              </a:rPr>
              <a:t>cặp</a:t>
            </a:r>
            <a:r>
              <a:rPr lang="en-US" sz="2800" b="1" dirty="0">
                <a:solidFill>
                  <a:srgbClr val="0070C0"/>
                </a:solidFill>
                <a:latin typeface="Times New Roman" panose="02020603050405020304" pitchFamily="18" charset="0"/>
                <a:cs typeface="Times New Roman" panose="02020603050405020304" pitchFamily="18" charset="0"/>
              </a:rPr>
              <a:t> (2;3) </a:t>
            </a:r>
          </a:p>
          <a:p>
            <a:pPr algn="just">
              <a:spcAft>
                <a:spcPts val="600"/>
              </a:spcAft>
            </a:pPr>
            <a:r>
              <a:rPr lang="en-US" sz="2800" b="1" dirty="0">
                <a:solidFill>
                  <a:srgbClr val="0070C0"/>
                </a:solidFill>
                <a:latin typeface="Times New Roman" panose="02020603050405020304" pitchFamily="18" charset="0"/>
                <a:cs typeface="Times New Roman" panose="02020603050405020304" pitchFamily="18" charset="0"/>
              </a:rPr>
              <a:t>-</a:t>
            </a:r>
            <a:r>
              <a:rPr lang="en-US" sz="2800" b="1" dirty="0" err="1">
                <a:solidFill>
                  <a:srgbClr val="0070C0"/>
                </a:solidFill>
                <a:latin typeface="Times New Roman" panose="02020603050405020304" pitchFamily="18" charset="0"/>
                <a:cs typeface="Times New Roman" panose="02020603050405020304" pitchFamily="18" charset="0"/>
              </a:rPr>
              <a:t>Điểm</a:t>
            </a:r>
            <a:r>
              <a:rPr lang="en-US" sz="2800" b="1" dirty="0">
                <a:solidFill>
                  <a:srgbClr val="0070C0"/>
                </a:solidFill>
                <a:latin typeface="Times New Roman" panose="02020603050405020304" pitchFamily="18" charset="0"/>
                <a:cs typeface="Times New Roman" panose="02020603050405020304" pitchFamily="18" charset="0"/>
              </a:rPr>
              <a:t> B(5;6) </a:t>
            </a:r>
            <a:r>
              <a:rPr lang="en-US" sz="2800" b="1" dirty="0" err="1">
                <a:solidFill>
                  <a:srgbClr val="0070C0"/>
                </a:solidFill>
                <a:latin typeface="Times New Roman" panose="02020603050405020304" pitchFamily="18" charset="0"/>
                <a:cs typeface="Times New Roman" panose="02020603050405020304" pitchFamily="18" charset="0"/>
              </a:rPr>
              <a:t>không</a:t>
            </a:r>
            <a:r>
              <a:rPr lang="en-US" sz="2800" b="1" dirty="0">
                <a:solidFill>
                  <a:srgbClr val="0070C0"/>
                </a:solidFill>
                <a:latin typeface="Times New Roman" panose="02020603050405020304" pitchFamily="18" charset="0"/>
                <a:cs typeface="Times New Roman" panose="02020603050405020304" pitchFamily="18" charset="0"/>
              </a:rPr>
              <a:t> </a:t>
            </a:r>
            <a:r>
              <a:rPr lang="en-US" sz="2800" b="1" dirty="0" err="1">
                <a:solidFill>
                  <a:srgbClr val="0070C0"/>
                </a:solidFill>
                <a:latin typeface="Times New Roman" panose="02020603050405020304" pitchFamily="18" charset="0"/>
                <a:cs typeface="Times New Roman" panose="02020603050405020304" pitchFamily="18" charset="0"/>
              </a:rPr>
              <a:t>thuộc</a:t>
            </a:r>
            <a:r>
              <a:rPr lang="en-US" sz="2800" b="1" dirty="0">
                <a:solidFill>
                  <a:srgbClr val="0070C0"/>
                </a:solidFill>
                <a:latin typeface="Times New Roman" panose="02020603050405020304" pitchFamily="18" charset="0"/>
                <a:cs typeface="Times New Roman" panose="02020603050405020304" pitchFamily="18" charset="0"/>
              </a:rPr>
              <a:t> </a:t>
            </a:r>
            <a:r>
              <a:rPr lang="en-US" sz="2800" b="1" dirty="0" err="1">
                <a:solidFill>
                  <a:srgbClr val="0070C0"/>
                </a:solidFill>
                <a:latin typeface="Times New Roman" panose="02020603050405020304" pitchFamily="18" charset="0"/>
                <a:cs typeface="Times New Roman" panose="02020603050405020304" pitchFamily="18" charset="0"/>
              </a:rPr>
              <a:t>đồ</a:t>
            </a:r>
            <a:r>
              <a:rPr lang="en-US" sz="2800" b="1" dirty="0">
                <a:solidFill>
                  <a:srgbClr val="0070C0"/>
                </a:solidFill>
                <a:latin typeface="Times New Roman" panose="02020603050405020304" pitchFamily="18" charset="0"/>
                <a:cs typeface="Times New Roman" panose="02020603050405020304" pitchFamily="18" charset="0"/>
              </a:rPr>
              <a:t> </a:t>
            </a:r>
            <a:r>
              <a:rPr lang="en-US" sz="2800" b="1" dirty="0" err="1">
                <a:solidFill>
                  <a:srgbClr val="0070C0"/>
                </a:solidFill>
                <a:latin typeface="Times New Roman" panose="02020603050405020304" pitchFamily="18" charset="0"/>
                <a:cs typeface="Times New Roman" panose="02020603050405020304" pitchFamily="18" charset="0"/>
              </a:rPr>
              <a:t>thị</a:t>
            </a:r>
            <a:r>
              <a:rPr lang="en-US" sz="2800" b="1" dirty="0">
                <a:solidFill>
                  <a:srgbClr val="0070C0"/>
                </a:solidFill>
                <a:latin typeface="Times New Roman" panose="02020603050405020304" pitchFamily="18" charset="0"/>
                <a:cs typeface="Times New Roman" panose="02020603050405020304" pitchFamily="18" charset="0"/>
              </a:rPr>
              <a:t> </a:t>
            </a:r>
            <a:r>
              <a:rPr lang="en-US" sz="2800" b="1" dirty="0" err="1">
                <a:solidFill>
                  <a:srgbClr val="0070C0"/>
                </a:solidFill>
                <a:latin typeface="Times New Roman" panose="02020603050405020304" pitchFamily="18" charset="0"/>
                <a:cs typeface="Times New Roman" panose="02020603050405020304" pitchFamily="18" charset="0"/>
              </a:rPr>
              <a:t>của</a:t>
            </a:r>
            <a:r>
              <a:rPr lang="en-US" sz="2800" b="1" dirty="0">
                <a:solidFill>
                  <a:srgbClr val="0070C0"/>
                </a:solidFill>
                <a:latin typeface="Times New Roman" panose="02020603050405020304" pitchFamily="18" charset="0"/>
                <a:cs typeface="Times New Roman" panose="02020603050405020304" pitchFamily="18" charset="0"/>
              </a:rPr>
              <a:t> </a:t>
            </a:r>
            <a:r>
              <a:rPr lang="en-US" sz="2800" b="1" dirty="0" err="1">
                <a:solidFill>
                  <a:srgbClr val="0070C0"/>
                </a:solidFill>
                <a:latin typeface="Times New Roman" panose="02020603050405020304" pitchFamily="18" charset="0"/>
                <a:cs typeface="Times New Roman" panose="02020603050405020304" pitchFamily="18" charset="0"/>
              </a:rPr>
              <a:t>hàm</a:t>
            </a:r>
            <a:r>
              <a:rPr lang="en-US" sz="2800" b="1" dirty="0">
                <a:solidFill>
                  <a:srgbClr val="0070C0"/>
                </a:solidFill>
                <a:latin typeface="Times New Roman" panose="02020603050405020304" pitchFamily="18" charset="0"/>
                <a:cs typeface="Times New Roman" panose="02020603050405020304" pitchFamily="18" charset="0"/>
              </a:rPr>
              <a:t> </a:t>
            </a:r>
            <a:r>
              <a:rPr lang="en-US" sz="2800" b="1" dirty="0" err="1">
                <a:solidFill>
                  <a:srgbClr val="0070C0"/>
                </a:solidFill>
                <a:latin typeface="Times New Roman" panose="02020603050405020304" pitchFamily="18" charset="0"/>
                <a:cs typeface="Times New Roman" panose="02020603050405020304" pitchFamily="18" charset="0"/>
              </a:rPr>
              <a:t>số</a:t>
            </a:r>
            <a:r>
              <a:rPr lang="en-US" sz="2800" b="1" dirty="0">
                <a:solidFill>
                  <a:srgbClr val="0070C0"/>
                </a:solidFill>
                <a:latin typeface="Times New Roman" panose="02020603050405020304" pitchFamily="18" charset="0"/>
                <a:cs typeface="Times New Roman" panose="02020603050405020304" pitchFamily="18" charset="0"/>
              </a:rPr>
              <a:t> </a:t>
            </a:r>
            <a:r>
              <a:rPr lang="en-US" sz="2800" b="1" dirty="0" err="1">
                <a:solidFill>
                  <a:srgbClr val="0070C0"/>
                </a:solidFill>
                <a:latin typeface="Times New Roman" panose="02020603050405020304" pitchFamily="18" charset="0"/>
                <a:cs typeface="Times New Roman" panose="02020603050405020304" pitchFamily="18" charset="0"/>
              </a:rPr>
              <a:t>vì</a:t>
            </a:r>
            <a:r>
              <a:rPr lang="en-US" sz="2800" b="1" dirty="0">
                <a:solidFill>
                  <a:srgbClr val="0070C0"/>
                </a:solidFill>
                <a:latin typeface="Times New Roman" panose="02020603050405020304" pitchFamily="18" charset="0"/>
                <a:cs typeface="Times New Roman" panose="02020603050405020304" pitchFamily="18" charset="0"/>
              </a:rPr>
              <a:t> </a:t>
            </a:r>
            <a:r>
              <a:rPr lang="en-US" sz="2800" b="1" dirty="0" err="1">
                <a:solidFill>
                  <a:srgbClr val="0070C0"/>
                </a:solidFill>
                <a:latin typeface="Times New Roman" panose="02020603050405020304" pitchFamily="18" charset="0"/>
                <a:cs typeface="Times New Roman" panose="02020603050405020304" pitchFamily="18" charset="0"/>
              </a:rPr>
              <a:t>trong</a:t>
            </a:r>
            <a:r>
              <a:rPr lang="en-US" sz="2800" b="1" dirty="0">
                <a:solidFill>
                  <a:srgbClr val="0070C0"/>
                </a:solidFill>
                <a:latin typeface="Times New Roman" panose="02020603050405020304" pitchFamily="18" charset="0"/>
                <a:cs typeface="Times New Roman" panose="02020603050405020304" pitchFamily="18" charset="0"/>
              </a:rPr>
              <a:t> </a:t>
            </a:r>
            <a:r>
              <a:rPr lang="en-US" sz="2800" b="1" dirty="0" err="1">
                <a:solidFill>
                  <a:srgbClr val="0070C0"/>
                </a:solidFill>
                <a:latin typeface="Times New Roman" panose="02020603050405020304" pitchFamily="18" charset="0"/>
                <a:cs typeface="Times New Roman" panose="02020603050405020304" pitchFamily="18" charset="0"/>
              </a:rPr>
              <a:t>bảng</a:t>
            </a:r>
            <a:r>
              <a:rPr lang="en-US" sz="2800" b="1" dirty="0">
                <a:solidFill>
                  <a:srgbClr val="0070C0"/>
                </a:solidFill>
                <a:latin typeface="Times New Roman" panose="02020603050405020304" pitchFamily="18" charset="0"/>
                <a:cs typeface="Times New Roman" panose="02020603050405020304" pitchFamily="18" charset="0"/>
              </a:rPr>
              <a:t> </a:t>
            </a:r>
            <a:r>
              <a:rPr lang="en-US" sz="2800" b="1" dirty="0" err="1">
                <a:solidFill>
                  <a:srgbClr val="0070C0"/>
                </a:solidFill>
                <a:latin typeface="Times New Roman" panose="02020603050405020304" pitchFamily="18" charset="0"/>
                <a:cs typeface="Times New Roman" panose="02020603050405020304" pitchFamily="18" charset="0"/>
              </a:rPr>
              <a:t>không</a:t>
            </a:r>
            <a:r>
              <a:rPr lang="en-US" sz="2800" b="1" dirty="0">
                <a:solidFill>
                  <a:srgbClr val="0070C0"/>
                </a:solidFill>
                <a:latin typeface="Times New Roman" panose="02020603050405020304" pitchFamily="18" charset="0"/>
                <a:cs typeface="Times New Roman" panose="02020603050405020304" pitchFamily="18" charset="0"/>
              </a:rPr>
              <a:t> </a:t>
            </a:r>
            <a:r>
              <a:rPr lang="en-US" sz="2800" b="1" dirty="0" err="1">
                <a:solidFill>
                  <a:srgbClr val="0070C0"/>
                </a:solidFill>
                <a:latin typeface="Times New Roman" panose="02020603050405020304" pitchFamily="18" charset="0"/>
                <a:cs typeface="Times New Roman" panose="02020603050405020304" pitchFamily="18" charset="0"/>
              </a:rPr>
              <a:t>có</a:t>
            </a:r>
            <a:r>
              <a:rPr lang="en-US" sz="2800" b="1" dirty="0">
                <a:solidFill>
                  <a:srgbClr val="0070C0"/>
                </a:solidFill>
                <a:latin typeface="Times New Roman" panose="02020603050405020304" pitchFamily="18" charset="0"/>
                <a:cs typeface="Times New Roman" panose="02020603050405020304" pitchFamily="18" charset="0"/>
              </a:rPr>
              <a:t> </a:t>
            </a:r>
            <a:r>
              <a:rPr lang="en-US" sz="2800" b="1" dirty="0" err="1">
                <a:solidFill>
                  <a:srgbClr val="0070C0"/>
                </a:solidFill>
                <a:latin typeface="Times New Roman" panose="02020603050405020304" pitchFamily="18" charset="0"/>
                <a:cs typeface="Times New Roman" panose="02020603050405020304" pitchFamily="18" charset="0"/>
              </a:rPr>
              <a:t>cặp</a:t>
            </a:r>
            <a:r>
              <a:rPr lang="en-US" sz="2800" b="1" dirty="0">
                <a:solidFill>
                  <a:srgbClr val="0070C0"/>
                </a:solidFill>
                <a:latin typeface="Times New Roman" panose="02020603050405020304" pitchFamily="18" charset="0"/>
                <a:cs typeface="Times New Roman" panose="02020603050405020304" pitchFamily="18" charset="0"/>
              </a:rPr>
              <a:t> (5;6)</a:t>
            </a:r>
            <a:endParaRPr lang="vi-VN" sz="2800" b="1" dirty="0">
              <a:solidFill>
                <a:srgbClr val="0070C0"/>
              </a:solidFill>
              <a:latin typeface="Times New Roman" panose="02020603050405020304" pitchFamily="18" charset="0"/>
              <a:cs typeface="Times New Roman" panose="02020603050405020304" pitchFamily="18" charset="0"/>
            </a:endParaRPr>
          </a:p>
        </p:txBody>
      </p:sp>
      <p:sp>
        <p:nvSpPr>
          <p:cNvPr id="12" name="TextBox 11">
            <a:extLst>
              <a:ext uri="{FF2B5EF4-FFF2-40B4-BE49-F238E27FC236}">
                <a16:creationId xmlns:a16="http://schemas.microsoft.com/office/drawing/2014/main" id="{7E5BC818-C70D-4965-B5E8-A8748A0219FD}"/>
              </a:ext>
            </a:extLst>
          </p:cNvPr>
          <p:cNvSpPr txBox="1"/>
          <p:nvPr/>
        </p:nvSpPr>
        <p:spPr>
          <a:xfrm>
            <a:off x="3144000" y="3242863"/>
            <a:ext cx="1440000" cy="523220"/>
          </a:xfrm>
          <a:prstGeom prst="rect">
            <a:avLst/>
          </a:prstGeom>
          <a:noFill/>
        </p:spPr>
        <p:txBody>
          <a:bodyPr wrap="square" rtlCol="0">
            <a:spAutoFit/>
          </a:bodyPr>
          <a:lstStyle/>
          <a:p>
            <a:r>
              <a:rPr lang="vi-VN" sz="2800" b="1" i="1" u="sng" dirty="0">
                <a:solidFill>
                  <a:srgbClr val="0070C0"/>
                </a:solidFill>
                <a:latin typeface="+mj-lt"/>
              </a:rPr>
              <a:t>Giải:</a:t>
            </a:r>
          </a:p>
        </p:txBody>
      </p:sp>
    </p:spTree>
    <p:extLst>
      <p:ext uri="{BB962C8B-B14F-4D97-AF65-F5344CB8AC3E}">
        <p14:creationId xmlns:p14="http://schemas.microsoft.com/office/powerpoint/2010/main" val="1861578569"/>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E348CC69-F093-4346-892F-4A78311CC379}"/>
              </a:ext>
            </a:extLst>
          </p:cNvPr>
          <p:cNvSpPr txBox="1"/>
          <p:nvPr/>
        </p:nvSpPr>
        <p:spPr>
          <a:xfrm>
            <a:off x="4368000" y="236755"/>
            <a:ext cx="3176956" cy="584775"/>
          </a:xfrm>
          <a:prstGeom prst="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0">
            <a:schemeClr val="accent6"/>
          </a:lnRef>
          <a:fillRef idx="3">
            <a:schemeClr val="accent6"/>
          </a:fillRef>
          <a:effectRef idx="3">
            <a:schemeClr val="accent6"/>
          </a:effectRef>
          <a:fontRef idx="minor">
            <a:schemeClr val="lt1"/>
          </a:fontRef>
        </p:style>
        <p:txBody>
          <a:bodyPr wrap="square" rtlCol="0">
            <a:spAutoFit/>
          </a:bodyPr>
          <a:lstStyle/>
          <a:p>
            <a:pPr algn="ctr"/>
            <a:r>
              <a:rPr lang="en-US" sz="3200" b="1" dirty="0">
                <a:solidFill>
                  <a:srgbClr val="00206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BÀI TẬP</a:t>
            </a:r>
            <a:endParaRPr lang="vi-VN" sz="3200" b="1" dirty="0">
              <a:solidFill>
                <a:srgbClr val="00206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3" name="TextBox 2">
            <a:extLst>
              <a:ext uri="{FF2B5EF4-FFF2-40B4-BE49-F238E27FC236}">
                <a16:creationId xmlns:a16="http://schemas.microsoft.com/office/drawing/2014/main" id="{B16B0914-6C9A-49E2-9AB8-470CF1291A32}"/>
              </a:ext>
            </a:extLst>
          </p:cNvPr>
          <p:cNvSpPr txBox="1"/>
          <p:nvPr/>
        </p:nvSpPr>
        <p:spPr>
          <a:xfrm>
            <a:off x="1200000" y="835439"/>
            <a:ext cx="1512000" cy="523220"/>
          </a:xfrm>
          <a:prstGeom prst="rect">
            <a:avLst/>
          </a:prstGeom>
          <a:noFill/>
        </p:spPr>
        <p:txBody>
          <a:bodyPr wrap="square" rtlCol="0">
            <a:spAutoFit/>
          </a:bodyPr>
          <a:lstStyle/>
          <a:p>
            <a:r>
              <a:rPr lang="en-US" sz="2800" b="1" dirty="0" err="1">
                <a:solidFill>
                  <a:srgbClr val="0070C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Bài</a:t>
            </a:r>
            <a:r>
              <a:rPr lang="en-US" sz="2800" b="1" dirty="0">
                <a:solidFill>
                  <a:srgbClr val="0070C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1: </a:t>
            </a:r>
            <a:endParaRPr lang="vi-VN" sz="2800" b="1" dirty="0">
              <a:solidFill>
                <a:srgbClr val="0070C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7" name="TextBox 6">
            <a:extLst>
              <a:ext uri="{FF2B5EF4-FFF2-40B4-BE49-F238E27FC236}">
                <a16:creationId xmlns:a16="http://schemas.microsoft.com/office/drawing/2014/main" id="{7BD91424-7B39-4F4A-96F3-C4BDB4FEBBC9}"/>
              </a:ext>
            </a:extLst>
          </p:cNvPr>
          <p:cNvSpPr txBox="1"/>
          <p:nvPr/>
        </p:nvSpPr>
        <p:spPr>
          <a:xfrm>
            <a:off x="1204532" y="1197000"/>
            <a:ext cx="9503892" cy="523220"/>
          </a:xfrm>
          <a:prstGeom prst="rect">
            <a:avLst/>
          </a:prstGeom>
          <a:noFill/>
        </p:spPr>
        <p:txBody>
          <a:bodyPr wrap="square" rtlCol="0">
            <a:spAutoFit/>
          </a:bodyPr>
          <a:lstStyle/>
          <a:p>
            <a:r>
              <a:rPr lang="en-US" sz="2800" dirty="0" err="1">
                <a:latin typeface="Times New Roman" panose="02020603050405020304" pitchFamily="18" charset="0"/>
                <a:cs typeface="Times New Roman" panose="02020603050405020304" pitchFamily="18" charset="0"/>
              </a:rPr>
              <a:t>Trong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các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phát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biểu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sau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phát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biểu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nào</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đúng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phát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biểu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nào</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sai</a:t>
            </a:r>
            <a:r>
              <a:rPr lang="en-US" sz="2800" dirty="0">
                <a:latin typeface="Times New Roman" panose="02020603050405020304" pitchFamily="18" charset="0"/>
                <a:cs typeface="Times New Roman" panose="02020603050405020304" pitchFamily="18" charset="0"/>
              </a:rPr>
              <a:t>?</a:t>
            </a:r>
            <a:endParaRPr lang="vi-VN" sz="2800" dirty="0">
              <a:latin typeface="Times New Roman" panose="02020603050405020304" pitchFamily="18" charset="0"/>
              <a:cs typeface="Times New Roman" panose="02020603050405020304" pitchFamily="18" charset="0"/>
            </a:endParaRPr>
          </a:p>
        </p:txBody>
      </p:sp>
      <p:sp>
        <p:nvSpPr>
          <p:cNvPr id="9" name="TextBox 8">
            <a:extLst>
              <a:ext uri="{FF2B5EF4-FFF2-40B4-BE49-F238E27FC236}">
                <a16:creationId xmlns:a16="http://schemas.microsoft.com/office/drawing/2014/main" id="{FBD768EF-7371-46D4-B824-43006D1906A5}"/>
              </a:ext>
            </a:extLst>
          </p:cNvPr>
          <p:cNvSpPr txBox="1"/>
          <p:nvPr/>
        </p:nvSpPr>
        <p:spPr>
          <a:xfrm>
            <a:off x="1200000" y="1770829"/>
            <a:ext cx="9503892" cy="523220"/>
          </a:xfrm>
          <a:prstGeom prst="rect">
            <a:avLst/>
          </a:prstGeom>
          <a:noFill/>
        </p:spPr>
        <p:txBody>
          <a:bodyPr wrap="square" rtlCol="0">
            <a:spAutoFit/>
          </a:bodyPr>
          <a:lstStyle/>
          <a:p>
            <a:r>
              <a:rPr lang="en-US" sz="2800" dirty="0">
                <a:latin typeface="Times New Roman" panose="02020603050405020304" pitchFamily="18" charset="0"/>
                <a:cs typeface="Times New Roman" panose="02020603050405020304" pitchFamily="18" charset="0"/>
              </a:rPr>
              <a:t>a)</a:t>
            </a:r>
            <a:r>
              <a:rPr lang="en-US" sz="2800" dirty="0" err="1">
                <a:latin typeface="Times New Roman" panose="02020603050405020304" pitchFamily="18" charset="0"/>
                <a:cs typeface="Times New Roman" panose="02020603050405020304" pitchFamily="18" charset="0"/>
              </a:rPr>
              <a:t>Điểm</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thuộc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trục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hoành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có</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tung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độ</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bằng</a:t>
            </a:r>
            <a:r>
              <a:rPr lang="en-US" sz="2800" dirty="0">
                <a:latin typeface="Times New Roman" panose="02020603050405020304" pitchFamily="18" charset="0"/>
                <a:cs typeface="Times New Roman" panose="02020603050405020304" pitchFamily="18" charset="0"/>
              </a:rPr>
              <a:t> 0</a:t>
            </a:r>
            <a:endParaRPr lang="vi-VN" sz="2800" dirty="0">
              <a:latin typeface="Times New Roman" panose="02020603050405020304" pitchFamily="18" charset="0"/>
              <a:cs typeface="Times New Roman" panose="02020603050405020304" pitchFamily="18" charset="0"/>
            </a:endParaRPr>
          </a:p>
        </p:txBody>
      </p:sp>
      <p:sp>
        <p:nvSpPr>
          <p:cNvPr id="10" name="TextBox 9">
            <a:extLst>
              <a:ext uri="{FF2B5EF4-FFF2-40B4-BE49-F238E27FC236}">
                <a16:creationId xmlns:a16="http://schemas.microsoft.com/office/drawing/2014/main" id="{B9E25F61-3E3A-4373-9ECA-ADA0701DD2C1}"/>
              </a:ext>
            </a:extLst>
          </p:cNvPr>
          <p:cNvSpPr txBox="1"/>
          <p:nvPr/>
        </p:nvSpPr>
        <p:spPr>
          <a:xfrm>
            <a:off x="1200000" y="2277000"/>
            <a:ext cx="9503892" cy="523220"/>
          </a:xfrm>
          <a:prstGeom prst="rect">
            <a:avLst/>
          </a:prstGeom>
          <a:noFill/>
        </p:spPr>
        <p:txBody>
          <a:bodyPr wrap="square" rtlCol="0">
            <a:spAutoFit/>
          </a:bodyPr>
          <a:lstStyle/>
          <a:p>
            <a:r>
              <a:rPr lang="en-US" sz="2800" dirty="0">
                <a:latin typeface="Times New Roman" panose="02020603050405020304" pitchFamily="18" charset="0"/>
                <a:cs typeface="Times New Roman" panose="02020603050405020304" pitchFamily="18" charset="0"/>
              </a:rPr>
              <a:t>b)</a:t>
            </a:r>
            <a:r>
              <a:rPr lang="en-US" sz="2800" dirty="0" err="1">
                <a:latin typeface="Times New Roman" panose="02020603050405020304" pitchFamily="18" charset="0"/>
                <a:cs typeface="Times New Roman" panose="02020603050405020304" pitchFamily="18" charset="0"/>
              </a:rPr>
              <a:t>Điểm</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thuộc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trục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hoành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có</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hoành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độ</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bằng</a:t>
            </a:r>
            <a:r>
              <a:rPr lang="en-US" sz="2800" dirty="0">
                <a:latin typeface="Times New Roman" panose="02020603050405020304" pitchFamily="18" charset="0"/>
                <a:cs typeface="Times New Roman" panose="02020603050405020304" pitchFamily="18" charset="0"/>
              </a:rPr>
              <a:t> 0</a:t>
            </a:r>
            <a:endParaRPr lang="vi-VN" sz="2800" dirty="0">
              <a:latin typeface="Times New Roman" panose="02020603050405020304" pitchFamily="18" charset="0"/>
              <a:cs typeface="Times New Roman" panose="02020603050405020304" pitchFamily="18" charset="0"/>
            </a:endParaRPr>
          </a:p>
        </p:txBody>
      </p:sp>
      <p:sp>
        <p:nvSpPr>
          <p:cNvPr id="11" name="TextBox 10">
            <a:extLst>
              <a:ext uri="{FF2B5EF4-FFF2-40B4-BE49-F238E27FC236}">
                <a16:creationId xmlns:a16="http://schemas.microsoft.com/office/drawing/2014/main" id="{AE560BEB-0BEF-4EB6-B5DC-20906490AAD9}"/>
              </a:ext>
            </a:extLst>
          </p:cNvPr>
          <p:cNvSpPr txBox="1"/>
          <p:nvPr/>
        </p:nvSpPr>
        <p:spPr>
          <a:xfrm>
            <a:off x="1210312" y="2808553"/>
            <a:ext cx="9503892" cy="523220"/>
          </a:xfrm>
          <a:prstGeom prst="rect">
            <a:avLst/>
          </a:prstGeom>
          <a:noFill/>
        </p:spPr>
        <p:txBody>
          <a:bodyPr wrap="square" rtlCol="0">
            <a:spAutoFit/>
          </a:bodyPr>
          <a:lstStyle/>
          <a:p>
            <a:r>
              <a:rPr lang="en-US" sz="2800" dirty="0">
                <a:latin typeface="Times New Roman" panose="02020603050405020304" pitchFamily="18" charset="0"/>
                <a:cs typeface="Times New Roman" panose="02020603050405020304" pitchFamily="18" charset="0"/>
              </a:rPr>
              <a:t>c)</a:t>
            </a:r>
            <a:r>
              <a:rPr lang="en-US" sz="2800" dirty="0" err="1">
                <a:latin typeface="Times New Roman" panose="02020603050405020304" pitchFamily="18" charset="0"/>
                <a:cs typeface="Times New Roman" panose="02020603050405020304" pitchFamily="18" charset="0"/>
              </a:rPr>
              <a:t>Điểm</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thuộc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trục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tung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có</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tung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độ</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bằng</a:t>
            </a:r>
            <a:r>
              <a:rPr lang="en-US" sz="2800" dirty="0">
                <a:latin typeface="Times New Roman" panose="02020603050405020304" pitchFamily="18" charset="0"/>
                <a:cs typeface="Times New Roman" panose="02020603050405020304" pitchFamily="18" charset="0"/>
              </a:rPr>
              <a:t> 0</a:t>
            </a:r>
            <a:endParaRPr lang="vi-VN" sz="2800" dirty="0">
              <a:latin typeface="Times New Roman" panose="02020603050405020304" pitchFamily="18" charset="0"/>
              <a:cs typeface="Times New Roman" panose="02020603050405020304" pitchFamily="18" charset="0"/>
            </a:endParaRPr>
          </a:p>
        </p:txBody>
      </p:sp>
      <p:sp>
        <p:nvSpPr>
          <p:cNvPr id="12" name="TextBox 11">
            <a:extLst>
              <a:ext uri="{FF2B5EF4-FFF2-40B4-BE49-F238E27FC236}">
                <a16:creationId xmlns:a16="http://schemas.microsoft.com/office/drawing/2014/main" id="{6ED31197-710E-4147-B302-97B4C62F56CB}"/>
              </a:ext>
            </a:extLst>
          </p:cNvPr>
          <p:cNvSpPr txBox="1"/>
          <p:nvPr/>
        </p:nvSpPr>
        <p:spPr>
          <a:xfrm>
            <a:off x="1210312" y="3319471"/>
            <a:ext cx="9503892" cy="523220"/>
          </a:xfrm>
          <a:prstGeom prst="rect">
            <a:avLst/>
          </a:prstGeom>
          <a:noFill/>
        </p:spPr>
        <p:txBody>
          <a:bodyPr wrap="square" rtlCol="0">
            <a:spAutoFit/>
          </a:bodyPr>
          <a:lstStyle/>
          <a:p>
            <a:r>
              <a:rPr lang="en-US" sz="2800" dirty="0">
                <a:latin typeface="Times New Roman" panose="02020603050405020304" pitchFamily="18" charset="0"/>
                <a:cs typeface="Times New Roman" panose="02020603050405020304" pitchFamily="18" charset="0"/>
              </a:rPr>
              <a:t>d)</a:t>
            </a:r>
            <a:r>
              <a:rPr lang="en-US" sz="2800" dirty="0" err="1">
                <a:latin typeface="Times New Roman" panose="02020603050405020304" pitchFamily="18" charset="0"/>
                <a:cs typeface="Times New Roman" panose="02020603050405020304" pitchFamily="18" charset="0"/>
              </a:rPr>
              <a:t>Điểm</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thuộc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trục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tung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có</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hoành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độ</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bằng</a:t>
            </a:r>
            <a:r>
              <a:rPr lang="en-US" sz="2800" dirty="0">
                <a:latin typeface="Times New Roman" panose="02020603050405020304" pitchFamily="18" charset="0"/>
                <a:cs typeface="Times New Roman" panose="02020603050405020304" pitchFamily="18" charset="0"/>
              </a:rPr>
              <a:t> 0</a:t>
            </a:r>
            <a:endParaRPr lang="vi-VN" sz="2800" dirty="0">
              <a:latin typeface="Times New Roman" panose="02020603050405020304" pitchFamily="18" charset="0"/>
              <a:cs typeface="Times New Roman" panose="02020603050405020304" pitchFamily="18" charset="0"/>
            </a:endParaRPr>
          </a:p>
        </p:txBody>
      </p:sp>
      <p:sp>
        <p:nvSpPr>
          <p:cNvPr id="13" name="TextBox 12">
            <a:extLst>
              <a:ext uri="{FF2B5EF4-FFF2-40B4-BE49-F238E27FC236}">
                <a16:creationId xmlns:a16="http://schemas.microsoft.com/office/drawing/2014/main" id="{75AEDCB0-1966-4CA9-A7BD-3877BCBC46D2}"/>
              </a:ext>
            </a:extLst>
          </p:cNvPr>
          <p:cNvSpPr txBox="1"/>
          <p:nvPr/>
        </p:nvSpPr>
        <p:spPr>
          <a:xfrm>
            <a:off x="7752000" y="1773560"/>
            <a:ext cx="1296000" cy="523220"/>
          </a:xfrm>
          <a:prstGeom prst="rect">
            <a:avLst/>
          </a:prstGeom>
          <a:noFill/>
        </p:spPr>
        <p:txBody>
          <a:bodyPr wrap="square" rtlCol="0">
            <a:spAutoFit/>
          </a:bodyPr>
          <a:lstStyle/>
          <a:p>
            <a:pPr algn="ctr"/>
            <a:r>
              <a:rPr lang="en-US" sz="2800" b="1" dirty="0">
                <a:solidFill>
                  <a:srgbClr val="0000CC"/>
                </a:solidFill>
                <a:latin typeface="Times New Roman" panose="02020603050405020304" pitchFamily="18" charset="0"/>
                <a:cs typeface="Times New Roman" panose="02020603050405020304" pitchFamily="18" charset="0"/>
              </a:rPr>
              <a:t>ĐÚNG</a:t>
            </a:r>
            <a:endParaRPr lang="vi-VN" sz="2800" b="1" dirty="0">
              <a:solidFill>
                <a:srgbClr val="0000CC"/>
              </a:solidFill>
              <a:latin typeface="Times New Roman" panose="02020603050405020304" pitchFamily="18" charset="0"/>
              <a:cs typeface="Times New Roman" panose="02020603050405020304" pitchFamily="18" charset="0"/>
            </a:endParaRPr>
          </a:p>
        </p:txBody>
      </p:sp>
      <p:sp>
        <p:nvSpPr>
          <p:cNvPr id="14" name="TextBox 13">
            <a:extLst>
              <a:ext uri="{FF2B5EF4-FFF2-40B4-BE49-F238E27FC236}">
                <a16:creationId xmlns:a16="http://schemas.microsoft.com/office/drawing/2014/main" id="{0B8E11A7-CAA8-4211-87E9-5D218FCEB98B}"/>
              </a:ext>
            </a:extLst>
          </p:cNvPr>
          <p:cNvSpPr txBox="1"/>
          <p:nvPr/>
        </p:nvSpPr>
        <p:spPr>
          <a:xfrm>
            <a:off x="7752000" y="3269987"/>
            <a:ext cx="1296000" cy="523220"/>
          </a:xfrm>
          <a:prstGeom prst="rect">
            <a:avLst/>
          </a:prstGeom>
          <a:noFill/>
        </p:spPr>
        <p:txBody>
          <a:bodyPr wrap="square" rtlCol="0">
            <a:spAutoFit/>
          </a:bodyPr>
          <a:lstStyle/>
          <a:p>
            <a:pPr algn="ctr"/>
            <a:r>
              <a:rPr lang="en-US" sz="2800" b="1" dirty="0">
                <a:solidFill>
                  <a:srgbClr val="0000CC"/>
                </a:solidFill>
                <a:latin typeface="Times New Roman" panose="02020603050405020304" pitchFamily="18" charset="0"/>
                <a:cs typeface="Times New Roman" panose="02020603050405020304" pitchFamily="18" charset="0"/>
              </a:rPr>
              <a:t>ĐÚNG</a:t>
            </a:r>
            <a:endParaRPr lang="vi-VN" sz="2800" b="1" dirty="0">
              <a:solidFill>
                <a:srgbClr val="0000CC"/>
              </a:solidFill>
              <a:latin typeface="Times New Roman" panose="02020603050405020304" pitchFamily="18" charset="0"/>
              <a:cs typeface="Times New Roman" panose="02020603050405020304" pitchFamily="18" charset="0"/>
            </a:endParaRPr>
          </a:p>
        </p:txBody>
      </p:sp>
      <p:sp>
        <p:nvSpPr>
          <p:cNvPr id="15" name="TextBox 14">
            <a:extLst>
              <a:ext uri="{FF2B5EF4-FFF2-40B4-BE49-F238E27FC236}">
                <a16:creationId xmlns:a16="http://schemas.microsoft.com/office/drawing/2014/main" id="{8A016606-3FDF-427C-9C6B-275D5A1C67A5}"/>
              </a:ext>
            </a:extLst>
          </p:cNvPr>
          <p:cNvSpPr txBox="1"/>
          <p:nvPr/>
        </p:nvSpPr>
        <p:spPr>
          <a:xfrm>
            <a:off x="7752000" y="2270004"/>
            <a:ext cx="1296000" cy="523220"/>
          </a:xfrm>
          <a:prstGeom prst="rect">
            <a:avLst/>
          </a:prstGeom>
          <a:noFill/>
        </p:spPr>
        <p:txBody>
          <a:bodyPr wrap="square" rtlCol="0">
            <a:spAutoFit/>
          </a:bodyPr>
          <a:lstStyle/>
          <a:p>
            <a:pPr algn="ctr"/>
            <a:r>
              <a:rPr lang="en-US" sz="2800" b="1" dirty="0">
                <a:solidFill>
                  <a:srgbClr val="FF0000"/>
                </a:solidFill>
                <a:latin typeface="Times New Roman" panose="02020603050405020304" pitchFamily="18" charset="0"/>
                <a:cs typeface="Times New Roman" panose="02020603050405020304" pitchFamily="18" charset="0"/>
              </a:rPr>
              <a:t>SAI</a:t>
            </a:r>
            <a:endParaRPr lang="vi-VN" sz="2800" b="1" dirty="0">
              <a:solidFill>
                <a:srgbClr val="FF0000"/>
              </a:solidFill>
              <a:latin typeface="Times New Roman" panose="02020603050405020304" pitchFamily="18" charset="0"/>
              <a:cs typeface="Times New Roman" panose="02020603050405020304" pitchFamily="18" charset="0"/>
            </a:endParaRPr>
          </a:p>
        </p:txBody>
      </p:sp>
      <p:sp>
        <p:nvSpPr>
          <p:cNvPr id="16" name="TextBox 15">
            <a:extLst>
              <a:ext uri="{FF2B5EF4-FFF2-40B4-BE49-F238E27FC236}">
                <a16:creationId xmlns:a16="http://schemas.microsoft.com/office/drawing/2014/main" id="{68393AA7-463E-47CB-8C9F-8BD6A84B3C18}"/>
              </a:ext>
            </a:extLst>
          </p:cNvPr>
          <p:cNvSpPr txBox="1"/>
          <p:nvPr/>
        </p:nvSpPr>
        <p:spPr>
          <a:xfrm>
            <a:off x="7752000" y="2781619"/>
            <a:ext cx="1296000" cy="523220"/>
          </a:xfrm>
          <a:prstGeom prst="rect">
            <a:avLst/>
          </a:prstGeom>
          <a:noFill/>
        </p:spPr>
        <p:txBody>
          <a:bodyPr wrap="square" rtlCol="0">
            <a:spAutoFit/>
          </a:bodyPr>
          <a:lstStyle/>
          <a:p>
            <a:pPr algn="ctr"/>
            <a:r>
              <a:rPr lang="en-US" sz="2800" b="1" dirty="0">
                <a:solidFill>
                  <a:srgbClr val="FF0000"/>
                </a:solidFill>
                <a:latin typeface="Times New Roman" panose="02020603050405020304" pitchFamily="18" charset="0"/>
                <a:cs typeface="Times New Roman" panose="02020603050405020304" pitchFamily="18" charset="0"/>
              </a:rPr>
              <a:t>SAI</a:t>
            </a:r>
            <a:endParaRPr lang="vi-VN" sz="2800" b="1" dirty="0">
              <a:solidFill>
                <a:srgbClr val="FF0000"/>
              </a:solidFill>
              <a:latin typeface="Times New Roman" panose="02020603050405020304" pitchFamily="18" charset="0"/>
              <a:cs typeface="Times New Roman" panose="02020603050405020304" pitchFamily="18" charset="0"/>
            </a:endParaRPr>
          </a:p>
        </p:txBody>
      </p:sp>
      <p:sp>
        <p:nvSpPr>
          <p:cNvPr id="17" name="TextBox 16">
            <a:extLst>
              <a:ext uri="{FF2B5EF4-FFF2-40B4-BE49-F238E27FC236}">
                <a16:creationId xmlns:a16="http://schemas.microsoft.com/office/drawing/2014/main" id="{683B8762-849B-4D72-B41F-FCD87807516E}"/>
              </a:ext>
            </a:extLst>
          </p:cNvPr>
          <p:cNvSpPr txBox="1"/>
          <p:nvPr/>
        </p:nvSpPr>
        <p:spPr>
          <a:xfrm>
            <a:off x="1192875" y="4077000"/>
            <a:ext cx="1512000" cy="523220"/>
          </a:xfrm>
          <a:prstGeom prst="rect">
            <a:avLst/>
          </a:prstGeom>
          <a:noFill/>
        </p:spPr>
        <p:txBody>
          <a:bodyPr wrap="square" rtlCol="0">
            <a:spAutoFit/>
          </a:bodyPr>
          <a:lstStyle/>
          <a:p>
            <a:r>
              <a:rPr lang="en-US" sz="2800" b="1" dirty="0" err="1">
                <a:solidFill>
                  <a:srgbClr val="0070C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Bài</a:t>
            </a:r>
            <a:r>
              <a:rPr lang="en-US" sz="2800" b="1" dirty="0">
                <a:solidFill>
                  <a:srgbClr val="0070C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2: </a:t>
            </a:r>
            <a:endParaRPr lang="vi-VN" sz="2800" b="1" dirty="0">
              <a:solidFill>
                <a:srgbClr val="0070C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18" name="TextBox 17">
            <a:extLst>
              <a:ext uri="{FF2B5EF4-FFF2-40B4-BE49-F238E27FC236}">
                <a16:creationId xmlns:a16="http://schemas.microsoft.com/office/drawing/2014/main" id="{48934A88-E546-4981-8C11-91768B020BFD}"/>
              </a:ext>
            </a:extLst>
          </p:cNvPr>
          <p:cNvSpPr txBox="1"/>
          <p:nvPr/>
        </p:nvSpPr>
        <p:spPr>
          <a:xfrm>
            <a:off x="1200000" y="4502367"/>
            <a:ext cx="9503892" cy="523220"/>
          </a:xfrm>
          <a:prstGeom prst="rect">
            <a:avLst/>
          </a:prstGeom>
          <a:noFill/>
        </p:spPr>
        <p:txBody>
          <a:bodyPr wrap="square" rtlCol="0">
            <a:spAutoFit/>
          </a:bodyPr>
          <a:lstStyle/>
          <a:p>
            <a:r>
              <a:rPr lang="en-US" sz="2800" dirty="0" err="1">
                <a:latin typeface="Times New Roman" panose="02020603050405020304" pitchFamily="18" charset="0"/>
                <a:cs typeface="Times New Roman" panose="02020603050405020304" pitchFamily="18" charset="0"/>
              </a:rPr>
              <a:t>Điểm</a:t>
            </a:r>
            <a:r>
              <a:rPr lang="en-US" sz="2800" dirty="0">
                <a:latin typeface="Times New Roman" panose="02020603050405020304" pitchFamily="18" charset="0"/>
                <a:cs typeface="Times New Roman" panose="02020603050405020304" pitchFamily="18" charset="0"/>
              </a:rPr>
              <a:t> M(</a:t>
            </a:r>
            <a:r>
              <a:rPr lang="en-US" sz="2800" dirty="0" err="1">
                <a:latin typeface="Times New Roman" panose="02020603050405020304" pitchFamily="18" charset="0"/>
                <a:cs typeface="Times New Roman" panose="02020603050405020304" pitchFamily="18" charset="0"/>
              </a:rPr>
              <a:t>a;b</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thuộc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góc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phần</a:t>
            </a:r>
            <a:r>
              <a:rPr lang="en-US" sz="2800" dirty="0">
                <a:latin typeface="Times New Roman" panose="02020603050405020304" pitchFamily="18" charset="0"/>
                <a:cs typeface="Times New Roman" panose="02020603050405020304" pitchFamily="18" charset="0"/>
              </a:rPr>
              <a:t> t</a:t>
            </a:r>
            <a:r>
              <a:rPr lang="vi-VN" sz="2800" dirty="0">
                <a:latin typeface="Times New Roman" panose="02020603050405020304" pitchFamily="18" charset="0"/>
                <a:cs typeface="Times New Roman" panose="02020603050405020304" pitchFamily="18" charset="0"/>
              </a:rPr>
              <a:t>ư</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nào</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trong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các</a:t>
            </a:r>
            <a:r>
              <a:rPr lang="en-US" sz="2800" dirty="0">
                <a:latin typeface="Times New Roman" panose="02020603050405020304" pitchFamily="18" charset="0"/>
                <a:cs typeface="Times New Roman" panose="02020603050405020304" pitchFamily="18" charset="0"/>
              </a:rPr>
              <a:t> tr</a:t>
            </a:r>
            <a:r>
              <a:rPr lang="vi-VN" sz="2800" dirty="0">
                <a:latin typeface="Times New Roman" panose="02020603050405020304" pitchFamily="18" charset="0"/>
                <a:cs typeface="Times New Roman" panose="02020603050405020304" pitchFamily="18" charset="0"/>
              </a:rPr>
              <a:t>ư</a:t>
            </a:r>
            <a:r>
              <a:rPr lang="en-US" sz="2800" dirty="0" err="1">
                <a:latin typeface="Times New Roman" panose="02020603050405020304" pitchFamily="18" charset="0"/>
                <a:cs typeface="Times New Roman" panose="02020603050405020304" pitchFamily="18" charset="0"/>
              </a:rPr>
              <a:t>ờng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hợp</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sau</a:t>
            </a:r>
            <a:r>
              <a:rPr lang="en-US" sz="2800" dirty="0">
                <a:latin typeface="Times New Roman" panose="02020603050405020304" pitchFamily="18" charset="0"/>
                <a:cs typeface="Times New Roman" panose="02020603050405020304" pitchFamily="18" charset="0"/>
              </a:rPr>
              <a:t>?</a:t>
            </a:r>
            <a:endParaRPr lang="vi-VN" sz="2800" dirty="0">
              <a:latin typeface="Times New Roman" panose="02020603050405020304" pitchFamily="18" charset="0"/>
              <a:cs typeface="Times New Roman" panose="02020603050405020304" pitchFamily="18" charset="0"/>
            </a:endParaRPr>
          </a:p>
        </p:txBody>
      </p:sp>
      <p:sp>
        <p:nvSpPr>
          <p:cNvPr id="19" name="TextBox 18">
            <a:extLst>
              <a:ext uri="{FF2B5EF4-FFF2-40B4-BE49-F238E27FC236}">
                <a16:creationId xmlns:a16="http://schemas.microsoft.com/office/drawing/2014/main" id="{9B1D0F13-97E2-42A6-8535-C851D3F9FF1E}"/>
              </a:ext>
            </a:extLst>
          </p:cNvPr>
          <p:cNvSpPr txBox="1"/>
          <p:nvPr/>
        </p:nvSpPr>
        <p:spPr>
          <a:xfrm>
            <a:off x="1210312" y="4976529"/>
            <a:ext cx="2077688" cy="523220"/>
          </a:xfrm>
          <a:prstGeom prst="rect">
            <a:avLst/>
          </a:prstGeom>
          <a:noFill/>
        </p:spPr>
        <p:txBody>
          <a:bodyPr wrap="square" rtlCol="0">
            <a:spAutoFit/>
          </a:bodyPr>
          <a:lstStyle/>
          <a:p>
            <a:r>
              <a:rPr lang="en-US" sz="2800" dirty="0">
                <a:latin typeface="Times New Roman" panose="02020603050405020304" pitchFamily="18" charset="0"/>
                <a:cs typeface="Times New Roman" panose="02020603050405020304" pitchFamily="18" charset="0"/>
              </a:rPr>
              <a:t>a)a&gt;0;b&gt;0</a:t>
            </a:r>
            <a:endParaRPr lang="vi-VN" sz="2800" dirty="0">
              <a:latin typeface="Times New Roman" panose="02020603050405020304" pitchFamily="18" charset="0"/>
              <a:cs typeface="Times New Roman" panose="02020603050405020304" pitchFamily="18" charset="0"/>
            </a:endParaRPr>
          </a:p>
        </p:txBody>
      </p:sp>
      <p:sp>
        <p:nvSpPr>
          <p:cNvPr id="20" name="TextBox 19">
            <a:extLst>
              <a:ext uri="{FF2B5EF4-FFF2-40B4-BE49-F238E27FC236}">
                <a16:creationId xmlns:a16="http://schemas.microsoft.com/office/drawing/2014/main" id="{5A270527-B580-4627-B80E-7831360D9736}"/>
              </a:ext>
            </a:extLst>
          </p:cNvPr>
          <p:cNvSpPr txBox="1"/>
          <p:nvPr/>
        </p:nvSpPr>
        <p:spPr>
          <a:xfrm>
            <a:off x="6506112" y="4971544"/>
            <a:ext cx="2077688" cy="523220"/>
          </a:xfrm>
          <a:prstGeom prst="rect">
            <a:avLst/>
          </a:prstGeom>
          <a:noFill/>
        </p:spPr>
        <p:txBody>
          <a:bodyPr wrap="square" rtlCol="0">
            <a:spAutoFit/>
          </a:bodyPr>
          <a:lstStyle/>
          <a:p>
            <a:r>
              <a:rPr lang="en-US" sz="2800" dirty="0">
                <a:latin typeface="Times New Roman" panose="02020603050405020304" pitchFamily="18" charset="0"/>
                <a:cs typeface="Times New Roman" panose="02020603050405020304" pitchFamily="18" charset="0"/>
              </a:rPr>
              <a:t>b)a&gt;0;b&lt;0</a:t>
            </a:r>
            <a:endParaRPr lang="vi-VN" sz="2800" dirty="0">
              <a:latin typeface="Times New Roman" panose="02020603050405020304" pitchFamily="18" charset="0"/>
              <a:cs typeface="Times New Roman" panose="02020603050405020304" pitchFamily="18" charset="0"/>
            </a:endParaRPr>
          </a:p>
        </p:txBody>
      </p:sp>
      <p:sp>
        <p:nvSpPr>
          <p:cNvPr id="21" name="TextBox 20">
            <a:extLst>
              <a:ext uri="{FF2B5EF4-FFF2-40B4-BE49-F238E27FC236}">
                <a16:creationId xmlns:a16="http://schemas.microsoft.com/office/drawing/2014/main" id="{F5F5E278-6A89-45DB-8292-D496A6FE5F1D}"/>
              </a:ext>
            </a:extLst>
          </p:cNvPr>
          <p:cNvSpPr txBox="1"/>
          <p:nvPr/>
        </p:nvSpPr>
        <p:spPr>
          <a:xfrm>
            <a:off x="1210312" y="5528187"/>
            <a:ext cx="2077688" cy="523220"/>
          </a:xfrm>
          <a:prstGeom prst="rect">
            <a:avLst/>
          </a:prstGeom>
          <a:noFill/>
        </p:spPr>
        <p:txBody>
          <a:bodyPr wrap="square" rtlCol="0">
            <a:spAutoFit/>
          </a:bodyPr>
          <a:lstStyle/>
          <a:p>
            <a:r>
              <a:rPr lang="en-US" sz="2800" dirty="0">
                <a:latin typeface="Times New Roman" panose="02020603050405020304" pitchFamily="18" charset="0"/>
                <a:cs typeface="Times New Roman" panose="02020603050405020304" pitchFamily="18" charset="0"/>
              </a:rPr>
              <a:t>c)a&lt;0;b&gt;0</a:t>
            </a:r>
            <a:endParaRPr lang="vi-VN" sz="2800" dirty="0">
              <a:latin typeface="Times New Roman" panose="02020603050405020304" pitchFamily="18" charset="0"/>
              <a:cs typeface="Times New Roman" panose="02020603050405020304" pitchFamily="18" charset="0"/>
            </a:endParaRPr>
          </a:p>
        </p:txBody>
      </p:sp>
      <p:sp>
        <p:nvSpPr>
          <p:cNvPr id="22" name="TextBox 21">
            <a:extLst>
              <a:ext uri="{FF2B5EF4-FFF2-40B4-BE49-F238E27FC236}">
                <a16:creationId xmlns:a16="http://schemas.microsoft.com/office/drawing/2014/main" id="{B55F198E-2AD9-42EA-891C-AD18DE3B034D}"/>
              </a:ext>
            </a:extLst>
          </p:cNvPr>
          <p:cNvSpPr txBox="1"/>
          <p:nvPr/>
        </p:nvSpPr>
        <p:spPr>
          <a:xfrm>
            <a:off x="6526324" y="5493688"/>
            <a:ext cx="2077688" cy="523220"/>
          </a:xfrm>
          <a:prstGeom prst="rect">
            <a:avLst/>
          </a:prstGeom>
          <a:noFill/>
        </p:spPr>
        <p:txBody>
          <a:bodyPr wrap="square" rtlCol="0">
            <a:spAutoFit/>
          </a:bodyPr>
          <a:lstStyle/>
          <a:p>
            <a:r>
              <a:rPr lang="en-US" sz="2800" dirty="0">
                <a:latin typeface="Times New Roman" panose="02020603050405020304" pitchFamily="18" charset="0"/>
                <a:cs typeface="Times New Roman" panose="02020603050405020304" pitchFamily="18" charset="0"/>
              </a:rPr>
              <a:t>d)a&lt;0;b&lt;0</a:t>
            </a:r>
            <a:endParaRPr lang="vi-VN" sz="2800" dirty="0">
              <a:latin typeface="Times New Roman" panose="02020603050405020304" pitchFamily="18" charset="0"/>
              <a:cs typeface="Times New Roman" panose="02020603050405020304" pitchFamily="18" charset="0"/>
            </a:endParaRPr>
          </a:p>
        </p:txBody>
      </p:sp>
      <p:sp>
        <p:nvSpPr>
          <p:cNvPr id="23" name="TextBox 22">
            <a:extLst>
              <a:ext uri="{FF2B5EF4-FFF2-40B4-BE49-F238E27FC236}">
                <a16:creationId xmlns:a16="http://schemas.microsoft.com/office/drawing/2014/main" id="{88390622-5C56-44D1-8C7D-D85DB2DE8B26}"/>
              </a:ext>
            </a:extLst>
          </p:cNvPr>
          <p:cNvSpPr txBox="1"/>
          <p:nvPr/>
        </p:nvSpPr>
        <p:spPr>
          <a:xfrm>
            <a:off x="3202312" y="4970468"/>
            <a:ext cx="1296000" cy="523220"/>
          </a:xfrm>
          <a:prstGeom prst="rect">
            <a:avLst/>
          </a:prstGeom>
          <a:noFill/>
        </p:spPr>
        <p:txBody>
          <a:bodyPr wrap="square" rtlCol="0">
            <a:spAutoFit/>
          </a:bodyPr>
          <a:lstStyle/>
          <a:p>
            <a:pPr algn="ctr"/>
            <a:r>
              <a:rPr lang="en-US" sz="2800" b="1" dirty="0">
                <a:solidFill>
                  <a:srgbClr val="0000CC"/>
                </a:solidFill>
                <a:latin typeface="Times New Roman" panose="02020603050405020304" pitchFamily="18" charset="0"/>
                <a:cs typeface="Times New Roman" panose="02020603050405020304" pitchFamily="18" charset="0"/>
              </a:rPr>
              <a:t>(I)</a:t>
            </a:r>
            <a:endParaRPr lang="vi-VN" sz="2800" b="1" dirty="0">
              <a:solidFill>
                <a:srgbClr val="0000CC"/>
              </a:solidFill>
              <a:latin typeface="Times New Roman" panose="02020603050405020304" pitchFamily="18" charset="0"/>
              <a:cs typeface="Times New Roman" panose="02020603050405020304" pitchFamily="18" charset="0"/>
            </a:endParaRPr>
          </a:p>
        </p:txBody>
      </p:sp>
      <p:sp>
        <p:nvSpPr>
          <p:cNvPr id="24" name="TextBox 23">
            <a:extLst>
              <a:ext uri="{FF2B5EF4-FFF2-40B4-BE49-F238E27FC236}">
                <a16:creationId xmlns:a16="http://schemas.microsoft.com/office/drawing/2014/main" id="{9BD94D73-ABE1-4BB1-9518-58DBF2528EC1}"/>
              </a:ext>
            </a:extLst>
          </p:cNvPr>
          <p:cNvSpPr txBox="1"/>
          <p:nvPr/>
        </p:nvSpPr>
        <p:spPr>
          <a:xfrm>
            <a:off x="3172650" y="5528187"/>
            <a:ext cx="1296000" cy="523220"/>
          </a:xfrm>
          <a:prstGeom prst="rect">
            <a:avLst/>
          </a:prstGeom>
          <a:noFill/>
        </p:spPr>
        <p:txBody>
          <a:bodyPr wrap="square" rtlCol="0">
            <a:spAutoFit/>
          </a:bodyPr>
          <a:lstStyle/>
          <a:p>
            <a:pPr algn="ctr"/>
            <a:r>
              <a:rPr lang="en-US" sz="2800" b="1" dirty="0">
                <a:solidFill>
                  <a:srgbClr val="0000CC"/>
                </a:solidFill>
                <a:latin typeface="Times New Roman" panose="02020603050405020304" pitchFamily="18" charset="0"/>
                <a:cs typeface="Times New Roman" panose="02020603050405020304" pitchFamily="18" charset="0"/>
              </a:rPr>
              <a:t>(II)</a:t>
            </a:r>
            <a:endParaRPr lang="vi-VN" sz="2800" b="1" dirty="0">
              <a:solidFill>
                <a:srgbClr val="0000CC"/>
              </a:solidFill>
              <a:latin typeface="Times New Roman" panose="02020603050405020304" pitchFamily="18" charset="0"/>
              <a:cs typeface="Times New Roman" panose="02020603050405020304" pitchFamily="18" charset="0"/>
            </a:endParaRPr>
          </a:p>
        </p:txBody>
      </p:sp>
      <p:sp>
        <p:nvSpPr>
          <p:cNvPr id="25" name="TextBox 24">
            <a:extLst>
              <a:ext uri="{FF2B5EF4-FFF2-40B4-BE49-F238E27FC236}">
                <a16:creationId xmlns:a16="http://schemas.microsoft.com/office/drawing/2014/main" id="{002D269B-C36E-489F-BCBE-23081B82DB74}"/>
              </a:ext>
            </a:extLst>
          </p:cNvPr>
          <p:cNvSpPr txBox="1"/>
          <p:nvPr/>
        </p:nvSpPr>
        <p:spPr>
          <a:xfrm>
            <a:off x="8769998" y="4927734"/>
            <a:ext cx="1296000" cy="523220"/>
          </a:xfrm>
          <a:prstGeom prst="rect">
            <a:avLst/>
          </a:prstGeom>
          <a:noFill/>
        </p:spPr>
        <p:txBody>
          <a:bodyPr wrap="square" rtlCol="0">
            <a:spAutoFit/>
          </a:bodyPr>
          <a:lstStyle/>
          <a:p>
            <a:pPr algn="ctr"/>
            <a:r>
              <a:rPr lang="en-US" sz="2800" b="1" dirty="0">
                <a:solidFill>
                  <a:srgbClr val="0000CC"/>
                </a:solidFill>
                <a:latin typeface="Times New Roman" panose="02020603050405020304" pitchFamily="18" charset="0"/>
                <a:cs typeface="Times New Roman" panose="02020603050405020304" pitchFamily="18" charset="0"/>
              </a:rPr>
              <a:t>(IV)</a:t>
            </a:r>
            <a:endParaRPr lang="vi-VN" sz="2800" b="1" dirty="0">
              <a:solidFill>
                <a:srgbClr val="0000CC"/>
              </a:solidFill>
              <a:latin typeface="Times New Roman" panose="02020603050405020304" pitchFamily="18" charset="0"/>
              <a:cs typeface="Times New Roman" panose="02020603050405020304" pitchFamily="18" charset="0"/>
            </a:endParaRPr>
          </a:p>
        </p:txBody>
      </p:sp>
      <p:sp>
        <p:nvSpPr>
          <p:cNvPr id="26" name="TextBox 25">
            <a:extLst>
              <a:ext uri="{FF2B5EF4-FFF2-40B4-BE49-F238E27FC236}">
                <a16:creationId xmlns:a16="http://schemas.microsoft.com/office/drawing/2014/main" id="{B13A7027-9668-46A4-B0C4-EBC452125368}"/>
              </a:ext>
            </a:extLst>
          </p:cNvPr>
          <p:cNvSpPr txBox="1"/>
          <p:nvPr/>
        </p:nvSpPr>
        <p:spPr>
          <a:xfrm>
            <a:off x="8769998" y="5399390"/>
            <a:ext cx="1296000" cy="523220"/>
          </a:xfrm>
          <a:prstGeom prst="rect">
            <a:avLst/>
          </a:prstGeom>
          <a:noFill/>
        </p:spPr>
        <p:txBody>
          <a:bodyPr wrap="square" rtlCol="0">
            <a:spAutoFit/>
          </a:bodyPr>
          <a:lstStyle/>
          <a:p>
            <a:pPr algn="ctr"/>
            <a:r>
              <a:rPr lang="en-US" sz="2800" b="1" dirty="0">
                <a:solidFill>
                  <a:srgbClr val="0000CC"/>
                </a:solidFill>
                <a:latin typeface="Times New Roman" panose="02020603050405020304" pitchFamily="18" charset="0"/>
                <a:cs typeface="Times New Roman" panose="02020603050405020304" pitchFamily="18" charset="0"/>
              </a:rPr>
              <a:t>(III)</a:t>
            </a:r>
            <a:endParaRPr lang="vi-VN" sz="2800" b="1" dirty="0">
              <a:solidFill>
                <a:srgbClr val="0000CC"/>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5845035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Sing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down)">
                                      <p:cBhvr>
                                        <p:cTn id="7" dur="5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wipe(down)">
                                      <p:cBhvr>
                                        <p:cTn id="12" dur="500"/>
                                        <p:tgtEl>
                                          <p:spTgt spid="15"/>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wipe(down)">
                                      <p:cBhvr>
                                        <p:cTn id="17" dur="500"/>
                                        <p:tgtEl>
                                          <p:spTgt spid="16"/>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wipe(down)">
                                      <p:cBhvr>
                                        <p:cTn id="22" dur="500"/>
                                        <p:tgtEl>
                                          <p:spTgt spid="14"/>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wipe(down)">
                                      <p:cBhvr>
                                        <p:cTn id="27" dur="500"/>
                                        <p:tgtEl>
                                          <p:spTgt spid="23"/>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25"/>
                                        </p:tgtEl>
                                        <p:attrNameLst>
                                          <p:attrName>style.visibility</p:attrName>
                                        </p:attrNameLst>
                                      </p:cBhvr>
                                      <p:to>
                                        <p:strVal val="visible"/>
                                      </p:to>
                                    </p:set>
                                    <p:animEffect transition="in" filter="wipe(down)">
                                      <p:cBhvr>
                                        <p:cTn id="32" dur="500"/>
                                        <p:tgtEl>
                                          <p:spTgt spid="25"/>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grpId="0" nodeType="clickEffect">
                                  <p:stCondLst>
                                    <p:cond delay="0"/>
                                  </p:stCondLst>
                                  <p:childTnLst>
                                    <p:set>
                                      <p:cBhvr>
                                        <p:cTn id="36" dur="1" fill="hold">
                                          <p:stCondLst>
                                            <p:cond delay="0"/>
                                          </p:stCondLst>
                                        </p:cTn>
                                        <p:tgtEl>
                                          <p:spTgt spid="24"/>
                                        </p:tgtEl>
                                        <p:attrNameLst>
                                          <p:attrName>style.visibility</p:attrName>
                                        </p:attrNameLst>
                                      </p:cBhvr>
                                      <p:to>
                                        <p:strVal val="visible"/>
                                      </p:to>
                                    </p:set>
                                    <p:animEffect transition="in" filter="wipe(down)">
                                      <p:cBhvr>
                                        <p:cTn id="37" dur="500"/>
                                        <p:tgtEl>
                                          <p:spTgt spid="24"/>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4" fill="hold" grpId="0" nodeType="clickEffect">
                                  <p:stCondLst>
                                    <p:cond delay="0"/>
                                  </p:stCondLst>
                                  <p:childTnLst>
                                    <p:set>
                                      <p:cBhvr>
                                        <p:cTn id="41" dur="1" fill="hold">
                                          <p:stCondLst>
                                            <p:cond delay="0"/>
                                          </p:stCondLst>
                                        </p:cTn>
                                        <p:tgtEl>
                                          <p:spTgt spid="26"/>
                                        </p:tgtEl>
                                        <p:attrNameLst>
                                          <p:attrName>style.visibility</p:attrName>
                                        </p:attrNameLst>
                                      </p:cBhvr>
                                      <p:to>
                                        <p:strVal val="visible"/>
                                      </p:to>
                                    </p:set>
                                    <p:animEffect transition="in" filter="wipe(down)">
                                      <p:cBhvr>
                                        <p:cTn id="42"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4" grpId="0"/>
      <p:bldP spid="15" grpId="0"/>
      <p:bldP spid="16" grpId="0"/>
      <p:bldP spid="23" grpId="0"/>
      <p:bldP spid="24" grpId="0"/>
      <p:bldP spid="25" grpId="0"/>
      <p:bldP spid="26"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E348CC69-F093-4346-892F-4A78311CC379}"/>
              </a:ext>
            </a:extLst>
          </p:cNvPr>
          <p:cNvSpPr txBox="1"/>
          <p:nvPr/>
        </p:nvSpPr>
        <p:spPr>
          <a:xfrm>
            <a:off x="4368000" y="236755"/>
            <a:ext cx="3176956" cy="584775"/>
          </a:xfrm>
          <a:prstGeom prst="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0">
            <a:schemeClr val="accent6"/>
          </a:lnRef>
          <a:fillRef idx="3">
            <a:schemeClr val="accent6"/>
          </a:fillRef>
          <a:effectRef idx="3">
            <a:schemeClr val="accent6"/>
          </a:effectRef>
          <a:fontRef idx="minor">
            <a:schemeClr val="lt1"/>
          </a:fontRef>
        </p:style>
        <p:txBody>
          <a:bodyPr wrap="square" rtlCol="0">
            <a:spAutoFit/>
          </a:bodyPr>
          <a:lstStyle/>
          <a:p>
            <a:pPr algn="ctr"/>
            <a:r>
              <a:rPr lang="en-US" sz="3200" b="1" dirty="0">
                <a:solidFill>
                  <a:srgbClr val="00206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BÀI TẬP</a:t>
            </a:r>
            <a:endParaRPr lang="vi-VN" sz="3200" b="1" dirty="0">
              <a:solidFill>
                <a:srgbClr val="00206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3" name="TextBox 2">
            <a:extLst>
              <a:ext uri="{FF2B5EF4-FFF2-40B4-BE49-F238E27FC236}">
                <a16:creationId xmlns:a16="http://schemas.microsoft.com/office/drawing/2014/main" id="{B16B0914-6C9A-49E2-9AB8-470CF1291A32}"/>
              </a:ext>
            </a:extLst>
          </p:cNvPr>
          <p:cNvSpPr txBox="1"/>
          <p:nvPr/>
        </p:nvSpPr>
        <p:spPr>
          <a:xfrm>
            <a:off x="1200000" y="835439"/>
            <a:ext cx="1512000" cy="523220"/>
          </a:xfrm>
          <a:prstGeom prst="rect">
            <a:avLst/>
          </a:prstGeom>
          <a:noFill/>
        </p:spPr>
        <p:txBody>
          <a:bodyPr wrap="square" rtlCol="0">
            <a:spAutoFit/>
          </a:bodyPr>
          <a:lstStyle/>
          <a:p>
            <a:r>
              <a:rPr lang="en-US" sz="2800" b="1" dirty="0" err="1">
                <a:solidFill>
                  <a:srgbClr val="0070C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Bài</a:t>
            </a:r>
            <a:r>
              <a:rPr lang="en-US" sz="2800" b="1" dirty="0">
                <a:solidFill>
                  <a:srgbClr val="0070C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3: </a:t>
            </a:r>
            <a:endParaRPr lang="vi-VN" sz="2800" b="1" dirty="0">
              <a:solidFill>
                <a:srgbClr val="0070C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7" name="TextBox 6">
            <a:extLst>
              <a:ext uri="{FF2B5EF4-FFF2-40B4-BE49-F238E27FC236}">
                <a16:creationId xmlns:a16="http://schemas.microsoft.com/office/drawing/2014/main" id="{7BD91424-7B39-4F4A-96F3-C4BDB4FEBBC9}"/>
              </a:ext>
            </a:extLst>
          </p:cNvPr>
          <p:cNvSpPr txBox="1"/>
          <p:nvPr/>
        </p:nvSpPr>
        <p:spPr>
          <a:xfrm>
            <a:off x="1204532" y="1197000"/>
            <a:ext cx="9503892" cy="523220"/>
          </a:xfrm>
          <a:prstGeom prst="rect">
            <a:avLst/>
          </a:prstGeom>
          <a:noFill/>
        </p:spPr>
        <p:txBody>
          <a:bodyPr wrap="square" rtlCol="0">
            <a:spAutoFit/>
          </a:bodyPr>
          <a:lstStyle/>
          <a:p>
            <a:r>
              <a:rPr lang="en-US" sz="2800" dirty="0" err="1">
                <a:latin typeface="Times New Roman" panose="02020603050405020304" pitchFamily="18" charset="0"/>
                <a:cs typeface="Times New Roman" panose="02020603050405020304" pitchFamily="18" charset="0"/>
              </a:rPr>
              <a:t>Xác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định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tọa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độ</a:t>
            </a:r>
            <a:r>
              <a:rPr lang="en-US" sz="2800" dirty="0">
                <a:latin typeface="Times New Roman" panose="02020603050405020304" pitchFamily="18" charset="0"/>
                <a:cs typeface="Times New Roman" panose="02020603050405020304" pitchFamily="18" charset="0"/>
              </a:rPr>
              <a:t> A </a:t>
            </a:r>
            <a:r>
              <a:rPr lang="en-US" sz="2800" dirty="0" err="1">
                <a:latin typeface="Times New Roman" panose="02020603050405020304" pitchFamily="18" charset="0"/>
                <a:cs typeface="Times New Roman" panose="02020603050405020304" pitchFamily="18" charset="0"/>
              </a:rPr>
              <a:t>trong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mỗi</a:t>
            </a:r>
            <a:r>
              <a:rPr lang="en-US" sz="2800" dirty="0">
                <a:latin typeface="Times New Roman" panose="02020603050405020304" pitchFamily="18" charset="0"/>
                <a:cs typeface="Times New Roman" panose="02020603050405020304" pitchFamily="18" charset="0"/>
              </a:rPr>
              <a:t> tr</a:t>
            </a:r>
            <a:r>
              <a:rPr lang="vi-VN" sz="2800" dirty="0">
                <a:latin typeface="Times New Roman" panose="02020603050405020304" pitchFamily="18" charset="0"/>
                <a:cs typeface="Times New Roman" panose="02020603050405020304" pitchFamily="18" charset="0"/>
              </a:rPr>
              <a:t>ư</a:t>
            </a:r>
            <a:r>
              <a:rPr lang="en-US" sz="2800" dirty="0" err="1">
                <a:latin typeface="Times New Roman" panose="02020603050405020304" pitchFamily="18" charset="0"/>
                <a:cs typeface="Times New Roman" panose="02020603050405020304" pitchFamily="18" charset="0"/>
              </a:rPr>
              <a:t>ờng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hợp</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sau</a:t>
            </a:r>
            <a:r>
              <a:rPr lang="en-US" sz="2800" dirty="0">
                <a:latin typeface="Times New Roman" panose="02020603050405020304" pitchFamily="18" charset="0"/>
                <a:cs typeface="Times New Roman" panose="02020603050405020304" pitchFamily="18" charset="0"/>
              </a:rPr>
              <a:t>: </a:t>
            </a:r>
            <a:endParaRPr lang="vi-VN" sz="2800" dirty="0">
              <a:latin typeface="Times New Roman" panose="02020603050405020304" pitchFamily="18" charset="0"/>
              <a:cs typeface="Times New Roman" panose="02020603050405020304" pitchFamily="18" charset="0"/>
            </a:endParaRPr>
          </a:p>
        </p:txBody>
      </p:sp>
      <p:sp>
        <p:nvSpPr>
          <p:cNvPr id="9" name="TextBox 8">
            <a:extLst>
              <a:ext uri="{FF2B5EF4-FFF2-40B4-BE49-F238E27FC236}">
                <a16:creationId xmlns:a16="http://schemas.microsoft.com/office/drawing/2014/main" id="{FBD768EF-7371-46D4-B824-43006D1906A5}"/>
              </a:ext>
            </a:extLst>
          </p:cNvPr>
          <p:cNvSpPr txBox="1"/>
          <p:nvPr/>
        </p:nvSpPr>
        <p:spPr>
          <a:xfrm>
            <a:off x="1200000" y="1770829"/>
            <a:ext cx="9503892" cy="523220"/>
          </a:xfrm>
          <a:prstGeom prst="rect">
            <a:avLst/>
          </a:prstGeom>
          <a:noFill/>
        </p:spPr>
        <p:txBody>
          <a:bodyPr wrap="square" rtlCol="0">
            <a:spAutoFit/>
          </a:bodyPr>
          <a:lstStyle/>
          <a:p>
            <a:r>
              <a:rPr lang="en-US" sz="2800" dirty="0">
                <a:latin typeface="Times New Roman" panose="02020603050405020304" pitchFamily="18" charset="0"/>
                <a:cs typeface="Times New Roman" panose="02020603050405020304" pitchFamily="18" charset="0"/>
              </a:rPr>
              <a:t>a)</a:t>
            </a:r>
            <a:r>
              <a:rPr lang="en-US" sz="2800" dirty="0" err="1">
                <a:latin typeface="Times New Roman" panose="02020603050405020304" pitchFamily="18" charset="0"/>
                <a:cs typeface="Times New Roman" panose="02020603050405020304" pitchFamily="18" charset="0"/>
              </a:rPr>
              <a:t>Hoành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độ</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bằng</a:t>
            </a:r>
            <a:r>
              <a:rPr lang="en-US" sz="2800" dirty="0">
                <a:latin typeface="Times New Roman" panose="02020603050405020304" pitchFamily="18" charset="0"/>
                <a:cs typeface="Times New Roman" panose="02020603050405020304" pitchFamily="18" charset="0"/>
              </a:rPr>
              <a:t> -3; </a:t>
            </a:r>
            <a:r>
              <a:rPr lang="en-US" sz="2800" dirty="0" err="1">
                <a:latin typeface="Times New Roman" panose="02020603050405020304" pitchFamily="18" charset="0"/>
                <a:cs typeface="Times New Roman" panose="02020603050405020304" pitchFamily="18" charset="0"/>
              </a:rPr>
              <a:t>tung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độ</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bằng</a:t>
            </a:r>
            <a:r>
              <a:rPr lang="en-US" sz="2800" dirty="0">
                <a:latin typeface="Times New Roman" panose="02020603050405020304" pitchFamily="18" charset="0"/>
                <a:cs typeface="Times New Roman" panose="02020603050405020304" pitchFamily="18" charset="0"/>
              </a:rPr>
              <a:t> 5</a:t>
            </a:r>
            <a:endParaRPr lang="vi-VN" sz="2800" dirty="0">
              <a:latin typeface="Times New Roman" panose="02020603050405020304" pitchFamily="18" charset="0"/>
              <a:cs typeface="Times New Roman" panose="02020603050405020304" pitchFamily="18" charset="0"/>
            </a:endParaRPr>
          </a:p>
        </p:txBody>
      </p:sp>
      <p:sp>
        <p:nvSpPr>
          <p:cNvPr id="10" name="TextBox 9">
            <a:extLst>
              <a:ext uri="{FF2B5EF4-FFF2-40B4-BE49-F238E27FC236}">
                <a16:creationId xmlns:a16="http://schemas.microsoft.com/office/drawing/2014/main" id="{B9E25F61-3E3A-4373-9ECA-ADA0701DD2C1}"/>
              </a:ext>
            </a:extLst>
          </p:cNvPr>
          <p:cNvSpPr txBox="1"/>
          <p:nvPr/>
        </p:nvSpPr>
        <p:spPr>
          <a:xfrm>
            <a:off x="1200000" y="2277000"/>
            <a:ext cx="9503892" cy="523220"/>
          </a:xfrm>
          <a:prstGeom prst="rect">
            <a:avLst/>
          </a:prstGeom>
          <a:noFill/>
        </p:spPr>
        <p:txBody>
          <a:bodyPr wrap="square" rtlCol="0">
            <a:spAutoFit/>
          </a:bodyPr>
          <a:lstStyle/>
          <a:p>
            <a:r>
              <a:rPr lang="en-US" sz="2800" dirty="0">
                <a:latin typeface="Times New Roman" panose="02020603050405020304" pitchFamily="18" charset="0"/>
                <a:cs typeface="Times New Roman" panose="02020603050405020304" pitchFamily="18" charset="0"/>
              </a:rPr>
              <a:t>b)</a:t>
            </a:r>
            <a:r>
              <a:rPr lang="en-US" sz="2800" dirty="0" err="1">
                <a:latin typeface="Times New Roman" panose="02020603050405020304" pitchFamily="18" charset="0"/>
                <a:cs typeface="Times New Roman" panose="02020603050405020304" pitchFamily="18" charset="0"/>
              </a:rPr>
              <a:t>Hoành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độ</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bằng</a:t>
            </a:r>
            <a:r>
              <a:rPr lang="en-US" sz="2800" dirty="0">
                <a:latin typeface="Times New Roman" panose="02020603050405020304" pitchFamily="18" charset="0"/>
                <a:cs typeface="Times New Roman" panose="02020603050405020304" pitchFamily="18" charset="0"/>
              </a:rPr>
              <a:t> -2; </a:t>
            </a:r>
            <a:r>
              <a:rPr lang="en-US" sz="2800" dirty="0" err="1">
                <a:latin typeface="Times New Roman" panose="02020603050405020304" pitchFamily="18" charset="0"/>
                <a:cs typeface="Times New Roman" panose="02020603050405020304" pitchFamily="18" charset="0"/>
              </a:rPr>
              <a:t>và</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nằm</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trên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trục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hoành</a:t>
            </a:r>
            <a:endParaRPr lang="vi-VN" sz="2800" dirty="0">
              <a:latin typeface="Times New Roman" panose="02020603050405020304" pitchFamily="18" charset="0"/>
              <a:cs typeface="Times New Roman" panose="02020603050405020304" pitchFamily="18" charset="0"/>
            </a:endParaRPr>
          </a:p>
        </p:txBody>
      </p:sp>
      <p:sp>
        <p:nvSpPr>
          <p:cNvPr id="11" name="TextBox 10">
            <a:extLst>
              <a:ext uri="{FF2B5EF4-FFF2-40B4-BE49-F238E27FC236}">
                <a16:creationId xmlns:a16="http://schemas.microsoft.com/office/drawing/2014/main" id="{AE560BEB-0BEF-4EB6-B5DC-20906490AAD9}"/>
              </a:ext>
            </a:extLst>
          </p:cNvPr>
          <p:cNvSpPr txBox="1"/>
          <p:nvPr/>
        </p:nvSpPr>
        <p:spPr>
          <a:xfrm>
            <a:off x="1210312" y="2808553"/>
            <a:ext cx="9503892" cy="523220"/>
          </a:xfrm>
          <a:prstGeom prst="rect">
            <a:avLst/>
          </a:prstGeom>
          <a:noFill/>
        </p:spPr>
        <p:txBody>
          <a:bodyPr wrap="square" rtlCol="0">
            <a:spAutoFit/>
          </a:bodyPr>
          <a:lstStyle/>
          <a:p>
            <a:r>
              <a:rPr lang="en-US" sz="2800" dirty="0">
                <a:latin typeface="Times New Roman" panose="02020603050405020304" pitchFamily="18" charset="0"/>
                <a:cs typeface="Times New Roman" panose="02020603050405020304" pitchFamily="18" charset="0"/>
              </a:rPr>
              <a:t>c)Tung </a:t>
            </a:r>
            <a:r>
              <a:rPr lang="en-US" sz="2800" dirty="0" err="1">
                <a:latin typeface="Times New Roman" panose="02020603050405020304" pitchFamily="18" charset="0"/>
                <a:cs typeface="Times New Roman" panose="02020603050405020304" pitchFamily="18" charset="0"/>
              </a:rPr>
              <a:t>độ</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bằng</a:t>
            </a:r>
            <a:r>
              <a:rPr lang="en-US" sz="2800" dirty="0">
                <a:latin typeface="Times New Roman" panose="02020603050405020304" pitchFamily="18" charset="0"/>
                <a:cs typeface="Times New Roman" panose="02020603050405020304" pitchFamily="18" charset="0"/>
              </a:rPr>
              <a:t> -4; </a:t>
            </a:r>
            <a:r>
              <a:rPr lang="en-US" sz="2800" dirty="0" err="1">
                <a:latin typeface="Times New Roman" panose="02020603050405020304" pitchFamily="18" charset="0"/>
                <a:cs typeface="Times New Roman" panose="02020603050405020304" pitchFamily="18" charset="0"/>
              </a:rPr>
              <a:t>và</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nằm</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trên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trục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tung</a:t>
            </a:r>
            <a:endParaRPr lang="vi-VN" sz="2800" dirty="0">
              <a:latin typeface="Times New Roman" panose="02020603050405020304" pitchFamily="18" charset="0"/>
              <a:cs typeface="Times New Roman" panose="02020603050405020304" pitchFamily="18" charset="0"/>
            </a:endParaRPr>
          </a:p>
        </p:txBody>
      </p:sp>
      <p:sp>
        <p:nvSpPr>
          <p:cNvPr id="13" name="TextBox 12">
            <a:extLst>
              <a:ext uri="{FF2B5EF4-FFF2-40B4-BE49-F238E27FC236}">
                <a16:creationId xmlns:a16="http://schemas.microsoft.com/office/drawing/2014/main" id="{75AEDCB0-1966-4CA9-A7BD-3877BCBC46D2}"/>
              </a:ext>
            </a:extLst>
          </p:cNvPr>
          <p:cNvSpPr txBox="1"/>
          <p:nvPr/>
        </p:nvSpPr>
        <p:spPr>
          <a:xfrm>
            <a:off x="7752000" y="1773560"/>
            <a:ext cx="1584000" cy="523220"/>
          </a:xfrm>
          <a:prstGeom prst="rect">
            <a:avLst/>
          </a:prstGeom>
          <a:noFill/>
        </p:spPr>
        <p:txBody>
          <a:bodyPr wrap="square" rtlCol="0">
            <a:spAutoFit/>
          </a:bodyPr>
          <a:lstStyle/>
          <a:p>
            <a:pPr algn="ctr"/>
            <a:r>
              <a:rPr lang="en-US" sz="2800" b="1" dirty="0">
                <a:solidFill>
                  <a:srgbClr val="0000CC"/>
                </a:solidFill>
                <a:latin typeface="Times New Roman" panose="02020603050405020304" pitchFamily="18" charset="0"/>
                <a:cs typeface="Times New Roman" panose="02020603050405020304" pitchFamily="18" charset="0"/>
              </a:rPr>
              <a:t>A(-3; 5)</a:t>
            </a:r>
            <a:endParaRPr lang="vi-VN" sz="2800" b="1" dirty="0">
              <a:solidFill>
                <a:srgbClr val="0000CC"/>
              </a:solidFill>
              <a:latin typeface="Times New Roman" panose="02020603050405020304" pitchFamily="18" charset="0"/>
              <a:cs typeface="Times New Roman" panose="02020603050405020304" pitchFamily="18" charset="0"/>
            </a:endParaRPr>
          </a:p>
        </p:txBody>
      </p:sp>
      <p:sp>
        <p:nvSpPr>
          <p:cNvPr id="15" name="TextBox 14">
            <a:extLst>
              <a:ext uri="{FF2B5EF4-FFF2-40B4-BE49-F238E27FC236}">
                <a16:creationId xmlns:a16="http://schemas.microsoft.com/office/drawing/2014/main" id="{8A016606-3FDF-427C-9C6B-275D5A1C67A5}"/>
              </a:ext>
            </a:extLst>
          </p:cNvPr>
          <p:cNvSpPr txBox="1"/>
          <p:nvPr/>
        </p:nvSpPr>
        <p:spPr>
          <a:xfrm>
            <a:off x="7752000" y="2270004"/>
            <a:ext cx="1584000" cy="523220"/>
          </a:xfrm>
          <a:prstGeom prst="rect">
            <a:avLst/>
          </a:prstGeom>
          <a:noFill/>
        </p:spPr>
        <p:txBody>
          <a:bodyPr wrap="square" rtlCol="0">
            <a:spAutoFit/>
          </a:bodyPr>
          <a:lstStyle/>
          <a:p>
            <a:pPr algn="ctr"/>
            <a:r>
              <a:rPr lang="en-US" sz="2800" b="1" dirty="0">
                <a:solidFill>
                  <a:srgbClr val="0000CC"/>
                </a:solidFill>
                <a:latin typeface="Times New Roman" panose="02020603050405020304" pitchFamily="18" charset="0"/>
                <a:cs typeface="Times New Roman" panose="02020603050405020304" pitchFamily="18" charset="0"/>
              </a:rPr>
              <a:t>A( -2; </a:t>
            </a:r>
            <a:r>
              <a:rPr lang="en-US" sz="2800" b="1" dirty="0">
                <a:solidFill>
                  <a:srgbClr val="FF0000"/>
                </a:solidFill>
                <a:latin typeface="Times New Roman" panose="02020603050405020304" pitchFamily="18" charset="0"/>
                <a:cs typeface="Times New Roman" panose="02020603050405020304" pitchFamily="18" charset="0"/>
              </a:rPr>
              <a:t>0</a:t>
            </a:r>
            <a:r>
              <a:rPr lang="en-US" sz="2800" b="1" dirty="0">
                <a:solidFill>
                  <a:srgbClr val="0000CC"/>
                </a:solidFill>
                <a:latin typeface="Times New Roman" panose="02020603050405020304" pitchFamily="18" charset="0"/>
                <a:cs typeface="Times New Roman" panose="02020603050405020304" pitchFamily="18" charset="0"/>
              </a:rPr>
              <a:t>)</a:t>
            </a:r>
            <a:endParaRPr lang="vi-VN" sz="2800" b="1" dirty="0">
              <a:solidFill>
                <a:srgbClr val="0000CC"/>
              </a:solidFill>
              <a:latin typeface="Times New Roman" panose="02020603050405020304" pitchFamily="18" charset="0"/>
              <a:cs typeface="Times New Roman" panose="02020603050405020304" pitchFamily="18" charset="0"/>
            </a:endParaRPr>
          </a:p>
        </p:txBody>
      </p:sp>
      <p:sp>
        <p:nvSpPr>
          <p:cNvPr id="16" name="TextBox 15">
            <a:extLst>
              <a:ext uri="{FF2B5EF4-FFF2-40B4-BE49-F238E27FC236}">
                <a16:creationId xmlns:a16="http://schemas.microsoft.com/office/drawing/2014/main" id="{68393AA7-463E-47CB-8C9F-8BD6A84B3C18}"/>
              </a:ext>
            </a:extLst>
          </p:cNvPr>
          <p:cNvSpPr txBox="1"/>
          <p:nvPr/>
        </p:nvSpPr>
        <p:spPr>
          <a:xfrm>
            <a:off x="7752000" y="2781619"/>
            <a:ext cx="1728000" cy="523220"/>
          </a:xfrm>
          <a:prstGeom prst="rect">
            <a:avLst/>
          </a:prstGeom>
          <a:noFill/>
        </p:spPr>
        <p:txBody>
          <a:bodyPr wrap="square" rtlCol="0">
            <a:spAutoFit/>
          </a:bodyPr>
          <a:lstStyle/>
          <a:p>
            <a:pPr algn="ctr"/>
            <a:r>
              <a:rPr lang="en-US" sz="2800" b="1" dirty="0">
                <a:solidFill>
                  <a:srgbClr val="0000CC"/>
                </a:solidFill>
                <a:latin typeface="Times New Roman" panose="02020603050405020304" pitchFamily="18" charset="0"/>
                <a:cs typeface="Times New Roman" panose="02020603050405020304" pitchFamily="18" charset="0"/>
              </a:rPr>
              <a:t>A( </a:t>
            </a:r>
            <a:r>
              <a:rPr lang="en-US" sz="2800" b="1" dirty="0">
                <a:solidFill>
                  <a:srgbClr val="FF0000"/>
                </a:solidFill>
                <a:latin typeface="Times New Roman" panose="02020603050405020304" pitchFamily="18" charset="0"/>
                <a:cs typeface="Times New Roman" panose="02020603050405020304" pitchFamily="18" charset="0"/>
              </a:rPr>
              <a:t>0</a:t>
            </a:r>
            <a:r>
              <a:rPr lang="en-US" sz="2800" b="1" dirty="0">
                <a:solidFill>
                  <a:srgbClr val="0000CC"/>
                </a:solidFill>
                <a:latin typeface="Times New Roman" panose="02020603050405020304" pitchFamily="18" charset="0"/>
                <a:cs typeface="Times New Roman" panose="02020603050405020304" pitchFamily="18" charset="0"/>
              </a:rPr>
              <a:t>; -4)</a:t>
            </a:r>
            <a:endParaRPr lang="vi-VN" sz="2800" b="1" dirty="0">
              <a:solidFill>
                <a:srgbClr val="0000CC"/>
              </a:solidFill>
              <a:latin typeface="Times New Roman" panose="02020603050405020304" pitchFamily="18" charset="0"/>
              <a:cs typeface="Times New Roman" panose="02020603050405020304" pitchFamily="18" charset="0"/>
            </a:endParaRPr>
          </a:p>
        </p:txBody>
      </p:sp>
      <p:sp>
        <p:nvSpPr>
          <p:cNvPr id="17" name="TextBox 16">
            <a:extLst>
              <a:ext uri="{FF2B5EF4-FFF2-40B4-BE49-F238E27FC236}">
                <a16:creationId xmlns:a16="http://schemas.microsoft.com/office/drawing/2014/main" id="{683B8762-849B-4D72-B41F-FCD87807516E}"/>
              </a:ext>
            </a:extLst>
          </p:cNvPr>
          <p:cNvSpPr txBox="1"/>
          <p:nvPr/>
        </p:nvSpPr>
        <p:spPr>
          <a:xfrm>
            <a:off x="1190618" y="3575917"/>
            <a:ext cx="1512000" cy="523220"/>
          </a:xfrm>
          <a:prstGeom prst="rect">
            <a:avLst/>
          </a:prstGeom>
          <a:noFill/>
        </p:spPr>
        <p:txBody>
          <a:bodyPr wrap="square" rtlCol="0">
            <a:spAutoFit/>
          </a:bodyPr>
          <a:lstStyle/>
          <a:p>
            <a:r>
              <a:rPr lang="en-US" sz="2800" b="1" dirty="0" err="1">
                <a:solidFill>
                  <a:srgbClr val="0070C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Bài</a:t>
            </a:r>
            <a:r>
              <a:rPr lang="en-US" sz="2800" b="1" dirty="0">
                <a:solidFill>
                  <a:srgbClr val="0070C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4: </a:t>
            </a:r>
            <a:endParaRPr lang="vi-VN" sz="2800" b="1" dirty="0">
              <a:solidFill>
                <a:srgbClr val="0070C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18" name="TextBox 17">
            <a:extLst>
              <a:ext uri="{FF2B5EF4-FFF2-40B4-BE49-F238E27FC236}">
                <a16:creationId xmlns:a16="http://schemas.microsoft.com/office/drawing/2014/main" id="{48934A88-E546-4981-8C11-91768B020BFD}"/>
              </a:ext>
            </a:extLst>
          </p:cNvPr>
          <p:cNvSpPr txBox="1"/>
          <p:nvPr/>
        </p:nvSpPr>
        <p:spPr>
          <a:xfrm>
            <a:off x="2111015" y="3573924"/>
            <a:ext cx="9074257" cy="523220"/>
          </a:xfrm>
          <a:prstGeom prst="rect">
            <a:avLst/>
          </a:prstGeom>
          <a:noFill/>
        </p:spPr>
        <p:txBody>
          <a:bodyPr wrap="square" rtlCol="0">
            <a:spAutoFit/>
          </a:bodyPr>
          <a:lstStyle/>
          <a:p>
            <a:r>
              <a:rPr lang="en-US" sz="2800" dirty="0" err="1">
                <a:latin typeface="Times New Roman" panose="02020603050405020304" pitchFamily="18" charset="0"/>
                <a:cs typeface="Times New Roman" panose="02020603050405020304" pitchFamily="18" charset="0"/>
              </a:rPr>
              <a:t>Trong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mặt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phẳng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tọa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độ</a:t>
            </a:r>
            <a:r>
              <a:rPr lang="en-US" sz="2800" dirty="0">
                <a:latin typeface="Times New Roman" panose="02020603050405020304" pitchFamily="18" charset="0"/>
                <a:cs typeface="Times New Roman" panose="02020603050405020304" pitchFamily="18" charset="0"/>
              </a:rPr>
              <a:t> Oxy, </a:t>
            </a:r>
            <a:r>
              <a:rPr lang="en-US" sz="2800" dirty="0" err="1">
                <a:latin typeface="Times New Roman" panose="02020603050405020304" pitchFamily="18" charset="0"/>
                <a:cs typeface="Times New Roman" panose="02020603050405020304" pitchFamily="18" charset="0"/>
              </a:rPr>
              <a:t>nêu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cách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xác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định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điểm</a:t>
            </a:r>
            <a:r>
              <a:rPr lang="en-US" sz="2800" dirty="0">
                <a:latin typeface="Times New Roman" panose="02020603050405020304" pitchFamily="18" charset="0"/>
                <a:cs typeface="Times New Roman" panose="02020603050405020304" pitchFamily="18" charset="0"/>
              </a:rPr>
              <a:t> A(-3;-5)</a:t>
            </a:r>
            <a:endParaRPr lang="vi-VN" sz="2800" dirty="0">
              <a:latin typeface="Times New Roman" panose="02020603050405020304" pitchFamily="18" charset="0"/>
              <a:cs typeface="Times New Roman" panose="02020603050405020304" pitchFamily="18" charset="0"/>
            </a:endParaRPr>
          </a:p>
        </p:txBody>
      </p:sp>
      <p:sp>
        <p:nvSpPr>
          <p:cNvPr id="23" name="TextBox 22">
            <a:extLst>
              <a:ext uri="{FF2B5EF4-FFF2-40B4-BE49-F238E27FC236}">
                <a16:creationId xmlns:a16="http://schemas.microsoft.com/office/drawing/2014/main" id="{88390622-5C56-44D1-8C7D-D85DB2DE8B26}"/>
              </a:ext>
            </a:extLst>
          </p:cNvPr>
          <p:cNvSpPr txBox="1"/>
          <p:nvPr/>
        </p:nvSpPr>
        <p:spPr>
          <a:xfrm>
            <a:off x="1210312" y="4063344"/>
            <a:ext cx="9936000" cy="2677656"/>
          </a:xfrm>
          <a:prstGeom prst="rect">
            <a:avLst/>
          </a:prstGeom>
          <a:noFill/>
        </p:spPr>
        <p:txBody>
          <a:bodyPr wrap="square" rtlCol="0">
            <a:spAutoFit/>
          </a:bodyPr>
          <a:lstStyle/>
          <a:p>
            <a:pPr algn="just"/>
            <a:r>
              <a:rPr lang="en-US" sz="2800" dirty="0" err="1">
                <a:solidFill>
                  <a:srgbClr val="0000CC"/>
                </a:solidFill>
                <a:latin typeface="Times New Roman" panose="02020603050405020304" pitchFamily="18" charset="0"/>
                <a:cs typeface="Times New Roman" panose="02020603050405020304" pitchFamily="18" charset="0"/>
              </a:rPr>
              <a:t>Cách</a:t>
            </a:r>
            <a:r>
              <a:rPr lang="en-US" sz="2800" dirty="0">
                <a:solidFill>
                  <a:srgbClr val="0000CC"/>
                </a:solidFill>
                <a:latin typeface="Times New Roman" panose="02020603050405020304" pitchFamily="18" charset="0"/>
                <a:cs typeface="Times New Roman" panose="02020603050405020304" pitchFamily="18" charset="0"/>
              </a:rPr>
              <a:t> </a:t>
            </a:r>
            <a:r>
              <a:rPr lang="en-US" sz="2800" dirty="0" err="1">
                <a:solidFill>
                  <a:srgbClr val="0000CC"/>
                </a:solidFill>
                <a:latin typeface="Times New Roman" panose="02020603050405020304" pitchFamily="18" charset="0"/>
                <a:cs typeface="Times New Roman" panose="02020603050405020304" pitchFamily="18" charset="0"/>
              </a:rPr>
              <a:t>xác</a:t>
            </a:r>
            <a:r>
              <a:rPr lang="en-US" sz="2800" dirty="0">
                <a:solidFill>
                  <a:srgbClr val="0000CC"/>
                </a:solidFill>
                <a:latin typeface="Times New Roman" panose="02020603050405020304" pitchFamily="18" charset="0"/>
                <a:cs typeface="Times New Roman" panose="02020603050405020304" pitchFamily="18" charset="0"/>
              </a:rPr>
              <a:t> </a:t>
            </a:r>
            <a:r>
              <a:rPr lang="en-US" sz="2800" dirty="0" err="1">
                <a:solidFill>
                  <a:srgbClr val="0000CC"/>
                </a:solidFill>
                <a:latin typeface="Times New Roman" panose="02020603050405020304" pitchFamily="18" charset="0"/>
                <a:cs typeface="Times New Roman" panose="02020603050405020304" pitchFamily="18" charset="0"/>
              </a:rPr>
              <a:t>định</a:t>
            </a:r>
            <a:r>
              <a:rPr lang="en-US" sz="2800" dirty="0">
                <a:solidFill>
                  <a:srgbClr val="0000CC"/>
                </a:solidFill>
                <a:latin typeface="Times New Roman" panose="02020603050405020304" pitchFamily="18" charset="0"/>
                <a:cs typeface="Times New Roman" panose="02020603050405020304" pitchFamily="18" charset="0"/>
              </a:rPr>
              <a:t> </a:t>
            </a:r>
            <a:r>
              <a:rPr lang="en-US" sz="2800" dirty="0" err="1">
                <a:solidFill>
                  <a:srgbClr val="0000CC"/>
                </a:solidFill>
                <a:latin typeface="Times New Roman" panose="02020603050405020304" pitchFamily="18" charset="0"/>
                <a:cs typeface="Times New Roman" panose="02020603050405020304" pitchFamily="18" charset="0"/>
              </a:rPr>
              <a:t>điểm</a:t>
            </a:r>
            <a:r>
              <a:rPr lang="en-US" sz="2800" dirty="0">
                <a:solidFill>
                  <a:srgbClr val="0000CC"/>
                </a:solidFill>
                <a:latin typeface="Times New Roman" panose="02020603050405020304" pitchFamily="18" charset="0"/>
                <a:cs typeface="Times New Roman" panose="02020603050405020304" pitchFamily="18" charset="0"/>
              </a:rPr>
              <a:t> A(-3;-5):</a:t>
            </a:r>
          </a:p>
          <a:p>
            <a:pPr algn="just"/>
            <a:r>
              <a:rPr lang="en-US" sz="2800" dirty="0">
                <a:solidFill>
                  <a:srgbClr val="0000CC"/>
                </a:solidFill>
                <a:latin typeface="Times New Roman" panose="02020603050405020304" pitchFamily="18" charset="0"/>
                <a:cs typeface="Times New Roman" panose="02020603050405020304" pitchFamily="18" charset="0"/>
              </a:rPr>
              <a:t>-</a:t>
            </a:r>
            <a:r>
              <a:rPr lang="en-US" sz="2800" dirty="0" err="1">
                <a:solidFill>
                  <a:srgbClr val="0000CC"/>
                </a:solidFill>
                <a:latin typeface="Times New Roman" panose="02020603050405020304" pitchFamily="18" charset="0"/>
                <a:cs typeface="Times New Roman" panose="02020603050405020304" pitchFamily="18" charset="0"/>
              </a:rPr>
              <a:t>Trên</a:t>
            </a:r>
            <a:r>
              <a:rPr lang="en-US" sz="2800" dirty="0">
                <a:solidFill>
                  <a:srgbClr val="0000CC"/>
                </a:solidFill>
                <a:latin typeface="Times New Roman" panose="02020603050405020304" pitchFamily="18" charset="0"/>
                <a:cs typeface="Times New Roman" panose="02020603050405020304" pitchFamily="18" charset="0"/>
              </a:rPr>
              <a:t> </a:t>
            </a:r>
            <a:r>
              <a:rPr lang="en-US" sz="2800" dirty="0" err="1">
                <a:solidFill>
                  <a:srgbClr val="0000CC"/>
                </a:solidFill>
                <a:latin typeface="Times New Roman" panose="02020603050405020304" pitchFamily="18" charset="0"/>
                <a:cs typeface="Times New Roman" panose="02020603050405020304" pitchFamily="18" charset="0"/>
              </a:rPr>
              <a:t>trục</a:t>
            </a:r>
            <a:r>
              <a:rPr lang="en-US" sz="2800" dirty="0">
                <a:solidFill>
                  <a:srgbClr val="0000CC"/>
                </a:solidFill>
                <a:latin typeface="Times New Roman" panose="02020603050405020304" pitchFamily="18" charset="0"/>
                <a:cs typeface="Times New Roman" panose="02020603050405020304" pitchFamily="18" charset="0"/>
              </a:rPr>
              <a:t> </a:t>
            </a:r>
            <a:r>
              <a:rPr lang="en-US" sz="2800" dirty="0" err="1">
                <a:solidFill>
                  <a:srgbClr val="0000CC"/>
                </a:solidFill>
                <a:latin typeface="Times New Roman" panose="02020603050405020304" pitchFamily="18" charset="0"/>
                <a:cs typeface="Times New Roman" panose="02020603050405020304" pitchFamily="18" charset="0"/>
              </a:rPr>
              <a:t>hoành</a:t>
            </a:r>
            <a:r>
              <a:rPr lang="en-US" sz="2800" dirty="0">
                <a:solidFill>
                  <a:srgbClr val="0000CC"/>
                </a:solidFill>
                <a:latin typeface="Times New Roman" panose="02020603050405020304" pitchFamily="18" charset="0"/>
                <a:cs typeface="Times New Roman" panose="02020603050405020304" pitchFamily="18" charset="0"/>
              </a:rPr>
              <a:t> Ox, </a:t>
            </a:r>
            <a:r>
              <a:rPr lang="en-US" sz="2800" dirty="0" err="1">
                <a:solidFill>
                  <a:srgbClr val="0000CC"/>
                </a:solidFill>
                <a:latin typeface="Times New Roman" panose="02020603050405020304" pitchFamily="18" charset="0"/>
                <a:cs typeface="Times New Roman" panose="02020603050405020304" pitchFamily="18" charset="0"/>
              </a:rPr>
              <a:t>tại</a:t>
            </a:r>
            <a:r>
              <a:rPr lang="en-US" sz="2800" dirty="0">
                <a:solidFill>
                  <a:srgbClr val="0000CC"/>
                </a:solidFill>
                <a:latin typeface="Times New Roman" panose="02020603050405020304" pitchFamily="18" charset="0"/>
                <a:cs typeface="Times New Roman" panose="02020603050405020304" pitchFamily="18" charset="0"/>
              </a:rPr>
              <a:t> </a:t>
            </a:r>
            <a:r>
              <a:rPr lang="en-US" sz="2800" dirty="0" err="1">
                <a:solidFill>
                  <a:srgbClr val="0000CC"/>
                </a:solidFill>
                <a:latin typeface="Times New Roman" panose="02020603050405020304" pitchFamily="18" charset="0"/>
                <a:cs typeface="Times New Roman" panose="02020603050405020304" pitchFamily="18" charset="0"/>
              </a:rPr>
              <a:t>điểm</a:t>
            </a:r>
            <a:r>
              <a:rPr lang="en-US" sz="2800" dirty="0">
                <a:solidFill>
                  <a:srgbClr val="0000CC"/>
                </a:solidFill>
                <a:latin typeface="Times New Roman" panose="02020603050405020304" pitchFamily="18" charset="0"/>
                <a:cs typeface="Times New Roman" panose="02020603050405020304" pitchFamily="18" charset="0"/>
              </a:rPr>
              <a:t> </a:t>
            </a:r>
            <a:r>
              <a:rPr lang="en-US" sz="2800" dirty="0" err="1">
                <a:solidFill>
                  <a:srgbClr val="0000CC"/>
                </a:solidFill>
                <a:latin typeface="Times New Roman" panose="02020603050405020304" pitchFamily="18" charset="0"/>
                <a:cs typeface="Times New Roman" panose="02020603050405020304" pitchFamily="18" charset="0"/>
              </a:rPr>
              <a:t>có</a:t>
            </a:r>
            <a:r>
              <a:rPr lang="en-US" sz="2800" dirty="0">
                <a:solidFill>
                  <a:srgbClr val="0000CC"/>
                </a:solidFill>
                <a:latin typeface="Times New Roman" panose="02020603050405020304" pitchFamily="18" charset="0"/>
                <a:cs typeface="Times New Roman" panose="02020603050405020304" pitchFamily="18" charset="0"/>
              </a:rPr>
              <a:t> </a:t>
            </a:r>
            <a:r>
              <a:rPr lang="en-US" sz="2800" dirty="0" err="1">
                <a:solidFill>
                  <a:srgbClr val="0000CC"/>
                </a:solidFill>
                <a:latin typeface="Times New Roman" panose="02020603050405020304" pitchFamily="18" charset="0"/>
                <a:cs typeface="Times New Roman" panose="02020603050405020304" pitchFamily="18" charset="0"/>
              </a:rPr>
              <a:t>hoành</a:t>
            </a:r>
            <a:r>
              <a:rPr lang="en-US" sz="2800" dirty="0">
                <a:solidFill>
                  <a:srgbClr val="0000CC"/>
                </a:solidFill>
                <a:latin typeface="Times New Roman" panose="02020603050405020304" pitchFamily="18" charset="0"/>
                <a:cs typeface="Times New Roman" panose="02020603050405020304" pitchFamily="18" charset="0"/>
              </a:rPr>
              <a:t> </a:t>
            </a:r>
            <a:r>
              <a:rPr lang="en-US" sz="2800" dirty="0" err="1">
                <a:solidFill>
                  <a:srgbClr val="0000CC"/>
                </a:solidFill>
                <a:latin typeface="Times New Roman" panose="02020603050405020304" pitchFamily="18" charset="0"/>
                <a:cs typeface="Times New Roman" panose="02020603050405020304" pitchFamily="18" charset="0"/>
              </a:rPr>
              <a:t>độ</a:t>
            </a:r>
            <a:r>
              <a:rPr lang="en-US" sz="2800" dirty="0">
                <a:solidFill>
                  <a:srgbClr val="0000CC"/>
                </a:solidFill>
                <a:latin typeface="Times New Roman" panose="02020603050405020304" pitchFamily="18" charset="0"/>
                <a:cs typeface="Times New Roman" panose="02020603050405020304" pitchFamily="18" charset="0"/>
              </a:rPr>
              <a:t> -3 ta </a:t>
            </a:r>
            <a:r>
              <a:rPr lang="en-US" sz="2800" dirty="0" err="1">
                <a:solidFill>
                  <a:srgbClr val="0000CC"/>
                </a:solidFill>
                <a:latin typeface="Times New Roman" panose="02020603050405020304" pitchFamily="18" charset="0"/>
                <a:cs typeface="Times New Roman" panose="02020603050405020304" pitchFamily="18" charset="0"/>
              </a:rPr>
              <a:t>kẻ</a:t>
            </a:r>
            <a:r>
              <a:rPr lang="en-US" sz="2800" dirty="0">
                <a:solidFill>
                  <a:srgbClr val="0000CC"/>
                </a:solidFill>
                <a:latin typeface="Times New Roman" panose="02020603050405020304" pitchFamily="18" charset="0"/>
                <a:cs typeface="Times New Roman" panose="02020603050405020304" pitchFamily="18" charset="0"/>
              </a:rPr>
              <a:t> </a:t>
            </a:r>
            <a:r>
              <a:rPr lang="en-US" sz="2800" dirty="0" err="1">
                <a:solidFill>
                  <a:srgbClr val="0000CC"/>
                </a:solidFill>
                <a:latin typeface="Times New Roman" panose="02020603050405020304" pitchFamily="18" charset="0"/>
                <a:cs typeface="Times New Roman" panose="02020603050405020304" pitchFamily="18" charset="0"/>
              </a:rPr>
              <a:t>đường</a:t>
            </a:r>
            <a:r>
              <a:rPr lang="en-US" sz="2800" dirty="0">
                <a:solidFill>
                  <a:srgbClr val="0000CC"/>
                </a:solidFill>
                <a:latin typeface="Times New Roman" panose="02020603050405020304" pitchFamily="18" charset="0"/>
                <a:cs typeface="Times New Roman" panose="02020603050405020304" pitchFamily="18" charset="0"/>
              </a:rPr>
              <a:t> </a:t>
            </a:r>
            <a:r>
              <a:rPr lang="en-US" sz="2800" dirty="0" err="1">
                <a:solidFill>
                  <a:srgbClr val="0000CC"/>
                </a:solidFill>
                <a:latin typeface="Times New Roman" panose="02020603050405020304" pitchFamily="18" charset="0"/>
                <a:cs typeface="Times New Roman" panose="02020603050405020304" pitchFamily="18" charset="0"/>
              </a:rPr>
              <a:t>vuông</a:t>
            </a:r>
            <a:r>
              <a:rPr lang="en-US" sz="2800" dirty="0">
                <a:solidFill>
                  <a:srgbClr val="0000CC"/>
                </a:solidFill>
                <a:latin typeface="Times New Roman" panose="02020603050405020304" pitchFamily="18" charset="0"/>
                <a:cs typeface="Times New Roman" panose="02020603050405020304" pitchFamily="18" charset="0"/>
              </a:rPr>
              <a:t> </a:t>
            </a:r>
            <a:r>
              <a:rPr lang="en-US" sz="2800" dirty="0" err="1">
                <a:solidFill>
                  <a:srgbClr val="0000CC"/>
                </a:solidFill>
                <a:latin typeface="Times New Roman" panose="02020603050405020304" pitchFamily="18" charset="0"/>
                <a:cs typeface="Times New Roman" panose="02020603050405020304" pitchFamily="18" charset="0"/>
              </a:rPr>
              <a:t>góc</a:t>
            </a:r>
            <a:r>
              <a:rPr lang="en-US" sz="2800" dirty="0">
                <a:solidFill>
                  <a:srgbClr val="0000CC"/>
                </a:solidFill>
                <a:latin typeface="Times New Roman" panose="02020603050405020304" pitchFamily="18" charset="0"/>
                <a:cs typeface="Times New Roman" panose="02020603050405020304" pitchFamily="18" charset="0"/>
              </a:rPr>
              <a:t> </a:t>
            </a:r>
            <a:r>
              <a:rPr lang="en-US" sz="2800" dirty="0" err="1">
                <a:solidFill>
                  <a:srgbClr val="0000CC"/>
                </a:solidFill>
                <a:latin typeface="Times New Roman" panose="02020603050405020304" pitchFamily="18" charset="0"/>
                <a:cs typeface="Times New Roman" panose="02020603050405020304" pitchFamily="18" charset="0"/>
              </a:rPr>
              <a:t>với</a:t>
            </a:r>
            <a:r>
              <a:rPr lang="en-US" sz="2800" dirty="0">
                <a:solidFill>
                  <a:srgbClr val="0000CC"/>
                </a:solidFill>
                <a:latin typeface="Times New Roman" panose="02020603050405020304" pitchFamily="18" charset="0"/>
                <a:cs typeface="Times New Roman" panose="02020603050405020304" pitchFamily="18" charset="0"/>
              </a:rPr>
              <a:t> Ox</a:t>
            </a:r>
          </a:p>
          <a:p>
            <a:pPr algn="just"/>
            <a:r>
              <a:rPr lang="en-US" sz="2800" dirty="0">
                <a:solidFill>
                  <a:srgbClr val="0000CC"/>
                </a:solidFill>
                <a:latin typeface="Times New Roman" panose="02020603050405020304" pitchFamily="18" charset="0"/>
                <a:cs typeface="Times New Roman" panose="02020603050405020304" pitchFamily="18" charset="0"/>
              </a:rPr>
              <a:t>-</a:t>
            </a:r>
            <a:r>
              <a:rPr lang="en-US" sz="2800" dirty="0" err="1">
                <a:solidFill>
                  <a:srgbClr val="0000CC"/>
                </a:solidFill>
                <a:latin typeface="Times New Roman" panose="02020603050405020304" pitchFamily="18" charset="0"/>
                <a:cs typeface="Times New Roman" panose="02020603050405020304" pitchFamily="18" charset="0"/>
              </a:rPr>
              <a:t>Trên</a:t>
            </a:r>
            <a:r>
              <a:rPr lang="en-US" sz="2800" dirty="0">
                <a:solidFill>
                  <a:srgbClr val="0000CC"/>
                </a:solidFill>
                <a:latin typeface="Times New Roman" panose="02020603050405020304" pitchFamily="18" charset="0"/>
                <a:cs typeface="Times New Roman" panose="02020603050405020304" pitchFamily="18" charset="0"/>
              </a:rPr>
              <a:t> </a:t>
            </a:r>
            <a:r>
              <a:rPr lang="en-US" sz="2800" dirty="0" err="1">
                <a:solidFill>
                  <a:srgbClr val="0000CC"/>
                </a:solidFill>
                <a:latin typeface="Times New Roman" panose="02020603050405020304" pitchFamily="18" charset="0"/>
                <a:cs typeface="Times New Roman" panose="02020603050405020304" pitchFamily="18" charset="0"/>
              </a:rPr>
              <a:t>trục</a:t>
            </a:r>
            <a:r>
              <a:rPr lang="en-US" sz="2800" dirty="0">
                <a:solidFill>
                  <a:srgbClr val="0000CC"/>
                </a:solidFill>
                <a:latin typeface="Times New Roman" panose="02020603050405020304" pitchFamily="18" charset="0"/>
                <a:cs typeface="Times New Roman" panose="02020603050405020304" pitchFamily="18" charset="0"/>
              </a:rPr>
              <a:t> </a:t>
            </a:r>
            <a:r>
              <a:rPr lang="en-US" sz="2800" dirty="0" err="1">
                <a:solidFill>
                  <a:srgbClr val="0000CC"/>
                </a:solidFill>
                <a:latin typeface="Times New Roman" panose="02020603050405020304" pitchFamily="18" charset="0"/>
                <a:cs typeface="Times New Roman" panose="02020603050405020304" pitchFamily="18" charset="0"/>
              </a:rPr>
              <a:t>tung</a:t>
            </a:r>
            <a:r>
              <a:rPr lang="en-US" sz="2800" dirty="0">
                <a:solidFill>
                  <a:srgbClr val="0000CC"/>
                </a:solidFill>
                <a:latin typeface="Times New Roman" panose="02020603050405020304" pitchFamily="18" charset="0"/>
                <a:cs typeface="Times New Roman" panose="02020603050405020304" pitchFamily="18" charset="0"/>
              </a:rPr>
              <a:t> Oy, </a:t>
            </a:r>
            <a:r>
              <a:rPr lang="en-US" sz="2800" dirty="0" err="1">
                <a:solidFill>
                  <a:srgbClr val="0000CC"/>
                </a:solidFill>
                <a:latin typeface="Times New Roman" panose="02020603050405020304" pitchFamily="18" charset="0"/>
                <a:cs typeface="Times New Roman" panose="02020603050405020304" pitchFamily="18" charset="0"/>
              </a:rPr>
              <a:t>tại</a:t>
            </a:r>
            <a:r>
              <a:rPr lang="en-US" sz="2800" dirty="0">
                <a:solidFill>
                  <a:srgbClr val="0000CC"/>
                </a:solidFill>
                <a:latin typeface="Times New Roman" panose="02020603050405020304" pitchFamily="18" charset="0"/>
                <a:cs typeface="Times New Roman" panose="02020603050405020304" pitchFamily="18" charset="0"/>
              </a:rPr>
              <a:t> </a:t>
            </a:r>
            <a:r>
              <a:rPr lang="en-US" sz="2800" dirty="0" err="1">
                <a:solidFill>
                  <a:srgbClr val="0000CC"/>
                </a:solidFill>
                <a:latin typeface="Times New Roman" panose="02020603050405020304" pitchFamily="18" charset="0"/>
                <a:cs typeface="Times New Roman" panose="02020603050405020304" pitchFamily="18" charset="0"/>
              </a:rPr>
              <a:t>điểm</a:t>
            </a:r>
            <a:r>
              <a:rPr lang="en-US" sz="2800" dirty="0">
                <a:solidFill>
                  <a:srgbClr val="0000CC"/>
                </a:solidFill>
                <a:latin typeface="Times New Roman" panose="02020603050405020304" pitchFamily="18" charset="0"/>
                <a:cs typeface="Times New Roman" panose="02020603050405020304" pitchFamily="18" charset="0"/>
              </a:rPr>
              <a:t> </a:t>
            </a:r>
            <a:r>
              <a:rPr lang="en-US" sz="2800" dirty="0" err="1">
                <a:solidFill>
                  <a:srgbClr val="0000CC"/>
                </a:solidFill>
                <a:latin typeface="Times New Roman" panose="02020603050405020304" pitchFamily="18" charset="0"/>
                <a:cs typeface="Times New Roman" panose="02020603050405020304" pitchFamily="18" charset="0"/>
              </a:rPr>
              <a:t>có</a:t>
            </a:r>
            <a:r>
              <a:rPr lang="en-US" sz="2800" dirty="0">
                <a:solidFill>
                  <a:srgbClr val="0000CC"/>
                </a:solidFill>
                <a:latin typeface="Times New Roman" panose="02020603050405020304" pitchFamily="18" charset="0"/>
                <a:cs typeface="Times New Roman" panose="02020603050405020304" pitchFamily="18" charset="0"/>
              </a:rPr>
              <a:t> </a:t>
            </a:r>
            <a:r>
              <a:rPr lang="en-US" sz="2800" dirty="0" err="1">
                <a:solidFill>
                  <a:srgbClr val="0000CC"/>
                </a:solidFill>
                <a:latin typeface="Times New Roman" panose="02020603050405020304" pitchFamily="18" charset="0"/>
                <a:cs typeface="Times New Roman" panose="02020603050405020304" pitchFamily="18" charset="0"/>
              </a:rPr>
              <a:t>tung</a:t>
            </a:r>
            <a:r>
              <a:rPr lang="en-US" sz="2800" dirty="0">
                <a:solidFill>
                  <a:srgbClr val="0000CC"/>
                </a:solidFill>
                <a:latin typeface="Times New Roman" panose="02020603050405020304" pitchFamily="18" charset="0"/>
                <a:cs typeface="Times New Roman" panose="02020603050405020304" pitchFamily="18" charset="0"/>
              </a:rPr>
              <a:t> </a:t>
            </a:r>
            <a:r>
              <a:rPr lang="en-US" sz="2800" dirty="0" err="1">
                <a:solidFill>
                  <a:srgbClr val="0000CC"/>
                </a:solidFill>
                <a:latin typeface="Times New Roman" panose="02020603050405020304" pitchFamily="18" charset="0"/>
                <a:cs typeface="Times New Roman" panose="02020603050405020304" pitchFamily="18" charset="0"/>
              </a:rPr>
              <a:t>độ</a:t>
            </a:r>
            <a:r>
              <a:rPr lang="en-US" sz="2800" dirty="0">
                <a:solidFill>
                  <a:srgbClr val="0000CC"/>
                </a:solidFill>
                <a:latin typeface="Times New Roman" panose="02020603050405020304" pitchFamily="18" charset="0"/>
                <a:cs typeface="Times New Roman" panose="02020603050405020304" pitchFamily="18" charset="0"/>
              </a:rPr>
              <a:t> -5 ta </a:t>
            </a:r>
            <a:r>
              <a:rPr lang="en-US" sz="2800" dirty="0" err="1">
                <a:solidFill>
                  <a:srgbClr val="0000CC"/>
                </a:solidFill>
                <a:latin typeface="Times New Roman" panose="02020603050405020304" pitchFamily="18" charset="0"/>
                <a:cs typeface="Times New Roman" panose="02020603050405020304" pitchFamily="18" charset="0"/>
              </a:rPr>
              <a:t>kẻ</a:t>
            </a:r>
            <a:r>
              <a:rPr lang="en-US" sz="2800" dirty="0">
                <a:solidFill>
                  <a:srgbClr val="0000CC"/>
                </a:solidFill>
                <a:latin typeface="Times New Roman" panose="02020603050405020304" pitchFamily="18" charset="0"/>
                <a:cs typeface="Times New Roman" panose="02020603050405020304" pitchFamily="18" charset="0"/>
              </a:rPr>
              <a:t> </a:t>
            </a:r>
            <a:r>
              <a:rPr lang="en-US" sz="2800" dirty="0" err="1">
                <a:solidFill>
                  <a:srgbClr val="0000CC"/>
                </a:solidFill>
                <a:latin typeface="Times New Roman" panose="02020603050405020304" pitchFamily="18" charset="0"/>
                <a:cs typeface="Times New Roman" panose="02020603050405020304" pitchFamily="18" charset="0"/>
              </a:rPr>
              <a:t>đường</a:t>
            </a:r>
            <a:r>
              <a:rPr lang="en-US" sz="2800" dirty="0">
                <a:solidFill>
                  <a:srgbClr val="0000CC"/>
                </a:solidFill>
                <a:latin typeface="Times New Roman" panose="02020603050405020304" pitchFamily="18" charset="0"/>
                <a:cs typeface="Times New Roman" panose="02020603050405020304" pitchFamily="18" charset="0"/>
              </a:rPr>
              <a:t> </a:t>
            </a:r>
            <a:r>
              <a:rPr lang="en-US" sz="2800" dirty="0" err="1">
                <a:solidFill>
                  <a:srgbClr val="0000CC"/>
                </a:solidFill>
                <a:latin typeface="Times New Roman" panose="02020603050405020304" pitchFamily="18" charset="0"/>
                <a:cs typeface="Times New Roman" panose="02020603050405020304" pitchFamily="18" charset="0"/>
              </a:rPr>
              <a:t>vuông</a:t>
            </a:r>
            <a:r>
              <a:rPr lang="en-US" sz="2800" dirty="0">
                <a:solidFill>
                  <a:srgbClr val="0000CC"/>
                </a:solidFill>
                <a:latin typeface="Times New Roman" panose="02020603050405020304" pitchFamily="18" charset="0"/>
                <a:cs typeface="Times New Roman" panose="02020603050405020304" pitchFamily="18" charset="0"/>
              </a:rPr>
              <a:t> </a:t>
            </a:r>
            <a:r>
              <a:rPr lang="en-US" sz="2800" dirty="0" err="1">
                <a:solidFill>
                  <a:srgbClr val="0000CC"/>
                </a:solidFill>
                <a:latin typeface="Times New Roman" panose="02020603050405020304" pitchFamily="18" charset="0"/>
                <a:cs typeface="Times New Roman" panose="02020603050405020304" pitchFamily="18" charset="0"/>
              </a:rPr>
              <a:t>góc</a:t>
            </a:r>
            <a:r>
              <a:rPr lang="en-US" sz="2800" dirty="0">
                <a:solidFill>
                  <a:srgbClr val="0000CC"/>
                </a:solidFill>
                <a:latin typeface="Times New Roman" panose="02020603050405020304" pitchFamily="18" charset="0"/>
                <a:cs typeface="Times New Roman" panose="02020603050405020304" pitchFamily="18" charset="0"/>
              </a:rPr>
              <a:t> </a:t>
            </a:r>
            <a:r>
              <a:rPr lang="en-US" sz="2800" dirty="0" err="1">
                <a:solidFill>
                  <a:srgbClr val="0000CC"/>
                </a:solidFill>
                <a:latin typeface="Times New Roman" panose="02020603050405020304" pitchFamily="18" charset="0"/>
                <a:cs typeface="Times New Roman" panose="02020603050405020304" pitchFamily="18" charset="0"/>
              </a:rPr>
              <a:t>với</a:t>
            </a:r>
            <a:r>
              <a:rPr lang="en-US" sz="2800" dirty="0">
                <a:solidFill>
                  <a:srgbClr val="0000CC"/>
                </a:solidFill>
                <a:latin typeface="Times New Roman" panose="02020603050405020304" pitchFamily="18" charset="0"/>
                <a:cs typeface="Times New Roman" panose="02020603050405020304" pitchFamily="18" charset="0"/>
              </a:rPr>
              <a:t> Oy</a:t>
            </a:r>
          </a:p>
          <a:p>
            <a:pPr algn="just"/>
            <a:r>
              <a:rPr lang="en-US" sz="2800" dirty="0">
                <a:solidFill>
                  <a:srgbClr val="0000CC"/>
                </a:solidFill>
                <a:latin typeface="Times New Roman" panose="02020603050405020304" pitchFamily="18" charset="0"/>
                <a:cs typeface="Times New Roman" panose="02020603050405020304" pitchFamily="18" charset="0"/>
              </a:rPr>
              <a:t>-</a:t>
            </a:r>
            <a:r>
              <a:rPr lang="en-US" sz="2800" dirty="0" err="1">
                <a:solidFill>
                  <a:srgbClr val="0000CC"/>
                </a:solidFill>
                <a:latin typeface="Times New Roman" panose="02020603050405020304" pitchFamily="18" charset="0"/>
                <a:cs typeface="Times New Roman" panose="02020603050405020304" pitchFamily="18" charset="0"/>
              </a:rPr>
              <a:t>Giao</a:t>
            </a:r>
            <a:r>
              <a:rPr lang="en-US" sz="2800" dirty="0">
                <a:solidFill>
                  <a:srgbClr val="0000CC"/>
                </a:solidFill>
                <a:latin typeface="Times New Roman" panose="02020603050405020304" pitchFamily="18" charset="0"/>
                <a:cs typeface="Times New Roman" panose="02020603050405020304" pitchFamily="18" charset="0"/>
              </a:rPr>
              <a:t> </a:t>
            </a:r>
            <a:r>
              <a:rPr lang="en-US" sz="2800" dirty="0" err="1">
                <a:solidFill>
                  <a:srgbClr val="0000CC"/>
                </a:solidFill>
                <a:latin typeface="Times New Roman" panose="02020603050405020304" pitchFamily="18" charset="0"/>
                <a:cs typeface="Times New Roman" panose="02020603050405020304" pitchFamily="18" charset="0"/>
              </a:rPr>
              <a:t>của</a:t>
            </a:r>
            <a:r>
              <a:rPr lang="en-US" sz="2800" dirty="0">
                <a:solidFill>
                  <a:srgbClr val="0000CC"/>
                </a:solidFill>
                <a:latin typeface="Times New Roman" panose="02020603050405020304" pitchFamily="18" charset="0"/>
                <a:cs typeface="Times New Roman" panose="02020603050405020304" pitchFamily="18" charset="0"/>
              </a:rPr>
              <a:t> 2 </a:t>
            </a:r>
            <a:r>
              <a:rPr lang="en-US" sz="2800" dirty="0" err="1">
                <a:solidFill>
                  <a:srgbClr val="0000CC"/>
                </a:solidFill>
                <a:latin typeface="Times New Roman" panose="02020603050405020304" pitchFamily="18" charset="0"/>
                <a:cs typeface="Times New Roman" panose="02020603050405020304" pitchFamily="18" charset="0"/>
              </a:rPr>
              <a:t>đường</a:t>
            </a:r>
            <a:r>
              <a:rPr lang="en-US" sz="2800" dirty="0">
                <a:solidFill>
                  <a:srgbClr val="0000CC"/>
                </a:solidFill>
                <a:latin typeface="Times New Roman" panose="02020603050405020304" pitchFamily="18" charset="0"/>
                <a:cs typeface="Times New Roman" panose="02020603050405020304" pitchFamily="18" charset="0"/>
              </a:rPr>
              <a:t> </a:t>
            </a:r>
            <a:r>
              <a:rPr lang="en-US" sz="2800" dirty="0" err="1">
                <a:solidFill>
                  <a:srgbClr val="0000CC"/>
                </a:solidFill>
                <a:latin typeface="Times New Roman" panose="02020603050405020304" pitchFamily="18" charset="0"/>
                <a:cs typeface="Times New Roman" panose="02020603050405020304" pitchFamily="18" charset="0"/>
              </a:rPr>
              <a:t>vuông</a:t>
            </a:r>
            <a:r>
              <a:rPr lang="en-US" sz="2800" dirty="0">
                <a:solidFill>
                  <a:srgbClr val="0000CC"/>
                </a:solidFill>
                <a:latin typeface="Times New Roman" panose="02020603050405020304" pitchFamily="18" charset="0"/>
                <a:cs typeface="Times New Roman" panose="02020603050405020304" pitchFamily="18" charset="0"/>
              </a:rPr>
              <a:t> </a:t>
            </a:r>
            <a:r>
              <a:rPr lang="en-US" sz="2800" dirty="0" err="1">
                <a:solidFill>
                  <a:srgbClr val="0000CC"/>
                </a:solidFill>
                <a:latin typeface="Times New Roman" panose="02020603050405020304" pitchFamily="18" charset="0"/>
                <a:cs typeface="Times New Roman" panose="02020603050405020304" pitchFamily="18" charset="0"/>
              </a:rPr>
              <a:t>góc</a:t>
            </a:r>
            <a:r>
              <a:rPr lang="en-US" sz="2800" dirty="0">
                <a:solidFill>
                  <a:srgbClr val="0000CC"/>
                </a:solidFill>
                <a:latin typeface="Times New Roman" panose="02020603050405020304" pitchFamily="18" charset="0"/>
                <a:cs typeface="Times New Roman" panose="02020603050405020304" pitchFamily="18" charset="0"/>
              </a:rPr>
              <a:t> </a:t>
            </a:r>
            <a:r>
              <a:rPr lang="en-US" sz="2800" dirty="0" err="1">
                <a:solidFill>
                  <a:srgbClr val="0000CC"/>
                </a:solidFill>
                <a:latin typeface="Times New Roman" panose="02020603050405020304" pitchFamily="18" charset="0"/>
                <a:cs typeface="Times New Roman" panose="02020603050405020304" pitchFamily="18" charset="0"/>
              </a:rPr>
              <a:t>chính</a:t>
            </a:r>
            <a:r>
              <a:rPr lang="en-US" sz="2800" dirty="0">
                <a:solidFill>
                  <a:srgbClr val="0000CC"/>
                </a:solidFill>
                <a:latin typeface="Times New Roman" panose="02020603050405020304" pitchFamily="18" charset="0"/>
                <a:cs typeface="Times New Roman" panose="02020603050405020304" pitchFamily="18" charset="0"/>
              </a:rPr>
              <a:t> </a:t>
            </a:r>
            <a:r>
              <a:rPr lang="en-US" sz="2800" dirty="0" err="1">
                <a:solidFill>
                  <a:srgbClr val="0000CC"/>
                </a:solidFill>
                <a:latin typeface="Times New Roman" panose="02020603050405020304" pitchFamily="18" charset="0"/>
                <a:cs typeface="Times New Roman" panose="02020603050405020304" pitchFamily="18" charset="0"/>
              </a:rPr>
              <a:t>là</a:t>
            </a:r>
            <a:r>
              <a:rPr lang="en-US" sz="2800" dirty="0">
                <a:solidFill>
                  <a:srgbClr val="0000CC"/>
                </a:solidFill>
                <a:latin typeface="Times New Roman" panose="02020603050405020304" pitchFamily="18" charset="0"/>
                <a:cs typeface="Times New Roman" panose="02020603050405020304" pitchFamily="18" charset="0"/>
              </a:rPr>
              <a:t> </a:t>
            </a:r>
            <a:r>
              <a:rPr lang="en-US" sz="2800" dirty="0" err="1">
                <a:solidFill>
                  <a:srgbClr val="0000CC"/>
                </a:solidFill>
                <a:latin typeface="Times New Roman" panose="02020603050405020304" pitchFamily="18" charset="0"/>
                <a:cs typeface="Times New Roman" panose="02020603050405020304" pitchFamily="18" charset="0"/>
              </a:rPr>
              <a:t>điểm</a:t>
            </a:r>
            <a:r>
              <a:rPr lang="en-US" sz="2800" dirty="0">
                <a:solidFill>
                  <a:srgbClr val="0000CC"/>
                </a:solidFill>
                <a:latin typeface="Times New Roman" panose="02020603050405020304" pitchFamily="18" charset="0"/>
                <a:cs typeface="Times New Roman" panose="02020603050405020304" pitchFamily="18" charset="0"/>
              </a:rPr>
              <a:t> A </a:t>
            </a:r>
            <a:r>
              <a:rPr lang="en-US" sz="2800" dirty="0" err="1">
                <a:solidFill>
                  <a:srgbClr val="0000CC"/>
                </a:solidFill>
                <a:latin typeface="Times New Roman" panose="02020603050405020304" pitchFamily="18" charset="0"/>
                <a:cs typeface="Times New Roman" panose="02020603050405020304" pitchFamily="18" charset="0"/>
              </a:rPr>
              <a:t>cần</a:t>
            </a:r>
            <a:r>
              <a:rPr lang="en-US" sz="2800" dirty="0">
                <a:solidFill>
                  <a:srgbClr val="0000CC"/>
                </a:solidFill>
                <a:latin typeface="Times New Roman" panose="02020603050405020304" pitchFamily="18" charset="0"/>
                <a:cs typeface="Times New Roman" panose="02020603050405020304" pitchFamily="18" charset="0"/>
              </a:rPr>
              <a:t> </a:t>
            </a:r>
            <a:r>
              <a:rPr lang="en-US" sz="2800" dirty="0" err="1">
                <a:solidFill>
                  <a:srgbClr val="0000CC"/>
                </a:solidFill>
                <a:latin typeface="Times New Roman" panose="02020603050405020304" pitchFamily="18" charset="0"/>
                <a:cs typeface="Times New Roman" panose="02020603050405020304" pitchFamily="18" charset="0"/>
              </a:rPr>
              <a:t>tìm</a:t>
            </a:r>
            <a:endParaRPr lang="vi-VN" sz="2800" dirty="0">
              <a:solidFill>
                <a:srgbClr val="0000CC"/>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46826650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Sing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down)">
                                      <p:cBhvr>
                                        <p:cTn id="7" dur="5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wipe(down)">
                                      <p:cBhvr>
                                        <p:cTn id="12" dur="500"/>
                                        <p:tgtEl>
                                          <p:spTgt spid="15"/>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wipe(down)">
                                      <p:cBhvr>
                                        <p:cTn id="17" dur="500"/>
                                        <p:tgtEl>
                                          <p:spTgt spid="16"/>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1" fill="hold" grpId="0" nodeType="clickEffect">
                                  <p:stCondLst>
                                    <p:cond delay="0"/>
                                  </p:stCondLst>
                                  <p:childTnLst>
                                    <p:set>
                                      <p:cBhvr>
                                        <p:cTn id="21" dur="1" fill="hold">
                                          <p:stCondLst>
                                            <p:cond delay="0"/>
                                          </p:stCondLst>
                                        </p:cTn>
                                        <p:tgtEl>
                                          <p:spTgt spid="23"/>
                                        </p:tgtEl>
                                        <p:attrNameLst>
                                          <p:attrName>style.visibility</p:attrName>
                                        </p:attrNameLst>
                                      </p:cBhvr>
                                      <p:to>
                                        <p:strVal val="visible"/>
                                      </p:to>
                                    </p:set>
                                    <p:animEffect transition="in" filter="wipe(up)">
                                      <p:cBhvr>
                                        <p:cTn id="22"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5" grpId="0"/>
      <p:bldP spid="16" grpId="0"/>
      <p:bldP spid="23"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E348CC69-F093-4346-892F-4A78311CC379}"/>
              </a:ext>
            </a:extLst>
          </p:cNvPr>
          <p:cNvSpPr txBox="1"/>
          <p:nvPr/>
        </p:nvSpPr>
        <p:spPr>
          <a:xfrm>
            <a:off x="4368000" y="236755"/>
            <a:ext cx="3176956" cy="584775"/>
          </a:xfrm>
          <a:prstGeom prst="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0">
            <a:schemeClr val="accent6"/>
          </a:lnRef>
          <a:fillRef idx="3">
            <a:schemeClr val="accent6"/>
          </a:fillRef>
          <a:effectRef idx="3">
            <a:schemeClr val="accent6"/>
          </a:effectRef>
          <a:fontRef idx="minor">
            <a:schemeClr val="lt1"/>
          </a:fontRef>
        </p:style>
        <p:txBody>
          <a:bodyPr wrap="square" rtlCol="0">
            <a:spAutoFit/>
          </a:bodyPr>
          <a:lstStyle/>
          <a:p>
            <a:pPr algn="ctr"/>
            <a:r>
              <a:rPr lang="en-US" sz="3200" b="1" dirty="0">
                <a:solidFill>
                  <a:srgbClr val="00206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BÀI TẬP</a:t>
            </a:r>
            <a:endParaRPr lang="vi-VN" sz="3200" b="1" dirty="0">
              <a:solidFill>
                <a:srgbClr val="00206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3" name="TextBox 2">
            <a:extLst>
              <a:ext uri="{FF2B5EF4-FFF2-40B4-BE49-F238E27FC236}">
                <a16:creationId xmlns:a16="http://schemas.microsoft.com/office/drawing/2014/main" id="{B16B0914-6C9A-49E2-9AB8-470CF1291A32}"/>
              </a:ext>
            </a:extLst>
          </p:cNvPr>
          <p:cNvSpPr txBox="1"/>
          <p:nvPr/>
        </p:nvSpPr>
        <p:spPr>
          <a:xfrm>
            <a:off x="1200000" y="835439"/>
            <a:ext cx="1512000" cy="523220"/>
          </a:xfrm>
          <a:prstGeom prst="rect">
            <a:avLst/>
          </a:prstGeom>
          <a:noFill/>
        </p:spPr>
        <p:txBody>
          <a:bodyPr wrap="square" rtlCol="0">
            <a:spAutoFit/>
          </a:bodyPr>
          <a:lstStyle/>
          <a:p>
            <a:r>
              <a:rPr lang="en-US" sz="2800" b="1" dirty="0" err="1">
                <a:solidFill>
                  <a:srgbClr val="0070C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Bài</a:t>
            </a:r>
            <a:r>
              <a:rPr lang="en-US" sz="2800" b="1" dirty="0">
                <a:solidFill>
                  <a:srgbClr val="0070C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5: </a:t>
            </a:r>
            <a:endParaRPr lang="vi-VN" sz="2800" b="1" dirty="0">
              <a:solidFill>
                <a:srgbClr val="0070C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7" name="TextBox 6">
            <a:extLst>
              <a:ext uri="{FF2B5EF4-FFF2-40B4-BE49-F238E27FC236}">
                <a16:creationId xmlns:a16="http://schemas.microsoft.com/office/drawing/2014/main" id="{7BD91424-7B39-4F4A-96F3-C4BDB4FEBBC9}"/>
              </a:ext>
            </a:extLst>
          </p:cNvPr>
          <p:cNvSpPr txBox="1"/>
          <p:nvPr/>
        </p:nvSpPr>
        <p:spPr>
          <a:xfrm>
            <a:off x="1204532" y="1210855"/>
            <a:ext cx="9503892" cy="523220"/>
          </a:xfrm>
          <a:prstGeom prst="rect">
            <a:avLst/>
          </a:prstGeom>
          <a:noFill/>
        </p:spPr>
        <p:txBody>
          <a:bodyPr wrap="square" rtlCol="0">
            <a:spAutoFit/>
          </a:bodyPr>
          <a:lstStyle/>
          <a:p>
            <a:r>
              <a:rPr lang="en-US" sz="2800" dirty="0">
                <a:latin typeface="Times New Roman" panose="02020603050405020304" pitchFamily="18" charset="0"/>
                <a:cs typeface="Times New Roman" panose="02020603050405020304" pitchFamily="18" charset="0"/>
              </a:rPr>
              <a:t>Cho tam </a:t>
            </a:r>
            <a:r>
              <a:rPr lang="en-US" sz="2800" dirty="0" err="1">
                <a:latin typeface="Times New Roman" panose="02020603050405020304" pitchFamily="18" charset="0"/>
                <a:cs typeface="Times New Roman" panose="02020603050405020304" pitchFamily="18" charset="0"/>
              </a:rPr>
              <a:t>giác</a:t>
            </a:r>
            <a:r>
              <a:rPr lang="en-US" sz="2800" dirty="0">
                <a:latin typeface="Times New Roman" panose="02020603050405020304" pitchFamily="18" charset="0"/>
                <a:cs typeface="Times New Roman" panose="02020603050405020304" pitchFamily="18" charset="0"/>
              </a:rPr>
              <a:t> ABC </a:t>
            </a:r>
            <a:r>
              <a:rPr lang="en-US" sz="2800" dirty="0" err="1">
                <a:latin typeface="Times New Roman" panose="02020603050405020304" pitchFamily="18" charset="0"/>
                <a:cs typeface="Times New Roman" panose="02020603050405020304" pitchFamily="18" charset="0"/>
              </a:rPr>
              <a:t>nh</a:t>
            </a:r>
            <a:r>
              <a:rPr lang="vi-VN" sz="2800" dirty="0">
                <a:latin typeface="Times New Roman" panose="02020603050405020304" pitchFamily="18" charset="0"/>
                <a:cs typeface="Times New Roman" panose="02020603050405020304" pitchFamily="18" charset="0"/>
              </a:rPr>
              <a:t>ư</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Hình</a:t>
            </a:r>
            <a:r>
              <a:rPr lang="en-US" sz="2800" dirty="0">
                <a:latin typeface="Times New Roman" panose="02020603050405020304" pitchFamily="18" charset="0"/>
                <a:cs typeface="Times New Roman" panose="02020603050405020304" pitchFamily="18" charset="0"/>
              </a:rPr>
              <a:t> 12</a:t>
            </a:r>
            <a:endParaRPr lang="vi-VN" sz="2800" dirty="0">
              <a:latin typeface="Times New Roman" panose="02020603050405020304" pitchFamily="18" charset="0"/>
              <a:cs typeface="Times New Roman" panose="02020603050405020304" pitchFamily="18" charset="0"/>
            </a:endParaRPr>
          </a:p>
        </p:txBody>
      </p:sp>
      <p:sp>
        <p:nvSpPr>
          <p:cNvPr id="9" name="TextBox 8">
            <a:extLst>
              <a:ext uri="{FF2B5EF4-FFF2-40B4-BE49-F238E27FC236}">
                <a16:creationId xmlns:a16="http://schemas.microsoft.com/office/drawing/2014/main" id="{FBD768EF-7371-46D4-B824-43006D1906A5}"/>
              </a:ext>
            </a:extLst>
          </p:cNvPr>
          <p:cNvSpPr txBox="1"/>
          <p:nvPr/>
        </p:nvSpPr>
        <p:spPr>
          <a:xfrm>
            <a:off x="912000" y="1701000"/>
            <a:ext cx="6240133" cy="523220"/>
          </a:xfrm>
          <a:prstGeom prst="rect">
            <a:avLst/>
          </a:prstGeom>
          <a:noFill/>
        </p:spPr>
        <p:txBody>
          <a:bodyPr wrap="square" rtlCol="0">
            <a:spAutoFit/>
          </a:bodyPr>
          <a:lstStyle/>
          <a:p>
            <a:r>
              <a:rPr lang="en-US" sz="2800" dirty="0">
                <a:latin typeface="Times New Roman" panose="02020603050405020304" pitchFamily="18" charset="0"/>
                <a:cs typeface="Times New Roman" panose="02020603050405020304" pitchFamily="18" charset="0"/>
              </a:rPr>
              <a:t>a)</a:t>
            </a:r>
            <a:r>
              <a:rPr lang="en-US" sz="2800" dirty="0" err="1">
                <a:latin typeface="Times New Roman" panose="02020603050405020304" pitchFamily="18" charset="0"/>
                <a:cs typeface="Times New Roman" panose="02020603050405020304" pitchFamily="18" charset="0"/>
              </a:rPr>
              <a:t>Xác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định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tọa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độ</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các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điểm</a:t>
            </a:r>
            <a:r>
              <a:rPr lang="en-US" sz="2800" dirty="0">
                <a:latin typeface="Times New Roman" panose="02020603050405020304" pitchFamily="18" charset="0"/>
                <a:cs typeface="Times New Roman" panose="02020603050405020304" pitchFamily="18" charset="0"/>
              </a:rPr>
              <a:t> A, B, C</a:t>
            </a:r>
            <a:endParaRPr lang="vi-VN" sz="2800" dirty="0">
              <a:latin typeface="Times New Roman" panose="02020603050405020304" pitchFamily="18" charset="0"/>
              <a:cs typeface="Times New Roman" panose="02020603050405020304" pitchFamily="18" charset="0"/>
            </a:endParaRPr>
          </a:p>
        </p:txBody>
      </p:sp>
      <p:sp>
        <p:nvSpPr>
          <p:cNvPr id="10" name="TextBox 9">
            <a:extLst>
              <a:ext uri="{FF2B5EF4-FFF2-40B4-BE49-F238E27FC236}">
                <a16:creationId xmlns:a16="http://schemas.microsoft.com/office/drawing/2014/main" id="{B9E25F61-3E3A-4373-9ECA-ADA0701DD2C1}"/>
              </a:ext>
            </a:extLst>
          </p:cNvPr>
          <p:cNvSpPr txBox="1"/>
          <p:nvPr/>
        </p:nvSpPr>
        <p:spPr>
          <a:xfrm>
            <a:off x="912000" y="2207171"/>
            <a:ext cx="5759997" cy="954107"/>
          </a:xfrm>
          <a:prstGeom prst="rect">
            <a:avLst/>
          </a:prstGeom>
          <a:noFill/>
        </p:spPr>
        <p:txBody>
          <a:bodyPr wrap="square" rtlCol="0">
            <a:spAutoFit/>
          </a:bodyPr>
          <a:lstStyle/>
          <a:p>
            <a:r>
              <a:rPr lang="en-US" sz="2800" dirty="0">
                <a:latin typeface="Times New Roman" panose="02020603050405020304" pitchFamily="18" charset="0"/>
                <a:cs typeface="Times New Roman" panose="02020603050405020304" pitchFamily="18" charset="0"/>
              </a:rPr>
              <a:t>b)Tam </a:t>
            </a:r>
            <a:r>
              <a:rPr lang="en-US" sz="2800" dirty="0" err="1">
                <a:latin typeface="Times New Roman" panose="02020603050405020304" pitchFamily="18" charset="0"/>
                <a:cs typeface="Times New Roman" panose="02020603050405020304" pitchFamily="18" charset="0"/>
              </a:rPr>
              <a:t>giác</a:t>
            </a:r>
            <a:r>
              <a:rPr lang="en-US" sz="2800" dirty="0">
                <a:latin typeface="Times New Roman" panose="02020603050405020304" pitchFamily="18" charset="0"/>
                <a:cs typeface="Times New Roman" panose="02020603050405020304" pitchFamily="18" charset="0"/>
              </a:rPr>
              <a:t> ABC </a:t>
            </a:r>
            <a:r>
              <a:rPr lang="en-US" sz="2800" dirty="0" err="1">
                <a:latin typeface="Times New Roman" panose="02020603050405020304" pitchFamily="18" charset="0"/>
                <a:cs typeface="Times New Roman" panose="02020603050405020304" pitchFamily="18" charset="0"/>
              </a:rPr>
              <a:t>có</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là</a:t>
            </a:r>
            <a:r>
              <a:rPr lang="en-US" sz="2800" dirty="0">
                <a:latin typeface="Times New Roman" panose="02020603050405020304" pitchFamily="18" charset="0"/>
                <a:cs typeface="Times New Roman" panose="02020603050405020304" pitchFamily="18" charset="0"/>
              </a:rPr>
              <a:t> tam </a:t>
            </a:r>
            <a:r>
              <a:rPr lang="en-US" sz="2800" dirty="0" err="1">
                <a:latin typeface="Times New Roman" panose="02020603050405020304" pitchFamily="18" charset="0"/>
                <a:cs typeface="Times New Roman" panose="02020603050405020304" pitchFamily="18" charset="0"/>
              </a:rPr>
              <a:t>giác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vuông</a:t>
            </a:r>
            <a:r>
              <a:rPr lang="en-US" sz="2800" dirty="0">
                <a:latin typeface="Times New Roman" panose="02020603050405020304" pitchFamily="18" charset="0"/>
                <a:cs typeface="Times New Roman" panose="02020603050405020304" pitchFamily="18" charset="0"/>
              </a:rPr>
              <a:t> hay </a:t>
            </a:r>
            <a:r>
              <a:rPr lang="en-US" sz="2800" dirty="0" err="1">
                <a:latin typeface="Times New Roman" panose="02020603050405020304" pitchFamily="18" charset="0"/>
                <a:cs typeface="Times New Roman" panose="02020603050405020304" pitchFamily="18" charset="0"/>
              </a:rPr>
              <a:t>không</a:t>
            </a:r>
            <a:r>
              <a:rPr lang="en-US" sz="2800" dirty="0">
                <a:latin typeface="Times New Roman" panose="02020603050405020304" pitchFamily="18" charset="0"/>
                <a:cs typeface="Times New Roman" panose="02020603050405020304" pitchFamily="18" charset="0"/>
              </a:rPr>
              <a:t>?</a:t>
            </a:r>
          </a:p>
        </p:txBody>
      </p:sp>
      <p:sp>
        <p:nvSpPr>
          <p:cNvPr id="11" name="TextBox 10">
            <a:extLst>
              <a:ext uri="{FF2B5EF4-FFF2-40B4-BE49-F238E27FC236}">
                <a16:creationId xmlns:a16="http://schemas.microsoft.com/office/drawing/2014/main" id="{AE560BEB-0BEF-4EB6-B5DC-20906490AAD9}"/>
              </a:ext>
            </a:extLst>
          </p:cNvPr>
          <p:cNvSpPr txBox="1"/>
          <p:nvPr/>
        </p:nvSpPr>
        <p:spPr>
          <a:xfrm>
            <a:off x="920389" y="3181459"/>
            <a:ext cx="6114572" cy="954107"/>
          </a:xfrm>
          <a:prstGeom prst="rect">
            <a:avLst/>
          </a:prstGeom>
          <a:noFill/>
        </p:spPr>
        <p:txBody>
          <a:bodyPr wrap="square" rtlCol="0">
            <a:spAutoFit/>
          </a:bodyPr>
          <a:lstStyle/>
          <a:p>
            <a:r>
              <a:rPr lang="en-US" sz="2800" dirty="0">
                <a:latin typeface="Times New Roman" panose="02020603050405020304" pitchFamily="18" charset="0"/>
                <a:cs typeface="Times New Roman" panose="02020603050405020304" pitchFamily="18" charset="0"/>
              </a:rPr>
              <a:t>c)</a:t>
            </a:r>
            <a:r>
              <a:rPr lang="en-US" sz="2800" dirty="0" err="1">
                <a:latin typeface="Times New Roman" panose="02020603050405020304" pitchFamily="18" charset="0"/>
                <a:cs typeface="Times New Roman" panose="02020603050405020304" pitchFamily="18" charset="0"/>
              </a:rPr>
              <a:t>Xác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định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tọa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độ</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điểm</a:t>
            </a:r>
            <a:r>
              <a:rPr lang="en-US" sz="2800" dirty="0">
                <a:latin typeface="Times New Roman" panose="02020603050405020304" pitchFamily="18" charset="0"/>
                <a:cs typeface="Times New Roman" panose="02020603050405020304" pitchFamily="18" charset="0"/>
              </a:rPr>
              <a:t> D </a:t>
            </a:r>
            <a:r>
              <a:rPr lang="en-US" sz="2800" dirty="0" err="1">
                <a:latin typeface="Times New Roman" panose="02020603050405020304" pitchFamily="18" charset="0"/>
                <a:cs typeface="Times New Roman" panose="02020603050405020304" pitchFamily="18" charset="0"/>
              </a:rPr>
              <a:t>để</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tứ</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giác</a:t>
            </a:r>
            <a:r>
              <a:rPr lang="en-US" sz="2800" dirty="0">
                <a:latin typeface="Times New Roman" panose="02020603050405020304" pitchFamily="18" charset="0"/>
                <a:cs typeface="Times New Roman" panose="02020603050405020304" pitchFamily="18" charset="0"/>
              </a:rPr>
              <a:t> ABCD </a:t>
            </a:r>
            <a:r>
              <a:rPr lang="en-US" sz="2800" dirty="0" err="1">
                <a:latin typeface="Times New Roman" panose="02020603050405020304" pitchFamily="18" charset="0"/>
                <a:cs typeface="Times New Roman" panose="02020603050405020304" pitchFamily="18" charset="0"/>
              </a:rPr>
              <a:t>là</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hình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chữ</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nhật</a:t>
            </a:r>
            <a:endParaRPr lang="vi-VN" sz="2800" dirty="0">
              <a:latin typeface="Times New Roman" panose="02020603050405020304" pitchFamily="18" charset="0"/>
              <a:cs typeface="Times New Roman" panose="02020603050405020304" pitchFamily="18" charset="0"/>
            </a:endParaRPr>
          </a:p>
        </p:txBody>
      </p:sp>
      <p:grpSp>
        <p:nvGrpSpPr>
          <p:cNvPr id="64" name="Group 63">
            <a:extLst>
              <a:ext uri="{FF2B5EF4-FFF2-40B4-BE49-F238E27FC236}">
                <a16:creationId xmlns:a16="http://schemas.microsoft.com/office/drawing/2014/main" id="{96D918A4-5265-4E8F-9D99-E4EA3BAC411F}"/>
              </a:ext>
            </a:extLst>
          </p:cNvPr>
          <p:cNvGrpSpPr/>
          <p:nvPr/>
        </p:nvGrpSpPr>
        <p:grpSpPr>
          <a:xfrm>
            <a:off x="7283666" y="1466894"/>
            <a:ext cx="4236830" cy="3833196"/>
            <a:chOff x="7283666" y="1466894"/>
            <a:chExt cx="4236830" cy="3833196"/>
          </a:xfrm>
        </p:grpSpPr>
        <p:grpSp>
          <p:nvGrpSpPr>
            <p:cNvPr id="21" name="Group 20">
              <a:extLst>
                <a:ext uri="{FF2B5EF4-FFF2-40B4-BE49-F238E27FC236}">
                  <a16:creationId xmlns:a16="http://schemas.microsoft.com/office/drawing/2014/main" id="{334D1396-0509-44EC-9543-1DAC90AAB556}"/>
                </a:ext>
              </a:extLst>
            </p:cNvPr>
            <p:cNvGrpSpPr/>
            <p:nvPr/>
          </p:nvGrpSpPr>
          <p:grpSpPr>
            <a:xfrm>
              <a:off x="7283666" y="1466894"/>
              <a:ext cx="4236830" cy="3833196"/>
              <a:chOff x="7494143" y="796861"/>
              <a:chExt cx="4236830" cy="3833196"/>
            </a:xfrm>
          </p:grpSpPr>
          <p:grpSp>
            <p:nvGrpSpPr>
              <p:cNvPr id="32" name="Group 31">
                <a:extLst>
                  <a:ext uri="{FF2B5EF4-FFF2-40B4-BE49-F238E27FC236}">
                    <a16:creationId xmlns:a16="http://schemas.microsoft.com/office/drawing/2014/main" id="{9A72CA20-8ADE-4FFE-8D7C-611C25F37B52}"/>
                  </a:ext>
                </a:extLst>
              </p:cNvPr>
              <p:cNvGrpSpPr/>
              <p:nvPr/>
            </p:nvGrpSpPr>
            <p:grpSpPr>
              <a:xfrm>
                <a:off x="7494143" y="957943"/>
                <a:ext cx="4023079" cy="3672114"/>
                <a:chOff x="7494143" y="957943"/>
                <a:chExt cx="4023079" cy="3672114"/>
              </a:xfrm>
            </p:grpSpPr>
            <p:grpSp>
              <p:nvGrpSpPr>
                <p:cNvPr id="47" name="Group 46">
                  <a:extLst>
                    <a:ext uri="{FF2B5EF4-FFF2-40B4-BE49-F238E27FC236}">
                      <a16:creationId xmlns:a16="http://schemas.microsoft.com/office/drawing/2014/main" id="{89051E14-0289-4486-90B9-E274838CE690}"/>
                    </a:ext>
                  </a:extLst>
                </p:cNvPr>
                <p:cNvGrpSpPr/>
                <p:nvPr/>
              </p:nvGrpSpPr>
              <p:grpSpPr>
                <a:xfrm>
                  <a:off x="7494143" y="957943"/>
                  <a:ext cx="4023079" cy="3672114"/>
                  <a:chOff x="7494143" y="957943"/>
                  <a:chExt cx="4023079" cy="3672114"/>
                </a:xfrm>
              </p:grpSpPr>
              <p:cxnSp>
                <p:nvCxnSpPr>
                  <p:cNvPr id="60" name="Straight Arrow Connector 59">
                    <a:extLst>
                      <a:ext uri="{FF2B5EF4-FFF2-40B4-BE49-F238E27FC236}">
                        <a16:creationId xmlns:a16="http://schemas.microsoft.com/office/drawing/2014/main" id="{66F0E67B-66DA-4124-AFBD-F233A3B0E21F}"/>
                      </a:ext>
                    </a:extLst>
                  </p:cNvPr>
                  <p:cNvCxnSpPr/>
                  <p:nvPr/>
                </p:nvCxnSpPr>
                <p:spPr>
                  <a:xfrm flipV="1">
                    <a:off x="9477829" y="957943"/>
                    <a:ext cx="0" cy="3672114"/>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61" name="Straight Arrow Connector 60">
                    <a:extLst>
                      <a:ext uri="{FF2B5EF4-FFF2-40B4-BE49-F238E27FC236}">
                        <a16:creationId xmlns:a16="http://schemas.microsoft.com/office/drawing/2014/main" id="{E9B59787-782E-4D83-A047-0D3D695F9889}"/>
                      </a:ext>
                    </a:extLst>
                  </p:cNvPr>
                  <p:cNvCxnSpPr/>
                  <p:nvPr/>
                </p:nvCxnSpPr>
                <p:spPr>
                  <a:xfrm>
                    <a:off x="7494143" y="3352995"/>
                    <a:ext cx="4023079" cy="0"/>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grpSp>
            <p:sp>
              <p:nvSpPr>
                <p:cNvPr id="48" name="TextBox 47">
                  <a:extLst>
                    <a:ext uri="{FF2B5EF4-FFF2-40B4-BE49-F238E27FC236}">
                      <a16:creationId xmlns:a16="http://schemas.microsoft.com/office/drawing/2014/main" id="{B2693E58-0338-4069-9C47-C6E3E7165EFA}"/>
                    </a:ext>
                  </a:extLst>
                </p:cNvPr>
                <p:cNvSpPr txBox="1"/>
                <p:nvPr/>
              </p:nvSpPr>
              <p:spPr>
                <a:xfrm>
                  <a:off x="9335828" y="2121471"/>
                  <a:ext cx="566052" cy="369332"/>
                </a:xfrm>
                <a:prstGeom prst="rect">
                  <a:avLst/>
                </a:prstGeom>
                <a:noFill/>
              </p:spPr>
              <p:txBody>
                <a:bodyPr wrap="square" rtlCol="0">
                  <a:spAutoFit/>
                </a:bodyPr>
                <a:lstStyle/>
                <a:p>
                  <a:r>
                    <a:rPr lang="en-US" dirty="0"/>
                    <a:t>_</a:t>
                  </a:r>
                  <a:endParaRPr lang="vi-VN" dirty="0"/>
                </a:p>
              </p:txBody>
            </p:sp>
            <p:sp>
              <p:nvSpPr>
                <p:cNvPr id="49" name="TextBox 48">
                  <a:extLst>
                    <a:ext uri="{FF2B5EF4-FFF2-40B4-BE49-F238E27FC236}">
                      <a16:creationId xmlns:a16="http://schemas.microsoft.com/office/drawing/2014/main" id="{6451C8CF-DF8F-43F2-BA9B-0AD6CE51FE18}"/>
                    </a:ext>
                  </a:extLst>
                </p:cNvPr>
                <p:cNvSpPr txBox="1"/>
                <p:nvPr/>
              </p:nvSpPr>
              <p:spPr>
                <a:xfrm>
                  <a:off x="9338965" y="1635265"/>
                  <a:ext cx="566052" cy="369332"/>
                </a:xfrm>
                <a:prstGeom prst="rect">
                  <a:avLst/>
                </a:prstGeom>
                <a:noFill/>
              </p:spPr>
              <p:txBody>
                <a:bodyPr wrap="square" rtlCol="0">
                  <a:spAutoFit/>
                </a:bodyPr>
                <a:lstStyle/>
                <a:p>
                  <a:r>
                    <a:rPr lang="en-US" dirty="0"/>
                    <a:t>_</a:t>
                  </a:r>
                  <a:endParaRPr lang="vi-VN" dirty="0"/>
                </a:p>
              </p:txBody>
            </p:sp>
            <p:sp>
              <p:nvSpPr>
                <p:cNvPr id="50" name="TextBox 49">
                  <a:extLst>
                    <a:ext uri="{FF2B5EF4-FFF2-40B4-BE49-F238E27FC236}">
                      <a16:creationId xmlns:a16="http://schemas.microsoft.com/office/drawing/2014/main" id="{B1A479EE-F72D-46DB-99B0-DE5FC5F5108E}"/>
                    </a:ext>
                  </a:extLst>
                </p:cNvPr>
                <p:cNvSpPr txBox="1"/>
                <p:nvPr/>
              </p:nvSpPr>
              <p:spPr>
                <a:xfrm>
                  <a:off x="9306800" y="1141306"/>
                  <a:ext cx="566052" cy="369332"/>
                </a:xfrm>
                <a:prstGeom prst="rect">
                  <a:avLst/>
                </a:prstGeom>
                <a:noFill/>
              </p:spPr>
              <p:txBody>
                <a:bodyPr wrap="square" rtlCol="0">
                  <a:spAutoFit/>
                </a:bodyPr>
                <a:lstStyle/>
                <a:p>
                  <a:r>
                    <a:rPr lang="en-US" dirty="0"/>
                    <a:t>_</a:t>
                  </a:r>
                  <a:endParaRPr lang="vi-VN" dirty="0"/>
                </a:p>
              </p:txBody>
            </p:sp>
            <p:sp>
              <p:nvSpPr>
                <p:cNvPr id="51" name="TextBox 50">
                  <a:extLst>
                    <a:ext uri="{FF2B5EF4-FFF2-40B4-BE49-F238E27FC236}">
                      <a16:creationId xmlns:a16="http://schemas.microsoft.com/office/drawing/2014/main" id="{CE602787-ABD0-4B55-BD37-94205C498741}"/>
                    </a:ext>
                  </a:extLst>
                </p:cNvPr>
                <p:cNvSpPr txBox="1"/>
                <p:nvPr/>
              </p:nvSpPr>
              <p:spPr>
                <a:xfrm>
                  <a:off x="9335828" y="3539273"/>
                  <a:ext cx="566052" cy="369332"/>
                </a:xfrm>
                <a:prstGeom prst="rect">
                  <a:avLst/>
                </a:prstGeom>
                <a:noFill/>
              </p:spPr>
              <p:txBody>
                <a:bodyPr wrap="square" rtlCol="0">
                  <a:spAutoFit/>
                </a:bodyPr>
                <a:lstStyle/>
                <a:p>
                  <a:r>
                    <a:rPr lang="en-US" dirty="0"/>
                    <a:t>_</a:t>
                  </a:r>
                  <a:endParaRPr lang="vi-VN" dirty="0"/>
                </a:p>
              </p:txBody>
            </p:sp>
            <p:sp>
              <p:nvSpPr>
                <p:cNvPr id="52" name="TextBox 51">
                  <a:extLst>
                    <a:ext uri="{FF2B5EF4-FFF2-40B4-BE49-F238E27FC236}">
                      <a16:creationId xmlns:a16="http://schemas.microsoft.com/office/drawing/2014/main" id="{B1BA665B-C1EA-4ACA-888A-5D801CCCF083}"/>
                    </a:ext>
                  </a:extLst>
                </p:cNvPr>
                <p:cNvSpPr txBox="1"/>
                <p:nvPr/>
              </p:nvSpPr>
              <p:spPr>
                <a:xfrm>
                  <a:off x="9335828" y="4031015"/>
                  <a:ext cx="566052" cy="369332"/>
                </a:xfrm>
                <a:prstGeom prst="rect">
                  <a:avLst/>
                </a:prstGeom>
                <a:noFill/>
              </p:spPr>
              <p:txBody>
                <a:bodyPr wrap="square" rtlCol="0">
                  <a:spAutoFit/>
                </a:bodyPr>
                <a:lstStyle/>
                <a:p>
                  <a:r>
                    <a:rPr lang="en-US" dirty="0"/>
                    <a:t>_</a:t>
                  </a:r>
                  <a:endParaRPr lang="vi-VN" dirty="0"/>
                </a:p>
              </p:txBody>
            </p:sp>
            <p:sp>
              <p:nvSpPr>
                <p:cNvPr id="53" name="TextBox 52">
                  <a:extLst>
                    <a:ext uri="{FF2B5EF4-FFF2-40B4-BE49-F238E27FC236}">
                      <a16:creationId xmlns:a16="http://schemas.microsoft.com/office/drawing/2014/main" id="{475C6ED8-D667-44E8-8B0B-D1038D67EA28}"/>
                    </a:ext>
                  </a:extLst>
                </p:cNvPr>
                <p:cNvSpPr txBox="1"/>
                <p:nvPr/>
              </p:nvSpPr>
              <p:spPr>
                <a:xfrm>
                  <a:off x="9335828" y="2576793"/>
                  <a:ext cx="566052" cy="369332"/>
                </a:xfrm>
                <a:prstGeom prst="rect">
                  <a:avLst/>
                </a:prstGeom>
                <a:noFill/>
              </p:spPr>
              <p:txBody>
                <a:bodyPr wrap="square" rtlCol="0">
                  <a:spAutoFit/>
                </a:bodyPr>
                <a:lstStyle/>
                <a:p>
                  <a:r>
                    <a:rPr lang="en-US" dirty="0"/>
                    <a:t>_</a:t>
                  </a:r>
                  <a:endParaRPr lang="vi-VN" dirty="0"/>
                </a:p>
              </p:txBody>
            </p:sp>
            <p:sp>
              <p:nvSpPr>
                <p:cNvPr id="54" name="TextBox 53">
                  <a:extLst>
                    <a:ext uri="{FF2B5EF4-FFF2-40B4-BE49-F238E27FC236}">
                      <a16:creationId xmlns:a16="http://schemas.microsoft.com/office/drawing/2014/main" id="{ED73EB37-BB59-417C-AD37-B81A6A2173D6}"/>
                    </a:ext>
                  </a:extLst>
                </p:cNvPr>
                <p:cNvSpPr txBox="1"/>
                <p:nvPr/>
              </p:nvSpPr>
              <p:spPr>
                <a:xfrm>
                  <a:off x="7904339" y="3165763"/>
                  <a:ext cx="348152" cy="369332"/>
                </a:xfrm>
                <a:prstGeom prst="rect">
                  <a:avLst/>
                </a:prstGeom>
                <a:noFill/>
              </p:spPr>
              <p:txBody>
                <a:bodyPr wrap="square" rtlCol="0">
                  <a:spAutoFit/>
                </a:bodyPr>
                <a:lstStyle/>
                <a:p>
                  <a:r>
                    <a:rPr lang="en-US" dirty="0"/>
                    <a:t>|</a:t>
                  </a:r>
                  <a:endParaRPr lang="vi-VN" dirty="0"/>
                </a:p>
              </p:txBody>
            </p:sp>
            <p:sp>
              <p:nvSpPr>
                <p:cNvPr id="55" name="TextBox 54">
                  <a:extLst>
                    <a:ext uri="{FF2B5EF4-FFF2-40B4-BE49-F238E27FC236}">
                      <a16:creationId xmlns:a16="http://schemas.microsoft.com/office/drawing/2014/main" id="{E57E17FB-E005-4EF4-BD19-14756957DB3C}"/>
                    </a:ext>
                  </a:extLst>
                </p:cNvPr>
                <p:cNvSpPr txBox="1"/>
                <p:nvPr/>
              </p:nvSpPr>
              <p:spPr>
                <a:xfrm>
                  <a:off x="8395019" y="3150675"/>
                  <a:ext cx="289628" cy="369332"/>
                </a:xfrm>
                <a:prstGeom prst="rect">
                  <a:avLst/>
                </a:prstGeom>
                <a:noFill/>
              </p:spPr>
              <p:txBody>
                <a:bodyPr wrap="square" rtlCol="0">
                  <a:spAutoFit/>
                </a:bodyPr>
                <a:lstStyle/>
                <a:p>
                  <a:r>
                    <a:rPr lang="en-US" dirty="0"/>
                    <a:t>|</a:t>
                  </a:r>
                  <a:endParaRPr lang="vi-VN" dirty="0"/>
                </a:p>
              </p:txBody>
            </p:sp>
            <p:sp>
              <p:nvSpPr>
                <p:cNvPr id="56" name="TextBox 55">
                  <a:extLst>
                    <a:ext uri="{FF2B5EF4-FFF2-40B4-BE49-F238E27FC236}">
                      <a16:creationId xmlns:a16="http://schemas.microsoft.com/office/drawing/2014/main" id="{2095F54D-84FC-4613-A810-2CB1B8FE8B52}"/>
                    </a:ext>
                  </a:extLst>
                </p:cNvPr>
                <p:cNvSpPr txBox="1"/>
                <p:nvPr/>
              </p:nvSpPr>
              <p:spPr>
                <a:xfrm>
                  <a:off x="8867721" y="3150675"/>
                  <a:ext cx="325584" cy="369332"/>
                </a:xfrm>
                <a:prstGeom prst="rect">
                  <a:avLst/>
                </a:prstGeom>
                <a:noFill/>
              </p:spPr>
              <p:txBody>
                <a:bodyPr wrap="square" rtlCol="0">
                  <a:spAutoFit/>
                </a:bodyPr>
                <a:lstStyle/>
                <a:p>
                  <a:r>
                    <a:rPr lang="en-US" dirty="0"/>
                    <a:t>|</a:t>
                  </a:r>
                  <a:endParaRPr lang="vi-VN" dirty="0"/>
                </a:p>
              </p:txBody>
            </p:sp>
            <p:sp>
              <p:nvSpPr>
                <p:cNvPr id="57" name="TextBox 56">
                  <a:extLst>
                    <a:ext uri="{FF2B5EF4-FFF2-40B4-BE49-F238E27FC236}">
                      <a16:creationId xmlns:a16="http://schemas.microsoft.com/office/drawing/2014/main" id="{B73FBF91-BBC2-4B2A-89ED-5D0A7E585D02}"/>
                    </a:ext>
                  </a:extLst>
                </p:cNvPr>
                <p:cNvSpPr txBox="1"/>
                <p:nvPr/>
              </p:nvSpPr>
              <p:spPr>
                <a:xfrm>
                  <a:off x="9827159" y="3150675"/>
                  <a:ext cx="348152" cy="369332"/>
                </a:xfrm>
                <a:prstGeom prst="rect">
                  <a:avLst/>
                </a:prstGeom>
                <a:noFill/>
              </p:spPr>
              <p:txBody>
                <a:bodyPr wrap="square" rtlCol="0">
                  <a:spAutoFit/>
                </a:bodyPr>
                <a:lstStyle/>
                <a:p>
                  <a:r>
                    <a:rPr lang="en-US" dirty="0"/>
                    <a:t>|</a:t>
                  </a:r>
                  <a:endParaRPr lang="vi-VN" dirty="0"/>
                </a:p>
              </p:txBody>
            </p:sp>
            <p:sp>
              <p:nvSpPr>
                <p:cNvPr id="58" name="TextBox 57">
                  <a:extLst>
                    <a:ext uri="{FF2B5EF4-FFF2-40B4-BE49-F238E27FC236}">
                      <a16:creationId xmlns:a16="http://schemas.microsoft.com/office/drawing/2014/main" id="{FCBE006D-E809-40EF-950B-C0C5885D5CD4}"/>
                    </a:ext>
                  </a:extLst>
                </p:cNvPr>
                <p:cNvSpPr txBox="1"/>
                <p:nvPr/>
              </p:nvSpPr>
              <p:spPr>
                <a:xfrm>
                  <a:off x="10305594" y="3142811"/>
                  <a:ext cx="348152" cy="369332"/>
                </a:xfrm>
                <a:prstGeom prst="rect">
                  <a:avLst/>
                </a:prstGeom>
                <a:noFill/>
              </p:spPr>
              <p:txBody>
                <a:bodyPr wrap="square" rtlCol="0">
                  <a:spAutoFit/>
                </a:bodyPr>
                <a:lstStyle/>
                <a:p>
                  <a:r>
                    <a:rPr lang="en-US" dirty="0"/>
                    <a:t>|</a:t>
                  </a:r>
                  <a:endParaRPr lang="vi-VN" dirty="0"/>
                </a:p>
              </p:txBody>
            </p:sp>
            <p:sp>
              <p:nvSpPr>
                <p:cNvPr id="59" name="TextBox 58">
                  <a:extLst>
                    <a:ext uri="{FF2B5EF4-FFF2-40B4-BE49-F238E27FC236}">
                      <a16:creationId xmlns:a16="http://schemas.microsoft.com/office/drawing/2014/main" id="{0BA03C3C-7E6F-4B6F-AD2B-028926AAB7D6}"/>
                    </a:ext>
                  </a:extLst>
                </p:cNvPr>
                <p:cNvSpPr txBox="1"/>
                <p:nvPr/>
              </p:nvSpPr>
              <p:spPr>
                <a:xfrm>
                  <a:off x="10779066" y="3150675"/>
                  <a:ext cx="348152" cy="369332"/>
                </a:xfrm>
                <a:prstGeom prst="rect">
                  <a:avLst/>
                </a:prstGeom>
                <a:noFill/>
              </p:spPr>
              <p:txBody>
                <a:bodyPr wrap="square" rtlCol="0">
                  <a:spAutoFit/>
                </a:bodyPr>
                <a:lstStyle/>
                <a:p>
                  <a:r>
                    <a:rPr lang="en-US" dirty="0"/>
                    <a:t>|</a:t>
                  </a:r>
                  <a:endParaRPr lang="vi-VN" dirty="0"/>
                </a:p>
              </p:txBody>
            </p:sp>
          </p:grpSp>
          <p:sp>
            <p:nvSpPr>
              <p:cNvPr id="33" name="TextBox 32">
                <a:extLst>
                  <a:ext uri="{FF2B5EF4-FFF2-40B4-BE49-F238E27FC236}">
                    <a16:creationId xmlns:a16="http://schemas.microsoft.com/office/drawing/2014/main" id="{6FE0BE74-F12F-400C-A222-70D3AF7B7988}"/>
                  </a:ext>
                </a:extLst>
              </p:cNvPr>
              <p:cNvSpPr txBox="1"/>
              <p:nvPr/>
            </p:nvSpPr>
            <p:spPr>
              <a:xfrm>
                <a:off x="11264949" y="2847635"/>
                <a:ext cx="466024" cy="523220"/>
              </a:xfrm>
              <a:prstGeom prst="rect">
                <a:avLst/>
              </a:prstGeom>
              <a:noFill/>
            </p:spPr>
            <p:txBody>
              <a:bodyPr wrap="square" rtlCol="0">
                <a:spAutoFit/>
              </a:bodyPr>
              <a:lstStyle/>
              <a:p>
                <a:r>
                  <a:rPr lang="en-US" sz="2800" dirty="0">
                    <a:latin typeface="Times New Roman" panose="02020603050405020304" pitchFamily="18" charset="0"/>
                    <a:cs typeface="Times New Roman" panose="02020603050405020304" pitchFamily="18" charset="0"/>
                  </a:rPr>
                  <a:t>x</a:t>
                </a:r>
                <a:endParaRPr lang="vi-VN" sz="2800" dirty="0">
                  <a:latin typeface="Times New Roman" panose="02020603050405020304" pitchFamily="18" charset="0"/>
                  <a:cs typeface="Times New Roman" panose="02020603050405020304" pitchFamily="18" charset="0"/>
                </a:endParaRPr>
              </a:p>
            </p:txBody>
          </p:sp>
          <p:sp>
            <p:nvSpPr>
              <p:cNvPr id="34" name="TextBox 33">
                <a:extLst>
                  <a:ext uri="{FF2B5EF4-FFF2-40B4-BE49-F238E27FC236}">
                    <a16:creationId xmlns:a16="http://schemas.microsoft.com/office/drawing/2014/main" id="{BFF1E67F-0AD9-433F-AFCE-93ABBA222BE9}"/>
                  </a:ext>
                </a:extLst>
              </p:cNvPr>
              <p:cNvSpPr txBox="1"/>
              <p:nvPr/>
            </p:nvSpPr>
            <p:spPr>
              <a:xfrm>
                <a:off x="9518452" y="796861"/>
                <a:ext cx="466024" cy="523220"/>
              </a:xfrm>
              <a:prstGeom prst="rect">
                <a:avLst/>
              </a:prstGeom>
              <a:noFill/>
            </p:spPr>
            <p:txBody>
              <a:bodyPr wrap="square" rtlCol="0">
                <a:spAutoFit/>
              </a:bodyPr>
              <a:lstStyle/>
              <a:p>
                <a:r>
                  <a:rPr lang="en-US" sz="2800" dirty="0">
                    <a:latin typeface="Times New Roman" panose="02020603050405020304" pitchFamily="18" charset="0"/>
                    <a:cs typeface="Times New Roman" panose="02020603050405020304" pitchFamily="18" charset="0"/>
                  </a:rPr>
                  <a:t>y</a:t>
                </a:r>
                <a:endParaRPr lang="vi-VN" sz="2800" dirty="0">
                  <a:latin typeface="Times New Roman" panose="02020603050405020304" pitchFamily="18" charset="0"/>
                  <a:cs typeface="Times New Roman" panose="02020603050405020304" pitchFamily="18" charset="0"/>
                </a:endParaRPr>
              </a:p>
            </p:txBody>
          </p:sp>
          <p:sp>
            <p:nvSpPr>
              <p:cNvPr id="35" name="TextBox 34">
                <a:extLst>
                  <a:ext uri="{FF2B5EF4-FFF2-40B4-BE49-F238E27FC236}">
                    <a16:creationId xmlns:a16="http://schemas.microsoft.com/office/drawing/2014/main" id="{D24B6808-9A67-45BC-8E48-53AC3CF79835}"/>
                  </a:ext>
                </a:extLst>
              </p:cNvPr>
              <p:cNvSpPr txBox="1"/>
              <p:nvPr/>
            </p:nvSpPr>
            <p:spPr>
              <a:xfrm>
                <a:off x="9585030" y="1585852"/>
                <a:ext cx="466024" cy="523220"/>
              </a:xfrm>
              <a:prstGeom prst="rect">
                <a:avLst/>
              </a:prstGeom>
              <a:noFill/>
            </p:spPr>
            <p:txBody>
              <a:bodyPr wrap="square" rtlCol="0">
                <a:spAutoFit/>
              </a:bodyPr>
              <a:lstStyle/>
              <a:p>
                <a:r>
                  <a:rPr lang="en-US" sz="2800" dirty="0">
                    <a:latin typeface="Times New Roman" panose="02020603050405020304" pitchFamily="18" charset="0"/>
                    <a:cs typeface="Times New Roman" panose="02020603050405020304" pitchFamily="18" charset="0"/>
                  </a:rPr>
                  <a:t>3</a:t>
                </a:r>
                <a:endParaRPr lang="vi-VN" sz="2800" dirty="0">
                  <a:latin typeface="Times New Roman" panose="02020603050405020304" pitchFamily="18" charset="0"/>
                  <a:cs typeface="Times New Roman" panose="02020603050405020304" pitchFamily="18" charset="0"/>
                </a:endParaRPr>
              </a:p>
            </p:txBody>
          </p:sp>
          <p:sp>
            <p:nvSpPr>
              <p:cNvPr id="36" name="TextBox 35">
                <a:extLst>
                  <a:ext uri="{FF2B5EF4-FFF2-40B4-BE49-F238E27FC236}">
                    <a16:creationId xmlns:a16="http://schemas.microsoft.com/office/drawing/2014/main" id="{37D76DA0-9D91-49E4-9011-158155C079A2}"/>
                  </a:ext>
                </a:extLst>
              </p:cNvPr>
              <p:cNvSpPr txBox="1"/>
              <p:nvPr/>
            </p:nvSpPr>
            <p:spPr>
              <a:xfrm>
                <a:off x="9573316" y="2108859"/>
                <a:ext cx="466024" cy="523220"/>
              </a:xfrm>
              <a:prstGeom prst="rect">
                <a:avLst/>
              </a:prstGeom>
              <a:noFill/>
            </p:spPr>
            <p:txBody>
              <a:bodyPr wrap="square" rtlCol="0">
                <a:spAutoFit/>
              </a:bodyPr>
              <a:lstStyle/>
              <a:p>
                <a:r>
                  <a:rPr lang="en-US" sz="2800" dirty="0">
                    <a:latin typeface="Times New Roman" panose="02020603050405020304" pitchFamily="18" charset="0"/>
                    <a:cs typeface="Times New Roman" panose="02020603050405020304" pitchFamily="18" charset="0"/>
                  </a:rPr>
                  <a:t>2</a:t>
                </a:r>
                <a:endParaRPr lang="vi-VN" sz="2800" dirty="0">
                  <a:latin typeface="Times New Roman" panose="02020603050405020304" pitchFamily="18" charset="0"/>
                  <a:cs typeface="Times New Roman" panose="02020603050405020304" pitchFamily="18" charset="0"/>
                </a:endParaRPr>
              </a:p>
            </p:txBody>
          </p:sp>
          <p:sp>
            <p:nvSpPr>
              <p:cNvPr id="37" name="TextBox 36">
                <a:extLst>
                  <a:ext uri="{FF2B5EF4-FFF2-40B4-BE49-F238E27FC236}">
                    <a16:creationId xmlns:a16="http://schemas.microsoft.com/office/drawing/2014/main" id="{4955E581-E9BE-4A13-86A9-7D16AAC303DB}"/>
                  </a:ext>
                </a:extLst>
              </p:cNvPr>
              <p:cNvSpPr txBox="1"/>
              <p:nvPr/>
            </p:nvSpPr>
            <p:spPr>
              <a:xfrm>
                <a:off x="9594147" y="2566227"/>
                <a:ext cx="466024" cy="523220"/>
              </a:xfrm>
              <a:prstGeom prst="rect">
                <a:avLst/>
              </a:prstGeom>
              <a:noFill/>
            </p:spPr>
            <p:txBody>
              <a:bodyPr wrap="square" rtlCol="0">
                <a:spAutoFit/>
              </a:bodyPr>
              <a:lstStyle/>
              <a:p>
                <a:r>
                  <a:rPr lang="en-US" sz="2800" dirty="0">
                    <a:latin typeface="Times New Roman" panose="02020603050405020304" pitchFamily="18" charset="0"/>
                    <a:cs typeface="Times New Roman" panose="02020603050405020304" pitchFamily="18" charset="0"/>
                  </a:rPr>
                  <a:t>1</a:t>
                </a:r>
                <a:endParaRPr lang="vi-VN" sz="2800" dirty="0">
                  <a:latin typeface="Times New Roman" panose="02020603050405020304" pitchFamily="18" charset="0"/>
                  <a:cs typeface="Times New Roman" panose="02020603050405020304" pitchFamily="18" charset="0"/>
                </a:endParaRPr>
              </a:p>
            </p:txBody>
          </p:sp>
          <p:sp>
            <p:nvSpPr>
              <p:cNvPr id="38" name="TextBox 37">
                <a:extLst>
                  <a:ext uri="{FF2B5EF4-FFF2-40B4-BE49-F238E27FC236}">
                    <a16:creationId xmlns:a16="http://schemas.microsoft.com/office/drawing/2014/main" id="{6BB94DDA-0B90-4FEF-9748-03B941AE5562}"/>
                  </a:ext>
                </a:extLst>
              </p:cNvPr>
              <p:cNvSpPr txBox="1"/>
              <p:nvPr/>
            </p:nvSpPr>
            <p:spPr>
              <a:xfrm>
                <a:off x="8916490" y="3545475"/>
                <a:ext cx="575068" cy="523220"/>
              </a:xfrm>
              <a:prstGeom prst="rect">
                <a:avLst/>
              </a:prstGeom>
              <a:noFill/>
            </p:spPr>
            <p:txBody>
              <a:bodyPr wrap="square" rtlCol="0">
                <a:spAutoFit/>
              </a:bodyPr>
              <a:lstStyle/>
              <a:p>
                <a:r>
                  <a:rPr lang="en-US" sz="2800" dirty="0">
                    <a:latin typeface="Times New Roman" panose="02020603050405020304" pitchFamily="18" charset="0"/>
                    <a:cs typeface="Times New Roman" panose="02020603050405020304" pitchFamily="18" charset="0"/>
                  </a:rPr>
                  <a:t>-1</a:t>
                </a:r>
                <a:endParaRPr lang="vi-VN" sz="2800" dirty="0">
                  <a:latin typeface="Times New Roman" panose="02020603050405020304" pitchFamily="18" charset="0"/>
                  <a:cs typeface="Times New Roman" panose="02020603050405020304" pitchFamily="18" charset="0"/>
                </a:endParaRPr>
              </a:p>
            </p:txBody>
          </p:sp>
          <p:sp>
            <p:nvSpPr>
              <p:cNvPr id="39" name="TextBox 38">
                <a:extLst>
                  <a:ext uri="{FF2B5EF4-FFF2-40B4-BE49-F238E27FC236}">
                    <a16:creationId xmlns:a16="http://schemas.microsoft.com/office/drawing/2014/main" id="{CDEC2678-6E55-4D79-AE05-EF41E9B9A357}"/>
                  </a:ext>
                </a:extLst>
              </p:cNvPr>
              <p:cNvSpPr txBox="1"/>
              <p:nvPr/>
            </p:nvSpPr>
            <p:spPr>
              <a:xfrm>
                <a:off x="8929530" y="4031020"/>
                <a:ext cx="711154" cy="523220"/>
              </a:xfrm>
              <a:prstGeom prst="rect">
                <a:avLst/>
              </a:prstGeom>
              <a:noFill/>
            </p:spPr>
            <p:txBody>
              <a:bodyPr wrap="square" rtlCol="0">
                <a:spAutoFit/>
              </a:bodyPr>
              <a:lstStyle/>
              <a:p>
                <a:r>
                  <a:rPr lang="en-US" sz="2800" dirty="0">
                    <a:latin typeface="Times New Roman" panose="02020603050405020304" pitchFamily="18" charset="0"/>
                    <a:cs typeface="Times New Roman" panose="02020603050405020304" pitchFamily="18" charset="0"/>
                  </a:rPr>
                  <a:t>-2</a:t>
                </a:r>
                <a:endParaRPr lang="vi-VN" sz="2800" dirty="0">
                  <a:latin typeface="Times New Roman" panose="02020603050405020304" pitchFamily="18" charset="0"/>
                  <a:cs typeface="Times New Roman" panose="02020603050405020304" pitchFamily="18" charset="0"/>
                </a:endParaRPr>
              </a:p>
            </p:txBody>
          </p:sp>
          <p:sp>
            <p:nvSpPr>
              <p:cNvPr id="40" name="TextBox 39">
                <a:extLst>
                  <a:ext uri="{FF2B5EF4-FFF2-40B4-BE49-F238E27FC236}">
                    <a16:creationId xmlns:a16="http://schemas.microsoft.com/office/drawing/2014/main" id="{607C9A9D-5E5A-423B-BDF3-0FF01077B62C}"/>
                  </a:ext>
                </a:extLst>
              </p:cNvPr>
              <p:cNvSpPr txBox="1"/>
              <p:nvPr/>
            </p:nvSpPr>
            <p:spPr>
              <a:xfrm>
                <a:off x="9572180" y="1127176"/>
                <a:ext cx="432256" cy="523220"/>
              </a:xfrm>
              <a:prstGeom prst="rect">
                <a:avLst/>
              </a:prstGeom>
              <a:noFill/>
            </p:spPr>
            <p:txBody>
              <a:bodyPr wrap="square" rtlCol="0">
                <a:spAutoFit/>
              </a:bodyPr>
              <a:lstStyle/>
              <a:p>
                <a:r>
                  <a:rPr lang="en-US" sz="2800" dirty="0">
                    <a:latin typeface="Times New Roman" panose="02020603050405020304" pitchFamily="18" charset="0"/>
                    <a:cs typeface="Times New Roman" panose="02020603050405020304" pitchFamily="18" charset="0"/>
                  </a:rPr>
                  <a:t>4</a:t>
                </a:r>
                <a:endParaRPr lang="vi-VN" sz="2800" dirty="0">
                  <a:latin typeface="Times New Roman" panose="02020603050405020304" pitchFamily="18" charset="0"/>
                  <a:cs typeface="Times New Roman" panose="02020603050405020304" pitchFamily="18" charset="0"/>
                </a:endParaRPr>
              </a:p>
            </p:txBody>
          </p:sp>
          <p:sp>
            <p:nvSpPr>
              <p:cNvPr id="41" name="TextBox 40">
                <a:extLst>
                  <a:ext uri="{FF2B5EF4-FFF2-40B4-BE49-F238E27FC236}">
                    <a16:creationId xmlns:a16="http://schemas.microsoft.com/office/drawing/2014/main" id="{60A6B7AB-AB14-480C-B0A4-39C120454339}"/>
                  </a:ext>
                </a:extLst>
              </p:cNvPr>
              <p:cNvSpPr txBox="1"/>
              <p:nvPr/>
            </p:nvSpPr>
            <p:spPr>
              <a:xfrm>
                <a:off x="8736683" y="2776108"/>
                <a:ext cx="711154" cy="523220"/>
              </a:xfrm>
              <a:prstGeom prst="rect">
                <a:avLst/>
              </a:prstGeom>
              <a:noFill/>
            </p:spPr>
            <p:txBody>
              <a:bodyPr wrap="square" rtlCol="0">
                <a:spAutoFit/>
              </a:bodyPr>
              <a:lstStyle/>
              <a:p>
                <a:r>
                  <a:rPr lang="en-US" sz="2800" dirty="0">
                    <a:latin typeface="Times New Roman" panose="02020603050405020304" pitchFamily="18" charset="0"/>
                    <a:cs typeface="Times New Roman" panose="02020603050405020304" pitchFamily="18" charset="0"/>
                  </a:rPr>
                  <a:t>-1</a:t>
                </a:r>
                <a:endParaRPr lang="vi-VN" sz="2800" dirty="0">
                  <a:latin typeface="Times New Roman" panose="02020603050405020304" pitchFamily="18" charset="0"/>
                  <a:cs typeface="Times New Roman" panose="02020603050405020304" pitchFamily="18" charset="0"/>
                </a:endParaRPr>
              </a:p>
            </p:txBody>
          </p:sp>
          <p:sp>
            <p:nvSpPr>
              <p:cNvPr id="42" name="TextBox 41">
                <a:extLst>
                  <a:ext uri="{FF2B5EF4-FFF2-40B4-BE49-F238E27FC236}">
                    <a16:creationId xmlns:a16="http://schemas.microsoft.com/office/drawing/2014/main" id="{05FAF88A-2C7B-4C52-9CCF-4D66CAAF320C}"/>
                  </a:ext>
                </a:extLst>
              </p:cNvPr>
              <p:cNvSpPr txBox="1"/>
              <p:nvPr/>
            </p:nvSpPr>
            <p:spPr>
              <a:xfrm>
                <a:off x="8271046" y="2761070"/>
                <a:ext cx="711154" cy="523220"/>
              </a:xfrm>
              <a:prstGeom prst="rect">
                <a:avLst/>
              </a:prstGeom>
              <a:noFill/>
            </p:spPr>
            <p:txBody>
              <a:bodyPr wrap="square" rtlCol="0">
                <a:spAutoFit/>
              </a:bodyPr>
              <a:lstStyle/>
              <a:p>
                <a:r>
                  <a:rPr lang="en-US" sz="2800" dirty="0">
                    <a:latin typeface="Times New Roman" panose="02020603050405020304" pitchFamily="18" charset="0"/>
                    <a:cs typeface="Times New Roman" panose="02020603050405020304" pitchFamily="18" charset="0"/>
                  </a:rPr>
                  <a:t>-2</a:t>
                </a:r>
                <a:endParaRPr lang="vi-VN" sz="2800" dirty="0">
                  <a:latin typeface="Times New Roman" panose="02020603050405020304" pitchFamily="18" charset="0"/>
                  <a:cs typeface="Times New Roman" panose="02020603050405020304" pitchFamily="18" charset="0"/>
                </a:endParaRPr>
              </a:p>
            </p:txBody>
          </p:sp>
          <p:sp>
            <p:nvSpPr>
              <p:cNvPr id="43" name="TextBox 42">
                <a:extLst>
                  <a:ext uri="{FF2B5EF4-FFF2-40B4-BE49-F238E27FC236}">
                    <a16:creationId xmlns:a16="http://schemas.microsoft.com/office/drawing/2014/main" id="{4B6AB36A-B4C9-4B34-A5B8-0F39B6EE01CB}"/>
                  </a:ext>
                </a:extLst>
              </p:cNvPr>
              <p:cNvSpPr txBox="1"/>
              <p:nvPr/>
            </p:nvSpPr>
            <p:spPr>
              <a:xfrm>
                <a:off x="7773635" y="2801397"/>
                <a:ext cx="711154" cy="523220"/>
              </a:xfrm>
              <a:prstGeom prst="rect">
                <a:avLst/>
              </a:prstGeom>
              <a:noFill/>
            </p:spPr>
            <p:txBody>
              <a:bodyPr wrap="square" rtlCol="0">
                <a:spAutoFit/>
              </a:bodyPr>
              <a:lstStyle/>
              <a:p>
                <a:r>
                  <a:rPr lang="en-US" sz="2800" dirty="0">
                    <a:latin typeface="Times New Roman" panose="02020603050405020304" pitchFamily="18" charset="0"/>
                    <a:cs typeface="Times New Roman" panose="02020603050405020304" pitchFamily="18" charset="0"/>
                  </a:rPr>
                  <a:t>-3</a:t>
                </a:r>
                <a:endParaRPr lang="vi-VN" sz="2800" dirty="0">
                  <a:latin typeface="Times New Roman" panose="02020603050405020304" pitchFamily="18" charset="0"/>
                  <a:cs typeface="Times New Roman" panose="02020603050405020304" pitchFamily="18" charset="0"/>
                </a:endParaRPr>
              </a:p>
            </p:txBody>
          </p:sp>
          <p:sp>
            <p:nvSpPr>
              <p:cNvPr id="44" name="TextBox 43">
                <a:extLst>
                  <a:ext uri="{FF2B5EF4-FFF2-40B4-BE49-F238E27FC236}">
                    <a16:creationId xmlns:a16="http://schemas.microsoft.com/office/drawing/2014/main" id="{2731015C-036C-4E41-A499-E219D2126099}"/>
                  </a:ext>
                </a:extLst>
              </p:cNvPr>
              <p:cNvSpPr txBox="1"/>
              <p:nvPr/>
            </p:nvSpPr>
            <p:spPr>
              <a:xfrm>
                <a:off x="9815102" y="2761070"/>
                <a:ext cx="466024" cy="523220"/>
              </a:xfrm>
              <a:prstGeom prst="rect">
                <a:avLst/>
              </a:prstGeom>
              <a:noFill/>
            </p:spPr>
            <p:txBody>
              <a:bodyPr wrap="square" rtlCol="0">
                <a:spAutoFit/>
              </a:bodyPr>
              <a:lstStyle/>
              <a:p>
                <a:r>
                  <a:rPr lang="en-US" sz="2800" dirty="0">
                    <a:latin typeface="Times New Roman" panose="02020603050405020304" pitchFamily="18" charset="0"/>
                    <a:cs typeface="Times New Roman" panose="02020603050405020304" pitchFamily="18" charset="0"/>
                  </a:rPr>
                  <a:t>1</a:t>
                </a:r>
                <a:endParaRPr lang="vi-VN" sz="2800" dirty="0">
                  <a:latin typeface="Times New Roman" panose="02020603050405020304" pitchFamily="18" charset="0"/>
                  <a:cs typeface="Times New Roman" panose="02020603050405020304" pitchFamily="18" charset="0"/>
                </a:endParaRPr>
              </a:p>
            </p:txBody>
          </p:sp>
          <p:sp>
            <p:nvSpPr>
              <p:cNvPr id="45" name="TextBox 44">
                <a:extLst>
                  <a:ext uri="{FF2B5EF4-FFF2-40B4-BE49-F238E27FC236}">
                    <a16:creationId xmlns:a16="http://schemas.microsoft.com/office/drawing/2014/main" id="{D655134E-741C-46DA-82F2-89ED8B97270B}"/>
                  </a:ext>
                </a:extLst>
              </p:cNvPr>
              <p:cNvSpPr txBox="1"/>
              <p:nvPr/>
            </p:nvSpPr>
            <p:spPr>
              <a:xfrm>
                <a:off x="10268758" y="2759497"/>
                <a:ext cx="466024" cy="523220"/>
              </a:xfrm>
              <a:prstGeom prst="rect">
                <a:avLst/>
              </a:prstGeom>
              <a:noFill/>
            </p:spPr>
            <p:txBody>
              <a:bodyPr wrap="square" rtlCol="0">
                <a:spAutoFit/>
              </a:bodyPr>
              <a:lstStyle/>
              <a:p>
                <a:r>
                  <a:rPr lang="en-US" sz="2800" dirty="0">
                    <a:latin typeface="Times New Roman" panose="02020603050405020304" pitchFamily="18" charset="0"/>
                    <a:cs typeface="Times New Roman" panose="02020603050405020304" pitchFamily="18" charset="0"/>
                  </a:rPr>
                  <a:t>2</a:t>
                </a:r>
                <a:endParaRPr lang="vi-VN" sz="2800" dirty="0">
                  <a:latin typeface="Times New Roman" panose="02020603050405020304" pitchFamily="18" charset="0"/>
                  <a:cs typeface="Times New Roman" panose="02020603050405020304" pitchFamily="18" charset="0"/>
                </a:endParaRPr>
              </a:p>
            </p:txBody>
          </p:sp>
          <p:sp>
            <p:nvSpPr>
              <p:cNvPr id="46" name="TextBox 45">
                <a:extLst>
                  <a:ext uri="{FF2B5EF4-FFF2-40B4-BE49-F238E27FC236}">
                    <a16:creationId xmlns:a16="http://schemas.microsoft.com/office/drawing/2014/main" id="{64412EB4-32A2-4DA8-B5EB-E648E80EBBEB}"/>
                  </a:ext>
                </a:extLst>
              </p:cNvPr>
              <p:cNvSpPr txBox="1"/>
              <p:nvPr/>
            </p:nvSpPr>
            <p:spPr>
              <a:xfrm>
                <a:off x="10759250" y="2734589"/>
                <a:ext cx="466024" cy="523220"/>
              </a:xfrm>
              <a:prstGeom prst="rect">
                <a:avLst/>
              </a:prstGeom>
              <a:noFill/>
            </p:spPr>
            <p:txBody>
              <a:bodyPr wrap="square" rtlCol="0">
                <a:spAutoFit/>
              </a:bodyPr>
              <a:lstStyle/>
              <a:p>
                <a:r>
                  <a:rPr lang="en-US" sz="2800" dirty="0">
                    <a:latin typeface="Times New Roman" panose="02020603050405020304" pitchFamily="18" charset="0"/>
                    <a:cs typeface="Times New Roman" panose="02020603050405020304" pitchFamily="18" charset="0"/>
                  </a:rPr>
                  <a:t>3</a:t>
                </a:r>
                <a:endParaRPr lang="vi-VN" sz="2800" dirty="0">
                  <a:latin typeface="Times New Roman" panose="02020603050405020304" pitchFamily="18" charset="0"/>
                  <a:cs typeface="Times New Roman" panose="02020603050405020304" pitchFamily="18" charset="0"/>
                </a:endParaRPr>
              </a:p>
            </p:txBody>
          </p:sp>
        </p:grpSp>
        <p:sp>
          <p:nvSpPr>
            <p:cNvPr id="22" name="TextBox 21">
              <a:extLst>
                <a:ext uri="{FF2B5EF4-FFF2-40B4-BE49-F238E27FC236}">
                  <a16:creationId xmlns:a16="http://schemas.microsoft.com/office/drawing/2014/main" id="{E771D150-66B4-43F7-8715-81F9EADA447B}"/>
                </a:ext>
              </a:extLst>
            </p:cNvPr>
            <p:cNvSpPr txBox="1"/>
            <p:nvPr/>
          </p:nvSpPr>
          <p:spPr>
            <a:xfrm>
              <a:off x="8200608" y="2315659"/>
              <a:ext cx="539659" cy="523220"/>
            </a:xfrm>
            <a:prstGeom prst="rect">
              <a:avLst/>
            </a:prstGeom>
            <a:noFill/>
          </p:spPr>
          <p:txBody>
            <a:bodyPr wrap="square" rtlCol="0">
              <a:spAutoFit/>
            </a:bodyPr>
            <a:lstStyle/>
            <a:p>
              <a:r>
                <a:rPr lang="vi-VN" sz="2800" dirty="0">
                  <a:solidFill>
                    <a:srgbClr val="FF0000"/>
                  </a:solidFill>
                  <a:sym typeface="Symbol" panose="05050102010706020507" pitchFamily="18" charset="2"/>
                </a:rPr>
                <a:t></a:t>
              </a:r>
              <a:endParaRPr lang="vi-VN" sz="2800" dirty="0">
                <a:solidFill>
                  <a:srgbClr val="FF0000"/>
                </a:solidFill>
              </a:endParaRPr>
            </a:p>
          </p:txBody>
        </p:sp>
        <p:sp>
          <p:nvSpPr>
            <p:cNvPr id="24" name="TextBox 23">
              <a:extLst>
                <a:ext uri="{FF2B5EF4-FFF2-40B4-BE49-F238E27FC236}">
                  <a16:creationId xmlns:a16="http://schemas.microsoft.com/office/drawing/2014/main" id="{05B89F7C-AAB4-4244-9767-F1968F355851}"/>
                </a:ext>
              </a:extLst>
            </p:cNvPr>
            <p:cNvSpPr txBox="1"/>
            <p:nvPr/>
          </p:nvSpPr>
          <p:spPr>
            <a:xfrm>
              <a:off x="8168343" y="3745204"/>
              <a:ext cx="382710" cy="523220"/>
            </a:xfrm>
            <a:prstGeom prst="rect">
              <a:avLst/>
            </a:prstGeom>
            <a:noFill/>
          </p:spPr>
          <p:txBody>
            <a:bodyPr wrap="square" rtlCol="0">
              <a:spAutoFit/>
            </a:bodyPr>
            <a:lstStyle/>
            <a:p>
              <a:r>
                <a:rPr lang="vi-VN" sz="2800" dirty="0">
                  <a:solidFill>
                    <a:srgbClr val="FF0000"/>
                  </a:solidFill>
                  <a:sym typeface="Symbol" panose="05050102010706020507" pitchFamily="18" charset="2"/>
                </a:rPr>
                <a:t></a:t>
              </a:r>
              <a:endParaRPr lang="vi-VN" sz="2800" dirty="0">
                <a:solidFill>
                  <a:srgbClr val="FF0000"/>
                </a:solidFill>
              </a:endParaRPr>
            </a:p>
          </p:txBody>
        </p:sp>
        <p:sp>
          <p:nvSpPr>
            <p:cNvPr id="28" name="TextBox 27">
              <a:extLst>
                <a:ext uri="{FF2B5EF4-FFF2-40B4-BE49-F238E27FC236}">
                  <a16:creationId xmlns:a16="http://schemas.microsoft.com/office/drawing/2014/main" id="{2AE10BF6-87DF-4DE7-8947-D7B67235E57E}"/>
                </a:ext>
              </a:extLst>
            </p:cNvPr>
            <p:cNvSpPr txBox="1"/>
            <p:nvPr/>
          </p:nvSpPr>
          <p:spPr>
            <a:xfrm>
              <a:off x="10037119" y="4066702"/>
              <a:ext cx="524515" cy="523220"/>
            </a:xfrm>
            <a:prstGeom prst="rect">
              <a:avLst/>
            </a:prstGeom>
            <a:noFill/>
          </p:spPr>
          <p:txBody>
            <a:bodyPr wrap="square" rtlCol="0">
              <a:spAutoFit/>
            </a:bodyPr>
            <a:lstStyle/>
            <a:p>
              <a:r>
                <a:rPr lang="en-US" sz="2800" dirty="0">
                  <a:latin typeface="Times New Roman" panose="02020603050405020304" pitchFamily="18" charset="0"/>
                  <a:cs typeface="Times New Roman" panose="02020603050405020304" pitchFamily="18" charset="0"/>
                </a:rPr>
                <a:t>C</a:t>
              </a:r>
              <a:endParaRPr lang="vi-VN" sz="2800" dirty="0">
                <a:latin typeface="Times New Roman" panose="02020603050405020304" pitchFamily="18" charset="0"/>
                <a:cs typeface="Times New Roman" panose="02020603050405020304" pitchFamily="18" charset="0"/>
              </a:endParaRPr>
            </a:p>
          </p:txBody>
        </p:sp>
        <p:sp>
          <p:nvSpPr>
            <p:cNvPr id="29" name="TextBox 28">
              <a:extLst>
                <a:ext uri="{FF2B5EF4-FFF2-40B4-BE49-F238E27FC236}">
                  <a16:creationId xmlns:a16="http://schemas.microsoft.com/office/drawing/2014/main" id="{4D4A45B3-BCF6-49A9-9FF2-BB2744879C2F}"/>
                </a:ext>
              </a:extLst>
            </p:cNvPr>
            <p:cNvSpPr txBox="1"/>
            <p:nvPr/>
          </p:nvSpPr>
          <p:spPr>
            <a:xfrm>
              <a:off x="7947485" y="2133000"/>
              <a:ext cx="524515" cy="523220"/>
            </a:xfrm>
            <a:prstGeom prst="rect">
              <a:avLst/>
            </a:prstGeom>
            <a:noFill/>
          </p:spPr>
          <p:txBody>
            <a:bodyPr wrap="square" rtlCol="0">
              <a:spAutoFit/>
            </a:bodyPr>
            <a:lstStyle/>
            <a:p>
              <a:r>
                <a:rPr lang="en-US" sz="2800" dirty="0">
                  <a:latin typeface="Times New Roman" panose="02020603050405020304" pitchFamily="18" charset="0"/>
                  <a:cs typeface="Times New Roman" panose="02020603050405020304" pitchFamily="18" charset="0"/>
                </a:rPr>
                <a:t>A</a:t>
              </a:r>
              <a:endParaRPr lang="vi-VN" sz="2800" dirty="0">
                <a:latin typeface="Times New Roman" panose="02020603050405020304" pitchFamily="18" charset="0"/>
                <a:cs typeface="Times New Roman" panose="02020603050405020304" pitchFamily="18" charset="0"/>
              </a:endParaRPr>
            </a:p>
          </p:txBody>
        </p:sp>
        <p:sp>
          <p:nvSpPr>
            <p:cNvPr id="30" name="TextBox 29">
              <a:extLst>
                <a:ext uri="{FF2B5EF4-FFF2-40B4-BE49-F238E27FC236}">
                  <a16:creationId xmlns:a16="http://schemas.microsoft.com/office/drawing/2014/main" id="{E31BF66A-5F9A-40AF-8338-4E2E74AC4D8E}"/>
                </a:ext>
              </a:extLst>
            </p:cNvPr>
            <p:cNvSpPr txBox="1"/>
            <p:nvPr/>
          </p:nvSpPr>
          <p:spPr>
            <a:xfrm>
              <a:off x="8153693" y="4014190"/>
              <a:ext cx="524515" cy="523220"/>
            </a:xfrm>
            <a:prstGeom prst="rect">
              <a:avLst/>
            </a:prstGeom>
            <a:noFill/>
          </p:spPr>
          <p:txBody>
            <a:bodyPr wrap="square" rtlCol="0">
              <a:spAutoFit/>
            </a:bodyPr>
            <a:lstStyle/>
            <a:p>
              <a:r>
                <a:rPr lang="en-US" sz="2800" dirty="0">
                  <a:latin typeface="Times New Roman" panose="02020603050405020304" pitchFamily="18" charset="0"/>
                  <a:cs typeface="Times New Roman" panose="02020603050405020304" pitchFamily="18" charset="0"/>
                </a:rPr>
                <a:t>B</a:t>
              </a:r>
              <a:endParaRPr lang="vi-VN" sz="2800" dirty="0">
                <a:latin typeface="Times New Roman" panose="02020603050405020304" pitchFamily="18" charset="0"/>
                <a:cs typeface="Times New Roman" panose="02020603050405020304" pitchFamily="18" charset="0"/>
              </a:endParaRPr>
            </a:p>
          </p:txBody>
        </p:sp>
        <p:sp>
          <p:nvSpPr>
            <p:cNvPr id="62" name="TextBox 61">
              <a:extLst>
                <a:ext uri="{FF2B5EF4-FFF2-40B4-BE49-F238E27FC236}">
                  <a16:creationId xmlns:a16="http://schemas.microsoft.com/office/drawing/2014/main" id="{45E3E545-7536-465A-A736-EBE5598BC451}"/>
                </a:ext>
              </a:extLst>
            </p:cNvPr>
            <p:cNvSpPr txBox="1"/>
            <p:nvPr/>
          </p:nvSpPr>
          <p:spPr>
            <a:xfrm>
              <a:off x="10072191" y="3743764"/>
              <a:ext cx="539659" cy="523220"/>
            </a:xfrm>
            <a:prstGeom prst="rect">
              <a:avLst/>
            </a:prstGeom>
            <a:noFill/>
          </p:spPr>
          <p:txBody>
            <a:bodyPr wrap="square" rtlCol="0">
              <a:spAutoFit/>
            </a:bodyPr>
            <a:lstStyle/>
            <a:p>
              <a:r>
                <a:rPr lang="vi-VN" sz="2800" dirty="0">
                  <a:solidFill>
                    <a:srgbClr val="FF0000"/>
                  </a:solidFill>
                  <a:sym typeface="Symbol" panose="05050102010706020507" pitchFamily="18" charset="2"/>
                </a:rPr>
                <a:t></a:t>
              </a:r>
              <a:endParaRPr lang="vi-VN" sz="2800" dirty="0">
                <a:solidFill>
                  <a:srgbClr val="FF0000"/>
                </a:solidFill>
              </a:endParaRPr>
            </a:p>
          </p:txBody>
        </p:sp>
        <p:cxnSp>
          <p:nvCxnSpPr>
            <p:cNvPr id="63" name="Straight Connector 62">
              <a:extLst>
                <a:ext uri="{FF2B5EF4-FFF2-40B4-BE49-F238E27FC236}">
                  <a16:creationId xmlns:a16="http://schemas.microsoft.com/office/drawing/2014/main" id="{0E1ABA8B-424A-486D-821D-854AD9D1404B}"/>
                </a:ext>
              </a:extLst>
            </p:cNvPr>
            <p:cNvCxnSpPr>
              <a:cxnSpLocks/>
            </p:cNvCxnSpPr>
            <p:nvPr/>
          </p:nvCxnSpPr>
          <p:spPr>
            <a:xfrm flipH="1">
              <a:off x="8342288" y="2577269"/>
              <a:ext cx="17410" cy="1446932"/>
            </a:xfrm>
            <a:prstGeom prst="line">
              <a:avLst/>
            </a:prstGeom>
            <a:ln w="38100">
              <a:solidFill>
                <a:srgbClr val="00B050"/>
              </a:solidFill>
              <a:prstDash val="solid"/>
            </a:ln>
          </p:spPr>
          <p:style>
            <a:lnRef idx="1">
              <a:schemeClr val="accent1"/>
            </a:lnRef>
            <a:fillRef idx="0">
              <a:schemeClr val="accent1"/>
            </a:fillRef>
            <a:effectRef idx="0">
              <a:schemeClr val="accent1"/>
            </a:effectRef>
            <a:fontRef idx="minor">
              <a:schemeClr val="tx1"/>
            </a:fontRef>
          </p:style>
        </p:cxnSp>
        <p:cxnSp>
          <p:nvCxnSpPr>
            <p:cNvPr id="5" name="Straight Connector 4">
              <a:extLst>
                <a:ext uri="{FF2B5EF4-FFF2-40B4-BE49-F238E27FC236}">
                  <a16:creationId xmlns:a16="http://schemas.microsoft.com/office/drawing/2014/main" id="{5CEBDE00-15B6-4D1C-9CB9-5523495E8CB3}"/>
                </a:ext>
              </a:extLst>
            </p:cNvPr>
            <p:cNvCxnSpPr>
              <a:cxnSpLocks/>
            </p:cNvCxnSpPr>
            <p:nvPr/>
          </p:nvCxnSpPr>
          <p:spPr>
            <a:xfrm>
              <a:off x="8375382" y="2584564"/>
              <a:ext cx="1853977" cy="1449386"/>
            </a:xfrm>
            <a:prstGeom prst="line">
              <a:avLst/>
            </a:prstGeom>
            <a:ln w="28575">
              <a:solidFill>
                <a:srgbClr val="00B050"/>
              </a:solidFill>
            </a:ln>
          </p:spPr>
          <p:style>
            <a:lnRef idx="1">
              <a:schemeClr val="accent1"/>
            </a:lnRef>
            <a:fillRef idx="0">
              <a:schemeClr val="accent1"/>
            </a:fillRef>
            <a:effectRef idx="0">
              <a:schemeClr val="accent1"/>
            </a:effectRef>
            <a:fontRef idx="minor">
              <a:schemeClr val="tx1"/>
            </a:fontRef>
          </p:style>
        </p:cxnSp>
      </p:grpSp>
      <p:sp>
        <p:nvSpPr>
          <p:cNvPr id="65" name="TextBox 64">
            <a:extLst>
              <a:ext uri="{FF2B5EF4-FFF2-40B4-BE49-F238E27FC236}">
                <a16:creationId xmlns:a16="http://schemas.microsoft.com/office/drawing/2014/main" id="{51706937-146B-45AA-A0F9-7C52998CB993}"/>
              </a:ext>
            </a:extLst>
          </p:cNvPr>
          <p:cNvSpPr txBox="1"/>
          <p:nvPr/>
        </p:nvSpPr>
        <p:spPr>
          <a:xfrm>
            <a:off x="920582" y="1711560"/>
            <a:ext cx="7139987" cy="523220"/>
          </a:xfrm>
          <a:prstGeom prst="rect">
            <a:avLst/>
          </a:prstGeom>
          <a:noFill/>
        </p:spPr>
        <p:txBody>
          <a:bodyPr wrap="square" rtlCol="0">
            <a:spAutoFit/>
          </a:bodyPr>
          <a:lstStyle/>
          <a:p>
            <a:r>
              <a:rPr lang="en-US" sz="2800" dirty="0">
                <a:solidFill>
                  <a:srgbClr val="0000CC"/>
                </a:solidFill>
                <a:latin typeface="Times New Roman" panose="02020603050405020304" pitchFamily="18" charset="0"/>
                <a:cs typeface="Times New Roman" panose="02020603050405020304" pitchFamily="18" charset="0"/>
              </a:rPr>
              <a:t>a)</a:t>
            </a:r>
            <a:r>
              <a:rPr lang="en-US" sz="2800" dirty="0" err="1">
                <a:solidFill>
                  <a:srgbClr val="0000CC"/>
                </a:solidFill>
                <a:latin typeface="Times New Roman" panose="02020603050405020304" pitchFamily="18" charset="0"/>
                <a:cs typeface="Times New Roman" panose="02020603050405020304" pitchFamily="18" charset="0"/>
              </a:rPr>
              <a:t>Tọa</a:t>
            </a:r>
            <a:r>
              <a:rPr lang="en-US" sz="2800" dirty="0">
                <a:solidFill>
                  <a:srgbClr val="0000CC"/>
                </a:solidFill>
                <a:latin typeface="Times New Roman" panose="02020603050405020304" pitchFamily="18" charset="0"/>
                <a:cs typeface="Times New Roman" panose="02020603050405020304" pitchFamily="18" charset="0"/>
              </a:rPr>
              <a:t> </a:t>
            </a:r>
            <a:r>
              <a:rPr lang="en-US" sz="2800" dirty="0" err="1">
                <a:solidFill>
                  <a:srgbClr val="0000CC"/>
                </a:solidFill>
                <a:latin typeface="Times New Roman" panose="02020603050405020304" pitchFamily="18" charset="0"/>
                <a:cs typeface="Times New Roman" panose="02020603050405020304" pitchFamily="18" charset="0"/>
              </a:rPr>
              <a:t>độ</a:t>
            </a:r>
            <a:r>
              <a:rPr lang="en-US" sz="2800" dirty="0">
                <a:solidFill>
                  <a:srgbClr val="0000CC"/>
                </a:solidFill>
                <a:latin typeface="Times New Roman" panose="02020603050405020304" pitchFamily="18" charset="0"/>
                <a:cs typeface="Times New Roman" panose="02020603050405020304" pitchFamily="18" charset="0"/>
              </a:rPr>
              <a:t> </a:t>
            </a:r>
            <a:r>
              <a:rPr lang="en-US" sz="2800" dirty="0" err="1">
                <a:solidFill>
                  <a:srgbClr val="0000CC"/>
                </a:solidFill>
                <a:latin typeface="Times New Roman" panose="02020603050405020304" pitchFamily="18" charset="0"/>
                <a:cs typeface="Times New Roman" panose="02020603050405020304" pitchFamily="18" charset="0"/>
              </a:rPr>
              <a:t>các</a:t>
            </a:r>
            <a:r>
              <a:rPr lang="en-US" sz="2800" dirty="0">
                <a:solidFill>
                  <a:srgbClr val="0000CC"/>
                </a:solidFill>
                <a:latin typeface="Times New Roman" panose="02020603050405020304" pitchFamily="18" charset="0"/>
                <a:cs typeface="Times New Roman" panose="02020603050405020304" pitchFamily="18" charset="0"/>
              </a:rPr>
              <a:t> </a:t>
            </a:r>
            <a:r>
              <a:rPr lang="en-US" sz="2800" dirty="0" err="1">
                <a:solidFill>
                  <a:srgbClr val="0000CC"/>
                </a:solidFill>
                <a:latin typeface="Times New Roman" panose="02020603050405020304" pitchFamily="18" charset="0"/>
                <a:cs typeface="Times New Roman" panose="02020603050405020304" pitchFamily="18" charset="0"/>
              </a:rPr>
              <a:t>điểm</a:t>
            </a:r>
            <a:r>
              <a:rPr lang="en-US" sz="2800" dirty="0">
                <a:solidFill>
                  <a:srgbClr val="0000CC"/>
                </a:solidFill>
                <a:latin typeface="Times New Roman" panose="02020603050405020304" pitchFamily="18" charset="0"/>
                <a:cs typeface="Times New Roman" panose="02020603050405020304" pitchFamily="18" charset="0"/>
              </a:rPr>
              <a:t>: A(-2;3) ; B(-2;0) ; C(2;0)</a:t>
            </a:r>
            <a:endParaRPr lang="vi-VN" sz="2800" dirty="0">
              <a:solidFill>
                <a:srgbClr val="0000CC"/>
              </a:solidFill>
              <a:latin typeface="Times New Roman" panose="02020603050405020304" pitchFamily="18" charset="0"/>
              <a:cs typeface="Times New Roman" panose="02020603050405020304" pitchFamily="18" charset="0"/>
            </a:endParaRPr>
          </a:p>
        </p:txBody>
      </p:sp>
      <p:sp>
        <p:nvSpPr>
          <p:cNvPr id="66" name="TextBox 65">
            <a:extLst>
              <a:ext uri="{FF2B5EF4-FFF2-40B4-BE49-F238E27FC236}">
                <a16:creationId xmlns:a16="http://schemas.microsoft.com/office/drawing/2014/main" id="{159C13F8-A35B-4AD4-8981-86CBCDF540FF}"/>
              </a:ext>
            </a:extLst>
          </p:cNvPr>
          <p:cNvSpPr txBox="1"/>
          <p:nvPr/>
        </p:nvSpPr>
        <p:spPr>
          <a:xfrm>
            <a:off x="904587" y="2197576"/>
            <a:ext cx="5759997" cy="954107"/>
          </a:xfrm>
          <a:prstGeom prst="rect">
            <a:avLst/>
          </a:prstGeom>
          <a:noFill/>
        </p:spPr>
        <p:txBody>
          <a:bodyPr wrap="square" rtlCol="0">
            <a:spAutoFit/>
          </a:bodyPr>
          <a:lstStyle/>
          <a:p>
            <a:r>
              <a:rPr lang="en-US" sz="2800" dirty="0">
                <a:solidFill>
                  <a:srgbClr val="0000CC"/>
                </a:solidFill>
                <a:latin typeface="Times New Roman" panose="02020603050405020304" pitchFamily="18" charset="0"/>
                <a:cs typeface="Times New Roman" panose="02020603050405020304" pitchFamily="18" charset="0"/>
              </a:rPr>
              <a:t>b)Tam </a:t>
            </a:r>
            <a:r>
              <a:rPr lang="en-US" sz="2800" dirty="0" err="1">
                <a:solidFill>
                  <a:srgbClr val="0000CC"/>
                </a:solidFill>
                <a:latin typeface="Times New Roman" panose="02020603050405020304" pitchFamily="18" charset="0"/>
                <a:cs typeface="Times New Roman" panose="02020603050405020304" pitchFamily="18" charset="0"/>
              </a:rPr>
              <a:t>giác</a:t>
            </a:r>
            <a:r>
              <a:rPr lang="en-US" sz="2800" dirty="0">
                <a:solidFill>
                  <a:srgbClr val="0000CC"/>
                </a:solidFill>
                <a:latin typeface="Times New Roman" panose="02020603050405020304" pitchFamily="18" charset="0"/>
                <a:cs typeface="Times New Roman" panose="02020603050405020304" pitchFamily="18" charset="0"/>
              </a:rPr>
              <a:t> ABC </a:t>
            </a:r>
            <a:r>
              <a:rPr lang="en-US" sz="2800" dirty="0" err="1">
                <a:solidFill>
                  <a:srgbClr val="0000CC"/>
                </a:solidFill>
                <a:latin typeface="Times New Roman" panose="02020603050405020304" pitchFamily="18" charset="0"/>
                <a:cs typeface="Times New Roman" panose="02020603050405020304" pitchFamily="18" charset="0"/>
              </a:rPr>
              <a:t>có</a:t>
            </a:r>
            <a:r>
              <a:rPr lang="en-US" sz="2800" dirty="0">
                <a:solidFill>
                  <a:srgbClr val="0000CC"/>
                </a:solidFill>
                <a:latin typeface="Times New Roman" panose="02020603050405020304" pitchFamily="18" charset="0"/>
                <a:cs typeface="Times New Roman" panose="02020603050405020304" pitchFamily="18" charset="0"/>
              </a:rPr>
              <a:t> </a:t>
            </a:r>
            <a:r>
              <a:rPr lang="en-US" sz="2800" dirty="0" err="1">
                <a:solidFill>
                  <a:srgbClr val="0000CC"/>
                </a:solidFill>
                <a:latin typeface="Times New Roman" panose="02020603050405020304" pitchFamily="18" charset="0"/>
                <a:cs typeface="Times New Roman" panose="02020603050405020304" pitchFamily="18" charset="0"/>
              </a:rPr>
              <a:t>là</a:t>
            </a:r>
            <a:r>
              <a:rPr lang="en-US" sz="2800" dirty="0">
                <a:solidFill>
                  <a:srgbClr val="0000CC"/>
                </a:solidFill>
                <a:latin typeface="Times New Roman" panose="02020603050405020304" pitchFamily="18" charset="0"/>
                <a:cs typeface="Times New Roman" panose="02020603050405020304" pitchFamily="18" charset="0"/>
              </a:rPr>
              <a:t> tam </a:t>
            </a:r>
            <a:r>
              <a:rPr lang="en-US" sz="2800" dirty="0" err="1">
                <a:solidFill>
                  <a:srgbClr val="0000CC"/>
                </a:solidFill>
                <a:latin typeface="Times New Roman" panose="02020603050405020304" pitchFamily="18" charset="0"/>
                <a:cs typeface="Times New Roman" panose="02020603050405020304" pitchFamily="18" charset="0"/>
              </a:rPr>
              <a:t>giác</a:t>
            </a:r>
            <a:r>
              <a:rPr lang="en-US" sz="2800" dirty="0">
                <a:solidFill>
                  <a:srgbClr val="0000CC"/>
                </a:solidFill>
                <a:latin typeface="Times New Roman" panose="02020603050405020304" pitchFamily="18" charset="0"/>
                <a:cs typeface="Times New Roman" panose="02020603050405020304" pitchFamily="18" charset="0"/>
              </a:rPr>
              <a:t> </a:t>
            </a:r>
            <a:r>
              <a:rPr lang="en-US" sz="2800" dirty="0" err="1">
                <a:solidFill>
                  <a:srgbClr val="0000CC"/>
                </a:solidFill>
                <a:latin typeface="Times New Roman" panose="02020603050405020304" pitchFamily="18" charset="0"/>
                <a:cs typeface="Times New Roman" panose="02020603050405020304" pitchFamily="18" charset="0"/>
              </a:rPr>
              <a:t>vuông</a:t>
            </a:r>
            <a:r>
              <a:rPr lang="en-US" sz="2800" dirty="0">
                <a:solidFill>
                  <a:srgbClr val="0000CC"/>
                </a:solidFill>
                <a:latin typeface="Times New Roman" panose="02020603050405020304" pitchFamily="18" charset="0"/>
                <a:cs typeface="Times New Roman" panose="02020603050405020304" pitchFamily="18" charset="0"/>
              </a:rPr>
              <a:t> </a:t>
            </a:r>
            <a:r>
              <a:rPr lang="en-US" sz="2800" dirty="0" err="1">
                <a:solidFill>
                  <a:srgbClr val="0000CC"/>
                </a:solidFill>
                <a:latin typeface="Times New Roman" panose="02020603050405020304" pitchFamily="18" charset="0"/>
                <a:cs typeface="Times New Roman" panose="02020603050405020304" pitchFamily="18" charset="0"/>
              </a:rPr>
              <a:t>tại</a:t>
            </a:r>
            <a:r>
              <a:rPr lang="en-US" sz="2800" dirty="0">
                <a:solidFill>
                  <a:srgbClr val="0000CC"/>
                </a:solidFill>
                <a:latin typeface="Times New Roman" panose="02020603050405020304" pitchFamily="18" charset="0"/>
                <a:cs typeface="Times New Roman" panose="02020603050405020304" pitchFamily="18" charset="0"/>
              </a:rPr>
              <a:t> B</a:t>
            </a:r>
          </a:p>
        </p:txBody>
      </p:sp>
      <p:cxnSp>
        <p:nvCxnSpPr>
          <p:cNvPr id="67" name="Straight Connector 66">
            <a:extLst>
              <a:ext uri="{FF2B5EF4-FFF2-40B4-BE49-F238E27FC236}">
                <a16:creationId xmlns:a16="http://schemas.microsoft.com/office/drawing/2014/main" id="{75CE4BE6-D69F-44DD-9FB2-8D02A3AAC214}"/>
              </a:ext>
            </a:extLst>
          </p:cNvPr>
          <p:cNvCxnSpPr>
            <a:cxnSpLocks/>
          </p:cNvCxnSpPr>
          <p:nvPr/>
        </p:nvCxnSpPr>
        <p:spPr>
          <a:xfrm flipH="1">
            <a:off x="10240735" y="2604974"/>
            <a:ext cx="17410" cy="1446932"/>
          </a:xfrm>
          <a:prstGeom prst="line">
            <a:avLst/>
          </a:prstGeom>
          <a:ln w="38100">
            <a:solidFill>
              <a:srgbClr val="00B050"/>
            </a:solidFill>
            <a:prstDash val="solid"/>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205CC8BF-2ED4-448C-9159-447D20712BC6}"/>
              </a:ext>
            </a:extLst>
          </p:cNvPr>
          <p:cNvCxnSpPr/>
          <p:nvPr/>
        </p:nvCxnSpPr>
        <p:spPr>
          <a:xfrm>
            <a:off x="8350993" y="2587394"/>
            <a:ext cx="1898447" cy="7295"/>
          </a:xfrm>
          <a:prstGeom prst="line">
            <a:avLst/>
          </a:prstGeom>
          <a:ln w="28575">
            <a:solidFill>
              <a:srgbClr val="00B050"/>
            </a:solidFill>
            <a:tailEnd type="oval"/>
          </a:ln>
        </p:spPr>
        <p:style>
          <a:lnRef idx="1">
            <a:schemeClr val="accent1"/>
          </a:lnRef>
          <a:fillRef idx="0">
            <a:schemeClr val="accent1"/>
          </a:fillRef>
          <a:effectRef idx="0">
            <a:schemeClr val="accent1"/>
          </a:effectRef>
          <a:fontRef idx="minor">
            <a:schemeClr val="tx1"/>
          </a:fontRef>
        </p:style>
      </p:cxnSp>
      <p:sp>
        <p:nvSpPr>
          <p:cNvPr id="12" name="TextBox 11">
            <a:extLst>
              <a:ext uri="{FF2B5EF4-FFF2-40B4-BE49-F238E27FC236}">
                <a16:creationId xmlns:a16="http://schemas.microsoft.com/office/drawing/2014/main" id="{F46A0B04-D7D8-4A57-A7E3-C04821FD57B1}"/>
              </a:ext>
            </a:extLst>
          </p:cNvPr>
          <p:cNvSpPr txBox="1"/>
          <p:nvPr/>
        </p:nvSpPr>
        <p:spPr>
          <a:xfrm>
            <a:off x="10062842" y="2109491"/>
            <a:ext cx="1519414" cy="523220"/>
          </a:xfrm>
          <a:prstGeom prst="rect">
            <a:avLst/>
          </a:prstGeom>
          <a:noFill/>
        </p:spPr>
        <p:txBody>
          <a:bodyPr wrap="square" rtlCol="0">
            <a:spAutoFit/>
          </a:bodyPr>
          <a:lstStyle/>
          <a:p>
            <a:r>
              <a:rPr lang="vi-VN" sz="2800" dirty="0">
                <a:latin typeface="+mj-lt"/>
                <a:sym typeface="Symbol" panose="05050102010706020507" pitchFamily="18" charset="2"/>
              </a:rPr>
              <a:t>D(2; 3) </a:t>
            </a:r>
            <a:endParaRPr lang="vi-VN" sz="2800" dirty="0">
              <a:latin typeface="+mj-lt"/>
            </a:endParaRPr>
          </a:p>
        </p:txBody>
      </p:sp>
      <p:sp>
        <p:nvSpPr>
          <p:cNvPr id="68" name="TextBox 67">
            <a:extLst>
              <a:ext uri="{FF2B5EF4-FFF2-40B4-BE49-F238E27FC236}">
                <a16:creationId xmlns:a16="http://schemas.microsoft.com/office/drawing/2014/main" id="{064E9B1A-7FB8-40F6-B332-510F1CCEA5B0}"/>
              </a:ext>
            </a:extLst>
          </p:cNvPr>
          <p:cNvSpPr txBox="1"/>
          <p:nvPr/>
        </p:nvSpPr>
        <p:spPr>
          <a:xfrm>
            <a:off x="932956" y="3197052"/>
            <a:ext cx="6698388" cy="1815882"/>
          </a:xfrm>
          <a:prstGeom prst="rect">
            <a:avLst/>
          </a:prstGeom>
          <a:noFill/>
        </p:spPr>
        <p:txBody>
          <a:bodyPr wrap="square" rtlCol="0">
            <a:spAutoFit/>
          </a:bodyPr>
          <a:lstStyle/>
          <a:p>
            <a:r>
              <a:rPr lang="en-US" sz="2800" dirty="0">
                <a:solidFill>
                  <a:srgbClr val="0000CC"/>
                </a:solidFill>
                <a:latin typeface="Times New Roman" panose="02020603050405020304" pitchFamily="18" charset="0"/>
                <a:cs typeface="Times New Roman" panose="02020603050405020304" pitchFamily="18" charset="0"/>
              </a:rPr>
              <a:t>c)</a:t>
            </a:r>
            <a:r>
              <a:rPr lang="en-US" sz="2800" dirty="0" err="1">
                <a:solidFill>
                  <a:srgbClr val="0000CC"/>
                </a:solidFill>
                <a:latin typeface="Times New Roman" panose="02020603050405020304" pitchFamily="18" charset="0"/>
                <a:cs typeface="Times New Roman" panose="02020603050405020304" pitchFamily="18" charset="0"/>
              </a:rPr>
              <a:t>Từ</a:t>
            </a:r>
            <a:r>
              <a:rPr lang="en-US" sz="2800" dirty="0">
                <a:solidFill>
                  <a:srgbClr val="0000CC"/>
                </a:solidFill>
                <a:latin typeface="Times New Roman" panose="02020603050405020304" pitchFamily="18" charset="0"/>
                <a:cs typeface="Times New Roman" panose="02020603050405020304" pitchFamily="18" charset="0"/>
              </a:rPr>
              <a:t> C </a:t>
            </a:r>
            <a:r>
              <a:rPr lang="en-US" sz="2800" dirty="0" err="1">
                <a:solidFill>
                  <a:srgbClr val="0000CC"/>
                </a:solidFill>
                <a:latin typeface="Times New Roman" panose="02020603050405020304" pitchFamily="18" charset="0"/>
                <a:cs typeface="Times New Roman" panose="02020603050405020304" pitchFamily="18" charset="0"/>
              </a:rPr>
              <a:t>kẻ</a:t>
            </a:r>
            <a:r>
              <a:rPr lang="en-US" sz="2800" dirty="0">
                <a:solidFill>
                  <a:srgbClr val="0000CC"/>
                </a:solidFill>
                <a:latin typeface="Times New Roman" panose="02020603050405020304" pitchFamily="18" charset="0"/>
                <a:cs typeface="Times New Roman" panose="02020603050405020304" pitchFamily="18" charset="0"/>
              </a:rPr>
              <a:t> </a:t>
            </a:r>
            <a:r>
              <a:rPr lang="en-US" sz="2800" dirty="0" err="1">
                <a:solidFill>
                  <a:srgbClr val="0000CC"/>
                </a:solidFill>
                <a:latin typeface="Times New Roman" panose="02020603050405020304" pitchFamily="18" charset="0"/>
                <a:cs typeface="Times New Roman" panose="02020603050405020304" pitchFamily="18" charset="0"/>
              </a:rPr>
              <a:t>đường</a:t>
            </a:r>
            <a:r>
              <a:rPr lang="en-US" sz="2800" dirty="0">
                <a:solidFill>
                  <a:srgbClr val="0000CC"/>
                </a:solidFill>
                <a:latin typeface="Times New Roman" panose="02020603050405020304" pitchFamily="18" charset="0"/>
                <a:cs typeface="Times New Roman" panose="02020603050405020304" pitchFamily="18" charset="0"/>
              </a:rPr>
              <a:t> </a:t>
            </a:r>
            <a:r>
              <a:rPr lang="en-US" sz="2800" dirty="0" err="1">
                <a:solidFill>
                  <a:srgbClr val="0000CC"/>
                </a:solidFill>
                <a:latin typeface="Times New Roman" panose="02020603050405020304" pitchFamily="18" charset="0"/>
                <a:cs typeface="Times New Roman" panose="02020603050405020304" pitchFamily="18" charset="0"/>
              </a:rPr>
              <a:t>thẳng</a:t>
            </a:r>
            <a:r>
              <a:rPr lang="en-US" sz="2800" dirty="0">
                <a:solidFill>
                  <a:srgbClr val="0000CC"/>
                </a:solidFill>
                <a:latin typeface="Times New Roman" panose="02020603050405020304" pitchFamily="18" charset="0"/>
                <a:cs typeface="Times New Roman" panose="02020603050405020304" pitchFamily="18" charset="0"/>
              </a:rPr>
              <a:t> </a:t>
            </a:r>
            <a:r>
              <a:rPr lang="en-US" sz="2800" dirty="0" err="1">
                <a:solidFill>
                  <a:srgbClr val="0000CC"/>
                </a:solidFill>
                <a:latin typeface="Times New Roman" panose="02020603050405020304" pitchFamily="18" charset="0"/>
                <a:cs typeface="Times New Roman" panose="02020603050405020304" pitchFamily="18" charset="0"/>
              </a:rPr>
              <a:t>vuông</a:t>
            </a:r>
            <a:r>
              <a:rPr lang="en-US" sz="2800" dirty="0">
                <a:solidFill>
                  <a:srgbClr val="0000CC"/>
                </a:solidFill>
                <a:latin typeface="Times New Roman" panose="02020603050405020304" pitchFamily="18" charset="0"/>
                <a:cs typeface="Times New Roman" panose="02020603050405020304" pitchFamily="18" charset="0"/>
              </a:rPr>
              <a:t> </a:t>
            </a:r>
            <a:r>
              <a:rPr lang="en-US" sz="2800" dirty="0" err="1">
                <a:solidFill>
                  <a:srgbClr val="0000CC"/>
                </a:solidFill>
                <a:latin typeface="Times New Roman" panose="02020603050405020304" pitchFamily="18" charset="0"/>
                <a:cs typeface="Times New Roman" panose="02020603050405020304" pitchFamily="18" charset="0"/>
              </a:rPr>
              <a:t>góc</a:t>
            </a:r>
            <a:r>
              <a:rPr lang="en-US" sz="2800" dirty="0">
                <a:solidFill>
                  <a:srgbClr val="0000CC"/>
                </a:solidFill>
                <a:latin typeface="Times New Roman" panose="02020603050405020304" pitchFamily="18" charset="0"/>
                <a:cs typeface="Times New Roman" panose="02020603050405020304" pitchFamily="18" charset="0"/>
              </a:rPr>
              <a:t> </a:t>
            </a:r>
            <a:r>
              <a:rPr lang="en-US" sz="2800" dirty="0" err="1">
                <a:solidFill>
                  <a:srgbClr val="0000CC"/>
                </a:solidFill>
                <a:latin typeface="Times New Roman" panose="02020603050405020304" pitchFamily="18" charset="0"/>
                <a:cs typeface="Times New Roman" panose="02020603050405020304" pitchFamily="18" charset="0"/>
              </a:rPr>
              <a:t>với</a:t>
            </a:r>
            <a:r>
              <a:rPr lang="en-US" sz="2800" dirty="0">
                <a:solidFill>
                  <a:srgbClr val="0000CC"/>
                </a:solidFill>
                <a:latin typeface="Times New Roman" panose="02020603050405020304" pitchFamily="18" charset="0"/>
                <a:cs typeface="Times New Roman" panose="02020603050405020304" pitchFamily="18" charset="0"/>
              </a:rPr>
              <a:t> Ox</a:t>
            </a:r>
          </a:p>
          <a:p>
            <a:r>
              <a:rPr lang="en-US" sz="2800" dirty="0">
                <a:solidFill>
                  <a:srgbClr val="0000CC"/>
                </a:solidFill>
                <a:latin typeface="Times New Roman" panose="02020603050405020304" pitchFamily="18" charset="0"/>
                <a:cs typeface="Times New Roman" panose="02020603050405020304" pitchFamily="18" charset="0"/>
              </a:rPr>
              <a:t>    </a:t>
            </a:r>
            <a:r>
              <a:rPr lang="en-US" sz="2800" dirty="0" err="1">
                <a:solidFill>
                  <a:srgbClr val="0000CC"/>
                </a:solidFill>
                <a:latin typeface="Times New Roman" panose="02020603050405020304" pitchFamily="18" charset="0"/>
                <a:cs typeface="Times New Roman" panose="02020603050405020304" pitchFamily="18" charset="0"/>
              </a:rPr>
              <a:t>Từ</a:t>
            </a:r>
            <a:r>
              <a:rPr lang="en-US" sz="2800" dirty="0">
                <a:solidFill>
                  <a:srgbClr val="0000CC"/>
                </a:solidFill>
                <a:latin typeface="Times New Roman" panose="02020603050405020304" pitchFamily="18" charset="0"/>
                <a:cs typeface="Times New Roman" panose="02020603050405020304" pitchFamily="18" charset="0"/>
              </a:rPr>
              <a:t> A </a:t>
            </a:r>
            <a:r>
              <a:rPr lang="en-US" sz="2800" dirty="0" err="1">
                <a:solidFill>
                  <a:srgbClr val="0000CC"/>
                </a:solidFill>
                <a:latin typeface="Times New Roman" panose="02020603050405020304" pitchFamily="18" charset="0"/>
                <a:cs typeface="Times New Roman" panose="02020603050405020304" pitchFamily="18" charset="0"/>
              </a:rPr>
              <a:t>kẻ</a:t>
            </a:r>
            <a:r>
              <a:rPr lang="en-US" sz="2800" dirty="0">
                <a:solidFill>
                  <a:srgbClr val="0000CC"/>
                </a:solidFill>
                <a:latin typeface="Times New Roman" panose="02020603050405020304" pitchFamily="18" charset="0"/>
                <a:cs typeface="Times New Roman" panose="02020603050405020304" pitchFamily="18" charset="0"/>
              </a:rPr>
              <a:t> </a:t>
            </a:r>
            <a:r>
              <a:rPr lang="en-US" sz="2800" dirty="0" err="1">
                <a:solidFill>
                  <a:srgbClr val="0000CC"/>
                </a:solidFill>
                <a:latin typeface="Times New Roman" panose="02020603050405020304" pitchFamily="18" charset="0"/>
                <a:cs typeface="Times New Roman" panose="02020603050405020304" pitchFamily="18" charset="0"/>
              </a:rPr>
              <a:t>đường</a:t>
            </a:r>
            <a:r>
              <a:rPr lang="en-US" sz="2800" dirty="0">
                <a:solidFill>
                  <a:srgbClr val="0000CC"/>
                </a:solidFill>
                <a:latin typeface="Times New Roman" panose="02020603050405020304" pitchFamily="18" charset="0"/>
                <a:cs typeface="Times New Roman" panose="02020603050405020304" pitchFamily="18" charset="0"/>
              </a:rPr>
              <a:t> </a:t>
            </a:r>
            <a:r>
              <a:rPr lang="en-US" sz="2800" dirty="0" err="1">
                <a:solidFill>
                  <a:srgbClr val="0000CC"/>
                </a:solidFill>
                <a:latin typeface="Times New Roman" panose="02020603050405020304" pitchFamily="18" charset="0"/>
                <a:cs typeface="Times New Roman" panose="02020603050405020304" pitchFamily="18" charset="0"/>
              </a:rPr>
              <a:t>thẳng</a:t>
            </a:r>
            <a:r>
              <a:rPr lang="en-US" sz="2800" dirty="0">
                <a:solidFill>
                  <a:srgbClr val="0000CC"/>
                </a:solidFill>
                <a:latin typeface="Times New Roman" panose="02020603050405020304" pitchFamily="18" charset="0"/>
                <a:cs typeface="Times New Roman" panose="02020603050405020304" pitchFamily="18" charset="0"/>
              </a:rPr>
              <a:t> </a:t>
            </a:r>
            <a:r>
              <a:rPr lang="en-US" sz="2800" dirty="0" err="1">
                <a:solidFill>
                  <a:srgbClr val="0000CC"/>
                </a:solidFill>
                <a:latin typeface="Times New Roman" panose="02020603050405020304" pitchFamily="18" charset="0"/>
                <a:cs typeface="Times New Roman" panose="02020603050405020304" pitchFamily="18" charset="0"/>
              </a:rPr>
              <a:t>vuông</a:t>
            </a:r>
            <a:r>
              <a:rPr lang="en-US" sz="2800" dirty="0">
                <a:solidFill>
                  <a:srgbClr val="0000CC"/>
                </a:solidFill>
                <a:latin typeface="Times New Roman" panose="02020603050405020304" pitchFamily="18" charset="0"/>
                <a:cs typeface="Times New Roman" panose="02020603050405020304" pitchFamily="18" charset="0"/>
              </a:rPr>
              <a:t> </a:t>
            </a:r>
            <a:r>
              <a:rPr lang="en-US" sz="2800" dirty="0" err="1">
                <a:solidFill>
                  <a:srgbClr val="0000CC"/>
                </a:solidFill>
                <a:latin typeface="Times New Roman" panose="02020603050405020304" pitchFamily="18" charset="0"/>
                <a:cs typeface="Times New Roman" panose="02020603050405020304" pitchFamily="18" charset="0"/>
              </a:rPr>
              <a:t>góc</a:t>
            </a:r>
            <a:r>
              <a:rPr lang="en-US" sz="2800" dirty="0">
                <a:solidFill>
                  <a:srgbClr val="0000CC"/>
                </a:solidFill>
                <a:latin typeface="Times New Roman" panose="02020603050405020304" pitchFamily="18" charset="0"/>
                <a:cs typeface="Times New Roman" panose="02020603050405020304" pitchFamily="18" charset="0"/>
              </a:rPr>
              <a:t> </a:t>
            </a:r>
            <a:r>
              <a:rPr lang="en-US" sz="2800" dirty="0" err="1">
                <a:solidFill>
                  <a:srgbClr val="0000CC"/>
                </a:solidFill>
                <a:latin typeface="Times New Roman" panose="02020603050405020304" pitchFamily="18" charset="0"/>
                <a:cs typeface="Times New Roman" panose="02020603050405020304" pitchFamily="18" charset="0"/>
              </a:rPr>
              <a:t>với</a:t>
            </a:r>
            <a:r>
              <a:rPr lang="en-US" sz="2800" dirty="0">
                <a:solidFill>
                  <a:srgbClr val="0000CC"/>
                </a:solidFill>
                <a:latin typeface="Times New Roman" panose="02020603050405020304" pitchFamily="18" charset="0"/>
                <a:cs typeface="Times New Roman" panose="02020603050405020304" pitchFamily="18" charset="0"/>
              </a:rPr>
              <a:t> AB</a:t>
            </a:r>
          </a:p>
          <a:p>
            <a:r>
              <a:rPr lang="en-US" sz="2800" dirty="0">
                <a:solidFill>
                  <a:srgbClr val="0000CC"/>
                </a:solidFill>
                <a:latin typeface="Times New Roman" panose="02020603050405020304" pitchFamily="18" charset="0"/>
                <a:cs typeface="Times New Roman" panose="02020603050405020304" pitchFamily="18" charset="0"/>
              </a:rPr>
              <a:t>=&gt; </a:t>
            </a:r>
            <a:r>
              <a:rPr lang="en-US" sz="2800" dirty="0" err="1">
                <a:solidFill>
                  <a:srgbClr val="0000CC"/>
                </a:solidFill>
                <a:latin typeface="Times New Roman" panose="02020603050405020304" pitchFamily="18" charset="0"/>
                <a:cs typeface="Times New Roman" panose="02020603050405020304" pitchFamily="18" charset="0"/>
              </a:rPr>
              <a:t>Giao</a:t>
            </a:r>
            <a:r>
              <a:rPr lang="en-US" sz="2800" dirty="0">
                <a:solidFill>
                  <a:srgbClr val="0000CC"/>
                </a:solidFill>
                <a:latin typeface="Times New Roman" panose="02020603050405020304" pitchFamily="18" charset="0"/>
                <a:cs typeface="Times New Roman" panose="02020603050405020304" pitchFamily="18" charset="0"/>
              </a:rPr>
              <a:t> 2 </a:t>
            </a:r>
            <a:r>
              <a:rPr lang="en-US" sz="2800" dirty="0" err="1">
                <a:solidFill>
                  <a:srgbClr val="0000CC"/>
                </a:solidFill>
                <a:latin typeface="Times New Roman" panose="02020603050405020304" pitchFamily="18" charset="0"/>
                <a:cs typeface="Times New Roman" panose="02020603050405020304" pitchFamily="18" charset="0"/>
              </a:rPr>
              <a:t>đường</a:t>
            </a:r>
            <a:r>
              <a:rPr lang="en-US" sz="2800" dirty="0">
                <a:solidFill>
                  <a:srgbClr val="0000CC"/>
                </a:solidFill>
                <a:latin typeface="Times New Roman" panose="02020603050405020304" pitchFamily="18" charset="0"/>
                <a:cs typeface="Times New Roman" panose="02020603050405020304" pitchFamily="18" charset="0"/>
              </a:rPr>
              <a:t> </a:t>
            </a:r>
            <a:r>
              <a:rPr lang="en-US" sz="2800" dirty="0" err="1">
                <a:solidFill>
                  <a:srgbClr val="0000CC"/>
                </a:solidFill>
                <a:latin typeface="Times New Roman" panose="02020603050405020304" pitchFamily="18" charset="0"/>
                <a:cs typeface="Times New Roman" panose="02020603050405020304" pitchFamily="18" charset="0"/>
              </a:rPr>
              <a:t>thằng</a:t>
            </a:r>
            <a:r>
              <a:rPr lang="en-US" sz="2800" dirty="0">
                <a:solidFill>
                  <a:srgbClr val="0000CC"/>
                </a:solidFill>
                <a:latin typeface="Times New Roman" panose="02020603050405020304" pitchFamily="18" charset="0"/>
                <a:cs typeface="Times New Roman" panose="02020603050405020304" pitchFamily="18" charset="0"/>
              </a:rPr>
              <a:t> </a:t>
            </a:r>
            <a:r>
              <a:rPr lang="en-US" sz="2800" dirty="0" err="1">
                <a:solidFill>
                  <a:srgbClr val="0000CC"/>
                </a:solidFill>
                <a:latin typeface="Times New Roman" panose="02020603050405020304" pitchFamily="18" charset="0"/>
                <a:cs typeface="Times New Roman" panose="02020603050405020304" pitchFamily="18" charset="0"/>
              </a:rPr>
              <a:t>trên</a:t>
            </a:r>
            <a:r>
              <a:rPr lang="en-US" sz="2800" dirty="0">
                <a:solidFill>
                  <a:srgbClr val="0000CC"/>
                </a:solidFill>
                <a:latin typeface="Times New Roman" panose="02020603050405020304" pitchFamily="18" charset="0"/>
                <a:cs typeface="Times New Roman" panose="02020603050405020304" pitchFamily="18" charset="0"/>
              </a:rPr>
              <a:t> </a:t>
            </a:r>
            <a:r>
              <a:rPr lang="en-US" sz="2800" dirty="0" err="1">
                <a:solidFill>
                  <a:srgbClr val="0000CC"/>
                </a:solidFill>
                <a:latin typeface="Times New Roman" panose="02020603050405020304" pitchFamily="18" charset="0"/>
                <a:cs typeface="Times New Roman" panose="02020603050405020304" pitchFamily="18" charset="0"/>
              </a:rPr>
              <a:t>chính</a:t>
            </a:r>
            <a:r>
              <a:rPr lang="en-US" sz="2800" dirty="0">
                <a:solidFill>
                  <a:srgbClr val="0000CC"/>
                </a:solidFill>
                <a:latin typeface="Times New Roman" panose="02020603050405020304" pitchFamily="18" charset="0"/>
                <a:cs typeface="Times New Roman" panose="02020603050405020304" pitchFamily="18" charset="0"/>
              </a:rPr>
              <a:t> </a:t>
            </a:r>
            <a:r>
              <a:rPr lang="en-US" sz="2800" dirty="0" err="1">
                <a:solidFill>
                  <a:srgbClr val="0000CC"/>
                </a:solidFill>
                <a:latin typeface="Times New Roman" panose="02020603050405020304" pitchFamily="18" charset="0"/>
                <a:cs typeface="Times New Roman" panose="02020603050405020304" pitchFamily="18" charset="0"/>
              </a:rPr>
              <a:t>là</a:t>
            </a:r>
            <a:r>
              <a:rPr lang="en-US" sz="2800" dirty="0">
                <a:solidFill>
                  <a:srgbClr val="0000CC"/>
                </a:solidFill>
                <a:latin typeface="Times New Roman" panose="02020603050405020304" pitchFamily="18" charset="0"/>
                <a:cs typeface="Times New Roman" panose="02020603050405020304" pitchFamily="18" charset="0"/>
              </a:rPr>
              <a:t> </a:t>
            </a:r>
            <a:r>
              <a:rPr lang="en-US" sz="2800" dirty="0" err="1">
                <a:solidFill>
                  <a:srgbClr val="0000CC"/>
                </a:solidFill>
                <a:latin typeface="Times New Roman" panose="02020603050405020304" pitchFamily="18" charset="0"/>
                <a:cs typeface="Times New Roman" panose="02020603050405020304" pitchFamily="18" charset="0"/>
              </a:rPr>
              <a:t>điểm</a:t>
            </a:r>
            <a:r>
              <a:rPr lang="en-US" sz="2800" dirty="0">
                <a:solidFill>
                  <a:srgbClr val="0000CC"/>
                </a:solidFill>
                <a:latin typeface="Times New Roman" panose="02020603050405020304" pitchFamily="18" charset="0"/>
                <a:cs typeface="Times New Roman" panose="02020603050405020304" pitchFamily="18" charset="0"/>
              </a:rPr>
              <a:t> D </a:t>
            </a:r>
            <a:r>
              <a:rPr lang="en-US" sz="2800" dirty="0" err="1">
                <a:solidFill>
                  <a:srgbClr val="0000CC"/>
                </a:solidFill>
                <a:latin typeface="Times New Roman" panose="02020603050405020304" pitchFamily="18" charset="0"/>
                <a:cs typeface="Times New Roman" panose="02020603050405020304" pitchFamily="18" charset="0"/>
              </a:rPr>
              <a:t>cần</a:t>
            </a:r>
            <a:r>
              <a:rPr lang="en-US" sz="2800" dirty="0">
                <a:solidFill>
                  <a:srgbClr val="0000CC"/>
                </a:solidFill>
                <a:latin typeface="Times New Roman" panose="02020603050405020304" pitchFamily="18" charset="0"/>
                <a:cs typeface="Times New Roman" panose="02020603050405020304" pitchFamily="18" charset="0"/>
              </a:rPr>
              <a:t> </a:t>
            </a:r>
            <a:r>
              <a:rPr lang="en-US" sz="2800" dirty="0" err="1">
                <a:solidFill>
                  <a:srgbClr val="0000CC"/>
                </a:solidFill>
                <a:latin typeface="Times New Roman" panose="02020603050405020304" pitchFamily="18" charset="0"/>
                <a:cs typeface="Times New Roman" panose="02020603050405020304" pitchFamily="18" charset="0"/>
              </a:rPr>
              <a:t>tìm</a:t>
            </a:r>
            <a:endParaRPr lang="vi-VN" sz="2800" dirty="0">
              <a:solidFill>
                <a:srgbClr val="0000CC"/>
              </a:solidFill>
              <a:latin typeface="Times New Roman" panose="02020603050405020304" pitchFamily="18" charset="0"/>
              <a:cs typeface="Times New Roman" panose="02020603050405020304" pitchFamily="18" charset="0"/>
            </a:endParaRPr>
          </a:p>
        </p:txBody>
      </p:sp>
      <p:pic>
        <p:nvPicPr>
          <p:cNvPr id="69" name="Picture 68" descr="j0232133">
            <a:extLst>
              <a:ext uri="{FF2B5EF4-FFF2-40B4-BE49-F238E27FC236}">
                <a16:creationId xmlns:a16="http://schemas.microsoft.com/office/drawing/2014/main" id="{1A84459A-B0C0-4509-8A85-0C768AE54C3C}"/>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84000" y="5157000"/>
            <a:ext cx="1492213" cy="15478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Thought Bubble: Cloud 12">
            <a:extLst>
              <a:ext uri="{FF2B5EF4-FFF2-40B4-BE49-F238E27FC236}">
                <a16:creationId xmlns:a16="http://schemas.microsoft.com/office/drawing/2014/main" id="{99FA111E-2BF8-4153-8BDA-9A5050650B23}"/>
              </a:ext>
            </a:extLst>
          </p:cNvPr>
          <p:cNvSpPr/>
          <p:nvPr/>
        </p:nvSpPr>
        <p:spPr>
          <a:xfrm>
            <a:off x="2640000" y="5301000"/>
            <a:ext cx="6912000" cy="936000"/>
          </a:xfrm>
          <a:prstGeom prst="cloudCallout">
            <a:avLst>
              <a:gd name="adj1" fmla="val -55508"/>
              <a:gd name="adj2" fmla="val 426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2800" dirty="0">
                <a:solidFill>
                  <a:srgbClr val="FFFF00"/>
                </a:solidFill>
              </a:rPr>
              <a:t>Đọc tọa độ điểm D cần tìm</a:t>
            </a:r>
          </a:p>
        </p:txBody>
      </p:sp>
    </p:spTree>
    <p:extLst>
      <p:ext uri="{BB962C8B-B14F-4D97-AF65-F5344CB8AC3E}">
        <p14:creationId xmlns:p14="http://schemas.microsoft.com/office/powerpoint/2010/main" val="114147662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Sing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xit" presetSubtype="32" fill="hold" grpId="0" nodeType="clickEffect">
                                  <p:stCondLst>
                                    <p:cond delay="0"/>
                                  </p:stCondLst>
                                  <p:childTnLst>
                                    <p:animEffect transition="out" filter="circle(out)">
                                      <p:cBhvr>
                                        <p:cTn id="6" dur="500"/>
                                        <p:tgtEl>
                                          <p:spTgt spid="9"/>
                                        </p:tgtEl>
                                      </p:cBhvr>
                                    </p:animEffect>
                                    <p:set>
                                      <p:cBhvr>
                                        <p:cTn id="7" dur="1" fill="hold">
                                          <p:stCondLst>
                                            <p:cond delay="499"/>
                                          </p:stCondLst>
                                        </p:cTn>
                                        <p:tgtEl>
                                          <p:spTgt spid="9"/>
                                        </p:tgtEl>
                                        <p:attrNameLst>
                                          <p:attrName>style.visibility</p:attrName>
                                        </p:attrNameLst>
                                      </p:cBhvr>
                                      <p:to>
                                        <p:strVal val="hidden"/>
                                      </p:to>
                                    </p:se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65"/>
                                        </p:tgtEl>
                                        <p:attrNameLst>
                                          <p:attrName>style.visibility</p:attrName>
                                        </p:attrNameLst>
                                      </p:cBhvr>
                                      <p:to>
                                        <p:strVal val="visible"/>
                                      </p:to>
                                    </p:set>
                                    <p:animEffect transition="in" filter="wipe(left)">
                                      <p:cBhvr>
                                        <p:cTn id="11" dur="500"/>
                                        <p:tgtEl>
                                          <p:spTgt spid="65"/>
                                        </p:tgtEl>
                                      </p:cBhvr>
                                    </p:animEffect>
                                  </p:childTnLst>
                                </p:cTn>
                              </p:par>
                            </p:childTnLst>
                          </p:cTn>
                        </p:par>
                      </p:childTnLst>
                    </p:cTn>
                  </p:par>
                  <p:par>
                    <p:cTn id="12" fill="hold">
                      <p:stCondLst>
                        <p:cond delay="indefinite"/>
                      </p:stCondLst>
                      <p:childTnLst>
                        <p:par>
                          <p:cTn id="13" fill="hold">
                            <p:stCondLst>
                              <p:cond delay="0"/>
                            </p:stCondLst>
                            <p:childTnLst>
                              <p:par>
                                <p:cTn id="14" presetID="2" presetClass="exit" presetSubtype="8" fill="hold" grpId="0" nodeType="clickEffect">
                                  <p:stCondLst>
                                    <p:cond delay="0"/>
                                  </p:stCondLst>
                                  <p:childTnLst>
                                    <p:anim calcmode="lin" valueType="num">
                                      <p:cBhvr additive="base">
                                        <p:cTn id="15" dur="500"/>
                                        <p:tgtEl>
                                          <p:spTgt spid="10"/>
                                        </p:tgtEl>
                                        <p:attrNameLst>
                                          <p:attrName>ppt_x</p:attrName>
                                        </p:attrNameLst>
                                      </p:cBhvr>
                                      <p:tavLst>
                                        <p:tav tm="0">
                                          <p:val>
                                            <p:strVal val="ppt_x"/>
                                          </p:val>
                                        </p:tav>
                                        <p:tav tm="100000">
                                          <p:val>
                                            <p:strVal val="0-ppt_w/2"/>
                                          </p:val>
                                        </p:tav>
                                      </p:tavLst>
                                    </p:anim>
                                    <p:anim calcmode="lin" valueType="num">
                                      <p:cBhvr additive="base">
                                        <p:cTn id="16" dur="500"/>
                                        <p:tgtEl>
                                          <p:spTgt spid="10"/>
                                        </p:tgtEl>
                                        <p:attrNameLst>
                                          <p:attrName>ppt_y</p:attrName>
                                        </p:attrNameLst>
                                      </p:cBhvr>
                                      <p:tavLst>
                                        <p:tav tm="0">
                                          <p:val>
                                            <p:strVal val="ppt_y"/>
                                          </p:val>
                                        </p:tav>
                                        <p:tav tm="100000">
                                          <p:val>
                                            <p:strVal val="ppt_y"/>
                                          </p:val>
                                        </p:tav>
                                      </p:tavLst>
                                    </p:anim>
                                    <p:set>
                                      <p:cBhvr>
                                        <p:cTn id="17" dur="1" fill="hold">
                                          <p:stCondLst>
                                            <p:cond delay="499"/>
                                          </p:stCondLst>
                                        </p:cTn>
                                        <p:tgtEl>
                                          <p:spTgt spid="10"/>
                                        </p:tgtEl>
                                        <p:attrNameLst>
                                          <p:attrName>style.visibility</p:attrName>
                                        </p:attrNameLst>
                                      </p:cBhvr>
                                      <p:to>
                                        <p:strVal val="hidden"/>
                                      </p:to>
                                    </p:set>
                                  </p:childTnLst>
                                </p:cTn>
                              </p:par>
                            </p:childTnLst>
                          </p:cTn>
                        </p:par>
                        <p:par>
                          <p:cTn id="18" fill="hold">
                            <p:stCondLst>
                              <p:cond delay="500"/>
                            </p:stCondLst>
                            <p:childTnLst>
                              <p:par>
                                <p:cTn id="19" presetID="6" presetClass="entr" presetSubtype="32" fill="hold" grpId="0" nodeType="afterEffect">
                                  <p:stCondLst>
                                    <p:cond delay="0"/>
                                  </p:stCondLst>
                                  <p:childTnLst>
                                    <p:set>
                                      <p:cBhvr>
                                        <p:cTn id="20" dur="1" fill="hold">
                                          <p:stCondLst>
                                            <p:cond delay="0"/>
                                          </p:stCondLst>
                                        </p:cTn>
                                        <p:tgtEl>
                                          <p:spTgt spid="66"/>
                                        </p:tgtEl>
                                        <p:attrNameLst>
                                          <p:attrName>style.visibility</p:attrName>
                                        </p:attrNameLst>
                                      </p:cBhvr>
                                      <p:to>
                                        <p:strVal val="visible"/>
                                      </p:to>
                                    </p:set>
                                    <p:animEffect transition="in" filter="circle(out)">
                                      <p:cBhvr>
                                        <p:cTn id="21" dur="250"/>
                                        <p:tgtEl>
                                          <p:spTgt spid="66"/>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4" fill="hold" nodeType="clickEffect">
                                  <p:stCondLst>
                                    <p:cond delay="0"/>
                                  </p:stCondLst>
                                  <p:childTnLst>
                                    <p:set>
                                      <p:cBhvr>
                                        <p:cTn id="25" dur="1" fill="hold">
                                          <p:stCondLst>
                                            <p:cond delay="0"/>
                                          </p:stCondLst>
                                        </p:cTn>
                                        <p:tgtEl>
                                          <p:spTgt spid="67"/>
                                        </p:tgtEl>
                                        <p:attrNameLst>
                                          <p:attrName>style.visibility</p:attrName>
                                        </p:attrNameLst>
                                      </p:cBhvr>
                                      <p:to>
                                        <p:strVal val="visible"/>
                                      </p:to>
                                    </p:set>
                                    <p:animEffect transition="in" filter="wipe(down)">
                                      <p:cBhvr>
                                        <p:cTn id="26" dur="500"/>
                                        <p:tgtEl>
                                          <p:spTgt spid="67"/>
                                        </p:tgtEl>
                                      </p:cBhvr>
                                    </p:animEffect>
                                  </p:childTnLst>
                                </p:cTn>
                              </p:par>
                            </p:childTnLst>
                          </p:cTn>
                        </p:par>
                        <p:par>
                          <p:cTn id="27" fill="hold">
                            <p:stCondLst>
                              <p:cond delay="500"/>
                            </p:stCondLst>
                            <p:childTnLst>
                              <p:par>
                                <p:cTn id="28" presetID="22" presetClass="entr" presetSubtype="8" fill="hold" nodeType="afterEffect">
                                  <p:stCondLst>
                                    <p:cond delay="0"/>
                                  </p:stCondLst>
                                  <p:childTnLst>
                                    <p:set>
                                      <p:cBhvr>
                                        <p:cTn id="29" dur="1" fill="hold">
                                          <p:stCondLst>
                                            <p:cond delay="0"/>
                                          </p:stCondLst>
                                        </p:cTn>
                                        <p:tgtEl>
                                          <p:spTgt spid="8"/>
                                        </p:tgtEl>
                                        <p:attrNameLst>
                                          <p:attrName>style.visibility</p:attrName>
                                        </p:attrNameLst>
                                      </p:cBhvr>
                                      <p:to>
                                        <p:strVal val="visible"/>
                                      </p:to>
                                    </p:set>
                                    <p:animEffect transition="in" filter="wipe(left)">
                                      <p:cBhvr>
                                        <p:cTn id="30" dur="500"/>
                                        <p:tgtEl>
                                          <p:spTgt spid="8"/>
                                        </p:tgtEl>
                                      </p:cBhvr>
                                    </p:animEffect>
                                  </p:childTnLst>
                                </p:cTn>
                              </p:par>
                            </p:childTnLst>
                          </p:cTn>
                        </p:par>
                      </p:childTnLst>
                    </p:cTn>
                  </p:par>
                  <p:par>
                    <p:cTn id="31" fill="hold">
                      <p:stCondLst>
                        <p:cond delay="indefinite"/>
                      </p:stCondLst>
                      <p:childTnLst>
                        <p:par>
                          <p:cTn id="32" fill="hold">
                            <p:stCondLst>
                              <p:cond delay="0"/>
                            </p:stCondLst>
                            <p:childTnLst>
                              <p:par>
                                <p:cTn id="33" presetID="14" presetClass="exit" presetSubtype="10" fill="hold" grpId="0" nodeType="clickEffect">
                                  <p:stCondLst>
                                    <p:cond delay="0"/>
                                  </p:stCondLst>
                                  <p:childTnLst>
                                    <p:animEffect transition="out" filter="randombar(horizontal)">
                                      <p:cBhvr>
                                        <p:cTn id="34" dur="500"/>
                                        <p:tgtEl>
                                          <p:spTgt spid="11"/>
                                        </p:tgtEl>
                                      </p:cBhvr>
                                    </p:animEffect>
                                    <p:set>
                                      <p:cBhvr>
                                        <p:cTn id="35" dur="1" fill="hold">
                                          <p:stCondLst>
                                            <p:cond delay="499"/>
                                          </p:stCondLst>
                                        </p:cTn>
                                        <p:tgtEl>
                                          <p:spTgt spid="11"/>
                                        </p:tgtEl>
                                        <p:attrNameLst>
                                          <p:attrName>style.visibility</p:attrName>
                                        </p:attrNameLst>
                                      </p:cBhvr>
                                      <p:to>
                                        <p:strVal val="hidden"/>
                                      </p:to>
                                    </p:set>
                                  </p:childTnLst>
                                </p:cTn>
                              </p:par>
                            </p:childTnLst>
                          </p:cTn>
                        </p:par>
                        <p:par>
                          <p:cTn id="36" fill="hold">
                            <p:stCondLst>
                              <p:cond delay="500"/>
                            </p:stCondLst>
                            <p:childTnLst>
                              <p:par>
                                <p:cTn id="37" presetID="14" presetClass="entr" presetSubtype="10" fill="hold" grpId="0" nodeType="afterEffect">
                                  <p:stCondLst>
                                    <p:cond delay="0"/>
                                  </p:stCondLst>
                                  <p:childTnLst>
                                    <p:set>
                                      <p:cBhvr>
                                        <p:cTn id="38" dur="1" fill="hold">
                                          <p:stCondLst>
                                            <p:cond delay="0"/>
                                          </p:stCondLst>
                                        </p:cTn>
                                        <p:tgtEl>
                                          <p:spTgt spid="68"/>
                                        </p:tgtEl>
                                        <p:attrNameLst>
                                          <p:attrName>style.visibility</p:attrName>
                                        </p:attrNameLst>
                                      </p:cBhvr>
                                      <p:to>
                                        <p:strVal val="visible"/>
                                      </p:to>
                                    </p:set>
                                    <p:animEffect transition="in" filter="randombar(horizontal)">
                                      <p:cBhvr>
                                        <p:cTn id="39" dur="500"/>
                                        <p:tgtEl>
                                          <p:spTgt spid="68"/>
                                        </p:tgtEl>
                                      </p:cBhvr>
                                    </p:animEffect>
                                  </p:childTnLst>
                                </p:cTn>
                              </p:par>
                            </p:childTnLst>
                          </p:cTn>
                        </p:par>
                      </p:childTnLst>
                    </p:cTn>
                  </p:par>
                  <p:par>
                    <p:cTn id="40" fill="hold">
                      <p:stCondLst>
                        <p:cond delay="indefinite"/>
                      </p:stCondLst>
                      <p:childTnLst>
                        <p:par>
                          <p:cTn id="41" fill="hold">
                            <p:stCondLst>
                              <p:cond delay="0"/>
                            </p:stCondLst>
                            <p:childTnLst>
                              <p:par>
                                <p:cTn id="42" presetID="42" presetClass="entr" presetSubtype="0" fill="hold" nodeType="clickEffect">
                                  <p:stCondLst>
                                    <p:cond delay="0"/>
                                  </p:stCondLst>
                                  <p:childTnLst>
                                    <p:set>
                                      <p:cBhvr>
                                        <p:cTn id="43" dur="1" fill="hold">
                                          <p:stCondLst>
                                            <p:cond delay="0"/>
                                          </p:stCondLst>
                                        </p:cTn>
                                        <p:tgtEl>
                                          <p:spTgt spid="69"/>
                                        </p:tgtEl>
                                        <p:attrNameLst>
                                          <p:attrName>style.visibility</p:attrName>
                                        </p:attrNameLst>
                                      </p:cBhvr>
                                      <p:to>
                                        <p:strVal val="visible"/>
                                      </p:to>
                                    </p:set>
                                    <p:animEffect transition="in" filter="fade">
                                      <p:cBhvr>
                                        <p:cTn id="44" dur="500"/>
                                        <p:tgtEl>
                                          <p:spTgt spid="69"/>
                                        </p:tgtEl>
                                      </p:cBhvr>
                                    </p:animEffect>
                                    <p:anim calcmode="lin" valueType="num">
                                      <p:cBhvr>
                                        <p:cTn id="45" dur="500" fill="hold"/>
                                        <p:tgtEl>
                                          <p:spTgt spid="69"/>
                                        </p:tgtEl>
                                        <p:attrNameLst>
                                          <p:attrName>ppt_x</p:attrName>
                                        </p:attrNameLst>
                                      </p:cBhvr>
                                      <p:tavLst>
                                        <p:tav tm="0">
                                          <p:val>
                                            <p:strVal val="#ppt_x"/>
                                          </p:val>
                                        </p:tav>
                                        <p:tav tm="100000">
                                          <p:val>
                                            <p:strVal val="#ppt_x"/>
                                          </p:val>
                                        </p:tav>
                                      </p:tavLst>
                                    </p:anim>
                                    <p:anim calcmode="lin" valueType="num">
                                      <p:cBhvr>
                                        <p:cTn id="46" dur="500" fill="hold"/>
                                        <p:tgtEl>
                                          <p:spTgt spid="69"/>
                                        </p:tgtEl>
                                        <p:attrNameLst>
                                          <p:attrName>ppt_y</p:attrName>
                                        </p:attrNameLst>
                                      </p:cBhvr>
                                      <p:tavLst>
                                        <p:tav tm="0">
                                          <p:val>
                                            <p:strVal val="#ppt_y+.1"/>
                                          </p:val>
                                        </p:tav>
                                        <p:tav tm="100000">
                                          <p:val>
                                            <p:strVal val="#ppt_y"/>
                                          </p:val>
                                        </p:tav>
                                      </p:tavLst>
                                    </p:anim>
                                  </p:childTnLst>
                                </p:cTn>
                              </p:par>
                              <p:par>
                                <p:cTn id="47" presetID="42" presetClass="entr" presetSubtype="0" fill="hold" grpId="0" nodeType="withEffect">
                                  <p:stCondLst>
                                    <p:cond delay="0"/>
                                  </p:stCondLst>
                                  <p:childTnLst>
                                    <p:set>
                                      <p:cBhvr>
                                        <p:cTn id="48" dur="1" fill="hold">
                                          <p:stCondLst>
                                            <p:cond delay="0"/>
                                          </p:stCondLst>
                                        </p:cTn>
                                        <p:tgtEl>
                                          <p:spTgt spid="13"/>
                                        </p:tgtEl>
                                        <p:attrNameLst>
                                          <p:attrName>style.visibility</p:attrName>
                                        </p:attrNameLst>
                                      </p:cBhvr>
                                      <p:to>
                                        <p:strVal val="visible"/>
                                      </p:to>
                                    </p:set>
                                    <p:animEffect transition="in" filter="fade">
                                      <p:cBhvr>
                                        <p:cTn id="49" dur="500"/>
                                        <p:tgtEl>
                                          <p:spTgt spid="13"/>
                                        </p:tgtEl>
                                      </p:cBhvr>
                                    </p:animEffect>
                                    <p:anim calcmode="lin" valueType="num">
                                      <p:cBhvr>
                                        <p:cTn id="50" dur="500" fill="hold"/>
                                        <p:tgtEl>
                                          <p:spTgt spid="13"/>
                                        </p:tgtEl>
                                        <p:attrNameLst>
                                          <p:attrName>ppt_x</p:attrName>
                                        </p:attrNameLst>
                                      </p:cBhvr>
                                      <p:tavLst>
                                        <p:tav tm="0">
                                          <p:val>
                                            <p:strVal val="#ppt_x"/>
                                          </p:val>
                                        </p:tav>
                                        <p:tav tm="100000">
                                          <p:val>
                                            <p:strVal val="#ppt_x"/>
                                          </p:val>
                                        </p:tav>
                                      </p:tavLst>
                                    </p:anim>
                                    <p:anim calcmode="lin" valueType="num">
                                      <p:cBhvr>
                                        <p:cTn id="51" dur="5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22" presetClass="entr" presetSubtype="8" fill="hold" grpId="0" nodeType="clickEffect">
                                  <p:stCondLst>
                                    <p:cond delay="0"/>
                                  </p:stCondLst>
                                  <p:childTnLst>
                                    <p:set>
                                      <p:cBhvr>
                                        <p:cTn id="55" dur="1" fill="hold">
                                          <p:stCondLst>
                                            <p:cond delay="0"/>
                                          </p:stCondLst>
                                        </p:cTn>
                                        <p:tgtEl>
                                          <p:spTgt spid="12"/>
                                        </p:tgtEl>
                                        <p:attrNameLst>
                                          <p:attrName>style.visibility</p:attrName>
                                        </p:attrNameLst>
                                      </p:cBhvr>
                                      <p:to>
                                        <p:strVal val="visible"/>
                                      </p:to>
                                    </p:set>
                                    <p:animEffect transition="in" filter="wipe(left)">
                                      <p:cBhvr>
                                        <p:cTn id="56"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11" grpId="0"/>
      <p:bldP spid="65" grpId="0"/>
      <p:bldP spid="66" grpId="0"/>
      <p:bldP spid="12" grpId="0"/>
      <p:bldP spid="68" grpId="0"/>
      <p:bldP spid="13"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BC9DD6A3-E2F5-4D18-88F2-D5DDAAC27D4E}"/>
              </a:ext>
            </a:extLst>
          </p:cNvPr>
          <p:cNvPicPr>
            <a:picLocks noChangeAspect="1"/>
          </p:cNvPicPr>
          <p:nvPr/>
        </p:nvPicPr>
        <p:blipFill>
          <a:blip r:embed="rId2"/>
          <a:stretch>
            <a:fillRect/>
          </a:stretch>
        </p:blipFill>
        <p:spPr>
          <a:xfrm>
            <a:off x="90487" y="71437"/>
            <a:ext cx="12011025" cy="6715125"/>
          </a:xfrm>
          <a:prstGeom prst="rect">
            <a:avLst/>
          </a:prstGeom>
        </p:spPr>
      </p:pic>
      <p:sp>
        <p:nvSpPr>
          <p:cNvPr id="4" name="TextBox 3">
            <a:extLst>
              <a:ext uri="{FF2B5EF4-FFF2-40B4-BE49-F238E27FC236}">
                <a16:creationId xmlns:a16="http://schemas.microsoft.com/office/drawing/2014/main" id="{08688B6F-BA34-4923-A025-CE8A54BED4AD}"/>
              </a:ext>
            </a:extLst>
          </p:cNvPr>
          <p:cNvSpPr txBox="1"/>
          <p:nvPr/>
        </p:nvSpPr>
        <p:spPr>
          <a:xfrm>
            <a:off x="2496000" y="477000"/>
            <a:ext cx="2592000" cy="584775"/>
          </a:xfrm>
          <a:prstGeom prst="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0">
            <a:schemeClr val="accent6"/>
          </a:lnRef>
          <a:fillRef idx="3">
            <a:schemeClr val="accent6"/>
          </a:fillRef>
          <a:effectRef idx="3">
            <a:schemeClr val="accent6"/>
          </a:effectRef>
          <a:fontRef idx="minor">
            <a:schemeClr val="lt1"/>
          </a:fontRef>
        </p:style>
        <p:txBody>
          <a:bodyPr wrap="square" rtlCol="0">
            <a:spAutoFit/>
          </a:bodyPr>
          <a:lstStyle/>
          <a:p>
            <a:pPr algn="ctr"/>
            <a:r>
              <a:rPr lang="en-US" sz="3200" b="1" dirty="0">
                <a:solidFill>
                  <a:srgbClr val="00206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BÀI TẬP</a:t>
            </a:r>
            <a:endParaRPr lang="vi-VN" sz="3200" b="1" dirty="0">
              <a:solidFill>
                <a:srgbClr val="00206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6" name="TextBox 5">
            <a:extLst>
              <a:ext uri="{FF2B5EF4-FFF2-40B4-BE49-F238E27FC236}">
                <a16:creationId xmlns:a16="http://schemas.microsoft.com/office/drawing/2014/main" id="{F956EA22-8168-42FB-95B6-DD30360BA114}"/>
              </a:ext>
            </a:extLst>
          </p:cNvPr>
          <p:cNvSpPr txBox="1"/>
          <p:nvPr/>
        </p:nvSpPr>
        <p:spPr>
          <a:xfrm>
            <a:off x="499342" y="1077121"/>
            <a:ext cx="1512000" cy="523220"/>
          </a:xfrm>
          <a:prstGeom prst="rect">
            <a:avLst/>
          </a:prstGeom>
          <a:noFill/>
        </p:spPr>
        <p:txBody>
          <a:bodyPr wrap="square" rtlCol="0">
            <a:spAutoFit/>
          </a:bodyPr>
          <a:lstStyle/>
          <a:p>
            <a:r>
              <a:rPr lang="en-US" sz="2800" b="1" dirty="0" err="1">
                <a:solidFill>
                  <a:srgbClr val="0070C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Bài</a:t>
            </a:r>
            <a:r>
              <a:rPr lang="en-US" sz="2800" b="1" dirty="0">
                <a:solidFill>
                  <a:srgbClr val="0070C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6: </a:t>
            </a:r>
            <a:endParaRPr lang="vi-VN" sz="2800" b="1" dirty="0">
              <a:solidFill>
                <a:srgbClr val="0070C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7" name="TextBox 6">
            <a:extLst>
              <a:ext uri="{FF2B5EF4-FFF2-40B4-BE49-F238E27FC236}">
                <a16:creationId xmlns:a16="http://schemas.microsoft.com/office/drawing/2014/main" id="{F80CC86B-EF2B-4F0B-BC2D-15ED0F2EEA37}"/>
              </a:ext>
            </a:extLst>
          </p:cNvPr>
          <p:cNvSpPr txBox="1"/>
          <p:nvPr/>
        </p:nvSpPr>
        <p:spPr>
          <a:xfrm>
            <a:off x="388755" y="1629000"/>
            <a:ext cx="5257660" cy="3539430"/>
          </a:xfrm>
          <a:prstGeom prst="rect">
            <a:avLst/>
          </a:prstGeom>
          <a:noFill/>
        </p:spPr>
        <p:txBody>
          <a:bodyPr wrap="square" rtlCol="0">
            <a:spAutoFit/>
          </a:bodyPr>
          <a:lstStyle/>
          <a:p>
            <a:pPr algn="just"/>
            <a:r>
              <a:rPr lang="en-US" sz="2800" dirty="0" err="1">
                <a:latin typeface="Times New Roman" panose="02020603050405020304" pitchFamily="18" charset="0"/>
                <a:cs typeface="Times New Roman" panose="02020603050405020304" pitchFamily="18" charset="0"/>
              </a:rPr>
              <a:t>Nhập</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địa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điểm</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chợ</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Bến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Thành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trên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trang</a:t>
            </a:r>
            <a:r>
              <a:rPr lang="en-US" sz="2800" dirty="0">
                <a:latin typeface="Times New Roman" panose="02020603050405020304" pitchFamily="18" charset="0"/>
                <a:cs typeface="Times New Roman" panose="02020603050405020304" pitchFamily="18" charset="0"/>
              </a:rPr>
              <a:t> </a:t>
            </a:r>
            <a:r>
              <a:rPr lang="en-US" sz="2800" dirty="0">
                <a:latin typeface="Times New Roman" panose="02020603050405020304" pitchFamily="18" charset="0"/>
                <a:cs typeface="Times New Roman" panose="02020603050405020304" pitchFamily="18" charset="0"/>
                <a:hlinkClick r:id="rId3"/>
              </a:rPr>
              <a:t>https://google.com/maps</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sau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đó</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nháy</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chuột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phải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vào</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địa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điểm</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đó</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trên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bản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đồ</a:t>
            </a:r>
            <a:r>
              <a:rPr lang="en-US" sz="2800" dirty="0">
                <a:latin typeface="Times New Roman" panose="02020603050405020304" pitchFamily="18" charset="0"/>
                <a:cs typeface="Times New Roman" panose="02020603050405020304" pitchFamily="18" charset="0"/>
              </a:rPr>
              <a:t> ta đ</a:t>
            </a:r>
            <a:r>
              <a:rPr lang="vi-VN" sz="2800" dirty="0">
                <a:latin typeface="Times New Roman" panose="02020603050405020304" pitchFamily="18" charset="0"/>
                <a:cs typeface="Times New Roman" panose="02020603050405020304" pitchFamily="18" charset="0"/>
              </a:rPr>
              <a:t>ư</a:t>
            </a:r>
            <a:r>
              <a:rPr lang="en-US" sz="2800" dirty="0" err="1">
                <a:latin typeface="Times New Roman" panose="02020603050405020304" pitchFamily="18" charset="0"/>
                <a:cs typeface="Times New Roman" panose="02020603050405020304" pitchFamily="18" charset="0"/>
              </a:rPr>
              <a:t>ợc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thông</a:t>
            </a:r>
            <a:r>
              <a:rPr lang="en-US" sz="2800" dirty="0">
                <a:latin typeface="Times New Roman" panose="02020603050405020304" pitchFamily="18" charset="0"/>
                <a:cs typeface="Times New Roman" panose="02020603050405020304" pitchFamily="18" charset="0"/>
              </a:rPr>
              <a:t> tin </a:t>
            </a:r>
            <a:r>
              <a:rPr lang="en-US" sz="2800" dirty="0" err="1">
                <a:latin typeface="Times New Roman" panose="02020603050405020304" pitchFamily="18" charset="0"/>
                <a:cs typeface="Times New Roman" panose="02020603050405020304" pitchFamily="18" charset="0"/>
              </a:rPr>
              <a:t>về</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kinh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độ</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vĩ</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độ</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nh</a:t>
            </a:r>
            <a:r>
              <a:rPr lang="vi-VN" sz="2800" dirty="0">
                <a:latin typeface="Times New Roman" panose="02020603050405020304" pitchFamily="18" charset="0"/>
                <a:cs typeface="Times New Roman" panose="02020603050405020304" pitchFamily="18" charset="0"/>
              </a:rPr>
              <a:t>ư</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hình</a:t>
            </a:r>
            <a:r>
              <a:rPr lang="en-US" sz="2800" dirty="0">
                <a:latin typeface="Times New Roman" panose="02020603050405020304" pitchFamily="18" charset="0"/>
                <a:cs typeface="Times New Roman" panose="02020603050405020304" pitchFamily="18" charset="0"/>
              </a:rPr>
              <a:t> 13. </a:t>
            </a:r>
            <a:r>
              <a:rPr lang="en-US" sz="2800" dirty="0" err="1">
                <a:latin typeface="Times New Roman" panose="02020603050405020304" pitchFamily="18" charset="0"/>
                <a:cs typeface="Times New Roman" panose="02020603050405020304" pitchFamily="18" charset="0"/>
              </a:rPr>
              <a:t>Hãy</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viết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tọa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độ</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địa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lý</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của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chợ</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Bến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Thành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thuộc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Thành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phố</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Hồ</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Chí</a:t>
            </a:r>
            <a:r>
              <a:rPr lang="en-US" sz="2800" dirty="0">
                <a:latin typeface="Times New Roman" panose="02020603050405020304" pitchFamily="18" charset="0"/>
                <a:cs typeface="Times New Roman" panose="02020603050405020304" pitchFamily="18" charset="0"/>
              </a:rPr>
              <a:t> Minh</a:t>
            </a:r>
            <a:endParaRPr lang="vi-VN" sz="2800" dirty="0">
              <a:latin typeface="Times New Roman" panose="02020603050405020304" pitchFamily="18" charset="0"/>
              <a:cs typeface="Times New Roman" panose="02020603050405020304" pitchFamily="18" charset="0"/>
            </a:endParaRPr>
          </a:p>
        </p:txBody>
      </p:sp>
      <p:sp>
        <p:nvSpPr>
          <p:cNvPr id="11" name="TextBox 10">
            <a:extLst>
              <a:ext uri="{FF2B5EF4-FFF2-40B4-BE49-F238E27FC236}">
                <a16:creationId xmlns:a16="http://schemas.microsoft.com/office/drawing/2014/main" id="{43FC641C-DBBB-400F-91D5-F2B435D7E951}"/>
              </a:ext>
            </a:extLst>
          </p:cNvPr>
          <p:cNvSpPr txBox="1"/>
          <p:nvPr/>
        </p:nvSpPr>
        <p:spPr>
          <a:xfrm>
            <a:off x="408000" y="1629000"/>
            <a:ext cx="5257660" cy="1384995"/>
          </a:xfrm>
          <a:prstGeom prst="rect">
            <a:avLst/>
          </a:prstGeom>
          <a:noFill/>
        </p:spPr>
        <p:txBody>
          <a:bodyPr wrap="square" rtlCol="0">
            <a:spAutoFit/>
          </a:bodyPr>
          <a:lstStyle/>
          <a:p>
            <a:pPr algn="just"/>
            <a:r>
              <a:rPr lang="en-US" sz="2800" dirty="0" err="1">
                <a:solidFill>
                  <a:srgbClr val="0000CC"/>
                </a:solidFill>
                <a:latin typeface="Times New Roman" panose="02020603050405020304" pitchFamily="18" charset="0"/>
                <a:cs typeface="Times New Roman" panose="02020603050405020304" pitchFamily="18" charset="0"/>
              </a:rPr>
              <a:t>Tọa</a:t>
            </a:r>
            <a:r>
              <a:rPr lang="en-US" sz="2800" dirty="0">
                <a:solidFill>
                  <a:srgbClr val="0000CC"/>
                </a:solidFill>
                <a:latin typeface="Times New Roman" panose="02020603050405020304" pitchFamily="18" charset="0"/>
                <a:cs typeface="Times New Roman" panose="02020603050405020304" pitchFamily="18" charset="0"/>
              </a:rPr>
              <a:t> </a:t>
            </a:r>
            <a:r>
              <a:rPr lang="en-US" sz="2800" dirty="0" err="1">
                <a:solidFill>
                  <a:srgbClr val="0000CC"/>
                </a:solidFill>
                <a:latin typeface="Times New Roman" panose="02020603050405020304" pitchFamily="18" charset="0"/>
                <a:cs typeface="Times New Roman" panose="02020603050405020304" pitchFamily="18" charset="0"/>
              </a:rPr>
              <a:t>độ</a:t>
            </a:r>
            <a:r>
              <a:rPr lang="en-US" sz="2800" dirty="0">
                <a:solidFill>
                  <a:srgbClr val="0000CC"/>
                </a:solidFill>
                <a:latin typeface="Times New Roman" panose="02020603050405020304" pitchFamily="18" charset="0"/>
                <a:cs typeface="Times New Roman" panose="02020603050405020304" pitchFamily="18" charset="0"/>
              </a:rPr>
              <a:t> </a:t>
            </a:r>
            <a:r>
              <a:rPr lang="en-US" sz="2800" dirty="0" err="1">
                <a:solidFill>
                  <a:srgbClr val="0000CC"/>
                </a:solidFill>
                <a:latin typeface="Times New Roman" panose="02020603050405020304" pitchFamily="18" charset="0"/>
                <a:cs typeface="Times New Roman" panose="02020603050405020304" pitchFamily="18" charset="0"/>
              </a:rPr>
              <a:t>địa</a:t>
            </a:r>
            <a:r>
              <a:rPr lang="en-US" sz="2800" dirty="0">
                <a:solidFill>
                  <a:srgbClr val="0000CC"/>
                </a:solidFill>
                <a:latin typeface="Times New Roman" panose="02020603050405020304" pitchFamily="18" charset="0"/>
                <a:cs typeface="Times New Roman" panose="02020603050405020304" pitchFamily="18" charset="0"/>
              </a:rPr>
              <a:t> </a:t>
            </a:r>
            <a:r>
              <a:rPr lang="en-US" sz="2800" dirty="0" err="1">
                <a:solidFill>
                  <a:srgbClr val="0000CC"/>
                </a:solidFill>
                <a:latin typeface="Times New Roman" panose="02020603050405020304" pitchFamily="18" charset="0"/>
                <a:cs typeface="Times New Roman" panose="02020603050405020304" pitchFamily="18" charset="0"/>
              </a:rPr>
              <a:t>lý</a:t>
            </a:r>
            <a:r>
              <a:rPr lang="en-US" sz="2800" dirty="0">
                <a:solidFill>
                  <a:srgbClr val="0000CC"/>
                </a:solidFill>
                <a:latin typeface="Times New Roman" panose="02020603050405020304" pitchFamily="18" charset="0"/>
                <a:cs typeface="Times New Roman" panose="02020603050405020304" pitchFamily="18" charset="0"/>
              </a:rPr>
              <a:t> </a:t>
            </a:r>
            <a:r>
              <a:rPr lang="en-US" sz="2800" dirty="0" err="1">
                <a:solidFill>
                  <a:srgbClr val="0000CC"/>
                </a:solidFill>
                <a:latin typeface="Times New Roman" panose="02020603050405020304" pitchFamily="18" charset="0"/>
                <a:cs typeface="Times New Roman" panose="02020603050405020304" pitchFamily="18" charset="0"/>
              </a:rPr>
              <a:t>của</a:t>
            </a:r>
            <a:r>
              <a:rPr lang="en-US" sz="2800" dirty="0">
                <a:solidFill>
                  <a:srgbClr val="0000CC"/>
                </a:solidFill>
                <a:latin typeface="Times New Roman" panose="02020603050405020304" pitchFamily="18" charset="0"/>
                <a:cs typeface="Times New Roman" panose="02020603050405020304" pitchFamily="18" charset="0"/>
              </a:rPr>
              <a:t> </a:t>
            </a:r>
            <a:r>
              <a:rPr lang="en-US" sz="2800" dirty="0" err="1">
                <a:solidFill>
                  <a:srgbClr val="0000CC"/>
                </a:solidFill>
                <a:latin typeface="Times New Roman" panose="02020603050405020304" pitchFamily="18" charset="0"/>
                <a:cs typeface="Times New Roman" panose="02020603050405020304" pitchFamily="18" charset="0"/>
              </a:rPr>
              <a:t>chợ</a:t>
            </a:r>
            <a:r>
              <a:rPr lang="en-US" sz="2800" dirty="0">
                <a:solidFill>
                  <a:srgbClr val="0000CC"/>
                </a:solidFill>
                <a:latin typeface="Times New Roman" panose="02020603050405020304" pitchFamily="18" charset="0"/>
                <a:cs typeface="Times New Roman" panose="02020603050405020304" pitchFamily="18" charset="0"/>
              </a:rPr>
              <a:t> </a:t>
            </a:r>
            <a:r>
              <a:rPr lang="en-US" sz="2800" dirty="0" err="1">
                <a:solidFill>
                  <a:srgbClr val="0000CC"/>
                </a:solidFill>
                <a:latin typeface="Times New Roman" panose="02020603050405020304" pitchFamily="18" charset="0"/>
                <a:cs typeface="Times New Roman" panose="02020603050405020304" pitchFamily="18" charset="0"/>
              </a:rPr>
              <a:t>Bến</a:t>
            </a:r>
            <a:r>
              <a:rPr lang="en-US" sz="2800" dirty="0">
                <a:solidFill>
                  <a:srgbClr val="0000CC"/>
                </a:solidFill>
                <a:latin typeface="Times New Roman" panose="02020603050405020304" pitchFamily="18" charset="0"/>
                <a:cs typeface="Times New Roman" panose="02020603050405020304" pitchFamily="18" charset="0"/>
              </a:rPr>
              <a:t> </a:t>
            </a:r>
            <a:r>
              <a:rPr lang="en-US" sz="2800" dirty="0" err="1">
                <a:solidFill>
                  <a:srgbClr val="0000CC"/>
                </a:solidFill>
                <a:latin typeface="Times New Roman" panose="02020603050405020304" pitchFamily="18" charset="0"/>
                <a:cs typeface="Times New Roman" panose="02020603050405020304" pitchFamily="18" charset="0"/>
              </a:rPr>
              <a:t>Thành</a:t>
            </a:r>
            <a:r>
              <a:rPr lang="en-US" sz="2800" dirty="0">
                <a:solidFill>
                  <a:srgbClr val="0000CC"/>
                </a:solidFill>
                <a:latin typeface="Times New Roman" panose="02020603050405020304" pitchFamily="18" charset="0"/>
                <a:cs typeface="Times New Roman" panose="02020603050405020304" pitchFamily="18" charset="0"/>
              </a:rPr>
              <a:t> </a:t>
            </a:r>
            <a:r>
              <a:rPr lang="en-US" sz="2800" dirty="0" err="1">
                <a:solidFill>
                  <a:srgbClr val="0000CC"/>
                </a:solidFill>
                <a:latin typeface="Times New Roman" panose="02020603050405020304" pitchFamily="18" charset="0"/>
                <a:cs typeface="Times New Roman" panose="02020603050405020304" pitchFamily="18" charset="0"/>
              </a:rPr>
              <a:t>thuộc</a:t>
            </a:r>
            <a:r>
              <a:rPr lang="en-US" sz="2800" dirty="0">
                <a:solidFill>
                  <a:srgbClr val="0000CC"/>
                </a:solidFill>
                <a:latin typeface="Times New Roman" panose="02020603050405020304" pitchFamily="18" charset="0"/>
                <a:cs typeface="Times New Roman" panose="02020603050405020304" pitchFamily="18" charset="0"/>
              </a:rPr>
              <a:t> </a:t>
            </a:r>
            <a:r>
              <a:rPr lang="en-US" sz="2800" dirty="0" err="1">
                <a:solidFill>
                  <a:srgbClr val="0000CC"/>
                </a:solidFill>
                <a:latin typeface="Times New Roman" panose="02020603050405020304" pitchFamily="18" charset="0"/>
                <a:cs typeface="Times New Roman" panose="02020603050405020304" pitchFamily="18" charset="0"/>
              </a:rPr>
              <a:t>Thành</a:t>
            </a:r>
            <a:r>
              <a:rPr lang="en-US" sz="2800" dirty="0">
                <a:solidFill>
                  <a:srgbClr val="0000CC"/>
                </a:solidFill>
                <a:latin typeface="Times New Roman" panose="02020603050405020304" pitchFamily="18" charset="0"/>
                <a:cs typeface="Times New Roman" panose="02020603050405020304" pitchFamily="18" charset="0"/>
              </a:rPr>
              <a:t> </a:t>
            </a:r>
            <a:r>
              <a:rPr lang="en-US" sz="2800" dirty="0" err="1">
                <a:solidFill>
                  <a:srgbClr val="0000CC"/>
                </a:solidFill>
                <a:latin typeface="Times New Roman" panose="02020603050405020304" pitchFamily="18" charset="0"/>
                <a:cs typeface="Times New Roman" panose="02020603050405020304" pitchFamily="18" charset="0"/>
              </a:rPr>
              <a:t>phố</a:t>
            </a:r>
            <a:r>
              <a:rPr lang="en-US" sz="2800" dirty="0">
                <a:solidFill>
                  <a:srgbClr val="0000CC"/>
                </a:solidFill>
                <a:latin typeface="Times New Roman" panose="02020603050405020304" pitchFamily="18" charset="0"/>
                <a:cs typeface="Times New Roman" panose="02020603050405020304" pitchFamily="18" charset="0"/>
              </a:rPr>
              <a:t> </a:t>
            </a:r>
            <a:r>
              <a:rPr lang="en-US" sz="2800" dirty="0" err="1">
                <a:solidFill>
                  <a:srgbClr val="0000CC"/>
                </a:solidFill>
                <a:latin typeface="Times New Roman" panose="02020603050405020304" pitchFamily="18" charset="0"/>
                <a:cs typeface="Times New Roman" panose="02020603050405020304" pitchFamily="18" charset="0"/>
              </a:rPr>
              <a:t>Hồ</a:t>
            </a:r>
            <a:r>
              <a:rPr lang="en-US" sz="2800" dirty="0">
                <a:solidFill>
                  <a:srgbClr val="0000CC"/>
                </a:solidFill>
                <a:latin typeface="Times New Roman" panose="02020603050405020304" pitchFamily="18" charset="0"/>
                <a:cs typeface="Times New Roman" panose="02020603050405020304" pitchFamily="18" charset="0"/>
              </a:rPr>
              <a:t> </a:t>
            </a:r>
            <a:r>
              <a:rPr lang="en-US" sz="2800" dirty="0" err="1">
                <a:solidFill>
                  <a:srgbClr val="0000CC"/>
                </a:solidFill>
                <a:latin typeface="Times New Roman" panose="02020603050405020304" pitchFamily="18" charset="0"/>
                <a:cs typeface="Times New Roman" panose="02020603050405020304" pitchFamily="18" charset="0"/>
              </a:rPr>
              <a:t>Chí</a:t>
            </a:r>
            <a:r>
              <a:rPr lang="en-US" sz="2800" dirty="0">
                <a:solidFill>
                  <a:srgbClr val="0000CC"/>
                </a:solidFill>
                <a:latin typeface="Times New Roman" panose="02020603050405020304" pitchFamily="18" charset="0"/>
                <a:cs typeface="Times New Roman" panose="02020603050405020304" pitchFamily="18" charset="0"/>
              </a:rPr>
              <a:t> Minh: (10,77258;  106,69804)</a:t>
            </a:r>
            <a:endParaRPr lang="vi-VN" sz="2800" dirty="0">
              <a:solidFill>
                <a:srgbClr val="0000CC"/>
              </a:solidFill>
              <a:latin typeface="Times New Roman" panose="02020603050405020304" pitchFamily="18" charset="0"/>
              <a:cs typeface="Times New Roman" panose="02020603050405020304" pitchFamily="18" charset="0"/>
            </a:endParaRPr>
          </a:p>
        </p:txBody>
      </p:sp>
      <p:pic>
        <p:nvPicPr>
          <p:cNvPr id="5" name="Picture 4">
            <a:extLst>
              <a:ext uri="{FF2B5EF4-FFF2-40B4-BE49-F238E27FC236}">
                <a16:creationId xmlns:a16="http://schemas.microsoft.com/office/drawing/2014/main" id="{2DF80FC1-CBCE-4468-87A0-0F95CF75CE00}"/>
              </a:ext>
            </a:extLst>
          </p:cNvPr>
          <p:cNvPicPr>
            <a:picLocks noChangeAspect="1"/>
          </p:cNvPicPr>
          <p:nvPr/>
        </p:nvPicPr>
        <p:blipFill>
          <a:blip r:embed="rId4"/>
          <a:stretch>
            <a:fillRect/>
          </a:stretch>
        </p:blipFill>
        <p:spPr>
          <a:xfrm>
            <a:off x="6527999" y="765000"/>
            <a:ext cx="4942769" cy="5112000"/>
          </a:xfrm>
          <a:prstGeom prst="rect">
            <a:avLst/>
          </a:prstGeom>
        </p:spPr>
      </p:pic>
    </p:spTree>
    <p:extLst>
      <p:ext uri="{BB962C8B-B14F-4D97-AF65-F5344CB8AC3E}">
        <p14:creationId xmlns:p14="http://schemas.microsoft.com/office/powerpoint/2010/main" val="427621317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xit" presetSubtype="32" fill="hold" grpId="0" nodeType="clickEffect">
                                  <p:stCondLst>
                                    <p:cond delay="0"/>
                                  </p:stCondLst>
                                  <p:childTnLst>
                                    <p:animEffect transition="out" filter="circle(out)">
                                      <p:cBhvr>
                                        <p:cTn id="6" dur="250"/>
                                        <p:tgtEl>
                                          <p:spTgt spid="7"/>
                                        </p:tgtEl>
                                      </p:cBhvr>
                                    </p:animEffect>
                                    <p:set>
                                      <p:cBhvr>
                                        <p:cTn id="7" dur="1" fill="hold">
                                          <p:stCondLst>
                                            <p:cond delay="249"/>
                                          </p:stCondLst>
                                        </p:cTn>
                                        <p:tgtEl>
                                          <p:spTgt spid="7"/>
                                        </p:tgtEl>
                                        <p:attrNameLst>
                                          <p:attrName>style.visibility</p:attrName>
                                        </p:attrNameLst>
                                      </p:cBhvr>
                                      <p:to>
                                        <p:strVal val="hidden"/>
                                      </p:to>
                                    </p:set>
                                  </p:childTnLst>
                                </p:cTn>
                              </p:par>
                            </p:childTnLst>
                          </p:cTn>
                        </p:par>
                        <p:par>
                          <p:cTn id="8" fill="hold">
                            <p:stCondLst>
                              <p:cond delay="250"/>
                            </p:stCondLst>
                            <p:childTnLst>
                              <p:par>
                                <p:cTn id="9" presetID="14" presetClass="entr" presetSubtype="10"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randombar(horizontal)">
                                      <p:cBhvr>
                                        <p:cTn id="11"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p:bldLst>
  </p:timing>
</p:sld>
</file>

<file path=ppt/slides/slide27.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47EA6D9B-0038-49AB-8E2A-305898C1A509}"/>
              </a:ext>
            </a:extLst>
          </p:cNvPr>
          <p:cNvPicPr>
            <a:picLocks noChangeAspect="1"/>
          </p:cNvPicPr>
          <p:nvPr/>
        </p:nvPicPr>
        <p:blipFill>
          <a:blip r:embed="rId3"/>
          <a:stretch>
            <a:fillRect/>
          </a:stretch>
        </p:blipFill>
        <p:spPr>
          <a:xfrm>
            <a:off x="6384000" y="477000"/>
            <a:ext cx="5263952" cy="2531045"/>
          </a:xfrm>
          <a:prstGeom prst="rect">
            <a:avLst/>
          </a:prstGeom>
        </p:spPr>
      </p:pic>
      <p:sp>
        <p:nvSpPr>
          <p:cNvPr id="7" name="TextBox 6">
            <a:extLst>
              <a:ext uri="{FF2B5EF4-FFF2-40B4-BE49-F238E27FC236}">
                <a16:creationId xmlns:a16="http://schemas.microsoft.com/office/drawing/2014/main" id="{E3467F66-55E2-495A-93F3-4FFAACEA15BF}"/>
              </a:ext>
            </a:extLst>
          </p:cNvPr>
          <p:cNvSpPr txBox="1"/>
          <p:nvPr/>
        </p:nvSpPr>
        <p:spPr>
          <a:xfrm>
            <a:off x="624000" y="769215"/>
            <a:ext cx="5616000" cy="1259086"/>
          </a:xfrm>
          <a:prstGeom prst="rect">
            <a:avLst/>
          </a:prstGeom>
          <a:noFill/>
        </p:spPr>
        <p:txBody>
          <a:bodyPr wrap="square" rtlCol="0">
            <a:spAutoFit/>
          </a:bodyPr>
          <a:lstStyle/>
          <a:p>
            <a:pPr algn="just"/>
            <a:r>
              <a:rPr lang="en-US" sz="2800" dirty="0" err="1">
                <a:latin typeface="Times New Roman" panose="02020603050405020304" pitchFamily="18" charset="0"/>
                <a:cs typeface="Times New Roman" panose="02020603050405020304" pitchFamily="18" charset="0"/>
              </a:rPr>
              <a:t>Nhiệt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độ</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dự</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báo</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tại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một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số</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thời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điểm</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trong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ngày</a:t>
            </a:r>
            <a:r>
              <a:rPr lang="en-US" sz="2800" dirty="0">
                <a:latin typeface="Times New Roman" panose="02020603050405020304" pitchFamily="18" charset="0"/>
                <a:cs typeface="Times New Roman" panose="02020603050405020304" pitchFamily="18" charset="0"/>
              </a:rPr>
              <a:t> 25/05/2022 ở </a:t>
            </a:r>
            <a:r>
              <a:rPr lang="en-US" sz="2800" dirty="0" err="1">
                <a:latin typeface="Times New Roman" panose="02020603050405020304" pitchFamily="18" charset="0"/>
                <a:cs typeface="Times New Roman" panose="02020603050405020304" pitchFamily="18" charset="0"/>
              </a:rPr>
              <a:t>Thành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phố</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Hồ</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Chí</a:t>
            </a:r>
            <a:r>
              <a:rPr lang="en-US" sz="2800" dirty="0">
                <a:latin typeface="Times New Roman" panose="02020603050405020304" pitchFamily="18" charset="0"/>
                <a:cs typeface="Times New Roman" panose="02020603050405020304" pitchFamily="18" charset="0"/>
              </a:rPr>
              <a:t> Minh đ</a:t>
            </a:r>
            <a:r>
              <a:rPr lang="vi-VN" sz="2800" dirty="0">
                <a:latin typeface="Times New Roman" panose="02020603050405020304" pitchFamily="18" charset="0"/>
                <a:cs typeface="Times New Roman" panose="02020603050405020304" pitchFamily="18" charset="0"/>
              </a:rPr>
              <a:t>ược cho bởi Hình 14</a:t>
            </a:r>
          </a:p>
        </p:txBody>
      </p:sp>
      <p:sp>
        <p:nvSpPr>
          <p:cNvPr id="8" name="TextBox 7">
            <a:extLst>
              <a:ext uri="{FF2B5EF4-FFF2-40B4-BE49-F238E27FC236}">
                <a16:creationId xmlns:a16="http://schemas.microsoft.com/office/drawing/2014/main" id="{EC25BD8D-ACAB-4A2D-9D58-E0DB4676F29B}"/>
              </a:ext>
            </a:extLst>
          </p:cNvPr>
          <p:cNvSpPr txBox="1"/>
          <p:nvPr/>
        </p:nvSpPr>
        <p:spPr>
          <a:xfrm>
            <a:off x="696000" y="2137215"/>
            <a:ext cx="5544000" cy="1259086"/>
          </a:xfrm>
          <a:prstGeom prst="rect">
            <a:avLst/>
          </a:prstGeom>
          <a:noFill/>
        </p:spPr>
        <p:txBody>
          <a:bodyPr wrap="square" rtlCol="0">
            <a:spAutoFit/>
          </a:bodyPr>
          <a:lstStyle/>
          <a:p>
            <a:pPr algn="just"/>
            <a:r>
              <a:rPr lang="en-US" sz="2800" dirty="0">
                <a:latin typeface="Times New Roman" panose="02020603050405020304" pitchFamily="18" charset="0"/>
                <a:cs typeface="Times New Roman" panose="02020603050405020304" pitchFamily="18" charset="0"/>
              </a:rPr>
              <a:t>a)</a:t>
            </a:r>
            <a:r>
              <a:rPr lang="en-US" sz="2800" dirty="0" err="1">
                <a:latin typeface="Times New Roman" panose="02020603050405020304" pitchFamily="18" charset="0"/>
                <a:cs typeface="Times New Roman" panose="02020603050405020304" pitchFamily="18" charset="0"/>
              </a:rPr>
              <a:t>Viết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hàm</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số</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dạng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bảng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biểu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thị</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nhiệt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độ</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dự</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báo</a:t>
            </a:r>
            <a:r>
              <a:rPr lang="en-US" sz="2800" dirty="0">
                <a:latin typeface="Times New Roman" panose="02020603050405020304" pitchFamily="18" charset="0"/>
                <a:cs typeface="Times New Roman" panose="02020603050405020304" pitchFamily="18" charset="0"/>
              </a:rPr>
              <a:t> y(</a:t>
            </a:r>
            <a:r>
              <a:rPr lang="en-US" sz="2800" baseline="30000" dirty="0">
                <a:latin typeface="Times New Roman" panose="02020603050405020304" pitchFamily="18" charset="0"/>
                <a:cs typeface="Times New Roman" panose="02020603050405020304" pitchFamily="18" charset="0"/>
              </a:rPr>
              <a:t>0</a:t>
            </a:r>
            <a:r>
              <a:rPr lang="en-US" sz="2800" dirty="0">
                <a:latin typeface="Times New Roman" panose="02020603050405020304" pitchFamily="18" charset="0"/>
                <a:cs typeface="Times New Roman" panose="02020603050405020304" pitchFamily="18" charset="0"/>
              </a:rPr>
              <a:t>C) </a:t>
            </a:r>
            <a:r>
              <a:rPr lang="en-US" sz="2800" dirty="0" err="1">
                <a:latin typeface="Times New Roman" panose="02020603050405020304" pitchFamily="18" charset="0"/>
                <a:cs typeface="Times New Roman" panose="02020603050405020304" pitchFamily="18" charset="0"/>
              </a:rPr>
              <a:t>tại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thời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điểm</a:t>
            </a:r>
            <a:r>
              <a:rPr lang="en-US" sz="2800" dirty="0">
                <a:latin typeface="Times New Roman" panose="02020603050405020304" pitchFamily="18" charset="0"/>
                <a:cs typeface="Times New Roman" panose="02020603050405020304" pitchFamily="18" charset="0"/>
              </a:rPr>
              <a:t> x(h) ở </a:t>
            </a:r>
            <a:r>
              <a:rPr lang="en-US" sz="2800" dirty="0" err="1">
                <a:latin typeface="Times New Roman" panose="02020603050405020304" pitchFamily="18" charset="0"/>
                <a:cs typeface="Times New Roman" panose="02020603050405020304" pitchFamily="18" charset="0"/>
              </a:rPr>
              <a:t>Thành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phố</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Hồ</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Chí</a:t>
            </a:r>
            <a:r>
              <a:rPr lang="en-US" sz="2800" dirty="0">
                <a:latin typeface="Times New Roman" panose="02020603050405020304" pitchFamily="18" charset="0"/>
                <a:cs typeface="Times New Roman" panose="02020603050405020304" pitchFamily="18" charset="0"/>
              </a:rPr>
              <a:t> Minh</a:t>
            </a:r>
            <a:endParaRPr lang="vi-VN" sz="2800" dirty="0">
              <a:latin typeface="Times New Roman" panose="02020603050405020304" pitchFamily="18" charset="0"/>
              <a:cs typeface="Times New Roman" panose="02020603050405020304" pitchFamily="18" charset="0"/>
            </a:endParaRPr>
          </a:p>
        </p:txBody>
      </p:sp>
      <p:sp>
        <p:nvSpPr>
          <p:cNvPr id="9" name="TextBox 8">
            <a:extLst>
              <a:ext uri="{FF2B5EF4-FFF2-40B4-BE49-F238E27FC236}">
                <a16:creationId xmlns:a16="http://schemas.microsoft.com/office/drawing/2014/main" id="{36577B1D-D97B-4BAA-9BD2-1D80E1357D6E}"/>
              </a:ext>
            </a:extLst>
          </p:cNvPr>
          <p:cNvSpPr txBox="1"/>
          <p:nvPr/>
        </p:nvSpPr>
        <p:spPr>
          <a:xfrm>
            <a:off x="624000" y="3717000"/>
            <a:ext cx="8784000" cy="867370"/>
          </a:xfrm>
          <a:prstGeom prst="rect">
            <a:avLst/>
          </a:prstGeom>
          <a:noFill/>
        </p:spPr>
        <p:txBody>
          <a:bodyPr wrap="square" rtlCol="0">
            <a:spAutoFit/>
          </a:bodyPr>
          <a:lstStyle/>
          <a:p>
            <a:r>
              <a:rPr lang="en-US" sz="2800" dirty="0">
                <a:latin typeface="Times New Roman" panose="02020603050405020304" pitchFamily="18" charset="0"/>
                <a:cs typeface="Times New Roman" panose="02020603050405020304" pitchFamily="18" charset="0"/>
              </a:rPr>
              <a:t>b)</a:t>
            </a:r>
            <a:r>
              <a:rPr lang="en-US" sz="2800" dirty="0" err="1">
                <a:latin typeface="Times New Roman" panose="02020603050405020304" pitchFamily="18" charset="0"/>
                <a:cs typeface="Times New Roman" panose="02020603050405020304" pitchFamily="18" charset="0"/>
              </a:rPr>
              <a:t>Trong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mặt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phẳng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tọa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độ</a:t>
            </a:r>
            <a:r>
              <a:rPr lang="en-US" sz="2800" dirty="0">
                <a:latin typeface="Times New Roman" panose="02020603050405020304" pitchFamily="18" charset="0"/>
                <a:cs typeface="Times New Roman" panose="02020603050405020304" pitchFamily="18" charset="0"/>
              </a:rPr>
              <a:t> Oxy, </a:t>
            </a:r>
            <a:r>
              <a:rPr lang="en-US" sz="2800" dirty="0" err="1">
                <a:latin typeface="Times New Roman" panose="02020603050405020304" pitchFamily="18" charset="0"/>
                <a:cs typeface="Times New Roman" panose="02020603050405020304" pitchFamily="18" charset="0"/>
              </a:rPr>
              <a:t>biểu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diễn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các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điểm</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có</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tọa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độ</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là</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các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cặp</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số</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x;y</a:t>
            </a:r>
            <a:r>
              <a:rPr lang="en-US" sz="2800" dirty="0">
                <a:latin typeface="Times New Roman" panose="02020603050405020304" pitchFamily="18" charset="0"/>
                <a:cs typeface="Times New Roman" panose="02020603050405020304" pitchFamily="18" charset="0"/>
              </a:rPr>
              <a:t>) t</a:t>
            </a:r>
            <a:r>
              <a:rPr lang="vi-VN" sz="2800" dirty="0">
                <a:latin typeface="Times New Roman" panose="02020603050405020304" pitchFamily="18" charset="0"/>
                <a:cs typeface="Times New Roman" panose="02020603050405020304" pitchFamily="18" charset="0"/>
              </a:rPr>
              <a:t>ư</a:t>
            </a:r>
            <a:r>
              <a:rPr lang="en-US" sz="2800" dirty="0" err="1">
                <a:latin typeface="Times New Roman" panose="02020603050405020304" pitchFamily="18" charset="0"/>
                <a:cs typeface="Times New Roman" panose="02020603050405020304" pitchFamily="18" charset="0"/>
              </a:rPr>
              <a:t>ơng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ứng</a:t>
            </a:r>
            <a:r>
              <a:rPr lang="en-US" sz="2800" dirty="0">
                <a:latin typeface="Times New Roman" panose="02020603050405020304" pitchFamily="18" charset="0"/>
                <a:cs typeface="Times New Roman" panose="02020603050405020304" pitchFamily="18" charset="0"/>
              </a:rPr>
              <a:t> ở </a:t>
            </a:r>
            <a:r>
              <a:rPr lang="en-US" sz="2800" dirty="0" err="1">
                <a:latin typeface="Times New Roman" panose="02020603050405020304" pitchFamily="18" charset="0"/>
                <a:cs typeface="Times New Roman" panose="02020603050405020304" pitchFamily="18" charset="0"/>
              </a:rPr>
              <a:t>bảng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trên</a:t>
            </a:r>
            <a:endParaRPr lang="vi-VN" sz="2800" dirty="0">
              <a:latin typeface="Times New Roman" panose="02020603050405020304" pitchFamily="18" charset="0"/>
              <a:cs typeface="Times New Roman" panose="02020603050405020304" pitchFamily="18" charset="0"/>
            </a:endParaRPr>
          </a:p>
        </p:txBody>
      </p:sp>
      <p:sp>
        <p:nvSpPr>
          <p:cNvPr id="11" name="TextBox 10">
            <a:extLst>
              <a:ext uri="{FF2B5EF4-FFF2-40B4-BE49-F238E27FC236}">
                <a16:creationId xmlns:a16="http://schemas.microsoft.com/office/drawing/2014/main" id="{4ECDF9BE-A844-4D34-A8D0-F8CAE6B6BD83}"/>
              </a:ext>
            </a:extLst>
          </p:cNvPr>
          <p:cNvSpPr txBox="1"/>
          <p:nvPr/>
        </p:nvSpPr>
        <p:spPr>
          <a:xfrm>
            <a:off x="696000" y="4793899"/>
            <a:ext cx="7128000" cy="1259086"/>
          </a:xfrm>
          <a:prstGeom prst="rect">
            <a:avLst/>
          </a:prstGeom>
          <a:noFill/>
        </p:spPr>
        <p:txBody>
          <a:bodyPr wrap="square" rtlCol="0">
            <a:spAutoFit/>
          </a:bodyPr>
          <a:lstStyle/>
          <a:p>
            <a:r>
              <a:rPr lang="en-US" sz="2800" dirty="0">
                <a:latin typeface="Times New Roman" panose="02020603050405020304" pitchFamily="18" charset="0"/>
                <a:cs typeface="Times New Roman" panose="02020603050405020304" pitchFamily="18" charset="0"/>
              </a:rPr>
              <a:t>c)</a:t>
            </a:r>
            <a:r>
              <a:rPr lang="en-US" sz="2800" dirty="0" err="1">
                <a:latin typeface="Times New Roman" panose="02020603050405020304" pitchFamily="18" charset="0"/>
                <a:cs typeface="Times New Roman" panose="02020603050405020304" pitchFamily="18" charset="0"/>
              </a:rPr>
              <a:t>Trong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mặt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phẳng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tọa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độ</a:t>
            </a:r>
            <a:r>
              <a:rPr lang="en-US" sz="2800" dirty="0">
                <a:latin typeface="Times New Roman" panose="02020603050405020304" pitchFamily="18" charset="0"/>
                <a:cs typeface="Times New Roman" panose="02020603050405020304" pitchFamily="18" charset="0"/>
              </a:rPr>
              <a:t> Oxy, </a:t>
            </a:r>
            <a:r>
              <a:rPr lang="en-US" sz="2800" dirty="0" err="1">
                <a:latin typeface="Times New Roman" panose="02020603050405020304" pitchFamily="18" charset="0"/>
                <a:cs typeface="Times New Roman" panose="02020603050405020304" pitchFamily="18" charset="0"/>
              </a:rPr>
              <a:t>điểm</a:t>
            </a:r>
            <a:r>
              <a:rPr lang="en-US" sz="2800" dirty="0">
                <a:latin typeface="Times New Roman" panose="02020603050405020304" pitchFamily="18" charset="0"/>
                <a:cs typeface="Times New Roman" panose="02020603050405020304" pitchFamily="18" charset="0"/>
              </a:rPr>
              <a:t> M(15;24) </a:t>
            </a:r>
            <a:r>
              <a:rPr lang="en-US" sz="2800" dirty="0" err="1">
                <a:latin typeface="Times New Roman" panose="02020603050405020304" pitchFamily="18" charset="0"/>
                <a:cs typeface="Times New Roman" panose="02020603050405020304" pitchFamily="18" charset="0"/>
              </a:rPr>
              <a:t>có</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thuộc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đồ</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thị</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của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hàm</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số</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cho</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bởi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bảng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trên</a:t>
            </a:r>
            <a:r>
              <a:rPr lang="en-US" sz="2800" dirty="0">
                <a:latin typeface="Times New Roman" panose="02020603050405020304" pitchFamily="18" charset="0"/>
                <a:cs typeface="Times New Roman" panose="02020603050405020304" pitchFamily="18" charset="0"/>
              </a:rPr>
              <a:t> hay </a:t>
            </a:r>
            <a:r>
              <a:rPr lang="en-US" sz="2800" dirty="0" err="1">
                <a:latin typeface="Times New Roman" panose="02020603050405020304" pitchFamily="18" charset="0"/>
                <a:cs typeface="Times New Roman" panose="02020603050405020304" pitchFamily="18" charset="0"/>
              </a:rPr>
              <a:t>không?Vì</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sao</a:t>
            </a:r>
            <a:r>
              <a:rPr lang="en-US" sz="2800" dirty="0">
                <a:latin typeface="Times New Roman" panose="02020603050405020304" pitchFamily="18" charset="0"/>
                <a:cs typeface="Times New Roman" panose="02020603050405020304" pitchFamily="18" charset="0"/>
              </a:rPr>
              <a:t>?</a:t>
            </a:r>
            <a:endParaRPr lang="vi-VN" sz="2800" dirty="0">
              <a:latin typeface="Times New Roman" panose="02020603050405020304" pitchFamily="18" charset="0"/>
              <a:cs typeface="Times New Roman" panose="02020603050405020304" pitchFamily="18" charset="0"/>
            </a:endParaRPr>
          </a:p>
        </p:txBody>
      </p:sp>
      <p:sp>
        <p:nvSpPr>
          <p:cNvPr id="12" name="TextBox 11">
            <a:extLst>
              <a:ext uri="{FF2B5EF4-FFF2-40B4-BE49-F238E27FC236}">
                <a16:creationId xmlns:a16="http://schemas.microsoft.com/office/drawing/2014/main" id="{F6876986-1AC2-4590-A7F9-FF967B5D6107}"/>
              </a:ext>
            </a:extLst>
          </p:cNvPr>
          <p:cNvSpPr txBox="1"/>
          <p:nvPr/>
        </p:nvSpPr>
        <p:spPr>
          <a:xfrm>
            <a:off x="624000" y="131288"/>
            <a:ext cx="1512000" cy="523220"/>
          </a:xfrm>
          <a:prstGeom prst="rect">
            <a:avLst/>
          </a:prstGeom>
          <a:noFill/>
        </p:spPr>
        <p:txBody>
          <a:bodyPr wrap="square" rtlCol="0">
            <a:spAutoFit/>
          </a:bodyPr>
          <a:lstStyle/>
          <a:p>
            <a:r>
              <a:rPr lang="en-US" sz="2800" b="1" dirty="0" err="1">
                <a:solidFill>
                  <a:srgbClr val="0070C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Bài</a:t>
            </a:r>
            <a:r>
              <a:rPr lang="en-US" sz="2800" b="1" dirty="0">
                <a:solidFill>
                  <a:srgbClr val="0070C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7: </a:t>
            </a:r>
            <a:endParaRPr lang="vi-VN" sz="2800" b="1" dirty="0">
              <a:solidFill>
                <a:srgbClr val="0070C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graphicFrame>
        <p:nvGraphicFramePr>
          <p:cNvPr id="13" name="Table 13">
            <a:extLst>
              <a:ext uri="{FF2B5EF4-FFF2-40B4-BE49-F238E27FC236}">
                <a16:creationId xmlns:a16="http://schemas.microsoft.com/office/drawing/2014/main" id="{00E7576C-2DF1-4C69-ACE5-5EEE1F3B3336}"/>
              </a:ext>
            </a:extLst>
          </p:cNvPr>
          <p:cNvGraphicFramePr>
            <a:graphicFrameLocks noGrp="1"/>
          </p:cNvGraphicFramePr>
          <p:nvPr>
            <p:extLst>
              <p:ext uri="{D42A27DB-BD31-4B8C-83A1-F6EECF244321}">
                <p14:modId xmlns:p14="http://schemas.microsoft.com/office/powerpoint/2010/main" val="1995541331"/>
              </p:ext>
            </p:extLst>
          </p:nvPr>
        </p:nvGraphicFramePr>
        <p:xfrm>
          <a:off x="719874" y="2205000"/>
          <a:ext cx="6408000" cy="1036320"/>
        </p:xfrm>
        <a:graphic>
          <a:graphicData uri="http://schemas.openxmlformats.org/drawingml/2006/table">
            <a:tbl>
              <a:tblPr firstRow="1" bandRow="1">
                <a:tableStyleId>{5C22544A-7EE6-4342-B048-85BDC9FD1C3A}</a:tableStyleId>
              </a:tblPr>
              <a:tblGrid>
                <a:gridCol w="1141648">
                  <a:extLst>
                    <a:ext uri="{9D8B030D-6E8A-4147-A177-3AD203B41FA5}">
                      <a16:colId xmlns:a16="http://schemas.microsoft.com/office/drawing/2014/main" val="245588314"/>
                    </a:ext>
                  </a:extLst>
                </a:gridCol>
                <a:gridCol w="1316588">
                  <a:extLst>
                    <a:ext uri="{9D8B030D-6E8A-4147-A177-3AD203B41FA5}">
                      <a16:colId xmlns:a16="http://schemas.microsoft.com/office/drawing/2014/main" val="3599141661"/>
                    </a:ext>
                  </a:extLst>
                </a:gridCol>
                <a:gridCol w="1316588">
                  <a:extLst>
                    <a:ext uri="{9D8B030D-6E8A-4147-A177-3AD203B41FA5}">
                      <a16:colId xmlns:a16="http://schemas.microsoft.com/office/drawing/2014/main" val="4285893200"/>
                    </a:ext>
                  </a:extLst>
                </a:gridCol>
                <a:gridCol w="1316588">
                  <a:extLst>
                    <a:ext uri="{9D8B030D-6E8A-4147-A177-3AD203B41FA5}">
                      <a16:colId xmlns:a16="http://schemas.microsoft.com/office/drawing/2014/main" val="260960110"/>
                    </a:ext>
                  </a:extLst>
                </a:gridCol>
                <a:gridCol w="1316588">
                  <a:extLst>
                    <a:ext uri="{9D8B030D-6E8A-4147-A177-3AD203B41FA5}">
                      <a16:colId xmlns:a16="http://schemas.microsoft.com/office/drawing/2014/main" val="1880692014"/>
                    </a:ext>
                  </a:extLst>
                </a:gridCol>
              </a:tblGrid>
              <a:tr h="370840">
                <a:tc>
                  <a:txBody>
                    <a:bodyPr/>
                    <a:lstStyle/>
                    <a:p>
                      <a:pPr algn="ctr"/>
                      <a:r>
                        <a:rPr lang="en-US" sz="2800" b="1" dirty="0">
                          <a:solidFill>
                            <a:schemeClr val="tx1"/>
                          </a:solidFill>
                        </a:rPr>
                        <a:t>x (</a:t>
                      </a:r>
                      <a:r>
                        <a:rPr lang="en-US" sz="2800" b="1" dirty="0" err="1">
                          <a:solidFill>
                            <a:schemeClr val="tx1"/>
                          </a:solidFill>
                        </a:rPr>
                        <a:t>giờ</a:t>
                      </a:r>
                      <a:r>
                        <a:rPr lang="en-US" sz="2800" b="1" dirty="0">
                          <a:solidFill>
                            <a:schemeClr val="tx1"/>
                          </a:solidFill>
                        </a:rPr>
                        <a:t>)</a:t>
                      </a:r>
                      <a:endParaRPr lang="vi-VN" sz="28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40000"/>
                        <a:lumOff val="60000"/>
                      </a:schemeClr>
                    </a:solidFill>
                  </a:tcPr>
                </a:tc>
                <a:tc>
                  <a:txBody>
                    <a:bodyPr/>
                    <a:lstStyle/>
                    <a:p>
                      <a:pPr algn="ctr"/>
                      <a:r>
                        <a:rPr lang="en-US" sz="2800" b="1" dirty="0">
                          <a:solidFill>
                            <a:schemeClr val="tx1"/>
                          </a:solidFill>
                        </a:rPr>
                        <a:t>13</a:t>
                      </a:r>
                      <a:endParaRPr lang="vi-VN" sz="28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r>
                        <a:rPr lang="en-US" sz="2800" b="1" dirty="0">
                          <a:solidFill>
                            <a:schemeClr val="tx1"/>
                          </a:solidFill>
                        </a:rPr>
                        <a:t>14</a:t>
                      </a:r>
                      <a:endParaRPr lang="vi-VN" sz="28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r>
                        <a:rPr lang="en-US" sz="2800" b="1" dirty="0">
                          <a:solidFill>
                            <a:schemeClr val="tx1"/>
                          </a:solidFill>
                        </a:rPr>
                        <a:t>15</a:t>
                      </a:r>
                      <a:endParaRPr lang="vi-VN" sz="28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r>
                        <a:rPr lang="en-US" sz="2800" b="1" dirty="0">
                          <a:solidFill>
                            <a:schemeClr val="tx1"/>
                          </a:solidFill>
                        </a:rPr>
                        <a:t>16</a:t>
                      </a:r>
                      <a:endParaRPr lang="vi-VN" sz="28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1781568812"/>
                  </a:ext>
                </a:extLst>
              </a:tr>
              <a:tr h="370840">
                <a:tc>
                  <a:txBody>
                    <a:bodyPr/>
                    <a:lstStyle/>
                    <a:p>
                      <a:pPr algn="ctr"/>
                      <a:r>
                        <a:rPr lang="en-US" sz="2800" b="1" dirty="0">
                          <a:solidFill>
                            <a:schemeClr val="tx1"/>
                          </a:solidFill>
                        </a:rPr>
                        <a:t>y (</a:t>
                      </a:r>
                      <a:r>
                        <a:rPr lang="en-US" sz="2800" b="1" baseline="30000" dirty="0">
                          <a:solidFill>
                            <a:schemeClr val="tx1"/>
                          </a:solidFill>
                        </a:rPr>
                        <a:t>0</a:t>
                      </a:r>
                      <a:r>
                        <a:rPr lang="en-US" sz="2800" b="1" baseline="0" dirty="0">
                          <a:solidFill>
                            <a:schemeClr val="tx1"/>
                          </a:solidFill>
                        </a:rPr>
                        <a:t>C)</a:t>
                      </a:r>
                      <a:endParaRPr lang="vi-VN" sz="28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40000"/>
                        <a:lumOff val="60000"/>
                      </a:schemeClr>
                    </a:solidFill>
                  </a:tcPr>
                </a:tc>
                <a:tc>
                  <a:txBody>
                    <a:bodyPr/>
                    <a:lstStyle/>
                    <a:p>
                      <a:pPr algn="ctr"/>
                      <a:r>
                        <a:rPr lang="en-US" sz="2800" b="1" dirty="0">
                          <a:solidFill>
                            <a:schemeClr val="tx1"/>
                          </a:solidFill>
                        </a:rPr>
                        <a:t>33</a:t>
                      </a:r>
                      <a:endParaRPr lang="vi-VN" sz="28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r>
                        <a:rPr lang="en-US" sz="2800" b="1" dirty="0">
                          <a:solidFill>
                            <a:schemeClr val="tx1"/>
                          </a:solidFill>
                        </a:rPr>
                        <a:t>28</a:t>
                      </a:r>
                      <a:endParaRPr lang="vi-VN" sz="28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r>
                        <a:rPr lang="en-US" sz="2800" b="1" dirty="0">
                          <a:solidFill>
                            <a:schemeClr val="tx1"/>
                          </a:solidFill>
                        </a:rPr>
                        <a:t>28</a:t>
                      </a:r>
                      <a:endParaRPr lang="vi-VN" sz="28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r>
                        <a:rPr lang="en-US" sz="2800" b="1" dirty="0">
                          <a:solidFill>
                            <a:schemeClr val="tx1"/>
                          </a:solidFill>
                        </a:rPr>
                        <a:t>28</a:t>
                      </a:r>
                      <a:endParaRPr lang="vi-VN" sz="28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839930923"/>
                  </a:ext>
                </a:extLst>
              </a:tr>
            </a:tbl>
          </a:graphicData>
        </a:graphic>
      </p:graphicFrame>
      <p:grpSp>
        <p:nvGrpSpPr>
          <p:cNvPr id="10" name="Group 9">
            <a:extLst>
              <a:ext uri="{FF2B5EF4-FFF2-40B4-BE49-F238E27FC236}">
                <a16:creationId xmlns:a16="http://schemas.microsoft.com/office/drawing/2014/main" id="{1DB047D9-8542-47DA-9475-7A3B9D8DB255}"/>
              </a:ext>
            </a:extLst>
          </p:cNvPr>
          <p:cNvGrpSpPr/>
          <p:nvPr/>
        </p:nvGrpSpPr>
        <p:grpSpPr>
          <a:xfrm>
            <a:off x="7608000" y="549000"/>
            <a:ext cx="3901360" cy="4372292"/>
            <a:chOff x="5520000" y="1053000"/>
            <a:chExt cx="3901360" cy="4372292"/>
          </a:xfrm>
        </p:grpSpPr>
        <p:sp>
          <p:nvSpPr>
            <p:cNvPr id="14" name="TextBox 13">
              <a:extLst>
                <a:ext uri="{FF2B5EF4-FFF2-40B4-BE49-F238E27FC236}">
                  <a16:creationId xmlns:a16="http://schemas.microsoft.com/office/drawing/2014/main" id="{E88DE229-3231-4747-BB39-7370AF24FEDB}"/>
                </a:ext>
              </a:extLst>
            </p:cNvPr>
            <p:cNvSpPr txBox="1"/>
            <p:nvPr/>
          </p:nvSpPr>
          <p:spPr>
            <a:xfrm>
              <a:off x="8480546" y="2369724"/>
              <a:ext cx="510473" cy="368729"/>
            </a:xfrm>
            <a:prstGeom prst="rect">
              <a:avLst/>
            </a:prstGeom>
            <a:noFill/>
            <a:ln>
              <a:noFill/>
            </a:ln>
          </p:spPr>
          <p:txBody>
            <a:bodyPr wrap="square" rtlCol="0">
              <a:spAutoFit/>
            </a:bodyPr>
            <a:lstStyle/>
            <a:p>
              <a:r>
                <a:rPr lang="vi-VN" dirty="0">
                  <a:sym typeface="Symbol" panose="05050102010706020507" pitchFamily="18" charset="2"/>
                </a:rPr>
                <a:t></a:t>
              </a:r>
              <a:endParaRPr lang="vi-VN" dirty="0"/>
            </a:p>
          </p:txBody>
        </p:sp>
        <p:sp>
          <p:nvSpPr>
            <p:cNvPr id="15" name="TextBox 14">
              <a:extLst>
                <a:ext uri="{FF2B5EF4-FFF2-40B4-BE49-F238E27FC236}">
                  <a16:creationId xmlns:a16="http://schemas.microsoft.com/office/drawing/2014/main" id="{E798BA64-2CAF-47B9-8765-463CB09915B1}"/>
                </a:ext>
              </a:extLst>
            </p:cNvPr>
            <p:cNvSpPr txBox="1"/>
            <p:nvPr/>
          </p:nvSpPr>
          <p:spPr>
            <a:xfrm>
              <a:off x="7208420" y="1451866"/>
              <a:ext cx="510473" cy="368729"/>
            </a:xfrm>
            <a:prstGeom prst="rect">
              <a:avLst/>
            </a:prstGeom>
            <a:noFill/>
            <a:ln>
              <a:noFill/>
            </a:ln>
          </p:spPr>
          <p:txBody>
            <a:bodyPr wrap="square" rtlCol="0">
              <a:spAutoFit/>
            </a:bodyPr>
            <a:lstStyle/>
            <a:p>
              <a:r>
                <a:rPr lang="vi-VN" dirty="0">
                  <a:sym typeface="Symbol" panose="05050102010706020507" pitchFamily="18" charset="2"/>
                </a:rPr>
                <a:t></a:t>
              </a:r>
              <a:endParaRPr lang="vi-VN" dirty="0"/>
            </a:p>
          </p:txBody>
        </p:sp>
        <p:sp>
          <p:nvSpPr>
            <p:cNvPr id="16" name="TextBox 15">
              <a:extLst>
                <a:ext uri="{FF2B5EF4-FFF2-40B4-BE49-F238E27FC236}">
                  <a16:creationId xmlns:a16="http://schemas.microsoft.com/office/drawing/2014/main" id="{2A8B1E7C-B931-4DAF-9F1B-E8D4015E2697}"/>
                </a:ext>
              </a:extLst>
            </p:cNvPr>
            <p:cNvSpPr txBox="1"/>
            <p:nvPr/>
          </p:nvSpPr>
          <p:spPr>
            <a:xfrm>
              <a:off x="8065638" y="2374638"/>
              <a:ext cx="510473" cy="368729"/>
            </a:xfrm>
            <a:prstGeom prst="rect">
              <a:avLst/>
            </a:prstGeom>
            <a:noFill/>
            <a:ln>
              <a:noFill/>
            </a:ln>
          </p:spPr>
          <p:txBody>
            <a:bodyPr wrap="square" rtlCol="0">
              <a:spAutoFit/>
            </a:bodyPr>
            <a:lstStyle/>
            <a:p>
              <a:r>
                <a:rPr lang="vi-VN" dirty="0">
                  <a:sym typeface="Symbol" panose="05050102010706020507" pitchFamily="18" charset="2"/>
                </a:rPr>
                <a:t></a:t>
              </a:r>
              <a:endParaRPr lang="vi-VN" dirty="0"/>
            </a:p>
          </p:txBody>
        </p:sp>
        <p:sp>
          <p:nvSpPr>
            <p:cNvPr id="17" name="TextBox 16">
              <a:extLst>
                <a:ext uri="{FF2B5EF4-FFF2-40B4-BE49-F238E27FC236}">
                  <a16:creationId xmlns:a16="http://schemas.microsoft.com/office/drawing/2014/main" id="{7900351A-506D-4958-8044-2CB0FAC09F3F}"/>
                </a:ext>
              </a:extLst>
            </p:cNvPr>
            <p:cNvSpPr txBox="1"/>
            <p:nvPr/>
          </p:nvSpPr>
          <p:spPr>
            <a:xfrm>
              <a:off x="7625092" y="2374638"/>
              <a:ext cx="510473" cy="368729"/>
            </a:xfrm>
            <a:prstGeom prst="rect">
              <a:avLst/>
            </a:prstGeom>
            <a:noFill/>
            <a:ln>
              <a:noFill/>
            </a:ln>
          </p:spPr>
          <p:txBody>
            <a:bodyPr wrap="square" rtlCol="0">
              <a:spAutoFit/>
            </a:bodyPr>
            <a:lstStyle/>
            <a:p>
              <a:r>
                <a:rPr lang="vi-VN" dirty="0">
                  <a:sym typeface="Symbol" panose="05050102010706020507" pitchFamily="18" charset="2"/>
                </a:rPr>
                <a:t></a:t>
              </a:r>
              <a:endParaRPr lang="vi-VN" dirty="0"/>
            </a:p>
          </p:txBody>
        </p:sp>
        <p:grpSp>
          <p:nvGrpSpPr>
            <p:cNvPr id="18" name="Group 17">
              <a:extLst>
                <a:ext uri="{FF2B5EF4-FFF2-40B4-BE49-F238E27FC236}">
                  <a16:creationId xmlns:a16="http://schemas.microsoft.com/office/drawing/2014/main" id="{C4334046-80B1-43BF-92AA-B6AA18BE525A}"/>
                </a:ext>
              </a:extLst>
            </p:cNvPr>
            <p:cNvGrpSpPr/>
            <p:nvPr/>
          </p:nvGrpSpPr>
          <p:grpSpPr>
            <a:xfrm>
              <a:off x="5520000" y="1053000"/>
              <a:ext cx="3901360" cy="4372292"/>
              <a:chOff x="5520000" y="1053000"/>
              <a:chExt cx="3901360" cy="4372292"/>
            </a:xfrm>
          </p:grpSpPr>
          <p:cxnSp>
            <p:nvCxnSpPr>
              <p:cNvPr id="19" name="Straight Arrow Connector 18">
                <a:extLst>
                  <a:ext uri="{FF2B5EF4-FFF2-40B4-BE49-F238E27FC236}">
                    <a16:creationId xmlns:a16="http://schemas.microsoft.com/office/drawing/2014/main" id="{954A5868-391A-4D92-BB8D-F70FA6CB748D}"/>
                  </a:ext>
                </a:extLst>
              </p:cNvPr>
              <p:cNvCxnSpPr/>
              <p:nvPr/>
            </p:nvCxnSpPr>
            <p:spPr>
              <a:xfrm>
                <a:off x="5731675" y="4919330"/>
                <a:ext cx="3689685" cy="0"/>
              </a:xfrm>
              <a:prstGeom prst="straightConnector1">
                <a:avLst/>
              </a:prstGeom>
              <a:ln w="38100">
                <a:solidFill>
                  <a:srgbClr val="000510"/>
                </a:solidFill>
                <a:tailEnd type="triangle"/>
              </a:ln>
            </p:spPr>
            <p:style>
              <a:lnRef idx="1">
                <a:schemeClr val="accent1"/>
              </a:lnRef>
              <a:fillRef idx="0">
                <a:schemeClr val="accent1"/>
              </a:fillRef>
              <a:effectRef idx="0">
                <a:schemeClr val="accent1"/>
              </a:effectRef>
              <a:fontRef idx="minor">
                <a:schemeClr val="tx1"/>
              </a:fontRef>
            </p:style>
          </p:cxnSp>
          <p:cxnSp>
            <p:nvCxnSpPr>
              <p:cNvPr id="20" name="Straight Arrow Connector 19">
                <a:extLst>
                  <a:ext uri="{FF2B5EF4-FFF2-40B4-BE49-F238E27FC236}">
                    <a16:creationId xmlns:a16="http://schemas.microsoft.com/office/drawing/2014/main" id="{3ADA5414-6770-4BB7-BD71-D345A29F2F44}"/>
                  </a:ext>
                </a:extLst>
              </p:cNvPr>
              <p:cNvCxnSpPr/>
              <p:nvPr/>
            </p:nvCxnSpPr>
            <p:spPr>
              <a:xfrm flipV="1">
                <a:off x="5988778" y="1101309"/>
                <a:ext cx="0" cy="4090737"/>
              </a:xfrm>
              <a:prstGeom prst="straightConnector1">
                <a:avLst/>
              </a:prstGeom>
              <a:ln w="38100">
                <a:solidFill>
                  <a:srgbClr val="000510"/>
                </a:solidFill>
                <a:tailEnd type="triangle"/>
              </a:ln>
            </p:spPr>
            <p:style>
              <a:lnRef idx="1">
                <a:schemeClr val="accent1"/>
              </a:lnRef>
              <a:fillRef idx="0">
                <a:schemeClr val="accent1"/>
              </a:fillRef>
              <a:effectRef idx="0">
                <a:schemeClr val="accent1"/>
              </a:effectRef>
              <a:fontRef idx="minor">
                <a:schemeClr val="tx1"/>
              </a:fontRef>
            </p:style>
          </p:cxnSp>
          <p:sp>
            <p:nvSpPr>
              <p:cNvPr id="21" name="TextBox 20">
                <a:extLst>
                  <a:ext uri="{FF2B5EF4-FFF2-40B4-BE49-F238E27FC236}">
                    <a16:creationId xmlns:a16="http://schemas.microsoft.com/office/drawing/2014/main" id="{EDBB9CE1-B11C-46F2-8CA2-FE0233C0AAE0}"/>
                  </a:ext>
                </a:extLst>
              </p:cNvPr>
              <p:cNvSpPr txBox="1"/>
              <p:nvPr/>
            </p:nvSpPr>
            <p:spPr>
              <a:xfrm>
                <a:off x="9048000" y="4941000"/>
                <a:ext cx="372654" cy="369332"/>
              </a:xfrm>
              <a:prstGeom prst="rect">
                <a:avLst/>
              </a:prstGeom>
              <a:noFill/>
              <a:ln>
                <a:noFill/>
              </a:ln>
            </p:spPr>
            <p:txBody>
              <a:bodyPr wrap="square" rtlCol="0">
                <a:spAutoFit/>
              </a:bodyPr>
              <a:lstStyle/>
              <a:p>
                <a:r>
                  <a:rPr lang="vi-VN" dirty="0"/>
                  <a:t>x</a:t>
                </a:r>
              </a:p>
            </p:txBody>
          </p:sp>
          <p:sp>
            <p:nvSpPr>
              <p:cNvPr id="22" name="TextBox 21">
                <a:extLst>
                  <a:ext uri="{FF2B5EF4-FFF2-40B4-BE49-F238E27FC236}">
                    <a16:creationId xmlns:a16="http://schemas.microsoft.com/office/drawing/2014/main" id="{E503364E-0738-4DD1-995C-01EFBA4B5A1C}"/>
                  </a:ext>
                </a:extLst>
              </p:cNvPr>
              <p:cNvSpPr txBox="1"/>
              <p:nvPr/>
            </p:nvSpPr>
            <p:spPr>
              <a:xfrm>
                <a:off x="5582095" y="1053000"/>
                <a:ext cx="372654" cy="369332"/>
              </a:xfrm>
              <a:prstGeom prst="rect">
                <a:avLst/>
              </a:prstGeom>
              <a:noFill/>
              <a:ln>
                <a:noFill/>
              </a:ln>
            </p:spPr>
            <p:txBody>
              <a:bodyPr wrap="square" rtlCol="0">
                <a:spAutoFit/>
              </a:bodyPr>
              <a:lstStyle/>
              <a:p>
                <a:r>
                  <a:rPr lang="vi-VN" dirty="0"/>
                  <a:t>y</a:t>
                </a:r>
              </a:p>
            </p:txBody>
          </p:sp>
          <p:sp>
            <p:nvSpPr>
              <p:cNvPr id="23" name="TextBox 22">
                <a:extLst>
                  <a:ext uri="{FF2B5EF4-FFF2-40B4-BE49-F238E27FC236}">
                    <a16:creationId xmlns:a16="http://schemas.microsoft.com/office/drawing/2014/main" id="{D20F3D02-229F-4924-A7D3-764766BBFB89}"/>
                  </a:ext>
                </a:extLst>
              </p:cNvPr>
              <p:cNvSpPr txBox="1"/>
              <p:nvPr/>
            </p:nvSpPr>
            <p:spPr>
              <a:xfrm>
                <a:off x="7231735" y="4719653"/>
                <a:ext cx="527124" cy="369332"/>
              </a:xfrm>
              <a:prstGeom prst="rect">
                <a:avLst/>
              </a:prstGeom>
              <a:noFill/>
              <a:ln>
                <a:noFill/>
              </a:ln>
            </p:spPr>
            <p:txBody>
              <a:bodyPr wrap="square" rtlCol="0">
                <a:spAutoFit/>
              </a:bodyPr>
              <a:lstStyle/>
              <a:p>
                <a:r>
                  <a:rPr lang="vi-VN" dirty="0"/>
                  <a:t>|</a:t>
                </a:r>
              </a:p>
            </p:txBody>
          </p:sp>
          <p:sp>
            <p:nvSpPr>
              <p:cNvPr id="24" name="TextBox 23">
                <a:extLst>
                  <a:ext uri="{FF2B5EF4-FFF2-40B4-BE49-F238E27FC236}">
                    <a16:creationId xmlns:a16="http://schemas.microsoft.com/office/drawing/2014/main" id="{9311C7DC-5004-4746-9F25-2112E86979F7}"/>
                  </a:ext>
                </a:extLst>
              </p:cNvPr>
              <p:cNvSpPr txBox="1"/>
              <p:nvPr/>
            </p:nvSpPr>
            <p:spPr>
              <a:xfrm>
                <a:off x="7647766" y="4719653"/>
                <a:ext cx="527124" cy="369332"/>
              </a:xfrm>
              <a:prstGeom prst="rect">
                <a:avLst/>
              </a:prstGeom>
              <a:noFill/>
              <a:ln>
                <a:noFill/>
              </a:ln>
            </p:spPr>
            <p:txBody>
              <a:bodyPr wrap="square" rtlCol="0">
                <a:spAutoFit/>
              </a:bodyPr>
              <a:lstStyle/>
              <a:p>
                <a:r>
                  <a:rPr lang="vi-VN" dirty="0"/>
                  <a:t>|</a:t>
                </a:r>
              </a:p>
            </p:txBody>
          </p:sp>
          <p:sp>
            <p:nvSpPr>
              <p:cNvPr id="25" name="TextBox 24">
                <a:extLst>
                  <a:ext uri="{FF2B5EF4-FFF2-40B4-BE49-F238E27FC236}">
                    <a16:creationId xmlns:a16="http://schemas.microsoft.com/office/drawing/2014/main" id="{F7036867-9DB3-4761-AA9A-434A8C36A911}"/>
                  </a:ext>
                </a:extLst>
              </p:cNvPr>
              <p:cNvSpPr txBox="1"/>
              <p:nvPr/>
            </p:nvSpPr>
            <p:spPr>
              <a:xfrm>
                <a:off x="8078519" y="4719653"/>
                <a:ext cx="527124" cy="369332"/>
              </a:xfrm>
              <a:prstGeom prst="rect">
                <a:avLst/>
              </a:prstGeom>
              <a:noFill/>
              <a:ln>
                <a:noFill/>
              </a:ln>
            </p:spPr>
            <p:txBody>
              <a:bodyPr wrap="square" rtlCol="0">
                <a:spAutoFit/>
              </a:bodyPr>
              <a:lstStyle/>
              <a:p>
                <a:r>
                  <a:rPr lang="vi-VN" dirty="0"/>
                  <a:t>|</a:t>
                </a:r>
              </a:p>
            </p:txBody>
          </p:sp>
          <p:sp>
            <p:nvSpPr>
              <p:cNvPr id="26" name="TextBox 25">
                <a:extLst>
                  <a:ext uri="{FF2B5EF4-FFF2-40B4-BE49-F238E27FC236}">
                    <a16:creationId xmlns:a16="http://schemas.microsoft.com/office/drawing/2014/main" id="{A007BE0E-8F84-4C74-8294-31B2BC044467}"/>
                  </a:ext>
                </a:extLst>
              </p:cNvPr>
              <p:cNvSpPr txBox="1"/>
              <p:nvPr/>
            </p:nvSpPr>
            <p:spPr>
              <a:xfrm>
                <a:off x="8500862" y="4719653"/>
                <a:ext cx="527124" cy="369332"/>
              </a:xfrm>
              <a:prstGeom prst="rect">
                <a:avLst/>
              </a:prstGeom>
              <a:noFill/>
              <a:ln>
                <a:noFill/>
              </a:ln>
            </p:spPr>
            <p:txBody>
              <a:bodyPr wrap="square" rtlCol="0">
                <a:spAutoFit/>
              </a:bodyPr>
              <a:lstStyle/>
              <a:p>
                <a:r>
                  <a:rPr lang="vi-VN" dirty="0"/>
                  <a:t>|</a:t>
                </a:r>
              </a:p>
            </p:txBody>
          </p:sp>
          <p:sp>
            <p:nvSpPr>
              <p:cNvPr id="27" name="TextBox 26">
                <a:extLst>
                  <a:ext uri="{FF2B5EF4-FFF2-40B4-BE49-F238E27FC236}">
                    <a16:creationId xmlns:a16="http://schemas.microsoft.com/office/drawing/2014/main" id="{C5088025-10D9-4C58-9A98-A104664B6A5C}"/>
                  </a:ext>
                </a:extLst>
              </p:cNvPr>
              <p:cNvSpPr txBox="1"/>
              <p:nvPr/>
            </p:nvSpPr>
            <p:spPr>
              <a:xfrm>
                <a:off x="7225054" y="5049910"/>
                <a:ext cx="554512" cy="369332"/>
              </a:xfrm>
              <a:prstGeom prst="rect">
                <a:avLst/>
              </a:prstGeom>
              <a:noFill/>
              <a:ln>
                <a:noFill/>
              </a:ln>
            </p:spPr>
            <p:txBody>
              <a:bodyPr wrap="square" rtlCol="0">
                <a:spAutoFit/>
              </a:bodyPr>
              <a:lstStyle/>
              <a:p>
                <a:r>
                  <a:rPr lang="vi-VN" dirty="0">
                    <a:latin typeface="+mj-lt"/>
                  </a:rPr>
                  <a:t>13</a:t>
                </a:r>
              </a:p>
            </p:txBody>
          </p:sp>
          <p:sp>
            <p:nvSpPr>
              <p:cNvPr id="28" name="TextBox 27">
                <a:extLst>
                  <a:ext uri="{FF2B5EF4-FFF2-40B4-BE49-F238E27FC236}">
                    <a16:creationId xmlns:a16="http://schemas.microsoft.com/office/drawing/2014/main" id="{8239D4CD-92DD-4111-B009-9021ABD365DD}"/>
                  </a:ext>
                </a:extLst>
              </p:cNvPr>
              <p:cNvSpPr txBox="1"/>
              <p:nvPr/>
            </p:nvSpPr>
            <p:spPr>
              <a:xfrm>
                <a:off x="7591627" y="5055960"/>
                <a:ext cx="554512" cy="369332"/>
              </a:xfrm>
              <a:prstGeom prst="rect">
                <a:avLst/>
              </a:prstGeom>
              <a:noFill/>
              <a:ln>
                <a:noFill/>
              </a:ln>
            </p:spPr>
            <p:txBody>
              <a:bodyPr wrap="square" rtlCol="0">
                <a:spAutoFit/>
              </a:bodyPr>
              <a:lstStyle/>
              <a:p>
                <a:r>
                  <a:rPr lang="vi-VN" dirty="0">
                    <a:latin typeface="+mj-lt"/>
                  </a:rPr>
                  <a:t>14</a:t>
                </a:r>
              </a:p>
            </p:txBody>
          </p:sp>
          <p:sp>
            <p:nvSpPr>
              <p:cNvPr id="29" name="TextBox 28">
                <a:extLst>
                  <a:ext uri="{FF2B5EF4-FFF2-40B4-BE49-F238E27FC236}">
                    <a16:creationId xmlns:a16="http://schemas.microsoft.com/office/drawing/2014/main" id="{0E1E97F4-5B61-4326-8782-42BB69BFF9A1}"/>
                  </a:ext>
                </a:extLst>
              </p:cNvPr>
              <p:cNvSpPr txBox="1"/>
              <p:nvPr/>
            </p:nvSpPr>
            <p:spPr>
              <a:xfrm>
                <a:off x="8002075" y="5046227"/>
                <a:ext cx="554512" cy="369332"/>
              </a:xfrm>
              <a:prstGeom prst="rect">
                <a:avLst/>
              </a:prstGeom>
              <a:noFill/>
              <a:ln>
                <a:noFill/>
              </a:ln>
            </p:spPr>
            <p:txBody>
              <a:bodyPr wrap="square" rtlCol="0">
                <a:spAutoFit/>
              </a:bodyPr>
              <a:lstStyle/>
              <a:p>
                <a:r>
                  <a:rPr lang="vi-VN" dirty="0">
                    <a:latin typeface="+mj-lt"/>
                  </a:rPr>
                  <a:t>15</a:t>
                </a:r>
              </a:p>
            </p:txBody>
          </p:sp>
          <p:sp>
            <p:nvSpPr>
              <p:cNvPr id="30" name="TextBox 29">
                <a:extLst>
                  <a:ext uri="{FF2B5EF4-FFF2-40B4-BE49-F238E27FC236}">
                    <a16:creationId xmlns:a16="http://schemas.microsoft.com/office/drawing/2014/main" id="{0822B608-D854-4BD7-9FAF-9C0FB4EF0D77}"/>
                  </a:ext>
                </a:extLst>
              </p:cNvPr>
              <p:cNvSpPr txBox="1"/>
              <p:nvPr/>
            </p:nvSpPr>
            <p:spPr>
              <a:xfrm>
                <a:off x="8397399" y="5037199"/>
                <a:ext cx="554512" cy="369332"/>
              </a:xfrm>
              <a:prstGeom prst="rect">
                <a:avLst/>
              </a:prstGeom>
              <a:noFill/>
              <a:ln>
                <a:noFill/>
              </a:ln>
            </p:spPr>
            <p:txBody>
              <a:bodyPr wrap="square" rtlCol="0">
                <a:spAutoFit/>
              </a:bodyPr>
              <a:lstStyle/>
              <a:p>
                <a:r>
                  <a:rPr lang="vi-VN" dirty="0">
                    <a:latin typeface="+mj-lt"/>
                  </a:rPr>
                  <a:t>16</a:t>
                </a:r>
              </a:p>
            </p:txBody>
          </p:sp>
          <p:sp>
            <p:nvSpPr>
              <p:cNvPr id="31" name="TextBox 30">
                <a:extLst>
                  <a:ext uri="{FF2B5EF4-FFF2-40B4-BE49-F238E27FC236}">
                    <a16:creationId xmlns:a16="http://schemas.microsoft.com/office/drawing/2014/main" id="{47F879E2-0596-4155-936E-9A9F19FB4FD3}"/>
                  </a:ext>
                </a:extLst>
              </p:cNvPr>
              <p:cNvSpPr txBox="1"/>
              <p:nvPr/>
            </p:nvSpPr>
            <p:spPr>
              <a:xfrm>
                <a:off x="5834490" y="1351421"/>
                <a:ext cx="424476" cy="369332"/>
              </a:xfrm>
              <a:prstGeom prst="rect">
                <a:avLst/>
              </a:prstGeom>
              <a:noFill/>
              <a:ln>
                <a:noFill/>
              </a:ln>
            </p:spPr>
            <p:txBody>
              <a:bodyPr wrap="square" rtlCol="0">
                <a:spAutoFit/>
              </a:bodyPr>
              <a:lstStyle/>
              <a:p>
                <a:r>
                  <a:rPr lang="vi-VN" dirty="0"/>
                  <a:t>_</a:t>
                </a:r>
              </a:p>
            </p:txBody>
          </p:sp>
          <p:sp>
            <p:nvSpPr>
              <p:cNvPr id="32" name="TextBox 31">
                <a:extLst>
                  <a:ext uri="{FF2B5EF4-FFF2-40B4-BE49-F238E27FC236}">
                    <a16:creationId xmlns:a16="http://schemas.microsoft.com/office/drawing/2014/main" id="{AC07700B-80CE-426C-98F1-2844CD1337DE}"/>
                  </a:ext>
                </a:extLst>
              </p:cNvPr>
              <p:cNvSpPr txBox="1"/>
              <p:nvPr/>
            </p:nvSpPr>
            <p:spPr>
              <a:xfrm>
                <a:off x="5834490" y="1536087"/>
                <a:ext cx="424476" cy="369332"/>
              </a:xfrm>
              <a:prstGeom prst="rect">
                <a:avLst/>
              </a:prstGeom>
              <a:noFill/>
              <a:ln>
                <a:noFill/>
              </a:ln>
            </p:spPr>
            <p:txBody>
              <a:bodyPr wrap="square" rtlCol="0">
                <a:spAutoFit/>
              </a:bodyPr>
              <a:lstStyle/>
              <a:p>
                <a:r>
                  <a:rPr lang="vi-VN" dirty="0"/>
                  <a:t>_</a:t>
                </a:r>
              </a:p>
            </p:txBody>
          </p:sp>
          <p:sp>
            <p:nvSpPr>
              <p:cNvPr id="33" name="TextBox 32">
                <a:extLst>
                  <a:ext uri="{FF2B5EF4-FFF2-40B4-BE49-F238E27FC236}">
                    <a16:creationId xmlns:a16="http://schemas.microsoft.com/office/drawing/2014/main" id="{A2A3C21B-9338-452A-AF58-DA3650C02C73}"/>
                  </a:ext>
                </a:extLst>
              </p:cNvPr>
              <p:cNvSpPr txBox="1"/>
              <p:nvPr/>
            </p:nvSpPr>
            <p:spPr>
              <a:xfrm>
                <a:off x="5834490" y="1709995"/>
                <a:ext cx="424476" cy="369332"/>
              </a:xfrm>
              <a:prstGeom prst="rect">
                <a:avLst/>
              </a:prstGeom>
              <a:noFill/>
              <a:ln>
                <a:noFill/>
              </a:ln>
            </p:spPr>
            <p:txBody>
              <a:bodyPr wrap="square" rtlCol="0">
                <a:spAutoFit/>
              </a:bodyPr>
              <a:lstStyle/>
              <a:p>
                <a:r>
                  <a:rPr lang="vi-VN" dirty="0"/>
                  <a:t>_</a:t>
                </a:r>
              </a:p>
            </p:txBody>
          </p:sp>
          <p:sp>
            <p:nvSpPr>
              <p:cNvPr id="34" name="TextBox 33">
                <a:extLst>
                  <a:ext uri="{FF2B5EF4-FFF2-40B4-BE49-F238E27FC236}">
                    <a16:creationId xmlns:a16="http://schemas.microsoft.com/office/drawing/2014/main" id="{9832F532-8A65-4490-9542-AB80B27B5A69}"/>
                  </a:ext>
                </a:extLst>
              </p:cNvPr>
              <p:cNvSpPr txBox="1"/>
              <p:nvPr/>
            </p:nvSpPr>
            <p:spPr>
              <a:xfrm>
                <a:off x="5834490" y="1890639"/>
                <a:ext cx="424476" cy="369332"/>
              </a:xfrm>
              <a:prstGeom prst="rect">
                <a:avLst/>
              </a:prstGeom>
              <a:noFill/>
              <a:ln>
                <a:noFill/>
              </a:ln>
            </p:spPr>
            <p:txBody>
              <a:bodyPr wrap="square" rtlCol="0">
                <a:spAutoFit/>
              </a:bodyPr>
              <a:lstStyle/>
              <a:p>
                <a:r>
                  <a:rPr lang="vi-VN" dirty="0"/>
                  <a:t>_</a:t>
                </a:r>
              </a:p>
            </p:txBody>
          </p:sp>
          <p:sp>
            <p:nvSpPr>
              <p:cNvPr id="35" name="TextBox 34">
                <a:extLst>
                  <a:ext uri="{FF2B5EF4-FFF2-40B4-BE49-F238E27FC236}">
                    <a16:creationId xmlns:a16="http://schemas.microsoft.com/office/drawing/2014/main" id="{A578B94F-9F60-46BD-A942-986716CF6028}"/>
                  </a:ext>
                </a:extLst>
              </p:cNvPr>
              <p:cNvSpPr txBox="1"/>
              <p:nvPr/>
            </p:nvSpPr>
            <p:spPr>
              <a:xfrm>
                <a:off x="5528180" y="2001369"/>
                <a:ext cx="423820" cy="369332"/>
              </a:xfrm>
              <a:prstGeom prst="rect">
                <a:avLst/>
              </a:prstGeom>
              <a:noFill/>
              <a:ln>
                <a:noFill/>
              </a:ln>
            </p:spPr>
            <p:txBody>
              <a:bodyPr wrap="square" rtlCol="0">
                <a:spAutoFit/>
              </a:bodyPr>
              <a:lstStyle/>
              <a:p>
                <a:r>
                  <a:rPr lang="vi-VN" dirty="0">
                    <a:latin typeface="+mj-lt"/>
                  </a:rPr>
                  <a:t>30</a:t>
                </a:r>
              </a:p>
            </p:txBody>
          </p:sp>
          <p:sp>
            <p:nvSpPr>
              <p:cNvPr id="36" name="TextBox 35">
                <a:extLst>
                  <a:ext uri="{FF2B5EF4-FFF2-40B4-BE49-F238E27FC236}">
                    <a16:creationId xmlns:a16="http://schemas.microsoft.com/office/drawing/2014/main" id="{7C211F7B-8369-48AC-A731-B44C9EBE7159}"/>
                  </a:ext>
                </a:extLst>
              </p:cNvPr>
              <p:cNvSpPr txBox="1"/>
              <p:nvPr/>
            </p:nvSpPr>
            <p:spPr>
              <a:xfrm>
                <a:off x="5528180" y="1816703"/>
                <a:ext cx="612620" cy="369332"/>
              </a:xfrm>
              <a:prstGeom prst="rect">
                <a:avLst/>
              </a:prstGeom>
              <a:noFill/>
              <a:ln>
                <a:noFill/>
              </a:ln>
            </p:spPr>
            <p:txBody>
              <a:bodyPr wrap="square" rtlCol="0">
                <a:spAutoFit/>
              </a:bodyPr>
              <a:lstStyle/>
              <a:p>
                <a:r>
                  <a:rPr lang="vi-VN" dirty="0">
                    <a:latin typeface="+mj-lt"/>
                  </a:rPr>
                  <a:t>31</a:t>
                </a:r>
              </a:p>
            </p:txBody>
          </p:sp>
          <p:sp>
            <p:nvSpPr>
              <p:cNvPr id="37" name="TextBox 36">
                <a:extLst>
                  <a:ext uri="{FF2B5EF4-FFF2-40B4-BE49-F238E27FC236}">
                    <a16:creationId xmlns:a16="http://schemas.microsoft.com/office/drawing/2014/main" id="{230A0EA7-6B43-4D63-983E-6C88013A0DB8}"/>
                  </a:ext>
                </a:extLst>
              </p:cNvPr>
              <p:cNvSpPr txBox="1"/>
              <p:nvPr/>
            </p:nvSpPr>
            <p:spPr>
              <a:xfrm>
                <a:off x="5528180" y="1633652"/>
                <a:ext cx="612620" cy="369332"/>
              </a:xfrm>
              <a:prstGeom prst="rect">
                <a:avLst/>
              </a:prstGeom>
              <a:noFill/>
              <a:ln>
                <a:noFill/>
              </a:ln>
            </p:spPr>
            <p:txBody>
              <a:bodyPr wrap="square" rtlCol="0">
                <a:spAutoFit/>
              </a:bodyPr>
              <a:lstStyle/>
              <a:p>
                <a:r>
                  <a:rPr lang="vi-VN" dirty="0">
                    <a:latin typeface="+mj-lt"/>
                  </a:rPr>
                  <a:t>32</a:t>
                </a:r>
              </a:p>
            </p:txBody>
          </p:sp>
          <p:sp>
            <p:nvSpPr>
              <p:cNvPr id="38" name="TextBox 37">
                <a:extLst>
                  <a:ext uri="{FF2B5EF4-FFF2-40B4-BE49-F238E27FC236}">
                    <a16:creationId xmlns:a16="http://schemas.microsoft.com/office/drawing/2014/main" id="{82210BEF-05BA-460D-82C1-494CB6A3E00A}"/>
                  </a:ext>
                </a:extLst>
              </p:cNvPr>
              <p:cNvSpPr txBox="1"/>
              <p:nvPr/>
            </p:nvSpPr>
            <p:spPr>
              <a:xfrm>
                <a:off x="5520000" y="1440464"/>
                <a:ext cx="612620" cy="369332"/>
              </a:xfrm>
              <a:prstGeom prst="rect">
                <a:avLst/>
              </a:prstGeom>
              <a:noFill/>
              <a:ln>
                <a:noFill/>
              </a:ln>
            </p:spPr>
            <p:txBody>
              <a:bodyPr wrap="square" rtlCol="0">
                <a:spAutoFit/>
              </a:bodyPr>
              <a:lstStyle/>
              <a:p>
                <a:r>
                  <a:rPr lang="vi-VN" dirty="0">
                    <a:latin typeface="+mj-lt"/>
                  </a:rPr>
                  <a:t>33</a:t>
                </a:r>
              </a:p>
            </p:txBody>
          </p:sp>
          <p:cxnSp>
            <p:nvCxnSpPr>
              <p:cNvPr id="39" name="Straight Connector 38">
                <a:extLst>
                  <a:ext uri="{FF2B5EF4-FFF2-40B4-BE49-F238E27FC236}">
                    <a16:creationId xmlns:a16="http://schemas.microsoft.com/office/drawing/2014/main" id="{5C58C147-1229-46C5-9FA0-B9A2168F1844}"/>
                  </a:ext>
                </a:extLst>
              </p:cNvPr>
              <p:cNvCxnSpPr/>
              <p:nvPr/>
            </p:nvCxnSpPr>
            <p:spPr>
              <a:xfrm flipV="1">
                <a:off x="7354578" y="1641603"/>
                <a:ext cx="0" cy="3285678"/>
              </a:xfrm>
              <a:prstGeom prst="line">
                <a:avLst/>
              </a:prstGeom>
              <a:ln w="28575">
                <a:solidFill>
                  <a:srgbClr val="000510"/>
                </a:solidFill>
                <a:prstDash val="sysDot"/>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CF1995A2-89C4-45B2-9EB2-B16CA874CD96}"/>
                  </a:ext>
                </a:extLst>
              </p:cNvPr>
              <p:cNvCxnSpPr>
                <a:cxnSpLocks/>
              </p:cNvCxnSpPr>
              <p:nvPr/>
            </p:nvCxnSpPr>
            <p:spPr>
              <a:xfrm>
                <a:off x="6005147" y="1652641"/>
                <a:ext cx="1339173" cy="0"/>
              </a:xfrm>
              <a:prstGeom prst="line">
                <a:avLst/>
              </a:prstGeom>
              <a:ln w="28575">
                <a:solidFill>
                  <a:srgbClr val="000510"/>
                </a:solidFill>
                <a:prstDash val="sysDot"/>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67F0330A-784E-4580-9B25-73F799692AB9}"/>
                  </a:ext>
                </a:extLst>
              </p:cNvPr>
              <p:cNvCxnSpPr>
                <a:cxnSpLocks/>
              </p:cNvCxnSpPr>
              <p:nvPr/>
            </p:nvCxnSpPr>
            <p:spPr>
              <a:xfrm>
                <a:off x="5990109" y="2574728"/>
                <a:ext cx="2615534" cy="0"/>
              </a:xfrm>
              <a:prstGeom prst="line">
                <a:avLst/>
              </a:prstGeom>
              <a:ln w="28575">
                <a:solidFill>
                  <a:srgbClr val="000510"/>
                </a:solidFill>
                <a:prstDash val="sysDot"/>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93DBCC75-B3D7-47FE-BECF-60B8A531BB5E}"/>
                  </a:ext>
                </a:extLst>
              </p:cNvPr>
              <p:cNvCxnSpPr>
                <a:cxnSpLocks/>
              </p:cNvCxnSpPr>
              <p:nvPr/>
            </p:nvCxnSpPr>
            <p:spPr>
              <a:xfrm flipV="1">
                <a:off x="7769367" y="2565000"/>
                <a:ext cx="0" cy="2355661"/>
              </a:xfrm>
              <a:prstGeom prst="line">
                <a:avLst/>
              </a:prstGeom>
              <a:ln w="28575">
                <a:solidFill>
                  <a:srgbClr val="000510"/>
                </a:solidFill>
                <a:prstDash val="sysDot"/>
              </a:ln>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a16="http://schemas.microsoft.com/office/drawing/2014/main" id="{93D68C72-67C5-47DE-84CC-2D2F93E357ED}"/>
                  </a:ext>
                </a:extLst>
              </p:cNvPr>
              <p:cNvCxnSpPr>
                <a:cxnSpLocks/>
              </p:cNvCxnSpPr>
              <p:nvPr/>
            </p:nvCxnSpPr>
            <p:spPr>
              <a:xfrm flipV="1">
                <a:off x="8200056" y="2565000"/>
                <a:ext cx="0" cy="2349041"/>
              </a:xfrm>
              <a:prstGeom prst="line">
                <a:avLst/>
              </a:prstGeom>
              <a:ln w="28575">
                <a:solidFill>
                  <a:srgbClr val="000510"/>
                </a:solidFill>
                <a:prstDash val="sysDot"/>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2CAA8357-0281-421D-BEE3-F969051E876D}"/>
                  </a:ext>
                </a:extLst>
              </p:cNvPr>
              <p:cNvCxnSpPr>
                <a:cxnSpLocks/>
              </p:cNvCxnSpPr>
              <p:nvPr/>
            </p:nvCxnSpPr>
            <p:spPr>
              <a:xfrm flipV="1">
                <a:off x="8621545" y="2565000"/>
                <a:ext cx="0" cy="2375659"/>
              </a:xfrm>
              <a:prstGeom prst="line">
                <a:avLst/>
              </a:prstGeom>
              <a:ln w="28575">
                <a:solidFill>
                  <a:srgbClr val="000510"/>
                </a:solidFill>
                <a:prstDash val="sysDot"/>
              </a:ln>
            </p:spPr>
            <p:style>
              <a:lnRef idx="1">
                <a:schemeClr val="accent1"/>
              </a:lnRef>
              <a:fillRef idx="0">
                <a:schemeClr val="accent1"/>
              </a:fillRef>
              <a:effectRef idx="0">
                <a:schemeClr val="accent1"/>
              </a:effectRef>
              <a:fontRef idx="minor">
                <a:schemeClr val="tx1"/>
              </a:fontRef>
            </p:style>
          </p:cxnSp>
          <p:sp>
            <p:nvSpPr>
              <p:cNvPr id="45" name="TextBox 44">
                <a:extLst>
                  <a:ext uri="{FF2B5EF4-FFF2-40B4-BE49-F238E27FC236}">
                    <a16:creationId xmlns:a16="http://schemas.microsoft.com/office/drawing/2014/main" id="{319CCE4E-2F99-42D0-A0A5-E392FF2C386A}"/>
                  </a:ext>
                </a:extLst>
              </p:cNvPr>
              <p:cNvSpPr txBox="1"/>
              <p:nvPr/>
            </p:nvSpPr>
            <p:spPr>
              <a:xfrm>
                <a:off x="5636859" y="4990682"/>
                <a:ext cx="351919" cy="369332"/>
              </a:xfrm>
              <a:prstGeom prst="rect">
                <a:avLst/>
              </a:prstGeom>
              <a:noFill/>
              <a:ln>
                <a:noFill/>
              </a:ln>
            </p:spPr>
            <p:txBody>
              <a:bodyPr wrap="square" rtlCol="0">
                <a:spAutoFit/>
              </a:bodyPr>
              <a:lstStyle/>
              <a:p>
                <a:r>
                  <a:rPr lang="vi-VN" dirty="0"/>
                  <a:t>0</a:t>
                </a:r>
              </a:p>
            </p:txBody>
          </p:sp>
          <p:sp>
            <p:nvSpPr>
              <p:cNvPr id="46" name="TextBox 45">
                <a:extLst>
                  <a:ext uri="{FF2B5EF4-FFF2-40B4-BE49-F238E27FC236}">
                    <a16:creationId xmlns:a16="http://schemas.microsoft.com/office/drawing/2014/main" id="{2D971CCE-29D9-45F0-80E8-8207434C43F2}"/>
                  </a:ext>
                </a:extLst>
              </p:cNvPr>
              <p:cNvSpPr txBox="1"/>
              <p:nvPr/>
            </p:nvSpPr>
            <p:spPr>
              <a:xfrm>
                <a:off x="5837184" y="2075592"/>
                <a:ext cx="424476" cy="369332"/>
              </a:xfrm>
              <a:prstGeom prst="rect">
                <a:avLst/>
              </a:prstGeom>
              <a:noFill/>
              <a:ln>
                <a:noFill/>
              </a:ln>
            </p:spPr>
            <p:txBody>
              <a:bodyPr wrap="square" rtlCol="0">
                <a:spAutoFit/>
              </a:bodyPr>
              <a:lstStyle/>
              <a:p>
                <a:r>
                  <a:rPr lang="vi-VN" dirty="0"/>
                  <a:t>_</a:t>
                </a:r>
              </a:p>
            </p:txBody>
          </p:sp>
          <p:sp>
            <p:nvSpPr>
              <p:cNvPr id="47" name="TextBox 46">
                <a:extLst>
                  <a:ext uri="{FF2B5EF4-FFF2-40B4-BE49-F238E27FC236}">
                    <a16:creationId xmlns:a16="http://schemas.microsoft.com/office/drawing/2014/main" id="{D91DD10C-EC4C-4C5B-A7B5-0A5E3DCF9827}"/>
                  </a:ext>
                </a:extLst>
              </p:cNvPr>
              <p:cNvSpPr txBox="1"/>
              <p:nvPr/>
            </p:nvSpPr>
            <p:spPr>
              <a:xfrm>
                <a:off x="5530874" y="2186322"/>
                <a:ext cx="423820" cy="369332"/>
              </a:xfrm>
              <a:prstGeom prst="rect">
                <a:avLst/>
              </a:prstGeom>
              <a:noFill/>
              <a:ln>
                <a:noFill/>
              </a:ln>
            </p:spPr>
            <p:txBody>
              <a:bodyPr wrap="square" rtlCol="0">
                <a:spAutoFit/>
              </a:bodyPr>
              <a:lstStyle/>
              <a:p>
                <a:r>
                  <a:rPr lang="vi-VN" dirty="0">
                    <a:latin typeface="+mj-lt"/>
                  </a:rPr>
                  <a:t>29</a:t>
                </a:r>
              </a:p>
            </p:txBody>
          </p:sp>
          <p:sp>
            <p:nvSpPr>
              <p:cNvPr id="48" name="TextBox 47">
                <a:extLst>
                  <a:ext uri="{FF2B5EF4-FFF2-40B4-BE49-F238E27FC236}">
                    <a16:creationId xmlns:a16="http://schemas.microsoft.com/office/drawing/2014/main" id="{53DCE1BC-405B-44A3-9241-F9E8EE880BB3}"/>
                  </a:ext>
                </a:extLst>
              </p:cNvPr>
              <p:cNvSpPr txBox="1"/>
              <p:nvPr/>
            </p:nvSpPr>
            <p:spPr>
              <a:xfrm>
                <a:off x="5837184" y="2267272"/>
                <a:ext cx="424476" cy="369332"/>
              </a:xfrm>
              <a:prstGeom prst="rect">
                <a:avLst/>
              </a:prstGeom>
              <a:noFill/>
              <a:ln>
                <a:noFill/>
              </a:ln>
            </p:spPr>
            <p:txBody>
              <a:bodyPr wrap="square" rtlCol="0">
                <a:spAutoFit/>
              </a:bodyPr>
              <a:lstStyle/>
              <a:p>
                <a:r>
                  <a:rPr lang="vi-VN" dirty="0"/>
                  <a:t>_</a:t>
                </a:r>
              </a:p>
            </p:txBody>
          </p:sp>
          <p:sp>
            <p:nvSpPr>
              <p:cNvPr id="49" name="TextBox 48">
                <a:extLst>
                  <a:ext uri="{FF2B5EF4-FFF2-40B4-BE49-F238E27FC236}">
                    <a16:creationId xmlns:a16="http://schemas.microsoft.com/office/drawing/2014/main" id="{7DD7BFB5-05EA-4CD5-BC24-09D0F8CADDEF}"/>
                  </a:ext>
                </a:extLst>
              </p:cNvPr>
              <p:cNvSpPr txBox="1"/>
              <p:nvPr/>
            </p:nvSpPr>
            <p:spPr>
              <a:xfrm>
                <a:off x="5530874" y="2378002"/>
                <a:ext cx="423820" cy="369332"/>
              </a:xfrm>
              <a:prstGeom prst="rect">
                <a:avLst/>
              </a:prstGeom>
              <a:noFill/>
              <a:ln>
                <a:noFill/>
              </a:ln>
            </p:spPr>
            <p:txBody>
              <a:bodyPr wrap="square" rtlCol="0">
                <a:spAutoFit/>
              </a:bodyPr>
              <a:lstStyle/>
              <a:p>
                <a:r>
                  <a:rPr lang="vi-VN" dirty="0">
                    <a:latin typeface="+mj-lt"/>
                  </a:rPr>
                  <a:t>28</a:t>
                </a:r>
              </a:p>
            </p:txBody>
          </p:sp>
        </p:grpSp>
      </p:grpSp>
      <p:sp>
        <p:nvSpPr>
          <p:cNvPr id="50" name="TextBox 49">
            <a:extLst>
              <a:ext uri="{FF2B5EF4-FFF2-40B4-BE49-F238E27FC236}">
                <a16:creationId xmlns:a16="http://schemas.microsoft.com/office/drawing/2014/main" id="{D5DD4633-87F1-4FC8-8745-AB11DD2F8EDB}"/>
              </a:ext>
            </a:extLst>
          </p:cNvPr>
          <p:cNvSpPr txBox="1"/>
          <p:nvPr/>
        </p:nvSpPr>
        <p:spPr>
          <a:xfrm>
            <a:off x="696000" y="4797000"/>
            <a:ext cx="7128000" cy="1384995"/>
          </a:xfrm>
          <a:prstGeom prst="rect">
            <a:avLst/>
          </a:prstGeom>
          <a:noFill/>
        </p:spPr>
        <p:txBody>
          <a:bodyPr wrap="square" rtlCol="0">
            <a:spAutoFit/>
          </a:bodyPr>
          <a:lstStyle/>
          <a:p>
            <a:r>
              <a:rPr lang="en-US" sz="2800" dirty="0">
                <a:solidFill>
                  <a:srgbClr val="0000CC"/>
                </a:solidFill>
                <a:latin typeface="Times New Roman" panose="02020603050405020304" pitchFamily="18" charset="0"/>
                <a:cs typeface="Times New Roman" panose="02020603050405020304" pitchFamily="18" charset="0"/>
              </a:rPr>
              <a:t>c)</a:t>
            </a:r>
            <a:r>
              <a:rPr lang="en-US" sz="2800" dirty="0" err="1">
                <a:solidFill>
                  <a:srgbClr val="0000CC"/>
                </a:solidFill>
                <a:latin typeface="Times New Roman" panose="02020603050405020304" pitchFamily="18" charset="0"/>
                <a:cs typeface="Times New Roman" panose="02020603050405020304" pitchFamily="18" charset="0"/>
              </a:rPr>
              <a:t>Trong</a:t>
            </a:r>
            <a:r>
              <a:rPr lang="en-US" sz="2800" dirty="0">
                <a:solidFill>
                  <a:srgbClr val="0000CC"/>
                </a:solidFill>
                <a:latin typeface="Times New Roman" panose="02020603050405020304" pitchFamily="18" charset="0"/>
                <a:cs typeface="Times New Roman" panose="02020603050405020304" pitchFamily="18" charset="0"/>
              </a:rPr>
              <a:t> </a:t>
            </a:r>
            <a:r>
              <a:rPr lang="en-US" sz="2800" dirty="0" err="1">
                <a:solidFill>
                  <a:srgbClr val="0000CC"/>
                </a:solidFill>
                <a:latin typeface="Times New Roman" panose="02020603050405020304" pitchFamily="18" charset="0"/>
                <a:cs typeface="Times New Roman" panose="02020603050405020304" pitchFamily="18" charset="0"/>
              </a:rPr>
              <a:t>mặt</a:t>
            </a:r>
            <a:r>
              <a:rPr lang="en-US" sz="2800" dirty="0">
                <a:solidFill>
                  <a:srgbClr val="0000CC"/>
                </a:solidFill>
                <a:latin typeface="Times New Roman" panose="02020603050405020304" pitchFamily="18" charset="0"/>
                <a:cs typeface="Times New Roman" panose="02020603050405020304" pitchFamily="18" charset="0"/>
              </a:rPr>
              <a:t> </a:t>
            </a:r>
            <a:r>
              <a:rPr lang="en-US" sz="2800" dirty="0" err="1">
                <a:solidFill>
                  <a:srgbClr val="0000CC"/>
                </a:solidFill>
                <a:latin typeface="Times New Roman" panose="02020603050405020304" pitchFamily="18" charset="0"/>
                <a:cs typeface="Times New Roman" panose="02020603050405020304" pitchFamily="18" charset="0"/>
              </a:rPr>
              <a:t>phẳng</a:t>
            </a:r>
            <a:r>
              <a:rPr lang="en-US" sz="2800" dirty="0">
                <a:solidFill>
                  <a:srgbClr val="0000CC"/>
                </a:solidFill>
                <a:latin typeface="Times New Roman" panose="02020603050405020304" pitchFamily="18" charset="0"/>
                <a:cs typeface="Times New Roman" panose="02020603050405020304" pitchFamily="18" charset="0"/>
              </a:rPr>
              <a:t> </a:t>
            </a:r>
            <a:r>
              <a:rPr lang="en-US" sz="2800" dirty="0" err="1">
                <a:solidFill>
                  <a:srgbClr val="0000CC"/>
                </a:solidFill>
                <a:latin typeface="Times New Roman" panose="02020603050405020304" pitchFamily="18" charset="0"/>
                <a:cs typeface="Times New Roman" panose="02020603050405020304" pitchFamily="18" charset="0"/>
              </a:rPr>
              <a:t>tọa</a:t>
            </a:r>
            <a:r>
              <a:rPr lang="en-US" sz="2800" dirty="0">
                <a:solidFill>
                  <a:srgbClr val="0000CC"/>
                </a:solidFill>
                <a:latin typeface="Times New Roman" panose="02020603050405020304" pitchFamily="18" charset="0"/>
                <a:cs typeface="Times New Roman" panose="02020603050405020304" pitchFamily="18" charset="0"/>
              </a:rPr>
              <a:t> </a:t>
            </a:r>
            <a:r>
              <a:rPr lang="en-US" sz="2800" dirty="0" err="1">
                <a:solidFill>
                  <a:srgbClr val="0000CC"/>
                </a:solidFill>
                <a:latin typeface="Times New Roman" panose="02020603050405020304" pitchFamily="18" charset="0"/>
                <a:cs typeface="Times New Roman" panose="02020603050405020304" pitchFamily="18" charset="0"/>
              </a:rPr>
              <a:t>độ</a:t>
            </a:r>
            <a:r>
              <a:rPr lang="en-US" sz="2800" dirty="0">
                <a:solidFill>
                  <a:srgbClr val="0000CC"/>
                </a:solidFill>
                <a:latin typeface="Times New Roman" panose="02020603050405020304" pitchFamily="18" charset="0"/>
                <a:cs typeface="Times New Roman" panose="02020603050405020304" pitchFamily="18" charset="0"/>
              </a:rPr>
              <a:t> Oxy, </a:t>
            </a:r>
            <a:r>
              <a:rPr lang="en-US" sz="2800" dirty="0" err="1">
                <a:solidFill>
                  <a:srgbClr val="0000CC"/>
                </a:solidFill>
                <a:latin typeface="Times New Roman" panose="02020603050405020304" pitchFamily="18" charset="0"/>
                <a:cs typeface="Times New Roman" panose="02020603050405020304" pitchFamily="18" charset="0"/>
              </a:rPr>
              <a:t>điểm</a:t>
            </a:r>
            <a:r>
              <a:rPr lang="en-US" sz="2800" dirty="0">
                <a:solidFill>
                  <a:srgbClr val="0000CC"/>
                </a:solidFill>
                <a:latin typeface="Times New Roman" panose="02020603050405020304" pitchFamily="18" charset="0"/>
                <a:cs typeface="Times New Roman" panose="02020603050405020304" pitchFamily="18" charset="0"/>
              </a:rPr>
              <a:t> M(15;24) </a:t>
            </a:r>
            <a:r>
              <a:rPr lang="en-US" sz="2800" dirty="0" err="1">
                <a:solidFill>
                  <a:srgbClr val="0000CC"/>
                </a:solidFill>
                <a:latin typeface="Times New Roman" panose="02020603050405020304" pitchFamily="18" charset="0"/>
                <a:cs typeface="Times New Roman" panose="02020603050405020304" pitchFamily="18" charset="0"/>
              </a:rPr>
              <a:t>không</a:t>
            </a:r>
            <a:r>
              <a:rPr lang="en-US" sz="2800" dirty="0">
                <a:solidFill>
                  <a:srgbClr val="0000CC"/>
                </a:solidFill>
                <a:latin typeface="Times New Roman" panose="02020603050405020304" pitchFamily="18" charset="0"/>
                <a:cs typeface="Times New Roman" panose="02020603050405020304" pitchFamily="18" charset="0"/>
              </a:rPr>
              <a:t> </a:t>
            </a:r>
            <a:r>
              <a:rPr lang="en-US" sz="2800" dirty="0" err="1">
                <a:solidFill>
                  <a:srgbClr val="0000CC"/>
                </a:solidFill>
                <a:latin typeface="Times New Roman" panose="02020603050405020304" pitchFamily="18" charset="0"/>
                <a:cs typeface="Times New Roman" panose="02020603050405020304" pitchFamily="18" charset="0"/>
              </a:rPr>
              <a:t>thuộc</a:t>
            </a:r>
            <a:r>
              <a:rPr lang="en-US" sz="2800" dirty="0">
                <a:solidFill>
                  <a:srgbClr val="0000CC"/>
                </a:solidFill>
                <a:latin typeface="Times New Roman" panose="02020603050405020304" pitchFamily="18" charset="0"/>
                <a:cs typeface="Times New Roman" panose="02020603050405020304" pitchFamily="18" charset="0"/>
              </a:rPr>
              <a:t> </a:t>
            </a:r>
            <a:r>
              <a:rPr lang="en-US" sz="2800" dirty="0" err="1">
                <a:solidFill>
                  <a:srgbClr val="0000CC"/>
                </a:solidFill>
                <a:latin typeface="Times New Roman" panose="02020603050405020304" pitchFamily="18" charset="0"/>
                <a:cs typeface="Times New Roman" panose="02020603050405020304" pitchFamily="18" charset="0"/>
              </a:rPr>
              <a:t>đồ</a:t>
            </a:r>
            <a:r>
              <a:rPr lang="en-US" sz="2800" dirty="0">
                <a:solidFill>
                  <a:srgbClr val="0000CC"/>
                </a:solidFill>
                <a:latin typeface="Times New Roman" panose="02020603050405020304" pitchFamily="18" charset="0"/>
                <a:cs typeface="Times New Roman" panose="02020603050405020304" pitchFamily="18" charset="0"/>
              </a:rPr>
              <a:t> </a:t>
            </a:r>
            <a:r>
              <a:rPr lang="en-US" sz="2800" dirty="0" err="1">
                <a:solidFill>
                  <a:srgbClr val="0000CC"/>
                </a:solidFill>
                <a:latin typeface="Times New Roman" panose="02020603050405020304" pitchFamily="18" charset="0"/>
                <a:cs typeface="Times New Roman" panose="02020603050405020304" pitchFamily="18" charset="0"/>
              </a:rPr>
              <a:t>thị</a:t>
            </a:r>
            <a:r>
              <a:rPr lang="en-US" sz="2800" dirty="0">
                <a:solidFill>
                  <a:srgbClr val="0000CC"/>
                </a:solidFill>
                <a:latin typeface="Times New Roman" panose="02020603050405020304" pitchFamily="18" charset="0"/>
                <a:cs typeface="Times New Roman" panose="02020603050405020304" pitchFamily="18" charset="0"/>
              </a:rPr>
              <a:t> </a:t>
            </a:r>
            <a:r>
              <a:rPr lang="en-US" sz="2800" dirty="0" err="1">
                <a:solidFill>
                  <a:srgbClr val="0000CC"/>
                </a:solidFill>
                <a:latin typeface="Times New Roman" panose="02020603050405020304" pitchFamily="18" charset="0"/>
                <a:cs typeface="Times New Roman" panose="02020603050405020304" pitchFamily="18" charset="0"/>
              </a:rPr>
              <a:t>của</a:t>
            </a:r>
            <a:r>
              <a:rPr lang="en-US" sz="2800" dirty="0">
                <a:solidFill>
                  <a:srgbClr val="0000CC"/>
                </a:solidFill>
                <a:latin typeface="Times New Roman" panose="02020603050405020304" pitchFamily="18" charset="0"/>
                <a:cs typeface="Times New Roman" panose="02020603050405020304" pitchFamily="18" charset="0"/>
              </a:rPr>
              <a:t> </a:t>
            </a:r>
            <a:r>
              <a:rPr lang="en-US" sz="2800" dirty="0" err="1">
                <a:solidFill>
                  <a:srgbClr val="0000CC"/>
                </a:solidFill>
                <a:latin typeface="Times New Roman" panose="02020603050405020304" pitchFamily="18" charset="0"/>
                <a:cs typeface="Times New Roman" panose="02020603050405020304" pitchFamily="18" charset="0"/>
              </a:rPr>
              <a:t>hàm</a:t>
            </a:r>
            <a:r>
              <a:rPr lang="en-US" sz="2800" dirty="0">
                <a:solidFill>
                  <a:srgbClr val="0000CC"/>
                </a:solidFill>
                <a:latin typeface="Times New Roman" panose="02020603050405020304" pitchFamily="18" charset="0"/>
                <a:cs typeface="Times New Roman" panose="02020603050405020304" pitchFamily="18" charset="0"/>
              </a:rPr>
              <a:t> </a:t>
            </a:r>
            <a:r>
              <a:rPr lang="en-US" sz="2800" dirty="0" err="1">
                <a:solidFill>
                  <a:srgbClr val="0000CC"/>
                </a:solidFill>
                <a:latin typeface="Times New Roman" panose="02020603050405020304" pitchFamily="18" charset="0"/>
                <a:cs typeface="Times New Roman" panose="02020603050405020304" pitchFamily="18" charset="0"/>
              </a:rPr>
              <a:t>số</a:t>
            </a:r>
            <a:r>
              <a:rPr lang="en-US" sz="2800" dirty="0">
                <a:solidFill>
                  <a:srgbClr val="0000CC"/>
                </a:solidFill>
                <a:latin typeface="Times New Roman" panose="02020603050405020304" pitchFamily="18" charset="0"/>
                <a:cs typeface="Times New Roman" panose="02020603050405020304" pitchFamily="18" charset="0"/>
              </a:rPr>
              <a:t> </a:t>
            </a:r>
            <a:r>
              <a:rPr lang="en-US" sz="2800" dirty="0" err="1">
                <a:solidFill>
                  <a:srgbClr val="0000CC"/>
                </a:solidFill>
                <a:latin typeface="Times New Roman" panose="02020603050405020304" pitchFamily="18" charset="0"/>
                <a:cs typeface="Times New Roman" panose="02020603050405020304" pitchFamily="18" charset="0"/>
              </a:rPr>
              <a:t>cho</a:t>
            </a:r>
            <a:r>
              <a:rPr lang="en-US" sz="2800" dirty="0">
                <a:solidFill>
                  <a:srgbClr val="0000CC"/>
                </a:solidFill>
                <a:latin typeface="Times New Roman" panose="02020603050405020304" pitchFamily="18" charset="0"/>
                <a:cs typeface="Times New Roman" panose="02020603050405020304" pitchFamily="18" charset="0"/>
              </a:rPr>
              <a:t> </a:t>
            </a:r>
            <a:r>
              <a:rPr lang="en-US" sz="2800" dirty="0" err="1">
                <a:solidFill>
                  <a:srgbClr val="0000CC"/>
                </a:solidFill>
                <a:latin typeface="Times New Roman" panose="02020603050405020304" pitchFamily="18" charset="0"/>
                <a:cs typeface="Times New Roman" panose="02020603050405020304" pitchFamily="18" charset="0"/>
              </a:rPr>
              <a:t>bởi</a:t>
            </a:r>
            <a:r>
              <a:rPr lang="en-US" sz="2800" dirty="0">
                <a:solidFill>
                  <a:srgbClr val="0000CC"/>
                </a:solidFill>
                <a:latin typeface="Times New Roman" panose="02020603050405020304" pitchFamily="18" charset="0"/>
                <a:cs typeface="Times New Roman" panose="02020603050405020304" pitchFamily="18" charset="0"/>
              </a:rPr>
              <a:t> </a:t>
            </a:r>
            <a:r>
              <a:rPr lang="en-US" sz="2800" dirty="0" err="1">
                <a:solidFill>
                  <a:srgbClr val="0000CC"/>
                </a:solidFill>
                <a:latin typeface="Times New Roman" panose="02020603050405020304" pitchFamily="18" charset="0"/>
                <a:cs typeface="Times New Roman" panose="02020603050405020304" pitchFamily="18" charset="0"/>
              </a:rPr>
              <a:t>bảng</a:t>
            </a:r>
            <a:r>
              <a:rPr lang="en-US" sz="2800" dirty="0">
                <a:solidFill>
                  <a:srgbClr val="0000CC"/>
                </a:solidFill>
                <a:latin typeface="Times New Roman" panose="02020603050405020304" pitchFamily="18" charset="0"/>
                <a:cs typeface="Times New Roman" panose="02020603050405020304" pitchFamily="18" charset="0"/>
              </a:rPr>
              <a:t> </a:t>
            </a:r>
            <a:r>
              <a:rPr lang="en-US" sz="2800" dirty="0" err="1">
                <a:solidFill>
                  <a:srgbClr val="0000CC"/>
                </a:solidFill>
                <a:latin typeface="Times New Roman" panose="02020603050405020304" pitchFamily="18" charset="0"/>
                <a:cs typeface="Times New Roman" panose="02020603050405020304" pitchFamily="18" charset="0"/>
              </a:rPr>
              <a:t>trên</a:t>
            </a:r>
            <a:r>
              <a:rPr lang="en-US" sz="2800" dirty="0">
                <a:solidFill>
                  <a:srgbClr val="0000CC"/>
                </a:solidFill>
                <a:latin typeface="Times New Roman" panose="02020603050405020304" pitchFamily="18" charset="0"/>
                <a:cs typeface="Times New Roman" panose="02020603050405020304" pitchFamily="18" charset="0"/>
              </a:rPr>
              <a:t>. </a:t>
            </a:r>
            <a:r>
              <a:rPr lang="en-US" sz="2800" dirty="0" err="1">
                <a:solidFill>
                  <a:srgbClr val="0000CC"/>
                </a:solidFill>
                <a:latin typeface="Times New Roman" panose="02020603050405020304" pitchFamily="18" charset="0"/>
                <a:cs typeface="Times New Roman" panose="02020603050405020304" pitchFamily="18" charset="0"/>
              </a:rPr>
              <a:t>Vì</a:t>
            </a:r>
            <a:r>
              <a:rPr lang="en-US" sz="2800" dirty="0">
                <a:solidFill>
                  <a:srgbClr val="0000CC"/>
                </a:solidFill>
                <a:latin typeface="Times New Roman" panose="02020603050405020304" pitchFamily="18" charset="0"/>
                <a:cs typeface="Times New Roman" panose="02020603050405020304" pitchFamily="18" charset="0"/>
              </a:rPr>
              <a:t> </a:t>
            </a:r>
            <a:r>
              <a:rPr lang="en-US" sz="2800" dirty="0" err="1">
                <a:solidFill>
                  <a:srgbClr val="0000CC"/>
                </a:solidFill>
                <a:latin typeface="Times New Roman" panose="02020603050405020304" pitchFamily="18" charset="0"/>
                <a:cs typeface="Times New Roman" panose="02020603050405020304" pitchFamily="18" charset="0"/>
              </a:rPr>
              <a:t>trong</a:t>
            </a:r>
            <a:r>
              <a:rPr lang="en-US" sz="2800" dirty="0">
                <a:solidFill>
                  <a:srgbClr val="0000CC"/>
                </a:solidFill>
                <a:latin typeface="Times New Roman" panose="02020603050405020304" pitchFamily="18" charset="0"/>
                <a:cs typeface="Times New Roman" panose="02020603050405020304" pitchFamily="18" charset="0"/>
              </a:rPr>
              <a:t> </a:t>
            </a:r>
            <a:r>
              <a:rPr lang="en-US" sz="2800" dirty="0" err="1">
                <a:solidFill>
                  <a:srgbClr val="0000CC"/>
                </a:solidFill>
                <a:latin typeface="Times New Roman" panose="02020603050405020304" pitchFamily="18" charset="0"/>
                <a:cs typeface="Times New Roman" panose="02020603050405020304" pitchFamily="18" charset="0"/>
              </a:rPr>
              <a:t>hàm</a:t>
            </a:r>
            <a:r>
              <a:rPr lang="en-US" sz="2800" dirty="0">
                <a:solidFill>
                  <a:srgbClr val="0000CC"/>
                </a:solidFill>
                <a:latin typeface="Times New Roman" panose="02020603050405020304" pitchFamily="18" charset="0"/>
                <a:cs typeface="Times New Roman" panose="02020603050405020304" pitchFamily="18" charset="0"/>
              </a:rPr>
              <a:t> </a:t>
            </a:r>
            <a:r>
              <a:rPr lang="en-US" sz="2800" dirty="0" err="1">
                <a:solidFill>
                  <a:srgbClr val="0000CC"/>
                </a:solidFill>
                <a:latin typeface="Times New Roman" panose="02020603050405020304" pitchFamily="18" charset="0"/>
                <a:cs typeface="Times New Roman" panose="02020603050405020304" pitchFamily="18" charset="0"/>
              </a:rPr>
              <a:t>trên</a:t>
            </a:r>
            <a:r>
              <a:rPr lang="en-US" sz="2800" dirty="0">
                <a:solidFill>
                  <a:srgbClr val="0000CC"/>
                </a:solidFill>
                <a:latin typeface="Times New Roman" panose="02020603050405020304" pitchFamily="18" charset="0"/>
                <a:cs typeface="Times New Roman" panose="02020603050405020304" pitchFamily="18" charset="0"/>
              </a:rPr>
              <a:t> </a:t>
            </a:r>
            <a:r>
              <a:rPr lang="en-US" sz="2800" dirty="0" err="1">
                <a:solidFill>
                  <a:srgbClr val="0000CC"/>
                </a:solidFill>
                <a:latin typeface="Times New Roman" panose="02020603050405020304" pitchFamily="18" charset="0"/>
                <a:cs typeface="Times New Roman" panose="02020603050405020304" pitchFamily="18" charset="0"/>
              </a:rPr>
              <a:t>không</a:t>
            </a:r>
            <a:r>
              <a:rPr lang="en-US" sz="2800" dirty="0">
                <a:solidFill>
                  <a:srgbClr val="0000CC"/>
                </a:solidFill>
                <a:latin typeface="Times New Roman" panose="02020603050405020304" pitchFamily="18" charset="0"/>
                <a:cs typeface="Times New Roman" panose="02020603050405020304" pitchFamily="18" charset="0"/>
              </a:rPr>
              <a:t> </a:t>
            </a:r>
            <a:r>
              <a:rPr lang="en-US" sz="2800" dirty="0" err="1">
                <a:solidFill>
                  <a:srgbClr val="0000CC"/>
                </a:solidFill>
                <a:latin typeface="Times New Roman" panose="02020603050405020304" pitchFamily="18" charset="0"/>
                <a:cs typeface="Times New Roman" panose="02020603050405020304" pitchFamily="18" charset="0"/>
              </a:rPr>
              <a:t>có</a:t>
            </a:r>
            <a:r>
              <a:rPr lang="en-US" sz="2800" dirty="0">
                <a:solidFill>
                  <a:srgbClr val="0000CC"/>
                </a:solidFill>
                <a:latin typeface="Times New Roman" panose="02020603050405020304" pitchFamily="18" charset="0"/>
                <a:cs typeface="Times New Roman" panose="02020603050405020304" pitchFamily="18" charset="0"/>
              </a:rPr>
              <a:t> </a:t>
            </a:r>
            <a:r>
              <a:rPr lang="en-US" sz="2800" dirty="0" err="1">
                <a:solidFill>
                  <a:srgbClr val="0000CC"/>
                </a:solidFill>
                <a:latin typeface="Times New Roman" panose="02020603050405020304" pitchFamily="18" charset="0"/>
                <a:cs typeface="Times New Roman" panose="02020603050405020304" pitchFamily="18" charset="0"/>
              </a:rPr>
              <a:t>cặp</a:t>
            </a:r>
            <a:r>
              <a:rPr lang="en-US" sz="2800" dirty="0">
                <a:solidFill>
                  <a:srgbClr val="0000CC"/>
                </a:solidFill>
                <a:latin typeface="Times New Roman" panose="02020603050405020304" pitchFamily="18" charset="0"/>
                <a:cs typeface="Times New Roman" panose="02020603050405020304" pitchFamily="18" charset="0"/>
              </a:rPr>
              <a:t> (15;24)</a:t>
            </a:r>
            <a:endParaRPr lang="vi-VN" sz="2800" dirty="0">
              <a:solidFill>
                <a:srgbClr val="0000CC"/>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14316466"/>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xit" presetSubtype="32" fill="hold" grpId="0" nodeType="clickEffect">
                                  <p:stCondLst>
                                    <p:cond delay="0"/>
                                  </p:stCondLst>
                                  <p:childTnLst>
                                    <p:animEffect transition="out" filter="circle(out)">
                                      <p:cBhvr>
                                        <p:cTn id="6" dur="250"/>
                                        <p:tgtEl>
                                          <p:spTgt spid="8"/>
                                        </p:tgtEl>
                                      </p:cBhvr>
                                    </p:animEffect>
                                    <p:set>
                                      <p:cBhvr>
                                        <p:cTn id="7" dur="1" fill="hold">
                                          <p:stCondLst>
                                            <p:cond delay="249"/>
                                          </p:stCondLst>
                                        </p:cTn>
                                        <p:tgtEl>
                                          <p:spTgt spid="8"/>
                                        </p:tgtEl>
                                        <p:attrNameLst>
                                          <p:attrName>style.visibility</p:attrName>
                                        </p:attrNameLst>
                                      </p:cBhvr>
                                      <p:to>
                                        <p:strVal val="hidden"/>
                                      </p:to>
                                    </p:set>
                                  </p:childTnLst>
                                </p:cTn>
                              </p:par>
                              <p:par>
                                <p:cTn id="8" presetID="2" presetClass="entr" presetSubtype="8" fill="hold" nodeType="withEffect">
                                  <p:stCondLst>
                                    <p:cond delay="0"/>
                                  </p:stCondLst>
                                  <p:childTnLst>
                                    <p:set>
                                      <p:cBhvr>
                                        <p:cTn id="9" dur="1" fill="hold">
                                          <p:stCondLst>
                                            <p:cond delay="0"/>
                                          </p:stCondLst>
                                        </p:cTn>
                                        <p:tgtEl>
                                          <p:spTgt spid="13"/>
                                        </p:tgtEl>
                                        <p:attrNameLst>
                                          <p:attrName>style.visibility</p:attrName>
                                        </p:attrNameLst>
                                      </p:cBhvr>
                                      <p:to>
                                        <p:strVal val="visible"/>
                                      </p:to>
                                    </p:set>
                                    <p:anim calcmode="lin" valueType="num">
                                      <p:cBhvr additive="base">
                                        <p:cTn id="10" dur="500" fill="hold"/>
                                        <p:tgtEl>
                                          <p:spTgt spid="13"/>
                                        </p:tgtEl>
                                        <p:attrNameLst>
                                          <p:attrName>ppt_x</p:attrName>
                                        </p:attrNameLst>
                                      </p:cBhvr>
                                      <p:tavLst>
                                        <p:tav tm="0">
                                          <p:val>
                                            <p:strVal val="0-#ppt_w/2"/>
                                          </p:val>
                                        </p:tav>
                                        <p:tav tm="100000">
                                          <p:val>
                                            <p:strVal val="#ppt_x"/>
                                          </p:val>
                                        </p:tav>
                                      </p:tavLst>
                                    </p:anim>
                                    <p:anim calcmode="lin" valueType="num">
                                      <p:cBhvr additive="base">
                                        <p:cTn id="11" dur="500" fill="hold"/>
                                        <p:tgtEl>
                                          <p:spTgt spid="13"/>
                                        </p:tgtEl>
                                        <p:attrNameLst>
                                          <p:attrName>ppt_y</p:attrName>
                                        </p:attrNameLst>
                                      </p:cBhvr>
                                      <p:tavLst>
                                        <p:tav tm="0">
                                          <p:val>
                                            <p:strVal val="#ppt_y"/>
                                          </p:val>
                                        </p:tav>
                                        <p:tav tm="100000">
                                          <p:val>
                                            <p:strVal val="#ppt_y"/>
                                          </p:val>
                                        </p:tav>
                                      </p:tavLst>
                                    </p:anim>
                                  </p:childTnLst>
                                </p:cTn>
                              </p:par>
                            </p:childTnLst>
                          </p:cTn>
                        </p:par>
                      </p:childTnLst>
                    </p:cTn>
                  </p:par>
                  <p:par>
                    <p:cTn id="12" fill="hold">
                      <p:stCondLst>
                        <p:cond delay="indefinite"/>
                      </p:stCondLst>
                      <p:childTnLst>
                        <p:par>
                          <p:cTn id="13" fill="hold">
                            <p:stCondLst>
                              <p:cond delay="0"/>
                            </p:stCondLst>
                            <p:childTnLst>
                              <p:par>
                                <p:cTn id="14" presetID="22" presetClass="exit" presetSubtype="4" fill="hold" nodeType="clickEffect">
                                  <p:stCondLst>
                                    <p:cond delay="0"/>
                                  </p:stCondLst>
                                  <p:childTnLst>
                                    <p:animEffect transition="out" filter="wipe(down)">
                                      <p:cBhvr>
                                        <p:cTn id="15" dur="500"/>
                                        <p:tgtEl>
                                          <p:spTgt spid="4"/>
                                        </p:tgtEl>
                                      </p:cBhvr>
                                    </p:animEffect>
                                    <p:set>
                                      <p:cBhvr>
                                        <p:cTn id="16" dur="1" fill="hold">
                                          <p:stCondLst>
                                            <p:cond delay="499"/>
                                          </p:stCondLst>
                                        </p:cTn>
                                        <p:tgtEl>
                                          <p:spTgt spid="4"/>
                                        </p:tgtEl>
                                        <p:attrNameLst>
                                          <p:attrName>style.visibility</p:attrName>
                                        </p:attrNameLst>
                                      </p:cBhvr>
                                      <p:to>
                                        <p:strVal val="hidden"/>
                                      </p:to>
                                    </p:set>
                                  </p:childTnLst>
                                </p:cTn>
                              </p:par>
                            </p:childTnLst>
                          </p:cTn>
                        </p:par>
                      </p:childTnLst>
                    </p:cTn>
                  </p:par>
                  <p:par>
                    <p:cTn id="17" fill="hold">
                      <p:stCondLst>
                        <p:cond delay="indefinite"/>
                      </p:stCondLst>
                      <p:childTnLst>
                        <p:par>
                          <p:cTn id="18" fill="hold">
                            <p:stCondLst>
                              <p:cond delay="0"/>
                            </p:stCondLst>
                            <p:childTnLst>
                              <p:par>
                                <p:cTn id="19" presetID="6" presetClass="exit" presetSubtype="16" fill="hold" grpId="0" nodeType="clickEffect">
                                  <p:stCondLst>
                                    <p:cond delay="0"/>
                                  </p:stCondLst>
                                  <p:childTnLst>
                                    <p:animEffect transition="out" filter="circle(in)">
                                      <p:cBhvr>
                                        <p:cTn id="20" dur="2000"/>
                                        <p:tgtEl>
                                          <p:spTgt spid="9"/>
                                        </p:tgtEl>
                                      </p:cBhvr>
                                    </p:animEffect>
                                    <p:set>
                                      <p:cBhvr>
                                        <p:cTn id="21" dur="1" fill="hold">
                                          <p:stCondLst>
                                            <p:cond delay="1999"/>
                                          </p:stCondLst>
                                        </p:cTn>
                                        <p:tgtEl>
                                          <p:spTgt spid="9"/>
                                        </p:tgtEl>
                                        <p:attrNameLst>
                                          <p:attrName>style.visibility</p:attrName>
                                        </p:attrNameLst>
                                      </p:cBhvr>
                                      <p:to>
                                        <p:strVal val="hidden"/>
                                      </p:to>
                                    </p:set>
                                  </p:childTnLst>
                                </p:cTn>
                              </p:par>
                            </p:childTnLst>
                          </p:cTn>
                        </p:par>
                      </p:childTnLst>
                    </p:cTn>
                  </p:par>
                  <p:par>
                    <p:cTn id="22" fill="hold">
                      <p:stCondLst>
                        <p:cond delay="indefinite"/>
                      </p:stCondLst>
                      <p:childTnLst>
                        <p:par>
                          <p:cTn id="23" fill="hold">
                            <p:stCondLst>
                              <p:cond delay="0"/>
                            </p:stCondLst>
                            <p:childTnLst>
                              <p:par>
                                <p:cTn id="24" presetID="22" presetClass="entr" presetSubtype="4" fill="hold" nodeType="clickEffect">
                                  <p:stCondLst>
                                    <p:cond delay="0"/>
                                  </p:stCondLst>
                                  <p:childTnLst>
                                    <p:set>
                                      <p:cBhvr>
                                        <p:cTn id="25" dur="1" fill="hold">
                                          <p:stCondLst>
                                            <p:cond delay="0"/>
                                          </p:stCondLst>
                                        </p:cTn>
                                        <p:tgtEl>
                                          <p:spTgt spid="10"/>
                                        </p:tgtEl>
                                        <p:attrNameLst>
                                          <p:attrName>style.visibility</p:attrName>
                                        </p:attrNameLst>
                                      </p:cBhvr>
                                      <p:to>
                                        <p:strVal val="visible"/>
                                      </p:to>
                                    </p:set>
                                    <p:animEffect transition="in" filter="wipe(down)">
                                      <p:cBhvr>
                                        <p:cTn id="26" dur="500"/>
                                        <p:tgtEl>
                                          <p:spTgt spid="10"/>
                                        </p:tgtEl>
                                      </p:cBhvr>
                                    </p:animEffect>
                                  </p:childTnLst>
                                </p:cTn>
                              </p:par>
                            </p:childTnLst>
                          </p:cTn>
                        </p:par>
                      </p:childTnLst>
                    </p:cTn>
                  </p:par>
                  <p:par>
                    <p:cTn id="27" fill="hold">
                      <p:stCondLst>
                        <p:cond delay="indefinite"/>
                      </p:stCondLst>
                      <p:childTnLst>
                        <p:par>
                          <p:cTn id="28" fill="hold">
                            <p:stCondLst>
                              <p:cond delay="0"/>
                            </p:stCondLst>
                            <p:childTnLst>
                              <p:par>
                                <p:cTn id="29" presetID="2" presetClass="exit" presetSubtype="4" fill="hold" grpId="0" nodeType="clickEffect">
                                  <p:stCondLst>
                                    <p:cond delay="0"/>
                                  </p:stCondLst>
                                  <p:childTnLst>
                                    <p:anim calcmode="lin" valueType="num">
                                      <p:cBhvr additive="base">
                                        <p:cTn id="30" dur="500"/>
                                        <p:tgtEl>
                                          <p:spTgt spid="11"/>
                                        </p:tgtEl>
                                        <p:attrNameLst>
                                          <p:attrName>ppt_x</p:attrName>
                                        </p:attrNameLst>
                                      </p:cBhvr>
                                      <p:tavLst>
                                        <p:tav tm="0">
                                          <p:val>
                                            <p:strVal val="ppt_x"/>
                                          </p:val>
                                        </p:tav>
                                        <p:tav tm="100000">
                                          <p:val>
                                            <p:strVal val="ppt_x"/>
                                          </p:val>
                                        </p:tav>
                                      </p:tavLst>
                                    </p:anim>
                                    <p:anim calcmode="lin" valueType="num">
                                      <p:cBhvr additive="base">
                                        <p:cTn id="31" dur="500"/>
                                        <p:tgtEl>
                                          <p:spTgt spid="11"/>
                                        </p:tgtEl>
                                        <p:attrNameLst>
                                          <p:attrName>ppt_y</p:attrName>
                                        </p:attrNameLst>
                                      </p:cBhvr>
                                      <p:tavLst>
                                        <p:tav tm="0">
                                          <p:val>
                                            <p:strVal val="ppt_y"/>
                                          </p:val>
                                        </p:tav>
                                        <p:tav tm="100000">
                                          <p:val>
                                            <p:strVal val="1+ppt_h/2"/>
                                          </p:val>
                                        </p:tav>
                                      </p:tavLst>
                                    </p:anim>
                                    <p:set>
                                      <p:cBhvr>
                                        <p:cTn id="32" dur="1" fill="hold">
                                          <p:stCondLst>
                                            <p:cond delay="499"/>
                                          </p:stCondLst>
                                        </p:cTn>
                                        <p:tgtEl>
                                          <p:spTgt spid="11"/>
                                        </p:tgtEl>
                                        <p:attrNameLst>
                                          <p:attrName>style.visibility</p:attrName>
                                        </p:attrNameLst>
                                      </p:cBhvr>
                                      <p:to>
                                        <p:strVal val="hidden"/>
                                      </p:to>
                                    </p:set>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50"/>
                                        </p:tgtEl>
                                        <p:attrNameLst>
                                          <p:attrName>style.visibility</p:attrName>
                                        </p:attrNameLst>
                                      </p:cBhvr>
                                      <p:to>
                                        <p:strVal val="visible"/>
                                      </p:to>
                                    </p:set>
                                    <p:anim calcmode="lin" valueType="num">
                                      <p:cBhvr additive="base">
                                        <p:cTn id="37" dur="500" fill="hold"/>
                                        <p:tgtEl>
                                          <p:spTgt spid="50"/>
                                        </p:tgtEl>
                                        <p:attrNameLst>
                                          <p:attrName>ppt_x</p:attrName>
                                        </p:attrNameLst>
                                      </p:cBhvr>
                                      <p:tavLst>
                                        <p:tav tm="0">
                                          <p:val>
                                            <p:strVal val="#ppt_x"/>
                                          </p:val>
                                        </p:tav>
                                        <p:tav tm="100000">
                                          <p:val>
                                            <p:strVal val="#ppt_x"/>
                                          </p:val>
                                        </p:tav>
                                      </p:tavLst>
                                    </p:anim>
                                    <p:anim calcmode="lin" valueType="num">
                                      <p:cBhvr additive="base">
                                        <p:cTn id="38" dur="500" fill="hold"/>
                                        <p:tgtEl>
                                          <p:spTgt spid="5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P spid="11" grpId="0"/>
      <p:bldP spid="50"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67BA33BF-06C3-4C23-AD39-E3174EA79E4B}"/>
              </a:ext>
            </a:extLst>
          </p:cNvPr>
          <p:cNvPicPr>
            <a:picLocks noChangeAspect="1"/>
          </p:cNvPicPr>
          <p:nvPr/>
        </p:nvPicPr>
        <p:blipFill rotWithShape="1">
          <a:blip r:embed="rId3">
            <a:extLst>
              <a:ext uri="{BEBA8EAE-BF5A-486C-A8C5-ECC9F3942E4B}">
                <a14:imgProps xmlns:a14="http://schemas.microsoft.com/office/drawing/2010/main">
                  <a14:imgLayer r:embed="rId4">
                    <a14:imgEffect>
                      <a14:backgroundRemoval t="811" b="14199" l="2590" r="46619"/>
                    </a14:imgEffect>
                  </a14:imgLayer>
                </a14:imgProps>
              </a:ext>
            </a:extLst>
          </a:blip>
          <a:srcRect r="52415" b="84740"/>
          <a:stretch/>
        </p:blipFill>
        <p:spPr>
          <a:xfrm>
            <a:off x="1344000" y="-171000"/>
            <a:ext cx="5077192" cy="1155000"/>
          </a:xfrm>
          <a:prstGeom prst="rect">
            <a:avLst/>
          </a:prstGeom>
          <a:ln>
            <a:noFill/>
          </a:ln>
        </p:spPr>
      </p:pic>
      <p:sp>
        <p:nvSpPr>
          <p:cNvPr id="5" name="TextBox 4">
            <a:extLst>
              <a:ext uri="{FF2B5EF4-FFF2-40B4-BE49-F238E27FC236}">
                <a16:creationId xmlns:a16="http://schemas.microsoft.com/office/drawing/2014/main" id="{B5E161B5-948C-4E6F-9523-32F90BC3C9D2}"/>
              </a:ext>
            </a:extLst>
          </p:cNvPr>
          <p:cNvSpPr txBox="1"/>
          <p:nvPr/>
        </p:nvSpPr>
        <p:spPr>
          <a:xfrm>
            <a:off x="2568000" y="837000"/>
            <a:ext cx="7789985" cy="523220"/>
          </a:xfrm>
          <a:prstGeom prst="rect">
            <a:avLst/>
          </a:prstGeom>
          <a:noFill/>
        </p:spPr>
        <p:txBody>
          <a:bodyPr wrap="square" rtlCol="0">
            <a:spAutoFit/>
          </a:bodyPr>
          <a:lstStyle/>
          <a:p>
            <a:r>
              <a:rPr lang="en-US" sz="2800" b="1" dirty="0" err="1">
                <a:solidFill>
                  <a:srgbClr val="0070C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Ứng</a:t>
            </a:r>
            <a:r>
              <a:rPr lang="en-US" sz="2800" b="1" dirty="0">
                <a:solidFill>
                  <a:srgbClr val="0070C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2800" b="1" dirty="0" err="1">
                <a:solidFill>
                  <a:srgbClr val="0070C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dụng</a:t>
            </a:r>
            <a:r>
              <a:rPr lang="en-US" sz="2800" b="1" dirty="0">
                <a:solidFill>
                  <a:srgbClr val="0070C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2800" b="1" dirty="0" err="1">
                <a:solidFill>
                  <a:srgbClr val="0070C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của</a:t>
            </a:r>
            <a:r>
              <a:rPr lang="en-US" sz="2800" b="1" dirty="0">
                <a:solidFill>
                  <a:srgbClr val="0070C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2800" b="1" dirty="0" err="1">
                <a:solidFill>
                  <a:srgbClr val="0070C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tọa</a:t>
            </a:r>
            <a:r>
              <a:rPr lang="en-US" sz="2800" b="1" dirty="0">
                <a:solidFill>
                  <a:srgbClr val="0070C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2800" b="1" dirty="0" err="1">
                <a:solidFill>
                  <a:srgbClr val="0070C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độ</a:t>
            </a:r>
            <a:r>
              <a:rPr lang="en-US" sz="2800" b="1" dirty="0">
                <a:solidFill>
                  <a:srgbClr val="0070C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2800" b="1" dirty="0" err="1">
                <a:solidFill>
                  <a:srgbClr val="0070C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điểm</a:t>
            </a:r>
            <a:r>
              <a:rPr lang="en-US" sz="2800" b="1" dirty="0">
                <a:solidFill>
                  <a:srgbClr val="0070C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2800" b="1" dirty="0" err="1">
                <a:solidFill>
                  <a:srgbClr val="0070C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trên</a:t>
            </a:r>
            <a:r>
              <a:rPr lang="en-US" sz="2800" b="1" dirty="0">
                <a:solidFill>
                  <a:srgbClr val="0070C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2800" b="1" dirty="0" err="1">
                <a:solidFill>
                  <a:srgbClr val="0070C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mặt</a:t>
            </a:r>
            <a:r>
              <a:rPr lang="en-US" sz="2800" b="1" dirty="0">
                <a:solidFill>
                  <a:srgbClr val="0070C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2800" b="1" dirty="0" err="1">
                <a:solidFill>
                  <a:srgbClr val="0070C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phẳng</a:t>
            </a:r>
            <a:endParaRPr lang="vi-VN" sz="2800" b="1" dirty="0">
              <a:solidFill>
                <a:srgbClr val="0070C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6" name="TextBox 5">
            <a:extLst>
              <a:ext uri="{FF2B5EF4-FFF2-40B4-BE49-F238E27FC236}">
                <a16:creationId xmlns:a16="http://schemas.microsoft.com/office/drawing/2014/main" id="{245B89C7-4A4E-45FE-9FB8-9E0D84B5C549}"/>
              </a:ext>
            </a:extLst>
          </p:cNvPr>
          <p:cNvSpPr txBox="1"/>
          <p:nvPr/>
        </p:nvSpPr>
        <p:spPr>
          <a:xfrm>
            <a:off x="1488000" y="1557000"/>
            <a:ext cx="6383516" cy="4832092"/>
          </a:xfrm>
          <a:prstGeom prst="rect">
            <a:avLst/>
          </a:prstGeom>
          <a:noFill/>
        </p:spPr>
        <p:txBody>
          <a:bodyPr wrap="square" rtlCol="0">
            <a:spAutoFit/>
          </a:bodyPr>
          <a:lstStyle/>
          <a:p>
            <a:pPr algn="just"/>
            <a:r>
              <a:rPr lang="en-US" sz="2800" b="1" dirty="0">
                <a:solidFill>
                  <a:srgbClr val="0070C0"/>
                </a:solidFill>
                <a:latin typeface="Times New Roman" panose="02020603050405020304" pitchFamily="18" charset="0"/>
                <a:cs typeface="Times New Roman" panose="02020603050405020304" pitchFamily="18" charset="0"/>
              </a:rPr>
              <a:t>1.Ứng </a:t>
            </a:r>
            <a:r>
              <a:rPr lang="en-US" sz="2800" b="1" dirty="0" err="1">
                <a:solidFill>
                  <a:srgbClr val="0070C0"/>
                </a:solidFill>
                <a:latin typeface="Times New Roman" panose="02020603050405020304" pitchFamily="18" charset="0"/>
                <a:cs typeface="Times New Roman" panose="02020603050405020304" pitchFamily="18" charset="0"/>
              </a:rPr>
              <a:t>dụng</a:t>
            </a:r>
            <a:r>
              <a:rPr lang="en-US" sz="2800" b="1" dirty="0">
                <a:solidFill>
                  <a:srgbClr val="0070C0"/>
                </a:solidFill>
                <a:latin typeface="Times New Roman" panose="02020603050405020304" pitchFamily="18" charset="0"/>
                <a:cs typeface="Times New Roman" panose="02020603050405020304" pitchFamily="18" charset="0"/>
              </a:rPr>
              <a:t> </a:t>
            </a:r>
            <a:r>
              <a:rPr lang="en-US" sz="2800" b="1" dirty="0" err="1">
                <a:solidFill>
                  <a:srgbClr val="0070C0"/>
                </a:solidFill>
                <a:latin typeface="Times New Roman" panose="02020603050405020304" pitchFamily="18" charset="0"/>
                <a:cs typeface="Times New Roman" panose="02020603050405020304" pitchFamily="18" charset="0"/>
              </a:rPr>
              <a:t>trong</a:t>
            </a:r>
            <a:r>
              <a:rPr lang="en-US" sz="2800" b="1" dirty="0">
                <a:solidFill>
                  <a:srgbClr val="0070C0"/>
                </a:solidFill>
                <a:latin typeface="Times New Roman" panose="02020603050405020304" pitchFamily="18" charset="0"/>
                <a:cs typeface="Times New Roman" panose="02020603050405020304" pitchFamily="18" charset="0"/>
              </a:rPr>
              <a:t> </a:t>
            </a:r>
            <a:r>
              <a:rPr lang="en-US" sz="2800" b="1" dirty="0" err="1">
                <a:solidFill>
                  <a:srgbClr val="0070C0"/>
                </a:solidFill>
                <a:latin typeface="Times New Roman" panose="02020603050405020304" pitchFamily="18" charset="0"/>
                <a:cs typeface="Times New Roman" panose="02020603050405020304" pitchFamily="18" charset="0"/>
              </a:rPr>
              <a:t>hàng</a:t>
            </a:r>
            <a:r>
              <a:rPr lang="en-US" sz="2800" b="1" dirty="0">
                <a:solidFill>
                  <a:srgbClr val="0070C0"/>
                </a:solidFill>
                <a:latin typeface="Times New Roman" panose="02020603050405020304" pitchFamily="18" charset="0"/>
                <a:cs typeface="Times New Roman" panose="02020603050405020304" pitchFamily="18" charset="0"/>
              </a:rPr>
              <a:t> </a:t>
            </a:r>
            <a:r>
              <a:rPr lang="en-US" sz="2800" b="1" dirty="0" err="1">
                <a:solidFill>
                  <a:srgbClr val="0070C0"/>
                </a:solidFill>
                <a:latin typeface="Times New Roman" panose="02020603050405020304" pitchFamily="18" charset="0"/>
                <a:cs typeface="Times New Roman" panose="02020603050405020304" pitchFamily="18" charset="0"/>
              </a:rPr>
              <a:t>không</a:t>
            </a:r>
            <a:endParaRPr lang="en-US" sz="2800" b="1" dirty="0">
              <a:solidFill>
                <a:srgbClr val="0070C0"/>
              </a:solidFill>
              <a:latin typeface="Times New Roman" panose="02020603050405020304" pitchFamily="18" charset="0"/>
              <a:cs typeface="Times New Roman" panose="02020603050405020304" pitchFamily="18" charset="0"/>
            </a:endParaRPr>
          </a:p>
          <a:p>
            <a:pPr algn="just"/>
            <a:r>
              <a:rPr lang="en-US" sz="2800" dirty="0" err="1">
                <a:latin typeface="Times New Roman" panose="02020603050405020304" pitchFamily="18" charset="0"/>
                <a:cs typeface="Times New Roman" panose="02020603050405020304" pitchFamily="18" charset="0"/>
              </a:rPr>
              <a:t>Màn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hình</a:t>
            </a:r>
            <a:r>
              <a:rPr lang="en-US" sz="2800" dirty="0">
                <a:latin typeface="Times New Roman" panose="02020603050405020304" pitchFamily="18" charset="0"/>
                <a:cs typeface="Times New Roman" panose="02020603050405020304" pitchFamily="18" charset="0"/>
              </a:rPr>
              <a:t> ra </a:t>
            </a:r>
            <a:r>
              <a:rPr lang="en-US" sz="2800" dirty="0" err="1">
                <a:latin typeface="Times New Roman" panose="02020603050405020304" pitchFamily="18" charset="0"/>
                <a:cs typeface="Times New Roman" panose="02020603050405020304" pitchFamily="18" charset="0"/>
              </a:rPr>
              <a:t>đa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trong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Hình</a:t>
            </a:r>
            <a:r>
              <a:rPr lang="en-US" sz="2800" dirty="0">
                <a:latin typeface="Times New Roman" panose="02020603050405020304" pitchFamily="18" charset="0"/>
                <a:cs typeface="Times New Roman" panose="02020603050405020304" pitchFamily="18" charset="0"/>
              </a:rPr>
              <a:t> 15 </a:t>
            </a:r>
            <a:r>
              <a:rPr lang="en-US" sz="2800" dirty="0" err="1">
                <a:latin typeface="Times New Roman" panose="02020603050405020304" pitchFamily="18" charset="0"/>
                <a:cs typeface="Times New Roman" panose="02020603050405020304" pitchFamily="18" charset="0"/>
              </a:rPr>
              <a:t>gợi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lên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hình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ảnh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một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mặt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phẳng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tọa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độ</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Máy</a:t>
            </a:r>
            <a:r>
              <a:rPr lang="en-US" sz="2800" dirty="0">
                <a:latin typeface="Times New Roman" panose="02020603050405020304" pitchFamily="18" charset="0"/>
                <a:cs typeface="Times New Roman" panose="02020603050405020304" pitchFamily="18" charset="0"/>
              </a:rPr>
              <a:t> bay </a:t>
            </a:r>
            <a:r>
              <a:rPr lang="en-US" sz="2800" dirty="0" err="1">
                <a:latin typeface="Times New Roman" panose="02020603050405020304" pitchFamily="18" charset="0"/>
                <a:cs typeface="Times New Roman" panose="02020603050405020304" pitchFamily="18" charset="0"/>
              </a:rPr>
              <a:t>xuất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hiện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trên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màn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hình</a:t>
            </a:r>
            <a:r>
              <a:rPr lang="en-US" sz="2800" dirty="0">
                <a:latin typeface="Times New Roman" panose="02020603050405020304" pitchFamily="18" charset="0"/>
                <a:cs typeface="Times New Roman" panose="02020603050405020304" pitchFamily="18" charset="0"/>
              </a:rPr>
              <a:t> ra </a:t>
            </a:r>
            <a:r>
              <a:rPr lang="en-US" sz="2800" dirty="0" err="1">
                <a:latin typeface="Times New Roman" panose="02020603050405020304" pitchFamily="18" charset="0"/>
                <a:cs typeface="Times New Roman" panose="02020603050405020304" pitchFamily="18" charset="0"/>
              </a:rPr>
              <a:t>đa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bởi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một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chấm</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sáng</a:t>
            </a:r>
            <a:r>
              <a:rPr lang="en-US" sz="2800" dirty="0">
                <a:latin typeface="Times New Roman" panose="02020603050405020304" pitchFamily="18" charset="0"/>
                <a:cs typeface="Times New Roman" panose="02020603050405020304" pitchFamily="18" charset="0"/>
              </a:rPr>
              <a:t> , </a:t>
            </a:r>
            <a:r>
              <a:rPr lang="en-US" sz="2800" dirty="0" err="1">
                <a:latin typeface="Times New Roman" panose="02020603050405020304" pitchFamily="18" charset="0"/>
                <a:cs typeface="Times New Roman" panose="02020603050405020304" pitchFamily="18" charset="0"/>
              </a:rPr>
              <a:t>kí</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hiệu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là</a:t>
            </a:r>
            <a:r>
              <a:rPr lang="en-US" sz="2800" dirty="0">
                <a:latin typeface="Times New Roman" panose="02020603050405020304" pitchFamily="18" charset="0"/>
                <a:cs typeface="Times New Roman" panose="02020603050405020304" pitchFamily="18" charset="0"/>
              </a:rPr>
              <a:t> M. </a:t>
            </a:r>
            <a:r>
              <a:rPr lang="en-US" sz="2800" dirty="0" err="1">
                <a:latin typeface="Times New Roman" panose="02020603050405020304" pitchFamily="18" charset="0"/>
                <a:cs typeface="Times New Roman" panose="02020603050405020304" pitchFamily="18" charset="0"/>
              </a:rPr>
              <a:t>Căn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cứ</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vào</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tọa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độ</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của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điểm</a:t>
            </a:r>
            <a:r>
              <a:rPr lang="en-US" sz="2800" dirty="0">
                <a:latin typeface="Times New Roman" panose="02020603050405020304" pitchFamily="18" charset="0"/>
                <a:cs typeface="Times New Roman" panose="02020603050405020304" pitchFamily="18" charset="0"/>
              </a:rPr>
              <a:t> M </a:t>
            </a:r>
            <a:r>
              <a:rPr lang="en-US" sz="2800" dirty="0" err="1">
                <a:latin typeface="Times New Roman" panose="02020603050405020304" pitchFamily="18" charset="0"/>
                <a:cs typeface="Times New Roman" panose="02020603050405020304" pitchFamily="18" charset="0"/>
              </a:rPr>
              <a:t>trong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mặt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phẳng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tọa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độ</a:t>
            </a:r>
            <a:r>
              <a:rPr lang="en-US" sz="2800" dirty="0">
                <a:latin typeface="Times New Roman" panose="02020603050405020304" pitchFamily="18" charset="0"/>
                <a:cs typeface="Times New Roman" panose="02020603050405020304" pitchFamily="18" charset="0"/>
              </a:rPr>
              <a:t> Oxy, </a:t>
            </a:r>
            <a:r>
              <a:rPr lang="en-US" sz="2800" dirty="0" err="1">
                <a:latin typeface="Times New Roman" panose="02020603050405020304" pitchFamily="18" charset="0"/>
                <a:cs typeface="Times New Roman" panose="02020603050405020304" pitchFamily="18" charset="0"/>
              </a:rPr>
              <a:t>trạm</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kiểm</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soát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không</a:t>
            </a:r>
            <a:r>
              <a:rPr lang="en-US" sz="2800" dirty="0">
                <a:latin typeface="Times New Roman" panose="02020603050405020304" pitchFamily="18" charset="0"/>
                <a:cs typeface="Times New Roman" panose="02020603050405020304" pitchFamily="18" charset="0"/>
              </a:rPr>
              <a:t> l</a:t>
            </a:r>
            <a:r>
              <a:rPr lang="vi-VN" sz="2800" dirty="0">
                <a:latin typeface="Times New Roman" panose="02020603050405020304" pitchFamily="18" charset="0"/>
                <a:cs typeface="Times New Roman" panose="02020603050405020304" pitchFamily="18" charset="0"/>
              </a:rPr>
              <a:t>ư</a:t>
            </a:r>
            <a:r>
              <a:rPr lang="en-US" sz="2800" dirty="0">
                <a:latin typeface="Times New Roman" panose="02020603050405020304" pitchFamily="18" charset="0"/>
                <a:cs typeface="Times New Roman" panose="02020603050405020304" pitchFamily="18" charset="0"/>
              </a:rPr>
              <a:t>u </a:t>
            </a:r>
            <a:r>
              <a:rPr lang="en-US" sz="2800" dirty="0" err="1">
                <a:latin typeface="Times New Roman" panose="02020603050405020304" pitchFamily="18" charset="0"/>
                <a:cs typeface="Times New Roman" panose="02020603050405020304" pitchFamily="18" charset="0"/>
              </a:rPr>
              <a:t>của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sân</a:t>
            </a:r>
            <a:r>
              <a:rPr lang="en-US" sz="2800" dirty="0">
                <a:latin typeface="Times New Roman" panose="02020603050405020304" pitchFamily="18" charset="0"/>
                <a:cs typeface="Times New Roman" panose="02020603050405020304" pitchFamily="18" charset="0"/>
              </a:rPr>
              <a:t> bay </a:t>
            </a:r>
            <a:r>
              <a:rPr lang="en-US" sz="2800" dirty="0" err="1">
                <a:latin typeface="Times New Roman" panose="02020603050405020304" pitchFamily="18" charset="0"/>
                <a:cs typeface="Times New Roman" panose="02020603050405020304" pitchFamily="18" charset="0"/>
              </a:rPr>
              <a:t>có</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thể</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xác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định</a:t>
            </a:r>
            <a:r>
              <a:rPr lang="en-US" sz="2800" dirty="0">
                <a:latin typeface="Times New Roman" panose="02020603050405020304" pitchFamily="18" charset="0"/>
                <a:cs typeface="Times New Roman" panose="02020603050405020304" pitchFamily="18" charset="0"/>
              </a:rPr>
              <a:t> đ</a:t>
            </a:r>
            <a:r>
              <a:rPr lang="vi-VN" sz="2800" dirty="0">
                <a:latin typeface="Times New Roman" panose="02020603050405020304" pitchFamily="18" charset="0"/>
                <a:cs typeface="Times New Roman" panose="02020603050405020304" pitchFamily="18" charset="0"/>
              </a:rPr>
              <a:t>ược vị trí của sân bay. Cũng như vậy, dựa trên sự thay đổi của tọa độ điểm M, trạm kiểm soát đó có thể xác định được đường bay của máy bay.</a:t>
            </a:r>
          </a:p>
        </p:txBody>
      </p:sp>
      <p:pic>
        <p:nvPicPr>
          <p:cNvPr id="7" name="Picture 6">
            <a:extLst>
              <a:ext uri="{FF2B5EF4-FFF2-40B4-BE49-F238E27FC236}">
                <a16:creationId xmlns:a16="http://schemas.microsoft.com/office/drawing/2014/main" id="{EC50E4EA-E2D5-47FB-9B3F-DBF85ABF4427}"/>
              </a:ext>
            </a:extLst>
          </p:cNvPr>
          <p:cNvPicPr>
            <a:picLocks noChangeAspect="1"/>
          </p:cNvPicPr>
          <p:nvPr/>
        </p:nvPicPr>
        <p:blipFill rotWithShape="1">
          <a:blip r:embed="rId5">
            <a:extLst>
              <a:ext uri="{BEBA8EAE-BF5A-486C-A8C5-ECC9F3942E4B}">
                <a14:imgProps xmlns:a14="http://schemas.microsoft.com/office/drawing/2010/main">
                  <a14:imgLayer r:embed="rId4">
                    <a14:imgEffect>
                      <a14:backgroundRemoval t="21907" b="75254" l="63022" r="96259">
                        <a14:foregroundMark x1="77122" y1="24746" x2="80000" y2="25152"/>
                        <a14:foregroundMark x1="65324" y1="48479" x2="95540" y2="48479"/>
                        <a14:foregroundMark x1="79856" y1="70791" x2="79568" y2="21907"/>
                        <a14:foregroundMark x1="94388" y1="49290" x2="96259" y2="52941"/>
                        <a14:foregroundMark x1="76403" y1="73631" x2="84748" y2="73631"/>
                        <a14:foregroundMark x1="75971" y1="71602" x2="84029" y2="71602"/>
                        <a14:foregroundMark x1="76259" y1="74037" x2="84317" y2="74645"/>
                        <a14:foregroundMark x1="75971" y1="71197" x2="75971" y2="74442"/>
                      </a14:backgroundRemoval>
                    </a14:imgEffect>
                  </a14:imgLayer>
                </a14:imgProps>
              </a:ext>
            </a:extLst>
          </a:blip>
          <a:srcRect l="62661" t="21622" b="24299"/>
          <a:stretch/>
        </p:blipFill>
        <p:spPr>
          <a:xfrm>
            <a:off x="7891801" y="1701000"/>
            <a:ext cx="4333349" cy="4452042"/>
          </a:xfrm>
          <a:prstGeom prst="rect">
            <a:avLst/>
          </a:prstGeom>
        </p:spPr>
      </p:pic>
      <p:sp>
        <p:nvSpPr>
          <p:cNvPr id="11" name="Rectangle 10">
            <a:extLst>
              <a:ext uri="{FF2B5EF4-FFF2-40B4-BE49-F238E27FC236}">
                <a16:creationId xmlns:a16="http://schemas.microsoft.com/office/drawing/2014/main" id="{8D4FC9E9-D822-4C92-B632-0FB2430C3F4D}"/>
              </a:ext>
            </a:extLst>
          </p:cNvPr>
          <p:cNvSpPr/>
          <p:nvPr/>
        </p:nvSpPr>
        <p:spPr>
          <a:xfrm>
            <a:off x="16042" y="0"/>
            <a:ext cx="1128000" cy="6858000"/>
          </a:xfrm>
          <a:prstGeom prst="rect">
            <a:avLst/>
          </a:prstGeom>
          <a:blipFill>
            <a:blip r:embed="rId2"/>
            <a:tile tx="0" ty="0" sx="100000" sy="100000" flip="none" algn="tl"/>
          </a:blip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Tree>
    <p:extLst>
      <p:ext uri="{BB962C8B-B14F-4D97-AF65-F5344CB8AC3E}">
        <p14:creationId xmlns:p14="http://schemas.microsoft.com/office/powerpoint/2010/main" val="2878078826"/>
      </p:ext>
    </p:extLst>
  </p:cSld>
  <p:clrMapOvr>
    <a:masterClrMapping/>
  </p:clrMapOvr>
  <p:transition spd="slow">
    <p:wheel spokes="1"/>
  </p:transition>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87000"/>
          </a:blip>
          <a:srcRect/>
          <a:tile tx="0" ty="0" sx="100000" sy="100000" flip="none" algn="tl"/>
        </a:blip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67BA33BF-06C3-4C23-AD39-E3174EA79E4B}"/>
              </a:ext>
            </a:extLst>
          </p:cNvPr>
          <p:cNvPicPr>
            <a:picLocks noChangeAspect="1"/>
          </p:cNvPicPr>
          <p:nvPr/>
        </p:nvPicPr>
        <p:blipFill rotWithShape="1">
          <a:blip r:embed="rId3">
            <a:extLst>
              <a:ext uri="{BEBA8EAE-BF5A-486C-A8C5-ECC9F3942E4B}">
                <a14:imgProps xmlns:a14="http://schemas.microsoft.com/office/drawing/2010/main">
                  <a14:imgLayer r:embed="rId4">
                    <a14:imgEffect>
                      <a14:backgroundRemoval t="811" b="14199" l="2590" r="46619"/>
                    </a14:imgEffect>
                  </a14:imgLayer>
                </a14:imgProps>
              </a:ext>
            </a:extLst>
          </a:blip>
          <a:srcRect r="52415" b="84740"/>
          <a:stretch/>
        </p:blipFill>
        <p:spPr>
          <a:xfrm>
            <a:off x="1344000" y="-171000"/>
            <a:ext cx="5077192" cy="1155000"/>
          </a:xfrm>
          <a:prstGeom prst="rect">
            <a:avLst/>
          </a:prstGeom>
          <a:ln>
            <a:noFill/>
          </a:ln>
        </p:spPr>
      </p:pic>
      <p:sp>
        <p:nvSpPr>
          <p:cNvPr id="5" name="TextBox 4">
            <a:extLst>
              <a:ext uri="{FF2B5EF4-FFF2-40B4-BE49-F238E27FC236}">
                <a16:creationId xmlns:a16="http://schemas.microsoft.com/office/drawing/2014/main" id="{B5E161B5-948C-4E6F-9523-32F90BC3C9D2}"/>
              </a:ext>
            </a:extLst>
          </p:cNvPr>
          <p:cNvSpPr txBox="1"/>
          <p:nvPr/>
        </p:nvSpPr>
        <p:spPr>
          <a:xfrm>
            <a:off x="2568000" y="837000"/>
            <a:ext cx="7789985" cy="523220"/>
          </a:xfrm>
          <a:prstGeom prst="rect">
            <a:avLst/>
          </a:prstGeom>
          <a:noFill/>
        </p:spPr>
        <p:txBody>
          <a:bodyPr wrap="square" rtlCol="0">
            <a:spAutoFit/>
          </a:bodyPr>
          <a:lstStyle/>
          <a:p>
            <a:r>
              <a:rPr lang="en-US" sz="2800" b="1" dirty="0" err="1">
                <a:solidFill>
                  <a:srgbClr val="0070C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Ứng</a:t>
            </a:r>
            <a:r>
              <a:rPr lang="en-US" sz="2800" b="1" dirty="0">
                <a:solidFill>
                  <a:srgbClr val="0070C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2800" b="1" dirty="0" err="1">
                <a:solidFill>
                  <a:srgbClr val="0070C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dụng</a:t>
            </a:r>
            <a:r>
              <a:rPr lang="en-US" sz="2800" b="1" dirty="0">
                <a:solidFill>
                  <a:srgbClr val="0070C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2800" b="1" dirty="0" err="1">
                <a:solidFill>
                  <a:srgbClr val="0070C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của</a:t>
            </a:r>
            <a:r>
              <a:rPr lang="en-US" sz="2800" b="1" dirty="0">
                <a:solidFill>
                  <a:srgbClr val="0070C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2800" b="1" dirty="0" err="1">
                <a:solidFill>
                  <a:srgbClr val="0070C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tọa</a:t>
            </a:r>
            <a:r>
              <a:rPr lang="en-US" sz="2800" b="1" dirty="0">
                <a:solidFill>
                  <a:srgbClr val="0070C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2800" b="1" dirty="0" err="1">
                <a:solidFill>
                  <a:srgbClr val="0070C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độ</a:t>
            </a:r>
            <a:r>
              <a:rPr lang="en-US" sz="2800" b="1" dirty="0">
                <a:solidFill>
                  <a:srgbClr val="0070C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2800" b="1" dirty="0" err="1">
                <a:solidFill>
                  <a:srgbClr val="0070C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điểm</a:t>
            </a:r>
            <a:r>
              <a:rPr lang="en-US" sz="2800" b="1" dirty="0">
                <a:solidFill>
                  <a:srgbClr val="0070C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2800" b="1" dirty="0" err="1">
                <a:solidFill>
                  <a:srgbClr val="0070C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trên</a:t>
            </a:r>
            <a:r>
              <a:rPr lang="en-US" sz="2800" b="1" dirty="0">
                <a:solidFill>
                  <a:srgbClr val="0070C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2800" b="1" dirty="0" err="1">
                <a:solidFill>
                  <a:srgbClr val="0070C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mặt</a:t>
            </a:r>
            <a:r>
              <a:rPr lang="en-US" sz="2800" b="1" dirty="0">
                <a:solidFill>
                  <a:srgbClr val="0070C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2800" b="1" dirty="0" err="1">
                <a:solidFill>
                  <a:srgbClr val="0070C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phẳng</a:t>
            </a:r>
            <a:endParaRPr lang="vi-VN" sz="2800" b="1" dirty="0">
              <a:solidFill>
                <a:srgbClr val="0070C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6" name="TextBox 5">
            <a:extLst>
              <a:ext uri="{FF2B5EF4-FFF2-40B4-BE49-F238E27FC236}">
                <a16:creationId xmlns:a16="http://schemas.microsoft.com/office/drawing/2014/main" id="{245B89C7-4A4E-45FE-9FB8-9E0D84B5C549}"/>
              </a:ext>
            </a:extLst>
          </p:cNvPr>
          <p:cNvSpPr txBox="1"/>
          <p:nvPr/>
        </p:nvSpPr>
        <p:spPr>
          <a:xfrm>
            <a:off x="1344000" y="1413000"/>
            <a:ext cx="10848000" cy="1384995"/>
          </a:xfrm>
          <a:prstGeom prst="rect">
            <a:avLst/>
          </a:prstGeom>
          <a:noFill/>
        </p:spPr>
        <p:txBody>
          <a:bodyPr wrap="square" rtlCol="0">
            <a:spAutoFit/>
          </a:bodyPr>
          <a:lstStyle/>
          <a:p>
            <a:pPr algn="just"/>
            <a:r>
              <a:rPr lang="en-US" sz="2800" b="1" dirty="0">
                <a:solidFill>
                  <a:srgbClr val="0070C0"/>
                </a:solidFill>
                <a:latin typeface="Times New Roman" panose="02020603050405020304" pitchFamily="18" charset="0"/>
                <a:cs typeface="Times New Roman" panose="02020603050405020304" pitchFamily="18" charset="0"/>
              </a:rPr>
              <a:t>2.GPS</a:t>
            </a:r>
          </a:p>
          <a:p>
            <a:pPr algn="just"/>
            <a:r>
              <a:rPr lang="vi-VN" sz="2800" dirty="0">
                <a:latin typeface="Times New Roman" panose="02020603050405020304" pitchFamily="18" charset="0"/>
                <a:cs typeface="Times New Roman" panose="02020603050405020304" pitchFamily="18" charset="0"/>
              </a:rPr>
              <a:t>Để theo dõi và dự đoán đường đi của một cơn bão, ngày nay các nhà khoa học sử dụng Hệ thống Định vị toàn cầu (GPS). Trong hệ thống GPS, kinh</a:t>
            </a:r>
          </a:p>
        </p:txBody>
      </p:sp>
      <p:sp>
        <p:nvSpPr>
          <p:cNvPr id="11" name="Rectangle 10">
            <a:extLst>
              <a:ext uri="{FF2B5EF4-FFF2-40B4-BE49-F238E27FC236}">
                <a16:creationId xmlns:a16="http://schemas.microsoft.com/office/drawing/2014/main" id="{8D4FC9E9-D822-4C92-B632-0FB2430C3F4D}"/>
              </a:ext>
            </a:extLst>
          </p:cNvPr>
          <p:cNvSpPr/>
          <p:nvPr/>
        </p:nvSpPr>
        <p:spPr>
          <a:xfrm>
            <a:off x="16042" y="0"/>
            <a:ext cx="1128000" cy="6858000"/>
          </a:xfrm>
          <a:prstGeom prst="rect">
            <a:avLst/>
          </a:prstGeom>
          <a:blipFill>
            <a:blip r:embed="rId2"/>
            <a:tile tx="0" ty="0" sx="100000" sy="100000" flip="none" algn="tl"/>
          </a:blip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pic>
        <p:nvPicPr>
          <p:cNvPr id="4" name="Picture 3">
            <a:extLst>
              <a:ext uri="{FF2B5EF4-FFF2-40B4-BE49-F238E27FC236}">
                <a16:creationId xmlns:a16="http://schemas.microsoft.com/office/drawing/2014/main" id="{07855923-0EDA-416E-B2DA-441D2BCBD342}"/>
              </a:ext>
            </a:extLst>
          </p:cNvPr>
          <p:cNvPicPr>
            <a:picLocks noChangeAspect="1"/>
          </p:cNvPicPr>
          <p:nvPr/>
        </p:nvPicPr>
        <p:blipFill>
          <a:blip r:embed="rId5"/>
          <a:stretch>
            <a:fillRect/>
          </a:stretch>
        </p:blipFill>
        <p:spPr>
          <a:xfrm>
            <a:off x="6213738" y="2781000"/>
            <a:ext cx="5953125" cy="3819525"/>
          </a:xfrm>
          <a:prstGeom prst="rect">
            <a:avLst/>
          </a:prstGeom>
        </p:spPr>
      </p:pic>
      <p:sp>
        <p:nvSpPr>
          <p:cNvPr id="12" name="TextBox 11">
            <a:extLst>
              <a:ext uri="{FF2B5EF4-FFF2-40B4-BE49-F238E27FC236}">
                <a16:creationId xmlns:a16="http://schemas.microsoft.com/office/drawing/2014/main" id="{01380958-83D5-4C16-9378-0A3599172E1A}"/>
              </a:ext>
            </a:extLst>
          </p:cNvPr>
          <p:cNvSpPr txBox="1"/>
          <p:nvPr/>
        </p:nvSpPr>
        <p:spPr>
          <a:xfrm>
            <a:off x="1344000" y="2709000"/>
            <a:ext cx="4752000" cy="3970318"/>
          </a:xfrm>
          <a:prstGeom prst="rect">
            <a:avLst/>
          </a:prstGeom>
          <a:noFill/>
        </p:spPr>
        <p:txBody>
          <a:bodyPr wrap="square" rtlCol="0">
            <a:spAutoFit/>
          </a:bodyPr>
          <a:lstStyle/>
          <a:p>
            <a:pPr algn="just"/>
            <a:r>
              <a:rPr lang="vi-VN" sz="2800" dirty="0">
                <a:latin typeface="Times New Roman" panose="02020603050405020304" pitchFamily="18" charset="0"/>
                <a:cs typeface="Times New Roman" panose="02020603050405020304" pitchFamily="18" charset="0"/>
              </a:rPr>
              <a:t>độ gốc và vĩ độ xác định  một hệ trục tọa độ trên mặt phẳng (bản đồ dự báo), kinh độ và vĩ độ của một địa điểm trên Trái Đất là tọa độ của điểm đó trên bản đồ dự báo. Chẳng hạn, Hình 16 mô tả dự báo đường đi của cơn bão số 9 Rai sau 16 giờ ngày 19/12/2021 ở Việt Nam</a:t>
            </a:r>
          </a:p>
        </p:txBody>
      </p:sp>
    </p:spTree>
    <p:extLst>
      <p:ext uri="{BB962C8B-B14F-4D97-AF65-F5344CB8AC3E}">
        <p14:creationId xmlns:p14="http://schemas.microsoft.com/office/powerpoint/2010/main" val="991135302"/>
      </p:ext>
    </p:extLst>
  </p:cSld>
  <p:clrMapOvr>
    <a:masterClrMapping/>
  </p:clrMapOvr>
  <mc:AlternateContent xmlns:mc="http://schemas.openxmlformats.org/markup-compatibility/2006" xmlns:p14="http://schemas.microsoft.com/office/powerpoint/2010/main">
    <mc:Choice Requires="p14">
      <p:transition spd="slow" p14:dur="3900">
        <p14:glitter pattern="hexagon"/>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6" name="Picture 4" descr="Tổng hợp Quyển Sổ giá rẻ, bán chạy tháng 6/2023 - BeeCost">
            <a:extLst>
              <a:ext uri="{FF2B5EF4-FFF2-40B4-BE49-F238E27FC236}">
                <a16:creationId xmlns:a16="http://schemas.microsoft.com/office/drawing/2014/main" id="{C9644A55-2600-4316-B01D-19DBFE9D212E}"/>
              </a:ext>
            </a:extLst>
          </p:cNvPr>
          <p:cNvPicPr>
            <a:picLocks noChangeAspect="1" noChangeArrowheads="1"/>
          </p:cNvPicPr>
          <p:nvPr/>
        </p:nvPicPr>
        <p:blipFill rotWithShape="1">
          <a:blip r:embed="rId2">
            <a:extLst>
              <a:ext uri="{BEBA8EAE-BF5A-486C-A8C5-ECC9F3942E4B}">
                <a14:imgProps xmlns:a14="http://schemas.microsoft.com/office/drawing/2010/main">
                  <a14:imgLayer r:embed="rId3">
                    <a14:imgEffect>
                      <a14:sharpenSoften amount="50000"/>
                    </a14:imgEffect>
                  </a14:imgLayer>
                </a14:imgProps>
              </a:ext>
              <a:ext uri="{28A0092B-C50C-407E-A947-70E740481C1C}">
                <a14:useLocalDpi xmlns:a14="http://schemas.microsoft.com/office/drawing/2010/main" val="0"/>
              </a:ext>
            </a:extLst>
          </a:blip>
          <a:srcRect l="16607" t="11111" r="19782" b="11919"/>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1">
            <a:extLst>
              <a:ext uri="{FF2B5EF4-FFF2-40B4-BE49-F238E27FC236}">
                <a16:creationId xmlns:a16="http://schemas.microsoft.com/office/drawing/2014/main" id="{12A59FAE-4222-4F3F-B4CB-A0F1372DC052}"/>
              </a:ext>
            </a:extLst>
          </p:cNvPr>
          <p:cNvPicPr>
            <a:picLocks noChangeAspect="1"/>
          </p:cNvPicPr>
          <p:nvPr/>
        </p:nvPicPr>
        <p:blipFill rotWithShape="1">
          <a:blip r:embed="rId4">
            <a:extLst>
              <a:ext uri="{BEBA8EAE-BF5A-486C-A8C5-ECC9F3942E4B}">
                <a14:imgProps xmlns:a14="http://schemas.microsoft.com/office/drawing/2010/main">
                  <a14:imgLayer r:embed="rId5">
                    <a14:imgEffect>
                      <a14:backgroundRemoval t="9508" b="89508" l="8197" r="100000">
                        <a14:foregroundMark x1="42951" y1="70820" x2="10492" y2="63934"/>
                        <a14:foregroundMark x1="12459" y1="58361" x2="8197" y2="68525"/>
                        <a14:foregroundMark x1="10492" y1="55410" x2="21639" y2="53770"/>
                      </a14:backgroundRemoval>
                    </a14:imgEffect>
                  </a14:imgLayer>
                </a14:imgProps>
              </a:ext>
            </a:extLst>
          </a:blip>
          <a:srcRect t="19899"/>
          <a:stretch/>
        </p:blipFill>
        <p:spPr>
          <a:xfrm>
            <a:off x="9712036" y="0"/>
            <a:ext cx="2479964" cy="1986487"/>
          </a:xfrm>
          <a:prstGeom prst="rect">
            <a:avLst/>
          </a:prstGeom>
        </p:spPr>
      </p:pic>
      <p:sp>
        <p:nvSpPr>
          <p:cNvPr id="3" name="TextBox 2">
            <a:extLst>
              <a:ext uri="{FF2B5EF4-FFF2-40B4-BE49-F238E27FC236}">
                <a16:creationId xmlns:a16="http://schemas.microsoft.com/office/drawing/2014/main" id="{5678D1DC-C40A-472C-A71E-E99FCC844A24}"/>
              </a:ext>
            </a:extLst>
          </p:cNvPr>
          <p:cNvSpPr txBox="1"/>
          <p:nvPr/>
        </p:nvSpPr>
        <p:spPr>
          <a:xfrm>
            <a:off x="3113314" y="303944"/>
            <a:ext cx="5965372" cy="2123658"/>
          </a:xfrm>
          <a:prstGeom prst="rect">
            <a:avLst/>
          </a:prstGeom>
          <a:noFill/>
        </p:spPr>
        <p:txBody>
          <a:bodyPr wrap="square" rtlCol="0">
            <a:spAutoFit/>
          </a:bodyPr>
          <a:lstStyle/>
          <a:p>
            <a:pPr algn="ctr"/>
            <a:r>
              <a:rPr lang="en-US" sz="4400" b="1" dirty="0">
                <a:solidFill>
                  <a:srgbClr val="FF0000"/>
                </a:solidFill>
                <a:latin typeface="Times New Roman" panose="02020603050405020304" pitchFamily="18" charset="0"/>
                <a:cs typeface="Times New Roman" panose="02020603050405020304" pitchFamily="18" charset="0"/>
              </a:rPr>
              <a:t>§2.</a:t>
            </a:r>
          </a:p>
          <a:p>
            <a:pPr algn="ctr"/>
            <a:r>
              <a:rPr lang="en-US" sz="4400" b="1" dirty="0">
                <a:solidFill>
                  <a:srgbClr val="FF0000"/>
                </a:solidFill>
                <a:latin typeface="Times New Roman" panose="02020603050405020304" pitchFamily="18" charset="0"/>
                <a:cs typeface="Times New Roman" panose="02020603050405020304" pitchFamily="18" charset="0"/>
              </a:rPr>
              <a:t>MẶT PHẲNG TỌA ĐỘ</a:t>
            </a:r>
          </a:p>
          <a:p>
            <a:pPr algn="ctr"/>
            <a:r>
              <a:rPr lang="en-US" sz="4400" b="1" dirty="0">
                <a:solidFill>
                  <a:srgbClr val="FF0000"/>
                </a:solidFill>
                <a:latin typeface="Times New Roman" panose="02020603050405020304" pitchFamily="18" charset="0"/>
                <a:cs typeface="Times New Roman" panose="02020603050405020304" pitchFamily="18" charset="0"/>
              </a:rPr>
              <a:t> ĐỒ THỊ HÀM SỐ</a:t>
            </a:r>
            <a:endParaRPr lang="vi-VN" sz="4400" b="1" dirty="0">
              <a:solidFill>
                <a:srgbClr val="FF0000"/>
              </a:solidFill>
              <a:latin typeface="Times New Roman" panose="02020603050405020304" pitchFamily="18" charset="0"/>
              <a:cs typeface="Times New Roman" panose="02020603050405020304" pitchFamily="18" charset="0"/>
            </a:endParaRPr>
          </a:p>
        </p:txBody>
      </p:sp>
      <p:pic>
        <p:nvPicPr>
          <p:cNvPr id="3074" name="Picture 2" descr="Mặt phẳng tọa độ - Các dạng toán và phương pháp giải toán 7 | Hoc360.net">
            <a:extLst>
              <a:ext uri="{FF2B5EF4-FFF2-40B4-BE49-F238E27FC236}">
                <a16:creationId xmlns:a16="http://schemas.microsoft.com/office/drawing/2014/main" id="{C75D5671-3703-4329-9973-33815423BDB2}"/>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136000" y="2922122"/>
            <a:ext cx="4206153" cy="3935878"/>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4" descr="Trong mặt phẳng Oxy, hãy vẽ các đường thẳng có phương trình sau đây">
            <a:extLst>
              <a:ext uri="{FF2B5EF4-FFF2-40B4-BE49-F238E27FC236}">
                <a16:creationId xmlns:a16="http://schemas.microsoft.com/office/drawing/2014/main" id="{0C23493D-141A-4300-8D7C-F5AE7DE5C8DB}"/>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803846" y="3092642"/>
            <a:ext cx="5128236" cy="3631934"/>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descr="Bút Chì Sáng Tạo Hình ảnh Hoạt Hình đáng Yêu | Công cụ đồ họa AI Tải xuống  miễn phí - Pikbest">
            <a:extLst>
              <a:ext uri="{FF2B5EF4-FFF2-40B4-BE49-F238E27FC236}">
                <a16:creationId xmlns:a16="http://schemas.microsoft.com/office/drawing/2014/main" id="{132D674E-F09A-4C5D-8F9B-AFF884128997}"/>
              </a:ext>
            </a:extLst>
          </p:cNvPr>
          <p:cNvPicPr>
            <a:picLocks noChangeAspect="1" noChangeArrowheads="1"/>
          </p:cNvPicPr>
          <p:nvPr/>
        </p:nvPicPr>
        <p:blipFill>
          <a:blip r:embed="rId8">
            <a:extLst>
              <a:ext uri="{BEBA8EAE-BF5A-486C-A8C5-ECC9F3942E4B}">
                <a14:imgProps xmlns:a14="http://schemas.microsoft.com/office/drawing/2010/main">
                  <a14:imgLayer r:embed="rId9">
                    <a14:imgEffect>
                      <a14:backgroundRemoval t="9778" b="96000" l="9778" r="89778">
                        <a14:foregroundMark x1="64444" y1="40000" x2="74222" y2="12444"/>
                        <a14:foregroundMark x1="39556" y1="47111" x2="39556" y2="47111"/>
                      </a14:backgroundRemoval>
                    </a14:imgEffect>
                  </a14:imgLayer>
                </a14:imgProps>
              </a:ext>
              <a:ext uri="{28A0092B-C50C-407E-A947-70E740481C1C}">
                <a14:useLocalDpi xmlns:a14="http://schemas.microsoft.com/office/drawing/2010/main" val="0"/>
              </a:ext>
            </a:extLst>
          </a:blip>
          <a:srcRect/>
          <a:stretch>
            <a:fillRect/>
          </a:stretch>
        </p:blipFill>
        <p:spPr bwMode="auto">
          <a:xfrm>
            <a:off x="1632000" y="130521"/>
            <a:ext cx="1481314" cy="148131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6055525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B32010CF-0E39-487B-85F3-A1B3C4DF4A5A}"/>
              </a:ext>
            </a:extLst>
          </p:cNvPr>
          <p:cNvPicPr>
            <a:picLocks noChangeAspect="1"/>
          </p:cNvPicPr>
          <p:nvPr/>
        </p:nvPicPr>
        <p:blipFill>
          <a:blip r:embed="rId2"/>
          <a:stretch>
            <a:fillRect/>
          </a:stretch>
        </p:blipFill>
        <p:spPr>
          <a:xfrm>
            <a:off x="6132544" y="1714501"/>
            <a:ext cx="6059456" cy="4819650"/>
          </a:xfrm>
          <a:prstGeom prst="rect">
            <a:avLst/>
          </a:prstGeom>
        </p:spPr>
      </p:pic>
      <p:sp>
        <p:nvSpPr>
          <p:cNvPr id="4" name="TextBox 3">
            <a:extLst>
              <a:ext uri="{FF2B5EF4-FFF2-40B4-BE49-F238E27FC236}">
                <a16:creationId xmlns:a16="http://schemas.microsoft.com/office/drawing/2014/main" id="{C41BCFFF-978C-404C-BC09-93CB9FE02E06}"/>
              </a:ext>
            </a:extLst>
          </p:cNvPr>
          <p:cNvSpPr txBox="1"/>
          <p:nvPr/>
        </p:nvSpPr>
        <p:spPr>
          <a:xfrm>
            <a:off x="360484" y="1392734"/>
            <a:ext cx="5735516" cy="5262979"/>
          </a:xfrm>
          <a:prstGeom prst="rect">
            <a:avLst/>
          </a:prstGeom>
          <a:noFill/>
        </p:spPr>
        <p:txBody>
          <a:bodyPr wrap="square" rtlCol="0">
            <a:spAutoFit/>
          </a:bodyPr>
          <a:lstStyle/>
          <a:p>
            <a:pPr algn="just"/>
            <a:r>
              <a:rPr lang="en-US" sz="2800" b="1" dirty="0">
                <a:solidFill>
                  <a:srgbClr val="0070C0"/>
                </a:solidFill>
                <a:latin typeface="Times New Roman" panose="02020603050405020304" pitchFamily="18" charset="0"/>
                <a:cs typeface="Times New Roman" panose="02020603050405020304" pitchFamily="18" charset="0"/>
              </a:rPr>
              <a:t>2.GPS</a:t>
            </a:r>
          </a:p>
          <a:p>
            <a:pPr algn="just"/>
            <a:r>
              <a:rPr lang="en-US" sz="2800" dirty="0" err="1">
                <a:latin typeface="Times New Roman" panose="02020603050405020304" pitchFamily="18" charset="0"/>
                <a:cs typeface="Times New Roman" panose="02020603050405020304" pitchFamily="18" charset="0"/>
              </a:rPr>
              <a:t>Để</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theo</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dõi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và</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dự</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đoán</a:t>
            </a:r>
            <a:r>
              <a:rPr lang="en-US" sz="2800" dirty="0">
                <a:latin typeface="Times New Roman" panose="02020603050405020304" pitchFamily="18" charset="0"/>
                <a:cs typeface="Times New Roman" panose="02020603050405020304" pitchFamily="18" charset="0"/>
              </a:rPr>
              <a:t> đ</a:t>
            </a:r>
            <a:r>
              <a:rPr lang="vi-VN" sz="2800" dirty="0">
                <a:latin typeface="Times New Roman" panose="02020603050405020304" pitchFamily="18" charset="0"/>
                <a:cs typeface="Times New Roman" panose="02020603050405020304" pitchFamily="18" charset="0"/>
              </a:rPr>
              <a:t>ường đi của một cơn bão, ngày nay các nhà khoa học sử dụng Hệ thống Định vị Toàn cầu (GPS), kinh độ gốc và vị độ gốc xác định một hệ trục tọa độ trên mặt phẳng(bản đồ dự báo), kinh độ và vĩ độ của một địa điểm trên Trái Đất là tọa độ của điểm đó trên bản đồ dự báo. Chẳng hạn, Hình 16 mô tả dự báo đường đi của cơn bão số 9 Rai sau 16 giờ ngày 19/12/2021 ở Việt Nam</a:t>
            </a:r>
          </a:p>
        </p:txBody>
      </p:sp>
      <p:pic>
        <p:nvPicPr>
          <p:cNvPr id="5" name="Picture 4">
            <a:extLst>
              <a:ext uri="{FF2B5EF4-FFF2-40B4-BE49-F238E27FC236}">
                <a16:creationId xmlns:a16="http://schemas.microsoft.com/office/drawing/2014/main" id="{10AD558D-51DF-40BB-81B1-15405D864BE2}"/>
              </a:ext>
            </a:extLst>
          </p:cNvPr>
          <p:cNvPicPr>
            <a:picLocks noChangeAspect="1"/>
          </p:cNvPicPr>
          <p:nvPr/>
        </p:nvPicPr>
        <p:blipFill rotWithShape="1">
          <a:blip r:embed="rId3">
            <a:extLst>
              <a:ext uri="{BEBA8EAE-BF5A-486C-A8C5-ECC9F3942E4B}">
                <a14:imgProps xmlns:a14="http://schemas.microsoft.com/office/drawing/2010/main">
                  <a14:imgLayer r:embed="rId4">
                    <a14:imgEffect>
                      <a14:backgroundRemoval t="811" b="14199" l="2590" r="46619"/>
                    </a14:imgEffect>
                  </a14:imgLayer>
                </a14:imgProps>
              </a:ext>
            </a:extLst>
          </a:blip>
          <a:srcRect r="52415" b="84740"/>
          <a:stretch/>
        </p:blipFill>
        <p:spPr>
          <a:xfrm>
            <a:off x="-119246" y="-215461"/>
            <a:ext cx="5420092" cy="1233006"/>
          </a:xfrm>
          <a:prstGeom prst="rect">
            <a:avLst/>
          </a:prstGeom>
        </p:spPr>
      </p:pic>
      <p:sp>
        <p:nvSpPr>
          <p:cNvPr id="6" name="TextBox 5">
            <a:extLst>
              <a:ext uri="{FF2B5EF4-FFF2-40B4-BE49-F238E27FC236}">
                <a16:creationId xmlns:a16="http://schemas.microsoft.com/office/drawing/2014/main" id="{CB40903E-705F-457E-B4FD-DC88B18DE3D9}"/>
              </a:ext>
            </a:extLst>
          </p:cNvPr>
          <p:cNvSpPr txBox="1"/>
          <p:nvPr/>
        </p:nvSpPr>
        <p:spPr>
          <a:xfrm>
            <a:off x="1811215" y="755935"/>
            <a:ext cx="7789985" cy="523220"/>
          </a:xfrm>
          <a:prstGeom prst="rect">
            <a:avLst/>
          </a:prstGeom>
          <a:noFill/>
        </p:spPr>
        <p:txBody>
          <a:bodyPr wrap="square" rtlCol="0">
            <a:spAutoFit/>
          </a:bodyPr>
          <a:lstStyle/>
          <a:p>
            <a:r>
              <a:rPr lang="en-US" sz="2800" b="1" dirty="0" err="1">
                <a:solidFill>
                  <a:srgbClr val="0070C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Ứng</a:t>
            </a:r>
            <a:r>
              <a:rPr lang="en-US" sz="2800" b="1" dirty="0">
                <a:solidFill>
                  <a:srgbClr val="0070C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2800" b="1" dirty="0" err="1">
                <a:solidFill>
                  <a:srgbClr val="0070C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dụng</a:t>
            </a:r>
            <a:r>
              <a:rPr lang="en-US" sz="2800" b="1" dirty="0">
                <a:solidFill>
                  <a:srgbClr val="0070C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2800" b="1" dirty="0" err="1">
                <a:solidFill>
                  <a:srgbClr val="0070C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của</a:t>
            </a:r>
            <a:r>
              <a:rPr lang="en-US" sz="2800" b="1" dirty="0">
                <a:solidFill>
                  <a:srgbClr val="0070C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2800" b="1" dirty="0" err="1">
                <a:solidFill>
                  <a:srgbClr val="0070C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tọa</a:t>
            </a:r>
            <a:r>
              <a:rPr lang="en-US" sz="2800" b="1" dirty="0">
                <a:solidFill>
                  <a:srgbClr val="0070C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2800" b="1" dirty="0" err="1">
                <a:solidFill>
                  <a:srgbClr val="0070C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độ</a:t>
            </a:r>
            <a:r>
              <a:rPr lang="en-US" sz="2800" b="1" dirty="0">
                <a:solidFill>
                  <a:srgbClr val="0070C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2800" b="1" dirty="0" err="1">
                <a:solidFill>
                  <a:srgbClr val="0070C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điểm</a:t>
            </a:r>
            <a:r>
              <a:rPr lang="en-US" sz="2800" b="1" dirty="0">
                <a:solidFill>
                  <a:srgbClr val="0070C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2800" b="1" dirty="0" err="1">
                <a:solidFill>
                  <a:srgbClr val="0070C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trên</a:t>
            </a:r>
            <a:r>
              <a:rPr lang="en-US" sz="2800" b="1" dirty="0">
                <a:solidFill>
                  <a:srgbClr val="0070C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2800" b="1" dirty="0" err="1">
                <a:solidFill>
                  <a:srgbClr val="0070C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mặt</a:t>
            </a:r>
            <a:r>
              <a:rPr lang="en-US" sz="2800" b="1" dirty="0">
                <a:solidFill>
                  <a:srgbClr val="0070C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2800" b="1" dirty="0" err="1">
                <a:solidFill>
                  <a:srgbClr val="0070C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phẳng</a:t>
            </a:r>
            <a:endParaRPr lang="vi-VN" sz="2800" b="1" dirty="0">
              <a:solidFill>
                <a:srgbClr val="0070C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pic>
        <p:nvPicPr>
          <p:cNvPr id="7" name="Picture 2" descr="Tổng hợp background hoa đẹp nhất">
            <a:extLst>
              <a:ext uri="{FF2B5EF4-FFF2-40B4-BE49-F238E27FC236}">
                <a16:creationId xmlns:a16="http://schemas.microsoft.com/office/drawing/2014/main" id="{070F8455-0037-478F-8402-15B0CDE29AC0}"/>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2"/>
            <a:ext cx="12192000" cy="6857998"/>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a:extLst>
              <a:ext uri="{FF2B5EF4-FFF2-40B4-BE49-F238E27FC236}">
                <a16:creationId xmlns:a16="http://schemas.microsoft.com/office/drawing/2014/main" id="{96EDB5BA-E652-439C-8ED2-83B2D9B0D1E9}"/>
              </a:ext>
            </a:extLst>
          </p:cNvPr>
          <p:cNvSpPr txBox="1"/>
          <p:nvPr/>
        </p:nvSpPr>
        <p:spPr>
          <a:xfrm>
            <a:off x="529388" y="2644170"/>
            <a:ext cx="11662612" cy="1569660"/>
          </a:xfrm>
          <a:prstGeom prst="rect">
            <a:avLst/>
          </a:prstGeom>
          <a:noFill/>
        </p:spPr>
        <p:txBody>
          <a:bodyPr wrap="square" rtlCol="0">
            <a:spAutoFit/>
          </a:bodyPr>
          <a:lstStyle/>
          <a:p>
            <a:pPr algn="ctr"/>
            <a:r>
              <a:rPr lang="vi-VN" sz="4800" b="1" dirty="0">
                <a:ln>
                  <a:solidFill>
                    <a:srgbClr val="FF0000"/>
                  </a:solidFill>
                </a:ln>
                <a:solidFill>
                  <a:srgbClr val="FF0000"/>
                </a:solidFill>
                <a:latin typeface="+mj-lt"/>
              </a:rPr>
              <a:t>XIN CHÂN THÀNH CẢM ƠN</a:t>
            </a:r>
          </a:p>
          <a:p>
            <a:pPr algn="ctr"/>
            <a:r>
              <a:rPr lang="vi-VN" sz="4800" b="1" dirty="0">
                <a:ln>
                  <a:solidFill>
                    <a:srgbClr val="FF0000"/>
                  </a:solidFill>
                </a:ln>
                <a:solidFill>
                  <a:srgbClr val="FF0000"/>
                </a:solidFill>
                <a:latin typeface="+mj-lt"/>
              </a:rPr>
              <a:t> QUÝ THẦY CÔ VÀ CÁC EM !</a:t>
            </a:r>
          </a:p>
        </p:txBody>
      </p:sp>
    </p:spTree>
    <p:extLst>
      <p:ext uri="{BB962C8B-B14F-4D97-AF65-F5344CB8AC3E}">
        <p14:creationId xmlns:p14="http://schemas.microsoft.com/office/powerpoint/2010/main" val="383020888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6">
            <a:extLst>
              <a:ext uri="{FF2B5EF4-FFF2-40B4-BE49-F238E27FC236}">
                <a16:creationId xmlns:a16="http://schemas.microsoft.com/office/drawing/2014/main" id="{C00876CD-D5AF-4803-B69A-1F21776D468E}"/>
              </a:ext>
            </a:extLst>
          </p:cNvPr>
          <p:cNvSpPr>
            <a:spLocks noChangeArrowheads="1"/>
          </p:cNvSpPr>
          <p:nvPr/>
        </p:nvSpPr>
        <p:spPr bwMode="gray">
          <a:xfrm>
            <a:off x="2155016" y="2565000"/>
            <a:ext cx="9105418" cy="623056"/>
          </a:xfrm>
          <a:prstGeom prst="roundRect">
            <a:avLst>
              <a:gd name="adj" fmla="val 50000"/>
            </a:avLst>
          </a:prstGeom>
          <a:solidFill>
            <a:srgbClr val="0070C0"/>
          </a:solidFill>
          <a:ln w="38100" algn="ctr">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none" anchor="ctr"/>
          <a:lstStyle/>
          <a:p>
            <a:pPr algn="ctr">
              <a:defRPr/>
            </a:pPr>
            <a:r>
              <a:rPr lang="en-US" sz="2400" b="1" dirty="0">
                <a:solidFill>
                  <a:srgbClr val="FFFF00"/>
                </a:solidFill>
                <a:latin typeface="Times New Roman" panose="02020603050405020304" pitchFamily="18" charset="0"/>
                <a:cs typeface="Times New Roman" panose="02020603050405020304" pitchFamily="18" charset="0"/>
              </a:rPr>
              <a:t>TỌA ĐỘ CỦA MỘT ĐIỂM TRONG MẶT PHẲNG TỌA ĐỘ</a:t>
            </a:r>
          </a:p>
        </p:txBody>
      </p:sp>
      <p:sp>
        <p:nvSpPr>
          <p:cNvPr id="3" name="AutoShape 7">
            <a:extLst>
              <a:ext uri="{FF2B5EF4-FFF2-40B4-BE49-F238E27FC236}">
                <a16:creationId xmlns:a16="http://schemas.microsoft.com/office/drawing/2014/main" id="{43EDC7D6-7DB6-4587-B767-C8E1AEE8DBD1}"/>
              </a:ext>
            </a:extLst>
          </p:cNvPr>
          <p:cNvSpPr>
            <a:spLocks noChangeArrowheads="1"/>
          </p:cNvSpPr>
          <p:nvPr/>
        </p:nvSpPr>
        <p:spPr bwMode="gray">
          <a:xfrm>
            <a:off x="2178409" y="3347118"/>
            <a:ext cx="9101591" cy="618744"/>
          </a:xfrm>
          <a:prstGeom prst="roundRect">
            <a:avLst>
              <a:gd name="adj" fmla="val 50000"/>
            </a:avLst>
          </a:prstGeom>
          <a:solidFill>
            <a:schemeClr val="accent5">
              <a:lumMod val="50000"/>
            </a:schemeClr>
          </a:solidFill>
          <a:ln w="12700" algn="ctr">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none" anchor="ctr"/>
          <a:lstStyle/>
          <a:p>
            <a:pPr algn="ctr">
              <a:defRPr/>
            </a:pPr>
            <a:r>
              <a:rPr lang="en-US" sz="2400" b="1" dirty="0">
                <a:solidFill>
                  <a:srgbClr val="FFFF00"/>
                </a:solidFill>
                <a:latin typeface="Times New Roman" panose="02020603050405020304" pitchFamily="18" charset="0"/>
                <a:cs typeface="Times New Roman" panose="02020603050405020304" pitchFamily="18" charset="0"/>
              </a:rPr>
              <a:t>ĐỒ THỊ CỦA HÀM SỐ</a:t>
            </a:r>
          </a:p>
        </p:txBody>
      </p:sp>
      <p:sp>
        <p:nvSpPr>
          <p:cNvPr id="4" name="AutoShape 8">
            <a:extLst>
              <a:ext uri="{FF2B5EF4-FFF2-40B4-BE49-F238E27FC236}">
                <a16:creationId xmlns:a16="http://schemas.microsoft.com/office/drawing/2014/main" id="{E4BFA939-D3DA-42F6-A850-AD209437FC57}"/>
              </a:ext>
            </a:extLst>
          </p:cNvPr>
          <p:cNvSpPr>
            <a:spLocks noChangeArrowheads="1"/>
          </p:cNvSpPr>
          <p:nvPr/>
        </p:nvSpPr>
        <p:spPr bwMode="gray">
          <a:xfrm>
            <a:off x="2232727" y="4147218"/>
            <a:ext cx="9047273" cy="606177"/>
          </a:xfrm>
          <a:prstGeom prst="roundRect">
            <a:avLst>
              <a:gd name="adj" fmla="val 50000"/>
            </a:avLst>
          </a:prstGeom>
          <a:solidFill>
            <a:srgbClr val="002060"/>
          </a:solidFill>
          <a:ln w="38100" algn="ctr">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none" anchor="ctr"/>
          <a:lstStyle/>
          <a:p>
            <a:pPr algn="ctr">
              <a:defRPr/>
            </a:pPr>
            <a:r>
              <a:rPr lang="en-US" sz="2400" b="1" dirty="0">
                <a:solidFill>
                  <a:srgbClr val="FFFF00"/>
                </a:solidFill>
                <a:latin typeface="Times New Roman" panose="02020603050405020304" pitchFamily="18" charset="0"/>
                <a:cs typeface="Times New Roman" panose="02020603050405020304" pitchFamily="18" charset="0"/>
              </a:rPr>
              <a:t>BÀI TẬP</a:t>
            </a:r>
          </a:p>
        </p:txBody>
      </p:sp>
      <p:sp>
        <p:nvSpPr>
          <p:cNvPr id="5" name="AutoShape 5">
            <a:extLst>
              <a:ext uri="{FF2B5EF4-FFF2-40B4-BE49-F238E27FC236}">
                <a16:creationId xmlns:a16="http://schemas.microsoft.com/office/drawing/2014/main" id="{6CCEE81C-AFEF-4716-B89F-9992B11704DB}"/>
              </a:ext>
            </a:extLst>
          </p:cNvPr>
          <p:cNvSpPr>
            <a:spLocks noChangeArrowheads="1"/>
          </p:cNvSpPr>
          <p:nvPr/>
        </p:nvSpPr>
        <p:spPr bwMode="gray">
          <a:xfrm>
            <a:off x="2108290" y="1749383"/>
            <a:ext cx="9105418" cy="623055"/>
          </a:xfrm>
          <a:prstGeom prst="roundRect">
            <a:avLst>
              <a:gd name="adj" fmla="val 50000"/>
            </a:avLst>
          </a:prstGeom>
          <a:solidFill>
            <a:schemeClr val="accent5">
              <a:lumMod val="40000"/>
              <a:lumOff val="60000"/>
            </a:schemeClr>
          </a:solidFill>
          <a:ln w="38100" algn="ctr">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none" anchor="ctr"/>
          <a:lstStyle/>
          <a:p>
            <a:pPr algn="ctr">
              <a:defRPr/>
            </a:pPr>
            <a:r>
              <a:rPr lang="en-US" sz="2400" b="1" dirty="0">
                <a:solidFill>
                  <a:srgbClr val="FF0000"/>
                </a:solidFill>
                <a:latin typeface="Times New Roman" panose="02020603050405020304" pitchFamily="18" charset="0"/>
                <a:cs typeface="Times New Roman" panose="02020603050405020304" pitchFamily="18" charset="0"/>
              </a:rPr>
              <a:t>MẶT PHẲNG TỌA ĐỘ</a:t>
            </a:r>
          </a:p>
        </p:txBody>
      </p:sp>
      <p:sp>
        <p:nvSpPr>
          <p:cNvPr id="11" name="Oval 10">
            <a:extLst>
              <a:ext uri="{FF2B5EF4-FFF2-40B4-BE49-F238E27FC236}">
                <a16:creationId xmlns:a16="http://schemas.microsoft.com/office/drawing/2014/main" id="{24AF2F21-7448-4109-B7EF-7C69F917D064}"/>
              </a:ext>
            </a:extLst>
          </p:cNvPr>
          <p:cNvSpPr/>
          <p:nvPr/>
        </p:nvSpPr>
        <p:spPr>
          <a:xfrm>
            <a:off x="1844739" y="3342806"/>
            <a:ext cx="858954" cy="623056"/>
          </a:xfrm>
          <a:prstGeom prst="ellipse">
            <a:avLst/>
          </a:prstGeom>
          <a:solidFill>
            <a:schemeClr val="accent5">
              <a:lumMod val="5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400" b="1" dirty="0">
                <a:solidFill>
                  <a:srgbClr val="FFFF00"/>
                </a:solidFill>
                <a:latin typeface="Times New Roman" pitchFamily="18" charset="0"/>
                <a:cs typeface="Times New Roman" pitchFamily="18" charset="0"/>
              </a:rPr>
              <a:t>III</a:t>
            </a:r>
            <a:endParaRPr lang="vi-VN" sz="2400" b="1" dirty="0">
              <a:solidFill>
                <a:srgbClr val="FFFF00"/>
              </a:solidFill>
              <a:latin typeface="Times New Roman" pitchFamily="18" charset="0"/>
              <a:cs typeface="Times New Roman" pitchFamily="18" charset="0"/>
            </a:endParaRPr>
          </a:p>
        </p:txBody>
      </p:sp>
      <p:sp>
        <p:nvSpPr>
          <p:cNvPr id="12" name="Oval 11">
            <a:extLst>
              <a:ext uri="{FF2B5EF4-FFF2-40B4-BE49-F238E27FC236}">
                <a16:creationId xmlns:a16="http://schemas.microsoft.com/office/drawing/2014/main" id="{6AE58B6B-6716-4977-82EC-B8B1D5D4AC43}"/>
              </a:ext>
            </a:extLst>
          </p:cNvPr>
          <p:cNvSpPr/>
          <p:nvPr/>
        </p:nvSpPr>
        <p:spPr>
          <a:xfrm>
            <a:off x="1825336" y="1749382"/>
            <a:ext cx="858954" cy="623056"/>
          </a:xfrm>
          <a:prstGeom prst="ellipse">
            <a:avLst/>
          </a:prstGeom>
          <a:solidFill>
            <a:schemeClr val="accent5">
              <a:lumMod val="40000"/>
              <a:lumOff val="6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400" b="1" dirty="0">
                <a:solidFill>
                  <a:srgbClr val="FF0000"/>
                </a:solidFill>
                <a:latin typeface="Times New Roman" pitchFamily="18" charset="0"/>
                <a:cs typeface="Times New Roman" pitchFamily="18" charset="0"/>
              </a:rPr>
              <a:t>I</a:t>
            </a:r>
            <a:endParaRPr lang="vi-VN" sz="2400" b="1" dirty="0">
              <a:solidFill>
                <a:srgbClr val="FF0000"/>
              </a:solidFill>
              <a:latin typeface="Times New Roman" pitchFamily="18" charset="0"/>
              <a:cs typeface="Times New Roman" pitchFamily="18" charset="0"/>
            </a:endParaRPr>
          </a:p>
        </p:txBody>
      </p:sp>
      <p:sp>
        <p:nvSpPr>
          <p:cNvPr id="13" name="Oval 12">
            <a:extLst>
              <a:ext uri="{FF2B5EF4-FFF2-40B4-BE49-F238E27FC236}">
                <a16:creationId xmlns:a16="http://schemas.microsoft.com/office/drawing/2014/main" id="{D693231D-E4E3-4E1D-B40D-040EDC50CCCE}"/>
              </a:ext>
            </a:extLst>
          </p:cNvPr>
          <p:cNvSpPr/>
          <p:nvPr/>
        </p:nvSpPr>
        <p:spPr>
          <a:xfrm>
            <a:off x="1813319" y="2567059"/>
            <a:ext cx="858954" cy="623056"/>
          </a:xfrm>
          <a:prstGeom prst="ellipse">
            <a:avLst/>
          </a:prstGeom>
          <a:solidFill>
            <a:srgbClr val="0070C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400" b="1" dirty="0">
                <a:solidFill>
                  <a:srgbClr val="FFFF00"/>
                </a:solidFill>
                <a:latin typeface="Times New Roman" pitchFamily="18" charset="0"/>
                <a:cs typeface="Times New Roman" pitchFamily="18" charset="0"/>
              </a:rPr>
              <a:t>II</a:t>
            </a:r>
            <a:endParaRPr lang="vi-VN" sz="2400" b="1" dirty="0">
              <a:solidFill>
                <a:srgbClr val="FFFF00"/>
              </a:solidFill>
              <a:latin typeface="Times New Roman" pitchFamily="18" charset="0"/>
              <a:cs typeface="Times New Roman" pitchFamily="18" charset="0"/>
            </a:endParaRPr>
          </a:p>
        </p:txBody>
      </p:sp>
      <p:sp>
        <p:nvSpPr>
          <p:cNvPr id="14" name="Oval 13">
            <a:extLst>
              <a:ext uri="{FF2B5EF4-FFF2-40B4-BE49-F238E27FC236}">
                <a16:creationId xmlns:a16="http://schemas.microsoft.com/office/drawing/2014/main" id="{114D7280-DAA0-47AE-8577-D25D90CBA2C8}"/>
              </a:ext>
            </a:extLst>
          </p:cNvPr>
          <p:cNvSpPr/>
          <p:nvPr/>
        </p:nvSpPr>
        <p:spPr>
          <a:xfrm>
            <a:off x="1851466" y="4130339"/>
            <a:ext cx="858954" cy="623056"/>
          </a:xfrm>
          <a:prstGeom prst="ellipse">
            <a:avLst/>
          </a:prstGeom>
          <a:solidFill>
            <a:srgbClr val="00206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400" b="1" dirty="0">
                <a:solidFill>
                  <a:srgbClr val="FFFF00"/>
                </a:solidFill>
                <a:latin typeface="Times New Roman" panose="02020603050405020304" pitchFamily="18" charset="0"/>
                <a:cs typeface="Times New Roman" panose="02020603050405020304" pitchFamily="18" charset="0"/>
              </a:rPr>
              <a:t>IV</a:t>
            </a:r>
            <a:endParaRPr lang="vi-VN" sz="2400" b="1" dirty="0">
              <a:solidFill>
                <a:srgbClr val="FFFF00"/>
              </a:solidFill>
              <a:latin typeface="Times New Roman" panose="02020603050405020304" pitchFamily="18" charset="0"/>
              <a:cs typeface="Times New Roman" panose="02020603050405020304" pitchFamily="18" charset="0"/>
            </a:endParaRPr>
          </a:p>
        </p:txBody>
      </p:sp>
      <p:pic>
        <p:nvPicPr>
          <p:cNvPr id="15" name="Picture 4" descr="Hình ảnh Phim Hoạt Hình Minh Họa Bài Giảng Ngày Của Giáo Viên PNG , Phim Hoạt  Hình Minh Họa Ngày Của Giáo Viên, Minh Họa Ngày Nhà Giáo, Ngày Nhà Giáo">
            <a:extLst>
              <a:ext uri="{FF2B5EF4-FFF2-40B4-BE49-F238E27FC236}">
                <a16:creationId xmlns:a16="http://schemas.microsoft.com/office/drawing/2014/main" id="{543CE8DC-F0C3-42C0-8DEC-1F28CFD3A90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336000" y="4773127"/>
            <a:ext cx="3213088" cy="2076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 name="图片 2" descr="图片包含 鲜花, 花瓶, 餐桌, 植物&#10;&#10;已生成极高可信度的说明">
            <a:extLst>
              <a:ext uri="{FF2B5EF4-FFF2-40B4-BE49-F238E27FC236}">
                <a16:creationId xmlns:a16="http://schemas.microsoft.com/office/drawing/2014/main" id="{A374DD8F-CB06-4DA6-BC51-4EF5C4E84A4D}"/>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flipH="1">
            <a:off x="33491" y="3651995"/>
            <a:ext cx="2030412" cy="3189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 name="TextBox 16">
            <a:extLst>
              <a:ext uri="{FF2B5EF4-FFF2-40B4-BE49-F238E27FC236}">
                <a16:creationId xmlns:a16="http://schemas.microsoft.com/office/drawing/2014/main" id="{E6B2ED39-F1E0-4148-8FF0-B315C18D500E}"/>
              </a:ext>
            </a:extLst>
          </p:cNvPr>
          <p:cNvSpPr txBox="1"/>
          <p:nvPr/>
        </p:nvSpPr>
        <p:spPr>
          <a:xfrm>
            <a:off x="3288000" y="303944"/>
            <a:ext cx="6264000" cy="1200329"/>
          </a:xfrm>
          <a:prstGeom prst="rect">
            <a:avLst/>
          </a:prstGeom>
          <a:noFill/>
        </p:spPr>
        <p:txBody>
          <a:bodyPr wrap="square" rtlCol="0">
            <a:spAutoFit/>
          </a:bodyPr>
          <a:lstStyle/>
          <a:p>
            <a:pPr algn="ctr"/>
            <a:r>
              <a:rPr lang="en-US" sz="3600" b="1" dirty="0">
                <a:solidFill>
                  <a:srgbClr val="FF0000"/>
                </a:solidFill>
                <a:latin typeface="Times New Roman" panose="02020603050405020304" pitchFamily="18" charset="0"/>
                <a:cs typeface="Times New Roman" panose="02020603050405020304" pitchFamily="18" charset="0"/>
              </a:rPr>
              <a:t>§2.MẶT PHẲNG TỌA ĐỘ</a:t>
            </a:r>
          </a:p>
          <a:p>
            <a:pPr algn="ctr"/>
            <a:r>
              <a:rPr lang="en-US" sz="3600" b="1" dirty="0">
                <a:solidFill>
                  <a:srgbClr val="FF0000"/>
                </a:solidFill>
                <a:latin typeface="Times New Roman" panose="02020603050405020304" pitchFamily="18" charset="0"/>
                <a:cs typeface="Times New Roman" panose="02020603050405020304" pitchFamily="18" charset="0"/>
              </a:rPr>
              <a:t> ĐỒ THỊ HÀM SỐ</a:t>
            </a:r>
            <a:endParaRPr lang="vi-VN" sz="3600" b="1"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2435436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circle(in)">
                                      <p:cBhvr>
                                        <p:cTn id="7" dur="2000"/>
                                        <p:tgtEl>
                                          <p:spTgt spid="12"/>
                                        </p:tgtEl>
                                      </p:cBhvr>
                                    </p:animEffect>
                                  </p:childTnLst>
                                </p:cTn>
                              </p:par>
                              <p:par>
                                <p:cTn id="8" presetID="6" presetClass="entr" presetSubtype="16" fill="hold" nodeType="withEffect">
                                  <p:stCondLst>
                                    <p:cond delay="0"/>
                                  </p:stCondLst>
                                  <p:childTnLst>
                                    <p:set>
                                      <p:cBhvr>
                                        <p:cTn id="9" dur="1" fill="hold">
                                          <p:stCondLst>
                                            <p:cond delay="0"/>
                                          </p:stCondLst>
                                        </p:cTn>
                                        <p:tgtEl>
                                          <p:spTgt spid="13"/>
                                        </p:tgtEl>
                                        <p:attrNameLst>
                                          <p:attrName>style.visibility</p:attrName>
                                        </p:attrNameLst>
                                      </p:cBhvr>
                                      <p:to>
                                        <p:strVal val="visible"/>
                                      </p:to>
                                    </p:set>
                                    <p:animEffect transition="in" filter="circle(in)">
                                      <p:cBhvr>
                                        <p:cTn id="10" dur="2000"/>
                                        <p:tgtEl>
                                          <p:spTgt spid="13"/>
                                        </p:tgtEl>
                                      </p:cBhvr>
                                    </p:animEffect>
                                  </p:childTnLst>
                                </p:cTn>
                              </p:par>
                              <p:par>
                                <p:cTn id="11" presetID="6" presetClass="entr" presetSubtype="16" fill="hold" nodeType="withEffect">
                                  <p:stCondLst>
                                    <p:cond delay="0"/>
                                  </p:stCondLst>
                                  <p:childTnLst>
                                    <p:set>
                                      <p:cBhvr>
                                        <p:cTn id="12" dur="1" fill="hold">
                                          <p:stCondLst>
                                            <p:cond delay="0"/>
                                          </p:stCondLst>
                                        </p:cTn>
                                        <p:tgtEl>
                                          <p:spTgt spid="11"/>
                                        </p:tgtEl>
                                        <p:attrNameLst>
                                          <p:attrName>style.visibility</p:attrName>
                                        </p:attrNameLst>
                                      </p:cBhvr>
                                      <p:to>
                                        <p:strVal val="visible"/>
                                      </p:to>
                                    </p:set>
                                    <p:animEffect transition="in" filter="circle(in)">
                                      <p:cBhvr>
                                        <p:cTn id="13" dur="2000"/>
                                        <p:tgtEl>
                                          <p:spTgt spid="11"/>
                                        </p:tgtEl>
                                      </p:cBhvr>
                                    </p:animEffect>
                                  </p:childTnLst>
                                </p:cTn>
                              </p:par>
                              <p:par>
                                <p:cTn id="14" presetID="6" presetClass="entr" presetSubtype="16" fill="hold" nodeType="withEffect">
                                  <p:stCondLst>
                                    <p:cond delay="0"/>
                                  </p:stCondLst>
                                  <p:childTnLst>
                                    <p:set>
                                      <p:cBhvr>
                                        <p:cTn id="15" dur="1" fill="hold">
                                          <p:stCondLst>
                                            <p:cond delay="0"/>
                                          </p:stCondLst>
                                        </p:cTn>
                                        <p:tgtEl>
                                          <p:spTgt spid="14"/>
                                        </p:tgtEl>
                                        <p:attrNameLst>
                                          <p:attrName>style.visibility</p:attrName>
                                        </p:attrNameLst>
                                      </p:cBhvr>
                                      <p:to>
                                        <p:strVal val="visible"/>
                                      </p:to>
                                    </p:set>
                                    <p:animEffect transition="in" filter="circle(in)">
                                      <p:cBhvr>
                                        <p:cTn id="16" dur="2000"/>
                                        <p:tgtEl>
                                          <p:spTgt spid="14"/>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8" fill="hold" nodeType="clickEffect">
                                  <p:stCondLst>
                                    <p:cond delay="0"/>
                                  </p:stCondLst>
                                  <p:childTnLst>
                                    <p:set>
                                      <p:cBhvr>
                                        <p:cTn id="20" dur="1" fill="hold">
                                          <p:stCondLst>
                                            <p:cond delay="0"/>
                                          </p:stCondLst>
                                        </p:cTn>
                                        <p:tgtEl>
                                          <p:spTgt spid="5"/>
                                        </p:tgtEl>
                                        <p:attrNameLst>
                                          <p:attrName>style.visibility</p:attrName>
                                        </p:attrNameLst>
                                      </p:cBhvr>
                                      <p:to>
                                        <p:strVal val="visible"/>
                                      </p:to>
                                    </p:set>
                                    <p:animEffect transition="in" filter="wipe(left)">
                                      <p:cBhvr>
                                        <p:cTn id="21" dur="750"/>
                                        <p:tgtEl>
                                          <p:spTgt spid="5"/>
                                        </p:tgtEl>
                                      </p:cBhvr>
                                    </p:animEffect>
                                  </p:childTnLst>
                                </p:cTn>
                              </p:par>
                            </p:childTnLst>
                          </p:cTn>
                        </p:par>
                        <p:par>
                          <p:cTn id="22" fill="hold">
                            <p:stCondLst>
                              <p:cond delay="750"/>
                            </p:stCondLst>
                            <p:childTnLst>
                              <p:par>
                                <p:cTn id="23" presetID="22" presetClass="entr" presetSubtype="8" fill="hold" nodeType="afterEffect">
                                  <p:stCondLst>
                                    <p:cond delay="0"/>
                                  </p:stCondLst>
                                  <p:childTnLst>
                                    <p:set>
                                      <p:cBhvr>
                                        <p:cTn id="24" dur="1" fill="hold">
                                          <p:stCondLst>
                                            <p:cond delay="0"/>
                                          </p:stCondLst>
                                        </p:cTn>
                                        <p:tgtEl>
                                          <p:spTgt spid="2"/>
                                        </p:tgtEl>
                                        <p:attrNameLst>
                                          <p:attrName>style.visibility</p:attrName>
                                        </p:attrNameLst>
                                      </p:cBhvr>
                                      <p:to>
                                        <p:strVal val="visible"/>
                                      </p:to>
                                    </p:set>
                                    <p:animEffect transition="in" filter="wipe(left)">
                                      <p:cBhvr>
                                        <p:cTn id="25" dur="750"/>
                                        <p:tgtEl>
                                          <p:spTgt spid="2"/>
                                        </p:tgtEl>
                                      </p:cBhvr>
                                    </p:animEffect>
                                  </p:childTnLst>
                                </p:cTn>
                              </p:par>
                            </p:childTnLst>
                          </p:cTn>
                        </p:par>
                        <p:par>
                          <p:cTn id="26" fill="hold">
                            <p:stCondLst>
                              <p:cond delay="1500"/>
                            </p:stCondLst>
                            <p:childTnLst>
                              <p:par>
                                <p:cTn id="27" presetID="22" presetClass="entr" presetSubtype="8" fill="hold" nodeType="afterEffect">
                                  <p:stCondLst>
                                    <p:cond delay="0"/>
                                  </p:stCondLst>
                                  <p:childTnLst>
                                    <p:set>
                                      <p:cBhvr>
                                        <p:cTn id="28" dur="1" fill="hold">
                                          <p:stCondLst>
                                            <p:cond delay="0"/>
                                          </p:stCondLst>
                                        </p:cTn>
                                        <p:tgtEl>
                                          <p:spTgt spid="3"/>
                                        </p:tgtEl>
                                        <p:attrNameLst>
                                          <p:attrName>style.visibility</p:attrName>
                                        </p:attrNameLst>
                                      </p:cBhvr>
                                      <p:to>
                                        <p:strVal val="visible"/>
                                      </p:to>
                                    </p:set>
                                    <p:animEffect transition="in" filter="wipe(left)">
                                      <p:cBhvr>
                                        <p:cTn id="29" dur="750"/>
                                        <p:tgtEl>
                                          <p:spTgt spid="3"/>
                                        </p:tgtEl>
                                      </p:cBhvr>
                                    </p:animEffect>
                                  </p:childTnLst>
                                </p:cTn>
                              </p:par>
                            </p:childTnLst>
                          </p:cTn>
                        </p:par>
                        <p:par>
                          <p:cTn id="30" fill="hold">
                            <p:stCondLst>
                              <p:cond delay="2250"/>
                            </p:stCondLst>
                            <p:childTnLst>
                              <p:par>
                                <p:cTn id="31" presetID="22" presetClass="entr" presetSubtype="8" fill="hold" nodeType="afterEffect">
                                  <p:stCondLst>
                                    <p:cond delay="0"/>
                                  </p:stCondLst>
                                  <p:childTnLst>
                                    <p:set>
                                      <p:cBhvr>
                                        <p:cTn id="32" dur="1" fill="hold">
                                          <p:stCondLst>
                                            <p:cond delay="0"/>
                                          </p:stCondLst>
                                        </p:cTn>
                                        <p:tgtEl>
                                          <p:spTgt spid="4"/>
                                        </p:tgtEl>
                                        <p:attrNameLst>
                                          <p:attrName>style.visibility</p:attrName>
                                        </p:attrNameLst>
                                      </p:cBhvr>
                                      <p:to>
                                        <p:strVal val="visible"/>
                                      </p:to>
                                    </p:set>
                                    <p:animEffect transition="in" filter="wipe(left)">
                                      <p:cBhvr>
                                        <p:cTn id="33" dur="75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08677D2D-67F5-490F-BDCB-2CE870ECF16D}"/>
              </a:ext>
            </a:extLst>
          </p:cNvPr>
          <p:cNvGrpSpPr/>
          <p:nvPr/>
        </p:nvGrpSpPr>
        <p:grpSpPr>
          <a:xfrm>
            <a:off x="595742" y="290945"/>
            <a:ext cx="4142518" cy="523220"/>
            <a:chOff x="595742" y="290945"/>
            <a:chExt cx="4142518" cy="523220"/>
          </a:xfrm>
        </p:grpSpPr>
        <p:sp>
          <p:nvSpPr>
            <p:cNvPr id="2" name="TextBox 1">
              <a:extLst>
                <a:ext uri="{FF2B5EF4-FFF2-40B4-BE49-F238E27FC236}">
                  <a16:creationId xmlns:a16="http://schemas.microsoft.com/office/drawing/2014/main" id="{302E3D55-DCFD-455B-8BBE-AFC26F59FD8F}"/>
                </a:ext>
              </a:extLst>
            </p:cNvPr>
            <p:cNvSpPr txBox="1"/>
            <p:nvPr/>
          </p:nvSpPr>
          <p:spPr>
            <a:xfrm>
              <a:off x="623456" y="290945"/>
              <a:ext cx="4114804" cy="523220"/>
            </a:xfrm>
            <a:prstGeom prst="rect">
              <a:avLst/>
            </a:prstGeom>
            <a:noFill/>
          </p:spPr>
          <p:txBody>
            <a:bodyPr wrap="square" rtlCol="0">
              <a:spAutoFit/>
            </a:bodyPr>
            <a:lstStyle/>
            <a:p>
              <a:r>
                <a:rPr lang="en-US" sz="2800" b="1" dirty="0">
                  <a:solidFill>
                    <a:srgbClr val="FF0000"/>
                  </a:solidFill>
                  <a:latin typeface="Times New Roman" panose="02020603050405020304" pitchFamily="18" charset="0"/>
                  <a:cs typeface="Times New Roman" panose="02020603050405020304" pitchFamily="18" charset="0"/>
                </a:rPr>
                <a:t>I.MẶT PHẲNG TỌA ĐỘ</a:t>
              </a:r>
              <a:endParaRPr lang="vi-VN" sz="2800" b="1" dirty="0">
                <a:solidFill>
                  <a:srgbClr val="FF0000"/>
                </a:solidFill>
                <a:latin typeface="Times New Roman" panose="02020603050405020304" pitchFamily="18" charset="0"/>
                <a:cs typeface="Times New Roman" panose="02020603050405020304" pitchFamily="18" charset="0"/>
              </a:endParaRPr>
            </a:p>
          </p:txBody>
        </p:sp>
        <p:sp>
          <p:nvSpPr>
            <p:cNvPr id="3" name="TextBox 2">
              <a:extLst>
                <a:ext uri="{FF2B5EF4-FFF2-40B4-BE49-F238E27FC236}">
                  <a16:creationId xmlns:a16="http://schemas.microsoft.com/office/drawing/2014/main" id="{43E0BBD8-BB01-4966-991A-EFA92D2C5434}"/>
                </a:ext>
              </a:extLst>
            </p:cNvPr>
            <p:cNvSpPr txBox="1"/>
            <p:nvPr/>
          </p:nvSpPr>
          <p:spPr>
            <a:xfrm>
              <a:off x="595742" y="290945"/>
              <a:ext cx="4114804" cy="523220"/>
            </a:xfrm>
            <a:prstGeom prst="rect">
              <a:avLst/>
            </a:prstGeom>
            <a:noFill/>
          </p:spPr>
          <p:txBody>
            <a:bodyPr wrap="square" rtlCol="0">
              <a:spAutoFit/>
            </a:bodyPr>
            <a:lstStyle/>
            <a:p>
              <a:r>
                <a:rPr lang="en-US" sz="2800" b="1" dirty="0">
                  <a:solidFill>
                    <a:srgbClr val="002060"/>
                  </a:solidFill>
                  <a:latin typeface="Times New Roman" panose="02020603050405020304" pitchFamily="18" charset="0"/>
                  <a:cs typeface="Times New Roman" panose="02020603050405020304" pitchFamily="18" charset="0"/>
                </a:rPr>
                <a:t>I.MẶT PHẲNG TỌA ĐỘ</a:t>
              </a:r>
              <a:endParaRPr lang="vi-VN" sz="2800" b="1" dirty="0">
                <a:solidFill>
                  <a:srgbClr val="002060"/>
                </a:solidFill>
                <a:latin typeface="Times New Roman" panose="02020603050405020304" pitchFamily="18" charset="0"/>
                <a:cs typeface="Times New Roman" panose="02020603050405020304" pitchFamily="18" charset="0"/>
              </a:endParaRPr>
            </a:p>
          </p:txBody>
        </p:sp>
      </p:grpSp>
      <p:sp>
        <p:nvSpPr>
          <p:cNvPr id="7" name="TextBox 6">
            <a:extLst>
              <a:ext uri="{FF2B5EF4-FFF2-40B4-BE49-F238E27FC236}">
                <a16:creationId xmlns:a16="http://schemas.microsoft.com/office/drawing/2014/main" id="{C19039B7-2543-4AD1-84D1-0CA6D96CCC3B}"/>
              </a:ext>
            </a:extLst>
          </p:cNvPr>
          <p:cNvSpPr txBox="1"/>
          <p:nvPr/>
        </p:nvSpPr>
        <p:spPr>
          <a:xfrm>
            <a:off x="96975" y="814165"/>
            <a:ext cx="5387686" cy="3539430"/>
          </a:xfrm>
          <a:prstGeom prst="rect">
            <a:avLst/>
          </a:prstGeom>
          <a:noFill/>
        </p:spPr>
        <p:txBody>
          <a:bodyPr wrap="square" rtlCol="0">
            <a:spAutoFit/>
          </a:bodyPr>
          <a:lstStyle/>
          <a:p>
            <a:pPr algn="just"/>
            <a:r>
              <a:rPr lang="en-US" sz="2800" dirty="0" err="1">
                <a:latin typeface="Times New Roman" panose="02020603050405020304" pitchFamily="18" charset="0"/>
                <a:cs typeface="Times New Roman" panose="02020603050405020304" pitchFamily="18" charset="0"/>
              </a:rPr>
              <a:t>Hình</a:t>
            </a:r>
            <a:r>
              <a:rPr lang="en-US" sz="2800" dirty="0">
                <a:latin typeface="Times New Roman" panose="02020603050405020304" pitchFamily="18" charset="0"/>
                <a:cs typeface="Times New Roman" panose="02020603050405020304" pitchFamily="18" charset="0"/>
              </a:rPr>
              <a:t> 2 </a:t>
            </a:r>
            <a:r>
              <a:rPr lang="en-US" sz="2800" dirty="0" err="1">
                <a:latin typeface="Times New Roman" panose="02020603050405020304" pitchFamily="18" charset="0"/>
                <a:cs typeface="Times New Roman" panose="02020603050405020304" pitchFamily="18" charset="0"/>
              </a:rPr>
              <a:t>là</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một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dạng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phép</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chiếu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bản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đồ</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có</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các</a:t>
            </a:r>
            <a:r>
              <a:rPr lang="en-US" sz="2800" dirty="0">
                <a:latin typeface="Times New Roman" panose="02020603050405020304" pitchFamily="18" charset="0"/>
                <a:cs typeface="Times New Roman" panose="02020603050405020304" pitchFamily="18" charset="0"/>
              </a:rPr>
              <a:t> đ</a:t>
            </a:r>
            <a:r>
              <a:rPr lang="vi-VN" sz="2800" dirty="0">
                <a:latin typeface="Times New Roman" panose="02020603050405020304" pitchFamily="18" charset="0"/>
                <a:cs typeface="Times New Roman" panose="02020603050405020304" pitchFamily="18" charset="0"/>
              </a:rPr>
              <a:t>ư</a:t>
            </a:r>
            <a:r>
              <a:rPr lang="en-US" sz="2800" dirty="0" err="1">
                <a:latin typeface="Times New Roman" panose="02020603050405020304" pitchFamily="18" charset="0"/>
                <a:cs typeface="Times New Roman" panose="02020603050405020304" pitchFamily="18" charset="0"/>
              </a:rPr>
              <a:t>ờng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kinh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tuyến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và</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vĩ</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tuyến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đều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là</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các</a:t>
            </a:r>
            <a:r>
              <a:rPr lang="en-US" sz="2800" dirty="0">
                <a:latin typeface="Times New Roman" panose="02020603050405020304" pitchFamily="18" charset="0"/>
                <a:cs typeface="Times New Roman" panose="02020603050405020304" pitchFamily="18" charset="0"/>
              </a:rPr>
              <a:t> đ</a:t>
            </a:r>
            <a:r>
              <a:rPr lang="vi-VN" sz="2800" dirty="0">
                <a:latin typeface="Times New Roman" panose="02020603050405020304" pitchFamily="18" charset="0"/>
                <a:cs typeface="Times New Roman" panose="02020603050405020304" pitchFamily="18" charset="0"/>
              </a:rPr>
              <a:t>ư</a:t>
            </a:r>
            <a:r>
              <a:rPr lang="en-US" sz="2800" dirty="0" err="1">
                <a:latin typeface="Times New Roman" panose="02020603050405020304" pitchFamily="18" charset="0"/>
                <a:cs typeface="Times New Roman" panose="02020603050405020304" pitchFamily="18" charset="0"/>
              </a:rPr>
              <a:t>ờng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thẳng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trong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đó</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kinh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tuyến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gốc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và</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vĩ</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độ</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gốc</a:t>
            </a:r>
            <a:r>
              <a:rPr lang="en-US" sz="2800" dirty="0">
                <a:latin typeface="Times New Roman" panose="02020603050405020304" pitchFamily="18" charset="0"/>
                <a:cs typeface="Times New Roman" panose="02020603050405020304" pitchFamily="18" charset="0"/>
              </a:rPr>
              <a:t> đ</a:t>
            </a:r>
            <a:r>
              <a:rPr lang="vi-VN" sz="2800" dirty="0">
                <a:latin typeface="Times New Roman" panose="02020603050405020304" pitchFamily="18" charset="0"/>
                <a:cs typeface="Times New Roman" panose="02020603050405020304" pitchFamily="18" charset="0"/>
              </a:rPr>
              <a:t>ư</a:t>
            </a:r>
            <a:r>
              <a:rPr lang="en-US" sz="2800" dirty="0" err="1">
                <a:latin typeface="Times New Roman" panose="02020603050405020304" pitchFamily="18" charset="0"/>
                <a:cs typeface="Times New Roman" panose="02020603050405020304" pitchFamily="18" charset="0"/>
              </a:rPr>
              <a:t>ợc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minh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họa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bằng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hai</a:t>
            </a:r>
            <a:r>
              <a:rPr lang="en-US" sz="2800" dirty="0">
                <a:latin typeface="Times New Roman" panose="02020603050405020304" pitchFamily="18" charset="0"/>
                <a:cs typeface="Times New Roman" panose="02020603050405020304" pitchFamily="18" charset="0"/>
              </a:rPr>
              <a:t> đ</a:t>
            </a:r>
            <a:r>
              <a:rPr lang="vi-VN" sz="2800" dirty="0">
                <a:latin typeface="Times New Roman" panose="02020603050405020304" pitchFamily="18" charset="0"/>
                <a:cs typeface="Times New Roman" panose="02020603050405020304" pitchFamily="18" charset="0"/>
              </a:rPr>
              <a:t>ư</a:t>
            </a:r>
            <a:r>
              <a:rPr lang="en-US" sz="2800" dirty="0" err="1">
                <a:latin typeface="Times New Roman" panose="02020603050405020304" pitchFamily="18" charset="0"/>
                <a:cs typeface="Times New Roman" panose="02020603050405020304" pitchFamily="18" charset="0"/>
              </a:rPr>
              <a:t>ờng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thẳng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màu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đỏ</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Chúng</a:t>
            </a:r>
            <a:r>
              <a:rPr lang="en-US" sz="2800" dirty="0">
                <a:latin typeface="Times New Roman" panose="02020603050405020304" pitchFamily="18" charset="0"/>
                <a:cs typeface="Times New Roman" panose="02020603050405020304" pitchFamily="18" charset="0"/>
              </a:rPr>
              <a:t> đ</a:t>
            </a:r>
            <a:r>
              <a:rPr lang="vi-VN" sz="2800" dirty="0">
                <a:latin typeface="Times New Roman" panose="02020603050405020304" pitchFamily="18" charset="0"/>
                <a:cs typeface="Times New Roman" panose="02020603050405020304" pitchFamily="18" charset="0"/>
              </a:rPr>
              <a:t>ư</a:t>
            </a:r>
            <a:r>
              <a:rPr lang="en-US" sz="2800" dirty="0" err="1">
                <a:latin typeface="Times New Roman" panose="02020603050405020304" pitchFamily="18" charset="0"/>
                <a:cs typeface="Times New Roman" panose="02020603050405020304" pitchFamily="18" charset="0"/>
              </a:rPr>
              <a:t>ợc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biểu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diễn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bởi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hai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trục</a:t>
            </a:r>
            <a:r>
              <a:rPr lang="en-US" sz="2800" dirty="0">
                <a:latin typeface="Times New Roman" panose="02020603050405020304" pitchFamily="18" charset="0"/>
                <a:cs typeface="Times New Roman" panose="02020603050405020304" pitchFamily="18" charset="0"/>
              </a:rPr>
              <a:t> Ox, Oy </a:t>
            </a:r>
            <a:r>
              <a:rPr lang="en-US" sz="2800" dirty="0" err="1">
                <a:latin typeface="Times New Roman" panose="02020603050405020304" pitchFamily="18" charset="0"/>
                <a:cs typeface="Times New Roman" panose="02020603050405020304" pitchFamily="18" charset="0"/>
              </a:rPr>
              <a:t>trên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mặt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phẳng</a:t>
            </a:r>
            <a:r>
              <a:rPr lang="en-US" sz="2800" dirty="0">
                <a:latin typeface="Times New Roman" panose="02020603050405020304" pitchFamily="18" charset="0"/>
                <a:cs typeface="Times New Roman" panose="02020603050405020304" pitchFamily="18" charset="0"/>
              </a:rPr>
              <a:t> ở </a:t>
            </a:r>
            <a:r>
              <a:rPr lang="en-US" sz="2800" dirty="0" err="1">
                <a:latin typeface="Times New Roman" panose="02020603050405020304" pitchFamily="18" charset="0"/>
                <a:cs typeface="Times New Roman" panose="02020603050405020304" pitchFamily="18" charset="0"/>
              </a:rPr>
              <a:t>Hình</a:t>
            </a:r>
            <a:r>
              <a:rPr lang="en-US" sz="2800" dirty="0">
                <a:latin typeface="Times New Roman" panose="02020603050405020304" pitchFamily="18" charset="0"/>
                <a:cs typeface="Times New Roman" panose="02020603050405020304" pitchFamily="18" charset="0"/>
              </a:rPr>
              <a:t> 3</a:t>
            </a:r>
            <a:endParaRPr lang="vi-VN" sz="2800" dirty="0">
              <a:latin typeface="Times New Roman" panose="02020603050405020304" pitchFamily="18" charset="0"/>
              <a:cs typeface="Times New Roman" panose="02020603050405020304" pitchFamily="18" charset="0"/>
            </a:endParaRPr>
          </a:p>
        </p:txBody>
      </p:sp>
      <p:pic>
        <p:nvPicPr>
          <p:cNvPr id="9" name="Picture 8">
            <a:extLst>
              <a:ext uri="{FF2B5EF4-FFF2-40B4-BE49-F238E27FC236}">
                <a16:creationId xmlns:a16="http://schemas.microsoft.com/office/drawing/2014/main" id="{FE3A9680-3DEE-448F-AC25-B8E51F21633F}"/>
              </a:ext>
            </a:extLst>
          </p:cNvPr>
          <p:cNvPicPr>
            <a:picLocks noChangeAspect="1"/>
          </p:cNvPicPr>
          <p:nvPr/>
        </p:nvPicPr>
        <p:blipFill>
          <a:blip r:embed="rId3"/>
          <a:stretch>
            <a:fillRect/>
          </a:stretch>
        </p:blipFill>
        <p:spPr>
          <a:xfrm>
            <a:off x="5734050" y="290945"/>
            <a:ext cx="6457950" cy="3829050"/>
          </a:xfrm>
          <a:prstGeom prst="rect">
            <a:avLst/>
          </a:prstGeom>
        </p:spPr>
      </p:pic>
      <p:sp>
        <p:nvSpPr>
          <p:cNvPr id="12" name="Thought Bubble: Cloud 11">
            <a:extLst>
              <a:ext uri="{FF2B5EF4-FFF2-40B4-BE49-F238E27FC236}">
                <a16:creationId xmlns:a16="http://schemas.microsoft.com/office/drawing/2014/main" id="{A2FBB6B1-79DC-4C49-8D02-2B6231ECD062}"/>
              </a:ext>
            </a:extLst>
          </p:cNvPr>
          <p:cNvSpPr/>
          <p:nvPr/>
        </p:nvSpPr>
        <p:spPr>
          <a:xfrm>
            <a:off x="3440836" y="4221000"/>
            <a:ext cx="8751164" cy="1083908"/>
          </a:xfrm>
          <a:prstGeom prst="cloudCallout">
            <a:avLst>
              <a:gd name="adj1" fmla="val -43649"/>
              <a:gd name="adj2" fmla="val 89343"/>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err="1">
                <a:solidFill>
                  <a:srgbClr val="FFC000"/>
                </a:solidFill>
                <a:latin typeface="Times New Roman" panose="02020603050405020304" pitchFamily="18" charset="0"/>
                <a:cs typeface="Times New Roman" panose="02020603050405020304" pitchFamily="18" charset="0"/>
              </a:rPr>
              <a:t>Nêu</a:t>
            </a:r>
            <a:r>
              <a:rPr lang="en-US" sz="2800" b="1" dirty="0">
                <a:solidFill>
                  <a:srgbClr val="FFC000"/>
                </a:solidFill>
                <a:latin typeface="Times New Roman" panose="02020603050405020304" pitchFamily="18" charset="0"/>
                <a:cs typeface="Times New Roman" panose="02020603050405020304" pitchFamily="18" charset="0"/>
              </a:rPr>
              <a:t> </a:t>
            </a:r>
            <a:r>
              <a:rPr lang="en-US" sz="2800" b="1" dirty="0" err="1">
                <a:solidFill>
                  <a:srgbClr val="FFC000"/>
                </a:solidFill>
                <a:latin typeface="Times New Roman" panose="02020603050405020304" pitchFamily="18" charset="0"/>
                <a:cs typeface="Times New Roman" panose="02020603050405020304" pitchFamily="18" charset="0"/>
              </a:rPr>
              <a:t>nhận</a:t>
            </a:r>
            <a:r>
              <a:rPr lang="en-US" sz="2800" b="1" dirty="0">
                <a:solidFill>
                  <a:srgbClr val="FFC000"/>
                </a:solidFill>
                <a:latin typeface="Times New Roman" panose="02020603050405020304" pitchFamily="18" charset="0"/>
                <a:cs typeface="Times New Roman" panose="02020603050405020304" pitchFamily="18" charset="0"/>
              </a:rPr>
              <a:t> </a:t>
            </a:r>
            <a:r>
              <a:rPr lang="en-US" sz="2800" b="1" dirty="0" err="1">
                <a:solidFill>
                  <a:srgbClr val="FFC000"/>
                </a:solidFill>
                <a:latin typeface="Times New Roman" panose="02020603050405020304" pitchFamily="18" charset="0"/>
                <a:cs typeface="Times New Roman" panose="02020603050405020304" pitchFamily="18" charset="0"/>
              </a:rPr>
              <a:t>xét</a:t>
            </a:r>
            <a:r>
              <a:rPr lang="en-US" sz="2800" b="1" dirty="0">
                <a:solidFill>
                  <a:srgbClr val="FFC000"/>
                </a:solidFill>
                <a:latin typeface="Times New Roman" panose="02020603050405020304" pitchFamily="18" charset="0"/>
                <a:cs typeface="Times New Roman" panose="02020603050405020304" pitchFamily="18" charset="0"/>
              </a:rPr>
              <a:t> </a:t>
            </a:r>
            <a:r>
              <a:rPr lang="en-US" sz="2800" b="1" dirty="0" err="1">
                <a:solidFill>
                  <a:srgbClr val="FFC000"/>
                </a:solidFill>
                <a:latin typeface="Times New Roman" panose="02020603050405020304" pitchFamily="18" charset="0"/>
                <a:cs typeface="Times New Roman" panose="02020603050405020304" pitchFamily="18" charset="0"/>
              </a:rPr>
              <a:t>về</a:t>
            </a:r>
            <a:r>
              <a:rPr lang="en-US" sz="2800" b="1" dirty="0">
                <a:solidFill>
                  <a:srgbClr val="FFC000"/>
                </a:solidFill>
                <a:latin typeface="Times New Roman" panose="02020603050405020304" pitchFamily="18" charset="0"/>
                <a:cs typeface="Times New Roman" panose="02020603050405020304" pitchFamily="18" charset="0"/>
              </a:rPr>
              <a:t> </a:t>
            </a:r>
            <a:r>
              <a:rPr lang="en-US" sz="2800" b="1" dirty="0" err="1">
                <a:solidFill>
                  <a:srgbClr val="FFC000"/>
                </a:solidFill>
                <a:latin typeface="Times New Roman" panose="02020603050405020304" pitchFamily="18" charset="0"/>
                <a:cs typeface="Times New Roman" panose="02020603050405020304" pitchFamily="18" charset="0"/>
              </a:rPr>
              <a:t>hai</a:t>
            </a:r>
            <a:r>
              <a:rPr lang="en-US" sz="2800" b="1" dirty="0">
                <a:solidFill>
                  <a:srgbClr val="FFC000"/>
                </a:solidFill>
                <a:latin typeface="Times New Roman" panose="02020603050405020304" pitchFamily="18" charset="0"/>
                <a:cs typeface="Times New Roman" panose="02020603050405020304" pitchFamily="18" charset="0"/>
              </a:rPr>
              <a:t> </a:t>
            </a:r>
            <a:r>
              <a:rPr lang="en-US" sz="2800" b="1" dirty="0" err="1">
                <a:solidFill>
                  <a:srgbClr val="FFC000"/>
                </a:solidFill>
                <a:latin typeface="Times New Roman" panose="02020603050405020304" pitchFamily="18" charset="0"/>
                <a:cs typeface="Times New Roman" panose="02020603050405020304" pitchFamily="18" charset="0"/>
              </a:rPr>
              <a:t>trục</a:t>
            </a:r>
            <a:r>
              <a:rPr lang="en-US" sz="2800" b="1" dirty="0">
                <a:solidFill>
                  <a:srgbClr val="FFC000"/>
                </a:solidFill>
                <a:latin typeface="Times New Roman" panose="02020603050405020304" pitchFamily="18" charset="0"/>
                <a:cs typeface="Times New Roman" panose="02020603050405020304" pitchFamily="18" charset="0"/>
              </a:rPr>
              <a:t> Ox, Oy?</a:t>
            </a:r>
            <a:endParaRPr lang="vi-VN" sz="2800" b="1" dirty="0">
              <a:solidFill>
                <a:srgbClr val="FFC000"/>
              </a:solidFill>
              <a:latin typeface="Times New Roman" panose="02020603050405020304" pitchFamily="18" charset="0"/>
              <a:cs typeface="Times New Roman" panose="02020603050405020304" pitchFamily="18" charset="0"/>
            </a:endParaRPr>
          </a:p>
        </p:txBody>
      </p:sp>
      <p:pic>
        <p:nvPicPr>
          <p:cNvPr id="13" name="Picture 12">
            <a:extLst>
              <a:ext uri="{FF2B5EF4-FFF2-40B4-BE49-F238E27FC236}">
                <a16:creationId xmlns:a16="http://schemas.microsoft.com/office/drawing/2014/main" id="{9AAA016C-571B-4BD7-B007-A44927A39FA5}"/>
              </a:ext>
            </a:extLst>
          </p:cNvPr>
          <p:cNvPicPr>
            <a:picLocks noChangeAspect="1"/>
          </p:cNvPicPr>
          <p:nvPr/>
        </p:nvPicPr>
        <p:blipFill>
          <a:blip r:embed="rId4">
            <a:extLst>
              <a:ext uri="{BEBA8EAE-BF5A-486C-A8C5-ECC9F3942E4B}">
                <a14:imgProps xmlns:a14="http://schemas.microsoft.com/office/drawing/2010/main">
                  <a14:imgLayer r:embed="rId5">
                    <a14:imgEffect>
                      <a14:backgroundRemoval t="2083" b="96875" l="2532" r="96203">
                        <a14:foregroundMark x1="36709" y1="19792" x2="36709" y2="19792"/>
                        <a14:foregroundMark x1="35443" y1="16667" x2="35443" y2="16667"/>
                        <a14:foregroundMark x1="37975" y1="15625" x2="37975" y2="15625"/>
                        <a14:foregroundMark x1="45570" y1="26042" x2="45570" y2="26042"/>
                        <a14:foregroundMark x1="44304" y1="29167" x2="44304" y2="29167"/>
                        <a14:foregroundMark x1="53165" y1="19792" x2="53165" y2="19792"/>
                      </a14:backgroundRemoval>
                    </a14:imgEffect>
                  </a14:imgLayer>
                </a14:imgProps>
              </a:ext>
            </a:extLst>
          </a:blip>
          <a:stretch>
            <a:fillRect/>
          </a:stretch>
        </p:blipFill>
        <p:spPr>
          <a:xfrm>
            <a:off x="2856000" y="4869000"/>
            <a:ext cx="1481006" cy="1799703"/>
          </a:xfrm>
          <a:prstGeom prst="rect">
            <a:avLst/>
          </a:prstGeom>
        </p:spPr>
      </p:pic>
    </p:spTree>
    <p:extLst>
      <p:ext uri="{BB962C8B-B14F-4D97-AF65-F5344CB8AC3E}">
        <p14:creationId xmlns:p14="http://schemas.microsoft.com/office/powerpoint/2010/main" val="25481284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6" presetClass="entr" presetSubtype="16" fill="hold" nodeType="click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circle(in)">
                                      <p:cBhvr>
                                        <p:cTn id="14" dur="500"/>
                                        <p:tgtEl>
                                          <p:spTgt spid="9"/>
                                        </p:tgtEl>
                                      </p:cBhvr>
                                    </p:animEffec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fade">
                                      <p:cBhvr>
                                        <p:cTn id="19" dur="500"/>
                                        <p:tgtEl>
                                          <p:spTgt spid="7"/>
                                        </p:tgtEl>
                                      </p:cBhvr>
                                    </p:animEffect>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nodeType="clickEffect">
                                  <p:stCondLst>
                                    <p:cond delay="0"/>
                                  </p:stCondLst>
                                  <p:childTnLst>
                                    <p:set>
                                      <p:cBhvr>
                                        <p:cTn id="23" dur="1" fill="hold">
                                          <p:stCondLst>
                                            <p:cond delay="0"/>
                                          </p:stCondLst>
                                        </p:cTn>
                                        <p:tgtEl>
                                          <p:spTgt spid="13"/>
                                        </p:tgtEl>
                                        <p:attrNameLst>
                                          <p:attrName>style.visibility</p:attrName>
                                        </p:attrNameLst>
                                      </p:cBhvr>
                                      <p:to>
                                        <p:strVal val="visible"/>
                                      </p:to>
                                    </p:set>
                                  </p:childTnLst>
                                </p:cTn>
                              </p:par>
                            </p:childTnLst>
                          </p:cTn>
                        </p:par>
                        <p:par>
                          <p:cTn id="24" fill="hold">
                            <p:stCondLst>
                              <p:cond delay="0"/>
                            </p:stCondLst>
                            <p:childTnLst>
                              <p:par>
                                <p:cTn id="25" presetID="22" presetClass="entr" presetSubtype="4" fill="hold" grpId="0" nodeType="after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wipe(down)">
                                      <p:cBhvr>
                                        <p:cTn id="27" dur="1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Rounded Corners 3">
            <a:extLst>
              <a:ext uri="{FF2B5EF4-FFF2-40B4-BE49-F238E27FC236}">
                <a16:creationId xmlns:a16="http://schemas.microsoft.com/office/drawing/2014/main" id="{B31ACF99-674B-40E4-9645-532E3AE3B4C3}"/>
              </a:ext>
            </a:extLst>
          </p:cNvPr>
          <p:cNvSpPr/>
          <p:nvPr/>
        </p:nvSpPr>
        <p:spPr>
          <a:xfrm>
            <a:off x="101600" y="897207"/>
            <a:ext cx="7615382" cy="3691781"/>
          </a:xfrm>
          <a:prstGeom prst="roundRect">
            <a:avLst/>
          </a:prstGeom>
          <a:solidFill>
            <a:schemeClr val="accent5">
              <a:lumMod val="20000"/>
              <a:lumOff val="80000"/>
            </a:schemeClr>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dirty="0"/>
          </a:p>
        </p:txBody>
      </p:sp>
      <p:sp>
        <p:nvSpPr>
          <p:cNvPr id="5" name="Rectangle 4">
            <a:extLst>
              <a:ext uri="{FF2B5EF4-FFF2-40B4-BE49-F238E27FC236}">
                <a16:creationId xmlns:a16="http://schemas.microsoft.com/office/drawing/2014/main" id="{D2622FEB-A7EA-48CB-B1C8-09730C5FA701}"/>
              </a:ext>
            </a:extLst>
          </p:cNvPr>
          <p:cNvSpPr/>
          <p:nvPr/>
        </p:nvSpPr>
        <p:spPr>
          <a:xfrm>
            <a:off x="101600" y="897208"/>
            <a:ext cx="7615382" cy="502102"/>
          </a:xfrm>
          <a:prstGeom prst="rect">
            <a:avLst/>
          </a:prstGeom>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pic>
        <p:nvPicPr>
          <p:cNvPr id="6" name="Picture 5">
            <a:extLst>
              <a:ext uri="{FF2B5EF4-FFF2-40B4-BE49-F238E27FC236}">
                <a16:creationId xmlns:a16="http://schemas.microsoft.com/office/drawing/2014/main" id="{2FB0D8B8-DECE-4EC7-A1DC-36F3362CF9D0}"/>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10000" b="90000" l="10000" r="90000"/>
                    </a14:imgEffect>
                  </a14:imgLayer>
                </a14:imgProps>
              </a:ext>
            </a:extLst>
          </a:blip>
          <a:stretch>
            <a:fillRect/>
          </a:stretch>
        </p:blipFill>
        <p:spPr>
          <a:xfrm>
            <a:off x="-240352" y="661594"/>
            <a:ext cx="1347395" cy="1607419"/>
          </a:xfrm>
          <a:prstGeom prst="rect">
            <a:avLst/>
          </a:prstGeom>
        </p:spPr>
      </p:pic>
      <p:sp>
        <p:nvSpPr>
          <p:cNvPr id="7" name="TextBox 6">
            <a:extLst>
              <a:ext uri="{FF2B5EF4-FFF2-40B4-BE49-F238E27FC236}">
                <a16:creationId xmlns:a16="http://schemas.microsoft.com/office/drawing/2014/main" id="{C1FFDBE7-901C-4047-A82D-B361FBEB7604}"/>
              </a:ext>
            </a:extLst>
          </p:cNvPr>
          <p:cNvSpPr txBox="1"/>
          <p:nvPr/>
        </p:nvSpPr>
        <p:spPr>
          <a:xfrm>
            <a:off x="961562" y="1408254"/>
            <a:ext cx="6755420" cy="3108543"/>
          </a:xfrm>
          <a:prstGeom prst="rect">
            <a:avLst/>
          </a:prstGeom>
          <a:noFill/>
        </p:spPr>
        <p:txBody>
          <a:bodyPr wrap="square" rtlCol="0">
            <a:spAutoFit/>
          </a:bodyPr>
          <a:lstStyle/>
          <a:p>
            <a:r>
              <a:rPr lang="en-US" sz="2800" dirty="0" err="1">
                <a:latin typeface="Times New Roman" panose="02020603050405020304" pitchFamily="18" charset="0"/>
                <a:cs typeface="Times New Roman" panose="02020603050405020304" pitchFamily="18" charset="0"/>
              </a:rPr>
              <a:t>Trên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mặt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phẳng</a:t>
            </a:r>
            <a:r>
              <a:rPr lang="en-US" sz="2800" dirty="0">
                <a:latin typeface="Times New Roman" panose="02020603050405020304" pitchFamily="18" charset="0"/>
                <a:cs typeface="Times New Roman" panose="02020603050405020304" pitchFamily="18" charset="0"/>
              </a:rPr>
              <a:t>, ta </a:t>
            </a:r>
            <a:r>
              <a:rPr lang="en-US" sz="2800" dirty="0" err="1">
                <a:latin typeface="Times New Roman" panose="02020603050405020304" pitchFamily="18" charset="0"/>
                <a:cs typeface="Times New Roman" panose="02020603050405020304" pitchFamily="18" charset="0"/>
              </a:rPr>
              <a:t>vẽ</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hai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trục</a:t>
            </a:r>
            <a:r>
              <a:rPr lang="en-US" sz="2800" dirty="0">
                <a:latin typeface="Times New Roman" panose="02020603050405020304" pitchFamily="18" charset="0"/>
                <a:cs typeface="Times New Roman" panose="02020603050405020304" pitchFamily="18" charset="0"/>
              </a:rPr>
              <a:t> Ox, Oy </a:t>
            </a:r>
            <a:r>
              <a:rPr lang="en-US" sz="2800" dirty="0" err="1">
                <a:latin typeface="Times New Roman" panose="02020603050405020304" pitchFamily="18" charset="0"/>
                <a:cs typeface="Times New Roman" panose="02020603050405020304" pitchFamily="18" charset="0"/>
              </a:rPr>
              <a:t>vuông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góc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với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nhau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và</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cắt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nhau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tại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gốc</a:t>
            </a:r>
            <a:r>
              <a:rPr lang="en-US" sz="2800" dirty="0">
                <a:latin typeface="Times New Roman" panose="02020603050405020304" pitchFamily="18" charset="0"/>
                <a:cs typeface="Times New Roman" panose="02020603050405020304" pitchFamily="18" charset="0"/>
              </a:rPr>
              <a:t> O </a:t>
            </a:r>
            <a:r>
              <a:rPr lang="en-US" sz="2800" dirty="0" err="1">
                <a:latin typeface="Times New Roman" panose="02020603050405020304" pitchFamily="18" charset="0"/>
                <a:cs typeface="Times New Roman" panose="02020603050405020304" pitchFamily="18" charset="0"/>
              </a:rPr>
              <a:t>của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mỗi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trục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Khi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đó</a:t>
            </a:r>
            <a:r>
              <a:rPr lang="en-US" sz="2800" dirty="0">
                <a:latin typeface="Times New Roman" panose="02020603050405020304" pitchFamily="18" charset="0"/>
                <a:cs typeface="Times New Roman" panose="02020603050405020304" pitchFamily="18" charset="0"/>
              </a:rPr>
              <a:t> ta </a:t>
            </a:r>
            <a:r>
              <a:rPr lang="en-US" sz="2800" dirty="0" err="1">
                <a:latin typeface="Times New Roman" panose="02020603050405020304" pitchFamily="18" charset="0"/>
                <a:cs typeface="Times New Roman" panose="02020603050405020304" pitchFamily="18" charset="0"/>
              </a:rPr>
              <a:t>có</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hệ</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trục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tọa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độ</a:t>
            </a:r>
            <a:r>
              <a:rPr lang="en-US" sz="2800" dirty="0">
                <a:latin typeface="Times New Roman" panose="02020603050405020304" pitchFamily="18" charset="0"/>
                <a:cs typeface="Times New Roman" panose="02020603050405020304" pitchFamily="18" charset="0"/>
              </a:rPr>
              <a:t> Oxy.</a:t>
            </a:r>
          </a:p>
          <a:p>
            <a:r>
              <a:rPr lang="en-US" sz="2800" dirty="0">
                <a:latin typeface="Times New Roman" panose="02020603050405020304" pitchFamily="18" charset="0"/>
                <a:cs typeface="Times New Roman" panose="02020603050405020304" pitchFamily="18" charset="0"/>
              </a:rPr>
              <a:t>Ox </a:t>
            </a:r>
            <a:r>
              <a:rPr lang="en-US" sz="2800" dirty="0" err="1">
                <a:latin typeface="Times New Roman" panose="02020603050405020304" pitchFamily="18" charset="0"/>
                <a:cs typeface="Times New Roman" panose="02020603050405020304" pitchFamily="18" charset="0"/>
              </a:rPr>
              <a:t>gọi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là</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trục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hoành</a:t>
            </a:r>
            <a:r>
              <a:rPr lang="en-US" sz="2800" dirty="0">
                <a:latin typeface="Times New Roman" panose="02020603050405020304" pitchFamily="18" charset="0"/>
                <a:cs typeface="Times New Roman" panose="02020603050405020304" pitchFamily="18" charset="0"/>
              </a:rPr>
              <a:t>, Oy </a:t>
            </a:r>
            <a:r>
              <a:rPr lang="en-US" sz="2800" dirty="0" err="1">
                <a:latin typeface="Times New Roman" panose="02020603050405020304" pitchFamily="18" charset="0"/>
                <a:cs typeface="Times New Roman" panose="02020603050405020304" pitchFamily="18" charset="0"/>
              </a:rPr>
              <a:t>gọi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là</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trục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tung</a:t>
            </a:r>
            <a:r>
              <a:rPr lang="en-US" sz="2800" dirty="0">
                <a:latin typeface="Times New Roman" panose="02020603050405020304" pitchFamily="18" charset="0"/>
                <a:cs typeface="Times New Roman" panose="02020603050405020304" pitchFamily="18" charset="0"/>
              </a:rPr>
              <a:t>. </a:t>
            </a:r>
          </a:p>
          <a:p>
            <a:r>
              <a:rPr lang="en-US" sz="2800" dirty="0">
                <a:latin typeface="Times New Roman" panose="02020603050405020304" pitchFamily="18" charset="0"/>
                <a:cs typeface="Times New Roman" panose="02020603050405020304" pitchFamily="18" charset="0"/>
              </a:rPr>
              <a:t>O </a:t>
            </a:r>
            <a:r>
              <a:rPr lang="en-US" sz="2800" dirty="0" err="1">
                <a:latin typeface="Times New Roman" panose="02020603050405020304" pitchFamily="18" charset="0"/>
                <a:cs typeface="Times New Roman" panose="02020603050405020304" pitchFamily="18" charset="0"/>
              </a:rPr>
              <a:t>gọi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là</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gốc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tọa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độ</a:t>
            </a:r>
            <a:r>
              <a:rPr lang="en-US" sz="2800" dirty="0">
                <a:latin typeface="Times New Roman" panose="02020603050405020304" pitchFamily="18" charset="0"/>
                <a:cs typeface="Times New Roman" panose="02020603050405020304" pitchFamily="18" charset="0"/>
              </a:rPr>
              <a:t>.</a:t>
            </a:r>
          </a:p>
          <a:p>
            <a:r>
              <a:rPr lang="en-US" sz="2800" dirty="0" err="1">
                <a:latin typeface="Times New Roman" panose="02020603050405020304" pitchFamily="18" charset="0"/>
                <a:cs typeface="Times New Roman" panose="02020603050405020304" pitchFamily="18" charset="0"/>
              </a:rPr>
              <a:t>Mặt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phẳng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có</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hệ</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trục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tọa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độ</a:t>
            </a:r>
            <a:r>
              <a:rPr lang="en-US" sz="2800" dirty="0">
                <a:latin typeface="Times New Roman" panose="02020603050405020304" pitchFamily="18" charset="0"/>
                <a:cs typeface="Times New Roman" panose="02020603050405020304" pitchFamily="18" charset="0"/>
              </a:rPr>
              <a:t> Oxy </a:t>
            </a:r>
            <a:r>
              <a:rPr lang="en-US" sz="2800" dirty="0" err="1">
                <a:latin typeface="Times New Roman" panose="02020603050405020304" pitchFamily="18" charset="0"/>
                <a:cs typeface="Times New Roman" panose="02020603050405020304" pitchFamily="18" charset="0"/>
              </a:rPr>
              <a:t>gọi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là</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mặt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phẳng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tọa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độ</a:t>
            </a:r>
            <a:r>
              <a:rPr lang="en-US" sz="2800" dirty="0">
                <a:latin typeface="Times New Roman" panose="02020603050405020304" pitchFamily="18" charset="0"/>
                <a:cs typeface="Times New Roman" panose="02020603050405020304" pitchFamily="18" charset="0"/>
              </a:rPr>
              <a:t> Oxy.</a:t>
            </a:r>
            <a:endParaRPr lang="vi-VN" sz="2800" dirty="0">
              <a:latin typeface="Times New Roman" panose="02020603050405020304" pitchFamily="18" charset="0"/>
              <a:cs typeface="Times New Roman" panose="02020603050405020304" pitchFamily="18" charset="0"/>
            </a:endParaRPr>
          </a:p>
        </p:txBody>
      </p:sp>
      <p:grpSp>
        <p:nvGrpSpPr>
          <p:cNvPr id="8" name="Group 7">
            <a:extLst>
              <a:ext uri="{FF2B5EF4-FFF2-40B4-BE49-F238E27FC236}">
                <a16:creationId xmlns:a16="http://schemas.microsoft.com/office/drawing/2014/main" id="{6BCACC37-FE60-4D28-A2E6-64BE3A77F2B5}"/>
              </a:ext>
            </a:extLst>
          </p:cNvPr>
          <p:cNvGrpSpPr/>
          <p:nvPr/>
        </p:nvGrpSpPr>
        <p:grpSpPr>
          <a:xfrm>
            <a:off x="595742" y="290945"/>
            <a:ext cx="4142518" cy="523220"/>
            <a:chOff x="595742" y="290945"/>
            <a:chExt cx="4142518" cy="523220"/>
          </a:xfrm>
        </p:grpSpPr>
        <p:sp>
          <p:nvSpPr>
            <p:cNvPr id="9" name="TextBox 8">
              <a:extLst>
                <a:ext uri="{FF2B5EF4-FFF2-40B4-BE49-F238E27FC236}">
                  <a16:creationId xmlns:a16="http://schemas.microsoft.com/office/drawing/2014/main" id="{3C2E4B1C-627D-4C3F-A945-F602FEB12C15}"/>
                </a:ext>
              </a:extLst>
            </p:cNvPr>
            <p:cNvSpPr txBox="1"/>
            <p:nvPr/>
          </p:nvSpPr>
          <p:spPr>
            <a:xfrm>
              <a:off x="623456" y="290945"/>
              <a:ext cx="4114804" cy="523220"/>
            </a:xfrm>
            <a:prstGeom prst="rect">
              <a:avLst/>
            </a:prstGeom>
            <a:noFill/>
          </p:spPr>
          <p:txBody>
            <a:bodyPr wrap="square" rtlCol="0">
              <a:spAutoFit/>
            </a:bodyPr>
            <a:lstStyle/>
            <a:p>
              <a:r>
                <a:rPr lang="en-US" sz="2800" b="1" dirty="0">
                  <a:solidFill>
                    <a:srgbClr val="FF0000"/>
                  </a:solidFill>
                  <a:latin typeface="Times New Roman" panose="02020603050405020304" pitchFamily="18" charset="0"/>
                  <a:cs typeface="Times New Roman" panose="02020603050405020304" pitchFamily="18" charset="0"/>
                </a:rPr>
                <a:t>I.MẶT PHẲNG TỌA ĐỘ</a:t>
              </a:r>
              <a:endParaRPr lang="vi-VN" sz="2800" b="1" dirty="0">
                <a:solidFill>
                  <a:srgbClr val="FF0000"/>
                </a:solidFill>
                <a:latin typeface="Times New Roman" panose="02020603050405020304" pitchFamily="18" charset="0"/>
                <a:cs typeface="Times New Roman" panose="02020603050405020304" pitchFamily="18" charset="0"/>
              </a:endParaRPr>
            </a:p>
          </p:txBody>
        </p:sp>
        <p:sp>
          <p:nvSpPr>
            <p:cNvPr id="10" name="TextBox 9">
              <a:extLst>
                <a:ext uri="{FF2B5EF4-FFF2-40B4-BE49-F238E27FC236}">
                  <a16:creationId xmlns:a16="http://schemas.microsoft.com/office/drawing/2014/main" id="{40A7B28C-6254-4B26-AFC3-5607EC87DFDC}"/>
                </a:ext>
              </a:extLst>
            </p:cNvPr>
            <p:cNvSpPr txBox="1"/>
            <p:nvPr/>
          </p:nvSpPr>
          <p:spPr>
            <a:xfrm>
              <a:off x="595742" y="290945"/>
              <a:ext cx="4114804" cy="523220"/>
            </a:xfrm>
            <a:prstGeom prst="rect">
              <a:avLst/>
            </a:prstGeom>
            <a:noFill/>
          </p:spPr>
          <p:txBody>
            <a:bodyPr wrap="square" rtlCol="0">
              <a:spAutoFit/>
            </a:bodyPr>
            <a:lstStyle/>
            <a:p>
              <a:r>
                <a:rPr lang="en-US" sz="2800" b="1" dirty="0">
                  <a:solidFill>
                    <a:srgbClr val="002060"/>
                  </a:solidFill>
                  <a:latin typeface="Times New Roman" panose="02020603050405020304" pitchFamily="18" charset="0"/>
                  <a:cs typeface="Times New Roman" panose="02020603050405020304" pitchFamily="18" charset="0"/>
                </a:rPr>
                <a:t>I.MẶT PHẲNG TỌA ĐỘ</a:t>
              </a:r>
              <a:endParaRPr lang="vi-VN" sz="2800" b="1" dirty="0">
                <a:solidFill>
                  <a:srgbClr val="002060"/>
                </a:solidFill>
                <a:latin typeface="Times New Roman" panose="02020603050405020304" pitchFamily="18" charset="0"/>
                <a:cs typeface="Times New Roman" panose="02020603050405020304" pitchFamily="18" charset="0"/>
              </a:endParaRPr>
            </a:p>
          </p:txBody>
        </p:sp>
      </p:grpSp>
      <p:sp>
        <p:nvSpPr>
          <p:cNvPr id="15" name="TextBox 14">
            <a:extLst>
              <a:ext uri="{FF2B5EF4-FFF2-40B4-BE49-F238E27FC236}">
                <a16:creationId xmlns:a16="http://schemas.microsoft.com/office/drawing/2014/main" id="{3D7843FD-D87B-4025-BC25-BFEFC27007EE}"/>
              </a:ext>
            </a:extLst>
          </p:cNvPr>
          <p:cNvSpPr txBox="1"/>
          <p:nvPr/>
        </p:nvSpPr>
        <p:spPr>
          <a:xfrm>
            <a:off x="3792000" y="5229000"/>
            <a:ext cx="8400000" cy="954107"/>
          </a:xfrm>
          <a:prstGeom prst="rect">
            <a:avLst/>
          </a:prstGeom>
          <a:solidFill>
            <a:schemeClr val="accent4">
              <a:lumMod val="40000"/>
              <a:lumOff val="6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rtlCol="0">
            <a:spAutoFit/>
          </a:bodyPr>
          <a:lstStyle/>
          <a:p>
            <a:r>
              <a:rPr lang="en-US" sz="2800" b="1" i="1" u="sng" dirty="0" err="1">
                <a:latin typeface="Times New Roman" panose="02020603050405020304" pitchFamily="18" charset="0"/>
                <a:cs typeface="Times New Roman" panose="02020603050405020304" pitchFamily="18" charset="0"/>
              </a:rPr>
              <a:t>Chú</a:t>
            </a:r>
            <a:r>
              <a:rPr lang="en-US" sz="2800" b="1" i="1" u="sng" dirty="0">
                <a:latin typeface="Times New Roman" panose="02020603050405020304" pitchFamily="18" charset="0"/>
                <a:cs typeface="Times New Roman" panose="02020603050405020304" pitchFamily="18" charset="0"/>
              </a:rPr>
              <a:t> ý: </a:t>
            </a:r>
            <a:r>
              <a:rPr lang="en-US" sz="2800" i="1" dirty="0" err="1">
                <a:latin typeface="Times New Roman" panose="02020603050405020304" pitchFamily="18" charset="0"/>
                <a:cs typeface="Times New Roman" panose="02020603050405020304" pitchFamily="18" charset="0"/>
              </a:rPr>
              <a:t>Các</a:t>
            </a:r>
            <a:r>
              <a:rPr lang="en-US" sz="2800" i="1" dirty="0">
                <a:latin typeface="Times New Roman" panose="02020603050405020304" pitchFamily="18" charset="0"/>
                <a:cs typeface="Times New Roman" panose="02020603050405020304" pitchFamily="18" charset="0"/>
              </a:rPr>
              <a:t> đ</a:t>
            </a:r>
            <a:r>
              <a:rPr lang="vi-VN" sz="2800" i="1" dirty="0">
                <a:latin typeface="Times New Roman" panose="02020603050405020304" pitchFamily="18" charset="0"/>
                <a:cs typeface="Times New Roman" panose="02020603050405020304" pitchFamily="18" charset="0"/>
              </a:rPr>
              <a:t>ơ</a:t>
            </a:r>
            <a:r>
              <a:rPr lang="en-US" sz="2800" i="1" dirty="0">
                <a:latin typeface="Times New Roman" panose="02020603050405020304" pitchFamily="18" charset="0"/>
                <a:cs typeface="Times New Roman" panose="02020603050405020304" pitchFamily="18" charset="0"/>
              </a:rPr>
              <a:t>n </a:t>
            </a:r>
            <a:r>
              <a:rPr lang="en-US" sz="2800" i="1" dirty="0" err="1">
                <a:latin typeface="Times New Roman" panose="02020603050405020304" pitchFamily="18" charset="0"/>
                <a:cs typeface="Times New Roman" panose="02020603050405020304" pitchFamily="18" charset="0"/>
              </a:rPr>
              <a:t>vị</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độ</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dài</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trên</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hai</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trục</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tọa</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độ</a:t>
            </a:r>
            <a:r>
              <a:rPr lang="en-US" sz="2800" i="1" dirty="0">
                <a:latin typeface="Times New Roman" panose="02020603050405020304" pitchFamily="18" charset="0"/>
                <a:cs typeface="Times New Roman" panose="02020603050405020304" pitchFamily="18" charset="0"/>
              </a:rPr>
              <a:t> đ</a:t>
            </a:r>
            <a:r>
              <a:rPr lang="vi-VN" sz="2800" i="1" dirty="0">
                <a:latin typeface="Times New Roman" panose="02020603050405020304" pitchFamily="18" charset="0"/>
                <a:cs typeface="Times New Roman" panose="02020603050405020304" pitchFamily="18" charset="0"/>
              </a:rPr>
              <a:t>ược chọn bằng nhau (nếu không có lưu ý gì thêm)</a:t>
            </a:r>
          </a:p>
        </p:txBody>
      </p:sp>
      <p:pic>
        <p:nvPicPr>
          <p:cNvPr id="3" name="Picture 2">
            <a:extLst>
              <a:ext uri="{FF2B5EF4-FFF2-40B4-BE49-F238E27FC236}">
                <a16:creationId xmlns:a16="http://schemas.microsoft.com/office/drawing/2014/main" id="{E1E72543-36E0-4422-9B5E-B50C7D318A01}"/>
              </a:ext>
            </a:extLst>
          </p:cNvPr>
          <p:cNvPicPr>
            <a:picLocks noChangeAspect="1"/>
          </p:cNvPicPr>
          <p:nvPr/>
        </p:nvPicPr>
        <p:blipFill>
          <a:blip r:embed="rId5"/>
          <a:stretch>
            <a:fillRect/>
          </a:stretch>
        </p:blipFill>
        <p:spPr>
          <a:xfrm>
            <a:off x="7768580" y="895145"/>
            <a:ext cx="4248000" cy="3652177"/>
          </a:xfrm>
          <a:prstGeom prst="rect">
            <a:avLst/>
          </a:prstGeom>
        </p:spPr>
      </p:pic>
    </p:spTree>
    <p:extLst>
      <p:ext uri="{BB962C8B-B14F-4D97-AF65-F5344CB8AC3E}">
        <p14:creationId xmlns:p14="http://schemas.microsoft.com/office/powerpoint/2010/main" val="16884578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8EB8F67A-1E5F-4FB7-A18A-28517270D4E8}"/>
              </a:ext>
            </a:extLst>
          </p:cNvPr>
          <p:cNvGrpSpPr/>
          <p:nvPr/>
        </p:nvGrpSpPr>
        <p:grpSpPr>
          <a:xfrm>
            <a:off x="1200000" y="189000"/>
            <a:ext cx="4142518" cy="523220"/>
            <a:chOff x="595742" y="290945"/>
            <a:chExt cx="4142518" cy="523220"/>
          </a:xfrm>
        </p:grpSpPr>
        <p:sp>
          <p:nvSpPr>
            <p:cNvPr id="5" name="TextBox 4">
              <a:extLst>
                <a:ext uri="{FF2B5EF4-FFF2-40B4-BE49-F238E27FC236}">
                  <a16:creationId xmlns:a16="http://schemas.microsoft.com/office/drawing/2014/main" id="{267AE0E8-3271-4ACB-AD8F-00B38C7F90D0}"/>
                </a:ext>
              </a:extLst>
            </p:cNvPr>
            <p:cNvSpPr txBox="1"/>
            <p:nvPr/>
          </p:nvSpPr>
          <p:spPr>
            <a:xfrm>
              <a:off x="623456" y="290945"/>
              <a:ext cx="4114804" cy="523220"/>
            </a:xfrm>
            <a:prstGeom prst="rect">
              <a:avLst/>
            </a:prstGeom>
            <a:noFill/>
          </p:spPr>
          <p:txBody>
            <a:bodyPr wrap="square" rtlCol="0">
              <a:spAutoFit/>
            </a:bodyPr>
            <a:lstStyle/>
            <a:p>
              <a:r>
                <a:rPr lang="en-US" sz="2800" b="1" dirty="0">
                  <a:solidFill>
                    <a:srgbClr val="FF0000"/>
                  </a:solidFill>
                  <a:latin typeface="Times New Roman" panose="02020603050405020304" pitchFamily="18" charset="0"/>
                  <a:cs typeface="Times New Roman" panose="02020603050405020304" pitchFamily="18" charset="0"/>
                </a:rPr>
                <a:t>I.MẶT PHẲNG TỌA ĐỘ</a:t>
              </a:r>
              <a:endParaRPr lang="vi-VN" sz="2800" b="1" dirty="0">
                <a:solidFill>
                  <a:srgbClr val="FF0000"/>
                </a:solidFill>
                <a:latin typeface="Times New Roman" panose="02020603050405020304" pitchFamily="18" charset="0"/>
                <a:cs typeface="Times New Roman" panose="02020603050405020304" pitchFamily="18" charset="0"/>
              </a:endParaRPr>
            </a:p>
          </p:txBody>
        </p:sp>
        <p:sp>
          <p:nvSpPr>
            <p:cNvPr id="6" name="TextBox 5">
              <a:extLst>
                <a:ext uri="{FF2B5EF4-FFF2-40B4-BE49-F238E27FC236}">
                  <a16:creationId xmlns:a16="http://schemas.microsoft.com/office/drawing/2014/main" id="{BEEF5B73-E857-4082-B3B4-7D157F1BCA29}"/>
                </a:ext>
              </a:extLst>
            </p:cNvPr>
            <p:cNvSpPr txBox="1"/>
            <p:nvPr/>
          </p:nvSpPr>
          <p:spPr>
            <a:xfrm>
              <a:off x="595742" y="290945"/>
              <a:ext cx="4114804" cy="523220"/>
            </a:xfrm>
            <a:prstGeom prst="rect">
              <a:avLst/>
            </a:prstGeom>
            <a:noFill/>
          </p:spPr>
          <p:txBody>
            <a:bodyPr wrap="square" rtlCol="0">
              <a:spAutoFit/>
            </a:bodyPr>
            <a:lstStyle/>
            <a:p>
              <a:r>
                <a:rPr lang="en-US" sz="2800" b="1" dirty="0">
                  <a:solidFill>
                    <a:srgbClr val="002060"/>
                  </a:solidFill>
                  <a:latin typeface="Times New Roman" panose="02020603050405020304" pitchFamily="18" charset="0"/>
                  <a:cs typeface="Times New Roman" panose="02020603050405020304" pitchFamily="18" charset="0"/>
                </a:rPr>
                <a:t>I.MẶT PHẲNG TỌA ĐỘ</a:t>
              </a:r>
              <a:endParaRPr lang="vi-VN" sz="2800" b="1" dirty="0">
                <a:solidFill>
                  <a:srgbClr val="002060"/>
                </a:solidFill>
                <a:latin typeface="Times New Roman" panose="02020603050405020304" pitchFamily="18" charset="0"/>
                <a:cs typeface="Times New Roman" panose="02020603050405020304" pitchFamily="18" charset="0"/>
              </a:endParaRPr>
            </a:p>
          </p:txBody>
        </p:sp>
      </p:grpSp>
      <p:sp>
        <p:nvSpPr>
          <p:cNvPr id="10" name="TextBox 9">
            <a:extLst>
              <a:ext uri="{FF2B5EF4-FFF2-40B4-BE49-F238E27FC236}">
                <a16:creationId xmlns:a16="http://schemas.microsoft.com/office/drawing/2014/main" id="{04BC3989-5A37-42A4-ABA2-FC0E702E3A34}"/>
              </a:ext>
            </a:extLst>
          </p:cNvPr>
          <p:cNvSpPr txBox="1"/>
          <p:nvPr/>
        </p:nvSpPr>
        <p:spPr>
          <a:xfrm>
            <a:off x="1242429" y="658933"/>
            <a:ext cx="6040582" cy="2677656"/>
          </a:xfrm>
          <a:prstGeom prst="rect">
            <a:avLst/>
          </a:prstGeom>
          <a:noFill/>
        </p:spPr>
        <p:txBody>
          <a:bodyPr wrap="square" rtlCol="0">
            <a:spAutoFit/>
          </a:bodyPr>
          <a:lstStyle/>
          <a:p>
            <a:pPr algn="just"/>
            <a:r>
              <a:rPr lang="en-US" sz="2800" b="1" i="1" u="sng" dirty="0" err="1">
                <a:latin typeface="Times New Roman" panose="02020603050405020304" pitchFamily="18" charset="0"/>
                <a:cs typeface="Times New Roman" panose="02020603050405020304" pitchFamily="18" charset="0"/>
              </a:rPr>
              <a:t>Ví</a:t>
            </a:r>
            <a:r>
              <a:rPr lang="en-US" sz="2800" b="1" i="1" u="sng" dirty="0">
                <a:latin typeface="Times New Roman" panose="02020603050405020304" pitchFamily="18" charset="0"/>
                <a:cs typeface="Times New Roman" panose="02020603050405020304" pitchFamily="18" charset="0"/>
              </a:rPr>
              <a:t> </a:t>
            </a:r>
            <a:r>
              <a:rPr lang="en-US" sz="2800" b="1" i="1" u="sng" dirty="0" err="1">
                <a:latin typeface="Times New Roman" panose="02020603050405020304" pitchFamily="18" charset="0"/>
                <a:cs typeface="Times New Roman" panose="02020603050405020304" pitchFamily="18" charset="0"/>
              </a:rPr>
              <a:t>dụ</a:t>
            </a:r>
            <a:r>
              <a:rPr lang="en-US" sz="2800" b="1" i="1" u="sng" dirty="0">
                <a:latin typeface="Times New Roman" panose="02020603050405020304" pitchFamily="18" charset="0"/>
                <a:cs typeface="Times New Roman" panose="02020603050405020304" pitchFamily="18" charset="0"/>
              </a:rPr>
              <a:t> 1</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Màn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hình</a:t>
            </a:r>
            <a:r>
              <a:rPr lang="en-US" sz="2800" dirty="0">
                <a:latin typeface="Times New Roman" panose="02020603050405020304" pitchFamily="18" charset="0"/>
                <a:cs typeface="Times New Roman" panose="02020603050405020304" pitchFamily="18" charset="0"/>
              </a:rPr>
              <a:t> ra </a:t>
            </a:r>
            <a:r>
              <a:rPr lang="en-US" sz="2800" dirty="0" err="1">
                <a:latin typeface="Times New Roman" panose="02020603050405020304" pitchFamily="18" charset="0"/>
                <a:cs typeface="Times New Roman" panose="02020603050405020304" pitchFamily="18" charset="0"/>
              </a:rPr>
              <a:t>đa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gợi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lên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hình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ảnh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một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mặt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phẳng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tọa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độ</a:t>
            </a:r>
            <a:r>
              <a:rPr lang="en-US" sz="2800" dirty="0">
                <a:latin typeface="Times New Roman" panose="02020603050405020304" pitchFamily="18" charset="0"/>
                <a:cs typeface="Times New Roman" panose="02020603050405020304" pitchFamily="18" charset="0"/>
              </a:rPr>
              <a:t>. Ba </a:t>
            </a:r>
            <a:r>
              <a:rPr lang="en-US" sz="2800" dirty="0" err="1">
                <a:latin typeface="Times New Roman" panose="02020603050405020304" pitchFamily="18" charset="0"/>
                <a:cs typeface="Times New Roman" panose="02020603050405020304" pitchFamily="18" charset="0"/>
              </a:rPr>
              <a:t>chấm</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sáng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trên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màn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hình</a:t>
            </a:r>
            <a:r>
              <a:rPr lang="en-US" sz="2800" dirty="0">
                <a:latin typeface="Times New Roman" panose="02020603050405020304" pitchFamily="18" charset="0"/>
                <a:cs typeface="Times New Roman" panose="02020603050405020304" pitchFamily="18" charset="0"/>
              </a:rPr>
              <a:t> ra </a:t>
            </a:r>
            <a:r>
              <a:rPr lang="en-US" sz="2800" dirty="0" err="1">
                <a:latin typeface="Times New Roman" panose="02020603050405020304" pitchFamily="18" charset="0"/>
                <a:cs typeface="Times New Roman" panose="02020603050405020304" pitchFamily="18" charset="0"/>
              </a:rPr>
              <a:t>đa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của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đài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kiểm</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soát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không</a:t>
            </a:r>
            <a:r>
              <a:rPr lang="en-US" sz="2800" dirty="0">
                <a:latin typeface="Times New Roman" panose="02020603050405020304" pitchFamily="18" charset="0"/>
                <a:cs typeface="Times New Roman" panose="02020603050405020304" pitchFamily="18" charset="0"/>
              </a:rPr>
              <a:t> l</a:t>
            </a:r>
            <a:r>
              <a:rPr lang="vi-VN" sz="2800" dirty="0">
                <a:latin typeface="Times New Roman" panose="02020603050405020304" pitchFamily="18" charset="0"/>
                <a:cs typeface="Times New Roman" panose="02020603050405020304" pitchFamily="18" charset="0"/>
              </a:rPr>
              <a:t>ư</a:t>
            </a:r>
            <a:r>
              <a:rPr lang="en-US" sz="2800" dirty="0">
                <a:latin typeface="Times New Roman" panose="02020603050405020304" pitchFamily="18" charset="0"/>
                <a:cs typeface="Times New Roman" panose="02020603050405020304" pitchFamily="18" charset="0"/>
              </a:rPr>
              <a:t>u (</a:t>
            </a:r>
            <a:r>
              <a:rPr lang="en-US" sz="2800" dirty="0" err="1">
                <a:latin typeface="Times New Roman" panose="02020603050405020304" pitchFamily="18" charset="0"/>
                <a:cs typeface="Times New Roman" panose="02020603050405020304" pitchFamily="18" charset="0"/>
              </a:rPr>
              <a:t>hình</a:t>
            </a:r>
            <a:r>
              <a:rPr lang="en-US" sz="2800" dirty="0">
                <a:latin typeface="Times New Roman" panose="02020603050405020304" pitchFamily="18" charset="0"/>
                <a:cs typeface="Times New Roman" panose="02020603050405020304" pitchFamily="18" charset="0"/>
              </a:rPr>
              <a:t> 5) </a:t>
            </a:r>
            <a:r>
              <a:rPr lang="en-US" sz="2800" dirty="0" err="1">
                <a:latin typeface="Times New Roman" panose="02020603050405020304" pitchFamily="18" charset="0"/>
                <a:cs typeface="Times New Roman" panose="02020603050405020304" pitchFamily="18" charset="0"/>
              </a:rPr>
              <a:t>nằm</a:t>
            </a:r>
            <a:r>
              <a:rPr lang="en-US" sz="2800" dirty="0">
                <a:latin typeface="Times New Roman" panose="02020603050405020304" pitchFamily="18" charset="0"/>
                <a:cs typeface="Times New Roman" panose="02020603050405020304" pitchFamily="18" charset="0"/>
              </a:rPr>
              <a:t> ở </a:t>
            </a:r>
            <a:r>
              <a:rPr lang="en-US" sz="2800" dirty="0" err="1">
                <a:latin typeface="Times New Roman" panose="02020603050405020304" pitchFamily="18" charset="0"/>
                <a:cs typeface="Times New Roman" panose="02020603050405020304" pitchFamily="18" charset="0"/>
              </a:rPr>
              <a:t>góc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phần</a:t>
            </a:r>
            <a:r>
              <a:rPr lang="en-US" sz="2800" dirty="0">
                <a:latin typeface="Times New Roman" panose="02020603050405020304" pitchFamily="18" charset="0"/>
                <a:cs typeface="Times New Roman" panose="02020603050405020304" pitchFamily="18" charset="0"/>
              </a:rPr>
              <a:t> t</a:t>
            </a:r>
            <a:r>
              <a:rPr lang="vi-VN" sz="2800" dirty="0">
                <a:latin typeface="Times New Roman" panose="02020603050405020304" pitchFamily="18" charset="0"/>
                <a:cs typeface="Times New Roman" panose="02020603050405020304" pitchFamily="18" charset="0"/>
              </a:rPr>
              <a:t>ư</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nào</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của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mặt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phẳng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tọa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độ</a:t>
            </a:r>
            <a:r>
              <a:rPr lang="en-US" sz="2800" dirty="0">
                <a:latin typeface="Times New Roman" panose="02020603050405020304" pitchFamily="18" charset="0"/>
                <a:cs typeface="Times New Roman" panose="02020603050405020304" pitchFamily="18" charset="0"/>
              </a:rPr>
              <a:t>?</a:t>
            </a:r>
          </a:p>
          <a:p>
            <a:endParaRPr lang="vi-VN" sz="2800" dirty="0">
              <a:latin typeface="Times New Roman" panose="02020603050405020304" pitchFamily="18" charset="0"/>
              <a:cs typeface="Times New Roman" panose="02020603050405020304" pitchFamily="18" charset="0"/>
            </a:endParaRPr>
          </a:p>
        </p:txBody>
      </p:sp>
      <p:sp>
        <p:nvSpPr>
          <p:cNvPr id="11" name="TextBox 10">
            <a:extLst>
              <a:ext uri="{FF2B5EF4-FFF2-40B4-BE49-F238E27FC236}">
                <a16:creationId xmlns:a16="http://schemas.microsoft.com/office/drawing/2014/main" id="{01B0CC96-A842-4E7F-83D1-A59304FBE592}"/>
              </a:ext>
            </a:extLst>
          </p:cNvPr>
          <p:cNvSpPr txBox="1"/>
          <p:nvPr/>
        </p:nvSpPr>
        <p:spPr>
          <a:xfrm>
            <a:off x="1839906" y="3054276"/>
            <a:ext cx="1607127" cy="523220"/>
          </a:xfrm>
          <a:prstGeom prst="rect">
            <a:avLst/>
          </a:prstGeom>
          <a:noFill/>
        </p:spPr>
        <p:txBody>
          <a:bodyPr wrap="square" rtlCol="0">
            <a:spAutoFit/>
          </a:bodyPr>
          <a:lstStyle/>
          <a:p>
            <a:r>
              <a:rPr lang="en-US" sz="2800" b="1" i="1" u="sng" dirty="0" err="1">
                <a:solidFill>
                  <a:srgbClr val="0000CC"/>
                </a:solidFill>
                <a:latin typeface="Times New Roman" panose="02020603050405020304" pitchFamily="18" charset="0"/>
                <a:cs typeface="Times New Roman" panose="02020603050405020304" pitchFamily="18" charset="0"/>
              </a:rPr>
              <a:t>Giải</a:t>
            </a:r>
            <a:endParaRPr lang="vi-VN" sz="2800" b="1" i="1" u="sng" dirty="0">
              <a:solidFill>
                <a:srgbClr val="0000CC"/>
              </a:solidFill>
              <a:latin typeface="Times New Roman" panose="02020603050405020304" pitchFamily="18" charset="0"/>
              <a:cs typeface="Times New Roman" panose="02020603050405020304" pitchFamily="18" charset="0"/>
            </a:endParaRPr>
          </a:p>
        </p:txBody>
      </p:sp>
      <p:sp>
        <p:nvSpPr>
          <p:cNvPr id="12" name="TextBox 11">
            <a:extLst>
              <a:ext uri="{FF2B5EF4-FFF2-40B4-BE49-F238E27FC236}">
                <a16:creationId xmlns:a16="http://schemas.microsoft.com/office/drawing/2014/main" id="{6DE2E477-2E32-45BF-B85B-9AA416DCFC56}"/>
              </a:ext>
            </a:extLst>
          </p:cNvPr>
          <p:cNvSpPr txBox="1"/>
          <p:nvPr/>
        </p:nvSpPr>
        <p:spPr>
          <a:xfrm>
            <a:off x="2352000" y="3501000"/>
            <a:ext cx="5003011" cy="1815882"/>
          </a:xfrm>
          <a:prstGeom prst="rect">
            <a:avLst/>
          </a:prstGeom>
          <a:noFill/>
        </p:spPr>
        <p:txBody>
          <a:bodyPr wrap="square" rtlCol="0">
            <a:spAutoFit/>
          </a:bodyPr>
          <a:lstStyle/>
          <a:p>
            <a:pPr algn="just"/>
            <a:r>
              <a:rPr lang="en-US" sz="2800" dirty="0" err="1">
                <a:latin typeface="Times New Roman" panose="02020603050405020304" pitchFamily="18" charset="0"/>
                <a:cs typeface="Times New Roman" panose="02020603050405020304" pitchFamily="18" charset="0"/>
              </a:rPr>
              <a:t>Cả</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chấm</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sáng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trên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màn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hình</a:t>
            </a:r>
            <a:r>
              <a:rPr lang="en-US" sz="2800" dirty="0">
                <a:latin typeface="Times New Roman" panose="02020603050405020304" pitchFamily="18" charset="0"/>
                <a:cs typeface="Times New Roman" panose="02020603050405020304" pitchFamily="18" charset="0"/>
              </a:rPr>
              <a:t> ra </a:t>
            </a:r>
            <a:r>
              <a:rPr lang="en-US" sz="2800" dirty="0" err="1">
                <a:latin typeface="Times New Roman" panose="02020603050405020304" pitchFamily="18" charset="0"/>
                <a:cs typeface="Times New Roman" panose="02020603050405020304" pitchFamily="18" charset="0"/>
              </a:rPr>
              <a:t>đa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của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đài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kiểm</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soát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không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lưu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đều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nằm</a:t>
            </a:r>
            <a:r>
              <a:rPr lang="en-US" sz="2800" dirty="0">
                <a:latin typeface="Times New Roman" panose="02020603050405020304" pitchFamily="18" charset="0"/>
                <a:cs typeface="Times New Roman" panose="02020603050405020304" pitchFamily="18" charset="0"/>
              </a:rPr>
              <a:t> ở </a:t>
            </a:r>
            <a:r>
              <a:rPr lang="en-US" sz="2800" dirty="0" err="1">
                <a:latin typeface="Times New Roman" panose="02020603050405020304" pitchFamily="18" charset="0"/>
                <a:cs typeface="Times New Roman" panose="02020603050405020304" pitchFamily="18" charset="0"/>
              </a:rPr>
              <a:t>góc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phần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tư</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thứ</a:t>
            </a:r>
            <a:r>
              <a:rPr lang="en-US" sz="2800" dirty="0">
                <a:latin typeface="Times New Roman" panose="02020603050405020304" pitchFamily="18" charset="0"/>
                <a:cs typeface="Times New Roman" panose="02020603050405020304" pitchFamily="18" charset="0"/>
              </a:rPr>
              <a:t> II </a:t>
            </a:r>
            <a:r>
              <a:rPr lang="en-US" sz="2800" dirty="0" err="1">
                <a:latin typeface="Times New Roman" panose="02020603050405020304" pitchFamily="18" charset="0"/>
                <a:cs typeface="Times New Roman" panose="02020603050405020304" pitchFamily="18" charset="0"/>
              </a:rPr>
              <a:t>của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mặt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phẳng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tọa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độ</a:t>
            </a:r>
            <a:r>
              <a:rPr lang="en-US" sz="2800" dirty="0">
                <a:latin typeface="Times New Roman" panose="02020603050405020304" pitchFamily="18" charset="0"/>
                <a:cs typeface="Times New Roman" panose="02020603050405020304" pitchFamily="18" charset="0"/>
              </a:rPr>
              <a:t>.</a:t>
            </a:r>
            <a:endParaRPr lang="vi-VN" sz="2800" dirty="0">
              <a:latin typeface="Times New Roman" panose="02020603050405020304" pitchFamily="18" charset="0"/>
              <a:cs typeface="Times New Roman" panose="02020603050405020304" pitchFamily="18" charset="0"/>
            </a:endParaRPr>
          </a:p>
        </p:txBody>
      </p:sp>
      <p:pic>
        <p:nvPicPr>
          <p:cNvPr id="2" name="Picture 1">
            <a:extLst>
              <a:ext uri="{FF2B5EF4-FFF2-40B4-BE49-F238E27FC236}">
                <a16:creationId xmlns:a16="http://schemas.microsoft.com/office/drawing/2014/main" id="{2F5CADEE-FA1B-467C-BB47-06DC8C0FB0D4}"/>
              </a:ext>
            </a:extLst>
          </p:cNvPr>
          <p:cNvPicPr>
            <a:picLocks noChangeAspect="1"/>
          </p:cNvPicPr>
          <p:nvPr/>
        </p:nvPicPr>
        <p:blipFill>
          <a:blip r:embed="rId3"/>
          <a:stretch>
            <a:fillRect/>
          </a:stretch>
        </p:blipFill>
        <p:spPr>
          <a:xfrm>
            <a:off x="7320001" y="1289530"/>
            <a:ext cx="4032000" cy="3592145"/>
          </a:xfrm>
          <a:prstGeom prst="rect">
            <a:avLst/>
          </a:prstGeom>
        </p:spPr>
      </p:pic>
    </p:spTree>
    <p:extLst>
      <p:ext uri="{BB962C8B-B14F-4D97-AF65-F5344CB8AC3E}">
        <p14:creationId xmlns:p14="http://schemas.microsoft.com/office/powerpoint/2010/main" val="39313457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ppt_x"/>
                                          </p:val>
                                        </p:tav>
                                        <p:tav tm="100000">
                                          <p:val>
                                            <p:strVal val="#ppt_x"/>
                                          </p:val>
                                        </p:tav>
                                      </p:tavLst>
                                    </p:anim>
                                    <p:anim calcmode="lin" valueType="num">
                                      <p:cBhvr additive="base">
                                        <p:cTn id="8"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grpId="0" nodeType="clickEffect">
                                  <p:stCondLst>
                                    <p:cond delay="0"/>
                                  </p:stCondLst>
                                  <p:childTnLst>
                                    <p:set>
                                      <p:cBhvr>
                                        <p:cTn id="12" dur="1" fill="hold">
                                          <p:stCondLst>
                                            <p:cond delay="0"/>
                                          </p:stCondLst>
                                        </p:cTn>
                                        <p:tgtEl>
                                          <p:spTgt spid="11"/>
                                        </p:tgtEl>
                                        <p:attrNameLst>
                                          <p:attrName>style.visibility</p:attrName>
                                        </p:attrNameLst>
                                      </p:cBhvr>
                                      <p:to>
                                        <p:strVal val="visible"/>
                                      </p:to>
                                    </p:set>
                                    <p:animEffect transition="in" filter="fade">
                                      <p:cBhvr>
                                        <p:cTn id="13" dur="1000"/>
                                        <p:tgtEl>
                                          <p:spTgt spid="11"/>
                                        </p:tgtEl>
                                      </p:cBhvr>
                                    </p:animEffect>
                                    <p:anim calcmode="lin" valueType="num">
                                      <p:cBhvr>
                                        <p:cTn id="14" dur="1000" fill="hold"/>
                                        <p:tgtEl>
                                          <p:spTgt spid="11"/>
                                        </p:tgtEl>
                                        <p:attrNameLst>
                                          <p:attrName>ppt_x</p:attrName>
                                        </p:attrNameLst>
                                      </p:cBhvr>
                                      <p:tavLst>
                                        <p:tav tm="0">
                                          <p:val>
                                            <p:strVal val="#ppt_x"/>
                                          </p:val>
                                        </p:tav>
                                        <p:tav tm="100000">
                                          <p:val>
                                            <p:strVal val="#ppt_x"/>
                                          </p:val>
                                        </p:tav>
                                      </p:tavLst>
                                    </p:anim>
                                    <p:anim calcmode="lin" valueType="num">
                                      <p:cBhvr>
                                        <p:cTn id="15"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 presetClass="entr" presetSubtype="4" fill="hold" grpId="0" nodeType="clickEffect">
                                  <p:stCondLst>
                                    <p:cond delay="0"/>
                                  </p:stCondLst>
                                  <p:childTnLst>
                                    <p:set>
                                      <p:cBhvr>
                                        <p:cTn id="19" dur="1" fill="hold">
                                          <p:stCondLst>
                                            <p:cond delay="0"/>
                                          </p:stCondLst>
                                        </p:cTn>
                                        <p:tgtEl>
                                          <p:spTgt spid="12"/>
                                        </p:tgtEl>
                                        <p:attrNameLst>
                                          <p:attrName>style.visibility</p:attrName>
                                        </p:attrNameLst>
                                      </p:cBhvr>
                                      <p:to>
                                        <p:strVal val="visible"/>
                                      </p:to>
                                    </p:set>
                                    <p:anim calcmode="lin" valueType="num">
                                      <p:cBhvr additive="base">
                                        <p:cTn id="20" dur="500" fill="hold"/>
                                        <p:tgtEl>
                                          <p:spTgt spid="12"/>
                                        </p:tgtEl>
                                        <p:attrNameLst>
                                          <p:attrName>ppt_x</p:attrName>
                                        </p:attrNameLst>
                                      </p:cBhvr>
                                      <p:tavLst>
                                        <p:tav tm="0">
                                          <p:val>
                                            <p:strVal val="#ppt_x"/>
                                          </p:val>
                                        </p:tav>
                                        <p:tav tm="100000">
                                          <p:val>
                                            <p:strVal val="#ppt_x"/>
                                          </p:val>
                                        </p:tav>
                                      </p:tavLst>
                                    </p:anim>
                                    <p:anim calcmode="lin" valueType="num">
                                      <p:cBhvr additive="base">
                                        <p:cTn id="21"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P spid="12"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id="{6C8A1C9F-684C-4CDB-940A-5A9F19AC5E5B}"/>
              </a:ext>
            </a:extLst>
          </p:cNvPr>
          <p:cNvGrpSpPr/>
          <p:nvPr/>
        </p:nvGrpSpPr>
        <p:grpSpPr>
          <a:xfrm>
            <a:off x="955961" y="152400"/>
            <a:ext cx="10280078" cy="537075"/>
            <a:chOff x="374068" y="166254"/>
            <a:chExt cx="10280078" cy="537075"/>
          </a:xfrm>
        </p:grpSpPr>
        <p:sp>
          <p:nvSpPr>
            <p:cNvPr id="4" name="TextBox 3">
              <a:extLst>
                <a:ext uri="{FF2B5EF4-FFF2-40B4-BE49-F238E27FC236}">
                  <a16:creationId xmlns:a16="http://schemas.microsoft.com/office/drawing/2014/main" id="{581193BB-5A6A-42CA-8249-BCBE2EB9B9FB}"/>
                </a:ext>
              </a:extLst>
            </p:cNvPr>
            <p:cNvSpPr txBox="1"/>
            <p:nvPr/>
          </p:nvSpPr>
          <p:spPr>
            <a:xfrm>
              <a:off x="401778" y="166254"/>
              <a:ext cx="10252368" cy="523220"/>
            </a:xfrm>
            <a:prstGeom prst="rect">
              <a:avLst/>
            </a:prstGeom>
            <a:noFill/>
          </p:spPr>
          <p:txBody>
            <a:bodyPr wrap="square" rtlCol="0">
              <a:spAutoFit/>
            </a:bodyPr>
            <a:lstStyle/>
            <a:p>
              <a:r>
                <a:rPr lang="en-US" sz="2800" b="1" dirty="0">
                  <a:solidFill>
                    <a:srgbClr val="002060"/>
                  </a:solidFill>
                  <a:latin typeface="Times New Roman" panose="02020603050405020304" pitchFamily="18" charset="0"/>
                  <a:cs typeface="Times New Roman" panose="02020603050405020304" pitchFamily="18" charset="0"/>
                </a:rPr>
                <a:t>II. TỌA ĐỘ CỦA MỘT ĐIỂM TRONG MẶT PHẲNG TỌA ĐỘ</a:t>
              </a:r>
              <a:endParaRPr lang="vi-VN" sz="2800" b="1" dirty="0">
                <a:solidFill>
                  <a:srgbClr val="002060"/>
                </a:solidFill>
                <a:latin typeface="Times New Roman" panose="02020603050405020304" pitchFamily="18" charset="0"/>
                <a:cs typeface="Times New Roman" panose="02020603050405020304" pitchFamily="18" charset="0"/>
              </a:endParaRPr>
            </a:p>
          </p:txBody>
        </p:sp>
        <p:sp>
          <p:nvSpPr>
            <p:cNvPr id="5" name="TextBox 4">
              <a:extLst>
                <a:ext uri="{FF2B5EF4-FFF2-40B4-BE49-F238E27FC236}">
                  <a16:creationId xmlns:a16="http://schemas.microsoft.com/office/drawing/2014/main" id="{DE08C9DB-CF23-40CC-A38E-DD60D753A272}"/>
                </a:ext>
              </a:extLst>
            </p:cNvPr>
            <p:cNvSpPr txBox="1"/>
            <p:nvPr/>
          </p:nvSpPr>
          <p:spPr>
            <a:xfrm>
              <a:off x="374068" y="180109"/>
              <a:ext cx="10252368" cy="523220"/>
            </a:xfrm>
            <a:prstGeom prst="rect">
              <a:avLst/>
            </a:prstGeom>
            <a:noFill/>
          </p:spPr>
          <p:txBody>
            <a:bodyPr wrap="square" rtlCol="0">
              <a:spAutoFit/>
            </a:bodyPr>
            <a:lstStyle/>
            <a:p>
              <a:r>
                <a:rPr lang="en-US" sz="2800" b="1" dirty="0">
                  <a:solidFill>
                    <a:srgbClr val="FF0000"/>
                  </a:solidFill>
                  <a:latin typeface="Times New Roman" panose="02020603050405020304" pitchFamily="18" charset="0"/>
                  <a:cs typeface="Times New Roman" panose="02020603050405020304" pitchFamily="18" charset="0"/>
                </a:rPr>
                <a:t>II. TỌA ĐỘ CỦA MỘT ĐIỂM TRONG MẶT PHẲNG TỌA ĐỘ</a:t>
              </a:r>
              <a:endParaRPr lang="vi-VN" sz="2800" b="1" dirty="0">
                <a:solidFill>
                  <a:srgbClr val="FF0000"/>
                </a:solidFill>
                <a:latin typeface="Times New Roman" panose="02020603050405020304" pitchFamily="18" charset="0"/>
                <a:cs typeface="Times New Roman" panose="02020603050405020304" pitchFamily="18" charset="0"/>
              </a:endParaRPr>
            </a:p>
          </p:txBody>
        </p:sp>
      </p:grpSp>
      <p:pic>
        <p:nvPicPr>
          <p:cNvPr id="8" name="Picture 7">
            <a:extLst>
              <a:ext uri="{FF2B5EF4-FFF2-40B4-BE49-F238E27FC236}">
                <a16:creationId xmlns:a16="http://schemas.microsoft.com/office/drawing/2014/main" id="{0FD13CA3-99A7-4F8A-9615-D44F2717E62C}"/>
              </a:ext>
            </a:extLst>
          </p:cNvPr>
          <p:cNvPicPr>
            <a:picLocks noChangeAspect="1"/>
          </p:cNvPicPr>
          <p:nvPr/>
        </p:nvPicPr>
        <p:blipFill>
          <a:blip r:embed="rId2"/>
          <a:stretch>
            <a:fillRect/>
          </a:stretch>
        </p:blipFill>
        <p:spPr>
          <a:xfrm>
            <a:off x="8746983" y="727292"/>
            <a:ext cx="3468399" cy="3067606"/>
          </a:xfrm>
          <a:prstGeom prst="rect">
            <a:avLst/>
          </a:prstGeom>
        </p:spPr>
      </p:pic>
      <p:sp>
        <p:nvSpPr>
          <p:cNvPr id="11" name="TextBox 10">
            <a:extLst>
              <a:ext uri="{FF2B5EF4-FFF2-40B4-BE49-F238E27FC236}">
                <a16:creationId xmlns:a16="http://schemas.microsoft.com/office/drawing/2014/main" id="{204ADB10-E963-4B44-8F25-D9F80ED07B24}"/>
              </a:ext>
            </a:extLst>
          </p:cNvPr>
          <p:cNvSpPr txBox="1"/>
          <p:nvPr/>
        </p:nvSpPr>
        <p:spPr>
          <a:xfrm>
            <a:off x="258467" y="757334"/>
            <a:ext cx="8594584" cy="2677656"/>
          </a:xfrm>
          <a:prstGeom prst="rect">
            <a:avLst/>
          </a:prstGeom>
          <a:noFill/>
        </p:spPr>
        <p:txBody>
          <a:bodyPr wrap="square" rtlCol="0">
            <a:spAutoFit/>
          </a:bodyPr>
          <a:lstStyle/>
          <a:p>
            <a:r>
              <a:rPr lang="en-US" sz="2800" b="1" i="1" u="sng" dirty="0" err="1">
                <a:latin typeface="Times New Roman" panose="02020603050405020304" pitchFamily="18" charset="0"/>
                <a:cs typeface="Times New Roman" panose="02020603050405020304" pitchFamily="18" charset="0"/>
              </a:rPr>
              <a:t>Hoạt</a:t>
            </a:r>
            <a:r>
              <a:rPr lang="en-US" sz="2800" b="1" i="1" u="sng" dirty="0">
                <a:latin typeface="Times New Roman" panose="02020603050405020304" pitchFamily="18" charset="0"/>
                <a:cs typeface="Times New Roman" panose="02020603050405020304" pitchFamily="18" charset="0"/>
              </a:rPr>
              <a:t> </a:t>
            </a:r>
            <a:r>
              <a:rPr lang="en-US" sz="2800" b="1" i="1" u="sng" dirty="0" err="1">
                <a:latin typeface="Times New Roman" panose="02020603050405020304" pitchFamily="18" charset="0"/>
                <a:cs typeface="Times New Roman" panose="02020603050405020304" pitchFamily="18" charset="0"/>
              </a:rPr>
              <a:t>động</a:t>
            </a:r>
            <a:r>
              <a:rPr lang="en-US" sz="2800" b="1" i="1" u="sng" dirty="0">
                <a:latin typeface="Times New Roman" panose="02020603050405020304" pitchFamily="18" charset="0"/>
                <a:cs typeface="Times New Roman" panose="02020603050405020304" pitchFamily="18" charset="0"/>
              </a:rPr>
              <a:t> 2</a:t>
            </a:r>
          </a:p>
          <a:p>
            <a:r>
              <a:rPr lang="en-US" sz="2800" dirty="0">
                <a:latin typeface="Times New Roman" panose="02020603050405020304" pitchFamily="18" charset="0"/>
                <a:cs typeface="Times New Roman" panose="02020603050405020304" pitchFamily="18" charset="0"/>
              </a:rPr>
              <a:t>Cho </a:t>
            </a:r>
            <a:r>
              <a:rPr lang="en-US" sz="2800" dirty="0" err="1">
                <a:latin typeface="Times New Roman" panose="02020603050405020304" pitchFamily="18" charset="0"/>
                <a:cs typeface="Times New Roman" panose="02020603050405020304" pitchFamily="18" charset="0"/>
              </a:rPr>
              <a:t>điểm</a:t>
            </a:r>
            <a:r>
              <a:rPr lang="en-US" sz="2800" dirty="0">
                <a:latin typeface="Times New Roman" panose="02020603050405020304" pitchFamily="18" charset="0"/>
                <a:cs typeface="Times New Roman" panose="02020603050405020304" pitchFamily="18" charset="0"/>
              </a:rPr>
              <a:t> M </a:t>
            </a:r>
            <a:r>
              <a:rPr lang="en-US" sz="2800" dirty="0" err="1">
                <a:latin typeface="Times New Roman" panose="02020603050405020304" pitchFamily="18" charset="0"/>
                <a:cs typeface="Times New Roman" panose="02020603050405020304" pitchFamily="18" charset="0"/>
              </a:rPr>
              <a:t>trong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mặt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phẳng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tọa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độ</a:t>
            </a:r>
            <a:r>
              <a:rPr lang="en-US" sz="2800" dirty="0">
                <a:latin typeface="Times New Roman" panose="02020603050405020304" pitchFamily="18" charset="0"/>
                <a:cs typeface="Times New Roman" panose="02020603050405020304" pitchFamily="18" charset="0"/>
              </a:rPr>
              <a:t> Oxy (</a:t>
            </a:r>
            <a:r>
              <a:rPr lang="en-US" sz="2800" dirty="0" err="1">
                <a:latin typeface="Times New Roman" panose="02020603050405020304" pitchFamily="18" charset="0"/>
                <a:cs typeface="Times New Roman" panose="02020603050405020304" pitchFamily="18" charset="0"/>
              </a:rPr>
              <a:t>Hình</a:t>
            </a:r>
            <a:r>
              <a:rPr lang="en-US" sz="2800" dirty="0">
                <a:latin typeface="Times New Roman" panose="02020603050405020304" pitchFamily="18" charset="0"/>
                <a:cs typeface="Times New Roman" panose="02020603050405020304" pitchFamily="18" charset="0"/>
              </a:rPr>
              <a:t> 6)</a:t>
            </a:r>
          </a:p>
          <a:p>
            <a:pPr marL="514350" indent="-514350">
              <a:buAutoNum type="alphaLcParenR"/>
            </a:pPr>
            <a:r>
              <a:rPr lang="en-US" sz="2800" dirty="0" err="1">
                <a:latin typeface="Times New Roman" panose="02020603050405020304" pitchFamily="18" charset="0"/>
                <a:cs typeface="Times New Roman" panose="02020603050405020304" pitchFamily="18" charset="0"/>
              </a:rPr>
              <a:t>Hình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chiếu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của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điểm</a:t>
            </a:r>
            <a:r>
              <a:rPr lang="en-US" sz="2800" dirty="0">
                <a:latin typeface="Times New Roman" panose="02020603050405020304" pitchFamily="18" charset="0"/>
                <a:cs typeface="Times New Roman" panose="02020603050405020304" pitchFamily="18" charset="0"/>
              </a:rPr>
              <a:t> M </a:t>
            </a:r>
            <a:r>
              <a:rPr lang="en-US" sz="2800" dirty="0" err="1">
                <a:latin typeface="Times New Roman" panose="02020603050405020304" pitchFamily="18" charset="0"/>
                <a:cs typeface="Times New Roman" panose="02020603050405020304" pitchFamily="18" charset="0"/>
              </a:rPr>
              <a:t>trên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trục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hoành</a:t>
            </a:r>
            <a:r>
              <a:rPr lang="en-US" sz="2800" dirty="0">
                <a:latin typeface="Times New Roman" panose="02020603050405020304" pitchFamily="18" charset="0"/>
                <a:cs typeface="Times New Roman" panose="02020603050405020304" pitchFamily="18" charset="0"/>
              </a:rPr>
              <a:t> Ox </a:t>
            </a:r>
            <a:r>
              <a:rPr lang="en-US" sz="2800" dirty="0" err="1">
                <a:latin typeface="Times New Roman" panose="02020603050405020304" pitchFamily="18" charset="0"/>
                <a:cs typeface="Times New Roman" panose="02020603050405020304" pitchFamily="18" charset="0"/>
              </a:rPr>
              <a:t>là</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điểm</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nào</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trên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trục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số</a:t>
            </a:r>
            <a:r>
              <a:rPr lang="en-US" sz="2800" dirty="0">
                <a:latin typeface="Times New Roman" panose="02020603050405020304" pitchFamily="18" charset="0"/>
                <a:cs typeface="Times New Roman" panose="02020603050405020304" pitchFamily="18" charset="0"/>
              </a:rPr>
              <a:t> Ox?</a:t>
            </a:r>
          </a:p>
          <a:p>
            <a:pPr marL="514350" indent="-514350">
              <a:buAutoNum type="alphaLcParenR"/>
            </a:pPr>
            <a:r>
              <a:rPr lang="en-US" sz="2800" dirty="0" err="1">
                <a:latin typeface="Times New Roman" panose="02020603050405020304" pitchFamily="18" charset="0"/>
                <a:cs typeface="Times New Roman" panose="02020603050405020304" pitchFamily="18" charset="0"/>
              </a:rPr>
              <a:t>Hình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chiếu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của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điểm</a:t>
            </a:r>
            <a:r>
              <a:rPr lang="en-US" sz="2800" dirty="0">
                <a:latin typeface="Times New Roman" panose="02020603050405020304" pitchFamily="18" charset="0"/>
                <a:cs typeface="Times New Roman" panose="02020603050405020304" pitchFamily="18" charset="0"/>
              </a:rPr>
              <a:t> M </a:t>
            </a:r>
            <a:r>
              <a:rPr lang="en-US" sz="2800" dirty="0" err="1">
                <a:latin typeface="Times New Roman" panose="02020603050405020304" pitchFamily="18" charset="0"/>
                <a:cs typeface="Times New Roman" panose="02020603050405020304" pitchFamily="18" charset="0"/>
              </a:rPr>
              <a:t>trên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trục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tung</a:t>
            </a:r>
            <a:r>
              <a:rPr lang="en-US" sz="2800" dirty="0">
                <a:latin typeface="Times New Roman" panose="02020603050405020304" pitchFamily="18" charset="0"/>
                <a:cs typeface="Times New Roman" panose="02020603050405020304" pitchFamily="18" charset="0"/>
              </a:rPr>
              <a:t> Oy </a:t>
            </a:r>
            <a:r>
              <a:rPr lang="en-US" sz="2800" dirty="0" err="1">
                <a:latin typeface="Times New Roman" panose="02020603050405020304" pitchFamily="18" charset="0"/>
                <a:cs typeface="Times New Roman" panose="02020603050405020304" pitchFamily="18" charset="0"/>
              </a:rPr>
              <a:t>là</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điểm</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nào</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trên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trục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số</a:t>
            </a:r>
            <a:r>
              <a:rPr lang="en-US" sz="2800" dirty="0">
                <a:latin typeface="Times New Roman" panose="02020603050405020304" pitchFamily="18" charset="0"/>
                <a:cs typeface="Times New Roman" panose="02020603050405020304" pitchFamily="18" charset="0"/>
              </a:rPr>
              <a:t> Oy?</a:t>
            </a:r>
            <a:endParaRPr lang="vi-VN" sz="2800" dirty="0">
              <a:latin typeface="Times New Roman" panose="02020603050405020304" pitchFamily="18" charset="0"/>
              <a:cs typeface="Times New Roman" panose="02020603050405020304" pitchFamily="18" charset="0"/>
            </a:endParaRPr>
          </a:p>
        </p:txBody>
      </p:sp>
      <p:sp>
        <p:nvSpPr>
          <p:cNvPr id="12" name="TextBox 11">
            <a:extLst>
              <a:ext uri="{FF2B5EF4-FFF2-40B4-BE49-F238E27FC236}">
                <a16:creationId xmlns:a16="http://schemas.microsoft.com/office/drawing/2014/main" id="{F19049C2-8C05-4D1A-BB64-30318683AB5C}"/>
              </a:ext>
            </a:extLst>
          </p:cNvPr>
          <p:cNvSpPr txBox="1"/>
          <p:nvPr/>
        </p:nvSpPr>
        <p:spPr>
          <a:xfrm>
            <a:off x="2419774" y="3502849"/>
            <a:ext cx="2082951" cy="523220"/>
          </a:xfrm>
          <a:prstGeom prst="rect">
            <a:avLst/>
          </a:prstGeom>
          <a:noFill/>
        </p:spPr>
        <p:txBody>
          <a:bodyPr wrap="square" rtlCol="0">
            <a:spAutoFit/>
          </a:bodyPr>
          <a:lstStyle/>
          <a:p>
            <a:r>
              <a:rPr lang="en-US" sz="2800" b="1" i="1" u="sng" dirty="0" err="1">
                <a:solidFill>
                  <a:srgbClr val="0000CC"/>
                </a:solidFill>
                <a:latin typeface="Times New Roman" panose="02020603050405020304" pitchFamily="18" charset="0"/>
                <a:cs typeface="Times New Roman" panose="02020603050405020304" pitchFamily="18" charset="0"/>
              </a:rPr>
              <a:t>Giải</a:t>
            </a:r>
            <a:r>
              <a:rPr lang="en-US" sz="2800" b="1" i="1" u="sng" dirty="0">
                <a:solidFill>
                  <a:srgbClr val="0000CC"/>
                </a:solidFill>
                <a:latin typeface="Times New Roman" panose="02020603050405020304" pitchFamily="18" charset="0"/>
                <a:cs typeface="Times New Roman" panose="02020603050405020304" pitchFamily="18" charset="0"/>
              </a:rPr>
              <a:t>: </a:t>
            </a:r>
            <a:endParaRPr lang="vi-VN" sz="2800" b="1" i="1" u="sng" dirty="0">
              <a:solidFill>
                <a:srgbClr val="0000CC"/>
              </a:solidFill>
              <a:latin typeface="Times New Roman" panose="02020603050405020304" pitchFamily="18" charset="0"/>
              <a:cs typeface="Times New Roman" panose="02020603050405020304" pitchFamily="18" charset="0"/>
            </a:endParaRPr>
          </a:p>
        </p:txBody>
      </p:sp>
      <p:sp>
        <p:nvSpPr>
          <p:cNvPr id="13" name="TextBox 12">
            <a:extLst>
              <a:ext uri="{FF2B5EF4-FFF2-40B4-BE49-F238E27FC236}">
                <a16:creationId xmlns:a16="http://schemas.microsoft.com/office/drawing/2014/main" id="{5A7F7DB1-465B-482A-BB2D-C2DCDD8C6E46}"/>
              </a:ext>
            </a:extLst>
          </p:cNvPr>
          <p:cNvSpPr txBox="1"/>
          <p:nvPr/>
        </p:nvSpPr>
        <p:spPr>
          <a:xfrm>
            <a:off x="369303" y="3993307"/>
            <a:ext cx="11490188" cy="954107"/>
          </a:xfrm>
          <a:prstGeom prst="rect">
            <a:avLst/>
          </a:prstGeom>
          <a:noFill/>
        </p:spPr>
        <p:txBody>
          <a:bodyPr wrap="square" rtlCol="0">
            <a:spAutoFit/>
          </a:bodyPr>
          <a:lstStyle/>
          <a:p>
            <a:pPr marL="514350" indent="-514350">
              <a:buAutoNum type="alphaLcParenR"/>
            </a:pPr>
            <a:r>
              <a:rPr lang="en-US" sz="2800" dirty="0" err="1">
                <a:latin typeface="Times New Roman" panose="02020603050405020304" pitchFamily="18" charset="0"/>
                <a:cs typeface="Times New Roman" panose="02020603050405020304" pitchFamily="18" charset="0"/>
              </a:rPr>
              <a:t>Hình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chiếu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của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điểm</a:t>
            </a:r>
            <a:r>
              <a:rPr lang="en-US" sz="2800" dirty="0">
                <a:latin typeface="Times New Roman" panose="02020603050405020304" pitchFamily="18" charset="0"/>
                <a:cs typeface="Times New Roman" panose="02020603050405020304" pitchFamily="18" charset="0"/>
              </a:rPr>
              <a:t> M </a:t>
            </a:r>
            <a:r>
              <a:rPr lang="en-US" sz="2800" dirty="0" err="1">
                <a:latin typeface="Times New Roman" panose="02020603050405020304" pitchFamily="18" charset="0"/>
                <a:cs typeface="Times New Roman" panose="02020603050405020304" pitchFamily="18" charset="0"/>
              </a:rPr>
              <a:t>trên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trục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hoành</a:t>
            </a:r>
            <a:r>
              <a:rPr lang="en-US" sz="2800" dirty="0">
                <a:latin typeface="Times New Roman" panose="02020603050405020304" pitchFamily="18" charset="0"/>
                <a:cs typeface="Times New Roman" panose="02020603050405020304" pitchFamily="18" charset="0"/>
              </a:rPr>
              <a:t> Ox </a:t>
            </a:r>
            <a:r>
              <a:rPr lang="en-US" sz="2800" dirty="0" err="1">
                <a:latin typeface="Times New Roman" panose="02020603050405020304" pitchFamily="18" charset="0"/>
                <a:cs typeface="Times New Roman" panose="02020603050405020304" pitchFamily="18" charset="0"/>
              </a:rPr>
              <a:t>là</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điểm</a:t>
            </a:r>
            <a:r>
              <a:rPr lang="en-US" sz="2800" dirty="0">
                <a:latin typeface="Times New Roman" panose="02020603050405020304" pitchFamily="18" charset="0"/>
                <a:cs typeface="Times New Roman" panose="02020603050405020304" pitchFamily="18" charset="0"/>
              </a:rPr>
              <a:t> 4 </a:t>
            </a:r>
            <a:r>
              <a:rPr lang="en-US" sz="2800" dirty="0" err="1">
                <a:latin typeface="Times New Roman" panose="02020603050405020304" pitchFamily="18" charset="0"/>
                <a:cs typeface="Times New Roman" panose="02020603050405020304" pitchFamily="18" charset="0"/>
              </a:rPr>
              <a:t>trên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trục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số</a:t>
            </a:r>
            <a:r>
              <a:rPr lang="en-US" sz="2800" dirty="0">
                <a:latin typeface="Times New Roman" panose="02020603050405020304" pitchFamily="18" charset="0"/>
                <a:cs typeface="Times New Roman" panose="02020603050405020304" pitchFamily="18" charset="0"/>
              </a:rPr>
              <a:t> Ox</a:t>
            </a:r>
          </a:p>
          <a:p>
            <a:pPr marL="514350" indent="-514350">
              <a:buAutoNum type="alphaLcParenR"/>
            </a:pPr>
            <a:r>
              <a:rPr lang="en-US" sz="2800" dirty="0" err="1">
                <a:latin typeface="Times New Roman" panose="02020603050405020304" pitchFamily="18" charset="0"/>
                <a:cs typeface="Times New Roman" panose="02020603050405020304" pitchFamily="18" charset="0"/>
              </a:rPr>
              <a:t>Hình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chiếu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của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điểm</a:t>
            </a:r>
            <a:r>
              <a:rPr lang="en-US" sz="2800" dirty="0">
                <a:latin typeface="Times New Roman" panose="02020603050405020304" pitchFamily="18" charset="0"/>
                <a:cs typeface="Times New Roman" panose="02020603050405020304" pitchFamily="18" charset="0"/>
              </a:rPr>
              <a:t> M </a:t>
            </a:r>
            <a:r>
              <a:rPr lang="en-US" sz="2800" dirty="0" err="1">
                <a:latin typeface="Times New Roman" panose="02020603050405020304" pitchFamily="18" charset="0"/>
                <a:cs typeface="Times New Roman" panose="02020603050405020304" pitchFamily="18" charset="0"/>
              </a:rPr>
              <a:t>trên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trục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tung</a:t>
            </a:r>
            <a:r>
              <a:rPr lang="en-US" sz="2800" dirty="0">
                <a:latin typeface="Times New Roman" panose="02020603050405020304" pitchFamily="18" charset="0"/>
                <a:cs typeface="Times New Roman" panose="02020603050405020304" pitchFamily="18" charset="0"/>
              </a:rPr>
              <a:t> Oy </a:t>
            </a:r>
            <a:r>
              <a:rPr lang="en-US" sz="2800" dirty="0" err="1">
                <a:latin typeface="Times New Roman" panose="02020603050405020304" pitchFamily="18" charset="0"/>
                <a:cs typeface="Times New Roman" panose="02020603050405020304" pitchFamily="18" charset="0"/>
              </a:rPr>
              <a:t>là</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điểm</a:t>
            </a:r>
            <a:r>
              <a:rPr lang="en-US" sz="2800" dirty="0">
                <a:latin typeface="Times New Roman" panose="02020603050405020304" pitchFamily="18" charset="0"/>
                <a:cs typeface="Times New Roman" panose="02020603050405020304" pitchFamily="18" charset="0"/>
              </a:rPr>
              <a:t> 3 </a:t>
            </a:r>
            <a:r>
              <a:rPr lang="en-US" sz="2800" dirty="0" err="1">
                <a:latin typeface="Times New Roman" panose="02020603050405020304" pitchFamily="18" charset="0"/>
                <a:cs typeface="Times New Roman" panose="02020603050405020304" pitchFamily="18" charset="0"/>
              </a:rPr>
              <a:t>trên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trục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số</a:t>
            </a:r>
            <a:r>
              <a:rPr lang="en-US" sz="2800" dirty="0">
                <a:latin typeface="Times New Roman" panose="02020603050405020304" pitchFamily="18" charset="0"/>
                <a:cs typeface="Times New Roman" panose="02020603050405020304" pitchFamily="18" charset="0"/>
              </a:rPr>
              <a:t> Oy</a:t>
            </a:r>
            <a:endParaRPr lang="vi-VN" sz="2800" dirty="0">
              <a:latin typeface="Times New Roman" panose="02020603050405020304" pitchFamily="18" charset="0"/>
              <a:cs typeface="Times New Roman" panose="02020603050405020304" pitchFamily="18" charset="0"/>
            </a:endParaRPr>
          </a:p>
        </p:txBody>
      </p:sp>
      <p:grpSp>
        <p:nvGrpSpPr>
          <p:cNvPr id="16" name="Group 15">
            <a:extLst>
              <a:ext uri="{FF2B5EF4-FFF2-40B4-BE49-F238E27FC236}">
                <a16:creationId xmlns:a16="http://schemas.microsoft.com/office/drawing/2014/main" id="{6B28F1D0-4A0F-44DD-9D59-9800EF40B421}"/>
              </a:ext>
            </a:extLst>
          </p:cNvPr>
          <p:cNvGrpSpPr/>
          <p:nvPr/>
        </p:nvGrpSpPr>
        <p:grpSpPr>
          <a:xfrm>
            <a:off x="157164" y="5145823"/>
            <a:ext cx="11877672" cy="1404937"/>
            <a:chOff x="157164" y="5145823"/>
            <a:chExt cx="11877672" cy="1404937"/>
          </a:xfrm>
        </p:grpSpPr>
        <p:sp>
          <p:nvSpPr>
            <p:cNvPr id="14" name="Wave 13">
              <a:extLst>
                <a:ext uri="{FF2B5EF4-FFF2-40B4-BE49-F238E27FC236}">
                  <a16:creationId xmlns:a16="http://schemas.microsoft.com/office/drawing/2014/main" id="{0CECD3F2-AE3D-45F9-824B-526EEEC84B1C}"/>
                </a:ext>
              </a:extLst>
            </p:cNvPr>
            <p:cNvSpPr/>
            <p:nvPr/>
          </p:nvSpPr>
          <p:spPr>
            <a:xfrm>
              <a:off x="157164" y="5145823"/>
              <a:ext cx="11800178" cy="1404937"/>
            </a:xfrm>
            <a:prstGeom prst="wave">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dirty="0"/>
            </a:p>
          </p:txBody>
        </p:sp>
        <p:sp>
          <p:nvSpPr>
            <p:cNvPr id="15" name="TextBox 14">
              <a:extLst>
                <a:ext uri="{FF2B5EF4-FFF2-40B4-BE49-F238E27FC236}">
                  <a16:creationId xmlns:a16="http://schemas.microsoft.com/office/drawing/2014/main" id="{C8CCEF76-5E6E-4BC9-9973-591BF4DA6CA2}"/>
                </a:ext>
              </a:extLst>
            </p:cNvPr>
            <p:cNvSpPr txBox="1"/>
            <p:nvPr/>
          </p:nvSpPr>
          <p:spPr>
            <a:xfrm>
              <a:off x="157164" y="5596653"/>
              <a:ext cx="11877672" cy="523220"/>
            </a:xfrm>
            <a:prstGeom prst="rect">
              <a:avLst/>
            </a:prstGeom>
            <a:noFill/>
          </p:spPr>
          <p:txBody>
            <a:bodyPr wrap="square" rtlCol="0">
              <a:spAutoFit/>
            </a:bodyPr>
            <a:lstStyle/>
            <a:p>
              <a:r>
                <a:rPr lang="en-US" sz="2800" b="1" i="1" u="sng" dirty="0" err="1">
                  <a:solidFill>
                    <a:srgbClr val="FFC000"/>
                  </a:solidFill>
                  <a:latin typeface="Times New Roman" panose="02020603050405020304" pitchFamily="18" charset="0"/>
                  <a:cs typeface="Times New Roman" panose="02020603050405020304" pitchFamily="18" charset="0"/>
                </a:rPr>
                <a:t>Nhận</a:t>
              </a:r>
              <a:r>
                <a:rPr lang="en-US" sz="2800" b="1" i="1" u="sng" dirty="0">
                  <a:solidFill>
                    <a:srgbClr val="FFC000"/>
                  </a:solidFill>
                  <a:latin typeface="Times New Roman" panose="02020603050405020304" pitchFamily="18" charset="0"/>
                  <a:cs typeface="Times New Roman" panose="02020603050405020304" pitchFamily="18" charset="0"/>
                </a:rPr>
                <a:t> </a:t>
              </a:r>
              <a:r>
                <a:rPr lang="en-US" sz="2800" b="1" i="1" u="sng" dirty="0" err="1">
                  <a:solidFill>
                    <a:srgbClr val="FFC000"/>
                  </a:solidFill>
                  <a:latin typeface="Times New Roman" panose="02020603050405020304" pitchFamily="18" charset="0"/>
                  <a:cs typeface="Times New Roman" panose="02020603050405020304" pitchFamily="18" charset="0"/>
                </a:rPr>
                <a:t>xét</a:t>
              </a:r>
              <a:r>
                <a:rPr lang="en-US" sz="2800" b="1" i="1" u="sng" dirty="0">
                  <a:solidFill>
                    <a:srgbClr val="FFC000"/>
                  </a:solidFill>
                  <a:latin typeface="Times New Roman" panose="02020603050405020304" pitchFamily="18" charset="0"/>
                  <a:cs typeface="Times New Roman" panose="02020603050405020304" pitchFamily="18" charset="0"/>
                </a:rPr>
                <a:t>: </a:t>
              </a:r>
              <a:r>
                <a:rPr lang="en-US" sz="2800" b="1" i="1" dirty="0">
                  <a:solidFill>
                    <a:srgbClr val="FFC000"/>
                  </a:solidFill>
                  <a:latin typeface="Times New Roman" panose="02020603050405020304" pitchFamily="18" charset="0"/>
                  <a:cs typeface="Times New Roman" panose="02020603050405020304" pitchFamily="18" charset="0"/>
                </a:rPr>
                <a:t> </a:t>
              </a:r>
              <a:r>
                <a:rPr lang="en-US" sz="2800" b="1" i="1" dirty="0" err="1">
                  <a:solidFill>
                    <a:srgbClr val="FFC000"/>
                  </a:solidFill>
                  <a:latin typeface="Times New Roman" panose="02020603050405020304" pitchFamily="18" charset="0"/>
                  <a:cs typeface="Times New Roman" panose="02020603050405020304" pitchFamily="18" charset="0"/>
                </a:rPr>
                <a:t>Cặp</a:t>
              </a:r>
              <a:r>
                <a:rPr lang="en-US" sz="2800" b="1" i="1" dirty="0">
                  <a:solidFill>
                    <a:srgbClr val="FFC000"/>
                  </a:solidFill>
                  <a:latin typeface="Times New Roman" panose="02020603050405020304" pitchFamily="18" charset="0"/>
                  <a:cs typeface="Times New Roman" panose="02020603050405020304" pitchFamily="18" charset="0"/>
                </a:rPr>
                <a:t> </a:t>
              </a:r>
              <a:r>
                <a:rPr lang="en-US" sz="2800" b="1" i="1" dirty="0" err="1">
                  <a:solidFill>
                    <a:srgbClr val="FFC000"/>
                  </a:solidFill>
                  <a:latin typeface="Times New Roman" panose="02020603050405020304" pitchFamily="18" charset="0"/>
                  <a:cs typeface="Times New Roman" panose="02020603050405020304" pitchFamily="18" charset="0"/>
                </a:rPr>
                <a:t>số</a:t>
              </a:r>
              <a:r>
                <a:rPr lang="en-US" sz="2800" b="1" i="1" dirty="0">
                  <a:solidFill>
                    <a:srgbClr val="FFC000"/>
                  </a:solidFill>
                  <a:latin typeface="Times New Roman" panose="02020603050405020304" pitchFamily="18" charset="0"/>
                  <a:cs typeface="Times New Roman" panose="02020603050405020304" pitchFamily="18" charset="0"/>
                </a:rPr>
                <a:t> (4; 3) </a:t>
              </a:r>
              <a:r>
                <a:rPr lang="en-US" sz="2800" b="1" i="1" dirty="0" err="1">
                  <a:solidFill>
                    <a:srgbClr val="FFC000"/>
                  </a:solidFill>
                  <a:latin typeface="Times New Roman" panose="02020603050405020304" pitchFamily="18" charset="0"/>
                  <a:cs typeface="Times New Roman" panose="02020603050405020304" pitchFamily="18" charset="0"/>
                </a:rPr>
                <a:t>gọi</a:t>
              </a:r>
              <a:r>
                <a:rPr lang="en-US" sz="2800" b="1" i="1" dirty="0">
                  <a:solidFill>
                    <a:srgbClr val="FFC000"/>
                  </a:solidFill>
                  <a:latin typeface="Times New Roman" panose="02020603050405020304" pitchFamily="18" charset="0"/>
                  <a:cs typeface="Times New Roman" panose="02020603050405020304" pitchFamily="18" charset="0"/>
                </a:rPr>
                <a:t> </a:t>
              </a:r>
              <a:r>
                <a:rPr lang="en-US" sz="2800" b="1" i="1" dirty="0" err="1">
                  <a:solidFill>
                    <a:srgbClr val="FFC000"/>
                  </a:solidFill>
                  <a:latin typeface="Times New Roman" panose="02020603050405020304" pitchFamily="18" charset="0"/>
                  <a:cs typeface="Times New Roman" panose="02020603050405020304" pitchFamily="18" charset="0"/>
                </a:rPr>
                <a:t>là</a:t>
              </a:r>
              <a:r>
                <a:rPr lang="en-US" sz="2800" b="1" i="1" dirty="0">
                  <a:solidFill>
                    <a:srgbClr val="FFC000"/>
                  </a:solidFill>
                  <a:latin typeface="Times New Roman" panose="02020603050405020304" pitchFamily="18" charset="0"/>
                  <a:cs typeface="Times New Roman" panose="02020603050405020304" pitchFamily="18" charset="0"/>
                </a:rPr>
                <a:t> </a:t>
              </a:r>
              <a:r>
                <a:rPr lang="en-US" sz="2800" b="1" i="1" dirty="0" err="1">
                  <a:solidFill>
                    <a:srgbClr val="FFC000"/>
                  </a:solidFill>
                  <a:latin typeface="Times New Roman" panose="02020603050405020304" pitchFamily="18" charset="0"/>
                  <a:cs typeface="Times New Roman" panose="02020603050405020304" pitchFamily="18" charset="0"/>
                </a:rPr>
                <a:t>tọa</a:t>
              </a:r>
              <a:r>
                <a:rPr lang="en-US" sz="2800" b="1" i="1" dirty="0">
                  <a:solidFill>
                    <a:srgbClr val="FFC000"/>
                  </a:solidFill>
                  <a:latin typeface="Times New Roman" panose="02020603050405020304" pitchFamily="18" charset="0"/>
                  <a:cs typeface="Times New Roman" panose="02020603050405020304" pitchFamily="18" charset="0"/>
                </a:rPr>
                <a:t> </a:t>
              </a:r>
              <a:r>
                <a:rPr lang="en-US" sz="2800" b="1" i="1" dirty="0" err="1">
                  <a:solidFill>
                    <a:srgbClr val="FFC000"/>
                  </a:solidFill>
                  <a:latin typeface="Times New Roman" panose="02020603050405020304" pitchFamily="18" charset="0"/>
                  <a:cs typeface="Times New Roman" panose="02020603050405020304" pitchFamily="18" charset="0"/>
                </a:rPr>
                <a:t>độ</a:t>
              </a:r>
              <a:r>
                <a:rPr lang="en-US" sz="2800" b="1" i="1" dirty="0">
                  <a:solidFill>
                    <a:srgbClr val="FFC000"/>
                  </a:solidFill>
                  <a:latin typeface="Times New Roman" panose="02020603050405020304" pitchFamily="18" charset="0"/>
                  <a:cs typeface="Times New Roman" panose="02020603050405020304" pitchFamily="18" charset="0"/>
                </a:rPr>
                <a:t> </a:t>
              </a:r>
              <a:r>
                <a:rPr lang="en-US" sz="2800" b="1" i="1" dirty="0" err="1">
                  <a:solidFill>
                    <a:srgbClr val="FFC000"/>
                  </a:solidFill>
                  <a:latin typeface="Times New Roman" panose="02020603050405020304" pitchFamily="18" charset="0"/>
                  <a:cs typeface="Times New Roman" panose="02020603050405020304" pitchFamily="18" charset="0"/>
                </a:rPr>
                <a:t>của</a:t>
              </a:r>
              <a:r>
                <a:rPr lang="en-US" sz="2800" b="1" i="1" dirty="0">
                  <a:solidFill>
                    <a:srgbClr val="FFC000"/>
                  </a:solidFill>
                  <a:latin typeface="Times New Roman" panose="02020603050405020304" pitchFamily="18" charset="0"/>
                  <a:cs typeface="Times New Roman" panose="02020603050405020304" pitchFamily="18" charset="0"/>
                </a:rPr>
                <a:t> </a:t>
              </a:r>
              <a:r>
                <a:rPr lang="en-US" sz="2800" b="1" i="1" dirty="0" err="1">
                  <a:solidFill>
                    <a:srgbClr val="FFC000"/>
                  </a:solidFill>
                  <a:latin typeface="Times New Roman" panose="02020603050405020304" pitchFamily="18" charset="0"/>
                  <a:cs typeface="Times New Roman" panose="02020603050405020304" pitchFamily="18" charset="0"/>
                </a:rPr>
                <a:t>điểm</a:t>
              </a:r>
              <a:r>
                <a:rPr lang="en-US" sz="2800" b="1" i="1" dirty="0">
                  <a:solidFill>
                    <a:srgbClr val="FFC000"/>
                  </a:solidFill>
                  <a:latin typeface="Times New Roman" panose="02020603050405020304" pitchFamily="18" charset="0"/>
                  <a:cs typeface="Times New Roman" panose="02020603050405020304" pitchFamily="18" charset="0"/>
                </a:rPr>
                <a:t> M </a:t>
              </a:r>
              <a:r>
                <a:rPr lang="en-US" sz="2800" b="1" i="1" dirty="0" err="1">
                  <a:solidFill>
                    <a:srgbClr val="FFC000"/>
                  </a:solidFill>
                  <a:latin typeface="Times New Roman" panose="02020603050405020304" pitchFamily="18" charset="0"/>
                  <a:cs typeface="Times New Roman" panose="02020603050405020304" pitchFamily="18" charset="0"/>
                </a:rPr>
                <a:t>trong</a:t>
              </a:r>
              <a:r>
                <a:rPr lang="en-US" sz="2800" b="1" i="1" dirty="0">
                  <a:solidFill>
                    <a:srgbClr val="FFC000"/>
                  </a:solidFill>
                  <a:latin typeface="Times New Roman" panose="02020603050405020304" pitchFamily="18" charset="0"/>
                  <a:cs typeface="Times New Roman" panose="02020603050405020304" pitchFamily="18" charset="0"/>
                </a:rPr>
                <a:t> </a:t>
              </a:r>
              <a:r>
                <a:rPr lang="en-US" sz="2800" b="1" i="1" dirty="0" err="1">
                  <a:solidFill>
                    <a:srgbClr val="FFC000"/>
                  </a:solidFill>
                  <a:latin typeface="Times New Roman" panose="02020603050405020304" pitchFamily="18" charset="0"/>
                  <a:cs typeface="Times New Roman" panose="02020603050405020304" pitchFamily="18" charset="0"/>
                </a:rPr>
                <a:t>mặt</a:t>
              </a:r>
              <a:r>
                <a:rPr lang="en-US" sz="2800" b="1" i="1" dirty="0">
                  <a:solidFill>
                    <a:srgbClr val="FFC000"/>
                  </a:solidFill>
                  <a:latin typeface="Times New Roman" panose="02020603050405020304" pitchFamily="18" charset="0"/>
                  <a:cs typeface="Times New Roman" panose="02020603050405020304" pitchFamily="18" charset="0"/>
                </a:rPr>
                <a:t> </a:t>
              </a:r>
              <a:r>
                <a:rPr lang="en-US" sz="2800" b="1" i="1" dirty="0" err="1">
                  <a:solidFill>
                    <a:srgbClr val="FFC000"/>
                  </a:solidFill>
                  <a:latin typeface="Times New Roman" panose="02020603050405020304" pitchFamily="18" charset="0"/>
                  <a:cs typeface="Times New Roman" panose="02020603050405020304" pitchFamily="18" charset="0"/>
                </a:rPr>
                <a:t>phẳng</a:t>
              </a:r>
              <a:r>
                <a:rPr lang="en-US" sz="2800" b="1" i="1" dirty="0">
                  <a:solidFill>
                    <a:srgbClr val="FFC000"/>
                  </a:solidFill>
                  <a:latin typeface="Times New Roman" panose="02020603050405020304" pitchFamily="18" charset="0"/>
                  <a:cs typeface="Times New Roman" panose="02020603050405020304" pitchFamily="18" charset="0"/>
                </a:rPr>
                <a:t> </a:t>
              </a:r>
              <a:r>
                <a:rPr lang="en-US" sz="2800" b="1" i="1" dirty="0" err="1">
                  <a:solidFill>
                    <a:srgbClr val="FFC000"/>
                  </a:solidFill>
                  <a:latin typeface="Times New Roman" panose="02020603050405020304" pitchFamily="18" charset="0"/>
                  <a:cs typeface="Times New Roman" panose="02020603050405020304" pitchFamily="18" charset="0"/>
                </a:rPr>
                <a:t>tọa</a:t>
              </a:r>
              <a:r>
                <a:rPr lang="en-US" sz="2800" b="1" i="1" dirty="0">
                  <a:solidFill>
                    <a:srgbClr val="FFC000"/>
                  </a:solidFill>
                  <a:latin typeface="Times New Roman" panose="02020603050405020304" pitchFamily="18" charset="0"/>
                  <a:cs typeface="Times New Roman" panose="02020603050405020304" pitchFamily="18" charset="0"/>
                </a:rPr>
                <a:t> </a:t>
              </a:r>
              <a:r>
                <a:rPr lang="en-US" sz="2800" b="1" i="1" dirty="0" err="1">
                  <a:solidFill>
                    <a:srgbClr val="FFC000"/>
                  </a:solidFill>
                  <a:latin typeface="Times New Roman" panose="02020603050405020304" pitchFamily="18" charset="0"/>
                  <a:cs typeface="Times New Roman" panose="02020603050405020304" pitchFamily="18" charset="0"/>
                </a:rPr>
                <a:t>độ</a:t>
              </a:r>
              <a:r>
                <a:rPr lang="en-US" sz="2800" b="1" i="1" dirty="0">
                  <a:solidFill>
                    <a:srgbClr val="FFC000"/>
                  </a:solidFill>
                  <a:latin typeface="Times New Roman" panose="02020603050405020304" pitchFamily="18" charset="0"/>
                  <a:cs typeface="Times New Roman" panose="02020603050405020304" pitchFamily="18" charset="0"/>
                </a:rPr>
                <a:t> Oxy</a:t>
              </a:r>
              <a:r>
                <a:rPr lang="en-US" sz="2800" b="1" i="1" u="sng" dirty="0">
                  <a:solidFill>
                    <a:srgbClr val="FFC000"/>
                  </a:solidFill>
                  <a:latin typeface="Times New Roman" panose="02020603050405020304" pitchFamily="18" charset="0"/>
                  <a:cs typeface="Times New Roman" panose="02020603050405020304" pitchFamily="18" charset="0"/>
                </a:rPr>
                <a:t> </a:t>
              </a:r>
              <a:endParaRPr lang="vi-VN" sz="2800" b="1" i="1" u="sng" dirty="0">
                <a:solidFill>
                  <a:srgbClr val="FFC000"/>
                </a:solidFill>
                <a:latin typeface="Times New Roman" panose="02020603050405020304" pitchFamily="18" charset="0"/>
                <a:cs typeface="Times New Roman" panose="02020603050405020304" pitchFamily="18" charset="0"/>
              </a:endParaRPr>
            </a:p>
          </p:txBody>
        </p:sp>
      </p:grpSp>
      <p:sp>
        <p:nvSpPr>
          <p:cNvPr id="17" name="Rectangle 16">
            <a:extLst>
              <a:ext uri="{FF2B5EF4-FFF2-40B4-BE49-F238E27FC236}">
                <a16:creationId xmlns:a16="http://schemas.microsoft.com/office/drawing/2014/main" id="{D3709170-9A67-4BAF-B0BE-A29E2717C9AE}"/>
              </a:ext>
            </a:extLst>
          </p:cNvPr>
          <p:cNvSpPr/>
          <p:nvPr/>
        </p:nvSpPr>
        <p:spPr>
          <a:xfrm>
            <a:off x="0" y="0"/>
            <a:ext cx="12192000" cy="6858000"/>
          </a:xfrm>
          <a:prstGeom prst="rect">
            <a:avLst/>
          </a:prstGeom>
          <a:noFill/>
          <a:ln w="76200" cmpd="thickThin">
            <a:solidFill>
              <a:srgbClr val="0000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Tree>
    <p:extLst>
      <p:ext uri="{BB962C8B-B14F-4D97-AF65-F5344CB8AC3E}">
        <p14:creationId xmlns:p14="http://schemas.microsoft.com/office/powerpoint/2010/main" val="5623376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barn(inVertical)">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barn(inVertical)">
                                      <p:cBhvr>
                                        <p:cTn id="17" dur="500"/>
                                        <p:tgtEl>
                                          <p:spTgt spid="11"/>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barn(inVertical)">
                                      <p:cBhvr>
                                        <p:cTn id="22" dur="500"/>
                                        <p:tgtEl>
                                          <p:spTgt spid="12"/>
                                        </p:tgtEl>
                                      </p:cBhvr>
                                    </p:animEffect>
                                  </p:childTnLst>
                                </p:cTn>
                              </p:par>
                            </p:childTnLst>
                          </p:cTn>
                        </p:par>
                      </p:childTnLst>
                    </p:cTn>
                  </p:par>
                  <p:par>
                    <p:cTn id="23" fill="hold">
                      <p:stCondLst>
                        <p:cond delay="indefinite"/>
                      </p:stCondLst>
                      <p:childTnLst>
                        <p:par>
                          <p:cTn id="24" fill="hold">
                            <p:stCondLst>
                              <p:cond delay="0"/>
                            </p:stCondLst>
                            <p:childTnLst>
                              <p:par>
                                <p:cTn id="25" presetID="42" presetClass="entr" presetSubtype="0" fill="hold" grpId="0" nodeType="click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fade">
                                      <p:cBhvr>
                                        <p:cTn id="27" dur="1000"/>
                                        <p:tgtEl>
                                          <p:spTgt spid="13"/>
                                        </p:tgtEl>
                                      </p:cBhvr>
                                    </p:animEffect>
                                    <p:anim calcmode="lin" valueType="num">
                                      <p:cBhvr>
                                        <p:cTn id="28" dur="1000" fill="hold"/>
                                        <p:tgtEl>
                                          <p:spTgt spid="13"/>
                                        </p:tgtEl>
                                        <p:attrNameLst>
                                          <p:attrName>ppt_x</p:attrName>
                                        </p:attrNameLst>
                                      </p:cBhvr>
                                      <p:tavLst>
                                        <p:tav tm="0">
                                          <p:val>
                                            <p:strVal val="#ppt_x"/>
                                          </p:val>
                                        </p:tav>
                                        <p:tav tm="100000">
                                          <p:val>
                                            <p:strVal val="#ppt_x"/>
                                          </p:val>
                                        </p:tav>
                                      </p:tavLst>
                                    </p:anim>
                                    <p:anim calcmode="lin" valueType="num">
                                      <p:cBhvr>
                                        <p:cTn id="29"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22" presetClass="entr" presetSubtype="8" fill="hold" nodeType="clickEffect">
                                  <p:stCondLst>
                                    <p:cond delay="0"/>
                                  </p:stCondLst>
                                  <p:childTnLst>
                                    <p:set>
                                      <p:cBhvr>
                                        <p:cTn id="33" dur="1" fill="hold">
                                          <p:stCondLst>
                                            <p:cond delay="0"/>
                                          </p:stCondLst>
                                        </p:cTn>
                                        <p:tgtEl>
                                          <p:spTgt spid="16"/>
                                        </p:tgtEl>
                                        <p:attrNameLst>
                                          <p:attrName>style.visibility</p:attrName>
                                        </p:attrNameLst>
                                      </p:cBhvr>
                                      <p:to>
                                        <p:strVal val="visible"/>
                                      </p:to>
                                    </p:set>
                                    <p:animEffect transition="in" filter="wipe(left)">
                                      <p:cBhvr>
                                        <p:cTn id="34"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P spid="13"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370CAA47-76E4-4AA5-9BCC-0636B0D73266}"/>
              </a:ext>
            </a:extLst>
          </p:cNvPr>
          <p:cNvGrpSpPr/>
          <p:nvPr/>
        </p:nvGrpSpPr>
        <p:grpSpPr>
          <a:xfrm>
            <a:off x="1631622" y="317336"/>
            <a:ext cx="10280078" cy="537075"/>
            <a:chOff x="374068" y="166254"/>
            <a:chExt cx="10280078" cy="537075"/>
          </a:xfrm>
        </p:grpSpPr>
        <p:sp>
          <p:nvSpPr>
            <p:cNvPr id="3" name="TextBox 2">
              <a:extLst>
                <a:ext uri="{FF2B5EF4-FFF2-40B4-BE49-F238E27FC236}">
                  <a16:creationId xmlns:a16="http://schemas.microsoft.com/office/drawing/2014/main" id="{D39CC5DB-3AB3-4936-8DB7-0175E4CC7621}"/>
                </a:ext>
              </a:extLst>
            </p:cNvPr>
            <p:cNvSpPr txBox="1"/>
            <p:nvPr/>
          </p:nvSpPr>
          <p:spPr>
            <a:xfrm>
              <a:off x="401778" y="166254"/>
              <a:ext cx="10252368" cy="523220"/>
            </a:xfrm>
            <a:prstGeom prst="rect">
              <a:avLst/>
            </a:prstGeom>
            <a:noFill/>
          </p:spPr>
          <p:txBody>
            <a:bodyPr wrap="square" rtlCol="0">
              <a:spAutoFit/>
            </a:bodyPr>
            <a:lstStyle/>
            <a:p>
              <a:r>
                <a:rPr lang="en-US" sz="2800" b="1" dirty="0">
                  <a:solidFill>
                    <a:srgbClr val="002060"/>
                  </a:solidFill>
                  <a:latin typeface="Times New Roman" panose="02020603050405020304" pitchFamily="18" charset="0"/>
                  <a:cs typeface="Times New Roman" panose="02020603050405020304" pitchFamily="18" charset="0"/>
                </a:rPr>
                <a:t>II. TỌA ĐỘ CỦA MỘT ĐIỂM TRONG MẶT PHẲNG TỌA ĐỘ</a:t>
              </a:r>
              <a:endParaRPr lang="vi-VN" sz="2800" b="1" dirty="0">
                <a:solidFill>
                  <a:srgbClr val="002060"/>
                </a:solidFill>
                <a:latin typeface="Times New Roman" panose="02020603050405020304" pitchFamily="18" charset="0"/>
                <a:cs typeface="Times New Roman" panose="02020603050405020304" pitchFamily="18" charset="0"/>
              </a:endParaRPr>
            </a:p>
          </p:txBody>
        </p:sp>
        <p:sp>
          <p:nvSpPr>
            <p:cNvPr id="4" name="TextBox 3">
              <a:extLst>
                <a:ext uri="{FF2B5EF4-FFF2-40B4-BE49-F238E27FC236}">
                  <a16:creationId xmlns:a16="http://schemas.microsoft.com/office/drawing/2014/main" id="{172A6B2F-E6E6-4CAC-9118-25E9D5C7C530}"/>
                </a:ext>
              </a:extLst>
            </p:cNvPr>
            <p:cNvSpPr txBox="1"/>
            <p:nvPr/>
          </p:nvSpPr>
          <p:spPr>
            <a:xfrm>
              <a:off x="374068" y="180109"/>
              <a:ext cx="10252368" cy="523220"/>
            </a:xfrm>
            <a:prstGeom prst="rect">
              <a:avLst/>
            </a:prstGeom>
            <a:noFill/>
          </p:spPr>
          <p:txBody>
            <a:bodyPr wrap="square" rtlCol="0">
              <a:spAutoFit/>
            </a:bodyPr>
            <a:lstStyle/>
            <a:p>
              <a:r>
                <a:rPr lang="en-US" sz="2800" b="1" dirty="0">
                  <a:solidFill>
                    <a:srgbClr val="FF0000"/>
                  </a:solidFill>
                  <a:latin typeface="Times New Roman" panose="02020603050405020304" pitchFamily="18" charset="0"/>
                  <a:cs typeface="Times New Roman" panose="02020603050405020304" pitchFamily="18" charset="0"/>
                </a:rPr>
                <a:t>II. TỌA ĐỘ CỦA MỘT ĐIỂM TRONG MẶT PHẲNG TỌA ĐỘ</a:t>
              </a:r>
              <a:endParaRPr lang="vi-VN" sz="2800" b="1" dirty="0">
                <a:solidFill>
                  <a:srgbClr val="FF0000"/>
                </a:solidFill>
                <a:latin typeface="Times New Roman" panose="02020603050405020304" pitchFamily="18" charset="0"/>
                <a:cs typeface="Times New Roman" panose="02020603050405020304" pitchFamily="18" charset="0"/>
              </a:endParaRPr>
            </a:p>
          </p:txBody>
        </p:sp>
      </p:grpSp>
      <p:pic>
        <p:nvPicPr>
          <p:cNvPr id="6" name="Picture 5">
            <a:extLst>
              <a:ext uri="{FF2B5EF4-FFF2-40B4-BE49-F238E27FC236}">
                <a16:creationId xmlns:a16="http://schemas.microsoft.com/office/drawing/2014/main" id="{7E29B547-AC0E-49CF-876D-98B43A7114DD}"/>
              </a:ext>
            </a:extLst>
          </p:cNvPr>
          <p:cNvPicPr>
            <a:picLocks noChangeAspect="1"/>
          </p:cNvPicPr>
          <p:nvPr/>
        </p:nvPicPr>
        <p:blipFill rotWithShape="1">
          <a:blip r:embed="rId3">
            <a:extLst>
              <a:ext uri="{BEBA8EAE-BF5A-486C-A8C5-ECC9F3942E4B}">
                <a14:imgProps xmlns:a14="http://schemas.microsoft.com/office/drawing/2010/main">
                  <a14:imgLayer r:embed="rId4">
                    <a14:imgEffect>
                      <a14:backgroundRemoval t="13889" b="27431" l="2053" r="14663">
                        <a14:foregroundMark x1="3226" y1="20486" x2="14076" y2="21528"/>
                        <a14:foregroundMark x1="3079" y1="14931" x2="13636" y2="14583"/>
                        <a14:foregroundMark x1="13050" y1="16667" x2="13636" y2="26736"/>
                        <a14:foregroundMark x1="13343" y1="25694" x2="2639" y2="26736"/>
                        <a14:foregroundMark x1="2639" y1="25000" x2="2639" y2="16667"/>
                      </a14:backgroundRemoval>
                    </a14:imgEffect>
                  </a14:imgLayer>
                </a14:imgProps>
              </a:ext>
            </a:extLst>
          </a:blip>
          <a:srcRect l="909" t="9167" r="85367" b="71250"/>
          <a:stretch/>
        </p:blipFill>
        <p:spPr>
          <a:xfrm>
            <a:off x="1344000" y="549000"/>
            <a:ext cx="2072037" cy="1248535"/>
          </a:xfrm>
          <a:prstGeom prst="rect">
            <a:avLst/>
          </a:prstGeom>
        </p:spPr>
      </p:pic>
      <p:pic>
        <p:nvPicPr>
          <p:cNvPr id="7" name="Picture 6">
            <a:extLst>
              <a:ext uri="{FF2B5EF4-FFF2-40B4-BE49-F238E27FC236}">
                <a16:creationId xmlns:a16="http://schemas.microsoft.com/office/drawing/2014/main" id="{7FBC86B9-3BEA-47C0-9A95-4434DEE8D68E}"/>
              </a:ext>
            </a:extLst>
          </p:cNvPr>
          <p:cNvPicPr>
            <a:picLocks noChangeAspect="1"/>
          </p:cNvPicPr>
          <p:nvPr/>
        </p:nvPicPr>
        <p:blipFill rotWithShape="1">
          <a:blip r:embed="rId5"/>
          <a:srcRect l="63565" b="5394"/>
          <a:stretch/>
        </p:blipFill>
        <p:spPr>
          <a:xfrm>
            <a:off x="7814644" y="759602"/>
            <a:ext cx="3944717" cy="4325398"/>
          </a:xfrm>
          <a:prstGeom prst="rect">
            <a:avLst/>
          </a:prstGeom>
        </p:spPr>
      </p:pic>
      <p:sp>
        <p:nvSpPr>
          <p:cNvPr id="8" name="TextBox 7">
            <a:extLst>
              <a:ext uri="{FF2B5EF4-FFF2-40B4-BE49-F238E27FC236}">
                <a16:creationId xmlns:a16="http://schemas.microsoft.com/office/drawing/2014/main" id="{C664DA57-BF1A-4514-B942-57EBD7A443B1}"/>
              </a:ext>
            </a:extLst>
          </p:cNvPr>
          <p:cNvSpPr txBox="1"/>
          <p:nvPr/>
        </p:nvSpPr>
        <p:spPr>
          <a:xfrm>
            <a:off x="1344000" y="1629000"/>
            <a:ext cx="6286500" cy="954107"/>
          </a:xfrm>
          <a:prstGeom prst="rect">
            <a:avLst/>
          </a:prstGeom>
          <a:noFill/>
        </p:spPr>
        <p:txBody>
          <a:bodyPr wrap="square" rtlCol="0">
            <a:spAutoFit/>
          </a:bodyPr>
          <a:lstStyle/>
          <a:p>
            <a:r>
              <a:rPr lang="en-US" sz="2800" dirty="0">
                <a:latin typeface="Times New Roman" panose="02020603050405020304" pitchFamily="18" charset="0"/>
                <a:cs typeface="Times New Roman" panose="02020603050405020304" pitchFamily="18" charset="0"/>
              </a:rPr>
              <a:t>Cho </a:t>
            </a:r>
            <a:r>
              <a:rPr lang="en-US" sz="2800" dirty="0" err="1">
                <a:latin typeface="Times New Roman" panose="02020603050405020304" pitchFamily="18" charset="0"/>
                <a:cs typeface="Times New Roman" panose="02020603050405020304" pitchFamily="18" charset="0"/>
              </a:rPr>
              <a:t>mặt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phẳng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tọa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độ</a:t>
            </a:r>
            <a:r>
              <a:rPr lang="en-US" sz="2800" dirty="0">
                <a:latin typeface="Times New Roman" panose="02020603050405020304" pitchFamily="18" charset="0"/>
                <a:cs typeface="Times New Roman" panose="02020603050405020304" pitchFamily="18" charset="0"/>
              </a:rPr>
              <a:t> Oxy </a:t>
            </a:r>
            <a:r>
              <a:rPr lang="en-US" sz="2800" dirty="0" err="1">
                <a:latin typeface="Times New Roman" panose="02020603050405020304" pitchFamily="18" charset="0"/>
                <a:cs typeface="Times New Roman" panose="02020603050405020304" pitchFamily="18" charset="0"/>
              </a:rPr>
              <a:t>nh</a:t>
            </a:r>
            <a:r>
              <a:rPr lang="vi-VN" sz="2800" dirty="0">
                <a:latin typeface="Times New Roman" panose="02020603050405020304" pitchFamily="18" charset="0"/>
                <a:cs typeface="Times New Roman" panose="02020603050405020304" pitchFamily="18" charset="0"/>
              </a:rPr>
              <a:t>ư</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Hình</a:t>
            </a:r>
            <a:r>
              <a:rPr lang="en-US" sz="2800" dirty="0">
                <a:latin typeface="Times New Roman" panose="02020603050405020304" pitchFamily="18" charset="0"/>
                <a:cs typeface="Times New Roman" panose="02020603050405020304" pitchFamily="18" charset="0"/>
              </a:rPr>
              <a:t> 8. </a:t>
            </a:r>
            <a:r>
              <a:rPr lang="en-US" sz="2800" dirty="0" err="1">
                <a:latin typeface="Times New Roman" panose="02020603050405020304" pitchFamily="18" charset="0"/>
                <a:cs typeface="Times New Roman" panose="02020603050405020304" pitchFamily="18" charset="0"/>
              </a:rPr>
              <a:t>Xác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định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tọa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độ</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các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điểm</a:t>
            </a:r>
            <a:r>
              <a:rPr lang="en-US" sz="2800" dirty="0">
                <a:latin typeface="Times New Roman" panose="02020603050405020304" pitchFamily="18" charset="0"/>
                <a:cs typeface="Times New Roman" panose="02020603050405020304" pitchFamily="18" charset="0"/>
              </a:rPr>
              <a:t> D, E, F, G, O.</a:t>
            </a:r>
            <a:endParaRPr lang="vi-VN" sz="2800" dirty="0">
              <a:latin typeface="Times New Roman" panose="02020603050405020304" pitchFamily="18" charset="0"/>
              <a:cs typeface="Times New Roman" panose="02020603050405020304" pitchFamily="18" charset="0"/>
            </a:endParaRPr>
          </a:p>
        </p:txBody>
      </p:sp>
      <p:sp>
        <p:nvSpPr>
          <p:cNvPr id="9" name="TextBox 8">
            <a:extLst>
              <a:ext uri="{FF2B5EF4-FFF2-40B4-BE49-F238E27FC236}">
                <a16:creationId xmlns:a16="http://schemas.microsoft.com/office/drawing/2014/main" id="{17D884CD-E428-4382-9239-A369F90B6267}"/>
              </a:ext>
            </a:extLst>
          </p:cNvPr>
          <p:cNvSpPr txBox="1"/>
          <p:nvPr/>
        </p:nvSpPr>
        <p:spPr>
          <a:xfrm>
            <a:off x="3576000" y="2709000"/>
            <a:ext cx="2082951" cy="523220"/>
          </a:xfrm>
          <a:prstGeom prst="rect">
            <a:avLst/>
          </a:prstGeom>
          <a:noFill/>
        </p:spPr>
        <p:txBody>
          <a:bodyPr wrap="square" rtlCol="0">
            <a:spAutoFit/>
          </a:bodyPr>
          <a:lstStyle/>
          <a:p>
            <a:r>
              <a:rPr lang="en-US" sz="2800" b="1" i="1" u="sng" dirty="0" err="1">
                <a:solidFill>
                  <a:srgbClr val="0000CC"/>
                </a:solidFill>
                <a:latin typeface="Times New Roman" panose="02020603050405020304" pitchFamily="18" charset="0"/>
                <a:cs typeface="Times New Roman" panose="02020603050405020304" pitchFamily="18" charset="0"/>
              </a:rPr>
              <a:t>Giải</a:t>
            </a:r>
            <a:r>
              <a:rPr lang="en-US" sz="2800" b="1" i="1" u="sng" dirty="0">
                <a:solidFill>
                  <a:srgbClr val="0000CC"/>
                </a:solidFill>
                <a:latin typeface="Times New Roman" panose="02020603050405020304" pitchFamily="18" charset="0"/>
                <a:cs typeface="Times New Roman" panose="02020603050405020304" pitchFamily="18" charset="0"/>
              </a:rPr>
              <a:t>: </a:t>
            </a:r>
            <a:endParaRPr lang="vi-VN" sz="2800" b="1" i="1" u="sng" dirty="0">
              <a:solidFill>
                <a:srgbClr val="0000CC"/>
              </a:solidFill>
              <a:latin typeface="Times New Roman" panose="02020603050405020304" pitchFamily="18" charset="0"/>
              <a:cs typeface="Times New Roman" panose="02020603050405020304" pitchFamily="18" charset="0"/>
            </a:endParaRPr>
          </a:p>
        </p:txBody>
      </p:sp>
      <p:sp>
        <p:nvSpPr>
          <p:cNvPr id="10" name="TextBox 9">
            <a:extLst>
              <a:ext uri="{FF2B5EF4-FFF2-40B4-BE49-F238E27FC236}">
                <a16:creationId xmlns:a16="http://schemas.microsoft.com/office/drawing/2014/main" id="{1A2A0182-153E-46CB-BC32-A8290AC4B007}"/>
              </a:ext>
            </a:extLst>
          </p:cNvPr>
          <p:cNvSpPr txBox="1"/>
          <p:nvPr/>
        </p:nvSpPr>
        <p:spPr>
          <a:xfrm>
            <a:off x="492125" y="3269712"/>
            <a:ext cx="3184525" cy="523220"/>
          </a:xfrm>
          <a:prstGeom prst="rect">
            <a:avLst/>
          </a:prstGeom>
          <a:noFill/>
        </p:spPr>
        <p:txBody>
          <a:bodyPr wrap="square" rtlCol="0">
            <a:spAutoFit/>
          </a:bodyPr>
          <a:lstStyle/>
          <a:p>
            <a:r>
              <a:rPr lang="en-US" sz="2800" dirty="0" err="1">
                <a:latin typeface="Times New Roman" panose="02020603050405020304" pitchFamily="18" charset="0"/>
                <a:cs typeface="Times New Roman" panose="02020603050405020304" pitchFamily="18" charset="0"/>
              </a:rPr>
              <a:t>Tọa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độ</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các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điểm</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là</a:t>
            </a:r>
            <a:r>
              <a:rPr lang="en-US" sz="2800" dirty="0">
                <a:latin typeface="Times New Roman" panose="02020603050405020304" pitchFamily="18" charset="0"/>
                <a:cs typeface="Times New Roman" panose="02020603050405020304" pitchFamily="18" charset="0"/>
              </a:rPr>
              <a:t>:</a:t>
            </a:r>
          </a:p>
        </p:txBody>
      </p:sp>
      <p:sp>
        <p:nvSpPr>
          <p:cNvPr id="11" name="TextBox 10">
            <a:extLst>
              <a:ext uri="{FF2B5EF4-FFF2-40B4-BE49-F238E27FC236}">
                <a16:creationId xmlns:a16="http://schemas.microsoft.com/office/drawing/2014/main" id="{521B0C43-6357-4B80-9D04-0A22D79D222C}"/>
              </a:ext>
            </a:extLst>
          </p:cNvPr>
          <p:cNvSpPr txBox="1"/>
          <p:nvPr/>
        </p:nvSpPr>
        <p:spPr>
          <a:xfrm>
            <a:off x="3386975" y="3269712"/>
            <a:ext cx="1604125" cy="523220"/>
          </a:xfrm>
          <a:prstGeom prst="rect">
            <a:avLst/>
          </a:prstGeom>
          <a:noFill/>
        </p:spPr>
        <p:txBody>
          <a:bodyPr wrap="square" rtlCol="0">
            <a:spAutoFit/>
          </a:bodyPr>
          <a:lstStyle/>
          <a:p>
            <a:r>
              <a:rPr lang="en-US" sz="2800" dirty="0">
                <a:latin typeface="Times New Roman" panose="02020603050405020304" pitchFamily="18" charset="0"/>
                <a:cs typeface="Times New Roman" panose="02020603050405020304" pitchFamily="18" charset="0"/>
              </a:rPr>
              <a:t>D(1; -2)</a:t>
            </a:r>
          </a:p>
        </p:txBody>
      </p:sp>
      <p:sp>
        <p:nvSpPr>
          <p:cNvPr id="12" name="TextBox 11">
            <a:extLst>
              <a:ext uri="{FF2B5EF4-FFF2-40B4-BE49-F238E27FC236}">
                <a16:creationId xmlns:a16="http://schemas.microsoft.com/office/drawing/2014/main" id="{FB9CDB5F-7BF4-48C9-ACC9-1782DF911149}"/>
              </a:ext>
            </a:extLst>
          </p:cNvPr>
          <p:cNvSpPr txBox="1"/>
          <p:nvPr/>
        </p:nvSpPr>
        <p:spPr>
          <a:xfrm>
            <a:off x="4967375" y="3269712"/>
            <a:ext cx="1604125" cy="523220"/>
          </a:xfrm>
          <a:prstGeom prst="rect">
            <a:avLst/>
          </a:prstGeom>
          <a:noFill/>
        </p:spPr>
        <p:txBody>
          <a:bodyPr wrap="square" rtlCol="0">
            <a:spAutoFit/>
          </a:bodyPr>
          <a:lstStyle/>
          <a:p>
            <a:r>
              <a:rPr lang="en-US" sz="2800" dirty="0">
                <a:latin typeface="Times New Roman" panose="02020603050405020304" pitchFamily="18" charset="0"/>
                <a:cs typeface="Times New Roman" panose="02020603050405020304" pitchFamily="18" charset="0"/>
              </a:rPr>
              <a:t>E(-2;1)</a:t>
            </a:r>
          </a:p>
        </p:txBody>
      </p:sp>
      <p:sp>
        <p:nvSpPr>
          <p:cNvPr id="13" name="TextBox 12">
            <a:extLst>
              <a:ext uri="{FF2B5EF4-FFF2-40B4-BE49-F238E27FC236}">
                <a16:creationId xmlns:a16="http://schemas.microsoft.com/office/drawing/2014/main" id="{450B7696-97E1-4540-A509-3C135641ACEF}"/>
              </a:ext>
            </a:extLst>
          </p:cNvPr>
          <p:cNvSpPr txBox="1"/>
          <p:nvPr/>
        </p:nvSpPr>
        <p:spPr>
          <a:xfrm>
            <a:off x="1015960" y="3886567"/>
            <a:ext cx="1604125" cy="523220"/>
          </a:xfrm>
          <a:prstGeom prst="rect">
            <a:avLst/>
          </a:prstGeom>
          <a:noFill/>
        </p:spPr>
        <p:txBody>
          <a:bodyPr wrap="square" rtlCol="0">
            <a:spAutoFit/>
          </a:bodyPr>
          <a:lstStyle/>
          <a:p>
            <a:r>
              <a:rPr lang="en-US" sz="2800" dirty="0">
                <a:latin typeface="Times New Roman" panose="02020603050405020304" pitchFamily="18" charset="0"/>
                <a:cs typeface="Times New Roman" panose="02020603050405020304" pitchFamily="18" charset="0"/>
              </a:rPr>
              <a:t>F(0;-3)</a:t>
            </a:r>
          </a:p>
        </p:txBody>
      </p:sp>
      <p:sp>
        <p:nvSpPr>
          <p:cNvPr id="14" name="TextBox 13">
            <a:extLst>
              <a:ext uri="{FF2B5EF4-FFF2-40B4-BE49-F238E27FC236}">
                <a16:creationId xmlns:a16="http://schemas.microsoft.com/office/drawing/2014/main" id="{A11433B2-B661-4D36-9383-E82982B036B9}"/>
              </a:ext>
            </a:extLst>
          </p:cNvPr>
          <p:cNvSpPr txBox="1"/>
          <p:nvPr/>
        </p:nvSpPr>
        <p:spPr>
          <a:xfrm>
            <a:off x="2340594" y="3886567"/>
            <a:ext cx="1604125" cy="523220"/>
          </a:xfrm>
          <a:prstGeom prst="rect">
            <a:avLst/>
          </a:prstGeom>
          <a:noFill/>
        </p:spPr>
        <p:txBody>
          <a:bodyPr wrap="square" rtlCol="0">
            <a:spAutoFit/>
          </a:bodyPr>
          <a:lstStyle/>
          <a:p>
            <a:r>
              <a:rPr lang="en-US" sz="2800" dirty="0">
                <a:latin typeface="Times New Roman" panose="02020603050405020304" pitchFamily="18" charset="0"/>
                <a:cs typeface="Times New Roman" panose="02020603050405020304" pitchFamily="18" charset="0"/>
              </a:rPr>
              <a:t>G(-3;0)</a:t>
            </a:r>
          </a:p>
        </p:txBody>
      </p:sp>
      <p:sp>
        <p:nvSpPr>
          <p:cNvPr id="15" name="TextBox 14">
            <a:extLst>
              <a:ext uri="{FF2B5EF4-FFF2-40B4-BE49-F238E27FC236}">
                <a16:creationId xmlns:a16="http://schemas.microsoft.com/office/drawing/2014/main" id="{D1D18D11-C6BB-4E03-8D75-626B808E9F1D}"/>
              </a:ext>
            </a:extLst>
          </p:cNvPr>
          <p:cNvSpPr txBox="1"/>
          <p:nvPr/>
        </p:nvSpPr>
        <p:spPr>
          <a:xfrm>
            <a:off x="3944719" y="3886567"/>
            <a:ext cx="1604125" cy="523220"/>
          </a:xfrm>
          <a:prstGeom prst="rect">
            <a:avLst/>
          </a:prstGeom>
          <a:noFill/>
        </p:spPr>
        <p:txBody>
          <a:bodyPr wrap="square" rtlCol="0">
            <a:spAutoFit/>
          </a:bodyPr>
          <a:lstStyle/>
          <a:p>
            <a:r>
              <a:rPr lang="en-US" sz="2800" dirty="0">
                <a:latin typeface="Times New Roman" panose="02020603050405020304" pitchFamily="18" charset="0"/>
                <a:cs typeface="Times New Roman" panose="02020603050405020304" pitchFamily="18" charset="0"/>
              </a:rPr>
              <a:t>O(0;0)</a:t>
            </a:r>
          </a:p>
        </p:txBody>
      </p:sp>
      <p:grpSp>
        <p:nvGrpSpPr>
          <p:cNvPr id="18" name="Group 17">
            <a:extLst>
              <a:ext uri="{FF2B5EF4-FFF2-40B4-BE49-F238E27FC236}">
                <a16:creationId xmlns:a16="http://schemas.microsoft.com/office/drawing/2014/main" id="{D8B69189-F4AC-44E2-ACB6-1C0F9D96FA54}"/>
              </a:ext>
            </a:extLst>
          </p:cNvPr>
          <p:cNvGrpSpPr/>
          <p:nvPr/>
        </p:nvGrpSpPr>
        <p:grpSpPr>
          <a:xfrm>
            <a:off x="1283955" y="5162550"/>
            <a:ext cx="9564045" cy="1107996"/>
            <a:chOff x="456255" y="4705350"/>
            <a:chExt cx="9564045" cy="1107996"/>
          </a:xfrm>
        </p:grpSpPr>
        <p:sp>
          <p:nvSpPr>
            <p:cNvPr id="16" name="Arrow: Pentagon 15">
              <a:extLst>
                <a:ext uri="{FF2B5EF4-FFF2-40B4-BE49-F238E27FC236}">
                  <a16:creationId xmlns:a16="http://schemas.microsoft.com/office/drawing/2014/main" id="{0B56CD20-AD9E-4E2B-9DDE-429B40C7A1C2}"/>
                </a:ext>
              </a:extLst>
            </p:cNvPr>
            <p:cNvSpPr/>
            <p:nvPr/>
          </p:nvSpPr>
          <p:spPr>
            <a:xfrm>
              <a:off x="456255" y="4705350"/>
              <a:ext cx="2443849" cy="1107996"/>
            </a:xfrm>
            <a:prstGeom prst="homePlat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err="1">
                  <a:latin typeface="Times New Roman" panose="02020603050405020304" pitchFamily="18" charset="0"/>
                  <a:cs typeface="Times New Roman" panose="02020603050405020304" pitchFamily="18" charset="0"/>
                </a:rPr>
                <a:t>Nhận</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xét</a:t>
              </a:r>
              <a:r>
                <a:rPr lang="en-US" sz="2800" b="1" dirty="0">
                  <a:latin typeface="Times New Roman" panose="02020603050405020304" pitchFamily="18" charset="0"/>
                  <a:cs typeface="Times New Roman" panose="02020603050405020304" pitchFamily="18" charset="0"/>
                </a:rPr>
                <a:t>:</a:t>
              </a:r>
              <a:endParaRPr lang="vi-VN" sz="2800" b="1" dirty="0">
                <a:latin typeface="Times New Roman" panose="02020603050405020304" pitchFamily="18" charset="0"/>
                <a:cs typeface="Times New Roman" panose="02020603050405020304" pitchFamily="18" charset="0"/>
              </a:endParaRPr>
            </a:p>
          </p:txBody>
        </p:sp>
        <p:sp>
          <p:nvSpPr>
            <p:cNvPr id="17" name="TextBox 16">
              <a:extLst>
                <a:ext uri="{FF2B5EF4-FFF2-40B4-BE49-F238E27FC236}">
                  <a16:creationId xmlns:a16="http://schemas.microsoft.com/office/drawing/2014/main" id="{44E5CC35-5676-46DA-BC5E-53538C086370}"/>
                </a:ext>
              </a:extLst>
            </p:cNvPr>
            <p:cNvSpPr txBox="1"/>
            <p:nvPr/>
          </p:nvSpPr>
          <p:spPr>
            <a:xfrm>
              <a:off x="2927814" y="4705350"/>
              <a:ext cx="7092486" cy="1107996"/>
            </a:xfrm>
            <a:prstGeom prst="rect">
              <a:avLst/>
            </a:prstGeom>
            <a:solidFill>
              <a:schemeClr val="accent4">
                <a:lumMod val="20000"/>
                <a:lumOff val="80000"/>
              </a:schemeClr>
            </a:solidFill>
            <a:ln>
              <a:solidFill>
                <a:schemeClr val="tx1"/>
              </a:solidFill>
            </a:ln>
          </p:spPr>
          <p:txBody>
            <a:bodyPr wrap="square" rtlCol="0">
              <a:spAutoFit/>
            </a:bodyPr>
            <a:lstStyle/>
            <a:p>
              <a:pPr>
                <a:spcAft>
                  <a:spcPts val="1200"/>
                </a:spcAft>
              </a:pP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Điểm</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nằm</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trên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trục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hoành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có</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tung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độ</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bằng</a:t>
              </a:r>
              <a:r>
                <a:rPr lang="en-US" sz="2800" dirty="0">
                  <a:latin typeface="Times New Roman" panose="02020603050405020304" pitchFamily="18" charset="0"/>
                  <a:cs typeface="Times New Roman" panose="02020603050405020304" pitchFamily="18" charset="0"/>
                </a:rPr>
                <a:t> 0</a:t>
              </a:r>
            </a:p>
            <a:p>
              <a:pPr>
                <a:spcAft>
                  <a:spcPts val="1200"/>
                </a:spcAft>
              </a:pP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Điểm</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nằm</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trên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trục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tung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có</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hoành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độ</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bằng</a:t>
              </a:r>
              <a:r>
                <a:rPr lang="en-US" sz="2800" dirty="0">
                  <a:latin typeface="Times New Roman" panose="02020603050405020304" pitchFamily="18" charset="0"/>
                  <a:cs typeface="Times New Roman" panose="02020603050405020304" pitchFamily="18" charset="0"/>
                </a:rPr>
                <a:t> 0</a:t>
              </a:r>
            </a:p>
          </p:txBody>
        </p:sp>
      </p:grpSp>
    </p:spTree>
    <p:extLst>
      <p:ext uri="{BB962C8B-B14F-4D97-AF65-F5344CB8AC3E}">
        <p14:creationId xmlns:p14="http://schemas.microsoft.com/office/powerpoint/2010/main" val="226222228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arn(inVertical)">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wipe(left)">
                                      <p:cBhvr>
                                        <p:cTn id="12" dur="500"/>
                                        <p:tgtEl>
                                          <p:spTgt spid="10"/>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wipe(left)">
                                      <p:cBhvr>
                                        <p:cTn id="17" dur="500"/>
                                        <p:tgtEl>
                                          <p:spTgt spid="11"/>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wipe(left)">
                                      <p:cBhvr>
                                        <p:cTn id="22" dur="500"/>
                                        <p:tgtEl>
                                          <p:spTgt spid="12"/>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wipe(left)">
                                      <p:cBhvr>
                                        <p:cTn id="27" dur="500"/>
                                        <p:tgtEl>
                                          <p:spTgt spid="13"/>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14"/>
                                        </p:tgtEl>
                                        <p:attrNameLst>
                                          <p:attrName>style.visibility</p:attrName>
                                        </p:attrNameLst>
                                      </p:cBhvr>
                                      <p:to>
                                        <p:strVal val="visible"/>
                                      </p:to>
                                    </p:set>
                                    <p:animEffect transition="in" filter="wipe(left)">
                                      <p:cBhvr>
                                        <p:cTn id="32" dur="500"/>
                                        <p:tgtEl>
                                          <p:spTgt spid="14"/>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grpId="0" nodeType="clickEffect">
                                  <p:stCondLst>
                                    <p:cond delay="0"/>
                                  </p:stCondLst>
                                  <p:childTnLst>
                                    <p:set>
                                      <p:cBhvr>
                                        <p:cTn id="36" dur="1" fill="hold">
                                          <p:stCondLst>
                                            <p:cond delay="0"/>
                                          </p:stCondLst>
                                        </p:cTn>
                                        <p:tgtEl>
                                          <p:spTgt spid="15"/>
                                        </p:tgtEl>
                                        <p:attrNameLst>
                                          <p:attrName>style.visibility</p:attrName>
                                        </p:attrNameLst>
                                      </p:cBhvr>
                                      <p:to>
                                        <p:strVal val="visible"/>
                                      </p:to>
                                    </p:set>
                                    <p:animEffect transition="in" filter="wipe(left)">
                                      <p:cBhvr>
                                        <p:cTn id="37" dur="500"/>
                                        <p:tgtEl>
                                          <p:spTgt spid="15"/>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nodeType="clickEffect">
                                  <p:stCondLst>
                                    <p:cond delay="0"/>
                                  </p:stCondLst>
                                  <p:childTnLst>
                                    <p:set>
                                      <p:cBhvr>
                                        <p:cTn id="41" dur="1" fill="hold">
                                          <p:stCondLst>
                                            <p:cond delay="0"/>
                                          </p:stCondLst>
                                        </p:cTn>
                                        <p:tgtEl>
                                          <p:spTgt spid="18"/>
                                        </p:tgtEl>
                                        <p:attrNameLst>
                                          <p:attrName>style.visibility</p:attrName>
                                        </p:attrNameLst>
                                      </p:cBhvr>
                                      <p:to>
                                        <p:strVal val="visible"/>
                                      </p:to>
                                    </p:set>
                                    <p:animEffect transition="in" filter="wipe(left)">
                                      <p:cBhvr>
                                        <p:cTn id="42"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11" grpId="0"/>
      <p:bldP spid="12" grpId="0"/>
      <p:bldP spid="13" grpId="0"/>
      <p:bldP spid="14" grpId="0"/>
      <p:bldP spid="15" grpId="0"/>
    </p:bld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2382</TotalTime>
  <Words>3497</Words>
  <Application>Microsoft Office PowerPoint</Application>
  <PresentationFormat>Widescreen</PresentationFormat>
  <Paragraphs>602</Paragraphs>
  <Slides>30</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30</vt:i4>
      </vt:variant>
    </vt:vector>
  </HeadingPairs>
  <TitlesOfParts>
    <vt:vector size="35" baseType="lpstr">
      <vt:lpstr>Arial</vt:lpstr>
      <vt:lpstr>Calibri</vt:lpstr>
      <vt:lpstr>Calibri Light</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Ninh Gia</dc:creator>
  <cp:lastModifiedBy>Ninh Gia</cp:lastModifiedBy>
  <cp:revision>142</cp:revision>
  <dcterms:created xsi:type="dcterms:W3CDTF">2023-06-11T14:25:24Z</dcterms:created>
  <dcterms:modified xsi:type="dcterms:W3CDTF">2023-06-16T14:25:39Z</dcterms:modified>
</cp:coreProperties>
</file>