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54"/>
  </p:notesMasterIdLst>
  <p:sldIdLst>
    <p:sldId id="257" r:id="rId4"/>
    <p:sldId id="258" r:id="rId5"/>
    <p:sldId id="570" r:id="rId6"/>
    <p:sldId id="264" r:id="rId7"/>
    <p:sldId id="394" r:id="rId8"/>
    <p:sldId id="417" r:id="rId9"/>
    <p:sldId id="395" r:id="rId10"/>
    <p:sldId id="391" r:id="rId11"/>
    <p:sldId id="393" r:id="rId12"/>
    <p:sldId id="265" r:id="rId13"/>
    <p:sldId id="396" r:id="rId14"/>
    <p:sldId id="266" r:id="rId15"/>
    <p:sldId id="401" r:id="rId16"/>
    <p:sldId id="418" r:id="rId17"/>
    <p:sldId id="397" r:id="rId18"/>
    <p:sldId id="269" r:id="rId19"/>
    <p:sldId id="419" r:id="rId20"/>
    <p:sldId id="420" r:id="rId21"/>
    <p:sldId id="399" r:id="rId22"/>
    <p:sldId id="421" r:id="rId23"/>
    <p:sldId id="403" r:id="rId24"/>
    <p:sldId id="423" r:id="rId25"/>
    <p:sldId id="407" r:id="rId26"/>
    <p:sldId id="424" r:id="rId27"/>
    <p:sldId id="409" r:id="rId28"/>
    <p:sldId id="410" r:id="rId29"/>
    <p:sldId id="425" r:id="rId30"/>
    <p:sldId id="426" r:id="rId31"/>
    <p:sldId id="427" r:id="rId32"/>
    <p:sldId id="428" r:id="rId33"/>
    <p:sldId id="429" r:id="rId34"/>
    <p:sldId id="430" r:id="rId35"/>
    <p:sldId id="431" r:id="rId36"/>
    <p:sldId id="568" r:id="rId37"/>
    <p:sldId id="569" r:id="rId38"/>
    <p:sldId id="433" r:id="rId39"/>
    <p:sldId id="434" r:id="rId40"/>
    <p:sldId id="435" r:id="rId41"/>
    <p:sldId id="437" r:id="rId42"/>
    <p:sldId id="440" r:id="rId43"/>
    <p:sldId id="441" r:id="rId44"/>
    <p:sldId id="442" r:id="rId45"/>
    <p:sldId id="443" r:id="rId46"/>
    <p:sldId id="444" r:id="rId47"/>
    <p:sldId id="445" r:id="rId48"/>
    <p:sldId id="446" r:id="rId49"/>
    <p:sldId id="447" r:id="rId50"/>
    <p:sldId id="448" r:id="rId51"/>
    <p:sldId id="449" r:id="rId52"/>
    <p:sldId id="45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showGuides="1">
      <p:cViewPr varScale="1">
        <p:scale>
          <a:sx n="61" d="100"/>
          <a:sy n="61" d="100"/>
        </p:scale>
        <p:origin x="876"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7867D-F8FB-4438-845A-EEAB21756CF6}" type="datetimeFigureOut">
              <a:rPr lang="en-US" smtClean="0"/>
              <a:t>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B90BD-EB8A-4780-B6DB-B62694D9B400}" type="slidenum">
              <a:rPr lang="en-US" smtClean="0"/>
              <a:t>‹#›</a:t>
            </a:fld>
            <a:endParaRPr lang="en-US"/>
          </a:p>
        </p:txBody>
      </p:sp>
    </p:spTree>
    <p:extLst>
      <p:ext uri="{BB962C8B-B14F-4D97-AF65-F5344CB8AC3E}">
        <p14:creationId xmlns:p14="http://schemas.microsoft.com/office/powerpoint/2010/main" val="404392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err="1">
                <a:solidFill>
                  <a:schemeClr val="tx1"/>
                </a:solidFill>
                <a:effectLst/>
                <a:latin typeface="+mn-lt"/>
                <a:ea typeface="+mn-ea"/>
                <a:cs typeface="+mn-cs"/>
              </a:rPr>
              <a:t>Cuộc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sống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mỗi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người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một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chuỗi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những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trải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nghiệm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trải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nghiệm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tạo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niềm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vui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hạnh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phúc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trải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nghiệm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mang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đến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kinh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nghiệm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trải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nghiệm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sự</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nuối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tiếc</a:t>
            </a:r>
            <a:r>
              <a:rPr lang="en-US" sz="1200" i="1" kern="1200" dirty="0">
                <a:solidFill>
                  <a:schemeClr val="tx1"/>
                </a:solidFill>
                <a:effectLst/>
                <a:latin typeface="+mn-lt"/>
                <a:ea typeface="+mn-ea"/>
                <a:cs typeface="+mn-cs"/>
              </a:rPr>
              <a:t>, day </a:t>
            </a:r>
            <a:r>
              <a:rPr lang="en-US" sz="1200" i="1" kern="1200" dirty="0" err="1">
                <a:solidFill>
                  <a:schemeClr val="tx1"/>
                </a:solidFill>
                <a:effectLst/>
                <a:latin typeface="+mn-lt"/>
                <a:ea typeface="+mn-ea"/>
                <a:cs typeface="+mn-cs"/>
              </a:rPr>
              <a:t>dứt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Tất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cả</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đều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bài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quý</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giá</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hành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trình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khôn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lớn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trưởng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thành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chúng</a:t>
            </a:r>
            <a:r>
              <a:rPr lang="en-US" sz="1200" i="1" kern="1200" dirty="0">
                <a:solidFill>
                  <a:schemeClr val="tx1"/>
                </a:solidFill>
                <a:effectLst/>
                <a:latin typeface="+mn-lt"/>
                <a:ea typeface="+mn-ea"/>
                <a:cs typeface="+mn-cs"/>
              </a:rPr>
              <a:t> ta. </a:t>
            </a:r>
            <a:r>
              <a:rPr lang="en-US" sz="1200" i="1" kern="1200" dirty="0" err="1">
                <a:solidFill>
                  <a:schemeClr val="tx1"/>
                </a:solidFill>
                <a:effectLst/>
                <a:latin typeface="+mn-lt"/>
                <a:ea typeface="+mn-ea"/>
                <a:cs typeface="+mn-cs"/>
              </a:rPr>
              <a:t>Hôm</a:t>
            </a:r>
            <a:r>
              <a:rPr lang="en-US" sz="1200" i="1" kern="1200" dirty="0">
                <a:solidFill>
                  <a:schemeClr val="tx1"/>
                </a:solidFill>
                <a:effectLst/>
                <a:latin typeface="+mn-lt"/>
                <a:ea typeface="+mn-ea"/>
                <a:cs typeface="+mn-cs"/>
              </a:rPr>
              <a:t> nay, </a:t>
            </a:r>
            <a:r>
              <a:rPr lang="en-US" sz="1200" i="1" kern="1200" dirty="0" err="1">
                <a:solidFill>
                  <a:schemeClr val="tx1"/>
                </a:solidFill>
                <a:effectLst/>
                <a:latin typeface="+mn-lt"/>
                <a:ea typeface="+mn-ea"/>
                <a:cs typeface="+mn-cs"/>
              </a:rPr>
              <a:t>các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sẽ</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được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trải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nghiệm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những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bài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đáng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quý</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ấy</a:t>
            </a:r>
            <a:r>
              <a:rPr lang="en-US" sz="1200" i="1" kern="1200" dirty="0">
                <a:solidFill>
                  <a:schemeClr val="tx1"/>
                </a:solidFill>
                <a:effectLst/>
                <a:latin typeface="+mn-lt"/>
                <a:ea typeface="+mn-ea"/>
                <a:cs typeface="+mn-cs"/>
              </a:rPr>
              <a:t> qua </a:t>
            </a:r>
            <a:r>
              <a:rPr lang="en-US" sz="1200" i="1" kern="1200" dirty="0" err="1">
                <a:solidFill>
                  <a:schemeClr val="tx1"/>
                </a:solidFill>
                <a:effectLst/>
                <a:latin typeface="+mn-lt"/>
                <a:ea typeface="+mn-ea"/>
                <a:cs typeface="+mn-cs"/>
              </a:rPr>
              <a:t>một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truyện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đồng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thoại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đó</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Bài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đường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đời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đầu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tiên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Tô</a:t>
            </a:r>
            <a:r>
              <a:rPr lang="en-US" sz="1200" i="1" kern="1200" dirty="0">
                <a:solidFill>
                  <a:schemeClr val="tx1"/>
                </a:solidFill>
                <a:effectLst/>
                <a:latin typeface="+mn-lt"/>
                <a:ea typeface="+mn-ea"/>
                <a:cs typeface="+mn-cs"/>
              </a:rPr>
              <a:t> Hoài.</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0CB90BD-EB8A-4780-B6DB-B62694D9B400}" type="slidenum">
              <a:rPr lang="en-US" smtClean="0"/>
              <a:t>2</a:t>
            </a:fld>
            <a:endParaRPr lang="en-US"/>
          </a:p>
        </p:txBody>
      </p:sp>
    </p:spTree>
    <p:extLst>
      <p:ext uri="{BB962C8B-B14F-4D97-AF65-F5344CB8AC3E}">
        <p14:creationId xmlns:p14="http://schemas.microsoft.com/office/powerpoint/2010/main" val="2206489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B1982-32B2-4B30-A9AD-7E346788C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741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Ghi</a:t>
            </a:r>
            <a:r>
              <a:rPr lang="en-US" dirty="0"/>
              <a:t> </a:t>
            </a:r>
            <a:r>
              <a:rPr lang="en-US" dirty="0" err="1"/>
              <a:t>bảng</a:t>
            </a:r>
            <a:r>
              <a:rPr lang="en-US" dirty="0"/>
              <a:t>: </a:t>
            </a:r>
          </a:p>
          <a:p>
            <a:r>
              <a:rPr lang="en-US" sz="1200" b="1" kern="1200" dirty="0">
                <a:solidFill>
                  <a:schemeClr val="tx1"/>
                </a:solidFill>
                <a:effectLst/>
                <a:latin typeface="+mn-lt"/>
                <a:ea typeface="+mn-ea"/>
                <a:cs typeface="+mn-cs"/>
              </a:rPr>
              <a:t>a. </a:t>
            </a:r>
            <a:r>
              <a:rPr lang="en-US" sz="1200" b="1" kern="1200" dirty="0" err="1">
                <a:solidFill>
                  <a:schemeClr val="tx1"/>
                </a:solidFill>
                <a:effectLst/>
                <a:latin typeface="+mn-lt"/>
                <a:ea typeface="+mn-ea"/>
                <a:cs typeface="+mn-cs"/>
              </a:rPr>
              <a:t>Bức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chân</a:t>
            </a:r>
            <a:r>
              <a:rPr lang="en-US" sz="1200" b="1" kern="1200" dirty="0">
                <a:solidFill>
                  <a:schemeClr val="tx1"/>
                </a:solidFill>
                <a:effectLst/>
                <a:latin typeface="+mn-lt"/>
                <a:ea typeface="+mn-ea"/>
                <a:cs typeface="+mn-cs"/>
              </a:rPr>
              <a:t> dung </a:t>
            </a:r>
            <a:r>
              <a:rPr lang="en-US" sz="1200" b="1" kern="1200" dirty="0" err="1">
                <a:solidFill>
                  <a:schemeClr val="tx1"/>
                </a:solidFill>
                <a:effectLst/>
                <a:latin typeface="+mn-lt"/>
                <a:ea typeface="+mn-ea"/>
                <a:cs typeface="+mn-cs"/>
              </a:rPr>
              <a:t>tự</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họa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của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Dế</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Mèn</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Mèn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đẹp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khỏe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mạnh</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nói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chắn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=&gt;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nhưng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yếu</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20CB90BD-EB8A-4780-B6DB-B62694D9B400}" type="slidenum">
              <a:rPr lang="en-US" smtClean="0"/>
              <a:t>23</a:t>
            </a:fld>
            <a:endParaRPr lang="en-US"/>
          </a:p>
        </p:txBody>
      </p:sp>
    </p:spTree>
    <p:extLst>
      <p:ext uri="{BB962C8B-B14F-4D97-AF65-F5344CB8AC3E}">
        <p14:creationId xmlns:p14="http://schemas.microsoft.com/office/powerpoint/2010/main" val="4085124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Ghi</a:t>
            </a:r>
            <a:r>
              <a:rPr lang="en-US" dirty="0"/>
              <a:t> </a:t>
            </a:r>
            <a:r>
              <a:rPr lang="en-US" dirty="0" err="1"/>
              <a:t>bảng</a:t>
            </a:r>
            <a:r>
              <a:rPr lang="en-US" dirty="0"/>
              <a:t>: </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Dế</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Choắt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trong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cái</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nhìn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của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Dế</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Mèn</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Mèn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xưng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thượng</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Chê</a:t>
            </a:r>
            <a:r>
              <a:rPr lang="en-US" sz="1200" kern="1200" dirty="0">
                <a:solidFill>
                  <a:schemeClr val="tx1"/>
                </a:solidFill>
                <a:effectLst/>
                <a:latin typeface="+mn-lt"/>
                <a:ea typeface="+mn-ea"/>
                <a:cs typeface="+mn-cs"/>
              </a:rPr>
              <a:t> bai, </a:t>
            </a:r>
            <a:r>
              <a:rPr lang="en-US" sz="1200" kern="1200" dirty="0" err="1">
                <a:solidFill>
                  <a:schemeClr val="tx1"/>
                </a:solidFill>
                <a:effectLst/>
                <a:latin typeface="+mn-lt"/>
                <a:ea typeface="+mn-ea"/>
                <a:cs typeface="+mn-cs"/>
              </a:rPr>
              <a:t>coi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Choắt</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Từ chối lời đề nghị cần giúp đỡ của Choắt</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=&gt; Khinh bỉ, coi thường 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Choắt</a:t>
            </a:r>
            <a:endParaRPr lang="en-US" sz="1200" kern="1200" dirty="0">
              <a:solidFill>
                <a:schemeClr val="tx1"/>
              </a:solidFill>
              <a:effectLst/>
              <a:latin typeface="+mn-lt"/>
              <a:ea typeface="+mn-ea"/>
              <a:cs typeface="+mn-cs"/>
            </a:endParaRPr>
          </a:p>
          <a:p>
            <a:r>
              <a:rPr lang="en-US" dirty="0"/>
              <a:t>Nói them: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muốn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ngách</a:t>
            </a:r>
            <a:r>
              <a:rPr lang="en-US" sz="1200" kern="1200" dirty="0">
                <a:solidFill>
                  <a:schemeClr val="tx1"/>
                </a:solidFill>
                <a:effectLst/>
                <a:latin typeface="+mn-lt"/>
                <a:ea typeface="+mn-ea"/>
                <a:cs typeface="+mn-cs"/>
              </a:rPr>
              <a:t> sang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phòng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ý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Mèn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chia </a:t>
            </a:r>
            <a:r>
              <a:rPr lang="en-US" sz="1200" kern="1200" dirty="0" err="1">
                <a:solidFill>
                  <a:schemeClr val="tx1"/>
                </a:solidFill>
                <a:effectLst/>
                <a:latin typeface="+mn-lt"/>
                <a:ea typeface="+mn-ea"/>
                <a:cs typeface="+mn-cs"/>
              </a:rPr>
              <a:t>sẻ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giúp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nạn</a:t>
            </a:r>
            <a:endParaRPr lang="en-US" dirty="0"/>
          </a:p>
        </p:txBody>
      </p:sp>
      <p:sp>
        <p:nvSpPr>
          <p:cNvPr id="4" name="Slide Number Placeholder 3"/>
          <p:cNvSpPr>
            <a:spLocks noGrp="1"/>
          </p:cNvSpPr>
          <p:nvPr>
            <p:ph type="sldNum" sz="quarter" idx="5"/>
          </p:nvPr>
        </p:nvSpPr>
        <p:spPr/>
        <p:txBody>
          <a:bodyPr/>
          <a:lstStyle/>
          <a:p>
            <a:fld id="{20CB90BD-EB8A-4780-B6DB-B62694D9B400}" type="slidenum">
              <a:rPr lang="en-US" smtClean="0"/>
              <a:t>26</a:t>
            </a:fld>
            <a:endParaRPr lang="en-US"/>
          </a:p>
        </p:txBody>
      </p:sp>
    </p:spTree>
    <p:extLst>
      <p:ext uri="{BB962C8B-B14F-4D97-AF65-F5344CB8AC3E}">
        <p14:creationId xmlns:p14="http://schemas.microsoft.com/office/powerpoint/2010/main" val="2380845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4B5DE-225C-41E8-9F41-5438617C7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000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Dế</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Mèn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trêu</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chị</a:t>
                </a:r>
                <a:r>
                  <a:rPr lang="en-US" sz="1200" b="1" kern="1200" dirty="0">
                    <a:solidFill>
                      <a:schemeClr val="tx1"/>
                    </a:solidFill>
                    <a:effectLst/>
                    <a:latin typeface="+mn-lt"/>
                    <a:ea typeface="+mn-ea"/>
                    <a:cs typeface="+mn-cs"/>
                  </a:rPr>
                  <a:t> Cốc </a:t>
                </a:r>
                <a:r>
                  <a:rPr lang="en-US" sz="1200" b="1" kern="1200" dirty="0" err="1">
                    <a:solidFill>
                      <a:schemeClr val="tx1"/>
                    </a:solidFill>
                    <a:effectLst/>
                    <a:latin typeface="+mn-lt"/>
                    <a:ea typeface="+mn-ea"/>
                    <a:cs typeface="+mn-cs"/>
                  </a:rPr>
                  <a:t>dẫn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đến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cái</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chết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của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Dế</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Choắt</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Mèn</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Huênh hoang trêu chị Cốc rồi trốn trong hang, mặc kệ Dế Choắt bị mổ, chỉ ra khi Cốc bay đi.</a:t>
                </a:r>
                <a:endParaRPr lang="en-US" sz="1200" kern="1200" dirty="0">
                  <a:solidFill>
                    <a:schemeClr val="tx1"/>
                  </a:solidFill>
                  <a:effectLst/>
                  <a:latin typeface="+mn-lt"/>
                  <a:ea typeface="+mn-ea"/>
                  <a:cs typeface="+mn-cs"/>
                </a:endParaRPr>
              </a:p>
              <a:p>
                <a14:m>
                  <m:oMath xmlns:m="http://schemas.openxmlformats.org/officeDocument/2006/math">
                    <m:r>
                      <a:rPr lang="en-US" sz="1200" i="1" kern="1200">
                        <a:solidFill>
                          <a:schemeClr val="tx1"/>
                        </a:solidFill>
                        <a:effectLst/>
                        <a:latin typeface="Cambria Math" panose="02040503050406030204" pitchFamily="18" charset="0"/>
                        <a:ea typeface="+mn-ea"/>
                        <a:cs typeface="+mn-cs"/>
                      </a:rPr>
                      <m:t>=&gt; </m:t>
                    </m:r>
                  </m:oMath>
                </a14:m>
                <a:r>
                  <a:rPr lang="en-US" sz="1200" kern="1200" dirty="0" err="1">
                    <a:solidFill>
                      <a:schemeClr val="tx1"/>
                    </a:solidFill>
                    <a:effectLst/>
                    <a:latin typeface="+mn-lt"/>
                    <a:ea typeface="+mn-ea"/>
                    <a:cs typeface="+mn-cs"/>
                  </a:rPr>
                  <a:t>Hèn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bỏ</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dám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lỗi</a:t>
                </a:r>
                <a:r>
                  <a:rPr lang="en-US" sz="1200" kern="1200" dirty="0">
                    <a:solidFill>
                      <a:schemeClr val="tx1"/>
                    </a:solidFill>
                    <a:effectLst/>
                    <a:latin typeface="+mn-lt"/>
                    <a:ea typeface="+mn-ea"/>
                    <a:cs typeface="+mn-cs"/>
                  </a:rPr>
                  <a:t>.</a:t>
                </a:r>
              </a:p>
              <a:p>
                <a:endParaRPr lang="en-US" dirty="0"/>
              </a:p>
            </p:txBody>
          </p:sp>
        </mc:Choice>
        <mc:Fallback xmlns="">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Dế</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Mèn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trêu</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chị</a:t>
                </a:r>
                <a:r>
                  <a:rPr lang="en-US" sz="1200" b="1" kern="1200" dirty="0">
                    <a:solidFill>
                      <a:schemeClr val="tx1"/>
                    </a:solidFill>
                    <a:effectLst/>
                    <a:latin typeface="+mn-lt"/>
                    <a:ea typeface="+mn-ea"/>
                    <a:cs typeface="+mn-cs"/>
                  </a:rPr>
                  <a:t> Cốc </a:t>
                </a:r>
                <a:r>
                  <a:rPr lang="en-US" sz="1200" b="1" kern="1200" dirty="0" err="1">
                    <a:solidFill>
                      <a:schemeClr val="tx1"/>
                    </a:solidFill>
                    <a:effectLst/>
                    <a:latin typeface="+mn-lt"/>
                    <a:ea typeface="+mn-ea"/>
                    <a:cs typeface="+mn-cs"/>
                  </a:rPr>
                  <a:t>dẫn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đến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cái</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chết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của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Dế</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Choắt</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Mèn</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Huênh hoang trêu chị Cốc rồi trốn trong hang, mặc kệ Dế Choắt bị mổ, chỉ ra khi Cốc bay đi.</a:t>
                </a:r>
                <a:endParaRPr lang="en-US" sz="1200" kern="1200" dirty="0">
                  <a:solidFill>
                    <a:schemeClr val="tx1"/>
                  </a:solidFill>
                  <a:effectLst/>
                  <a:latin typeface="+mn-lt"/>
                  <a:ea typeface="+mn-ea"/>
                  <a:cs typeface="+mn-cs"/>
                </a:endParaRPr>
              </a:p>
              <a:p>
                <a:r>
                  <a:rPr lang="en-US" sz="1200" i="0" kern="1200">
                    <a:solidFill>
                      <a:schemeClr val="tx1"/>
                    </a:solidFill>
                    <a:effectLst/>
                    <a:latin typeface="+mn-lt"/>
                    <a:ea typeface="+mn-ea"/>
                    <a:cs typeface="+mn-cs"/>
                  </a:rPr>
                  <a:t>=&gt; </a:t>
                </a:r>
                <a:r>
                  <a:rPr lang="en-US" sz="1200" kern="1200" dirty="0" err="1">
                    <a:solidFill>
                      <a:schemeClr val="tx1"/>
                    </a:solidFill>
                    <a:effectLst/>
                    <a:latin typeface="+mn-lt"/>
                    <a:ea typeface="+mn-ea"/>
                    <a:cs typeface="+mn-cs"/>
                  </a:rPr>
                  <a:t>Hèn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bỏ</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dám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lỗi</a:t>
                </a:r>
                <a:r>
                  <a:rPr lang="en-US" sz="1200" kern="1200" dirty="0">
                    <a:solidFill>
                      <a:schemeClr val="tx1"/>
                    </a:solidFill>
                    <a:effectLst/>
                    <a:latin typeface="+mn-lt"/>
                    <a:ea typeface="+mn-ea"/>
                    <a:cs typeface="+mn-cs"/>
                  </a:rPr>
                  <a:t>.</a:t>
                </a:r>
              </a:p>
              <a:p>
                <a:endParaRPr lang="en-US" dirty="0"/>
              </a:p>
            </p:txBody>
          </p:sp>
        </mc:Fallback>
      </mc:AlternateContent>
      <p:sp>
        <p:nvSpPr>
          <p:cNvPr id="4" name="Slide Number Placeholder 3"/>
          <p:cNvSpPr>
            <a:spLocks noGrp="1"/>
          </p:cNvSpPr>
          <p:nvPr>
            <p:ph type="sldNum" sz="quarter" idx="5"/>
          </p:nvPr>
        </p:nvSpPr>
        <p:spPr/>
        <p:txBody>
          <a:bodyPr/>
          <a:lstStyle/>
          <a:p>
            <a:fld id="{20CB90BD-EB8A-4780-B6DB-B62694D9B400}" type="slidenum">
              <a:rPr lang="en-US" smtClean="0"/>
              <a:t>29</a:t>
            </a:fld>
            <a:endParaRPr lang="en-US"/>
          </a:p>
        </p:txBody>
      </p:sp>
    </p:spTree>
    <p:extLst>
      <p:ext uri="{BB962C8B-B14F-4D97-AF65-F5344CB8AC3E}">
        <p14:creationId xmlns:p14="http://schemas.microsoft.com/office/powerpoint/2010/main" val="3378697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4B5DE-225C-41E8-9F41-5438617C7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464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Kẻ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đời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ái</a:t>
                </a:r>
                <a:r>
                  <a:rPr lang="en-US" sz="1200" kern="1200" dirty="0">
                    <a:solidFill>
                      <a:schemeClr val="tx1"/>
                    </a:solidFill>
                    <a:effectLst/>
                    <a:latin typeface="+mn-lt"/>
                    <a:ea typeface="+mn-ea"/>
                    <a:cs typeface="+mn-cs"/>
                  </a:rPr>
                  <a:t>. </a:t>
                </a:r>
              </a:p>
              <a:p>
                <a14:m>
                  <m:oMath xmlns:m="http://schemas.openxmlformats.org/officeDocument/2006/math">
                    <m:r>
                      <a:rPr lang="en-US" sz="1200" i="1" kern="1200">
                        <a:solidFill>
                          <a:schemeClr val="tx1"/>
                        </a:solidFill>
                        <a:effectLst/>
                        <a:latin typeface="Cambria Math" panose="02040503050406030204" pitchFamily="18" charset="0"/>
                        <a:ea typeface="+mn-ea"/>
                        <a:cs typeface="+mn-cs"/>
                      </a:rPr>
                      <m:t>→</m:t>
                    </m:r>
                  </m:oMath>
                </a14:m>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Mèn</a:t>
                </a:r>
                <a:r>
                  <a:rPr lang="en-US" sz="1200" kern="1200" dirty="0">
                    <a:solidFill>
                      <a:schemeClr val="tx1"/>
                    </a:solidFill>
                    <a:effectLst/>
                    <a:latin typeface="+mn-lt"/>
                    <a:ea typeface="+mn-ea"/>
                    <a:cs typeface="+mn-cs"/>
                  </a:rPr>
                  <a:t>. </a:t>
                </a:r>
                <a:endParaRPr lang="en-US" dirty="0"/>
              </a:p>
            </p:txBody>
          </p:sp>
        </mc:Choice>
        <mc:Fallback xmlns="">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Kẻ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đời</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ái</a:t>
                </a:r>
                <a:r>
                  <a:rPr lang="en-US" sz="1200" kern="1200" dirty="0">
                    <a:solidFill>
                      <a:schemeClr val="tx1"/>
                    </a:solidFill>
                    <a:effectLst/>
                    <a:latin typeface="+mn-lt"/>
                    <a:ea typeface="+mn-ea"/>
                    <a:cs typeface="+mn-cs"/>
                  </a:rPr>
                  <a:t>. </a:t>
                </a:r>
              </a:p>
              <a:p>
                <a:r>
                  <a:rPr lang="en-US" sz="1200" i="0" kern="1200">
                    <a:solidFill>
                      <a:schemeClr val="tx1"/>
                    </a:solidFill>
                    <a:effectLst/>
                    <a:latin typeface="+mn-lt"/>
                    <a:ea typeface="+mn-ea"/>
                    <a:cs typeface="+mn-cs"/>
                  </a:rPr>
                  <a:t>→</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Mèn</a:t>
                </a:r>
                <a:r>
                  <a:rPr lang="en-US" sz="1200" kern="1200" dirty="0">
                    <a:solidFill>
                      <a:schemeClr val="tx1"/>
                    </a:solidFill>
                    <a:effectLst/>
                    <a:latin typeface="+mn-lt"/>
                    <a:ea typeface="+mn-ea"/>
                    <a:cs typeface="+mn-cs"/>
                  </a:rPr>
                  <a:t>. </a:t>
                </a:r>
                <a:endParaRPr lang="en-US" dirty="0"/>
              </a:p>
            </p:txBody>
          </p:sp>
        </mc:Fallback>
      </mc:AlternateContent>
      <p:sp>
        <p:nvSpPr>
          <p:cNvPr id="4" name="Slide Number Placeholder 3"/>
          <p:cNvSpPr>
            <a:spLocks noGrp="1"/>
          </p:cNvSpPr>
          <p:nvPr>
            <p:ph type="sldNum" sz="quarter" idx="5"/>
          </p:nvPr>
        </p:nvSpPr>
        <p:spPr/>
        <p:txBody>
          <a:bodyPr/>
          <a:lstStyle/>
          <a:p>
            <a:fld id="{20CB90BD-EB8A-4780-B6DB-B62694D9B400}" type="slidenum">
              <a:rPr lang="en-US" smtClean="0"/>
              <a:t>34</a:t>
            </a:fld>
            <a:endParaRPr lang="en-US"/>
          </a:p>
        </p:txBody>
      </p:sp>
    </p:spTree>
    <p:extLst>
      <p:ext uri="{BB962C8B-B14F-4D97-AF65-F5344CB8AC3E}">
        <p14:creationId xmlns:p14="http://schemas.microsoft.com/office/powerpoint/2010/main" val="2842785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4B5DE-225C-41E8-9F41-5438617C7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794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7494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8442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4B5DE-225C-41E8-9F41-5438617C7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763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36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8766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9728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0803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4B5DE-225C-41E8-9F41-5438617C7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957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4B5DE-225C-41E8-9F41-5438617C7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071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Cuộc</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sống</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mỗi</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là</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một</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chuỗi</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trải</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nghiệm</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trải</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nghiệm</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tạo</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ra</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niềm</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vui</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hạnh</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phúc</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trải</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nghiệm</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kinh</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nghiệm</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trải</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nghiệm</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để</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lại</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nuối</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tiếc</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day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dứt</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Tất</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cả</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đều</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là</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học</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quý</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giá</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trong</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hành</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khôn</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lớn</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trưởng</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thành</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chúng</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ta.</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Hôm</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nay,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sẽ</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được</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trải</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nghiệm</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về</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học</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đáng</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quý</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ấy</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qua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học</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đường</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đời</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đầu</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1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tiên</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en-US" dirty="0"/>
          </a:p>
        </p:txBody>
      </p:sp>
      <p:sp>
        <p:nvSpPr>
          <p:cNvPr id="4" name="Slide Number Placeholder 3"/>
          <p:cNvSpPr>
            <a:spLocks noGrp="1"/>
          </p:cNvSpPr>
          <p:nvPr>
            <p:ph type="sldNum" sz="quarter" idx="5"/>
          </p:nvPr>
        </p:nvSpPr>
        <p:spPr/>
        <p:txBody>
          <a:bodyPr/>
          <a:lstStyle/>
          <a:p>
            <a:fld id="{20CB90BD-EB8A-4780-B6DB-B62694D9B400}" type="slidenum">
              <a:rPr lang="en-US" smtClean="0"/>
              <a:t>12</a:t>
            </a:fld>
            <a:endParaRPr lang="en-US"/>
          </a:p>
        </p:txBody>
      </p:sp>
    </p:spTree>
    <p:extLst>
      <p:ext uri="{BB962C8B-B14F-4D97-AF65-F5344CB8AC3E}">
        <p14:creationId xmlns:p14="http://schemas.microsoft.com/office/powerpoint/2010/main" val="90102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GV </a:t>
            </a:r>
            <a:r>
              <a:rPr lang="en-US" sz="1200" b="1" kern="1200" dirty="0" err="1">
                <a:solidFill>
                  <a:schemeClr val="tx1"/>
                </a:solidFill>
                <a:effectLst/>
                <a:latin typeface="+mn-lt"/>
                <a:ea typeface="+mn-ea"/>
                <a:cs typeface="+mn-cs"/>
              </a:rPr>
              <a:t>bổ</a:t>
            </a:r>
            <a:r>
              <a:rPr lang="en-US" sz="1200" b="1" kern="1200" dirty="0">
                <a:solidFill>
                  <a:schemeClr val="tx1"/>
                </a:solidFill>
                <a:effectLst/>
                <a:latin typeface="+mn-lt"/>
                <a:ea typeface="+mn-ea"/>
                <a:cs typeface="+mn-cs"/>
              </a:rPr>
              <a:t> sung</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Bút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Tô</a:t>
            </a:r>
            <a:r>
              <a:rPr lang="en-US" sz="1200" kern="1200" dirty="0">
                <a:solidFill>
                  <a:schemeClr val="tx1"/>
                </a:solidFill>
                <a:effectLst/>
                <a:latin typeface="+mn-lt"/>
                <a:ea typeface="+mn-ea"/>
                <a:cs typeface="+mn-cs"/>
              </a:rPr>
              <a:t> Hoài: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kỉ</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huyện</a:t>
            </a:r>
            <a:r>
              <a:rPr lang="en-US" sz="1200" kern="1200" dirty="0">
                <a:solidFill>
                  <a:schemeClr val="tx1"/>
                </a:solidFill>
                <a:effectLst/>
                <a:latin typeface="+mn-lt"/>
                <a:ea typeface="+mn-ea"/>
                <a:cs typeface="+mn-cs"/>
              </a:rPr>
              <a:t> Hoài Đức.</a:t>
            </a:r>
          </a:p>
          <a:p>
            <a:r>
              <a:rPr lang="de-DE" sz="1200" kern="1200" dirty="0">
                <a:solidFill>
                  <a:schemeClr val="tx1"/>
                </a:solidFill>
                <a:effectLst/>
                <a:latin typeface="+mn-lt"/>
                <a:ea typeface="+mn-ea"/>
                <a:cs typeface="+mn-cs"/>
              </a:rPr>
              <a:t>- Số lượng tác phẩm đạt kỉ lục trong nền văn học Việt Nam hiện đại. Trong đó có nhiều tác phẩm viết cho thiếu nhi.</a:t>
            </a:r>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Sáng tác thiên về diễn tả những sự thật đời thường: </a:t>
            </a:r>
            <a:r>
              <a:rPr lang="de-DE" sz="1200" i="1" kern="1200" dirty="0">
                <a:solidFill>
                  <a:schemeClr val="tx1"/>
                </a:solidFill>
                <a:effectLst/>
                <a:latin typeface="+mn-lt"/>
                <a:ea typeface="+mn-ea"/>
                <a:cs typeface="+mn-cs"/>
              </a:rPr>
              <a:t>“Viết văn là một quá trình đấu tranh để nói ra sự thật. Đã là sự thật thì không tầm thường, cho dù phải đập vỡ những thần tượng trong lòng người đọc”.</a:t>
            </a:r>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Có vốn hiểu biết sâu sắc, phong phú về phong tục, tập quán của nhiều vùng khác nhau.</a:t>
            </a:r>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Lối trần thuật rất hóm hỉnh, sinh động nhờ vốn từ vựng giàu có, phần lớn là bình dân và  thông tục nhưng nhờ sử dụng đắc địa nên đầy ma lực và mang sức mạnh lay chuyển tâm tư.</a:t>
            </a:r>
            <a:endParaRPr lang="en-US" dirty="0"/>
          </a:p>
        </p:txBody>
      </p:sp>
      <p:sp>
        <p:nvSpPr>
          <p:cNvPr id="4" name="Slide Number Placeholder 3"/>
          <p:cNvSpPr>
            <a:spLocks noGrp="1"/>
          </p:cNvSpPr>
          <p:nvPr>
            <p:ph type="sldNum" sz="quarter" idx="5"/>
          </p:nvPr>
        </p:nvSpPr>
        <p:spPr/>
        <p:txBody>
          <a:bodyPr/>
          <a:lstStyle/>
          <a:p>
            <a:fld id="{20CB90BD-EB8A-4780-B6DB-B62694D9B400}" type="slidenum">
              <a:rPr lang="en-US" smtClean="0"/>
              <a:t>13</a:t>
            </a:fld>
            <a:endParaRPr lang="en-US"/>
          </a:p>
        </p:txBody>
      </p:sp>
    </p:spTree>
    <p:extLst>
      <p:ext uri="{BB962C8B-B14F-4D97-AF65-F5344CB8AC3E}">
        <p14:creationId xmlns:p14="http://schemas.microsoft.com/office/powerpoint/2010/main" val="4209218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4B5DE-225C-41E8-9F41-5438617C7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074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Đọc</a:t>
            </a:r>
            <a:r>
              <a:rPr lang="en-US" sz="1200" kern="1200" dirty="0">
                <a:solidFill>
                  <a:schemeClr val="tx1"/>
                </a:solidFill>
                <a:effectLst/>
                <a:latin typeface="+mn-lt"/>
                <a:ea typeface="+mn-ea"/>
                <a:cs typeface="+mn-cs"/>
              </a:rPr>
              <a:t> to, </a:t>
            </a:r>
            <a:r>
              <a:rPr lang="en-US" sz="1200" kern="1200" dirty="0" err="1">
                <a:solidFill>
                  <a:schemeClr val="tx1"/>
                </a:solidFill>
                <a:effectLst/>
                <a:latin typeface="+mn-lt"/>
                <a:ea typeface="+mn-ea"/>
                <a:cs typeface="+mn-cs"/>
              </a:rPr>
              <a:t>rõ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đẹp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Mèn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chị</a:t>
            </a:r>
            <a:r>
              <a:rPr lang="en-US" sz="1200" kern="1200" dirty="0">
                <a:solidFill>
                  <a:schemeClr val="tx1"/>
                </a:solidFill>
                <a:effectLst/>
                <a:latin typeface="+mn-lt"/>
                <a:ea typeface="+mn-ea"/>
                <a:cs typeface="+mn-cs"/>
              </a:rPr>
              <a:t> Cốc </a:t>
            </a:r>
            <a:r>
              <a:rPr lang="en-US" sz="1200" kern="1200" dirty="0" err="1">
                <a:solidFill>
                  <a:schemeClr val="tx1"/>
                </a:solidFill>
                <a:effectLst/>
                <a:latin typeface="+mn-lt"/>
                <a:ea typeface="+mn-ea"/>
                <a:cs typeface="+mn-cs"/>
              </a:rPr>
              <a:t>đọc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chị</a:t>
            </a:r>
            <a:r>
              <a:rPr lang="en-US" sz="1200" kern="1200" dirty="0">
                <a:solidFill>
                  <a:schemeClr val="tx1"/>
                </a:solidFill>
                <a:effectLst/>
                <a:latin typeface="+mn-lt"/>
                <a:ea typeface="+mn-ea"/>
                <a:cs typeface="+mn-cs"/>
              </a:rPr>
              <a:t> Cốc </a:t>
            </a:r>
            <a:r>
              <a:rPr lang="en-US" sz="1200" kern="1200" dirty="0" err="1">
                <a:solidFill>
                  <a:schemeClr val="tx1"/>
                </a:solidFill>
                <a:effectLst/>
                <a:latin typeface="+mn-lt"/>
                <a:ea typeface="+mn-ea"/>
                <a:cs typeface="+mn-cs"/>
              </a:rPr>
              <a:t>đọc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buồn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hận</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20CB90BD-EB8A-4780-B6DB-B62694D9B400}" type="slidenum">
              <a:rPr lang="en-US" smtClean="0"/>
              <a:t>17</a:t>
            </a:fld>
            <a:endParaRPr lang="en-US"/>
          </a:p>
        </p:txBody>
      </p:sp>
    </p:spTree>
    <p:extLst>
      <p:ext uri="{BB962C8B-B14F-4D97-AF65-F5344CB8AC3E}">
        <p14:creationId xmlns:p14="http://schemas.microsoft.com/office/powerpoint/2010/main" val="3587905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4B5DE-225C-41E8-9F41-5438617C7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046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175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047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256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C5109E-2004-4A98-B305-E40FC4E57AC7}" type="datetimeFigureOut">
              <a:rPr lang="en-US" smtClean="0">
                <a:solidFill>
                  <a:prstClr val="black">
                    <a:tint val="75000"/>
                  </a:prstClr>
                </a:solidFill>
              </a:rPr>
              <a:pPr/>
              <a:t>9/9/2025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C5CFFA-3B53-4A65-AF25-6B1C3BBD00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437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5109E-2004-4A98-B305-E40FC4E57AC7}" type="datetimeFigureOut">
              <a:rPr lang="en-US" smtClean="0">
                <a:solidFill>
                  <a:prstClr val="black">
                    <a:tint val="75000"/>
                  </a:prstClr>
                </a:solidFill>
              </a:rPr>
              <a:pPr/>
              <a:t>9/9/2025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C5CFFA-3B53-4A65-AF25-6B1C3BBD00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5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C5109E-2004-4A98-B305-E40FC4E57AC7}" type="datetimeFigureOut">
              <a:rPr lang="en-US" smtClean="0">
                <a:solidFill>
                  <a:prstClr val="black">
                    <a:tint val="75000"/>
                  </a:prstClr>
                </a:solidFill>
              </a:rPr>
              <a:pPr/>
              <a:t>9/9/2025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C5CFFA-3B53-4A65-AF25-6B1C3BBD00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070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C5109E-2004-4A98-B305-E40FC4E57AC7}" type="datetimeFigureOut">
              <a:rPr lang="en-US" smtClean="0">
                <a:solidFill>
                  <a:prstClr val="black">
                    <a:tint val="75000"/>
                  </a:prstClr>
                </a:solidFill>
              </a:rPr>
              <a:pPr/>
              <a:t>9/9/2025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C5CFFA-3B53-4A65-AF25-6B1C3BBD00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687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C5109E-2004-4A98-B305-E40FC4E57AC7}" type="datetimeFigureOut">
              <a:rPr lang="en-US" smtClean="0">
                <a:solidFill>
                  <a:prstClr val="black">
                    <a:tint val="75000"/>
                  </a:prstClr>
                </a:solidFill>
              </a:rPr>
              <a:pPr/>
              <a:t>9/9/2025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C5CFFA-3B53-4A65-AF25-6B1C3BBD00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026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C5109E-2004-4A98-B305-E40FC4E57AC7}" type="datetimeFigureOut">
              <a:rPr lang="en-US" smtClean="0">
                <a:solidFill>
                  <a:prstClr val="black">
                    <a:tint val="75000"/>
                  </a:prstClr>
                </a:solidFill>
              </a:rPr>
              <a:pPr/>
              <a:t>9/9/2025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C5CFFA-3B53-4A65-AF25-6B1C3BBD00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1032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C5109E-2004-4A98-B305-E40FC4E57AC7}" type="datetimeFigureOut">
              <a:rPr lang="en-US" smtClean="0">
                <a:solidFill>
                  <a:prstClr val="black">
                    <a:tint val="75000"/>
                  </a:prstClr>
                </a:solidFill>
              </a:rPr>
              <a:pPr/>
              <a:t>9/9/2025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C5CFFA-3B53-4A65-AF25-6B1C3BBD00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44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C5109E-2004-4A98-B305-E40FC4E57AC7}" type="datetimeFigureOut">
              <a:rPr lang="en-US" smtClean="0">
                <a:solidFill>
                  <a:prstClr val="black">
                    <a:tint val="75000"/>
                  </a:prstClr>
                </a:solidFill>
              </a:rPr>
              <a:pPr/>
              <a:t>9/9/2025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C5CFFA-3B53-4A65-AF25-6B1C3BBD00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4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73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C5109E-2004-4A98-B305-E40FC4E57AC7}" type="datetimeFigureOut">
              <a:rPr lang="en-US" smtClean="0">
                <a:solidFill>
                  <a:prstClr val="black">
                    <a:tint val="75000"/>
                  </a:prstClr>
                </a:solidFill>
              </a:rPr>
              <a:pPr/>
              <a:t>9/9/2025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C5CFFA-3B53-4A65-AF25-6B1C3BBD00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413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5109E-2004-4A98-B305-E40FC4E57AC7}" type="datetimeFigureOut">
              <a:rPr lang="en-US" smtClean="0">
                <a:solidFill>
                  <a:prstClr val="black">
                    <a:tint val="75000"/>
                  </a:prstClr>
                </a:solidFill>
              </a:rPr>
              <a:pPr/>
              <a:t>9/9/2025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C5CFFA-3B53-4A65-AF25-6B1C3BBD00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437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5109E-2004-4A98-B305-E40FC4E57AC7}" type="datetimeFigureOut">
              <a:rPr lang="en-US" smtClean="0">
                <a:solidFill>
                  <a:prstClr val="black">
                    <a:tint val="75000"/>
                  </a:prstClr>
                </a:solidFill>
              </a:rPr>
              <a:pPr/>
              <a:t>9/9/2025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C5CFFA-3B53-4A65-AF25-6B1C3BBD00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854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C695C171-E6B2-4CD5-BCA5-F9BCCEEF3082}" type="datetimeFigureOut">
              <a:rPr lang="en-US" smtClean="0">
                <a:solidFill>
                  <a:prstClr val="black">
                    <a:tint val="75000"/>
                  </a:prstClr>
                </a:solidFill>
                <a:cs typeface="Arial"/>
                <a:sym typeface="Arial"/>
              </a:rPr>
              <a:pPr>
                <a:defRPr/>
              </a:pPr>
              <a:t>9/9/2025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a:defRPr/>
            </a:pPr>
            <a:fld id="{CE07329D-F979-40D9-8B45-4FDB22710516}" type="slidenum">
              <a:rPr lang="en-US" smtClean="0">
                <a:solidFill>
                  <a:prstClr val="black">
                    <a:tint val="75000"/>
                  </a:prstClr>
                </a:solidFill>
                <a:cs typeface="Arial"/>
                <a:sym typeface="Arial"/>
              </a:rPr>
              <a:pPr>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863163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695C171-E6B2-4CD5-BCA5-F9BCCEEF3082}" type="datetimeFigureOut">
              <a:rPr lang="en-US" smtClean="0">
                <a:solidFill>
                  <a:prstClr val="black">
                    <a:tint val="75000"/>
                  </a:prstClr>
                </a:solidFill>
                <a:cs typeface="Arial"/>
                <a:sym typeface="Arial"/>
              </a:rPr>
              <a:pPr>
                <a:defRPr/>
              </a:pPr>
              <a:t>9/9/2025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a:defRPr/>
            </a:pPr>
            <a:fld id="{CE07329D-F979-40D9-8B45-4FDB22710516}" type="slidenum">
              <a:rPr lang="en-US" smtClean="0">
                <a:solidFill>
                  <a:prstClr val="black">
                    <a:tint val="75000"/>
                  </a:prstClr>
                </a:solidFill>
                <a:cs typeface="Arial"/>
                <a:sym typeface="Arial"/>
              </a:rPr>
              <a:pPr>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69424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695C171-E6B2-4CD5-BCA5-F9BCCEEF3082}" type="datetimeFigureOut">
              <a:rPr lang="en-US" smtClean="0">
                <a:solidFill>
                  <a:prstClr val="black">
                    <a:tint val="75000"/>
                  </a:prstClr>
                </a:solidFill>
                <a:cs typeface="Arial"/>
                <a:sym typeface="Arial"/>
              </a:rPr>
              <a:pPr>
                <a:defRPr/>
              </a:pPr>
              <a:t>9/9/2025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a:defRPr/>
            </a:pPr>
            <a:fld id="{CE07329D-F979-40D9-8B45-4FDB22710516}" type="slidenum">
              <a:rPr lang="en-US" smtClean="0">
                <a:solidFill>
                  <a:prstClr val="black">
                    <a:tint val="75000"/>
                  </a:prstClr>
                </a:solidFill>
                <a:cs typeface="Arial"/>
                <a:sym typeface="Arial"/>
              </a:rPr>
              <a:pPr>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13348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695C171-E6B2-4CD5-BCA5-F9BCCEEF3082}" type="datetimeFigureOut">
              <a:rPr lang="en-US" smtClean="0">
                <a:solidFill>
                  <a:prstClr val="black">
                    <a:tint val="75000"/>
                  </a:prstClr>
                </a:solidFill>
                <a:cs typeface="Arial"/>
                <a:sym typeface="Arial"/>
              </a:rPr>
              <a:pPr>
                <a:defRPr/>
              </a:pPr>
              <a:t>9/9/2025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a:defRPr/>
            </a:pPr>
            <a:fld id="{CE07329D-F979-40D9-8B45-4FDB22710516}" type="slidenum">
              <a:rPr lang="en-US" smtClean="0">
                <a:solidFill>
                  <a:prstClr val="black">
                    <a:tint val="75000"/>
                  </a:prstClr>
                </a:solidFill>
                <a:cs typeface="Arial"/>
                <a:sym typeface="Arial"/>
              </a:rPr>
              <a:pPr>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271333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C695C171-E6B2-4CD5-BCA5-F9BCCEEF3082}" type="datetimeFigureOut">
              <a:rPr lang="en-US" smtClean="0">
                <a:solidFill>
                  <a:prstClr val="black">
                    <a:tint val="75000"/>
                  </a:prstClr>
                </a:solidFill>
                <a:cs typeface="Arial"/>
                <a:sym typeface="Arial"/>
              </a:rPr>
              <a:pPr>
                <a:defRPr/>
              </a:pPr>
              <a:t>9/9/2025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a:defRPr/>
            </a:pPr>
            <a:fld id="{CE07329D-F979-40D9-8B45-4FDB22710516}" type="slidenum">
              <a:rPr lang="en-US" smtClean="0">
                <a:solidFill>
                  <a:prstClr val="black">
                    <a:tint val="75000"/>
                  </a:prstClr>
                </a:solidFill>
                <a:cs typeface="Arial"/>
                <a:sym typeface="Arial"/>
              </a:rPr>
              <a:pPr>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584724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C695C171-E6B2-4CD5-BCA5-F9BCCEEF3082}" type="datetimeFigureOut">
              <a:rPr lang="en-US" smtClean="0">
                <a:solidFill>
                  <a:prstClr val="black">
                    <a:tint val="75000"/>
                  </a:prstClr>
                </a:solidFill>
                <a:cs typeface="Arial"/>
                <a:sym typeface="Arial"/>
              </a:rPr>
              <a:pPr>
                <a:defRPr/>
              </a:pPr>
              <a:t>9/9/2025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a:defRPr/>
            </a:pPr>
            <a:fld id="{CE07329D-F979-40D9-8B45-4FDB22710516}" type="slidenum">
              <a:rPr lang="en-US" smtClean="0">
                <a:solidFill>
                  <a:prstClr val="black">
                    <a:tint val="75000"/>
                  </a:prstClr>
                </a:solidFill>
                <a:cs typeface="Arial"/>
                <a:sym typeface="Arial"/>
              </a:rPr>
              <a:pPr>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21257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695C171-E6B2-4CD5-BCA5-F9BCCEEF3082}" type="datetimeFigureOut">
              <a:rPr lang="en-US" smtClean="0">
                <a:solidFill>
                  <a:prstClr val="black">
                    <a:tint val="75000"/>
                  </a:prstClr>
                </a:solidFill>
                <a:cs typeface="Arial"/>
                <a:sym typeface="Arial"/>
              </a:rPr>
              <a:pPr>
                <a:defRPr/>
              </a:pPr>
              <a:t>9/9/2025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a:defRPr/>
            </a:pPr>
            <a:fld id="{CE07329D-F979-40D9-8B45-4FDB22710516}" type="slidenum">
              <a:rPr lang="en-US" smtClean="0">
                <a:solidFill>
                  <a:prstClr val="black">
                    <a:tint val="75000"/>
                  </a:prstClr>
                </a:solidFill>
                <a:cs typeface="Arial"/>
                <a:sym typeface="Arial"/>
              </a:rPr>
              <a:pPr>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5561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555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695C171-E6B2-4CD5-BCA5-F9BCCEEF3082}" type="datetimeFigureOut">
              <a:rPr lang="en-US" smtClean="0">
                <a:solidFill>
                  <a:prstClr val="black">
                    <a:tint val="75000"/>
                  </a:prstClr>
                </a:solidFill>
                <a:cs typeface="Arial"/>
                <a:sym typeface="Arial"/>
              </a:rPr>
              <a:pPr>
                <a:defRPr/>
              </a:pPr>
              <a:t>9/9/2025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a:defRPr/>
            </a:pPr>
            <a:fld id="{CE07329D-F979-40D9-8B45-4FDB22710516}" type="slidenum">
              <a:rPr lang="en-US" smtClean="0">
                <a:solidFill>
                  <a:prstClr val="black">
                    <a:tint val="75000"/>
                  </a:prstClr>
                </a:solidFill>
                <a:cs typeface="Arial"/>
                <a:sym typeface="Arial"/>
              </a:rPr>
              <a:pPr>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0390816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695C171-E6B2-4CD5-BCA5-F9BCCEEF3082}" type="datetimeFigureOut">
              <a:rPr lang="en-US" smtClean="0">
                <a:solidFill>
                  <a:prstClr val="black">
                    <a:tint val="75000"/>
                  </a:prstClr>
                </a:solidFill>
                <a:cs typeface="Arial"/>
                <a:sym typeface="Arial"/>
              </a:rPr>
              <a:pPr>
                <a:defRPr/>
              </a:pPr>
              <a:t>9/9/2025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a:defRPr/>
            </a:pPr>
            <a:fld id="{CE07329D-F979-40D9-8B45-4FDB22710516}" type="slidenum">
              <a:rPr lang="en-US" smtClean="0">
                <a:solidFill>
                  <a:prstClr val="black">
                    <a:tint val="75000"/>
                  </a:prstClr>
                </a:solidFill>
                <a:cs typeface="Arial"/>
                <a:sym typeface="Arial"/>
              </a:rPr>
              <a:pPr>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95223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695C171-E6B2-4CD5-BCA5-F9BCCEEF3082}" type="datetimeFigureOut">
              <a:rPr lang="en-US" smtClean="0">
                <a:solidFill>
                  <a:prstClr val="black">
                    <a:tint val="75000"/>
                  </a:prstClr>
                </a:solidFill>
                <a:cs typeface="Arial"/>
                <a:sym typeface="Arial"/>
              </a:rPr>
              <a:pPr>
                <a:defRPr/>
              </a:pPr>
              <a:t>9/9/2025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a:defRPr/>
            </a:pPr>
            <a:fld id="{CE07329D-F979-40D9-8B45-4FDB22710516}" type="slidenum">
              <a:rPr lang="en-US" smtClean="0">
                <a:solidFill>
                  <a:prstClr val="black">
                    <a:tint val="75000"/>
                  </a:prstClr>
                </a:solidFill>
                <a:cs typeface="Arial"/>
                <a:sym typeface="Arial"/>
              </a:rPr>
              <a:pPr>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46739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695C171-E6B2-4CD5-BCA5-F9BCCEEF3082}" type="datetimeFigureOut">
              <a:rPr lang="en-US" smtClean="0">
                <a:solidFill>
                  <a:prstClr val="black">
                    <a:tint val="75000"/>
                  </a:prstClr>
                </a:solidFill>
                <a:cs typeface="Arial"/>
                <a:sym typeface="Arial"/>
              </a:rPr>
              <a:pPr>
                <a:defRPr/>
              </a:pPr>
              <a:t>9/9/2025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a:defRPr/>
            </a:pPr>
            <a:fld id="{CE07329D-F979-40D9-8B45-4FDB22710516}" type="slidenum">
              <a:rPr lang="en-US" smtClean="0">
                <a:solidFill>
                  <a:prstClr val="black">
                    <a:tint val="75000"/>
                  </a:prstClr>
                </a:solidFill>
                <a:cs typeface="Arial"/>
                <a:sym typeface="Arial"/>
              </a:rPr>
              <a:pPr>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42338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561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109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213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434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08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17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298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C5109E-2004-4A98-B305-E40FC4E57AC7}" type="datetimeFigureOut">
              <a:rPr lang="en-US" smtClean="0">
                <a:solidFill>
                  <a:prstClr val="black">
                    <a:tint val="75000"/>
                  </a:prstClr>
                </a:solidFill>
              </a:rPr>
              <a:pPr/>
              <a:t>9/9/2025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5CFFA-3B53-4A65-AF25-6B1C3BBD00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9679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695C171-E6B2-4CD5-BCA5-F9BCCEEF3082}" type="datetimeFigureOut">
              <a:rPr lang="en-US" smtClean="0">
                <a:solidFill>
                  <a:prstClr val="black">
                    <a:tint val="75000"/>
                  </a:prstClr>
                </a:solidFill>
                <a:cs typeface="Arial"/>
                <a:sym typeface="Arial"/>
              </a:rPr>
              <a:pPr>
                <a:defRPr/>
              </a:pPr>
              <a:t>9/9/2025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07329D-F979-40D9-8B45-4FDB22710516}" type="slidenum">
              <a:rPr lang="en-US" smtClean="0">
                <a:solidFill>
                  <a:prstClr val="black">
                    <a:tint val="75000"/>
                  </a:prstClr>
                </a:solidFill>
                <a:cs typeface="Arial"/>
                <a:sym typeface="Arial"/>
              </a:rPr>
              <a:pPr>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860319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sachhay24h.com/de-men-phieu-luu-ky-cuon-sach-cua-tuoi-tho-a481.html"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2.mp3"/><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slideLayout" Target="../slideLayouts/slideLayout29.xml"/><Relationship Id="rId10" Type="http://schemas.openxmlformats.org/officeDocument/2006/relationships/image" Target="../media/image54.png"/><Relationship Id="rId4" Type="http://schemas.openxmlformats.org/officeDocument/2006/relationships/audio" Target="../media/media2.mp3"/><Relationship Id="rId9"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58.wmf"/></Relationships>
</file>

<file path=ppt/slides/_rels/slide48.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91827" y="345952"/>
            <a:ext cx="7008347" cy="800219"/>
          </a:xfrm>
          <a:prstGeom prst="rect">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1. TÔI VÀ CÁC BẠN</a:t>
            </a:r>
          </a:p>
        </p:txBody>
      </p:sp>
      <p:pic>
        <p:nvPicPr>
          <p:cNvPr id="2" name="Picture 1"/>
          <p:cNvPicPr>
            <a:picLocks noChangeAspect="1"/>
          </p:cNvPicPr>
          <p:nvPr/>
        </p:nvPicPr>
        <p:blipFill>
          <a:blip r:embed="rId2"/>
          <a:stretch>
            <a:fillRect/>
          </a:stretch>
        </p:blipFill>
        <p:spPr>
          <a:xfrm>
            <a:off x="1503529" y="1555845"/>
            <a:ext cx="9184942" cy="488589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871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Plaque 3"/>
          <p:cNvSpPr/>
          <p:nvPr/>
        </p:nvSpPr>
        <p:spPr>
          <a:xfrm>
            <a:off x="3571227" y="113390"/>
            <a:ext cx="5027083" cy="720146"/>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HOẠT ĐỘNG LUYỆN 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Cloud Callout 6"/>
          <p:cNvSpPr/>
          <p:nvPr/>
        </p:nvSpPr>
        <p:spPr>
          <a:xfrm>
            <a:off x="1096574" y="1371597"/>
            <a:ext cx="8375936" cy="3833921"/>
          </a:xfrm>
          <a:prstGeom prst="cloudCallout">
            <a:avLst>
              <a:gd name="adj1" fmla="val 51184"/>
              <a:gd name="adj2" fmla="val 30571"/>
            </a:avLst>
          </a:prstGeom>
          <a:ln/>
          <a:scene3d>
            <a:camera prst="orthographicFront"/>
            <a:lightRig rig="threePt" dir="t"/>
          </a:scene3d>
          <a:sp3d>
            <a:bevelT prst="slope"/>
          </a:sp3d>
        </p:spPr>
        <p:style>
          <a:lnRef idx="2">
            <a:schemeClr val="accent2"/>
          </a:lnRef>
          <a:fillRef idx="1">
            <a:schemeClr val="lt1"/>
          </a:fillRef>
          <a:effectRef idx="0">
            <a:schemeClr val="accent2"/>
          </a:effectRef>
          <a:fontRef idx="minor">
            <a:schemeClr val="dk1"/>
          </a:fontRef>
        </p:style>
        <p:txBody>
          <a:bodyPr rtlCol="0" anchor="ctr"/>
          <a:lstStyle/>
          <a:p>
            <a:pPr marL="0" marR="177165" lvl="0" indent="0" algn="l" defTabSz="914400" rtl="0" eaLnBrk="1" fontAlgn="auto" latinLnBrk="0" hangingPunct="1">
              <a:lnSpc>
                <a:spcPct val="100000"/>
              </a:lnSpc>
              <a:spcBef>
                <a:spcPts val="0"/>
              </a:spcBef>
              <a:spcAft>
                <a:spcPts val="0"/>
              </a:spcAft>
              <a:buClrTx/>
              <a:buSzTx/>
              <a:buFontTx/>
              <a:buNone/>
              <a:tabLst>
                <a:tab pos="0" algn="l"/>
                <a:tab pos="57150" algn="l"/>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chuyện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chủ</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đề</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Tôi</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và</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các</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bạn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hãy</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chỉ</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ra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số</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đặc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điểm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truyện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thoại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chuyện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ấn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với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chi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tiết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miêu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tả</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vật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p>
        </p:txBody>
      </p:sp>
      <p:pic>
        <p:nvPicPr>
          <p:cNvPr id="2050" name="Picture 2" descr="Thị trường XKLD Việt Nam qua những câu hỏi thường gặ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2879" y="3908629"/>
            <a:ext cx="2764605" cy="205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0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p:nvPr/>
        </p:nvSpPr>
        <p:spPr>
          <a:xfrm>
            <a:off x="3744257" y="408814"/>
            <a:ext cx="4703486"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HOẠT ĐỘNG VẬN DỤNG</a:t>
            </a:r>
          </a:p>
        </p:txBody>
      </p:sp>
      <p:sp>
        <p:nvSpPr>
          <p:cNvPr id="10" name="Rounded Rectangle 9"/>
          <p:cNvSpPr/>
          <p:nvPr/>
        </p:nvSpPr>
        <p:spPr>
          <a:xfrm>
            <a:off x="2839792" y="1634457"/>
            <a:ext cx="6512416" cy="364285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3547171" y="2024722"/>
            <a:ext cx="6100548" cy="2862322"/>
          </a:xfrm>
          <a:prstGeom prst="rect">
            <a:avLst/>
          </a:prstGeom>
        </p:spPr>
        <p:txBody>
          <a:bodyPr wrap="square">
            <a:spAutoFit/>
          </a:bodyPr>
          <a:lstStyle/>
          <a:p>
            <a:pPr marL="0" marR="177165" lvl="0" indent="0" algn="l" defTabSz="914400" rtl="0" eaLnBrk="1" fontAlgn="auto" latinLnBrk="0" hangingPunct="1">
              <a:lnSpc>
                <a:spcPct val="100000"/>
              </a:lnSpc>
              <a:spcBef>
                <a:spcPts val="0"/>
              </a:spcBef>
              <a:spcAft>
                <a:spcPts val="0"/>
              </a:spcAft>
              <a:buClrTx/>
              <a:buSzTx/>
              <a:buFontTx/>
              <a:buNone/>
              <a:tabLst>
                <a:tab pos="0" algn="l"/>
                <a:tab pos="57150" algn="l"/>
              </a:tabLst>
              <a:defRPr/>
            </a:pP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Kể</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tên</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chuẩn</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bị</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tiết</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tiếp</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theo.</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177165" lvl="0" indent="0" algn="l" defTabSz="914400" rtl="0" eaLnBrk="1" fontAlgn="auto" latinLnBrk="0" hangingPunct="1">
              <a:lnSpc>
                <a:spcPct val="100000"/>
              </a:lnSpc>
              <a:spcBef>
                <a:spcPts val="0"/>
              </a:spcBef>
              <a:spcAft>
                <a:spcPts val="0"/>
              </a:spcAft>
              <a:buClrTx/>
              <a:buSzTx/>
              <a:buFontTx/>
              <a:buNone/>
              <a:tabLst>
                <a:tab pos="0" algn="l"/>
                <a:tab pos="57150" algn="l"/>
              </a:tabLst>
              <a:defRPr/>
            </a:pP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chú</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điều</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gì</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truyện</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184359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19020" y="396077"/>
            <a:ext cx="8707320" cy="646331"/>
          </a:xfrm>
          <a:prstGeom prst="rect">
            <a:avLst/>
          </a:prstGeom>
        </p:spPr>
        <p:txBody>
          <a:bodyPr wrap="square">
            <a:spAutoFit/>
          </a:bodyPr>
          <a:lstStyle/>
          <a:p>
            <a:pPr marL="0" marR="54864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B.Văn</a:t>
            </a:r>
            <a:r>
              <a:rPr kumimoji="0" lang="en-US" sz="3600" b="1" i="1"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lang="en-US" sz="3600" b="1" i="1" dirty="0">
                <a:solidFill>
                  <a:srgbClr val="FF0000"/>
                </a:solidFill>
                <a:latin typeface="Times New Roman" panose="02020603050405020304" pitchFamily="18" charset="0"/>
                <a:ea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học</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đường</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đời</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đầu</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tiên</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3"/>
          <a:stretch>
            <a:fillRect/>
          </a:stretch>
        </p:blipFill>
        <p:spPr>
          <a:xfrm>
            <a:off x="1354393" y="1740309"/>
            <a:ext cx="9483214" cy="485221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901760EC-7C8D-02D9-047C-F866832192C7}"/>
              </a:ext>
            </a:extLst>
          </p:cNvPr>
          <p:cNvSpPr txBox="1"/>
          <p:nvPr/>
        </p:nvSpPr>
        <p:spPr>
          <a:xfrm>
            <a:off x="7023033" y="1200329"/>
            <a:ext cx="5211346" cy="461665"/>
          </a:xfrm>
          <a:prstGeom prst="rect">
            <a:avLst/>
          </a:prstGeom>
          <a:noFill/>
        </p:spPr>
        <p:txBody>
          <a:bodyPr wrap="square">
            <a:spAutoFit/>
          </a:bodyPr>
          <a:lstStyle/>
          <a:p>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kí</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lang="en-US" sz="2400" dirty="0"/>
          </a:p>
        </p:txBody>
      </p:sp>
    </p:spTree>
    <p:extLst>
      <p:ext uri="{BB962C8B-B14F-4D97-AF65-F5344CB8AC3E}">
        <p14:creationId xmlns:p14="http://schemas.microsoft.com/office/powerpoint/2010/main" val="233637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40602" y="855912"/>
            <a:ext cx="5090040" cy="633211"/>
          </a:xfrm>
          <a:prstGeom prst="plaque">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a) T</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Hoài</a:t>
            </a:r>
          </a:p>
        </p:txBody>
      </p:sp>
      <p:sp>
        <p:nvSpPr>
          <p:cNvPr id="6" name="Plaque 5"/>
          <p:cNvSpPr/>
          <p:nvPr/>
        </p:nvSpPr>
        <p:spPr>
          <a:xfrm>
            <a:off x="4022274" y="60473"/>
            <a:ext cx="5571087" cy="633211"/>
          </a:xfrm>
          <a:prstGeom prst="plaque">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I.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Đọc</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hiểu</a:t>
            </a:r>
            <a:r>
              <a:rPr kumimoji="0" lang="en-US" sz="40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chung</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p:cNvGrpSpPr/>
          <p:nvPr/>
        </p:nvGrpSpPr>
        <p:grpSpPr>
          <a:xfrm>
            <a:off x="649608" y="1651351"/>
            <a:ext cx="11016366" cy="4462511"/>
            <a:chOff x="649608" y="1651351"/>
            <a:chExt cx="11016366" cy="4462511"/>
          </a:xfrm>
        </p:grpSpPr>
        <p:pic>
          <p:nvPicPr>
            <p:cNvPr id="2" name="Picture 1"/>
            <p:cNvPicPr>
              <a:picLocks noChangeAspect="1"/>
            </p:cNvPicPr>
            <p:nvPr/>
          </p:nvPicPr>
          <p:blipFill>
            <a:blip r:embed="rId3"/>
            <a:stretch>
              <a:fillRect/>
            </a:stretch>
          </p:blipFill>
          <p:spPr>
            <a:xfrm>
              <a:off x="649608" y="2446790"/>
              <a:ext cx="6479863" cy="291769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Plaque 6"/>
            <p:cNvSpPr/>
            <p:nvPr/>
          </p:nvSpPr>
          <p:spPr>
            <a:xfrm>
              <a:off x="3889540" y="1651351"/>
              <a:ext cx="7776434" cy="4462511"/>
            </a:xfrm>
            <a:prstGeom prst="plaque">
              <a:avLst/>
            </a:prstGeom>
            <a:ln/>
          </p:spPr>
          <p:style>
            <a:lnRef idx="1">
              <a:schemeClr val="accent4"/>
            </a:lnRef>
            <a:fillRef idx="2">
              <a:schemeClr val="accent4"/>
            </a:fillRef>
            <a:effectRef idx="1">
              <a:schemeClr val="accent4"/>
            </a:effectRef>
            <a:fontRef idx="minor">
              <a:schemeClr val="dk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de-DE"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Là nhà văn lớn, sáng tác nhiều thể loại (truyện ngắn, truyện dài, hồi kí, tự truyện). Số lượng tác phẩm đạt kỉ lục trong nền văn học Việt Nam hiện đại. Trong đó có nhiều tác phẩm viết cho thiếu nhi.</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de-DE"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Tác phẩm tiêu biểu viết cho thiếu nhi: </a:t>
              </a:r>
              <a:r>
                <a:rPr kumimoji="0" lang="de-DE" sz="2800" b="0" i="1"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Võ sĩ Bọ Ngựa, Dê và Lợn, Đôi ri đá, Chuyện nỏ thần, Dễ Mèn phiêu lưu kí....</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grpSp>
    </p:spTree>
    <p:extLst>
      <p:ext uri="{BB962C8B-B14F-4D97-AF65-F5344CB8AC3E}">
        <p14:creationId xmlns:p14="http://schemas.microsoft.com/office/powerpoint/2010/main" val="300834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164761" y="246043"/>
            <a:ext cx="5799908"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lang="en-US" sz="2800" b="1" dirty="0">
                <a:solidFill>
                  <a:srgbClr val="0D0D0D"/>
                </a:solidFill>
                <a:latin typeface="Times New Roman" panose="02020603050405020304" pitchFamily="18" charset="0"/>
                <a:ea typeface="MS Mincho"/>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phiêu</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lưu</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kí</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ounded Rectangle 6"/>
          <p:cNvSpPr/>
          <p:nvPr/>
        </p:nvSpPr>
        <p:spPr>
          <a:xfrm>
            <a:off x="4921116" y="1234438"/>
            <a:ext cx="6165670" cy="4611190"/>
          </a:xfrm>
          <a:prstGeom prst="roundRect">
            <a:avLst/>
          </a:prstGeom>
          <a:solidFill>
            <a:schemeClr val="accent4">
              <a:lumMod val="20000"/>
              <a:lumOff val="80000"/>
            </a:schemeClr>
          </a:solidFill>
          <a:ln w="28575"/>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Mèn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phiêu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lưu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ký</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(1941)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truyện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đồng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thoại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dành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cho</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lứa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tuổi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thiếu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tác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phẩm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đã</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dịch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ra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40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thứ</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tiếng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trên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giới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truyện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nhân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vật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chính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Mèn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cậu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đã</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trải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qua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muôn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vạn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cuộc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phiêu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lưu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thử</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thách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đầy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mạo</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hiểm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Ở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chặng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đường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ấy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bài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giúp</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Mèn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trưởng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thành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trở</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thành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một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chàng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cao</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thượng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Chúng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ta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đúc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kết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kinh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nghiệm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chính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nhân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vật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Mèn</a:t>
            </a:r>
            <a:r>
              <a:rPr kumimoji="0" 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đó</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một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ngày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đàng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một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sàng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khôn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1249293" y="1957932"/>
            <a:ext cx="3630843" cy="31642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Cloud Callout 8"/>
          <p:cNvSpPr/>
          <p:nvPr/>
        </p:nvSpPr>
        <p:spPr>
          <a:xfrm>
            <a:off x="2000092" y="1954329"/>
            <a:ext cx="7929154" cy="2991394"/>
          </a:xfrm>
          <a:prstGeom prst="cloudCallout">
            <a:avLst/>
          </a:prstGeom>
          <a:solidFill>
            <a:schemeClr val="bg1"/>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Qua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phần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ở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hãy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biết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phiêu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lưu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kí</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Tô</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Hoài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năm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Thuộc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loại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truyện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87724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48435" y="415361"/>
            <a:ext cx="2879103" cy="633211"/>
          </a:xfrm>
          <a:prstGeom prst="plaque">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Chuẩn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bị</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Plaque 4"/>
          <p:cNvSpPr/>
          <p:nvPr/>
        </p:nvSpPr>
        <p:spPr>
          <a:xfrm>
            <a:off x="4247535" y="1048572"/>
            <a:ext cx="6223819" cy="2816942"/>
          </a:xfrm>
          <a:prstGeom prst="plaque">
            <a:avLst/>
          </a:prstGeom>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Dựa</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vào</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nhan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ấn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tượng</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ban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đầu</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thân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khi</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lướt</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qua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em</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đoán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xem</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Bài</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học</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đường</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đời</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đầu</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tiên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được</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nhân</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vật</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kể</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lại</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sau</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đây</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bài</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học</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gì</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pic>
        <p:nvPicPr>
          <p:cNvPr id="2" name="Picture 1"/>
          <p:cNvPicPr>
            <a:picLocks noChangeAspect="1"/>
          </p:cNvPicPr>
          <p:nvPr/>
        </p:nvPicPr>
        <p:blipFill>
          <a:blip r:embed="rId2"/>
          <a:stretch>
            <a:fillRect/>
          </a:stretch>
        </p:blipFill>
        <p:spPr>
          <a:xfrm>
            <a:off x="840659" y="2589778"/>
            <a:ext cx="3244645" cy="255147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5866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380863" y="799"/>
            <a:ext cx="6254303" cy="6254303"/>
            <a:chOff x="-2380863" y="799"/>
            <a:chExt cx="6254303" cy="6254303"/>
          </a:xfrm>
        </p:grpSpPr>
        <p:sp>
          <p:nvSpPr>
            <p:cNvPr id="3" name="Block Arc 2"/>
            <p:cNvSpPr/>
            <p:nvPr/>
          </p:nvSpPr>
          <p:spPr>
            <a:xfrm>
              <a:off x="-2380863" y="799"/>
              <a:ext cx="6254303" cy="6254303"/>
            </a:xfrm>
            <a:prstGeom prst="blockArc">
              <a:avLst>
                <a:gd name="adj1" fmla="val 18900000"/>
                <a:gd name="adj2" fmla="val 2700000"/>
                <a:gd name="adj3" fmla="val 345"/>
              </a:avLst>
            </a:prstGeom>
          </p:spPr>
          <p:style>
            <a:lnRef idx="2">
              <a:schemeClr val="accent4">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7" name="Oval 6"/>
            <p:cNvSpPr/>
            <p:nvPr/>
          </p:nvSpPr>
          <p:spPr>
            <a:xfrm>
              <a:off x="291445" y="2038140"/>
              <a:ext cx="2509087" cy="2533862"/>
            </a:xfrm>
            <a:prstGeom prst="ellipse">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13" name="Freeform 12"/>
          <p:cNvSpPr/>
          <p:nvPr/>
        </p:nvSpPr>
        <p:spPr>
          <a:xfrm>
            <a:off x="3627416" y="1057400"/>
            <a:ext cx="7571703" cy="929092"/>
          </a:xfrm>
          <a:custGeom>
            <a:avLst/>
            <a:gdLst>
              <a:gd name="connsiteX0" fmla="*/ 0 w 7683262"/>
              <a:gd name="connsiteY0" fmla="*/ 0 h 929092"/>
              <a:gd name="connsiteX1" fmla="*/ 7683262 w 7683262"/>
              <a:gd name="connsiteY1" fmla="*/ 0 h 929092"/>
              <a:gd name="connsiteX2" fmla="*/ 7683262 w 7683262"/>
              <a:gd name="connsiteY2" fmla="*/ 929092 h 929092"/>
              <a:gd name="connsiteX3" fmla="*/ 0 w 7683262"/>
              <a:gd name="connsiteY3" fmla="*/ 929092 h 929092"/>
              <a:gd name="connsiteX4" fmla="*/ 0 w 7683262"/>
              <a:gd name="connsiteY4" fmla="*/ 0 h 92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3262" h="929092">
                <a:moveTo>
                  <a:pt x="0" y="0"/>
                </a:moveTo>
                <a:lnTo>
                  <a:pt x="7683262" y="0"/>
                </a:lnTo>
                <a:lnTo>
                  <a:pt x="7683262" y="929092"/>
                </a:lnTo>
                <a:lnTo>
                  <a:pt x="0" y="929092"/>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737467" tIns="91440" rIns="91440" bIns="9144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Vị</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Chương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Oval 13"/>
          <p:cNvSpPr/>
          <p:nvPr/>
        </p:nvSpPr>
        <p:spPr>
          <a:xfrm>
            <a:off x="2918519" y="949564"/>
            <a:ext cx="1161366" cy="1161366"/>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5" name="Freeform 14"/>
          <p:cNvSpPr/>
          <p:nvPr/>
        </p:nvSpPr>
        <p:spPr>
          <a:xfrm>
            <a:off x="3743914" y="2567731"/>
            <a:ext cx="7455206" cy="929092"/>
          </a:xfrm>
          <a:custGeom>
            <a:avLst/>
            <a:gdLst>
              <a:gd name="connsiteX0" fmla="*/ 0 w 7535345"/>
              <a:gd name="connsiteY0" fmla="*/ 0 h 929092"/>
              <a:gd name="connsiteX1" fmla="*/ 7535345 w 7535345"/>
              <a:gd name="connsiteY1" fmla="*/ 0 h 929092"/>
              <a:gd name="connsiteX2" fmla="*/ 7535345 w 7535345"/>
              <a:gd name="connsiteY2" fmla="*/ 929092 h 929092"/>
              <a:gd name="connsiteX3" fmla="*/ 0 w 7535345"/>
              <a:gd name="connsiteY3" fmla="*/ 929092 h 929092"/>
              <a:gd name="connsiteX4" fmla="*/ 0 w 7535345"/>
              <a:gd name="connsiteY4" fmla="*/ 0 h 92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5345" h="929092">
                <a:moveTo>
                  <a:pt x="0" y="0"/>
                </a:moveTo>
                <a:lnTo>
                  <a:pt x="7535345" y="0"/>
                </a:lnTo>
                <a:lnTo>
                  <a:pt x="7535345" y="929092"/>
                </a:lnTo>
                <a:lnTo>
                  <a:pt x="0" y="929092"/>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737467" tIns="91440" rIns="91440" bIns="9144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Đọc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kể</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tóm</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tắt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Oval 15"/>
          <p:cNvSpPr/>
          <p:nvPr/>
        </p:nvSpPr>
        <p:spPr>
          <a:xfrm>
            <a:off x="2918520" y="2401515"/>
            <a:ext cx="1161366" cy="1161366"/>
          </a:xfrm>
          <a:prstGeom prst="ellipse">
            <a:avLst/>
          </a:prstGeom>
          <a:blipFill rotWithShape="0">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hueOff val="1355300"/>
              <a:satOff val="50000"/>
              <a:lumOff val="-7353"/>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7" name="Freeform 16"/>
          <p:cNvSpPr/>
          <p:nvPr/>
        </p:nvSpPr>
        <p:spPr>
          <a:xfrm>
            <a:off x="3515857" y="4057042"/>
            <a:ext cx="7683262" cy="929092"/>
          </a:xfrm>
          <a:custGeom>
            <a:avLst/>
            <a:gdLst>
              <a:gd name="connsiteX0" fmla="*/ 0 w 7683262"/>
              <a:gd name="connsiteY0" fmla="*/ 0 h 929092"/>
              <a:gd name="connsiteX1" fmla="*/ 7683262 w 7683262"/>
              <a:gd name="connsiteY1" fmla="*/ 0 h 929092"/>
              <a:gd name="connsiteX2" fmla="*/ 7683262 w 7683262"/>
              <a:gd name="connsiteY2" fmla="*/ 929092 h 929092"/>
              <a:gd name="connsiteX3" fmla="*/ 0 w 7683262"/>
              <a:gd name="connsiteY3" fmla="*/ 929092 h 929092"/>
              <a:gd name="connsiteX4" fmla="*/ 0 w 7683262"/>
              <a:gd name="connsiteY4" fmla="*/ 0 h 92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3262" h="929092">
                <a:moveTo>
                  <a:pt x="0" y="0"/>
                </a:moveTo>
                <a:lnTo>
                  <a:pt x="7683262" y="0"/>
                </a:lnTo>
                <a:lnTo>
                  <a:pt x="7683262" y="929092"/>
                </a:lnTo>
                <a:lnTo>
                  <a:pt x="0" y="929092"/>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737467" tIns="91440" rIns="91440" bIns="9144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Bố</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cục</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Oval 17"/>
          <p:cNvSpPr/>
          <p:nvPr/>
        </p:nvSpPr>
        <p:spPr>
          <a:xfrm>
            <a:off x="2935174" y="3940906"/>
            <a:ext cx="1161366" cy="1161366"/>
          </a:xfrm>
          <a:prstGeom prst="ellipse">
            <a:avLst/>
          </a:prstGeom>
          <a:blipFill rotWithShape="0">
            <a:blip r:embed="rId5"/>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hueOff val="2710599"/>
              <a:satOff val="100000"/>
              <a:lumOff val="-14706"/>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40667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373564" y="387985"/>
            <a:ext cx="3215798"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tóm</a:t>
            </a:r>
            <a:r>
              <a:rPr kumimoji="0" lang="en-US" sz="2800" b="1"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tắt</a:t>
            </a:r>
            <a:r>
              <a:rPr kumimoji="0" lang="en-US" sz="2800" b="1"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3"/>
          <a:stretch>
            <a:fillRect/>
          </a:stretch>
        </p:blipFill>
        <p:spPr>
          <a:xfrm>
            <a:off x="601236" y="1743411"/>
            <a:ext cx="4127863" cy="412786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图片 13"/>
          <p:cNvPicPr>
            <a:picLocks noChangeAspect="1"/>
          </p:cNvPicPr>
          <p:nvPr/>
        </p:nvPicPr>
        <p:blipFill rotWithShape="1">
          <a:blip r:embed="rId4">
            <a:extLst>
              <a:ext uri="{28A0092B-C50C-407E-A947-70E740481C1C}">
                <a14:useLocalDpi xmlns:a14="http://schemas.microsoft.com/office/drawing/2010/main" val="0"/>
              </a:ext>
            </a:extLst>
          </a:blip>
          <a:srcRect l="3247" t="9505" r="69484" b="51062"/>
          <a:stretch>
            <a:fillRect/>
          </a:stretch>
        </p:blipFill>
        <p:spPr>
          <a:xfrm>
            <a:off x="4722222" y="3682088"/>
            <a:ext cx="2404836" cy="1956099"/>
          </a:xfrm>
          <a:prstGeom prst="rect">
            <a:avLst/>
          </a:prstGeom>
        </p:spPr>
      </p:pic>
      <p:pic>
        <p:nvPicPr>
          <p:cNvPr id="11"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0174587" y="1400647"/>
            <a:ext cx="1618032" cy="1825190"/>
          </a:xfrm>
          <a:prstGeom prst="rect">
            <a:avLst/>
          </a:prstGeom>
        </p:spPr>
      </p:pic>
      <p:pic>
        <p:nvPicPr>
          <p:cNvPr id="12"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7902211" y="4884548"/>
            <a:ext cx="1645359" cy="1973452"/>
          </a:xfrm>
          <a:prstGeom prst="rect">
            <a:avLst/>
          </a:prstGeom>
        </p:spPr>
      </p:pic>
      <p:sp>
        <p:nvSpPr>
          <p:cNvPr id="2" name="Cloud Callout 1"/>
          <p:cNvSpPr/>
          <p:nvPr/>
        </p:nvSpPr>
        <p:spPr>
          <a:xfrm>
            <a:off x="5016596" y="2226767"/>
            <a:ext cx="2977411" cy="132982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Mèn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Cloud Callout 12"/>
          <p:cNvSpPr/>
          <p:nvPr/>
        </p:nvSpPr>
        <p:spPr>
          <a:xfrm>
            <a:off x="7637877" y="672528"/>
            <a:ext cx="2977411" cy="132982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Choắt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Cloud Callout 13"/>
          <p:cNvSpPr/>
          <p:nvPr/>
        </p:nvSpPr>
        <p:spPr>
          <a:xfrm>
            <a:off x="8834017" y="3995223"/>
            <a:ext cx="2977411" cy="132982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Cốc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Oval 2"/>
          <p:cNvSpPr/>
          <p:nvPr/>
        </p:nvSpPr>
        <p:spPr>
          <a:xfrm>
            <a:off x="7258933" y="3122023"/>
            <a:ext cx="3596301" cy="873200"/>
          </a:xfrm>
          <a:prstGeom prst="ellipse">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Phân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vai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Oval 3"/>
          <p:cNvSpPr/>
          <p:nvPr/>
        </p:nvSpPr>
        <p:spPr>
          <a:xfrm>
            <a:off x="594361" y="4815896"/>
            <a:ext cx="4127861" cy="1844993"/>
          </a:xfrm>
          <a:prstGeom prst="ellipse">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hãy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đoạn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tóm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tắt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0363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90891" y="547907"/>
            <a:ext cx="3366710"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tóm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tắt</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2" name="Group 1"/>
          <p:cNvGrpSpPr/>
          <p:nvPr/>
        </p:nvGrpSpPr>
        <p:grpSpPr>
          <a:xfrm>
            <a:off x="374533" y="1991975"/>
            <a:ext cx="4808448" cy="1955323"/>
            <a:chOff x="374533" y="1991975"/>
            <a:chExt cx="4808448" cy="1955323"/>
          </a:xfrm>
        </p:grpSpPr>
        <p:sp>
          <p:nvSpPr>
            <p:cNvPr id="5" name="Freeform 4"/>
            <p:cNvSpPr/>
            <p:nvPr/>
          </p:nvSpPr>
          <p:spPr>
            <a:xfrm>
              <a:off x="640939" y="2126870"/>
              <a:ext cx="4542042" cy="1820428"/>
            </a:xfrm>
            <a:custGeom>
              <a:avLst/>
              <a:gdLst>
                <a:gd name="connsiteX0" fmla="*/ 0 w 4542042"/>
                <a:gd name="connsiteY0" fmla="*/ 0 h 1820428"/>
                <a:gd name="connsiteX1" fmla="*/ 4542042 w 4542042"/>
                <a:gd name="connsiteY1" fmla="*/ 0 h 1820428"/>
                <a:gd name="connsiteX2" fmla="*/ 4542042 w 4542042"/>
                <a:gd name="connsiteY2" fmla="*/ 1820428 h 1820428"/>
                <a:gd name="connsiteX3" fmla="*/ 0 w 4542042"/>
                <a:gd name="connsiteY3" fmla="*/ 1820428 h 1820428"/>
                <a:gd name="connsiteX4" fmla="*/ 0 w 4542042"/>
                <a:gd name="connsiteY4" fmla="*/ 0 h 182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2042" h="1820428">
                  <a:moveTo>
                    <a:pt x="0" y="0"/>
                  </a:moveTo>
                  <a:lnTo>
                    <a:pt x="4542042" y="0"/>
                  </a:lnTo>
                  <a:lnTo>
                    <a:pt x="4542042" y="1820428"/>
                  </a:lnTo>
                  <a:lnTo>
                    <a:pt x="0" y="1820428"/>
                  </a:lnTo>
                  <a:lnTo>
                    <a:pt x="0" y="0"/>
                  </a:lnTo>
                  <a:close/>
                </a:path>
              </a:pathLst>
            </a:custGeom>
            <a:ln w="28575">
              <a:solidFill>
                <a:schemeClr val="accent6">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233037" tIns="106680" rIns="106680" bIns="10668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Miêu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tả</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Dế</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Mèn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Tả</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dáng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Tả</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hành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động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thói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quen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b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374533" y="1991975"/>
              <a:ext cx="1333121" cy="1911449"/>
            </a:xfrm>
            <a:prstGeom prst="rect">
              <a:avLst/>
            </a:prstGeom>
            <a:blipFill rotWithShape="1">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10" name="Group 9"/>
          <p:cNvGrpSpPr/>
          <p:nvPr/>
        </p:nvGrpSpPr>
        <p:grpSpPr>
          <a:xfrm>
            <a:off x="5351177" y="1991975"/>
            <a:ext cx="6466289" cy="1985783"/>
            <a:chOff x="5351177" y="1991975"/>
            <a:chExt cx="6466289" cy="1985783"/>
          </a:xfrm>
        </p:grpSpPr>
        <p:sp>
          <p:nvSpPr>
            <p:cNvPr id="8" name="Freeform 7"/>
            <p:cNvSpPr/>
            <p:nvPr/>
          </p:nvSpPr>
          <p:spPr>
            <a:xfrm>
              <a:off x="5597686" y="2158479"/>
              <a:ext cx="6219780" cy="1819279"/>
            </a:xfrm>
            <a:custGeom>
              <a:avLst/>
              <a:gdLst>
                <a:gd name="connsiteX0" fmla="*/ 0 w 6219780"/>
                <a:gd name="connsiteY0" fmla="*/ 0 h 1819279"/>
                <a:gd name="connsiteX1" fmla="*/ 6219780 w 6219780"/>
                <a:gd name="connsiteY1" fmla="*/ 0 h 1819279"/>
                <a:gd name="connsiteX2" fmla="*/ 6219780 w 6219780"/>
                <a:gd name="connsiteY2" fmla="*/ 1819279 h 1819279"/>
                <a:gd name="connsiteX3" fmla="*/ 0 w 6219780"/>
                <a:gd name="connsiteY3" fmla="*/ 1819279 h 1819279"/>
                <a:gd name="connsiteX4" fmla="*/ 0 w 6219780"/>
                <a:gd name="connsiteY4" fmla="*/ 0 h 1819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9780" h="1819279">
                  <a:moveTo>
                    <a:pt x="0" y="0"/>
                  </a:moveTo>
                  <a:lnTo>
                    <a:pt x="6219780" y="0"/>
                  </a:lnTo>
                  <a:lnTo>
                    <a:pt x="6219780" y="1819279"/>
                  </a:lnTo>
                  <a:lnTo>
                    <a:pt x="0" y="1819279"/>
                  </a:lnTo>
                  <a:lnTo>
                    <a:pt x="0" y="0"/>
                  </a:lnTo>
                  <a:close/>
                </a:path>
              </a:pathLst>
            </a:custGeom>
            <a:ln w="28575">
              <a:solidFill>
                <a:schemeClr val="accent6">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232258" tIns="99060" rIns="99060" bIns="99060" numCol="1" spcCol="1270" anchor="ctr" anchorCtr="0">
              <a:noAutofit/>
            </a:bodyPr>
            <a:lstStyle/>
            <a:p>
              <a:pPr marL="0" marR="0" lvl="0" indent="0" algn="l" defTabSz="1155700" rtl="0" eaLnBrk="1" fontAlgn="auto" latinLnBrk="0" hangingPunct="1">
                <a:lnSpc>
                  <a:spcPct val="90000"/>
                </a:lnSpc>
                <a:spcBef>
                  <a:spcPct val="0"/>
                </a:spcBef>
                <a:spcAft>
                  <a:spcPct val="35000"/>
                </a:spcAft>
                <a:buClrTx/>
                <a:buSzTx/>
                <a:buFontTx/>
                <a:buNone/>
                <a:tabLst/>
                <a:defRPr/>
              </a:pPr>
              <a:r>
                <a:rPr kumimoji="0" lang="en-US" sz="2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Kể</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về</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bài</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học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đường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đời</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đầu</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tiên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Dế</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Mèn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Dế</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Mèn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coi</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thường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Dế</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Choắt</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Dế</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Mèn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trêu</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chị</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Cốc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dẫn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cái</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chết</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Dế</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Choắt</a:t>
              </a:r>
              <a:r>
                <a:rPr kumimoji="0" lang="en-US" sz="26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a:t>
              </a:r>
            </a:p>
          </p:txBody>
        </p:sp>
        <p:sp>
          <p:nvSpPr>
            <p:cNvPr id="9" name="Rectangle 8"/>
            <p:cNvSpPr/>
            <p:nvPr/>
          </p:nvSpPr>
          <p:spPr>
            <a:xfrm>
              <a:off x="5351177" y="1991975"/>
              <a:ext cx="1316437" cy="1978245"/>
            </a:xfrm>
            <a:prstGeom prst="rect">
              <a:avLst/>
            </a:prstGeom>
            <a:blipFill rotWithShape="1">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3" name="Picture 2"/>
          <p:cNvPicPr>
            <a:picLocks noChangeAspect="1"/>
          </p:cNvPicPr>
          <p:nvPr/>
        </p:nvPicPr>
        <p:blipFill>
          <a:blip r:embed="rId5"/>
          <a:stretch>
            <a:fillRect/>
          </a:stretch>
        </p:blipFill>
        <p:spPr>
          <a:xfrm>
            <a:off x="9925664" y="316726"/>
            <a:ext cx="1785495" cy="1283109"/>
          </a:xfrm>
          <a:prstGeom prst="rect">
            <a:avLst/>
          </a:prstGeom>
        </p:spPr>
      </p:pic>
    </p:spTree>
    <p:extLst>
      <p:ext uri="{BB962C8B-B14F-4D97-AF65-F5344CB8AC3E}">
        <p14:creationId xmlns:p14="http://schemas.microsoft.com/office/powerpoint/2010/main" val="69515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88776" y="428732"/>
            <a:ext cx="6414448" cy="746714"/>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Bố</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cục</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58637" y="2157235"/>
            <a:ext cx="5268414" cy="3821373"/>
          </a:xfrm>
          <a:prstGeom prst="rect">
            <a:avLst/>
          </a:prstGeom>
        </p:spPr>
      </p:pic>
      <p:pic>
        <p:nvPicPr>
          <p:cNvPr id="7" name="Picture 6"/>
          <p:cNvPicPr>
            <a:picLocks noChangeAspect="1"/>
          </p:cNvPicPr>
          <p:nvPr/>
        </p:nvPicPr>
        <p:blipFill>
          <a:blip r:embed="rId4"/>
          <a:stretch>
            <a:fillRect/>
          </a:stretch>
        </p:blipFill>
        <p:spPr>
          <a:xfrm>
            <a:off x="6099427" y="2157235"/>
            <a:ext cx="5322627" cy="3821372"/>
          </a:xfrm>
          <a:prstGeom prst="rect">
            <a:avLst/>
          </a:prstGeom>
        </p:spPr>
      </p:pic>
      <p:sp>
        <p:nvSpPr>
          <p:cNvPr id="14" name="Down Arrow 13"/>
          <p:cNvSpPr/>
          <p:nvPr/>
        </p:nvSpPr>
        <p:spPr>
          <a:xfrm>
            <a:off x="8356672" y="1345293"/>
            <a:ext cx="1247608" cy="729458"/>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053300" y="2467992"/>
            <a:ext cx="4651464" cy="321844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Phần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đầu</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đến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Tôi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càng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tưởng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tôi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tay</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ghê</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gớm</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có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sắp</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đứng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đầu</a:t>
            </a:r>
            <a:endPar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endParaRPr>
          </a:p>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thiên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hạ</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rồi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Miêu</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tả</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dáng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tính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cách</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p>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868934" y="2567042"/>
            <a:ext cx="3516573"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Phần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2</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Đoạn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còn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lại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Diễn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biến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câu</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chuyện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học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đường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đời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đầu</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tiên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Down Arrow 8"/>
          <p:cNvSpPr/>
          <p:nvPr/>
        </p:nvSpPr>
        <p:spPr>
          <a:xfrm>
            <a:off x="2888776" y="1343489"/>
            <a:ext cx="1247608" cy="729458"/>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1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3" grpId="0"/>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155072" y="1403795"/>
            <a:ext cx="2040943" cy="584775"/>
          </a:xfrm>
          <a:prstGeom prst="rect">
            <a:avLst/>
          </a:prstGeom>
          <a:solidFill>
            <a:schemeClr val="bg2">
              <a:lumMod val="90000"/>
            </a:schemeClr>
          </a:solidFill>
          <a:ln w="38100">
            <a:solidFill>
              <a:srgbClr val="FFFFFF"/>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Khởi</a:t>
            </a:r>
            <a:r>
              <a:rPr kumimoji="0" lang="en-US" sz="32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động</a:t>
            </a:r>
            <a:endParaRPr kumimoji="0" lang="en-US" sz="32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endParaRPr>
          </a:p>
        </p:txBody>
      </p:sp>
      <p:sp>
        <p:nvSpPr>
          <p:cNvPr id="2" name="Thought Bubble: Cloud 1">
            <a:extLst>
              <a:ext uri="{FF2B5EF4-FFF2-40B4-BE49-F238E27FC236}">
                <a16:creationId xmlns:a16="http://schemas.microsoft.com/office/drawing/2014/main" id="{714273C3-619B-F0F9-DC9C-B5DAA4CEECDB}"/>
              </a:ext>
            </a:extLst>
          </p:cNvPr>
          <p:cNvSpPr/>
          <p:nvPr/>
        </p:nvSpPr>
        <p:spPr>
          <a:xfrm>
            <a:off x="1682496" y="2288613"/>
            <a:ext cx="8480407" cy="3730752"/>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vi-VN" sz="3200" b="1" i="1">
                <a:solidFill>
                  <a:schemeClr val="tx1"/>
                </a:solidFill>
                <a:latin typeface="+mj-lt"/>
              </a:rPr>
              <a:t>Em đã bao giờ xem một bộ phim hay đọc 1 truyện kể về một sai lầm và sự ân hận của ai đó chưa? Khi đọc, xem, em có những suy nghĩ gì? </a:t>
            </a:r>
            <a:endParaRPr lang="en-US" sz="3200" b="1">
              <a:solidFill>
                <a:schemeClr val="tx1"/>
              </a:solidFill>
              <a:latin typeface="+mj-lt"/>
            </a:endParaRPr>
          </a:p>
        </p:txBody>
      </p:sp>
    </p:spTree>
    <p:extLst>
      <p:ext uri="{BB962C8B-B14F-4D97-AF65-F5344CB8AC3E}">
        <p14:creationId xmlns:p14="http://schemas.microsoft.com/office/powerpoint/2010/main" val="310305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4762887" y="63420"/>
            <a:ext cx="4171342"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Khám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2" y="794730"/>
            <a:ext cx="4611189"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95941" y="1500124"/>
            <a:ext cx="4611189"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Ngoại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14" name="Group 13"/>
          <p:cNvGrpSpPr/>
          <p:nvPr/>
        </p:nvGrpSpPr>
        <p:grpSpPr>
          <a:xfrm>
            <a:off x="531932" y="1999705"/>
            <a:ext cx="11342205" cy="4206240"/>
            <a:chOff x="531932" y="1999705"/>
            <a:chExt cx="11342205" cy="4206240"/>
          </a:xfrm>
        </p:grpSpPr>
        <p:grpSp>
          <p:nvGrpSpPr>
            <p:cNvPr id="2" name="Group 1"/>
            <p:cNvGrpSpPr/>
            <p:nvPr/>
          </p:nvGrpSpPr>
          <p:grpSpPr>
            <a:xfrm>
              <a:off x="531932" y="2522214"/>
              <a:ext cx="8073204" cy="3161639"/>
              <a:chOff x="531932" y="2522214"/>
              <a:chExt cx="8073204" cy="3161639"/>
            </a:xfrm>
          </p:grpSpPr>
          <p:sp>
            <p:nvSpPr>
              <p:cNvPr id="3" name="Oval 2"/>
              <p:cNvSpPr/>
              <p:nvPr/>
            </p:nvSpPr>
            <p:spPr>
              <a:xfrm>
                <a:off x="5483146" y="2904466"/>
                <a:ext cx="2396692" cy="239713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6"/>
              <p:cNvSpPr/>
              <p:nvPr/>
            </p:nvSpPr>
            <p:spPr>
              <a:xfrm>
                <a:off x="5567926" y="2522214"/>
                <a:ext cx="3037210" cy="3161639"/>
              </a:xfrm>
              <a:custGeom>
                <a:avLst/>
                <a:gdLst>
                  <a:gd name="connsiteX0" fmla="*/ 0 w 3037210"/>
                  <a:gd name="connsiteY0" fmla="*/ 1580820 h 3161639"/>
                  <a:gd name="connsiteX1" fmla="*/ 1518605 w 3037210"/>
                  <a:gd name="connsiteY1" fmla="*/ 0 h 3161639"/>
                  <a:gd name="connsiteX2" fmla="*/ 3037210 w 3037210"/>
                  <a:gd name="connsiteY2" fmla="*/ 1580820 h 3161639"/>
                  <a:gd name="connsiteX3" fmla="*/ 1518605 w 3037210"/>
                  <a:gd name="connsiteY3" fmla="*/ 3161640 h 3161639"/>
                  <a:gd name="connsiteX4" fmla="*/ 0 w 3037210"/>
                  <a:gd name="connsiteY4" fmla="*/ 1580820 h 316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210" h="3161639">
                    <a:moveTo>
                      <a:pt x="0" y="1580820"/>
                    </a:moveTo>
                    <a:cubicBezTo>
                      <a:pt x="0" y="707757"/>
                      <a:pt x="679903" y="0"/>
                      <a:pt x="1518605" y="0"/>
                    </a:cubicBezTo>
                    <a:cubicBezTo>
                      <a:pt x="2357307" y="0"/>
                      <a:pt x="3037210" y="707757"/>
                      <a:pt x="3037210" y="1580820"/>
                    </a:cubicBezTo>
                    <a:cubicBezTo>
                      <a:pt x="3037210" y="2453883"/>
                      <a:pt x="2357307" y="3161640"/>
                      <a:pt x="1518605" y="3161640"/>
                    </a:cubicBezTo>
                    <a:cubicBezTo>
                      <a:pt x="679903" y="3161640"/>
                      <a:pt x="0" y="2453883"/>
                      <a:pt x="0" y="1580820"/>
                    </a:cubicBezTo>
                    <a:close/>
                  </a:path>
                </a:pathLst>
              </a:custGeom>
              <a:ln w="38100">
                <a:solidFill>
                  <a:schemeClr val="accent2">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8480" tIns="486038" rIns="468479" bIns="486038"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US" sz="27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Các</a:t>
                </a:r>
                <a:r>
                  <a:rPr kumimoji="0" lang="en-US" sz="2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nhóm</a:t>
                </a:r>
                <a:r>
                  <a:rPr kumimoji="0" lang="en-US" sz="2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hoàn</a:t>
                </a:r>
                <a:r>
                  <a:rPr kumimoji="0" lang="en-US" sz="2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thành</a:t>
                </a:r>
                <a:r>
                  <a:rPr kumimoji="0" lang="en-US" sz="2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phiếu</a:t>
                </a:r>
                <a:r>
                  <a:rPr kumimoji="0" lang="en-US" sz="2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HT </a:t>
                </a:r>
                <a:r>
                  <a:rPr kumimoji="0" lang="en-US" sz="27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số</a:t>
                </a:r>
                <a:r>
                  <a:rPr kumimoji="0" lang="en-US" sz="2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1 </a:t>
                </a:r>
                <a:r>
                  <a:rPr kumimoji="0" lang="en-US" sz="27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về</a:t>
                </a:r>
                <a:r>
                  <a:rPr kumimoji="0" lang="en-US" sz="2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hình</a:t>
                </a:r>
                <a:r>
                  <a:rPr kumimoji="0" lang="en-US" sz="2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dáng</a:t>
                </a:r>
                <a:r>
                  <a:rPr kumimoji="0" lang="en-US" sz="2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và</a:t>
                </a:r>
                <a:r>
                  <a:rPr kumimoji="0" lang="en-US" sz="2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tính</a:t>
                </a:r>
                <a:r>
                  <a:rPr kumimoji="0" lang="en-US" sz="2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cách</a:t>
                </a:r>
                <a:r>
                  <a:rPr kumimoji="0" lang="en-US" sz="2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Dế</a:t>
                </a:r>
                <a:r>
                  <a:rPr kumimoji="0" lang="en-US" sz="2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Mèn</a:t>
                </a:r>
                <a:r>
                  <a:rPr kumimoji="0" lang="en-US" sz="2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p>
            </p:txBody>
          </p:sp>
          <p:sp>
            <p:nvSpPr>
              <p:cNvPr id="8" name="Teardrop 7"/>
              <p:cNvSpPr/>
              <p:nvPr/>
            </p:nvSpPr>
            <p:spPr>
              <a:xfrm rot="2700000">
                <a:off x="3008982" y="2907363"/>
                <a:ext cx="2390920" cy="2390920"/>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8"/>
              <p:cNvSpPr/>
              <p:nvPr/>
            </p:nvSpPr>
            <p:spPr>
              <a:xfrm>
                <a:off x="3085674" y="2984384"/>
                <a:ext cx="2237537" cy="2237299"/>
              </a:xfrm>
              <a:custGeom>
                <a:avLst/>
                <a:gdLst>
                  <a:gd name="connsiteX0" fmla="*/ 0 w 2237537"/>
                  <a:gd name="connsiteY0" fmla="*/ 1118650 h 2237299"/>
                  <a:gd name="connsiteX1" fmla="*/ 1118769 w 2237537"/>
                  <a:gd name="connsiteY1" fmla="*/ 0 h 2237299"/>
                  <a:gd name="connsiteX2" fmla="*/ 2237538 w 2237537"/>
                  <a:gd name="connsiteY2" fmla="*/ 1118650 h 2237299"/>
                  <a:gd name="connsiteX3" fmla="*/ 1118769 w 2237537"/>
                  <a:gd name="connsiteY3" fmla="*/ 2237300 h 2237299"/>
                  <a:gd name="connsiteX4" fmla="*/ 0 w 2237537"/>
                  <a:gd name="connsiteY4" fmla="*/ 1118650 h 223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37" h="2237299">
                    <a:moveTo>
                      <a:pt x="0" y="1118650"/>
                    </a:moveTo>
                    <a:cubicBezTo>
                      <a:pt x="0" y="500837"/>
                      <a:pt x="500890" y="0"/>
                      <a:pt x="1118769" y="0"/>
                    </a:cubicBezTo>
                    <a:cubicBezTo>
                      <a:pt x="1736648" y="0"/>
                      <a:pt x="2237538" y="500837"/>
                      <a:pt x="2237538" y="1118650"/>
                    </a:cubicBezTo>
                    <a:cubicBezTo>
                      <a:pt x="2237538" y="1736463"/>
                      <a:pt x="1736648" y="2237300"/>
                      <a:pt x="1118769" y="2237300"/>
                    </a:cubicBezTo>
                    <a:cubicBezTo>
                      <a:pt x="500890" y="2237300"/>
                      <a:pt x="0" y="1736463"/>
                      <a:pt x="0" y="111865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0511" tIns="360315" rIns="360511" bIns="360314"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Hoạt</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nhóm</a:t>
                </a:r>
                <a:endPar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2" name="Teardrop 11"/>
              <p:cNvSpPr/>
              <p:nvPr/>
            </p:nvSpPr>
            <p:spPr>
              <a:xfrm rot="2700000">
                <a:off x="531932" y="2907363"/>
                <a:ext cx="2390920" cy="2390920"/>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2"/>
              <p:cNvSpPr/>
              <p:nvPr/>
            </p:nvSpPr>
            <p:spPr>
              <a:xfrm>
                <a:off x="608623" y="2984384"/>
                <a:ext cx="2237537" cy="2237299"/>
              </a:xfrm>
              <a:custGeom>
                <a:avLst/>
                <a:gdLst>
                  <a:gd name="connsiteX0" fmla="*/ 0 w 2237537"/>
                  <a:gd name="connsiteY0" fmla="*/ 1118650 h 2237299"/>
                  <a:gd name="connsiteX1" fmla="*/ 1118769 w 2237537"/>
                  <a:gd name="connsiteY1" fmla="*/ 0 h 2237299"/>
                  <a:gd name="connsiteX2" fmla="*/ 2237538 w 2237537"/>
                  <a:gd name="connsiteY2" fmla="*/ 1118650 h 2237299"/>
                  <a:gd name="connsiteX3" fmla="*/ 1118769 w 2237537"/>
                  <a:gd name="connsiteY3" fmla="*/ 2237300 h 2237299"/>
                  <a:gd name="connsiteX4" fmla="*/ 0 w 2237537"/>
                  <a:gd name="connsiteY4" fmla="*/ 1118650 h 223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37" h="2237299">
                    <a:moveTo>
                      <a:pt x="0" y="1118650"/>
                    </a:moveTo>
                    <a:cubicBezTo>
                      <a:pt x="0" y="500837"/>
                      <a:pt x="500890" y="0"/>
                      <a:pt x="1118769" y="0"/>
                    </a:cubicBezTo>
                    <a:cubicBezTo>
                      <a:pt x="1736648" y="0"/>
                      <a:pt x="2237538" y="500837"/>
                      <a:pt x="2237538" y="1118650"/>
                    </a:cubicBezTo>
                    <a:cubicBezTo>
                      <a:pt x="2237538" y="1736463"/>
                      <a:pt x="1736648" y="2237300"/>
                      <a:pt x="1118769" y="2237300"/>
                    </a:cubicBezTo>
                    <a:cubicBezTo>
                      <a:pt x="500890" y="2237300"/>
                      <a:pt x="0" y="1736463"/>
                      <a:pt x="0" y="1118650"/>
                    </a:cubicBezTo>
                    <a:close/>
                  </a:path>
                </a:pathLst>
              </a:custGeom>
              <a:blipFill rotWithShape="0">
                <a:blip r:embed="rId2"/>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4161" tIns="353965" rIns="354161" bIns="353964"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endParaRPr kumimoji="0" lang="en-US" sz="27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1" name="Flowchart: Display 10"/>
            <p:cNvSpPr/>
            <p:nvPr/>
          </p:nvSpPr>
          <p:spPr>
            <a:xfrm>
              <a:off x="8543109" y="1999705"/>
              <a:ext cx="3331028" cy="4206240"/>
            </a:xfrm>
            <a:prstGeom prst="flowChartDisplay">
              <a:avLst/>
            </a:prstGeom>
            <a:solidFill>
              <a:schemeClr val="bg1"/>
            </a:solidFill>
            <a:ln w="28575">
              <a:solidFill>
                <a:schemeClr val="accent2">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Gợi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ý</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ngoại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ngôn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sở</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xét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Tree>
    <p:extLst>
      <p:ext uri="{BB962C8B-B14F-4D97-AF65-F5344CB8AC3E}">
        <p14:creationId xmlns:p14="http://schemas.microsoft.com/office/powerpoint/2010/main" val="98061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655647" y="1051560"/>
            <a:ext cx="5134079" cy="2166980"/>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tự</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miêu</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tả</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mình</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càng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vuốt</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cánh</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răng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sp>
        <p:nvSpPr>
          <p:cNvPr id="8" name="Plaque 7"/>
          <p:cNvSpPr/>
          <p:nvPr/>
        </p:nvSpPr>
        <p:spPr>
          <a:xfrm>
            <a:off x="6975032" y="883920"/>
            <a:ext cx="4423014" cy="2254182"/>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405836" y="1018001"/>
            <a:ext cx="3439236" cy="1950266"/>
          </a:xfrm>
          <a:prstGeom prst="rect">
            <a:avLst/>
          </a:prstGeom>
        </p:spPr>
      </p:pic>
      <p:sp>
        <p:nvSpPr>
          <p:cNvPr id="11" name="Rounded Rectangle 10"/>
          <p:cNvSpPr/>
          <p:nvPr/>
        </p:nvSpPr>
        <p:spPr>
          <a:xfrm>
            <a:off x="655647" y="3417118"/>
            <a:ext cx="5262076" cy="2169994"/>
          </a:xfrm>
          <a:prstGeom prst="roundRect">
            <a:avLst/>
          </a:prstGeom>
          <a:solidFill>
            <a:schemeClr val="accent1">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6852862" y="3231107"/>
            <a:ext cx="4545184" cy="2224585"/>
          </a:xfrm>
          <a:prstGeom prst="roundRect">
            <a:avLst/>
          </a:prstGeom>
          <a:solidFill>
            <a:schemeClr val="accent1">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7175315" y="3471604"/>
            <a:ext cx="3900278" cy="1793893"/>
          </a:xfrm>
          <a:prstGeom prst="rect">
            <a:avLst/>
          </a:prstGeom>
        </p:spPr>
      </p:pic>
      <p:sp>
        <p:nvSpPr>
          <p:cNvPr id="18" name="Text Box 4"/>
          <p:cNvSpPr txBox="1">
            <a:spLocks noChangeArrowheads="1"/>
          </p:cNvSpPr>
          <p:nvPr/>
        </p:nvSpPr>
        <p:spPr bwMode="auto">
          <a:xfrm>
            <a:off x="1094014" y="-1368480"/>
            <a:ext cx="52387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ts val="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2. Từ đó, em rút ra đặc điểm của nhân vật Dế Mèn:</a:t>
            </a:r>
          </a:p>
          <a:p>
            <a:pPr marL="0" marR="0" lvl="0" indent="0" algn="just" defTabSz="914400" rtl="0" eaLnBrk="0" fontAlgn="base" latinLnBrk="0" hangingPunct="0">
              <a:lnSpc>
                <a:spcPct val="100000"/>
              </a:lnSpc>
              <a:spcBef>
                <a:spcPct val="0"/>
              </a:spcBef>
              <a:spcAft>
                <a:spcPts val="80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Rectangle 18"/>
          <p:cNvSpPr/>
          <p:nvPr/>
        </p:nvSpPr>
        <p:spPr>
          <a:xfrm>
            <a:off x="818866" y="5718532"/>
            <a:ext cx="9634048" cy="64633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rút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Dế</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Mèn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pic>
        <p:nvPicPr>
          <p:cNvPr id="20" name="Picture 19"/>
          <p:cNvPicPr>
            <a:picLocks noChangeAspect="1"/>
          </p:cNvPicPr>
          <p:nvPr/>
        </p:nvPicPr>
        <p:blipFill>
          <a:blip r:embed="rId4"/>
          <a:stretch>
            <a:fillRect/>
          </a:stretch>
        </p:blipFill>
        <p:spPr>
          <a:xfrm>
            <a:off x="1138259" y="3585214"/>
            <a:ext cx="4296852" cy="1883391"/>
          </a:xfrm>
          <a:prstGeom prst="rect">
            <a:avLst/>
          </a:prstGeom>
        </p:spPr>
      </p:pic>
      <p:sp>
        <p:nvSpPr>
          <p:cNvPr id="2" name="Rectangle 1"/>
          <p:cNvSpPr/>
          <p:nvPr/>
        </p:nvSpPr>
        <p:spPr>
          <a:xfrm>
            <a:off x="457200" y="365760"/>
            <a:ext cx="11049000" cy="599910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18565" y="121920"/>
            <a:ext cx="11490960" cy="6400800"/>
          </a:xfrm>
          <a:ln w="28575">
            <a:solidFill>
              <a:schemeClr val="accent6">
                <a:lumMod val="50000"/>
              </a:schemeClr>
            </a:solidFill>
          </a:ln>
        </p:spPr>
        <p:txBody>
          <a:bodyPr>
            <a:normAutofit/>
          </a:bodyPr>
          <a:lstStyle/>
          <a:p>
            <a:pPr marL="0" indent="0" algn="ctr">
              <a:buNone/>
            </a:pPr>
            <a:r>
              <a:rPr lang="en-US" sz="3200" b="1" dirty="0">
                <a:solidFill>
                  <a:srgbClr val="FF0000"/>
                </a:solidFill>
                <a:latin typeface="Times New Roman" panose="02020603050405020304" pitchFamily="18" charset="0"/>
                <a:cs typeface="Times New Roman" panose="02020603050405020304" pitchFamily="18" charset="0"/>
              </a:rPr>
              <a:t> PHIẾU HỌC TẬP 1</a:t>
            </a:r>
          </a:p>
        </p:txBody>
      </p:sp>
    </p:spTree>
    <p:extLst>
      <p:ext uri="{BB962C8B-B14F-4D97-AF65-F5344CB8AC3E}">
        <p14:creationId xmlns:p14="http://schemas.microsoft.com/office/powerpoint/2010/main" val="1260464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95942" y="132805"/>
            <a:ext cx="4611189"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95942" y="861164"/>
            <a:ext cx="4611189"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Ngoại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8" name="Table 7"/>
          <p:cNvGraphicFramePr>
            <a:graphicFrameLocks noGrp="1"/>
          </p:cNvGraphicFramePr>
          <p:nvPr/>
        </p:nvGraphicFramePr>
        <p:xfrm>
          <a:off x="492034" y="1811837"/>
          <a:ext cx="11207932" cy="4145280"/>
        </p:xfrm>
        <a:graphic>
          <a:graphicData uri="http://schemas.openxmlformats.org/drawingml/2006/table">
            <a:tbl>
              <a:tblPr firstRow="1" firstCol="1" bandRow="1"/>
              <a:tblGrid>
                <a:gridCol w="2207623">
                  <a:extLst>
                    <a:ext uri="{9D8B030D-6E8A-4147-A177-3AD203B41FA5}">
                      <a16:colId xmlns:a16="http://schemas.microsoft.com/office/drawing/2014/main" val="1286400270"/>
                    </a:ext>
                  </a:extLst>
                </a:gridCol>
                <a:gridCol w="4585063">
                  <a:extLst>
                    <a:ext uri="{9D8B030D-6E8A-4147-A177-3AD203B41FA5}">
                      <a16:colId xmlns:a16="http://schemas.microsoft.com/office/drawing/2014/main" val="4286907258"/>
                    </a:ext>
                  </a:extLst>
                </a:gridCol>
                <a:gridCol w="2178952">
                  <a:extLst>
                    <a:ext uri="{9D8B030D-6E8A-4147-A177-3AD203B41FA5}">
                      <a16:colId xmlns:a16="http://schemas.microsoft.com/office/drawing/2014/main" val="4003220749"/>
                    </a:ext>
                  </a:extLst>
                </a:gridCol>
                <a:gridCol w="2236294">
                  <a:extLst>
                    <a:ext uri="{9D8B030D-6E8A-4147-A177-3AD203B41FA5}">
                      <a16:colId xmlns:a16="http://schemas.microsoft.com/office/drawing/2014/main" val="3386236543"/>
                    </a:ext>
                  </a:extLst>
                </a:gridCol>
              </a:tblGrid>
              <a:tr h="0">
                <a:tc>
                  <a:txBody>
                    <a:bodyPr/>
                    <a:lstStyle/>
                    <a:p>
                      <a:pPr algn="ctr">
                        <a:spcAft>
                          <a:spcPts val="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Ngoại hình Dế Mèn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pt-BR" sz="28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động của </a:t>
                      </a: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Dế Mèn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8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Mèn</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8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Mèn</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1224957"/>
                  </a:ext>
                </a:extLst>
              </a:tr>
              <a:tr h="0">
                <a:tc>
                  <a:txBody>
                    <a:bodyPr/>
                    <a:lstStyle/>
                    <a:p>
                      <a:pPr algn="l">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rPr>
                        <a:t>Đôi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càng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mẫm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bóng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vuốt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cứng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nhọn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hoắt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đen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uốn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hùng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dũng</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Nhai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ngoàm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ngoạm</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i="1" dirty="0">
                          <a:solidFill>
                            <a:srgbClr val="000000"/>
                          </a:solidFill>
                          <a:effectLst/>
                          <a:latin typeface="Times New Roman" panose="02020603050405020304" pitchFamily="18" charset="0"/>
                          <a:ea typeface="Times New Roman" panose="02020603050405020304" pitchFamily="18" charset="0"/>
                        </a:rPr>
                        <a:t>Co </a:t>
                      </a:r>
                      <a:r>
                        <a:rPr lang="en-US" sz="2400" i="1" dirty="0" err="1">
                          <a:solidFill>
                            <a:srgbClr val="000000"/>
                          </a:solidFill>
                          <a:effectLst/>
                          <a:latin typeface="Times New Roman" panose="02020603050405020304" pitchFamily="18" charset="0"/>
                          <a:ea typeface="Times New Roman" panose="02020603050405020304" pitchFamily="18" charset="0"/>
                        </a:rPr>
                        <a:t>cẳng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lên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đạp</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phanh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phách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các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ngọn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cỏ</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pP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đứng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oai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vệ</a:t>
                      </a:r>
                      <a:r>
                        <a:rPr lang="en-US" sz="2400" i="1" dirty="0">
                          <a:solidFill>
                            <a:srgbClr val="000000"/>
                          </a:solidFill>
                          <a:effectLst/>
                          <a:latin typeface="Times New Roman" panose="02020603050405020304" pitchFamily="18" charset="0"/>
                          <a:ea typeface="Times New Roman" panose="02020603050405020304" pitchFamily="18" charset="0"/>
                        </a:rPr>
                        <a:t>; </a:t>
                      </a:r>
                    </a:p>
                    <a:p>
                      <a:pPr algn="just">
                        <a:spcAft>
                          <a:spcPts val="0"/>
                        </a:spcAft>
                      </a:pP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Quát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mấy</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chị</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Cào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ngụ</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ngoài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đầu</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bờ</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thỉnh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thoảng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ngứa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chân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đá</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cái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ghẹo</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anh</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Gọng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Vó</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lấm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láp</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vừa</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ngơ</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ngác</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dưới</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đầm</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lên</a:t>
                      </a:r>
                      <a:r>
                        <a:rPr lang="en-US" sz="2400" i="1" dirty="0">
                          <a:solidFill>
                            <a:srgbClr val="000000"/>
                          </a:solidFill>
                          <a:effectLst/>
                          <a:latin typeface="Times New Roman" panose="02020603050405020304" pitchFamily="18" charset="0"/>
                          <a:ea typeface="Times New Roman" panose="02020603050405020304" pitchFamily="18" charset="0"/>
                        </a:rPr>
                        <a:t>.</a:t>
                      </a:r>
                    </a:p>
                    <a:p>
                      <a:pPr algn="just">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rPr>
                        <a:t>Gọi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Dế</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Choắt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giọng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điệu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khỉnh</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l">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rPr>
                        <a:t>Hãnh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cường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giỏi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l">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684007"/>
                  </a:ext>
                </a:extLst>
              </a:tr>
            </a:tbl>
          </a:graphicData>
        </a:graphic>
      </p:graphicFrame>
      <p:pic>
        <p:nvPicPr>
          <p:cNvPr id="2" name="Picture 1"/>
          <p:cNvPicPr>
            <a:picLocks noChangeAspect="1"/>
          </p:cNvPicPr>
          <p:nvPr/>
        </p:nvPicPr>
        <p:blipFill>
          <a:blip r:embed="rId2"/>
          <a:stretch>
            <a:fillRect/>
          </a:stretch>
        </p:blipFill>
        <p:spPr>
          <a:xfrm>
            <a:off x="9610066" y="4185370"/>
            <a:ext cx="2129246" cy="1367245"/>
          </a:xfrm>
          <a:prstGeom prst="rect">
            <a:avLst/>
          </a:prstGeom>
        </p:spPr>
      </p:pic>
      <p:pic>
        <p:nvPicPr>
          <p:cNvPr id="9" name="Picture 8"/>
          <p:cNvPicPr>
            <a:picLocks noChangeAspect="1"/>
          </p:cNvPicPr>
          <p:nvPr/>
        </p:nvPicPr>
        <p:blipFill>
          <a:blip r:embed="rId3"/>
          <a:stretch>
            <a:fillRect/>
          </a:stretch>
        </p:blipFill>
        <p:spPr>
          <a:xfrm>
            <a:off x="7456761" y="4141126"/>
            <a:ext cx="2047195" cy="1367246"/>
          </a:xfrm>
          <a:prstGeom prst="rect">
            <a:avLst/>
          </a:prstGeom>
        </p:spPr>
      </p:pic>
    </p:spTree>
    <p:extLst>
      <p:ext uri="{BB962C8B-B14F-4D97-AF65-F5344CB8AC3E}">
        <p14:creationId xmlns:p14="http://schemas.microsoft.com/office/powerpoint/2010/main" val="210364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4535642" y="530931"/>
            <a:ext cx="2633176" cy="711200"/>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ctr"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Nhận</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xét</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3" name="Group 2"/>
          <p:cNvGrpSpPr/>
          <p:nvPr/>
        </p:nvGrpSpPr>
        <p:grpSpPr>
          <a:xfrm>
            <a:off x="1489587" y="1487761"/>
            <a:ext cx="9438968" cy="4234613"/>
            <a:chOff x="1489587" y="1487761"/>
            <a:chExt cx="9438968" cy="4234613"/>
          </a:xfrm>
        </p:grpSpPr>
        <p:pic>
          <p:nvPicPr>
            <p:cNvPr id="6" name="Picture 5"/>
            <p:cNvPicPr>
              <a:picLocks noChangeAspect="1"/>
            </p:cNvPicPr>
            <p:nvPr/>
          </p:nvPicPr>
          <p:blipFill>
            <a:blip r:embed="rId3"/>
            <a:stretch>
              <a:fillRect/>
            </a:stretch>
          </p:blipFill>
          <p:spPr>
            <a:xfrm>
              <a:off x="1489587" y="1487761"/>
              <a:ext cx="9438968" cy="4234613"/>
            </a:xfrm>
            <a:prstGeom prst="rect">
              <a:avLst/>
            </a:prstGeom>
          </p:spPr>
        </p:pic>
        <p:sp>
          <p:nvSpPr>
            <p:cNvPr id="2" name="Rectangle 1"/>
            <p:cNvSpPr/>
            <p:nvPr/>
          </p:nvSpPr>
          <p:spPr>
            <a:xfrm>
              <a:off x="1926610" y="2173906"/>
              <a:ext cx="8338781"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Dế Mèn là một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chàng thanh niên trẻ trung, yêu đời, tự tin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nhưng vì tự tin quá mức về vẻ bề ngoài và sức mạnh của mình dẫn đến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kiêu căng, tự phụ, hống hách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cậy sức bắt nạt kẻ yếu.</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spTree>
    <p:extLst>
      <p:ext uri="{BB962C8B-B14F-4D97-AF65-F5344CB8AC3E}">
        <p14:creationId xmlns:p14="http://schemas.microsoft.com/office/powerpoint/2010/main" val="422433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95942" y="132805"/>
            <a:ext cx="4611189"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95942" y="861164"/>
            <a:ext cx="4611189"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Ngoại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ight Arrow 3"/>
          <p:cNvSpPr/>
          <p:nvPr/>
        </p:nvSpPr>
        <p:spPr>
          <a:xfrm>
            <a:off x="783421" y="2638697"/>
            <a:ext cx="2743200" cy="2599509"/>
          </a:xfrm>
          <a:prstGeom prst="rightArrow">
            <a:avLst>
              <a:gd name="adj1" fmla="val 50000"/>
              <a:gd name="adj2" fmla="val 36384"/>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Nghệ</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thuật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Plaque 6"/>
          <p:cNvSpPr/>
          <p:nvPr/>
        </p:nvSpPr>
        <p:spPr>
          <a:xfrm>
            <a:off x="3714558" y="2035083"/>
            <a:ext cx="7694022" cy="914400"/>
          </a:xfrm>
          <a:prstGeom prst="plaque">
            <a:avLst/>
          </a:prstGeom>
          <a:solidFill>
            <a:schemeClr val="bg1"/>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Kể chuyện kết hợp miêu tả;</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3714558" y="3058884"/>
            <a:ext cx="7694022" cy="914400"/>
          </a:xfrm>
          <a:prstGeom prst="plaque">
            <a:avLst/>
          </a:prstGeom>
          <a:solidFill>
            <a:schemeClr val="bg1"/>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So sánh, tính từ gợi hình gợi tả (</a:t>
            </a: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mẫm bóng, nhọn hoắt, bóng mỡ, đen nhánh</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Plaque 10"/>
          <p:cNvSpPr/>
          <p:nvPr/>
        </p:nvSpPr>
        <p:spPr>
          <a:xfrm>
            <a:off x="3714558" y="4082685"/>
            <a:ext cx="7694022" cy="914400"/>
          </a:xfrm>
          <a:prstGeom prst="plaque">
            <a:avLst/>
          </a:prstGeom>
          <a:solidFill>
            <a:schemeClr val="bg1"/>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Từ ngữ chính xác, sắc cạnh với nhiều động từ (đạp, nhai...)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 name="Plaque 11"/>
          <p:cNvSpPr/>
          <p:nvPr/>
        </p:nvSpPr>
        <p:spPr>
          <a:xfrm>
            <a:off x="3714558" y="5106486"/>
            <a:ext cx="7694022" cy="914400"/>
          </a:xfrm>
          <a:prstGeom prst="plaque">
            <a:avLst/>
          </a:prstGeom>
          <a:solidFill>
            <a:schemeClr val="bg1"/>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Giọng văn sôi nổi.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7923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4895" y="1221067"/>
            <a:ext cx="6414448" cy="587853"/>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Choắt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cái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nhìn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Mèn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5" name="Right Arrow 4"/>
          <p:cNvSpPr/>
          <p:nvPr/>
        </p:nvSpPr>
        <p:spPr>
          <a:xfrm>
            <a:off x="1278536" y="3179334"/>
            <a:ext cx="2307361" cy="1883325"/>
          </a:xfrm>
          <a:prstGeom prst="rightArrow">
            <a:avLst>
              <a:gd name="adj1" fmla="val 50000"/>
              <a:gd name="adj2" fmla="val 42952"/>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ight Arrow 5"/>
          <p:cNvSpPr/>
          <p:nvPr/>
        </p:nvSpPr>
        <p:spPr>
          <a:xfrm>
            <a:off x="1150374" y="4786627"/>
            <a:ext cx="2509395" cy="1913924"/>
          </a:xfrm>
          <a:prstGeom prst="rightArrow">
            <a:avLst>
              <a:gd name="adj1" fmla="val 50000"/>
              <a:gd name="adj2" fmla="val 42294"/>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sinh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3659769" y="3332678"/>
            <a:ext cx="7976708" cy="1558905"/>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gã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thuốc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phiện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Cánh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ngắn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râu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mẩu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mặt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mũi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ngẩn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Hôi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cú</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mèo</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3733641" y="5062659"/>
            <a:ext cx="7902836" cy="1297914"/>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Dại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dột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có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lớn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mà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không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có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khôn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Ăn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ở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bẩn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thỉu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lôi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thôi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a:t>
            </a:r>
          </a:p>
        </p:txBody>
      </p:sp>
      <p:sp>
        <p:nvSpPr>
          <p:cNvPr id="10" name="Right Arrow 9"/>
          <p:cNvSpPr/>
          <p:nvPr/>
        </p:nvSpPr>
        <p:spPr>
          <a:xfrm>
            <a:off x="1278536" y="1789651"/>
            <a:ext cx="2123768" cy="1606850"/>
          </a:xfrm>
          <a:prstGeom prst="rightArrow">
            <a:avLst>
              <a:gd name="adj1" fmla="val 57343"/>
              <a:gd name="adj2" fmla="val 38986"/>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3622119" y="1838438"/>
            <a:ext cx="8014358" cy="1286614"/>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Choắt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ta</a:t>
            </a:r>
          </a:p>
        </p:txBody>
      </p:sp>
      <p:sp>
        <p:nvSpPr>
          <p:cNvPr id="12" name="Plaque 11"/>
          <p:cNvSpPr/>
          <p:nvPr/>
        </p:nvSpPr>
        <p:spPr>
          <a:xfrm>
            <a:off x="233687" y="200546"/>
            <a:ext cx="10549145" cy="987726"/>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Diễn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biến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câu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Mèn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trêu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Cốc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dẫn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thương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tâm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Choắt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13" name="Cloud Callout 12"/>
          <p:cNvSpPr/>
          <p:nvPr/>
        </p:nvSpPr>
        <p:spPr>
          <a:xfrm>
            <a:off x="3840281" y="2580716"/>
            <a:ext cx="6053423" cy="2481943"/>
          </a:xfrm>
          <a:prstGeom prst="cloudCallout">
            <a:avLst/>
          </a:prstGeom>
          <a:solidFill>
            <a:schemeClr val="accent4">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mắt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Mèn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Choắt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thế</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4051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cision 3"/>
          <p:cNvSpPr/>
          <p:nvPr/>
        </p:nvSpPr>
        <p:spPr>
          <a:xfrm>
            <a:off x="2533762" y="397447"/>
            <a:ext cx="6962244" cy="2856191"/>
          </a:xfrm>
          <a:prstGeom prst="flowChartDecision">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chối</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đỡ</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coi</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thường</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Dế</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Choắt</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162232" y="3233134"/>
            <a:ext cx="1940068" cy="81478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Dế</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Mèn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81116" y="448202"/>
            <a:ext cx="2452646" cy="25111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ounded Rectangle 8"/>
          <p:cNvSpPr/>
          <p:nvPr/>
        </p:nvSpPr>
        <p:spPr>
          <a:xfrm>
            <a:off x="9910084" y="3253638"/>
            <a:ext cx="1948953" cy="86010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Dế</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Choắt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9496006" y="569949"/>
            <a:ext cx="2614878" cy="25111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AlternateContent xmlns:mc="http://schemas.openxmlformats.org/markup-compatibility/2006" xmlns:a14="http://schemas.microsoft.com/office/drawing/2010/main">
        <mc:Choice Requires="a14">
          <p:sp>
            <p:nvSpPr>
              <p:cNvPr id="2" name="Rounded Rectangle 1"/>
              <p:cNvSpPr/>
              <p:nvPr/>
            </p:nvSpPr>
            <p:spPr>
              <a:xfrm>
                <a:off x="2614878" y="3968954"/>
                <a:ext cx="6962244" cy="2417958"/>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Thái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độ</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Mèn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Coi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thường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khinh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nhìn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bạn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với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cái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nhìn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trịch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thượng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marL="0" marR="0" lvl="0" indent="0" algn="just" defTabSz="914400" rtl="0" eaLnBrk="1" fontAlgn="t"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Times New Roman" panose="02020603050405020304" pitchFamily="18" charset="0"/>
                        <a:cs typeface="+mn-cs"/>
                      </a:rPr>
                      <m:t>→</m:t>
                    </m:r>
                  </m:oMath>
                </a14:m>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Ích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kỉ</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hẹp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hòi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ngạo</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mạn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lạnh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lùng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trước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hoàn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cảnh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khốn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khó</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loại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2614878" y="3968954"/>
                <a:ext cx="6962244" cy="2417958"/>
              </a:xfrm>
              <a:prstGeom prst="roundRect">
                <a:avLst/>
              </a:prstGeom>
              <a:blipFill>
                <a:blip r:embed="rId5"/>
                <a:stretch>
                  <a:fillRect l="-87" b="-2764"/>
                </a:stretch>
              </a:blipFill>
              <a:ln/>
            </p:spPr>
            <p:txBody>
              <a:bodyPr/>
              <a:lstStyle/>
              <a:p>
                <a:r>
                  <a:rPr lang="en-US">
                    <a:noFill/>
                  </a:rPr>
                  <a:t> </a:t>
                </a:r>
              </a:p>
            </p:txBody>
          </p:sp>
        </mc:Fallback>
      </mc:AlternateContent>
    </p:spTree>
    <p:extLst>
      <p:ext uri="{BB962C8B-B14F-4D97-AF65-F5344CB8AC3E}">
        <p14:creationId xmlns:p14="http://schemas.microsoft.com/office/powerpoint/2010/main" val="118566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4611189"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2" y="831668"/>
            <a:ext cx="8138161" cy="901337"/>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chuyện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thương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8569234" y="0"/>
            <a:ext cx="3291840" cy="2607036"/>
          </a:xfrm>
          <a:prstGeom prst="ellipse">
            <a:avLst/>
          </a:prstGeom>
          <a:ln>
            <a:noFill/>
          </a:ln>
          <a:effectLst>
            <a:softEdge rad="112500"/>
          </a:effectLst>
        </p:spPr>
      </p:pic>
      <p:sp>
        <p:nvSpPr>
          <p:cNvPr id="3" name="Right Arrow 2"/>
          <p:cNvSpPr/>
          <p:nvPr/>
        </p:nvSpPr>
        <p:spPr>
          <a:xfrm>
            <a:off x="365758" y="1763484"/>
            <a:ext cx="7798527" cy="940526"/>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238864" y="2607036"/>
            <a:ext cx="3124129" cy="2886891"/>
          </a:xfrm>
          <a:prstGeom prst="rightArrow">
            <a:avLst>
              <a:gd name="adj1" fmla="val 50000"/>
              <a:gd name="adj2" fmla="val 4029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cặp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Cloud Callout 8"/>
          <p:cNvSpPr/>
          <p:nvPr/>
        </p:nvSpPr>
        <p:spPr>
          <a:xfrm rot="21322194">
            <a:off x="4334942" y="2714488"/>
            <a:ext cx="7541097" cy="3266059"/>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Phân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tích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diễn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biến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tâm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lí</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thái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độ</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trêu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Cốc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dẫn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đến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chết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Choắt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dám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gây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sự</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Cốc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khỏe</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hơn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gấp</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bội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phải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động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dũng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cảm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Vì</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sao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3"/>
          <a:stretch>
            <a:fillRect/>
          </a:stretch>
        </p:blipFill>
        <p:spPr>
          <a:xfrm>
            <a:off x="953588" y="5013350"/>
            <a:ext cx="2314497" cy="1726663"/>
          </a:xfrm>
          <a:prstGeom prst="ellipse">
            <a:avLst/>
          </a:prstGeom>
          <a:ln>
            <a:noFill/>
          </a:ln>
          <a:effectLst>
            <a:softEdge rad="112500"/>
          </a:effectLst>
        </p:spPr>
      </p:pic>
    </p:spTree>
    <p:extLst>
      <p:ext uri="{BB962C8B-B14F-4D97-AF65-F5344CB8AC3E}">
        <p14:creationId xmlns:p14="http://schemas.microsoft.com/office/powerpoint/2010/main" val="62899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4611189"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2" y="831668"/>
            <a:ext cx="8138161" cy="901337"/>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chuyện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thương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3"/>
          <a:stretch>
            <a:fillRect/>
          </a:stretch>
        </p:blipFill>
        <p:spPr>
          <a:xfrm>
            <a:off x="8503919" y="132805"/>
            <a:ext cx="3017520" cy="2377440"/>
          </a:xfrm>
          <a:prstGeom prst="ellipse">
            <a:avLst/>
          </a:prstGeom>
          <a:ln>
            <a:noFill/>
          </a:ln>
          <a:effectLst>
            <a:softEdge rad="112500"/>
          </a:effectLst>
        </p:spPr>
      </p:pic>
      <p:sp>
        <p:nvSpPr>
          <p:cNvPr id="3" name="Right Arrow 2"/>
          <p:cNvSpPr/>
          <p:nvPr/>
        </p:nvSpPr>
        <p:spPr>
          <a:xfrm>
            <a:off x="365758" y="1628502"/>
            <a:ext cx="7798527" cy="1262182"/>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nvGraphicFramePr>
            <p:xfrm>
              <a:off x="587830" y="2731346"/>
              <a:ext cx="10646228" cy="3779520"/>
            </p:xfrm>
            <a:graphic>
              <a:graphicData uri="http://schemas.openxmlformats.org/drawingml/2006/table">
                <a:tbl>
                  <a:tblPr firstRow="1" bandRow="1">
                    <a:tableStyleId>{5940675A-B579-460E-94D1-54222C63F5DA}</a:tableStyleId>
                  </a:tblPr>
                  <a:tblGrid>
                    <a:gridCol w="1729068">
                      <a:extLst>
                        <a:ext uri="{9D8B030D-6E8A-4147-A177-3AD203B41FA5}">
                          <a16:colId xmlns:a16="http://schemas.microsoft.com/office/drawing/2014/main" val="3692157173"/>
                        </a:ext>
                      </a:extLst>
                    </a:gridCol>
                    <a:gridCol w="8917160">
                      <a:extLst>
                        <a:ext uri="{9D8B030D-6E8A-4147-A177-3AD203B41FA5}">
                          <a16:colId xmlns:a16="http://schemas.microsoft.com/office/drawing/2014/main" val="1564186470"/>
                        </a:ext>
                      </a:extLst>
                    </a:gridCol>
                  </a:tblGrid>
                  <a:tr h="370840">
                    <a:tc rowSpan="4">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Diễn</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biến</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hành</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động</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và</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tâm</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lí</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của</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Dế</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Mèn</a:t>
                          </a:r>
                          <a:r>
                            <a:rPr lang="en-US" sz="2800" b="1" dirty="0">
                              <a:solidFill>
                                <a:srgbClr val="0D0D0D"/>
                              </a:solidFill>
                              <a:effectLst/>
                              <a:latin typeface="Times New Roman" panose="02020603050405020304" pitchFamily="18" charset="0"/>
                              <a:ea typeface="MS Mincho"/>
                            </a:rPr>
                            <a:t>.</a:t>
                          </a:r>
                          <a:endParaRPr lang="en-US" sz="2800" b="1" dirty="0">
                            <a:effectLst/>
                            <a:latin typeface="Times New Roman" panose="02020603050405020304" pitchFamily="18" charset="0"/>
                            <a:ea typeface="Times New Roman" panose="02020603050405020304" pitchFamily="18" charset="0"/>
                          </a:endParaRPr>
                        </a:p>
                        <a:p>
                          <a:endParaRPr lang="en-US" sz="2800" dirty="0"/>
                        </a:p>
                      </a:txBody>
                      <a:tcPr anchor="ctr">
                        <a:solidFill>
                          <a:schemeClr val="accent4">
                            <a:lumMod val="20000"/>
                            <a:lumOff val="80000"/>
                          </a:schemeClr>
                        </a:solidFill>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Lúc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đầu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thì</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huênh</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hoang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trước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Choắt</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750451382"/>
                      </a:ext>
                    </a:extLst>
                  </a:tr>
                  <a:tr h="370840">
                    <a:tc vMerge="1">
                      <a:txBody>
                        <a:bodyPr/>
                        <a:lstStyle/>
                        <a:p>
                          <a:endParaRPr lang="en-US" dirty="0"/>
                        </a:p>
                      </a:txBody>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Hát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véo</a:t>
                          </a:r>
                          <a:r>
                            <a:rPr lang="en-US" sz="2800" dirty="0">
                              <a:solidFill>
                                <a:srgbClr val="0D0D0D"/>
                              </a:solidFill>
                              <a:effectLst/>
                              <a:latin typeface="Times New Roman" panose="02020603050405020304" pitchFamily="18" charset="0"/>
                              <a:ea typeface="MS Mincho"/>
                            </a:rPr>
                            <a:t> von, </a:t>
                          </a:r>
                          <a:r>
                            <a:rPr lang="en-US" sz="2800" dirty="0" err="1">
                              <a:solidFill>
                                <a:srgbClr val="0D0D0D"/>
                              </a:solidFill>
                              <a:effectLst/>
                              <a:latin typeface="Times New Roman" panose="02020603050405020304" pitchFamily="18" charset="0"/>
                              <a:ea typeface="MS Mincho"/>
                            </a:rPr>
                            <a:t>xấc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xược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với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chị</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Cốc</a:t>
                          </a:r>
                          <a:endParaRPr lang="en-US" sz="2800" dirty="0">
                            <a:effectLst/>
                            <a:latin typeface="Times New Roman" panose="02020603050405020304" pitchFamily="18" charset="0"/>
                            <a:ea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3938177043"/>
                      </a:ext>
                    </a:extLst>
                  </a:tr>
                  <a:tr h="370840">
                    <a:tc vMerge="1">
                      <a:txBody>
                        <a:bodyPr/>
                        <a:lstStyle/>
                        <a:p>
                          <a:endParaRPr lang="en-US" dirty="0"/>
                        </a:p>
                      </a:txBody>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Sau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đó</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chui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tọt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vào</a:t>
                          </a:r>
                          <a:r>
                            <a:rPr lang="en-US" sz="2800" dirty="0">
                              <a:solidFill>
                                <a:srgbClr val="0D0D0D"/>
                              </a:solidFill>
                              <a:effectLst/>
                              <a:latin typeface="Times New Roman" panose="02020603050405020304" pitchFamily="18" charset="0"/>
                              <a:ea typeface="MS Mincho"/>
                            </a:rPr>
                            <a:t> hang </a:t>
                          </a:r>
                          <a:r>
                            <a:rPr lang="en-US" sz="2800" dirty="0" err="1">
                              <a:solidFill>
                                <a:srgbClr val="0D0D0D"/>
                              </a:solidFill>
                              <a:effectLst/>
                              <a:latin typeface="Times New Roman" panose="02020603050405020304" pitchFamily="18" charset="0"/>
                              <a:ea typeface="MS Mincho"/>
                            </a:rPr>
                            <a:t>vắt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chân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chữ</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ngũ</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nằm</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khểnh</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yên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trí</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đắc</a:t>
                          </a:r>
                          <a:r>
                            <a:rPr lang="en-US" sz="2800" dirty="0">
                              <a:solidFill>
                                <a:srgbClr val="0D0D0D"/>
                              </a:solidFill>
                              <a:effectLst/>
                              <a:latin typeface="Times New Roman" panose="02020603050405020304" pitchFamily="18" charset="0"/>
                              <a:ea typeface="MS Mincho"/>
                            </a:rPr>
                            <a:t> ý.</a:t>
                          </a:r>
                          <a:endParaRPr lang="en-US" sz="2800" dirty="0">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2174185559"/>
                      </a:ext>
                    </a:extLst>
                  </a:tr>
                  <a:tr h="370840">
                    <a:tc vMerge="1">
                      <a:txBody>
                        <a:bodyPr/>
                        <a:lstStyle/>
                        <a:p>
                          <a:endParaRPr lang="en-US" dirty="0"/>
                        </a:p>
                      </a:txBody>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Khi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choắt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bị</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Cốc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mổ</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thì</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nằm</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im</a:t>
                          </a:r>
                          <a:r>
                            <a:rPr lang="en-US" sz="2800" dirty="0">
                              <a:solidFill>
                                <a:srgbClr val="0D0D0D"/>
                              </a:solidFill>
                              <a:effectLst/>
                              <a:latin typeface="Times New Roman" panose="02020603050405020304" pitchFamily="18" charset="0"/>
                              <a:ea typeface="MS Mincho"/>
                            </a:rPr>
                            <a:t> thin </a:t>
                          </a:r>
                          <a:r>
                            <a:rPr lang="en-US" sz="2800" dirty="0" err="1">
                              <a:solidFill>
                                <a:srgbClr val="0D0D0D"/>
                              </a:solidFill>
                              <a:effectLst/>
                              <a:latin typeface="Times New Roman" panose="02020603050405020304" pitchFamily="18" charset="0"/>
                              <a:ea typeface="MS Mincho"/>
                            </a:rPr>
                            <a:t>thít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khi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Cốc</a:t>
                          </a:r>
                          <a:r>
                            <a:rPr lang="en-US" sz="2800" dirty="0">
                              <a:solidFill>
                                <a:srgbClr val="0D0D0D"/>
                              </a:solidFill>
                              <a:effectLst/>
                              <a:latin typeface="Times New Roman" panose="02020603050405020304" pitchFamily="18" charset="0"/>
                              <a:ea typeface="MS Mincho"/>
                            </a:rPr>
                            <a:t> bay </a:t>
                          </a:r>
                          <a:r>
                            <a:rPr lang="en-US" sz="2800" dirty="0" err="1">
                              <a:solidFill>
                                <a:srgbClr val="0D0D0D"/>
                              </a:solidFill>
                              <a:effectLst/>
                              <a:latin typeface="Times New Roman" panose="02020603050405020304" pitchFamily="18" charset="0"/>
                              <a:ea typeface="MS Mincho"/>
                            </a:rPr>
                            <a:t>đi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rồi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mới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dám</a:t>
                          </a:r>
                          <a:r>
                            <a:rPr lang="en-US" sz="2800" dirty="0">
                              <a:solidFill>
                                <a:srgbClr val="0D0D0D"/>
                              </a:solidFill>
                              <a:effectLst/>
                              <a:latin typeface="Times New Roman" panose="02020603050405020304" pitchFamily="18" charset="0"/>
                              <a:ea typeface="MS Mincho"/>
                            </a:rPr>
                            <a:t> mon men </a:t>
                          </a:r>
                          <a:r>
                            <a:rPr lang="en-US" sz="2800" dirty="0" err="1">
                              <a:solidFill>
                                <a:srgbClr val="0D0D0D"/>
                              </a:solidFill>
                              <a:effectLst/>
                              <a:latin typeface="Times New Roman" panose="02020603050405020304" pitchFamily="18" charset="0"/>
                              <a:ea typeface="MS Mincho"/>
                            </a:rPr>
                            <a:t>bò</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khỏi</a:t>
                          </a:r>
                          <a:r>
                            <a:rPr lang="en-US" sz="2800" dirty="0">
                              <a:solidFill>
                                <a:srgbClr val="0D0D0D"/>
                              </a:solidFill>
                              <a:effectLst/>
                              <a:latin typeface="Times New Roman" panose="02020603050405020304" pitchFamily="18" charset="0"/>
                              <a:ea typeface="MS Mincho"/>
                            </a:rPr>
                            <a:t> hang.</a:t>
                          </a:r>
                        </a:p>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14:m>
                            <m:oMath xmlns:m="http://schemas.openxmlformats.org/officeDocument/2006/math">
                              <m:r>
                                <a:rPr lang="en-US" sz="2800" i="1" smtClean="0">
                                  <a:solidFill>
                                    <a:srgbClr val="000000"/>
                                  </a:solidFill>
                                  <a:effectLst/>
                                  <a:latin typeface="Cambria Math" panose="02040503050406030204" pitchFamily="18" charset="0"/>
                                  <a:ea typeface="Times New Roman" panose="02020603050405020304" pitchFamily="18" charset="0"/>
                                </a:rPr>
                                <m:t>→ </m:t>
                              </m:r>
                            </m:oMath>
                          </a14:m>
                          <a:r>
                            <a:rPr lang="en-US" sz="2800" dirty="0" err="1">
                              <a:solidFill>
                                <a:srgbClr val="0D0D0D"/>
                              </a:solidFill>
                              <a:effectLst/>
                              <a:latin typeface="Times New Roman" panose="02020603050405020304" pitchFamily="18" charset="0"/>
                              <a:ea typeface="MS Mincho"/>
                            </a:rPr>
                            <a:t>hèn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nhát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tham</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sống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sợ</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chết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bỏ</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mặc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bạn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bè</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không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dám</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nhận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lỗi</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1516378032"/>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4027994585"/>
                  </p:ext>
                </p:extLst>
              </p:nvPr>
            </p:nvGraphicFramePr>
            <p:xfrm>
              <a:off x="587830" y="2731346"/>
              <a:ext cx="10646228" cy="3779520"/>
            </p:xfrm>
            <a:graphic>
              <a:graphicData uri="http://schemas.openxmlformats.org/drawingml/2006/table">
                <a:tbl>
                  <a:tblPr firstRow="1" bandRow="1">
                    <a:tableStyleId>{5940675A-B579-460E-94D1-54222C63F5DA}</a:tableStyleId>
                  </a:tblPr>
                  <a:tblGrid>
                    <a:gridCol w="1729068">
                      <a:extLst>
                        <a:ext uri="{9D8B030D-6E8A-4147-A177-3AD203B41FA5}">
                          <a16:colId xmlns:a16="http://schemas.microsoft.com/office/drawing/2014/main" val="3692157173"/>
                        </a:ext>
                      </a:extLst>
                    </a:gridCol>
                    <a:gridCol w="8917160">
                      <a:extLst>
                        <a:ext uri="{9D8B030D-6E8A-4147-A177-3AD203B41FA5}">
                          <a16:colId xmlns:a16="http://schemas.microsoft.com/office/drawing/2014/main" val="1564186470"/>
                        </a:ext>
                      </a:extLst>
                    </a:gridCol>
                  </a:tblGrid>
                  <a:tr h="518160">
                    <a:tc rowSpan="4">
                      <a:txBody>
                        <a:bodyPr/>
                        <a:lstStyle/>
                        <a:p>
                          <a:pPr>
                            <a:spcAft>
                              <a:spcPts val="0"/>
                            </a:spcAft>
                            <a:tabLst>
                              <a:tab pos="1386840" algn="l"/>
                            </a:tabLst>
                          </a:pPr>
                          <a:r>
                            <a:rPr lang="en-US" sz="2800"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Diễn</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biến</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hành</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động</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và</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tâm</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lí</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của</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Dế</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Mèn</a:t>
                          </a:r>
                          <a:r>
                            <a:rPr lang="en-US" sz="2800" b="1" dirty="0" smtClean="0">
                              <a:solidFill>
                                <a:srgbClr val="0D0D0D"/>
                              </a:solidFill>
                              <a:effectLst/>
                              <a:latin typeface="Times New Roman" panose="02020603050405020304" pitchFamily="18" charset="0"/>
                              <a:ea typeface="MS Mincho"/>
                            </a:rPr>
                            <a:t>.</a:t>
                          </a:r>
                          <a:endParaRPr lang="en-US" sz="2800" b="1" dirty="0" smtClean="0">
                            <a:effectLst/>
                            <a:latin typeface="Times New Roman" panose="02020603050405020304" pitchFamily="18" charset="0"/>
                            <a:ea typeface="Times New Roman" panose="02020603050405020304" pitchFamily="18" charset="0"/>
                          </a:endParaRPr>
                        </a:p>
                        <a:p>
                          <a:endParaRPr lang="en-US" sz="2800" dirty="0"/>
                        </a:p>
                      </a:txBody>
                      <a:tcPr anchor="ctr">
                        <a:solidFill>
                          <a:schemeClr val="accent4">
                            <a:lumMod val="20000"/>
                            <a:lumOff val="80000"/>
                          </a:schemeClr>
                        </a:solidFill>
                      </a:tcPr>
                    </a:tc>
                    <a:tc>
                      <a:txBody>
                        <a:bodyPr/>
                        <a:lstStyle/>
                        <a:p>
                          <a:pPr>
                            <a:spcAft>
                              <a:spcPts val="0"/>
                            </a:spcAft>
                            <a:tabLst>
                              <a:tab pos="1386840" algn="l"/>
                            </a:tabLst>
                          </a:pP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Lúc</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đầu</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thì</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huênh</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hoang</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trước</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Dế</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Choắt</a:t>
                          </a:r>
                          <a:r>
                            <a:rPr lang="en-US" sz="2800" dirty="0" smtClean="0">
                              <a:solidFill>
                                <a:srgbClr val="0D0D0D"/>
                              </a:solidFill>
                              <a:effectLst/>
                              <a:latin typeface="Times New Roman" panose="02020603050405020304" pitchFamily="18" charset="0"/>
                              <a:ea typeface="MS Mincho"/>
                            </a:rPr>
                            <a:t>.</a:t>
                          </a:r>
                          <a:endParaRPr lang="en-US" sz="2800" dirty="0" smtClean="0">
                            <a:effectLst/>
                            <a:latin typeface="Times New Roman" panose="02020603050405020304" pitchFamily="18" charset="0"/>
                            <a:ea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750451382"/>
                      </a:ext>
                    </a:extLst>
                  </a:tr>
                  <a:tr h="518160">
                    <a:tc vMerge="1">
                      <a:txBody>
                        <a:bodyPr/>
                        <a:lstStyle/>
                        <a:p>
                          <a:endParaRPr lang="en-US" dirty="0"/>
                        </a:p>
                      </a:txBody>
                      <a:tcPr/>
                    </a:tc>
                    <a:tc>
                      <a:txBody>
                        <a:bodyPr/>
                        <a:lstStyle/>
                        <a:p>
                          <a:pPr>
                            <a:spcAft>
                              <a:spcPts val="0"/>
                            </a:spcAft>
                            <a:tabLst>
                              <a:tab pos="1386840" algn="l"/>
                            </a:tabLst>
                          </a:pP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Hát</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véo</a:t>
                          </a:r>
                          <a:r>
                            <a:rPr lang="en-US" sz="2800" dirty="0" smtClean="0">
                              <a:solidFill>
                                <a:srgbClr val="0D0D0D"/>
                              </a:solidFill>
                              <a:effectLst/>
                              <a:latin typeface="Times New Roman" panose="02020603050405020304" pitchFamily="18" charset="0"/>
                              <a:ea typeface="MS Mincho"/>
                            </a:rPr>
                            <a:t> von, </a:t>
                          </a:r>
                          <a:r>
                            <a:rPr lang="en-US" sz="2800" dirty="0" err="1" smtClean="0">
                              <a:solidFill>
                                <a:srgbClr val="0D0D0D"/>
                              </a:solidFill>
                              <a:effectLst/>
                              <a:latin typeface="Times New Roman" panose="02020603050405020304" pitchFamily="18" charset="0"/>
                              <a:ea typeface="MS Mincho"/>
                            </a:rPr>
                            <a:t>xấc</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xược</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với</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chị</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Cốc</a:t>
                          </a:r>
                          <a:endParaRPr lang="en-US" sz="2800" dirty="0" smtClean="0">
                            <a:effectLst/>
                            <a:latin typeface="Times New Roman" panose="02020603050405020304" pitchFamily="18" charset="0"/>
                            <a:ea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3938177043"/>
                      </a:ext>
                    </a:extLst>
                  </a:tr>
                  <a:tr h="944880">
                    <a:tc vMerge="1">
                      <a:txBody>
                        <a:bodyPr/>
                        <a:lstStyle/>
                        <a:p>
                          <a:endParaRPr lang="en-US" dirty="0"/>
                        </a:p>
                      </a:txBody>
                      <a:tcPr/>
                    </a:tc>
                    <a:tc>
                      <a:txBody>
                        <a:bodyPr/>
                        <a:lstStyle/>
                        <a:p>
                          <a:pPr>
                            <a:spcAft>
                              <a:spcPts val="0"/>
                            </a:spcAft>
                            <a:tabLst>
                              <a:tab pos="1386840" algn="l"/>
                            </a:tabLst>
                          </a:pP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Sau</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đó</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chui</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tọt</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vào</a:t>
                          </a:r>
                          <a:r>
                            <a:rPr lang="en-US" sz="2800" dirty="0" smtClean="0">
                              <a:solidFill>
                                <a:srgbClr val="0D0D0D"/>
                              </a:solidFill>
                              <a:effectLst/>
                              <a:latin typeface="Times New Roman" panose="02020603050405020304" pitchFamily="18" charset="0"/>
                              <a:ea typeface="MS Mincho"/>
                            </a:rPr>
                            <a:t> hang </a:t>
                          </a:r>
                          <a:r>
                            <a:rPr lang="en-US" sz="2800" dirty="0" err="1" smtClean="0">
                              <a:solidFill>
                                <a:srgbClr val="0D0D0D"/>
                              </a:solidFill>
                              <a:effectLst/>
                              <a:latin typeface="Times New Roman" panose="02020603050405020304" pitchFamily="18" charset="0"/>
                              <a:ea typeface="MS Mincho"/>
                            </a:rPr>
                            <a:t>vắt</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chân</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chữ</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ngũ</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nằm</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khểnh</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yên</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trí</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đắc</a:t>
                          </a:r>
                          <a:r>
                            <a:rPr lang="en-US" sz="2800" dirty="0" smtClean="0">
                              <a:solidFill>
                                <a:srgbClr val="0D0D0D"/>
                              </a:solidFill>
                              <a:effectLst/>
                              <a:latin typeface="Times New Roman" panose="02020603050405020304" pitchFamily="18" charset="0"/>
                              <a:ea typeface="MS Mincho"/>
                            </a:rPr>
                            <a:t> ý.</a:t>
                          </a:r>
                          <a:endParaRPr lang="en-US" sz="2800" dirty="0" smtClean="0">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2174185559"/>
                      </a:ext>
                    </a:extLst>
                  </a:tr>
                  <a:tr h="1798320">
                    <a:tc vMerge="1">
                      <a:txBody>
                        <a:bodyPr/>
                        <a:lstStyle/>
                        <a:p>
                          <a:endParaRPr lang="en-US" dirty="0"/>
                        </a:p>
                      </a:txBody>
                      <a:tcPr/>
                    </a:tc>
                    <a:tc>
                      <a:txBody>
                        <a:bodyPr/>
                        <a:lstStyle/>
                        <a:p>
                          <a:endParaRPr lang="en-US"/>
                        </a:p>
                      </a:txBody>
                      <a:tcPr>
                        <a:blipFill>
                          <a:blip r:embed="rId4"/>
                          <a:stretch>
                            <a:fillRect l="-19481" t="-113898" r="-137" b="-9153"/>
                          </a:stretch>
                        </a:blipFill>
                      </a:tcPr>
                    </a:tc>
                    <a:extLst>
                      <a:ext uri="{0D108BD9-81ED-4DB2-BD59-A6C34878D82A}">
                        <a16:rowId xmlns:a16="http://schemas.microsoft.com/office/drawing/2014/main" val="1516378032"/>
                      </a:ext>
                    </a:extLst>
                  </a:tr>
                </a:tbl>
              </a:graphicData>
            </a:graphic>
          </p:graphicFrame>
        </mc:Fallback>
      </mc:AlternateContent>
    </p:spTree>
    <p:extLst>
      <p:ext uri="{BB962C8B-B14F-4D97-AF65-F5344CB8AC3E}">
        <p14:creationId xmlns:p14="http://schemas.microsoft.com/office/powerpoint/2010/main" val="71404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88561"/>
            <a:ext cx="4611189"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2" y="831668"/>
            <a:ext cx="8138161" cy="901337"/>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chuyện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thương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3"/>
          <a:stretch>
            <a:fillRect/>
          </a:stretch>
        </p:blipFill>
        <p:spPr>
          <a:xfrm>
            <a:off x="8830492" y="1197423"/>
            <a:ext cx="3017520" cy="2377440"/>
          </a:xfrm>
          <a:prstGeom prst="ellipse">
            <a:avLst/>
          </a:prstGeom>
          <a:ln>
            <a:noFill/>
          </a:ln>
          <a:effectLst>
            <a:softEdge rad="112500"/>
          </a:effectLst>
        </p:spPr>
      </p:pic>
      <p:sp>
        <p:nvSpPr>
          <p:cNvPr id="3" name="Right Arrow 2"/>
          <p:cNvSpPr/>
          <p:nvPr/>
        </p:nvSpPr>
        <p:spPr>
          <a:xfrm>
            <a:off x="1031965" y="1704560"/>
            <a:ext cx="7798527" cy="1363165"/>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ounded Rectangle 1"/>
          <p:cNvSpPr/>
          <p:nvPr/>
        </p:nvSpPr>
        <p:spPr>
          <a:xfrm>
            <a:off x="705394" y="3168013"/>
            <a:ext cx="7981406" cy="1515291"/>
          </a:xfrm>
          <a:prstGeom prst="roundRect">
            <a:avLst/>
          </a:prstGeom>
          <a:solidFill>
            <a:schemeClr val="accent3">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dũng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cảm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sự</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liều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lĩnh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cuồng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thiếu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suy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nghĩ</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vì</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sẽ</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gây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hậu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quả</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nghiêm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trọng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Choắt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ounded Rectangle 8"/>
          <p:cNvSpPr/>
          <p:nvPr/>
        </p:nvSpPr>
        <p:spPr>
          <a:xfrm>
            <a:off x="705394" y="4754870"/>
            <a:ext cx="7981406" cy="1323703"/>
          </a:xfrm>
          <a:prstGeom prst="roundRect">
            <a:avLst/>
          </a:prstGeom>
          <a:solidFill>
            <a:schemeClr val="accent3">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bỏ</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mặc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bạn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b</a:t>
            </a:r>
            <a:r>
              <a:rPr lang="en-US" sz="2800" dirty="0">
                <a:solidFill>
                  <a:srgbClr val="0D0D0D"/>
                </a:solidFill>
                <a:latin typeface="Times New Roman" panose="02020603050405020304" pitchFamily="18" charset="0"/>
                <a:ea typeface="MS Mincho"/>
              </a:rPr>
              <a:t>è</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cơn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nguy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hèn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nhát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dám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lỗi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35014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ound Same Side Corner Rectangle 4">
            <a:extLst>
              <a:ext uri="{FF2B5EF4-FFF2-40B4-BE49-F238E27FC236}">
                <a16:creationId xmlns:a16="http://schemas.microsoft.com/office/drawing/2014/main" id="{1CCC31A1-73B0-E4F8-EF82-1185B0981D96}"/>
              </a:ext>
            </a:extLst>
          </p:cNvPr>
          <p:cNvSpPr/>
          <p:nvPr/>
        </p:nvSpPr>
        <p:spPr>
          <a:xfrm>
            <a:off x="834695" y="1563865"/>
            <a:ext cx="10617958" cy="2955883"/>
          </a:xfrm>
          <a:prstGeom prst="round2SameRect">
            <a:avLst/>
          </a:prstGeom>
          <a:solidFill>
            <a:schemeClr val="accent2">
              <a:lumMod val="60000"/>
              <a:lumOff val="4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800"/>
              </a:spcAft>
              <a:buClrTx/>
              <a:buSzTx/>
              <a:buFontTx/>
              <a:buNone/>
              <a:tabLst>
                <a:tab pos="0" algn="l"/>
                <a:tab pos="57150" algn="l"/>
              </a:tabLst>
              <a:defRPr/>
            </a:pPr>
            <a:r>
              <a:rPr kumimoji="0" lang="de-DE"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1,2: TRI THỨC NGỮ VĂN</a:t>
            </a:r>
          </a:p>
          <a:p>
            <a:pPr marL="0" marR="0" lvl="0" indent="0" algn="ctr" defTabSz="914400" rtl="0" eaLnBrk="1" fontAlgn="auto" latinLnBrk="0" hangingPunct="1">
              <a:lnSpc>
                <a:spcPct val="150000"/>
              </a:lnSpc>
              <a:spcBef>
                <a:spcPts val="0"/>
              </a:spcBef>
              <a:spcAft>
                <a:spcPts val="800"/>
              </a:spcAft>
              <a:buClrTx/>
              <a:buSzTx/>
              <a:buFontTx/>
              <a:buNone/>
              <a:tabLst>
                <a:tab pos="0" algn="l"/>
                <a:tab pos="57150" algn="l"/>
              </a:tabLst>
              <a:defRPr/>
            </a:pPr>
            <a:r>
              <a:rPr lang="de-DE" sz="4400" b="1" dirty="0">
                <a:solidFill>
                  <a:prstClr val="black"/>
                </a:solidFill>
                <a:latin typeface="Times New Roman" panose="02020603050405020304" pitchFamily="18" charset="0"/>
                <a:ea typeface="Times New Roman" panose="02020603050405020304" pitchFamily="18" charset="0"/>
              </a:rPr>
              <a:t>BÀI HỌC ĐƯỜNG ĐỜI ĐẦU TIÊN</a:t>
            </a:r>
            <a:r>
              <a:rPr kumimoji="0" lang="de-DE"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662473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3" name="Block Arc 2"/>
          <p:cNvSpPr/>
          <p:nvPr/>
        </p:nvSpPr>
        <p:spPr>
          <a:xfrm>
            <a:off x="-1507939" y="273518"/>
            <a:ext cx="3241192" cy="3241192"/>
          </a:xfrm>
          <a:prstGeom prst="blockArc">
            <a:avLst>
              <a:gd name="adj1" fmla="val 18900000"/>
              <a:gd name="adj2" fmla="val 2700000"/>
              <a:gd name="adj3" fmla="val 296"/>
            </a:avLst>
          </a:prstGeom>
          <a:noFill/>
          <a:ln w="25400" cap="flat" cmpd="sng" algn="ctr">
            <a:solidFill>
              <a:srgbClr val="BBE0E3">
                <a:shade val="6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8" name="Freeform 7"/>
          <p:cNvSpPr/>
          <p:nvPr/>
        </p:nvSpPr>
        <p:spPr>
          <a:xfrm>
            <a:off x="1715784" y="1305258"/>
            <a:ext cx="9518274" cy="1177711"/>
          </a:xfrm>
          <a:custGeom>
            <a:avLst/>
            <a:gdLst>
              <a:gd name="connsiteX0" fmla="*/ 0 w 9518274"/>
              <a:gd name="connsiteY0" fmla="*/ 0 h 1177711"/>
              <a:gd name="connsiteX1" fmla="*/ 9518274 w 9518274"/>
              <a:gd name="connsiteY1" fmla="*/ 0 h 1177711"/>
              <a:gd name="connsiteX2" fmla="*/ 9518274 w 9518274"/>
              <a:gd name="connsiteY2" fmla="*/ 1177711 h 1177711"/>
              <a:gd name="connsiteX3" fmla="*/ 0 w 9518274"/>
              <a:gd name="connsiteY3" fmla="*/ 1177711 h 1177711"/>
              <a:gd name="connsiteX4" fmla="*/ 0 w 9518274"/>
              <a:gd name="connsiteY4" fmla="*/ 0 h 117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74" h="1177711">
                <a:moveTo>
                  <a:pt x="0" y="0"/>
                </a:moveTo>
                <a:lnTo>
                  <a:pt x="9518274" y="0"/>
                </a:lnTo>
                <a:lnTo>
                  <a:pt x="9518274" y="1177711"/>
                </a:lnTo>
                <a:lnTo>
                  <a:pt x="0" y="1177711"/>
                </a:lnTo>
                <a:lnTo>
                  <a:pt x="0" y="0"/>
                </a:lnTo>
                <a:close/>
              </a:path>
            </a:pathLst>
          </a:custGeom>
          <a:solidFill>
            <a:srgbClr val="BBE0E3">
              <a:hueOff val="0"/>
              <a:satOff val="0"/>
              <a:lumOff val="0"/>
              <a:alphaOff val="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953915" tIns="71120" rIns="71120" bIns="7112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Oval 8"/>
          <p:cNvSpPr/>
          <p:nvPr/>
        </p:nvSpPr>
        <p:spPr>
          <a:xfrm>
            <a:off x="979715" y="1158044"/>
            <a:ext cx="1472139" cy="1472139"/>
          </a:xfrm>
          <a:prstGeom prst="ellipse">
            <a:avLst/>
          </a:prstGeom>
          <a:blipFill rotWithShape="0">
            <a:blip r:embed="rId2"/>
            <a:stretch>
              <a:fillRect/>
            </a:stretch>
          </a:blip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sp>
      <p:grpSp>
        <p:nvGrpSpPr>
          <p:cNvPr id="10" name="Group 9"/>
          <p:cNvGrpSpPr/>
          <p:nvPr/>
        </p:nvGrpSpPr>
        <p:grpSpPr>
          <a:xfrm>
            <a:off x="1227910" y="2653295"/>
            <a:ext cx="10084521" cy="3249580"/>
            <a:chOff x="1227910" y="2653295"/>
            <a:chExt cx="10084521" cy="3249580"/>
          </a:xfrm>
          <a:scene3d>
            <a:camera prst="orthographicFront">
              <a:rot lat="0" lon="0" rev="0"/>
            </a:camera>
            <a:lightRig rig="soft" dir="t">
              <a:rot lat="0" lon="0" rev="0"/>
            </a:lightRig>
          </a:scene3d>
        </p:grpSpPr>
        <p:sp>
          <p:nvSpPr>
            <p:cNvPr id="11" name="Freeform 10"/>
            <p:cNvSpPr/>
            <p:nvPr/>
          </p:nvSpPr>
          <p:spPr>
            <a:xfrm>
              <a:off x="4229239" y="4278085"/>
              <a:ext cx="557867" cy="1199415"/>
            </a:xfrm>
            <a:custGeom>
              <a:avLst/>
              <a:gdLst/>
              <a:ahLst/>
              <a:cxnLst/>
              <a:rect l="0" t="0" r="0" b="0"/>
              <a:pathLst>
                <a:path>
                  <a:moveTo>
                    <a:pt x="0" y="0"/>
                  </a:moveTo>
                  <a:lnTo>
                    <a:pt x="278933" y="0"/>
                  </a:lnTo>
                  <a:lnTo>
                    <a:pt x="278933" y="1199415"/>
                  </a:lnTo>
                  <a:lnTo>
                    <a:pt x="557867" y="1199415"/>
                  </a:lnTo>
                </a:path>
              </a:pathLst>
            </a:custGeom>
            <a:no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4229239" y="4228988"/>
              <a:ext cx="597058" cy="91440"/>
            </a:xfrm>
            <a:custGeom>
              <a:avLst/>
              <a:gdLst/>
              <a:ahLst/>
              <a:cxnLst/>
              <a:rect l="0" t="0" r="0" b="0"/>
              <a:pathLst>
                <a:path>
                  <a:moveTo>
                    <a:pt x="0" y="49097"/>
                  </a:moveTo>
                  <a:lnTo>
                    <a:pt x="318124" y="49097"/>
                  </a:lnTo>
                  <a:lnTo>
                    <a:pt x="318124" y="45720"/>
                  </a:lnTo>
                  <a:lnTo>
                    <a:pt x="597058" y="45720"/>
                  </a:lnTo>
                </a:path>
              </a:pathLst>
            </a:custGeom>
            <a:no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4229239" y="3078669"/>
              <a:ext cx="557867" cy="1199415"/>
            </a:xfrm>
            <a:custGeom>
              <a:avLst/>
              <a:gdLst/>
              <a:ahLst/>
              <a:cxnLst/>
              <a:rect l="0" t="0" r="0" b="0"/>
              <a:pathLst>
                <a:path>
                  <a:moveTo>
                    <a:pt x="0" y="1199415"/>
                  </a:moveTo>
                  <a:lnTo>
                    <a:pt x="278933" y="1199415"/>
                  </a:lnTo>
                  <a:lnTo>
                    <a:pt x="278933" y="0"/>
                  </a:lnTo>
                  <a:lnTo>
                    <a:pt x="557867" y="0"/>
                  </a:lnTo>
                </a:path>
              </a:pathLst>
            </a:custGeom>
            <a:no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1227910" y="3852711"/>
              <a:ext cx="3001328" cy="850748"/>
            </a:xfrm>
            <a:custGeom>
              <a:avLst/>
              <a:gdLst>
                <a:gd name="connsiteX0" fmla="*/ 0 w 3001328"/>
                <a:gd name="connsiteY0" fmla="*/ 0 h 850748"/>
                <a:gd name="connsiteX1" fmla="*/ 3001328 w 3001328"/>
                <a:gd name="connsiteY1" fmla="*/ 0 h 850748"/>
                <a:gd name="connsiteX2" fmla="*/ 3001328 w 3001328"/>
                <a:gd name="connsiteY2" fmla="*/ 850748 h 850748"/>
                <a:gd name="connsiteX3" fmla="*/ 0 w 3001328"/>
                <a:gd name="connsiteY3" fmla="*/ 850748 h 850748"/>
                <a:gd name="connsiteX4" fmla="*/ 0 w 3001328"/>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328" h="850748">
                  <a:moveTo>
                    <a:pt x="0" y="0"/>
                  </a:moveTo>
                  <a:lnTo>
                    <a:pt x="3001328" y="0"/>
                  </a:lnTo>
                  <a:lnTo>
                    <a:pt x="3001328" y="850748"/>
                  </a:lnTo>
                  <a:lnTo>
                    <a:pt x="0" y="850748"/>
                  </a:lnTo>
                  <a:lnTo>
                    <a:pt x="0" y="0"/>
                  </a:lnTo>
                  <a:close/>
                </a:path>
              </a:pathLst>
            </a:custGeom>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Mèn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5" name="Freeform 14"/>
            <p:cNvSpPr/>
            <p:nvPr/>
          </p:nvSpPr>
          <p:spPr>
            <a:xfrm>
              <a:off x="4787107" y="2653295"/>
              <a:ext cx="6420807" cy="850748"/>
            </a:xfrm>
            <a:custGeom>
              <a:avLst/>
              <a:gdLst>
                <a:gd name="connsiteX0" fmla="*/ 0 w 6420807"/>
                <a:gd name="connsiteY0" fmla="*/ 0 h 850748"/>
                <a:gd name="connsiteX1" fmla="*/ 6420807 w 6420807"/>
                <a:gd name="connsiteY1" fmla="*/ 0 h 850748"/>
                <a:gd name="connsiteX2" fmla="*/ 6420807 w 6420807"/>
                <a:gd name="connsiteY2" fmla="*/ 850748 h 850748"/>
                <a:gd name="connsiteX3" fmla="*/ 0 w 6420807"/>
                <a:gd name="connsiteY3" fmla="*/ 850748 h 850748"/>
                <a:gd name="connsiteX4" fmla="*/ 0 w 6420807"/>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807" h="850748">
                  <a:moveTo>
                    <a:pt x="0" y="0"/>
                  </a:moveTo>
                  <a:lnTo>
                    <a:pt x="6420807" y="0"/>
                  </a:lnTo>
                  <a:lnTo>
                    <a:pt x="6420807" y="850748"/>
                  </a:lnTo>
                  <a:lnTo>
                    <a:pt x="0" y="850748"/>
                  </a:lnTo>
                  <a:lnTo>
                    <a:pt x="0" y="0"/>
                  </a:lnTo>
                  <a:close/>
                </a:path>
              </a:pathLst>
            </a:custGeom>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giềng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6" name="Freeform 15"/>
            <p:cNvSpPr/>
            <p:nvPr/>
          </p:nvSpPr>
          <p:spPr>
            <a:xfrm>
              <a:off x="4826297" y="3849333"/>
              <a:ext cx="6420863" cy="850748"/>
            </a:xfrm>
            <a:custGeom>
              <a:avLst/>
              <a:gdLst>
                <a:gd name="connsiteX0" fmla="*/ 0 w 6420863"/>
                <a:gd name="connsiteY0" fmla="*/ 0 h 850748"/>
                <a:gd name="connsiteX1" fmla="*/ 6420863 w 6420863"/>
                <a:gd name="connsiteY1" fmla="*/ 0 h 850748"/>
                <a:gd name="connsiteX2" fmla="*/ 6420863 w 6420863"/>
                <a:gd name="connsiteY2" fmla="*/ 850748 h 850748"/>
                <a:gd name="connsiteX3" fmla="*/ 0 w 6420863"/>
                <a:gd name="connsiteY3" fmla="*/ 850748 h 850748"/>
                <a:gd name="connsiteX4" fmla="*/ 0 w 6420863"/>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863" h="850748">
                  <a:moveTo>
                    <a:pt x="0" y="0"/>
                  </a:moveTo>
                  <a:lnTo>
                    <a:pt x="6420863" y="0"/>
                  </a:lnTo>
                  <a:lnTo>
                    <a:pt x="6420863" y="850748"/>
                  </a:lnTo>
                  <a:lnTo>
                    <a:pt x="0" y="850748"/>
                  </a:lnTo>
                  <a:lnTo>
                    <a:pt x="0" y="0"/>
                  </a:lnTo>
                  <a:close/>
                </a:path>
              </a:pathLst>
            </a:custGeom>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nhớ</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7" name="Freeform 16"/>
            <p:cNvSpPr/>
            <p:nvPr/>
          </p:nvSpPr>
          <p:spPr>
            <a:xfrm>
              <a:off x="4787107" y="5052127"/>
              <a:ext cx="6525324" cy="850748"/>
            </a:xfrm>
            <a:custGeom>
              <a:avLst/>
              <a:gdLst>
                <a:gd name="connsiteX0" fmla="*/ 0 w 6525324"/>
                <a:gd name="connsiteY0" fmla="*/ 0 h 850748"/>
                <a:gd name="connsiteX1" fmla="*/ 6525324 w 6525324"/>
                <a:gd name="connsiteY1" fmla="*/ 0 h 850748"/>
                <a:gd name="connsiteX2" fmla="*/ 6525324 w 6525324"/>
                <a:gd name="connsiteY2" fmla="*/ 850748 h 850748"/>
                <a:gd name="connsiteX3" fmla="*/ 0 w 6525324"/>
                <a:gd name="connsiteY3" fmla="*/ 850748 h 850748"/>
                <a:gd name="connsiteX4" fmla="*/ 0 w 6525324"/>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5324" h="850748">
                  <a:moveTo>
                    <a:pt x="0" y="0"/>
                  </a:moveTo>
                  <a:lnTo>
                    <a:pt x="6525324" y="0"/>
                  </a:lnTo>
                  <a:lnTo>
                    <a:pt x="6525324" y="850748"/>
                  </a:lnTo>
                  <a:lnTo>
                    <a:pt x="0" y="850748"/>
                  </a:lnTo>
                  <a:lnTo>
                    <a:pt x="0" y="0"/>
                  </a:lnTo>
                  <a:close/>
                </a:path>
              </a:pathLst>
            </a:custGeom>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Suốt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lỗi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7" name="Picture 6"/>
          <p:cNvPicPr>
            <a:picLocks noChangeAspect="1"/>
          </p:cNvPicPr>
          <p:nvPr/>
        </p:nvPicPr>
        <p:blipFill>
          <a:blip r:embed="rId3"/>
          <a:stretch>
            <a:fillRect/>
          </a:stretch>
        </p:blipFill>
        <p:spPr>
          <a:xfrm>
            <a:off x="1267097" y="4799171"/>
            <a:ext cx="3004457" cy="18890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5725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2"/>
          <a:stretch>
            <a:fillRect/>
          </a:stretch>
        </p:blipFill>
        <p:spPr>
          <a:xfrm>
            <a:off x="8049985" y="4472600"/>
            <a:ext cx="3200400" cy="21332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5" name="Group 4"/>
          <p:cNvGrpSpPr/>
          <p:nvPr/>
        </p:nvGrpSpPr>
        <p:grpSpPr>
          <a:xfrm>
            <a:off x="1058700" y="988456"/>
            <a:ext cx="10161667" cy="3409337"/>
            <a:chOff x="1058700" y="988456"/>
            <a:chExt cx="10161667" cy="3409337"/>
          </a:xfrm>
          <a:scene3d>
            <a:camera prst="orthographicFront">
              <a:rot lat="0" lon="0" rev="0"/>
            </a:camera>
            <a:lightRig rig="soft" dir="t">
              <a:rot lat="0" lon="0" rev="0"/>
            </a:lightRig>
          </a:scene3d>
        </p:grpSpPr>
        <p:sp>
          <p:nvSpPr>
            <p:cNvPr id="6" name="Freeform 5"/>
            <p:cNvSpPr/>
            <p:nvPr/>
          </p:nvSpPr>
          <p:spPr>
            <a:xfrm>
              <a:off x="6113416" y="2136389"/>
              <a:ext cx="3514412" cy="668865"/>
            </a:xfrm>
            <a:custGeom>
              <a:avLst/>
              <a:gdLst/>
              <a:ahLst/>
              <a:cxnLst/>
              <a:rect l="0" t="0" r="0" b="0"/>
              <a:pathLst>
                <a:path>
                  <a:moveTo>
                    <a:pt x="0" y="0"/>
                  </a:moveTo>
                  <a:lnTo>
                    <a:pt x="0" y="334432"/>
                  </a:lnTo>
                  <a:lnTo>
                    <a:pt x="3514412" y="334432"/>
                  </a:lnTo>
                  <a:lnTo>
                    <a:pt x="3514412" y="668865"/>
                  </a:lnTo>
                </a:path>
              </a:pathLst>
            </a:custGeom>
            <a:no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6067696" y="2136389"/>
              <a:ext cx="91440" cy="668865"/>
            </a:xfrm>
            <a:custGeom>
              <a:avLst/>
              <a:gdLst/>
              <a:ahLst/>
              <a:cxnLst/>
              <a:rect l="0" t="0" r="0" b="0"/>
              <a:pathLst>
                <a:path>
                  <a:moveTo>
                    <a:pt x="45720" y="0"/>
                  </a:moveTo>
                  <a:lnTo>
                    <a:pt x="45720" y="668865"/>
                  </a:lnTo>
                </a:path>
              </a:pathLst>
            </a:custGeom>
            <a:no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2651238" y="2136389"/>
              <a:ext cx="3462177" cy="668865"/>
            </a:xfrm>
            <a:custGeom>
              <a:avLst/>
              <a:gdLst/>
              <a:ahLst/>
              <a:cxnLst/>
              <a:rect l="0" t="0" r="0" b="0"/>
              <a:pathLst>
                <a:path>
                  <a:moveTo>
                    <a:pt x="3462177" y="0"/>
                  </a:moveTo>
                  <a:lnTo>
                    <a:pt x="3462177" y="334432"/>
                  </a:lnTo>
                  <a:lnTo>
                    <a:pt x="0" y="334432"/>
                  </a:lnTo>
                  <a:lnTo>
                    <a:pt x="0" y="668865"/>
                  </a:lnTo>
                </a:path>
              </a:pathLst>
            </a:custGeom>
            <a:no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4520878" y="988456"/>
              <a:ext cx="3185076" cy="1147933"/>
            </a:xfrm>
            <a:custGeom>
              <a:avLst/>
              <a:gdLst>
                <a:gd name="connsiteX0" fmla="*/ 0 w 3185076"/>
                <a:gd name="connsiteY0" fmla="*/ 0 h 1147933"/>
                <a:gd name="connsiteX1" fmla="*/ 3185076 w 3185076"/>
                <a:gd name="connsiteY1" fmla="*/ 0 h 1147933"/>
                <a:gd name="connsiteX2" fmla="*/ 3185076 w 3185076"/>
                <a:gd name="connsiteY2" fmla="*/ 1147933 h 1147933"/>
                <a:gd name="connsiteX3" fmla="*/ 0 w 3185076"/>
                <a:gd name="connsiteY3" fmla="*/ 1147933 h 1147933"/>
                <a:gd name="connsiteX4" fmla="*/ 0 w 3185076"/>
                <a:gd name="connsiteY4" fmla="*/ 0 h 1147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147933">
                  <a:moveTo>
                    <a:pt x="0" y="0"/>
                  </a:moveTo>
                  <a:lnTo>
                    <a:pt x="3185076" y="0"/>
                  </a:lnTo>
                  <a:lnTo>
                    <a:pt x="3185076" y="1147933"/>
                  </a:lnTo>
                  <a:lnTo>
                    <a:pt x="0" y="1147933"/>
                  </a:lnTo>
                  <a:lnTo>
                    <a:pt x="0" y="0"/>
                  </a:lnTo>
                  <a:close/>
                </a:path>
              </a:pathLst>
            </a:custGeom>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Dế</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Mèn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1058700" y="2805255"/>
              <a:ext cx="3185076" cy="1592538"/>
            </a:xfrm>
            <a:custGeom>
              <a:avLst/>
              <a:gdLst>
                <a:gd name="connsiteX0" fmla="*/ 0 w 3185076"/>
                <a:gd name="connsiteY0" fmla="*/ 0 h 1592538"/>
                <a:gd name="connsiteX1" fmla="*/ 3185076 w 3185076"/>
                <a:gd name="connsiteY1" fmla="*/ 0 h 1592538"/>
                <a:gd name="connsiteX2" fmla="*/ 3185076 w 3185076"/>
                <a:gd name="connsiteY2" fmla="*/ 1592538 h 1592538"/>
                <a:gd name="connsiteX3" fmla="*/ 0 w 3185076"/>
                <a:gd name="connsiteY3" fmla="*/ 1592538 h 1592538"/>
                <a:gd name="connsiteX4" fmla="*/ 0 w 3185076"/>
                <a:gd name="connsiteY4" fmla="*/ 0 h 159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592538">
                  <a:moveTo>
                    <a:pt x="0" y="0"/>
                  </a:moveTo>
                  <a:lnTo>
                    <a:pt x="3185076" y="0"/>
                  </a:lnTo>
                  <a:lnTo>
                    <a:pt x="3185076" y="1592538"/>
                  </a:lnTo>
                  <a:lnTo>
                    <a:pt x="0" y="1592538"/>
                  </a:lnTo>
                  <a:lnTo>
                    <a:pt x="0" y="0"/>
                  </a:lnTo>
                  <a:close/>
                </a:path>
              </a:pathLst>
            </a:custGeom>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Dế</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Mèn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ân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hận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hối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lỗi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3" name="Freeform 12"/>
            <p:cNvSpPr/>
            <p:nvPr/>
          </p:nvSpPr>
          <p:spPr>
            <a:xfrm>
              <a:off x="4520878" y="2805255"/>
              <a:ext cx="3185076" cy="1592538"/>
            </a:xfrm>
            <a:custGeom>
              <a:avLst/>
              <a:gdLst>
                <a:gd name="connsiteX0" fmla="*/ 0 w 3185076"/>
                <a:gd name="connsiteY0" fmla="*/ 0 h 1592538"/>
                <a:gd name="connsiteX1" fmla="*/ 3185076 w 3185076"/>
                <a:gd name="connsiteY1" fmla="*/ 0 h 1592538"/>
                <a:gd name="connsiteX2" fmla="*/ 3185076 w 3185076"/>
                <a:gd name="connsiteY2" fmla="*/ 1592538 h 1592538"/>
                <a:gd name="connsiteX3" fmla="*/ 0 w 3185076"/>
                <a:gd name="connsiteY3" fmla="*/ 1592538 h 1592538"/>
                <a:gd name="connsiteX4" fmla="*/ 0 w 3185076"/>
                <a:gd name="connsiteY4" fmla="*/ 0 h 159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592538">
                  <a:moveTo>
                    <a:pt x="0" y="0"/>
                  </a:moveTo>
                  <a:lnTo>
                    <a:pt x="3185076" y="0"/>
                  </a:lnTo>
                  <a:lnTo>
                    <a:pt x="3185076" y="1592538"/>
                  </a:lnTo>
                  <a:lnTo>
                    <a:pt x="0" y="1592538"/>
                  </a:lnTo>
                  <a:lnTo>
                    <a:pt x="0" y="0"/>
                  </a:lnTo>
                  <a:close/>
                </a:path>
              </a:pathLst>
            </a:custGeom>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Nâng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Dế</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Choắt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vừa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thương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vừa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ăn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hối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hận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 name="Freeform 13"/>
            <p:cNvSpPr/>
            <p:nvPr/>
          </p:nvSpPr>
          <p:spPr>
            <a:xfrm>
              <a:off x="8035291" y="2805255"/>
              <a:ext cx="3185076" cy="1592538"/>
            </a:xfrm>
            <a:custGeom>
              <a:avLst/>
              <a:gdLst>
                <a:gd name="connsiteX0" fmla="*/ 0 w 3185076"/>
                <a:gd name="connsiteY0" fmla="*/ 0 h 1592538"/>
                <a:gd name="connsiteX1" fmla="*/ 3185076 w 3185076"/>
                <a:gd name="connsiteY1" fmla="*/ 0 h 1592538"/>
                <a:gd name="connsiteX2" fmla="*/ 3185076 w 3185076"/>
                <a:gd name="connsiteY2" fmla="*/ 1592538 h 1592538"/>
                <a:gd name="connsiteX3" fmla="*/ 0 w 3185076"/>
                <a:gd name="connsiteY3" fmla="*/ 1592538 h 1592538"/>
                <a:gd name="connsiteX4" fmla="*/ 0 w 3185076"/>
                <a:gd name="connsiteY4" fmla="*/ 0 h 159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592538">
                  <a:moveTo>
                    <a:pt x="0" y="0"/>
                  </a:moveTo>
                  <a:lnTo>
                    <a:pt x="3185076" y="0"/>
                  </a:lnTo>
                  <a:lnTo>
                    <a:pt x="3185076" y="1592538"/>
                  </a:lnTo>
                  <a:lnTo>
                    <a:pt x="0" y="1592538"/>
                  </a:lnTo>
                  <a:lnTo>
                    <a:pt x="0" y="0"/>
                  </a:lnTo>
                  <a:close/>
                </a:path>
              </a:pathLst>
            </a:custGeom>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Chôn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Dế</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Choắt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bụi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cỏ</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um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tùm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grpSp>
      <p:pic>
        <p:nvPicPr>
          <p:cNvPr id="3" name="Picture 2"/>
          <p:cNvPicPr>
            <a:picLocks noChangeAspect="1"/>
          </p:cNvPicPr>
          <p:nvPr/>
        </p:nvPicPr>
        <p:blipFill>
          <a:blip r:embed="rId3"/>
          <a:stretch>
            <a:fillRect/>
          </a:stretch>
        </p:blipFill>
        <p:spPr>
          <a:xfrm>
            <a:off x="4539341" y="4472600"/>
            <a:ext cx="3174275" cy="200657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p:cNvPicPr>
            <a:picLocks noChangeAspect="1"/>
          </p:cNvPicPr>
          <p:nvPr/>
        </p:nvPicPr>
        <p:blipFill>
          <a:blip r:embed="rId4"/>
          <a:stretch>
            <a:fillRect/>
          </a:stretch>
        </p:blipFill>
        <p:spPr>
          <a:xfrm>
            <a:off x="1071154" y="4472600"/>
            <a:ext cx="3157944" cy="200657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47466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95942" y="886096"/>
            <a:ext cx="3814351"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nvGraphicFramePr>
            <p:xfrm>
              <a:off x="493014" y="1892534"/>
              <a:ext cx="10829110" cy="3931920"/>
            </p:xfrm>
            <a:graphic>
              <a:graphicData uri="http://schemas.openxmlformats.org/drawingml/2006/table">
                <a:tbl>
                  <a:tblPr firstRow="1" bandRow="1">
                    <a:tableStyleId>{5940675A-B579-460E-94D1-54222C63F5DA}</a:tableStyleId>
                  </a:tblPr>
                  <a:tblGrid>
                    <a:gridCol w="5414555">
                      <a:extLst>
                        <a:ext uri="{9D8B030D-6E8A-4147-A177-3AD203B41FA5}">
                          <a16:colId xmlns:a16="http://schemas.microsoft.com/office/drawing/2014/main" val="2304539713"/>
                        </a:ext>
                      </a:extLst>
                    </a:gridCol>
                    <a:gridCol w="5414555">
                      <a:extLst>
                        <a:ext uri="{9D8B030D-6E8A-4147-A177-3AD203B41FA5}">
                          <a16:colId xmlns:a16="http://schemas.microsoft.com/office/drawing/2014/main" val="3896839664"/>
                        </a:ext>
                      </a:extLst>
                    </a:gridCol>
                  </a:tblGrid>
                  <a:tr h="370840">
                    <a:tc rowSpan="2">
                      <a:txBody>
                        <a:bodyPr/>
                        <a:lstStyle/>
                        <a:p>
                          <a:pPr marL="571500" indent="-571500">
                            <a:spcAft>
                              <a:spcPts val="0"/>
                            </a:spcAft>
                            <a:buFont typeface="Wingdings" panose="05000000000000000000" pitchFamily="2" charset="2"/>
                            <a:buChar char="v"/>
                            <a:tabLst>
                              <a:tab pos="1386840" algn="l"/>
                            </a:tabLst>
                          </a:pPr>
                          <a:r>
                            <a:rPr lang="en-US" sz="3600" dirty="0" err="1">
                              <a:solidFill>
                                <a:srgbClr val="0D0D0D"/>
                              </a:solidFill>
                              <a:effectLst/>
                              <a:latin typeface="Times New Roman" panose="02020603050405020304" pitchFamily="18" charset="0"/>
                              <a:ea typeface="MS Mincho"/>
                            </a:rPr>
                            <a:t>Sự</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thay</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đổi</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đó</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bất</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ngờ</a:t>
                          </a:r>
                          <a:r>
                            <a:rPr lang="en-US" sz="3600" dirty="0">
                              <a:solidFill>
                                <a:srgbClr val="0D0D0D"/>
                              </a:solidFill>
                              <a:effectLst/>
                              <a:latin typeface="Times New Roman" panose="02020603050405020304" pitchFamily="18" charset="0"/>
                              <a:ea typeface="MS Mincho"/>
                            </a:rPr>
                            <a:t> song </a:t>
                          </a:r>
                          <a:r>
                            <a:rPr lang="en-US" sz="3600" dirty="0" err="1">
                              <a:solidFill>
                                <a:srgbClr val="0D0D0D"/>
                              </a:solidFill>
                              <a:effectLst/>
                              <a:latin typeface="Times New Roman" panose="02020603050405020304" pitchFamily="18" charset="0"/>
                              <a:ea typeface="MS Mincho"/>
                            </a:rPr>
                            <a:t>hợp</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lý</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bởi</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cái</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chết</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của</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Dế</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Choắt</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đã</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tác</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động</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mạnh</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mẽ</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tới</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suy</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nghĩ</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của</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Dế</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Mèn</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vì</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Dế</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Mèn</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sốc</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nổi</a:t>
                          </a:r>
                          <a:r>
                            <a:rPr lang="en-US" sz="3600" dirty="0">
                              <a:solidFill>
                                <a:srgbClr val="0D0D0D"/>
                              </a:solidFill>
                              <a:effectLst/>
                              <a:latin typeface="Times New Roman" panose="02020603050405020304" pitchFamily="18" charset="0"/>
                              <a:ea typeface="MS Mincho"/>
                            </a:rPr>
                            <a:t> song </a:t>
                          </a:r>
                          <a:r>
                            <a:rPr lang="en-US" sz="3600" dirty="0" err="1">
                              <a:solidFill>
                                <a:srgbClr val="0D0D0D"/>
                              </a:solidFill>
                              <a:effectLst/>
                              <a:latin typeface="Times New Roman" panose="02020603050405020304" pitchFamily="18" charset="0"/>
                              <a:ea typeface="MS Mincho"/>
                            </a:rPr>
                            <a:t>không</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ác</a:t>
                          </a:r>
                          <a:r>
                            <a:rPr lang="en-US" sz="3600" dirty="0">
                              <a:solidFill>
                                <a:srgbClr val="0D0D0D"/>
                              </a:solidFill>
                              <a:effectLst/>
                              <a:latin typeface="Times New Roman" panose="02020603050405020304" pitchFamily="18" charset="0"/>
                              <a:ea typeface="MS Mincho"/>
                            </a:rPr>
                            <a:t> ý.</a:t>
                          </a:r>
                          <a:endParaRPr lang="en-US" sz="3600" dirty="0">
                            <a:effectLst/>
                            <a:latin typeface="Times New Roman" panose="02020603050405020304" pitchFamily="18" charset="0"/>
                            <a:ea typeface="Times New Roman" panose="02020603050405020304" pitchFamily="18" charset="0"/>
                          </a:endParaRPr>
                        </a:p>
                      </a:txBody>
                      <a:tcPr>
                        <a:solidFill>
                          <a:schemeClr val="accent4">
                            <a:lumMod val="20000"/>
                            <a:lumOff val="80000"/>
                          </a:schemeClr>
                        </a:solidFill>
                      </a:tcPr>
                    </a:tc>
                    <a:tc>
                      <a:txBody>
                        <a:bodyPr/>
                        <a:lstStyle/>
                        <a:p>
                          <a:pPr>
                            <a:spcAft>
                              <a:spcPts val="0"/>
                            </a:spcAft>
                            <a:tabLst>
                              <a:tab pos="1386840" algn="l"/>
                            </a:tabLst>
                          </a:pPr>
                          <a14:m>
                            <m:oMath xmlns:m="http://schemas.openxmlformats.org/officeDocument/2006/math">
                              <m:r>
                                <a:rPr lang="en-US" sz="3600" i="1" smtClean="0">
                                  <a:solidFill>
                                    <a:srgbClr val="000000"/>
                                  </a:solidFill>
                                  <a:effectLst/>
                                  <a:latin typeface="Cambria Math" panose="02040503050406030204" pitchFamily="18" charset="0"/>
                                  <a:ea typeface="Times New Roman" panose="02020603050405020304" pitchFamily="18" charset="0"/>
                                </a:rPr>
                                <m:t>→</m:t>
                              </m:r>
                            </m:oMath>
                          </a14:m>
                          <a:r>
                            <a:rPr lang="en-US" sz="3600" dirty="0">
                              <a:solidFill>
                                <a:srgbClr val="0D0D0D"/>
                              </a:solidFill>
                              <a:effectLst/>
                              <a:latin typeface="Times New Roman" panose="02020603050405020304" pitchFamily="18" charset="0"/>
                              <a:ea typeface="MS Mincho"/>
                            </a:rPr>
                            <a:t>Ở </a:t>
                          </a:r>
                          <a:r>
                            <a:rPr lang="en-US" sz="3600" dirty="0" err="1">
                              <a:solidFill>
                                <a:srgbClr val="0D0D0D"/>
                              </a:solidFill>
                              <a:effectLst/>
                              <a:latin typeface="Times New Roman" panose="02020603050405020304" pitchFamily="18" charset="0"/>
                              <a:ea typeface="MS Mincho"/>
                            </a:rPr>
                            <a:t>đây</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có</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sự</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biến</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đổi</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tâm</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lý</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từ</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thái</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độ</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kiêu</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ngạo</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hống</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hách</a:t>
                          </a:r>
                          <a:r>
                            <a:rPr lang="en-US" sz="3600" dirty="0">
                              <a:solidFill>
                                <a:srgbClr val="0D0D0D"/>
                              </a:solidFill>
                              <a:effectLst/>
                              <a:latin typeface="Times New Roman" panose="02020603050405020304" pitchFamily="18" charset="0"/>
                              <a:ea typeface="MS Mincho"/>
                            </a:rPr>
                            <a:t> sang </a:t>
                          </a:r>
                          <a:r>
                            <a:rPr lang="en-US" sz="3600" dirty="0" err="1">
                              <a:solidFill>
                                <a:srgbClr val="0D0D0D"/>
                              </a:solidFill>
                              <a:effectLst/>
                              <a:latin typeface="Times New Roman" panose="02020603050405020304" pitchFamily="18" charset="0"/>
                              <a:ea typeface="MS Mincho"/>
                            </a:rPr>
                            <a:t>ăn</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năn</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hối</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hận</a:t>
                          </a:r>
                          <a:r>
                            <a:rPr lang="en-US" sz="3600" dirty="0">
                              <a:solidFill>
                                <a:srgbClr val="0D0D0D"/>
                              </a:solidFill>
                              <a:effectLst/>
                              <a:latin typeface="Times New Roman" panose="02020603050405020304" pitchFamily="18" charset="0"/>
                              <a:ea typeface="MS Mincho"/>
                            </a:rPr>
                            <a:t>.</a:t>
                          </a:r>
                          <a:endParaRPr lang="en-US" sz="3600" dirty="0">
                            <a:effectLst/>
                            <a:latin typeface="Times New Roman" panose="02020603050405020304" pitchFamily="18" charset="0"/>
                            <a:ea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2301733651"/>
                      </a:ext>
                    </a:extLst>
                  </a:tr>
                  <a:tr h="370840">
                    <a:tc vMerge="1">
                      <a:txBody>
                        <a:bodyPr/>
                        <a:lstStyle/>
                        <a:p>
                          <a:endParaRPr lang="en-US" dirty="0"/>
                        </a:p>
                      </a:txBody>
                      <a:tcPr/>
                    </a:tc>
                    <a:tc>
                      <a:txBody>
                        <a:bodyPr/>
                        <a:lstStyle/>
                        <a:p>
                          <a:pPr>
                            <a:spcAft>
                              <a:spcPts val="0"/>
                            </a:spcAft>
                            <a:tabLst>
                              <a:tab pos="1386840" algn="l"/>
                            </a:tabLst>
                          </a:pPr>
                          <a14:m>
                            <m:oMath xmlns:m="http://schemas.openxmlformats.org/officeDocument/2006/math">
                              <m:r>
                                <a:rPr lang="en-US" sz="3600" i="1" smtClean="0">
                                  <a:solidFill>
                                    <a:srgbClr val="000000"/>
                                  </a:solidFill>
                                  <a:effectLst/>
                                  <a:latin typeface="Cambria Math" panose="02040503050406030204" pitchFamily="18" charset="0"/>
                                  <a:ea typeface="Times New Roman" panose="02020603050405020304" pitchFamily="18" charset="0"/>
                                </a:rPr>
                                <m:t>→</m:t>
                              </m:r>
                            </m:oMath>
                          </a14:m>
                          <a:r>
                            <a:rPr lang="en-US" sz="3600" dirty="0" err="1">
                              <a:solidFill>
                                <a:srgbClr val="0D0D0D"/>
                              </a:solidFill>
                              <a:effectLst/>
                              <a:latin typeface="Times New Roman" panose="02020603050405020304" pitchFamily="18" charset="0"/>
                              <a:ea typeface="MS Mincho"/>
                            </a:rPr>
                            <a:t>Nghệ</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thuật</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miêu</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tả</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tâm</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lí</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nhân</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vật</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sinh</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động</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hợp</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lí</a:t>
                          </a:r>
                          <a:r>
                            <a:rPr lang="en-US" sz="3600" dirty="0">
                              <a:solidFill>
                                <a:srgbClr val="0D0D0D"/>
                              </a:solidFill>
                              <a:effectLst/>
                              <a:latin typeface="Times New Roman" panose="02020603050405020304" pitchFamily="18" charset="0"/>
                              <a:ea typeface="MS Mincho"/>
                            </a:rPr>
                            <a:t>.</a:t>
                          </a:r>
                          <a:endParaRPr lang="en-US" sz="3600" dirty="0">
                            <a:effectLst/>
                            <a:latin typeface="Times New Roman" panose="02020603050405020304" pitchFamily="18" charset="0"/>
                            <a:ea typeface="Times New Roman" panose="02020603050405020304" pitchFamily="18" charset="0"/>
                          </a:endParaRPr>
                        </a:p>
                      </a:txBody>
                      <a:tcPr>
                        <a:solidFill>
                          <a:schemeClr val="accent4">
                            <a:lumMod val="60000"/>
                            <a:lumOff val="40000"/>
                          </a:schemeClr>
                        </a:solidFill>
                      </a:tcPr>
                    </a:tc>
                    <a:extLst>
                      <a:ext uri="{0D108BD9-81ED-4DB2-BD59-A6C34878D82A}">
                        <a16:rowId xmlns:a16="http://schemas.microsoft.com/office/drawing/2014/main" val="3214053857"/>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4104516637"/>
                  </p:ext>
                </p:extLst>
              </p:nvPr>
            </p:nvGraphicFramePr>
            <p:xfrm>
              <a:off x="493014" y="1892534"/>
              <a:ext cx="10829110" cy="3931920"/>
            </p:xfrm>
            <a:graphic>
              <a:graphicData uri="http://schemas.openxmlformats.org/drawingml/2006/table">
                <a:tbl>
                  <a:tblPr firstRow="1" bandRow="1">
                    <a:tableStyleId>{5940675A-B579-460E-94D1-54222C63F5DA}</a:tableStyleId>
                  </a:tblPr>
                  <a:tblGrid>
                    <a:gridCol w="5414555">
                      <a:extLst>
                        <a:ext uri="{9D8B030D-6E8A-4147-A177-3AD203B41FA5}">
                          <a16:colId xmlns:a16="http://schemas.microsoft.com/office/drawing/2014/main" val="2304539713"/>
                        </a:ext>
                      </a:extLst>
                    </a:gridCol>
                    <a:gridCol w="5414555">
                      <a:extLst>
                        <a:ext uri="{9D8B030D-6E8A-4147-A177-3AD203B41FA5}">
                          <a16:colId xmlns:a16="http://schemas.microsoft.com/office/drawing/2014/main" val="3896839664"/>
                        </a:ext>
                      </a:extLst>
                    </a:gridCol>
                  </a:tblGrid>
                  <a:tr h="2286000">
                    <a:tc rowSpan="2">
                      <a:txBody>
                        <a:bodyPr/>
                        <a:lstStyle/>
                        <a:p>
                          <a:pPr marL="571500" indent="-571500">
                            <a:spcAft>
                              <a:spcPts val="0"/>
                            </a:spcAft>
                            <a:buFont typeface="Wingdings" panose="05000000000000000000" pitchFamily="2" charset="2"/>
                            <a:buChar char="v"/>
                            <a:tabLst>
                              <a:tab pos="1386840" algn="l"/>
                            </a:tabLst>
                          </a:pPr>
                          <a:r>
                            <a:rPr lang="en-US" sz="3600" dirty="0" err="1" smtClean="0">
                              <a:solidFill>
                                <a:srgbClr val="0D0D0D"/>
                              </a:solidFill>
                              <a:effectLst/>
                              <a:latin typeface="Times New Roman" panose="02020603050405020304" pitchFamily="18" charset="0"/>
                              <a:ea typeface="MS Mincho"/>
                            </a:rPr>
                            <a:t>Sự</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thay</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đổi</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đó</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bất</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ngờ</a:t>
                          </a:r>
                          <a:r>
                            <a:rPr lang="en-US" sz="3600" dirty="0" smtClean="0">
                              <a:solidFill>
                                <a:srgbClr val="0D0D0D"/>
                              </a:solidFill>
                              <a:effectLst/>
                              <a:latin typeface="Times New Roman" panose="02020603050405020304" pitchFamily="18" charset="0"/>
                              <a:ea typeface="MS Mincho"/>
                            </a:rPr>
                            <a:t> song </a:t>
                          </a:r>
                          <a:r>
                            <a:rPr lang="en-US" sz="3600" dirty="0" err="1" smtClean="0">
                              <a:solidFill>
                                <a:srgbClr val="0D0D0D"/>
                              </a:solidFill>
                              <a:effectLst/>
                              <a:latin typeface="Times New Roman" panose="02020603050405020304" pitchFamily="18" charset="0"/>
                              <a:ea typeface="MS Mincho"/>
                            </a:rPr>
                            <a:t>hợp</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lý</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bởi</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cái</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chết</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của</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Dế</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Choắt</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đã</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tác</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động</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mạnh</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mẽ</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tới</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suy</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nghĩ</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của</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Dế</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Mèn</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vì</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Dế</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Mèn</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sốc</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nổi</a:t>
                          </a:r>
                          <a:r>
                            <a:rPr lang="en-US" sz="3600" dirty="0" smtClean="0">
                              <a:solidFill>
                                <a:srgbClr val="0D0D0D"/>
                              </a:solidFill>
                              <a:effectLst/>
                              <a:latin typeface="Times New Roman" panose="02020603050405020304" pitchFamily="18" charset="0"/>
                              <a:ea typeface="MS Mincho"/>
                            </a:rPr>
                            <a:t> song </a:t>
                          </a:r>
                          <a:r>
                            <a:rPr lang="en-US" sz="3600" dirty="0" err="1" smtClean="0">
                              <a:solidFill>
                                <a:srgbClr val="0D0D0D"/>
                              </a:solidFill>
                              <a:effectLst/>
                              <a:latin typeface="Times New Roman" panose="02020603050405020304" pitchFamily="18" charset="0"/>
                              <a:ea typeface="MS Mincho"/>
                            </a:rPr>
                            <a:t>không</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ác</a:t>
                          </a:r>
                          <a:r>
                            <a:rPr lang="en-US" sz="3600" dirty="0" smtClean="0">
                              <a:solidFill>
                                <a:srgbClr val="0D0D0D"/>
                              </a:solidFill>
                              <a:effectLst/>
                              <a:latin typeface="Times New Roman" panose="02020603050405020304" pitchFamily="18" charset="0"/>
                              <a:ea typeface="MS Mincho"/>
                            </a:rPr>
                            <a:t> ý.</a:t>
                          </a:r>
                          <a:endParaRPr lang="en-US" sz="3600" dirty="0" smtClean="0">
                            <a:effectLst/>
                            <a:latin typeface="Times New Roman" panose="02020603050405020304" pitchFamily="18" charset="0"/>
                            <a:ea typeface="Times New Roman" panose="02020603050405020304" pitchFamily="18" charset="0"/>
                          </a:endParaRPr>
                        </a:p>
                      </a:txBody>
                      <a:tcPr>
                        <a:solidFill>
                          <a:schemeClr val="accent4">
                            <a:lumMod val="20000"/>
                            <a:lumOff val="80000"/>
                          </a:schemeClr>
                        </a:solidFill>
                      </a:tcPr>
                    </a:tc>
                    <a:tc>
                      <a:txBody>
                        <a:bodyPr/>
                        <a:lstStyle/>
                        <a:p>
                          <a:endParaRPr lang="en-US"/>
                        </a:p>
                      </a:txBody>
                      <a:tcPr>
                        <a:blipFill>
                          <a:blip r:embed="rId3"/>
                          <a:stretch>
                            <a:fillRect l="-100112" t="-4255" r="-225" b="-81383"/>
                          </a:stretch>
                        </a:blipFill>
                      </a:tcPr>
                    </a:tc>
                    <a:extLst>
                      <a:ext uri="{0D108BD9-81ED-4DB2-BD59-A6C34878D82A}">
                        <a16:rowId xmlns:a16="http://schemas.microsoft.com/office/drawing/2014/main" val="2301733651"/>
                      </a:ext>
                    </a:extLst>
                  </a:tr>
                  <a:tr h="1645920">
                    <a:tc vMerge="1">
                      <a:txBody>
                        <a:bodyPr/>
                        <a:lstStyle/>
                        <a:p>
                          <a:endParaRPr lang="en-US" dirty="0"/>
                        </a:p>
                      </a:txBody>
                      <a:tcPr/>
                    </a:tc>
                    <a:tc>
                      <a:txBody>
                        <a:bodyPr/>
                        <a:lstStyle/>
                        <a:p>
                          <a:endParaRPr lang="en-US"/>
                        </a:p>
                      </a:txBody>
                      <a:tcPr>
                        <a:blipFill>
                          <a:blip r:embed="rId3"/>
                          <a:stretch>
                            <a:fillRect l="-100112" t="-145185" r="-225" b="-13333"/>
                          </a:stretch>
                        </a:blipFill>
                      </a:tcPr>
                    </a:tc>
                    <a:extLst>
                      <a:ext uri="{0D108BD9-81ED-4DB2-BD59-A6C34878D82A}">
                        <a16:rowId xmlns:a16="http://schemas.microsoft.com/office/drawing/2014/main" val="3214053857"/>
                      </a:ext>
                    </a:extLst>
                  </a:tr>
                </a:tbl>
              </a:graphicData>
            </a:graphic>
          </p:graphicFrame>
        </mc:Fallback>
      </mc:AlternateContent>
      <p:sp>
        <p:nvSpPr>
          <p:cNvPr id="13" name="Cloud Callout 12"/>
          <p:cNvSpPr/>
          <p:nvPr/>
        </p:nvSpPr>
        <p:spPr>
          <a:xfrm>
            <a:off x="2256500" y="1892534"/>
            <a:ext cx="7698661" cy="3383280"/>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Qua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động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sự</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thay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đổi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tâm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lí</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Theo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sự</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thay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đổi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đó</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hợp</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lí</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Chính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sự</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ăn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năn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ấy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giúp</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ta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thêm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đó</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9652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95942" y="886096"/>
            <a:ext cx="3814351"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p:cNvGraphicFramePr>
            <a:graphicFrameLocks noGrp="1"/>
          </p:cNvGraphicFramePr>
          <p:nvPr/>
        </p:nvGraphicFramePr>
        <p:xfrm>
          <a:off x="418010" y="1921449"/>
          <a:ext cx="11338561" cy="1036320"/>
        </p:xfrm>
        <a:graphic>
          <a:graphicData uri="http://schemas.openxmlformats.org/drawingml/2006/table">
            <a:tbl>
              <a:tblPr firstRow="1" bandRow="1">
                <a:tableStyleId>{5940675A-B579-460E-94D1-54222C63F5DA}</a:tableStyleId>
              </a:tblPr>
              <a:tblGrid>
                <a:gridCol w="11338561">
                  <a:extLst>
                    <a:ext uri="{9D8B030D-6E8A-4147-A177-3AD203B41FA5}">
                      <a16:colId xmlns:a16="http://schemas.microsoft.com/office/drawing/2014/main" val="3762231075"/>
                    </a:ext>
                  </a:extLst>
                </a:gridCol>
              </a:tblGrid>
              <a:tr h="370840">
                <a:tc>
                  <a:txBody>
                    <a:bodyPr/>
                    <a:lstStyle/>
                    <a:p>
                      <a:pPr marL="457200" indent="-457200">
                        <a:spcAft>
                          <a:spcPts val="0"/>
                        </a:spcAft>
                        <a:buFont typeface="Wingdings" panose="05000000000000000000" pitchFamily="2" charset="2"/>
                        <a:buChar char="ü"/>
                        <a:tabLst>
                          <a:tab pos="1386840" algn="l"/>
                        </a:tabLst>
                      </a:pPr>
                      <a:r>
                        <a:rPr lang="en-US" sz="2800" dirty="0" err="1">
                          <a:solidFill>
                            <a:srgbClr val="0D0D0D"/>
                          </a:solidFill>
                          <a:effectLst/>
                          <a:latin typeface="Times New Roman" panose="02020603050405020304" pitchFamily="18" charset="0"/>
                          <a:ea typeface="MS Mincho"/>
                        </a:rPr>
                        <a:t>Sự</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hối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hận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của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là</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cần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thiết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vì</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kẻ</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biết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lỗi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sẽ</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tránh</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được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lỗi</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3628010590"/>
                  </a:ext>
                </a:extLst>
              </a:tr>
              <a:tr h="370840">
                <a:tc>
                  <a:txBody>
                    <a:bodyPr/>
                    <a:lstStyle/>
                    <a:p>
                      <a:pPr marL="457200" indent="-457200">
                        <a:spcAft>
                          <a:spcPts val="0"/>
                        </a:spcAft>
                        <a:buFont typeface="Wingdings" panose="05000000000000000000" pitchFamily="2" charset="2"/>
                        <a:buChar char="ü"/>
                        <a:tabLst>
                          <a:tab pos="1386840" algn="l"/>
                        </a:tabLst>
                      </a:pPr>
                      <a:r>
                        <a:rPr lang="en-US" sz="2800" dirty="0" err="1">
                          <a:solidFill>
                            <a:srgbClr val="0D0D0D"/>
                          </a:solidFill>
                          <a:effectLst/>
                          <a:latin typeface="Times New Roman" panose="02020603050405020304" pitchFamily="18" charset="0"/>
                          <a:ea typeface="MS Mincho"/>
                        </a:rPr>
                        <a:t>Có</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thể</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thứ</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vì</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tình</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cảm</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của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rất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chân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thành</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622108781"/>
                  </a:ext>
                </a:extLst>
              </a:tr>
            </a:tbl>
          </a:graphicData>
        </a:graphic>
      </p:graphicFrame>
      <p:sp>
        <p:nvSpPr>
          <p:cNvPr id="7" name="Cloud Callout 6"/>
          <p:cNvSpPr/>
          <p:nvPr/>
        </p:nvSpPr>
        <p:spPr>
          <a:xfrm>
            <a:off x="2430848" y="1672519"/>
            <a:ext cx="6165669" cy="2618646"/>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Theo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sự</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hận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cần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thiết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thứ</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Vì</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sao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640079" y="3455368"/>
            <a:ext cx="4167052" cy="2839454"/>
          </a:xfrm>
          <a:prstGeom prst="rightArrowCallou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640079" y="3720933"/>
            <a:ext cx="2743201"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Cuối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truyện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ảnh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đứng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lặng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hồi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lâu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trước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nấm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mồ</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bạn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thử</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tâm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trạng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lúc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4807131" y="3455369"/>
            <a:ext cx="4846320" cy="3128312"/>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796382" y="3659805"/>
            <a:ext cx="4922382" cy="310854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tab pos="1386840" algn="l"/>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Cuối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truyện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ảnh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cay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đắng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vì</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lỗi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lầm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xót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thương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Choắt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mong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Choắt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sống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lại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nghĩ</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đến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thay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đổi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sống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3" name="Picture 12"/>
          <p:cNvPicPr>
            <a:picLocks noChangeAspect="1"/>
          </p:cNvPicPr>
          <p:nvPr/>
        </p:nvPicPr>
        <p:blipFill>
          <a:blip r:embed="rId2"/>
          <a:stretch>
            <a:fillRect/>
          </a:stretch>
        </p:blipFill>
        <p:spPr>
          <a:xfrm>
            <a:off x="9729513" y="3893574"/>
            <a:ext cx="2362366" cy="2213938"/>
          </a:xfrm>
          <a:prstGeom prst="ellipse">
            <a:avLst/>
          </a:prstGeom>
          <a:ln>
            <a:noFill/>
          </a:ln>
          <a:effectLst>
            <a:softEdge rad="112500"/>
          </a:effectLst>
        </p:spPr>
      </p:pic>
    </p:spTree>
    <p:extLst>
      <p:ext uri="{BB962C8B-B14F-4D97-AF65-F5344CB8AC3E}">
        <p14:creationId xmlns:p14="http://schemas.microsoft.com/office/powerpoint/2010/main" val="208287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8"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grpSp>
        <p:nvGrpSpPr>
          <p:cNvPr id="2" name="Group 1"/>
          <p:cNvGrpSpPr/>
          <p:nvPr/>
        </p:nvGrpSpPr>
        <p:grpSpPr>
          <a:xfrm>
            <a:off x="757681" y="2362607"/>
            <a:ext cx="10530335" cy="1576385"/>
            <a:chOff x="973396" y="1860993"/>
            <a:chExt cx="10530335" cy="1576385"/>
          </a:xfrm>
        </p:grpSpPr>
        <p:sp>
          <p:nvSpPr>
            <p:cNvPr id="3" name="Freeform 2"/>
            <p:cNvSpPr/>
            <p:nvPr/>
          </p:nvSpPr>
          <p:spPr>
            <a:xfrm>
              <a:off x="1224130" y="2393009"/>
              <a:ext cx="10279601" cy="1044369"/>
            </a:xfrm>
            <a:custGeom>
              <a:avLst/>
              <a:gdLst>
                <a:gd name="connsiteX0" fmla="*/ 0 w 10279601"/>
                <a:gd name="connsiteY0" fmla="*/ 0 h 1044369"/>
                <a:gd name="connsiteX1" fmla="*/ 10279601 w 10279601"/>
                <a:gd name="connsiteY1" fmla="*/ 0 h 1044369"/>
                <a:gd name="connsiteX2" fmla="*/ 10279601 w 10279601"/>
                <a:gd name="connsiteY2" fmla="*/ 1044369 h 1044369"/>
                <a:gd name="connsiteX3" fmla="*/ 0 w 10279601"/>
                <a:gd name="connsiteY3" fmla="*/ 1044369 h 1044369"/>
                <a:gd name="connsiteX4" fmla="*/ 0 w 10279601"/>
                <a:gd name="connsiteY4" fmla="*/ 0 h 1044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9601" h="1044369">
                  <a:moveTo>
                    <a:pt x="0" y="0"/>
                  </a:moveTo>
                  <a:lnTo>
                    <a:pt x="10279601" y="0"/>
                  </a:lnTo>
                  <a:lnTo>
                    <a:pt x="10279601" y="1044369"/>
                  </a:lnTo>
                  <a:lnTo>
                    <a:pt x="0" y="1044369"/>
                  </a:lnTo>
                  <a:lnTo>
                    <a:pt x="0" y="0"/>
                  </a:lnTo>
                  <a:close/>
                </a:path>
              </a:pathLst>
            </a:custGeom>
            <a:ln w="28575">
              <a:solidFill>
                <a:schemeClr val="accent5">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388775" tIns="114300" rIns="114300" bIns="114300" numCol="1" spcCol="1270" anchor="ctr" anchorCtr="0">
              <a:noAutofit/>
            </a:bodyPr>
            <a:lstStyle/>
            <a:p>
              <a:pPr marL="0" marR="0" lvl="0" indent="0" algn="l"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Bài</a:t>
              </a:r>
              <a:r>
                <a:rPr kumimoji="0" lang="en-US" sz="3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học</a:t>
              </a:r>
              <a:r>
                <a:rPr kumimoji="0" lang="en-US" sz="3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về</a:t>
              </a:r>
              <a:r>
                <a:rPr kumimoji="0" lang="en-US" sz="3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cách</a:t>
              </a:r>
              <a:r>
                <a:rPr kumimoji="0" lang="en-US" sz="3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ứng</a:t>
              </a:r>
              <a:r>
                <a:rPr kumimoji="0" lang="en-US" sz="3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xử</a:t>
              </a:r>
              <a:r>
                <a:rPr kumimoji="0" lang="en-US" sz="3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sống</a:t>
              </a:r>
              <a:r>
                <a:rPr kumimoji="0" lang="en-US" sz="3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khiêm</a:t>
              </a:r>
              <a:r>
                <a:rPr kumimoji="0" lang="en-US" sz="3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tốn</a:t>
              </a:r>
              <a:r>
                <a:rPr kumimoji="0" lang="en-US" sz="3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biết</a:t>
              </a:r>
              <a:r>
                <a:rPr kumimoji="0" lang="en-US" sz="3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tôn</a:t>
              </a:r>
              <a:r>
                <a:rPr kumimoji="0" lang="en-US" sz="3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trọng</a:t>
              </a:r>
              <a:r>
                <a:rPr kumimoji="0" lang="en-US" sz="3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người</a:t>
              </a:r>
              <a:r>
                <a:rPr kumimoji="0" lang="en-US" sz="3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0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khác</a:t>
              </a:r>
              <a:r>
                <a:rPr kumimoji="0" lang="en-US" sz="3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a:t>
              </a:r>
              <a:endParaRPr kumimoji="0" lang="en-US" sz="3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6" name="Rectangle 5"/>
            <p:cNvSpPr/>
            <p:nvPr/>
          </p:nvSpPr>
          <p:spPr>
            <a:xfrm>
              <a:off x="973396" y="1860993"/>
              <a:ext cx="1435249" cy="1318398"/>
            </a:xfrm>
            <a:prstGeom prst="rect">
              <a:avLst/>
            </a:prstGeom>
            <a:blipFill rotWithShape="1">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10" name="Group 9"/>
          <p:cNvGrpSpPr/>
          <p:nvPr/>
        </p:nvGrpSpPr>
        <p:grpSpPr>
          <a:xfrm>
            <a:off x="760191" y="4201589"/>
            <a:ext cx="10525315" cy="1574846"/>
            <a:chOff x="973396" y="3699975"/>
            <a:chExt cx="10525315" cy="1574846"/>
          </a:xfrm>
        </p:grpSpPr>
        <p:sp>
          <p:nvSpPr>
            <p:cNvPr id="11" name="Freeform 10"/>
            <p:cNvSpPr/>
            <p:nvPr/>
          </p:nvSpPr>
          <p:spPr>
            <a:xfrm>
              <a:off x="1229149" y="4231472"/>
              <a:ext cx="10269562" cy="1043349"/>
            </a:xfrm>
            <a:custGeom>
              <a:avLst/>
              <a:gdLst>
                <a:gd name="connsiteX0" fmla="*/ 0 w 10269562"/>
                <a:gd name="connsiteY0" fmla="*/ 0 h 1043349"/>
                <a:gd name="connsiteX1" fmla="*/ 10269562 w 10269562"/>
                <a:gd name="connsiteY1" fmla="*/ 0 h 1043349"/>
                <a:gd name="connsiteX2" fmla="*/ 10269562 w 10269562"/>
                <a:gd name="connsiteY2" fmla="*/ 1043349 h 1043349"/>
                <a:gd name="connsiteX3" fmla="*/ 0 w 10269562"/>
                <a:gd name="connsiteY3" fmla="*/ 1043349 h 1043349"/>
                <a:gd name="connsiteX4" fmla="*/ 0 w 10269562"/>
                <a:gd name="connsiteY4" fmla="*/ 0 h 104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9562" h="1043349">
                  <a:moveTo>
                    <a:pt x="0" y="0"/>
                  </a:moveTo>
                  <a:lnTo>
                    <a:pt x="10269562" y="0"/>
                  </a:lnTo>
                  <a:lnTo>
                    <a:pt x="10269562" y="1043349"/>
                  </a:lnTo>
                  <a:lnTo>
                    <a:pt x="0" y="1043349"/>
                  </a:lnTo>
                  <a:lnTo>
                    <a:pt x="0" y="0"/>
                  </a:lnTo>
                  <a:close/>
                </a:path>
              </a:pathLst>
            </a:custGeom>
            <a:ln w="28575">
              <a:solidFill>
                <a:schemeClr val="accent5">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387419" tIns="121920" rIns="121920" bIns="121920"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Bài</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học</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về</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tình</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thân</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ái</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chan</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hòa</a:t>
              </a:r>
              <a:endParaRPr kumimoji="0" lang="en-US" sz="32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12" name="Rectangle 11"/>
            <p:cNvSpPr/>
            <p:nvPr/>
          </p:nvSpPr>
          <p:spPr>
            <a:xfrm>
              <a:off x="973396" y="3699975"/>
              <a:ext cx="1433847" cy="1317111"/>
            </a:xfrm>
            <a:prstGeom prst="rect">
              <a:avLst/>
            </a:prstGeom>
            <a:blipFill rotWithShape="1">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8" name="TextBox 7">
            <a:extLst>
              <a:ext uri="{FF2B5EF4-FFF2-40B4-BE49-F238E27FC236}">
                <a16:creationId xmlns:a16="http://schemas.microsoft.com/office/drawing/2014/main" id="{9F328B3B-C1BB-9BCF-444D-36AB9C61D2CA}"/>
              </a:ext>
            </a:extLst>
          </p:cNvPr>
          <p:cNvSpPr txBox="1"/>
          <p:nvPr/>
        </p:nvSpPr>
        <p:spPr>
          <a:xfrm>
            <a:off x="830833" y="974306"/>
            <a:ext cx="9639082" cy="1077218"/>
          </a:xfrm>
          <a:prstGeom prst="rect">
            <a:avLst/>
          </a:prstGeom>
          <a:noFill/>
        </p:spPr>
        <p:txBody>
          <a:bodyPr wrap="square">
            <a:spAutoFit/>
          </a:bodyPr>
          <a:lstStyle/>
          <a:p>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Bài</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học</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đường</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đời</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đầu</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tiên</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mà</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rút</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ra</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sau</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cái</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chết</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Choắt</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endParaRPr lang="en-US" sz="3200" dirty="0"/>
          </a:p>
        </p:txBody>
      </p:sp>
    </p:spTree>
    <p:extLst>
      <p:ext uri="{BB962C8B-B14F-4D97-AF65-F5344CB8AC3E}">
        <p14:creationId xmlns:p14="http://schemas.microsoft.com/office/powerpoint/2010/main" val="19320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2" y="886096"/>
            <a:ext cx="3814351"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grpSp>
        <p:nvGrpSpPr>
          <p:cNvPr id="2" name="Group 1"/>
          <p:cNvGrpSpPr/>
          <p:nvPr/>
        </p:nvGrpSpPr>
        <p:grpSpPr>
          <a:xfrm>
            <a:off x="766916" y="1736131"/>
            <a:ext cx="10736815" cy="1826109"/>
            <a:chOff x="766916" y="1736131"/>
            <a:chExt cx="10736815" cy="1826109"/>
          </a:xfrm>
        </p:grpSpPr>
        <p:sp>
          <p:nvSpPr>
            <p:cNvPr id="3" name="Freeform 2"/>
            <p:cNvSpPr/>
            <p:nvPr/>
          </p:nvSpPr>
          <p:spPr>
            <a:xfrm>
              <a:off x="1224130" y="2018425"/>
              <a:ext cx="10279601" cy="1543815"/>
            </a:xfrm>
            <a:custGeom>
              <a:avLst/>
              <a:gdLst>
                <a:gd name="connsiteX0" fmla="*/ 0 w 10279601"/>
                <a:gd name="connsiteY0" fmla="*/ 0 h 1543815"/>
                <a:gd name="connsiteX1" fmla="*/ 10279601 w 10279601"/>
                <a:gd name="connsiteY1" fmla="*/ 0 h 1543815"/>
                <a:gd name="connsiteX2" fmla="*/ 10279601 w 10279601"/>
                <a:gd name="connsiteY2" fmla="*/ 1543815 h 1543815"/>
                <a:gd name="connsiteX3" fmla="*/ 0 w 10279601"/>
                <a:gd name="connsiteY3" fmla="*/ 1543815 h 1543815"/>
                <a:gd name="connsiteX4" fmla="*/ 0 w 10279601"/>
                <a:gd name="connsiteY4" fmla="*/ 0 h 15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9601" h="1543815">
                  <a:moveTo>
                    <a:pt x="0" y="0"/>
                  </a:moveTo>
                  <a:lnTo>
                    <a:pt x="10279601" y="0"/>
                  </a:lnTo>
                  <a:lnTo>
                    <a:pt x="10279601" y="1543815"/>
                  </a:lnTo>
                  <a:lnTo>
                    <a:pt x="0" y="1543815"/>
                  </a:lnTo>
                  <a:lnTo>
                    <a:pt x="0" y="0"/>
                  </a:lnTo>
                  <a:close/>
                </a:path>
              </a:pathLst>
            </a:custGeom>
            <a:ln w="28575">
              <a:solidFill>
                <a:schemeClr val="accent5">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388775" tIns="91440" rIns="91440"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Bài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đường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đời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đầu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tiên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Mèn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rút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ra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sau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cái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chết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Choắt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Thói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ngông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cuồng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trêu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đùa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khinh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thường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khác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thoả</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mãn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niềm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vui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cho</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đã</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gây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ra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hậu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quả</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khôn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lường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phải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ân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hận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suốt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đời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6" name="Rectangle 5"/>
            <p:cNvSpPr/>
            <p:nvPr/>
          </p:nvSpPr>
          <p:spPr>
            <a:xfrm>
              <a:off x="766916" y="1736131"/>
              <a:ext cx="1641729" cy="1668374"/>
            </a:xfrm>
            <a:prstGeom prst="rect">
              <a:avLst/>
            </a:prstGeom>
            <a:blipFill rotWithShape="1">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9" name="Group 8"/>
          <p:cNvGrpSpPr/>
          <p:nvPr/>
        </p:nvGrpSpPr>
        <p:grpSpPr>
          <a:xfrm>
            <a:off x="766916" y="4033258"/>
            <a:ext cx="10731795" cy="1945864"/>
            <a:chOff x="766916" y="4033258"/>
            <a:chExt cx="10731795" cy="1945864"/>
          </a:xfrm>
        </p:grpSpPr>
        <p:sp>
          <p:nvSpPr>
            <p:cNvPr id="10" name="Freeform 9"/>
            <p:cNvSpPr/>
            <p:nvPr/>
          </p:nvSpPr>
          <p:spPr>
            <a:xfrm>
              <a:off x="1229149" y="4193736"/>
              <a:ext cx="10269562" cy="1785386"/>
            </a:xfrm>
            <a:custGeom>
              <a:avLst/>
              <a:gdLst>
                <a:gd name="connsiteX0" fmla="*/ 0 w 10269562"/>
                <a:gd name="connsiteY0" fmla="*/ 0 h 1785386"/>
                <a:gd name="connsiteX1" fmla="*/ 10269562 w 10269562"/>
                <a:gd name="connsiteY1" fmla="*/ 0 h 1785386"/>
                <a:gd name="connsiteX2" fmla="*/ 10269562 w 10269562"/>
                <a:gd name="connsiteY2" fmla="*/ 1785386 h 1785386"/>
                <a:gd name="connsiteX3" fmla="*/ 0 w 10269562"/>
                <a:gd name="connsiteY3" fmla="*/ 1785386 h 1785386"/>
                <a:gd name="connsiteX4" fmla="*/ 0 w 10269562"/>
                <a:gd name="connsiteY4" fmla="*/ 0 h 178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9562" h="1785386">
                  <a:moveTo>
                    <a:pt x="0" y="0"/>
                  </a:moveTo>
                  <a:lnTo>
                    <a:pt x="10269562" y="0"/>
                  </a:lnTo>
                  <a:lnTo>
                    <a:pt x="10269562" y="1785386"/>
                  </a:lnTo>
                  <a:lnTo>
                    <a:pt x="0" y="1785386"/>
                  </a:lnTo>
                  <a:lnTo>
                    <a:pt x="0" y="0"/>
                  </a:lnTo>
                  <a:close/>
                </a:path>
              </a:pathLst>
            </a:custGeom>
            <a:ln w="28575">
              <a:solidFill>
                <a:schemeClr val="accent5">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387419" tIns="106680" rIns="106680" bIns="10668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ngôi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trở</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bộc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rõ</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qua.</a:t>
              </a:r>
              <a:endParaRPr kumimoji="0" lang="en-US"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11" name="Rectangle 10"/>
            <p:cNvSpPr/>
            <p:nvPr/>
          </p:nvSpPr>
          <p:spPr>
            <a:xfrm>
              <a:off x="766916" y="4033258"/>
              <a:ext cx="1640327" cy="1792355"/>
            </a:xfrm>
            <a:prstGeom prst="rect">
              <a:avLst/>
            </a:prstGeom>
            <a:blipFill rotWithShape="1">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96866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mond 6"/>
          <p:cNvSpPr/>
          <p:nvPr/>
        </p:nvSpPr>
        <p:spPr>
          <a:xfrm>
            <a:off x="2346005" y="109182"/>
            <a:ext cx="5792154" cy="2037806"/>
          </a:xfrm>
          <a:prstGeom prst="diamond">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Times New Roman" panose="02020603050405020304" pitchFamily="18" charset="0"/>
                <a:cs typeface="Times New Roman" panose="02020603050405020304" pitchFamily="18" charset="0"/>
              </a:rPr>
              <a:t>III.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Tổng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kết</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11"/>
          <p:cNvGrpSpPr/>
          <p:nvPr/>
        </p:nvGrpSpPr>
        <p:grpSpPr>
          <a:xfrm>
            <a:off x="281074" y="1384663"/>
            <a:ext cx="11501622" cy="4598125"/>
            <a:chOff x="281074" y="1384663"/>
            <a:chExt cx="11501622" cy="4598125"/>
          </a:xfrm>
        </p:grpSpPr>
        <p:grpSp>
          <p:nvGrpSpPr>
            <p:cNvPr id="2" name="Group 1"/>
            <p:cNvGrpSpPr/>
            <p:nvPr/>
          </p:nvGrpSpPr>
          <p:grpSpPr>
            <a:xfrm>
              <a:off x="281074" y="2508010"/>
              <a:ext cx="8053416" cy="2627297"/>
              <a:chOff x="281074" y="2508010"/>
              <a:chExt cx="8053416" cy="2627297"/>
            </a:xfrm>
          </p:grpSpPr>
          <p:sp>
            <p:nvSpPr>
              <p:cNvPr id="3" name="Oval 2"/>
              <p:cNvSpPr/>
              <p:nvPr/>
            </p:nvSpPr>
            <p:spPr>
              <a:xfrm>
                <a:off x="5707679" y="2508010"/>
                <a:ext cx="2626811" cy="262729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Freeform 3"/>
              <p:cNvSpPr/>
              <p:nvPr/>
            </p:nvSpPr>
            <p:spPr>
              <a:xfrm>
                <a:off x="6019743" y="2847692"/>
                <a:ext cx="1974676" cy="1974024"/>
              </a:xfrm>
              <a:custGeom>
                <a:avLst/>
                <a:gdLst>
                  <a:gd name="connsiteX0" fmla="*/ 0 w 1974676"/>
                  <a:gd name="connsiteY0" fmla="*/ 987012 h 1974024"/>
                  <a:gd name="connsiteX1" fmla="*/ 987338 w 1974676"/>
                  <a:gd name="connsiteY1" fmla="*/ 0 h 1974024"/>
                  <a:gd name="connsiteX2" fmla="*/ 1974676 w 1974676"/>
                  <a:gd name="connsiteY2" fmla="*/ 987012 h 1974024"/>
                  <a:gd name="connsiteX3" fmla="*/ 987338 w 1974676"/>
                  <a:gd name="connsiteY3" fmla="*/ 1974024 h 1974024"/>
                  <a:gd name="connsiteX4" fmla="*/ 0 w 1974676"/>
                  <a:gd name="connsiteY4" fmla="*/ 987012 h 1974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4676" h="1974024">
                    <a:moveTo>
                      <a:pt x="0" y="987012"/>
                    </a:moveTo>
                    <a:cubicBezTo>
                      <a:pt x="0" y="441900"/>
                      <a:pt x="442046" y="0"/>
                      <a:pt x="987338" y="0"/>
                    </a:cubicBezTo>
                    <a:cubicBezTo>
                      <a:pt x="1532630" y="0"/>
                      <a:pt x="1974676" y="441900"/>
                      <a:pt x="1974676" y="987012"/>
                    </a:cubicBezTo>
                    <a:cubicBezTo>
                      <a:pt x="1974676" y="1532124"/>
                      <a:pt x="1532630" y="1974024"/>
                      <a:pt x="987338" y="1974024"/>
                    </a:cubicBezTo>
                    <a:cubicBezTo>
                      <a:pt x="442046" y="1974024"/>
                      <a:pt x="0" y="1532124"/>
                      <a:pt x="0" y="987012"/>
                    </a:cubicBezTo>
                    <a:close/>
                  </a:path>
                </a:pathLst>
              </a:custGeom>
              <a:ln w="38100">
                <a:solidFill>
                  <a:schemeClr val="accent2">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24204" tIns="323966" rIns="324203" bIns="323967"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33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Trả</a:t>
                </a:r>
                <a:r>
                  <a:rPr kumimoji="0" lang="en-US" sz="33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3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lời</a:t>
                </a:r>
                <a:r>
                  <a:rPr kumimoji="0" lang="en-US" sz="33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3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câu</a:t>
                </a:r>
                <a:r>
                  <a:rPr kumimoji="0" lang="en-US" sz="33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3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hỏi</a:t>
                </a:r>
                <a:r>
                  <a:rPr kumimoji="0" lang="en-US" sz="33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3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sau</a:t>
                </a:r>
                <a:r>
                  <a:rPr kumimoji="0" lang="en-US" sz="33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6" name="Teardrop 5"/>
              <p:cNvSpPr/>
              <p:nvPr/>
            </p:nvSpPr>
            <p:spPr>
              <a:xfrm rot="2700000">
                <a:off x="2995958" y="2511186"/>
                <a:ext cx="2620484" cy="2620484"/>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8"/>
              <p:cNvSpPr/>
              <p:nvPr/>
            </p:nvSpPr>
            <p:spPr>
              <a:xfrm>
                <a:off x="3080013" y="2595602"/>
                <a:ext cx="2452374" cy="2452113"/>
              </a:xfrm>
              <a:custGeom>
                <a:avLst/>
                <a:gdLst>
                  <a:gd name="connsiteX0" fmla="*/ 0 w 2452374"/>
                  <a:gd name="connsiteY0" fmla="*/ 1226057 h 2452113"/>
                  <a:gd name="connsiteX1" fmla="*/ 1226187 w 2452374"/>
                  <a:gd name="connsiteY1" fmla="*/ 0 h 2452113"/>
                  <a:gd name="connsiteX2" fmla="*/ 2452374 w 2452374"/>
                  <a:gd name="connsiteY2" fmla="*/ 1226057 h 2452113"/>
                  <a:gd name="connsiteX3" fmla="*/ 1226187 w 2452374"/>
                  <a:gd name="connsiteY3" fmla="*/ 2452114 h 2452113"/>
                  <a:gd name="connsiteX4" fmla="*/ 0 w 2452374"/>
                  <a:gd name="connsiteY4" fmla="*/ 1226057 h 2452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374" h="2452113">
                    <a:moveTo>
                      <a:pt x="0" y="1226057"/>
                    </a:moveTo>
                    <a:cubicBezTo>
                      <a:pt x="0" y="548924"/>
                      <a:pt x="548983" y="0"/>
                      <a:pt x="1226187" y="0"/>
                    </a:cubicBezTo>
                    <a:cubicBezTo>
                      <a:pt x="1903391" y="0"/>
                      <a:pt x="2452374" y="548924"/>
                      <a:pt x="2452374" y="1226057"/>
                    </a:cubicBezTo>
                    <a:cubicBezTo>
                      <a:pt x="2452374" y="1903190"/>
                      <a:pt x="1903391" y="2452114"/>
                      <a:pt x="1226187" y="2452114"/>
                    </a:cubicBezTo>
                    <a:cubicBezTo>
                      <a:pt x="548983" y="2452114"/>
                      <a:pt x="0" y="1903190"/>
                      <a:pt x="0" y="1226057"/>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1224" tIns="391008" rIns="391223" bIns="391008"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Hoạt</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nhóm</a:t>
                </a:r>
                <a:endPar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0" name="Teardrop 9"/>
              <p:cNvSpPr/>
              <p:nvPr/>
            </p:nvSpPr>
            <p:spPr>
              <a:xfrm rot="2700000">
                <a:off x="281074" y="2511186"/>
                <a:ext cx="2620484" cy="2620484"/>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0"/>
              <p:cNvSpPr/>
              <p:nvPr/>
            </p:nvSpPr>
            <p:spPr>
              <a:xfrm>
                <a:off x="365129" y="2595602"/>
                <a:ext cx="2452374" cy="2452113"/>
              </a:xfrm>
              <a:custGeom>
                <a:avLst/>
                <a:gdLst>
                  <a:gd name="connsiteX0" fmla="*/ 0 w 2452374"/>
                  <a:gd name="connsiteY0" fmla="*/ 1226057 h 2452113"/>
                  <a:gd name="connsiteX1" fmla="*/ 1226187 w 2452374"/>
                  <a:gd name="connsiteY1" fmla="*/ 0 h 2452113"/>
                  <a:gd name="connsiteX2" fmla="*/ 2452374 w 2452374"/>
                  <a:gd name="connsiteY2" fmla="*/ 1226057 h 2452113"/>
                  <a:gd name="connsiteX3" fmla="*/ 1226187 w 2452374"/>
                  <a:gd name="connsiteY3" fmla="*/ 2452114 h 2452113"/>
                  <a:gd name="connsiteX4" fmla="*/ 0 w 2452374"/>
                  <a:gd name="connsiteY4" fmla="*/ 1226057 h 2452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374" h="2452113">
                    <a:moveTo>
                      <a:pt x="0" y="1226057"/>
                    </a:moveTo>
                    <a:cubicBezTo>
                      <a:pt x="0" y="548924"/>
                      <a:pt x="548983" y="0"/>
                      <a:pt x="1226187" y="0"/>
                    </a:cubicBezTo>
                    <a:cubicBezTo>
                      <a:pt x="1903391" y="0"/>
                      <a:pt x="2452374" y="548924"/>
                      <a:pt x="2452374" y="1226057"/>
                    </a:cubicBezTo>
                    <a:cubicBezTo>
                      <a:pt x="2452374" y="1903190"/>
                      <a:pt x="1903391" y="2452114"/>
                      <a:pt x="1226187" y="2452114"/>
                    </a:cubicBezTo>
                    <a:cubicBezTo>
                      <a:pt x="548983" y="2452114"/>
                      <a:pt x="0" y="1903190"/>
                      <a:pt x="0" y="1226057"/>
                    </a:cubicBezTo>
                    <a:close/>
                  </a:path>
                </a:pathLst>
              </a:custGeom>
              <a:blipFill rotWithShape="0">
                <a:blip r:embed="rId2"/>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2493" tIns="392278" rIns="392494" bIns="392278"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endParaRPr kumimoji="0" lang="en-US" sz="33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8" name="Flowchart: Display 7"/>
            <p:cNvSpPr/>
            <p:nvPr/>
          </p:nvSpPr>
          <p:spPr>
            <a:xfrm>
              <a:off x="8138159" y="1384663"/>
              <a:ext cx="3644537" cy="4598125"/>
            </a:xfrm>
            <a:prstGeom prst="flowChartDisplay">
              <a:avLst/>
            </a:prstGeom>
            <a:solidFill>
              <a:schemeClr val="accent2">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đặc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sắc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nghệ</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thuật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sức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cuốn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hút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ý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nghĩa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học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nghệ</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thuật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miêu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tả</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chuyện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Tô</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Hoài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Tree>
    <p:extLst>
      <p:ext uri="{BB962C8B-B14F-4D97-AF65-F5344CB8AC3E}">
        <p14:creationId xmlns:p14="http://schemas.microsoft.com/office/powerpoint/2010/main" val="329622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169817" y="359225"/>
            <a:ext cx="3931921" cy="1358539"/>
          </a:xfrm>
          <a:prstGeom prst="diamond">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a:t>
            </a:r>
          </a:p>
        </p:txBody>
      </p:sp>
      <p:sp>
        <p:nvSpPr>
          <p:cNvPr id="6" name="Diamond 5"/>
          <p:cNvSpPr/>
          <p:nvPr/>
        </p:nvSpPr>
        <p:spPr>
          <a:xfrm>
            <a:off x="7171510" y="398413"/>
            <a:ext cx="3931921" cy="1319351"/>
          </a:xfrm>
          <a:prstGeom prst="diamond">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Nghệ</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thuật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365757" y="1907175"/>
            <a:ext cx="3918860" cy="4754883"/>
          </a:xfrm>
          <a:prstGeom prst="roundRect">
            <a:avLst/>
          </a:prstGeom>
          <a:solidFill>
            <a:schemeClr val="accent1">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Vẻ</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đẹp</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cường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tráng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kiêu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căng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nông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nổi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gây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chết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Choắt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hối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hận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rút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học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học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lối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sống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thân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ái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chan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hòa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yêu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thương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giúp</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đỡ</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bạn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bè</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ứng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xử</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lễ</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độ</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khiêm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nhường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sự</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tự</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chủ</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ăn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năn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hối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lỗi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trước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cử</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chỉ</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sai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lầm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ounded Rectangle 8"/>
          <p:cNvSpPr/>
          <p:nvPr/>
        </p:nvSpPr>
        <p:spPr>
          <a:xfrm>
            <a:off x="4428309" y="1907175"/>
            <a:ext cx="7471954" cy="4754883"/>
          </a:xfrm>
          <a:prstGeom prst="roundRect">
            <a:avLst/>
          </a:prstGeom>
          <a:solidFill>
            <a:schemeClr val="accent1">
              <a:lumMod val="20000"/>
              <a:lumOff val="8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chuyện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kết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hợp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miêu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tả</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Xây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dựng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tượng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gần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gũi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trẻ</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thơ</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miêu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tả</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loài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chính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sinh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động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phép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đặc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biệt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biện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pháp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hóa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Lựa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ngôi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giàu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ảnh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cảm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xúc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mang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đặc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thoại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ounded Rectangle 9"/>
          <p:cNvSpPr/>
          <p:nvPr/>
        </p:nvSpPr>
        <p:spPr>
          <a:xfrm>
            <a:off x="4101738" y="169814"/>
            <a:ext cx="3331028" cy="731522"/>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TỔNG KẾT</a:t>
            </a:r>
          </a:p>
        </p:txBody>
      </p:sp>
    </p:spTree>
    <p:extLst>
      <p:ext uri="{BB962C8B-B14F-4D97-AF65-F5344CB8AC3E}">
        <p14:creationId xmlns:p14="http://schemas.microsoft.com/office/powerpoint/2010/main" val="290963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4"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33698" y="2650445"/>
            <a:ext cx="2544942" cy="2427378"/>
          </a:xfrm>
          <a:prstGeom prst="ellipse">
            <a:avLst/>
          </a:prstGeom>
          <a:ln>
            <a:noFill/>
          </a:ln>
          <a:effectLst>
            <a:softEdge rad="112500"/>
          </a:effectLst>
        </p:spPr>
      </p:pic>
      <p:sp>
        <p:nvSpPr>
          <p:cNvPr id="5" name="Plaque 4"/>
          <p:cNvSpPr/>
          <p:nvPr/>
        </p:nvSpPr>
        <p:spPr>
          <a:xfrm>
            <a:off x="3734505" y="173525"/>
            <a:ext cx="4170632" cy="809897"/>
          </a:xfrm>
          <a:prstGeom prst="plaque">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LUYỆN TẬP</a:t>
            </a:r>
          </a:p>
        </p:txBody>
      </p:sp>
      <p:sp>
        <p:nvSpPr>
          <p:cNvPr id="6" name="Rectangle 5"/>
          <p:cNvSpPr/>
          <p:nvPr/>
        </p:nvSpPr>
        <p:spPr>
          <a:xfrm>
            <a:off x="705395" y="1563609"/>
            <a:ext cx="10567850"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Dựa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gợi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ý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dưới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đây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hãy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một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lời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kể</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lời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kể</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xưng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lời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đối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thoại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nhân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vật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khác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705395" y="2650445"/>
          <a:ext cx="8621486" cy="3413760"/>
        </p:xfrm>
        <a:graphic>
          <a:graphicData uri="http://schemas.openxmlformats.org/drawingml/2006/table">
            <a:tbl>
              <a:tblPr firstRow="1" firstCol="1" bandRow="1"/>
              <a:tblGrid>
                <a:gridCol w="4241932">
                  <a:extLst>
                    <a:ext uri="{9D8B030D-6E8A-4147-A177-3AD203B41FA5}">
                      <a16:colId xmlns:a16="http://schemas.microsoft.com/office/drawing/2014/main" val="3159547274"/>
                    </a:ext>
                  </a:extLst>
                </a:gridCol>
                <a:gridCol w="4379554">
                  <a:extLst>
                    <a:ext uri="{9D8B030D-6E8A-4147-A177-3AD203B41FA5}">
                      <a16:colId xmlns:a16="http://schemas.microsoft.com/office/drawing/2014/main" val="1093927450"/>
                    </a:ext>
                  </a:extLst>
                </a:gridCol>
              </a:tblGrid>
              <a:tr h="0">
                <a:tc>
                  <a:txBody>
                    <a:bodyPr/>
                    <a:lstStyle/>
                    <a:p>
                      <a:pPr algn="just">
                        <a:spcAft>
                          <a:spcPts val="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Lời kể của Dế Mèn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 đối thoại của Dế Mèn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6302588"/>
                  </a:ext>
                </a:extLst>
              </a:tr>
              <a:tr h="0">
                <a:tc>
                  <a:txBody>
                    <a:bodyPr/>
                    <a:lstStyle/>
                    <a:p>
                      <a:pPr algn="just">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Một tai họa đến mà đứa ích kỉ thì không thể biết trước được. Đó là không trông thấy tôi, nhưng chị Cốc đã trông thấy Dế Choắt...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Sợ gì? Mày bảo tao sợ cái gì? Mày bảo tao biết sợ ai hơn tao nữa!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(Dế Mèn đối thoại với Dế Choắt)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9042546"/>
                  </a:ext>
                </a:extLst>
              </a:tr>
              <a:tr h="0">
                <a:tc>
                  <a:txBody>
                    <a:bodyPr/>
                    <a:lstStyle/>
                    <a:p>
                      <a:pPr algn="just">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2338191"/>
                  </a:ext>
                </a:extLst>
              </a:tr>
              <a:tr h="0">
                <a:tc>
                  <a:txBody>
                    <a:bodyPr/>
                    <a:lstStyle/>
                    <a:p>
                      <a:pPr algn="just">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5516108"/>
                  </a:ext>
                </a:extLst>
              </a:tr>
            </a:tbl>
          </a:graphicData>
        </a:graphic>
      </p:graphicFrame>
      <p:sp>
        <p:nvSpPr>
          <p:cNvPr id="8" name="Plaque 7"/>
          <p:cNvSpPr/>
          <p:nvPr/>
        </p:nvSpPr>
        <p:spPr>
          <a:xfrm>
            <a:off x="705395" y="758375"/>
            <a:ext cx="2103119" cy="63173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NV1</a:t>
            </a:r>
          </a:p>
        </p:txBody>
      </p:sp>
    </p:spTree>
    <p:extLst>
      <p:ext uri="{BB962C8B-B14F-4D97-AF65-F5344CB8AC3E}">
        <p14:creationId xmlns:p14="http://schemas.microsoft.com/office/powerpoint/2010/main" val="320406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90258" y="91440"/>
            <a:ext cx="4598125" cy="809897"/>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LUYỆN TẬP</a:t>
            </a:r>
          </a:p>
        </p:txBody>
      </p:sp>
      <p:sp>
        <p:nvSpPr>
          <p:cNvPr id="2" name="Rectangle 1"/>
          <p:cNvSpPr/>
          <p:nvPr/>
        </p:nvSpPr>
        <p:spPr>
          <a:xfrm>
            <a:off x="2571269" y="1148123"/>
            <a:ext cx="683610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TRÒ CHƠI RUNG CHUÔNG VÀNG</a:t>
            </a:r>
          </a:p>
        </p:txBody>
      </p:sp>
      <p:pic>
        <p:nvPicPr>
          <p:cNvPr id="10" name="Picture 9"/>
          <p:cNvPicPr>
            <a:picLocks noChangeAspect="1"/>
          </p:cNvPicPr>
          <p:nvPr/>
        </p:nvPicPr>
        <p:blipFill>
          <a:blip r:embed="rId3"/>
          <a:stretch>
            <a:fillRect/>
          </a:stretch>
        </p:blipFill>
        <p:spPr>
          <a:xfrm>
            <a:off x="496389" y="2521131"/>
            <a:ext cx="3788228" cy="31220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p:cNvPicPr>
            <a:picLocks noChangeAspect="1"/>
          </p:cNvPicPr>
          <p:nvPr/>
        </p:nvPicPr>
        <p:blipFill>
          <a:blip r:embed="rId4"/>
          <a:stretch>
            <a:fillRect/>
          </a:stretch>
        </p:blipFill>
        <p:spPr>
          <a:xfrm>
            <a:off x="4519747" y="1979684"/>
            <a:ext cx="6897190" cy="4342739"/>
          </a:xfrm>
          <a:prstGeom prst="rect">
            <a:avLst/>
          </a:prstGeom>
        </p:spPr>
      </p:pic>
    </p:spTree>
    <p:extLst>
      <p:ext uri="{BB962C8B-B14F-4D97-AF65-F5344CB8AC3E}">
        <p14:creationId xmlns:p14="http://schemas.microsoft.com/office/powerpoint/2010/main" val="269698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3134" y="588316"/>
            <a:ext cx="8259097" cy="5561761"/>
          </a:xfrm>
          <a:prstGeom prst="rect">
            <a:avLst/>
          </a:prstGeom>
        </p:spPr>
      </p:pic>
      <p:sp>
        <p:nvSpPr>
          <p:cNvPr id="6" name="Rectangle 5"/>
          <p:cNvSpPr/>
          <p:nvPr/>
        </p:nvSpPr>
        <p:spPr>
          <a:xfrm>
            <a:off x="4846612" y="1394714"/>
            <a:ext cx="5102942" cy="397846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endParaRPr>
          </a:p>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hãy</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kể</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tên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một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số</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truyện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đã</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chọn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một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câu</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chuyện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yêu</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thích</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chia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sẻ</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kinh</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nghiệm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tác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phẩm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này</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ight Arrow Callout 6"/>
          <p:cNvSpPr/>
          <p:nvPr/>
        </p:nvSpPr>
        <p:spPr>
          <a:xfrm>
            <a:off x="1032387" y="2004970"/>
            <a:ext cx="2831690" cy="2757948"/>
          </a:xfrm>
          <a:prstGeom prst="rightArrowCallou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Làm</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việc</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cá</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nhân</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396781" y="806824"/>
            <a:ext cx="1827936" cy="523220"/>
          </a:xfrm>
          <a:prstGeom prst="rect">
            <a:avLst/>
          </a:prstGeom>
        </p:spPr>
        <p:txBody>
          <a:bodyPr wrap="none">
            <a:spAutoFit/>
          </a:bodyPr>
          <a:lstStyle/>
          <a:p>
            <a:pPr marL="0" marR="0" lvl="0" indent="90170" algn="just"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Truyện.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ound Same Side Corner Rectangle 4">
            <a:extLst>
              <a:ext uri="{FF2B5EF4-FFF2-40B4-BE49-F238E27FC236}">
                <a16:creationId xmlns:a16="http://schemas.microsoft.com/office/drawing/2014/main" id="{7D9F36A9-BC09-646D-8AEA-E373BBAC61F8}"/>
              </a:ext>
            </a:extLst>
          </p:cNvPr>
          <p:cNvSpPr/>
          <p:nvPr/>
        </p:nvSpPr>
        <p:spPr>
          <a:xfrm>
            <a:off x="3271303" y="7555"/>
            <a:ext cx="5892236" cy="705999"/>
          </a:xfrm>
          <a:prstGeom prst="round2SameRect">
            <a:avLst/>
          </a:prstGeom>
          <a:solidFill>
            <a:schemeClr val="accent2">
              <a:lumMod val="60000"/>
              <a:lumOff val="4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tab pos="0" algn="l"/>
                <a:tab pos="57150" algn="l"/>
              </a:tabLst>
              <a:defRPr/>
            </a:pPr>
            <a:r>
              <a:rPr kumimoji="0" lang="de-DE"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TRI THỨC NGỮ VĂN</a:t>
            </a:r>
          </a:p>
        </p:txBody>
      </p:sp>
    </p:spTree>
    <p:extLst>
      <p:ext uri="{BB962C8B-B14F-4D97-AF65-F5344CB8AC3E}">
        <p14:creationId xmlns:p14="http://schemas.microsoft.com/office/powerpoint/2010/main" val="223100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nimation - 7529">
            <a:hlinkClick r:id="" action="ppaction://media"/>
            <a:extLst>
              <a:ext uri="{FF2B5EF4-FFF2-40B4-BE49-F238E27FC236}">
                <a16:creationId xmlns:a16="http://schemas.microsoft.com/office/drawing/2014/main"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a16="http://schemas.microsoft.com/office/drawing/2014/main" id="{8CF8B6F8-B8BC-493A-B4BD-2C95A6BD1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0800" y="2310425"/>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id="{9AF0BF5B-0D38-4359-BC88-6C30CF94BC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4478" y="3478892"/>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68B83A18-A3EE-4D0F-84B5-D788C2B958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4959869" y="3049650"/>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id="{BF333402-7BF3-4B2C-B7B1-963C3A575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id="{64291C02-9952-47BE-9648-BA615A21F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0" name="Action Button: Go to End 9">
            <a:hlinkClick r:id="" action="ppaction://hlinkshowjump?jump=nextslide" highlightClick="1"/>
            <a:extLst>
              <a:ext uri="{FF2B5EF4-FFF2-40B4-BE49-F238E27FC236}">
                <a16:creationId xmlns:a16="http://schemas.microsoft.com/office/drawing/2014/main"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Trailer Mini Gameshow RUNG CHUÔNG VÀ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8578" y="7249884"/>
            <a:ext cx="522515" cy="522515"/>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3437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033" y="4319794"/>
            <a:ext cx="5790737" cy="553045"/>
          </a:xfrm>
          <a:prstGeom prst="rect">
            <a:avLst/>
          </a:prstGeom>
          <a:noFill/>
        </p:spPr>
        <p:txBody>
          <a:bodyPr wrap="square" lIns="120975" tIns="60488" rIns="120975" bIns="6048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rPr>
              <a:t>     </a:t>
            </a: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1</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 name="Rectangle 2"/>
          <p:cNvSpPr/>
          <p:nvPr/>
        </p:nvSpPr>
        <p:spPr>
          <a:xfrm>
            <a:off x="3281179" y="1887416"/>
            <a:ext cx="7914346"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1: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Đoạn trích </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đầu tiên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được trích từ tác phẩm nào?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086967" y="4362429"/>
            <a:ext cx="4015843"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Đất rừng phương Nam.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7238352" y="4296549"/>
            <a:ext cx="3703258"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Dế Mèn phiêu lưu kí.</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ectangle 37"/>
          <p:cNvSpPr/>
          <p:nvPr/>
        </p:nvSpPr>
        <p:spPr>
          <a:xfrm>
            <a:off x="7247059" y="4292193"/>
            <a:ext cx="3703258"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Dế Mèn phiêu lưu kí</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8" name="Rectangle 17"/>
          <p:cNvSpPr/>
          <p:nvPr/>
        </p:nvSpPr>
        <p:spPr>
          <a:xfrm>
            <a:off x="1252070" y="5470236"/>
            <a:ext cx="3490058"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Thầy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thuốc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giỏi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ở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tấm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lòng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6910997" y="5716457"/>
            <a:ext cx="47628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năm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cuộc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18371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2</a:t>
            </a: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047140" y="2124747"/>
            <a:ext cx="8382423"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2: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Đoạn trích nằm ở phần nào của tác phẩm?</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632533" y="4333055"/>
            <a:ext cx="194796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ectangle 37"/>
          <p:cNvSpPr/>
          <p:nvPr/>
        </p:nvSpPr>
        <p:spPr>
          <a:xfrm>
            <a:off x="1632533" y="4333054"/>
            <a:ext cx="194796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I</a:t>
            </a:r>
            <a:endParaRPr kumimoji="0" lang="en-US" sz="3600" b="0" i="0" u="none" strike="noStrike" kern="1200" cap="none" spc="0" normalizeH="0" baseline="0" noProof="0" dirty="0">
              <a:ln>
                <a:noFill/>
              </a:ln>
              <a:solidFill>
                <a:srgbClr val="C00000"/>
              </a:solidFill>
              <a:effectLst/>
              <a:uLnTx/>
              <a:uFillTx/>
              <a:latin typeface="Calibri"/>
              <a:ea typeface="+mn-ea"/>
              <a:cs typeface="+mn-cs"/>
            </a:endParaRPr>
          </a:p>
        </p:txBody>
      </p:sp>
      <p:sp>
        <p:nvSpPr>
          <p:cNvPr id="6" name="Rectangle 5"/>
          <p:cNvSpPr/>
          <p:nvPr/>
        </p:nvSpPr>
        <p:spPr>
          <a:xfrm>
            <a:off x="8011185" y="4333053"/>
            <a:ext cx="225574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III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1632533" y="5705604"/>
            <a:ext cx="227305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VI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8139426" y="5705603"/>
            <a:ext cx="212750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3190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3</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874275" y="1803347"/>
            <a:ext cx="6327373" cy="1200329"/>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3: </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Hai nhân vật chính trong </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đoạn trích trên là 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069991" y="4367367"/>
            <a:ext cx="420179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Mẹ</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1207809" y="5691256"/>
            <a:ext cx="34820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p:cNvSpPr/>
          <p:nvPr/>
        </p:nvSpPr>
        <p:spPr>
          <a:xfrm>
            <a:off x="7403118" y="5652736"/>
            <a:ext cx="37785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Rectangle 39"/>
          <p:cNvSpPr/>
          <p:nvPr/>
        </p:nvSpPr>
        <p:spPr>
          <a:xfrm>
            <a:off x="7398762" y="5648380"/>
            <a:ext cx="37785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Choắt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7349422" y="4367366"/>
            <a:ext cx="374333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32792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132" y="168384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4</a:t>
            </a:r>
          </a:p>
        </p:txBody>
      </p:sp>
      <p:pic>
        <p:nvPicPr>
          <p:cNvPr id="12" name="Picture 11" descr="A close up of a logo&#10;&#10;Description generated with high confidence">
            <a:extLst>
              <a:ext uri="{FF2B5EF4-FFF2-40B4-BE49-F238E27FC236}">
                <a16:creationId xmlns:a16="http://schemas.microsoft.com/office/drawing/2014/main" id="{964FB21D-FDAE-4FB6-998B-E375D87B1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F5A1C9F4-6D35-4ADC-985D-1511E1F28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E0B0854F-5D45-4087-9590-C6C4141BB0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93F2B4A6-F0BC-459A-BBEA-007AA2104E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7618FB5C-14DD-4AB3-8FE3-2EFB72AA5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3A5D8ECF-D455-456D-B785-F4492FBDF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8538" y="469637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6" name="Rectangle 5"/>
          <p:cNvSpPr/>
          <p:nvPr/>
        </p:nvSpPr>
        <p:spPr>
          <a:xfrm>
            <a:off x="3808509" y="1944768"/>
            <a:ext cx="4984057"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4: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Phương thức biểu đạt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chính của đoạn trích là</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2140640" y="4433628"/>
            <a:ext cx="114326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ectangle 37"/>
          <p:cNvSpPr/>
          <p:nvPr/>
        </p:nvSpPr>
        <p:spPr>
          <a:xfrm>
            <a:off x="2140640" y="4433629"/>
            <a:ext cx="114326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Tự</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sự</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7"/>
          <p:cNvSpPr/>
          <p:nvPr/>
        </p:nvSpPr>
        <p:spPr>
          <a:xfrm>
            <a:off x="8149743" y="4403987"/>
            <a:ext cx="174759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2019476" y="5610775"/>
            <a:ext cx="145103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Miêu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tả</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8149743" y="5623187"/>
            <a:ext cx="185980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81604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4" grpId="0"/>
      <p:bldP spid="4"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5</a:t>
            </a: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0727" y="464418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784551" y="1918675"/>
            <a:ext cx="6478055"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5: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Đoạn trích </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a:t>
            </a:r>
            <a:endPar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đầu tiên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được kể lại theo lời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926573" y="4336412"/>
            <a:ext cx="16225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8149743" y="4336411"/>
            <a:ext cx="164500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1926573" y="5667446"/>
            <a:ext cx="185018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8149743" y="5609007"/>
            <a:ext cx="150714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Rectangle 38"/>
          <p:cNvSpPr/>
          <p:nvPr/>
        </p:nvSpPr>
        <p:spPr>
          <a:xfrm>
            <a:off x="1922217" y="4332056"/>
            <a:ext cx="16225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6386556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11" grpId="0"/>
      <p:bldP spid="11"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033" y="4319794"/>
            <a:ext cx="5790737" cy="553045"/>
          </a:xfrm>
          <a:prstGeom prst="rect">
            <a:avLst/>
          </a:prstGeom>
          <a:noFill/>
        </p:spPr>
        <p:txBody>
          <a:bodyPr wrap="square" lIns="120975" tIns="60488" rIns="120975" bIns="6048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rPr>
              <a:t>     </a:t>
            </a: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6</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7856" y="468841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383218" y="1862811"/>
            <a:ext cx="7026282"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6: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Tác giả đã khắc họa vẻ ngoài của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Dế Mèn như thế nào?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604679" y="4149802"/>
            <a:ext cx="2909771"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Ốm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yếu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gầy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gò</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xao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6896359" y="4136739"/>
            <a:ext cx="4374916"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Khỏe</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đẽ</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Rectangle 38"/>
          <p:cNvSpPr/>
          <p:nvPr/>
        </p:nvSpPr>
        <p:spPr>
          <a:xfrm>
            <a:off x="6892003" y="4119320"/>
            <a:ext cx="4374916"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Khỏe</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mạnh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cường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tráng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đẹp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đẽ</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Rectangle 9"/>
          <p:cNvSpPr/>
          <p:nvPr/>
        </p:nvSpPr>
        <p:spPr>
          <a:xfrm>
            <a:off x="1368857" y="5434042"/>
            <a:ext cx="3070071"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Mập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mạp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xấu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thô</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kệch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7046692" y="5434042"/>
            <a:ext cx="4065537"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Thân hình bình thường </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như bao con dế khác.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4797712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10000"/>
                            </p:stCondLst>
                            <p:childTnLst>
                              <p:par>
                                <p:cTn id="53" presetID="1" presetClass="entr" presetSubtype="0" fill="hold" grpId="0" nodeType="afterEffect">
                                  <p:stCondLst>
                                    <p:cond delay="100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11000"/>
                            </p:stCondLst>
                            <p:childTnLst>
                              <p:par>
                                <p:cTn id="56" presetID="1" presetClass="entr" presetSubtype="0" fill="hold" grpId="0" nodeType="afterEffect">
                                  <p:stCondLst>
                                    <p:cond delay="100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12000"/>
                            </p:stCondLst>
                            <p:childTnLst>
                              <p:par>
                                <p:cTn id="59" presetID="1" presetClass="entr" presetSubtype="0" fill="hold" grpId="0" nodeType="afterEffect">
                                  <p:stCondLst>
                                    <p:cond delay="1000"/>
                                  </p:stCondLst>
                                  <p:childTnLst>
                                    <p:set>
                                      <p:cBhvr>
                                        <p:cTn id="6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13000"/>
                            </p:stCondLst>
                            <p:childTnLst>
                              <p:par>
                                <p:cTn id="62" presetID="1" presetClass="entr" presetSubtype="0" fill="hold" grpId="0" nodeType="afterEffect">
                                  <p:stCondLst>
                                    <p:cond delay="1000"/>
                                  </p:stCondLst>
                                  <p:childTnLst>
                                    <p:set>
                                      <p:cBhvr>
                                        <p:cTn id="6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14000"/>
                            </p:stCondLst>
                            <p:childTnLst>
                              <p:par>
                                <p:cTn id="65" presetID="1" presetClass="entr" presetSubtype="0" fill="hold" grpId="0" nodeType="afterEffect">
                                  <p:stCondLst>
                                    <p:cond delay="1000"/>
                                  </p:stCondLst>
                                  <p:childTnLst>
                                    <p:set>
                                      <p:cBhvr>
                                        <p:cTn id="6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15000"/>
                            </p:stCondLst>
                            <p:childTnLst>
                              <p:par>
                                <p:cTn id="68" presetID="1" presetClass="entr" presetSubtype="0" fill="hold" grpId="0" nodeType="afterEffect">
                                  <p:stCondLst>
                                    <p:cond delay="1000"/>
                                  </p:stCondLst>
                                  <p:childTnLst>
                                    <p:set>
                                      <p:cBhvr>
                                        <p:cTn id="6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5669" y="464488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1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1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1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1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14"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15"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16"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17"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1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1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2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2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2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2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6" name="TextBox 45"/>
          <p:cNvSpPr txBox="1"/>
          <p:nvPr/>
        </p:nvSpPr>
        <p:spPr>
          <a:xfrm>
            <a:off x="865288" y="202683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7</a:t>
            </a:r>
          </a:p>
        </p:txBody>
      </p:sp>
      <p:sp>
        <p:nvSpPr>
          <p:cNvPr id="2" name="Rectangle 1"/>
          <p:cNvSpPr/>
          <p:nvPr/>
        </p:nvSpPr>
        <p:spPr>
          <a:xfrm>
            <a:off x="3226527" y="1996059"/>
            <a:ext cx="825572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7: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Tính cách của Dế Mèn trong đoạn trích </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đầu tiên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như thế nào?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952390" y="4106278"/>
            <a:ext cx="45482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Hiền lành, tốt bụng và </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thích giúp đỡ người khác.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6718737" y="4167833"/>
            <a:ext cx="4673074"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Khiêm tốn, đối xử hòa nhã với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tất cả các con vật chung quanh,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Rectangle 24"/>
          <p:cNvSpPr/>
          <p:nvPr/>
        </p:nvSpPr>
        <p:spPr>
          <a:xfrm>
            <a:off x="865288" y="5559287"/>
            <a:ext cx="4559261"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Hung hăng, kiêu ngạo,</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xem thường các con vật 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Rectangle 29"/>
          <p:cNvSpPr/>
          <p:nvPr/>
        </p:nvSpPr>
        <p:spPr>
          <a:xfrm>
            <a:off x="860932" y="5554931"/>
            <a:ext cx="4559261"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Hung hăng, kiêu ngạo,</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xem thường các con vật khác.</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7354389" y="5554930"/>
            <a:ext cx="3546164"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Hiền lành và ngại va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chạm với mọi người. 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76988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beep.wav"/>
                                        </p:tgtEl>
                                      </p:cMediaNode>
                                    </p:audio>
                                  </p:subTnLst>
                                </p:cTn>
                              </p:par>
                            </p:childTnLst>
                          </p:cTn>
                        </p:par>
                        <p:par>
                          <p:cTn id="15" fill="hold">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beep.wav"/>
                                        </p:tgtEl>
                                      </p:cMediaNode>
                                    </p:audio>
                                  </p:subTnLst>
                                </p:cTn>
                              </p:par>
                            </p:childTnLst>
                          </p:cTn>
                        </p:par>
                        <p:par>
                          <p:cTn id="18" fill="hold">
                            <p:stCondLst>
                              <p:cond delay="2000"/>
                            </p:stCondLst>
                            <p:childTnLst>
                              <p:par>
                                <p:cTn id="19" presetID="1" presetClass="entr" presetSubtype="0" fill="hold" grpId="0" nodeType="afterEffect">
                                  <p:stCondLst>
                                    <p:cond delay="100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beep.wav"/>
                                        </p:tgtEl>
                                      </p:cMediaNode>
                                    </p:audio>
                                  </p:subTnLst>
                                </p:cTn>
                              </p:par>
                            </p:childTnLst>
                          </p:cTn>
                        </p:par>
                        <p:par>
                          <p:cTn id="21" fill="hold">
                            <p:stCondLst>
                              <p:cond delay="3000"/>
                            </p:stCondLst>
                            <p:childTnLst>
                              <p:par>
                                <p:cTn id="22" presetID="1" presetClass="entr" presetSubtype="0" fill="hold" grpId="0" nodeType="afterEffect">
                                  <p:stCondLst>
                                    <p:cond delay="100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4" fill="hold">
                            <p:stCondLst>
                              <p:cond delay="4000"/>
                            </p:stCondLst>
                            <p:childTnLst>
                              <p:par>
                                <p:cTn id="25" presetID="1" presetClass="entr" presetSubtype="0"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eep.wav"/>
                                        </p:tgtEl>
                                      </p:cMediaNode>
                                    </p:audio>
                                  </p:subTnLst>
                                </p:cTn>
                              </p:par>
                            </p:childTnLst>
                          </p:cTn>
                        </p:par>
                        <p:par>
                          <p:cTn id="27" fill="hold">
                            <p:stCondLst>
                              <p:cond delay="5000"/>
                            </p:stCondLst>
                            <p:childTnLst>
                              <p:par>
                                <p:cTn id="28" presetID="1" presetClass="entr" presetSubtype="0"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eep.wav"/>
                                        </p:tgtEl>
                                      </p:cMediaNode>
                                    </p:audio>
                                  </p:subTnLst>
                                </p:cTn>
                              </p:par>
                            </p:childTnLst>
                          </p:cTn>
                        </p:par>
                        <p:par>
                          <p:cTn id="30" fill="hold">
                            <p:stCondLst>
                              <p:cond delay="6000"/>
                            </p:stCondLst>
                            <p:childTnLst>
                              <p:par>
                                <p:cTn id="31" presetID="1" presetClass="entr" presetSubtype="0" fill="hold" grpId="0" nodeType="afterEffect">
                                  <p:stCondLst>
                                    <p:cond delay="100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beep.wav"/>
                                        </p:tgtEl>
                                      </p:cMediaNode>
                                    </p:audio>
                                  </p:subTnLst>
                                </p:cTn>
                              </p:par>
                            </p:childTnLst>
                          </p:cTn>
                        </p:par>
                        <p:par>
                          <p:cTn id="33" fill="hold">
                            <p:stCondLst>
                              <p:cond delay="7000"/>
                            </p:stCondLst>
                            <p:childTnLst>
                              <p:par>
                                <p:cTn id="34" presetID="1" presetClass="entr" presetSubtype="0" fill="hold" grpId="0" nodeType="afterEffect">
                                  <p:stCondLst>
                                    <p:cond delay="1000"/>
                                  </p:stCondLst>
                                  <p:childTnLst>
                                    <p:set>
                                      <p:cBhvr>
                                        <p:cTn id="3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beep.wav"/>
                                        </p:tgtEl>
                                      </p:cMediaNode>
                                    </p:audio>
                                  </p:subTnLst>
                                </p:cTn>
                              </p:par>
                            </p:childTnLst>
                          </p:cTn>
                        </p:par>
                        <p:par>
                          <p:cTn id="36" fill="hold">
                            <p:stCondLst>
                              <p:cond delay="8000"/>
                            </p:stCondLst>
                            <p:childTnLst>
                              <p:par>
                                <p:cTn id="37" presetID="1" presetClass="entr" presetSubtype="0" fill="hold" grpId="0" nodeType="afterEffect">
                                  <p:stCondLst>
                                    <p:cond delay="100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beep.wav"/>
                                        </p:tgtEl>
                                      </p:cMediaNode>
                                    </p:audio>
                                  </p:subTnLst>
                                </p:cTn>
                              </p:par>
                            </p:childTnLst>
                          </p:cTn>
                        </p:par>
                        <p:par>
                          <p:cTn id="39" fill="hold">
                            <p:stCondLst>
                              <p:cond delay="9000"/>
                            </p:stCondLst>
                            <p:childTnLst>
                              <p:par>
                                <p:cTn id="40" presetID="1" presetClass="entr" presetSubtype="0" fill="hold" grpId="0" nodeType="afterEffect">
                                  <p:stCondLst>
                                    <p:cond delay="1000"/>
                                  </p:stCondLst>
                                  <p:childTnLst>
                                    <p:set>
                                      <p:cBhvr>
                                        <p:cTn id="4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beep.wav"/>
                                        </p:tgtEl>
                                      </p:cMediaNode>
                                    </p:audio>
                                  </p:subTnLst>
                                </p:cTn>
                              </p:par>
                            </p:childTnLst>
                          </p:cTn>
                        </p:par>
                        <p:par>
                          <p:cTn id="42" fill="hold">
                            <p:stCondLst>
                              <p:cond delay="10000"/>
                            </p:stCondLst>
                            <p:childTnLst>
                              <p:par>
                                <p:cTn id="43" presetID="1" presetClass="entr" presetSubtype="0" fill="hold" grpId="0" nodeType="afterEffect">
                                  <p:stCondLst>
                                    <p:cond delay="100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beep.wav"/>
                                        </p:tgtEl>
                                      </p:cMediaNode>
                                    </p:audio>
                                  </p:subTnLst>
                                </p:cTn>
                              </p:par>
                            </p:childTnLst>
                          </p:cTn>
                        </p:par>
                        <p:par>
                          <p:cTn id="45" fill="hold">
                            <p:stCondLst>
                              <p:cond delay="11000"/>
                            </p:stCondLst>
                            <p:childTnLst>
                              <p:par>
                                <p:cTn id="46" presetID="1" presetClass="entr" presetSubtype="0" fill="hold" grpId="0" nodeType="afterEffect">
                                  <p:stCondLst>
                                    <p:cond delay="100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eep.wav"/>
                                        </p:tgtEl>
                                      </p:cMediaNode>
                                    </p:audio>
                                  </p:subTnLst>
                                </p:cTn>
                              </p:par>
                            </p:childTnLst>
                          </p:cTn>
                        </p:par>
                        <p:par>
                          <p:cTn id="48" fill="hold">
                            <p:stCondLst>
                              <p:cond delay="12000"/>
                            </p:stCondLst>
                            <p:childTnLst>
                              <p:par>
                                <p:cTn id="49" presetID="1" presetClass="entr" presetSubtype="0" fill="hold" grpId="0" nodeType="afterEffect">
                                  <p:stCondLst>
                                    <p:cond delay="1000"/>
                                  </p:stCondLst>
                                  <p:childTnLst>
                                    <p:set>
                                      <p:cBhvr>
                                        <p:cTn id="5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eep.wav"/>
                                        </p:tgtEl>
                                      </p:cMediaNode>
                                    </p:audio>
                                  </p:subTnLst>
                                </p:cTn>
                              </p:par>
                            </p:childTnLst>
                          </p:cTn>
                        </p:par>
                        <p:par>
                          <p:cTn id="51" fill="hold">
                            <p:stCondLst>
                              <p:cond delay="13000"/>
                            </p:stCondLst>
                            <p:childTnLst>
                              <p:par>
                                <p:cTn id="52" presetID="1" presetClass="entr" presetSubtype="0" fill="hold" grpId="0" nodeType="afterEffect">
                                  <p:stCondLst>
                                    <p:cond delay="1000"/>
                                  </p:stCondLst>
                                  <p:childTnLst>
                                    <p:set>
                                      <p:cBhvr>
                                        <p:cTn id="5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beep.wav"/>
                                        </p:tgtEl>
                                      </p:cMediaNode>
                                    </p:audio>
                                  </p:subTnLst>
                                </p:cTn>
                              </p:par>
                            </p:childTnLst>
                          </p:cTn>
                        </p:par>
                        <p:par>
                          <p:cTn id="54" fill="hold">
                            <p:stCondLst>
                              <p:cond delay="14000"/>
                            </p:stCondLst>
                            <p:childTnLst>
                              <p:par>
                                <p:cTn id="55" presetID="1" presetClass="entr" presetSubtype="0" fill="hold" grpId="0" nodeType="afterEffect">
                                  <p:stCondLst>
                                    <p:cond delay="1000"/>
                                  </p:stCondLst>
                                  <p:childTnLst>
                                    <p:set>
                                      <p:cBhvr>
                                        <p:cTn id="5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beep.wav"/>
                                        </p:tgtEl>
                                      </p:cMediaNode>
                                    </p:audio>
                                  </p:subTnLst>
                                </p:cTn>
                              </p:par>
                            </p:childTnLst>
                          </p:cTn>
                        </p:par>
                        <p:par>
                          <p:cTn id="57" fill="hold">
                            <p:stCondLst>
                              <p:cond delay="15000"/>
                            </p:stCondLst>
                            <p:childTnLst>
                              <p:par>
                                <p:cTn id="58" presetID="1" presetClass="entr" presetSubtype="0" fill="hold" grpId="0" nodeType="afterEffect">
                                  <p:stCondLst>
                                    <p:cond delay="100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8</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5" name="Rectangle 4"/>
          <p:cNvSpPr/>
          <p:nvPr/>
        </p:nvSpPr>
        <p:spPr>
          <a:xfrm>
            <a:off x="3196418" y="1926458"/>
            <a:ext cx="8298896"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8: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đầu tiên mà Dế Mèn rút ra được qua cái chết của Dế Choắt là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924723" y="4209758"/>
            <a:ext cx="4854473"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Không nên trêu ghẹo những con </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vật khác, nhất là họ hàng nhà Cốc.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890035" y="4151923"/>
            <a:ext cx="460527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Nếu</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nhờ</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giúp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đỡ</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nhiệt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nếu</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ngày</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cần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sẽ</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giúp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đỡ</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1040318" y="5524775"/>
            <a:ext cx="4248168"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Ở đời mà có thói hung hăng bậy bạ, </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có óc mà không biết nghĩ, sớm muộn</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rồi cũng mang vạ vào thân.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8" name="TextBox 17"/>
          <p:cNvSpPr txBox="1"/>
          <p:nvPr/>
        </p:nvSpPr>
        <p:spPr>
          <a:xfrm>
            <a:off x="7923007" y="5653201"/>
            <a:ext cx="26341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A,B,C</a:t>
            </a:r>
          </a:p>
        </p:txBody>
      </p:sp>
      <p:sp>
        <p:nvSpPr>
          <p:cNvPr id="40" name="TextBox 39"/>
          <p:cNvSpPr txBox="1"/>
          <p:nvPr/>
        </p:nvSpPr>
        <p:spPr>
          <a:xfrm>
            <a:off x="7923007" y="5653201"/>
            <a:ext cx="26341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A,B,C</a:t>
            </a:r>
          </a:p>
        </p:txBody>
      </p:sp>
    </p:spTree>
    <p:extLst>
      <p:ext uri="{BB962C8B-B14F-4D97-AF65-F5344CB8AC3E}">
        <p14:creationId xmlns:p14="http://schemas.microsoft.com/office/powerpoint/2010/main" val="586536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fade">
                                      <p:cBhvr>
                                        <p:cTn id="17" dur="1000"/>
                                        <p:tgtEl>
                                          <p:spTgt spid="40">
                                            <p:txEl>
                                              <p:pRg st="0" end="0"/>
                                            </p:txEl>
                                          </p:spTgt>
                                        </p:tgtEl>
                                      </p:cBhvr>
                                    </p:animEffect>
                                    <p:anim calcmode="lin" valueType="num">
                                      <p:cBhvr>
                                        <p:cTn id="18"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64133" y="147287"/>
            <a:ext cx="4598125"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p>
        </p:txBody>
      </p:sp>
      <p:pic>
        <p:nvPicPr>
          <p:cNvPr id="4" name="Picture 3"/>
          <p:cNvPicPr>
            <a:picLocks noChangeAspect="1"/>
          </p:cNvPicPr>
          <p:nvPr/>
        </p:nvPicPr>
        <p:blipFill>
          <a:blip r:embed="rId2"/>
          <a:stretch>
            <a:fillRect/>
          </a:stretch>
        </p:blipFill>
        <p:spPr>
          <a:xfrm>
            <a:off x="7919936" y="3750720"/>
            <a:ext cx="3519896" cy="2665064"/>
          </a:xfrm>
          <a:prstGeom prst="ellipse">
            <a:avLst/>
          </a:prstGeom>
          <a:ln>
            <a:noFill/>
          </a:ln>
          <a:effectLst>
            <a:softEdge rad="112500"/>
          </a:effectLst>
        </p:spPr>
      </p:pic>
      <p:sp>
        <p:nvSpPr>
          <p:cNvPr id="6" name="Cloud Callout 5"/>
          <p:cNvSpPr/>
          <p:nvPr/>
        </p:nvSpPr>
        <p:spPr>
          <a:xfrm>
            <a:off x="1476102" y="1894115"/>
            <a:ext cx="8556171" cy="4258491"/>
          </a:xfrm>
          <a:prstGeom prst="cloudCallout">
            <a:avLst>
              <a:gd name="adj1" fmla="val 51735"/>
              <a:gd name="adj2" fmla="val 54188"/>
            </a:avLst>
          </a:prstGeom>
          <a:ln w="28575"/>
          <a:scene3d>
            <a:camera prst="perspectiveContrastingRigh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Hiện nay, trong cuộc sống, đặc biệt là trong lớp học vẫn còn hiện tượng " Dế Mèn". Giả sử em gặp những hiện này, em sẽ nói với bạn như thế nào? Em rút ra được bài học ứng xử như thế nào cho bản thân qua câu chuyện Dế Mèn?</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ight Arrow 6"/>
          <p:cNvSpPr/>
          <p:nvPr/>
        </p:nvSpPr>
        <p:spPr>
          <a:xfrm>
            <a:off x="300446" y="627018"/>
            <a:ext cx="3500845" cy="1737360"/>
          </a:xfrm>
          <a:prstGeom prst="rightArrow">
            <a:avLst>
              <a:gd name="adj1" fmla="val 50000"/>
              <a:gd name="adj2" fmla="val 4066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Thảo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nhóm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6274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67033" y="1301095"/>
            <a:ext cx="6564573" cy="121199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endParaRPr>
          </a:p>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3"/>
          <a:stretch>
            <a:fillRect/>
          </a:stretch>
        </p:blipFill>
        <p:spPr>
          <a:xfrm>
            <a:off x="2484809" y="267124"/>
            <a:ext cx="9729019" cy="6590876"/>
          </a:xfrm>
          <a:prstGeom prst="rect">
            <a:avLst/>
          </a:prstGeom>
        </p:spPr>
      </p:pic>
      <p:sp>
        <p:nvSpPr>
          <p:cNvPr id="7" name="Rectangle 6"/>
          <p:cNvSpPr/>
          <p:nvPr/>
        </p:nvSpPr>
        <p:spPr>
          <a:xfrm>
            <a:off x="4423855" y="1478452"/>
            <a:ext cx="6086902" cy="4671472"/>
          </a:xfrm>
          <a:prstGeom prst="rect">
            <a:avLst/>
          </a:prstGeom>
        </p:spPr>
        <p:txBody>
          <a:bodyPr wrap="square">
            <a:spAutoFit/>
          </a:bodyPr>
          <a:lstStyle/>
          <a:p>
            <a:pPr marL="457200" marR="0" lvl="0"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v"/>
              <a:tabLst>
                <a:tab pos="1386840"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phẩm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v"/>
              <a:tabLst>
                <a:tab pos="1386840"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muốn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tóm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dung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dựa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p>
          <a:p>
            <a:pPr marL="457200" marR="0" lvl="0" indent="-457200" algn="l" defTabSz="914400" rtl="0" eaLnBrk="1" fontAlgn="auto" latinLnBrk="0" hangingPunct="1">
              <a:lnSpc>
                <a:spcPct val="107000"/>
              </a:lnSpc>
              <a:spcBef>
                <a:spcPts val="0"/>
              </a:spcBef>
              <a:spcAft>
                <a:spcPts val="0"/>
              </a:spcAft>
              <a:buClrTx/>
              <a:buSzTx/>
              <a:buFont typeface="Wingdings" panose="05000000000000000000" pitchFamily="2" charset="2"/>
              <a:buChar char="v"/>
              <a:tabLst>
                <a:tab pos="1386840"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chi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ight Arrow Callout 7"/>
          <p:cNvSpPr/>
          <p:nvPr/>
        </p:nvSpPr>
        <p:spPr>
          <a:xfrm>
            <a:off x="464763" y="2289129"/>
            <a:ext cx="2919661" cy="2862476"/>
          </a:xfrm>
          <a:prstGeom prst="rightArrowCallou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Làm</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việc</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cá</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nhân</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344561" y="285993"/>
            <a:ext cx="1827936" cy="523220"/>
          </a:xfrm>
          <a:prstGeom prst="rect">
            <a:avLst/>
          </a:prstGeom>
        </p:spPr>
        <p:txBody>
          <a:bodyPr wrap="none">
            <a:spAutoFit/>
          </a:bodyPr>
          <a:lstStyle/>
          <a:p>
            <a:pPr marL="0" marR="0" lvl="0" indent="90170" algn="just"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Truyện.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4"/>
          <a:stretch>
            <a:fillRect/>
          </a:stretch>
        </p:blipFill>
        <p:spPr>
          <a:xfrm>
            <a:off x="1976284" y="5545394"/>
            <a:ext cx="1537042" cy="1312606"/>
          </a:xfrm>
          <a:prstGeom prst="rect">
            <a:avLst/>
          </a:prstGeom>
        </p:spPr>
      </p:pic>
    </p:spTree>
    <p:extLst>
      <p:ext uri="{BB962C8B-B14F-4D97-AF65-F5344CB8AC3E}">
        <p14:creationId xmlns:p14="http://schemas.microsoft.com/office/powerpoint/2010/main" val="85774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1000"/>
                                        <p:tgtEl>
                                          <p:spTgt spid="7">
                                            <p:txEl>
                                              <p:pRg st="0" end="0"/>
                                            </p:txEl>
                                          </p:spTgt>
                                        </p:tgtEl>
                                      </p:cBhvr>
                                    </p:animEffect>
                                    <p:anim calcmode="lin" valueType="num">
                                      <p:cBhvr>
                                        <p:cTn id="2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fade">
                                      <p:cBhvr>
                                        <p:cTn id="33" dur="1000"/>
                                        <p:tgtEl>
                                          <p:spTgt spid="7">
                                            <p:txEl>
                                              <p:pRg st="1" end="1"/>
                                            </p:txEl>
                                          </p:spTgt>
                                        </p:tgtEl>
                                      </p:cBhvr>
                                    </p:animEffect>
                                    <p:anim calcmode="lin" valueType="num">
                                      <p:cBhvr>
                                        <p:cTn id="3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fade">
                                      <p:cBhvr>
                                        <p:cTn id="40" dur="1000"/>
                                        <p:tgtEl>
                                          <p:spTgt spid="7">
                                            <p:txEl>
                                              <p:pRg st="2" end="2"/>
                                            </p:txEl>
                                          </p:spTgt>
                                        </p:tgtEl>
                                      </p:cBhvr>
                                    </p:animEffect>
                                    <p:anim calcmode="lin" valueType="num">
                                      <p:cBhvr>
                                        <p:cTn id="4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970651" y="258489"/>
            <a:ext cx="4250697"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p>
        </p:txBody>
      </p:sp>
      <p:sp>
        <p:nvSpPr>
          <p:cNvPr id="7" name="Plaque 6"/>
          <p:cNvSpPr/>
          <p:nvPr/>
        </p:nvSpPr>
        <p:spPr>
          <a:xfrm>
            <a:off x="917842" y="761353"/>
            <a:ext cx="2164570"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Gợi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ý</a:t>
            </a:r>
          </a:p>
        </p:txBody>
      </p:sp>
      <p:grpSp>
        <p:nvGrpSpPr>
          <p:cNvPr id="2" name="Group 1"/>
          <p:cNvGrpSpPr/>
          <p:nvPr/>
        </p:nvGrpSpPr>
        <p:grpSpPr>
          <a:xfrm>
            <a:off x="2905431" y="1375419"/>
            <a:ext cx="7492181" cy="5246608"/>
            <a:chOff x="2905431" y="1375419"/>
            <a:chExt cx="7492181" cy="5246608"/>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5667" b="94167" l="5167" r="93667"/>
                      </a14:imgEffect>
                    </a14:imgLayer>
                  </a14:imgProps>
                </a:ext>
              </a:extLst>
            </a:blip>
            <a:stretch>
              <a:fillRect/>
            </a:stretch>
          </p:blipFill>
          <p:spPr>
            <a:xfrm>
              <a:off x="2905431" y="1375419"/>
              <a:ext cx="7492181" cy="5246608"/>
            </a:xfrm>
            <a:prstGeom prst="rect">
              <a:avLst/>
            </a:prstGeom>
          </p:spPr>
        </p:pic>
        <p:sp>
          <p:nvSpPr>
            <p:cNvPr id="4" name="Rectangle 3"/>
            <p:cNvSpPr/>
            <p:nvPr/>
          </p:nvSpPr>
          <p:spPr>
            <a:xfrm>
              <a:off x="3559279" y="1891736"/>
              <a:ext cx="6096000" cy="4154984"/>
            </a:xfrm>
            <a:prstGeom prst="rect">
              <a:avLst/>
            </a:prstGeom>
            <a:solidFill>
              <a:schemeClr val="bg1"/>
            </a:solidFill>
          </p:spPr>
          <p:txBody>
            <a:bodyPr>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4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rPr>
                <a:t>Qua câu chuyện của Dế Mèn khiến em hiểu vì Dế Mèn mới lớn, sống trong một thế giới nhỏ bé, quanh quẩn gồm những người hiền lành nên đã lầm tưởng sự ngông cuồng là tài ba của mình, có thái độ kiêu căng, tự phụ. Đây cũng là những lỗi lầm dễ mắc phải ở những người tuổi mới lớn. </a:t>
              </a:r>
              <a:endParaRPr kumimoji="0" lang="en-US" sz="24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4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rPr>
                <a:t>Thái độ cần có trước những lỗi lầm: chúng ta phải biết nhận ra và sửa chữa những sai lầm mà mình mắc phải, phải tự trọng, biết nghiêm khắc trước những thiếu xót của mình.</a:t>
              </a:r>
              <a:endParaRPr kumimoji="0" lang="en-US" sz="24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endParaRPr>
            </a:p>
          </p:txBody>
        </p:sp>
      </p:grpSp>
      <p:pic>
        <p:nvPicPr>
          <p:cNvPr id="9" name="Picture 8"/>
          <p:cNvPicPr>
            <a:picLocks noChangeAspect="1"/>
          </p:cNvPicPr>
          <p:nvPr/>
        </p:nvPicPr>
        <p:blipFill>
          <a:blip r:embed="rId4"/>
          <a:stretch>
            <a:fillRect/>
          </a:stretch>
        </p:blipFill>
        <p:spPr>
          <a:xfrm>
            <a:off x="575187" y="2536723"/>
            <a:ext cx="2657168" cy="26694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5414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3750" y="228247"/>
            <a:ext cx="8059782" cy="584775"/>
          </a:xfrm>
          <a:prstGeom prst="rect">
            <a:avLst/>
          </a:prstGeom>
          <a:solidFill>
            <a:schemeClr val="accent6">
              <a:lumMod val="40000"/>
              <a:lumOff val="6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HOẠT ĐỘNG KHÁM PHÁ KIẾN THỨC.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Can 5"/>
          <p:cNvSpPr/>
          <p:nvPr/>
        </p:nvSpPr>
        <p:spPr>
          <a:xfrm>
            <a:off x="1740310" y="1445008"/>
            <a:ext cx="8840604" cy="4049486"/>
          </a:xfrm>
          <a:prstGeom prst="can">
            <a:avLst/>
          </a:prstGeom>
          <a:solidFill>
            <a:schemeClr val="bg2"/>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just"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Truyện là một loại tác phẩm văn học kể lại một câu chuyện, có cốt truyện, nhân vật, không gian, thời gian, hoàn cảnh diễn ra các sự việc.</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4748349" y="1548499"/>
            <a:ext cx="3030583" cy="718457"/>
          </a:xfrm>
          <a:prstGeom prst="roundRect">
            <a:avLst/>
          </a:prstGeom>
          <a:solidFill>
            <a:schemeClr val="accent2">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Truyện.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Cloud Callout 8"/>
          <p:cNvSpPr/>
          <p:nvPr/>
        </p:nvSpPr>
        <p:spPr>
          <a:xfrm>
            <a:off x="1946365" y="2400114"/>
            <a:ext cx="8634549" cy="2961222"/>
          </a:xfrm>
          <a:prstGeom prst="cloudCallout">
            <a:avLst/>
          </a:prstGeom>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Theo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chỗ</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thoại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thoại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8347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67033" y="1301095"/>
            <a:ext cx="6564573" cy="121199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endParaRPr>
          </a:p>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Cloud Callout 6"/>
          <p:cNvSpPr/>
          <p:nvPr/>
        </p:nvSpPr>
        <p:spPr>
          <a:xfrm>
            <a:off x="1018738" y="1301095"/>
            <a:ext cx="6546193" cy="3126658"/>
          </a:xfrm>
          <a:prstGeom prst="cloudCallou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2146992" y="2126722"/>
            <a:ext cx="4951605" cy="147540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thoại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p>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thoại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9" name="Picture 8"/>
          <p:cNvPicPr>
            <a:picLocks noChangeAspect="1"/>
          </p:cNvPicPr>
          <p:nvPr/>
        </p:nvPicPr>
        <p:blipFill>
          <a:blip r:embed="rId3"/>
          <a:stretch>
            <a:fillRect/>
          </a:stretch>
        </p:blipFill>
        <p:spPr>
          <a:xfrm>
            <a:off x="7790377" y="1203723"/>
            <a:ext cx="3066675" cy="302018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Plaque 9"/>
          <p:cNvSpPr/>
          <p:nvPr/>
        </p:nvSpPr>
        <p:spPr>
          <a:xfrm>
            <a:off x="118260" y="212062"/>
            <a:ext cx="4758010" cy="845871"/>
          </a:xfrm>
          <a:prstGeom prst="plaque">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2.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Truyện</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đồng</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thoại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09624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Right Arrow 2"/>
          <p:cNvSpPr/>
          <p:nvPr/>
        </p:nvSpPr>
        <p:spPr>
          <a:xfrm>
            <a:off x="1371599" y="1831071"/>
            <a:ext cx="2816943" cy="3129095"/>
          </a:xfrm>
          <a:prstGeom prst="rightArrow">
            <a:avLst>
              <a:gd name="adj1" fmla="val 50000"/>
              <a:gd name="adj2" fmla="val 45695"/>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thoại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466760" y="2272235"/>
            <a:ext cx="7095975" cy="2246769"/>
          </a:xfrm>
          <a:prstGeom prst="rect">
            <a:avLst/>
          </a:prstGeom>
          <a:solidFill>
            <a:schemeClr val="accent6">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Là truyện viết cho trẻ em, có nhân vật thường là loài vật hoặc đồ vật được nhân cách hóa. Các nhân vật này vừa mang những đặc tính vốn có của loài vật hoặc đồ vật vừa thể hiện đặc điểm của con người.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a:extLst>
              <a:ext uri="{FF2B5EF4-FFF2-40B4-BE49-F238E27FC236}">
                <a16:creationId xmlns:a16="http://schemas.microsoft.com/office/drawing/2014/main" id="{BF1CB1F2-B380-48F5-8964-31095DE91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2994" y="228268"/>
            <a:ext cx="1788077" cy="1468779"/>
          </a:xfrm>
          <a:prstGeom prst="rect">
            <a:avLst/>
          </a:prstGeom>
        </p:spPr>
      </p:pic>
      <p:sp>
        <p:nvSpPr>
          <p:cNvPr id="8" name="Plaque 7"/>
          <p:cNvSpPr/>
          <p:nvPr/>
        </p:nvSpPr>
        <p:spPr>
          <a:xfrm>
            <a:off x="184951" y="397542"/>
            <a:ext cx="4758010" cy="845871"/>
          </a:xfrm>
          <a:prstGeom prst="plaque">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2.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Truyện</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đồng</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thoại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16015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15" name="Group 14"/>
          <p:cNvGrpSpPr/>
          <p:nvPr/>
        </p:nvGrpSpPr>
        <p:grpSpPr>
          <a:xfrm>
            <a:off x="2681381" y="1503588"/>
            <a:ext cx="9240585" cy="1376324"/>
            <a:chOff x="2681381" y="1503588"/>
            <a:chExt cx="9240585" cy="1376324"/>
          </a:xfrm>
        </p:grpSpPr>
        <p:sp>
          <p:nvSpPr>
            <p:cNvPr id="5" name="Freeform 4"/>
            <p:cNvSpPr/>
            <p:nvPr/>
          </p:nvSpPr>
          <p:spPr>
            <a:xfrm>
              <a:off x="3459961" y="1594258"/>
              <a:ext cx="8462005" cy="1133579"/>
            </a:xfrm>
            <a:custGeom>
              <a:avLst/>
              <a:gdLst>
                <a:gd name="connsiteX0" fmla="*/ 0 w 8352895"/>
                <a:gd name="connsiteY0" fmla="*/ 0 h 1133579"/>
                <a:gd name="connsiteX1" fmla="*/ 8352895 w 8352895"/>
                <a:gd name="connsiteY1" fmla="*/ 0 h 1133579"/>
                <a:gd name="connsiteX2" fmla="*/ 8352895 w 8352895"/>
                <a:gd name="connsiteY2" fmla="*/ 1133579 h 1133579"/>
                <a:gd name="connsiteX3" fmla="*/ 0 w 8352895"/>
                <a:gd name="connsiteY3" fmla="*/ 1133579 h 1133579"/>
                <a:gd name="connsiteX4" fmla="*/ 0 w 8352895"/>
                <a:gd name="connsiteY4" fmla="*/ 0 h 1133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895" h="1133579">
                  <a:moveTo>
                    <a:pt x="0" y="0"/>
                  </a:moveTo>
                  <a:lnTo>
                    <a:pt x="8352895" y="0"/>
                  </a:lnTo>
                  <a:lnTo>
                    <a:pt x="8352895" y="1133579"/>
                  </a:lnTo>
                  <a:lnTo>
                    <a:pt x="0" y="1133579"/>
                  </a:lnTo>
                  <a:lnTo>
                    <a:pt x="0" y="0"/>
                  </a:lnTo>
                  <a:close/>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845212" tIns="55880" rIns="55880" bIns="55880"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Cốt truyện: gồm các sự kiến chính được sắp xếp theo một trình tự nhất định: có mở đầu, diễn biến và kết thúc.</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8" name="Oval 7"/>
            <p:cNvSpPr/>
            <p:nvPr/>
          </p:nvSpPr>
          <p:spPr>
            <a:xfrm>
              <a:off x="2681381" y="1503588"/>
              <a:ext cx="1489382" cy="1376324"/>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grpSp>
      <p:grpSp>
        <p:nvGrpSpPr>
          <p:cNvPr id="17" name="Group 16"/>
          <p:cNvGrpSpPr/>
          <p:nvPr/>
        </p:nvGrpSpPr>
        <p:grpSpPr>
          <a:xfrm>
            <a:off x="2697407" y="4795541"/>
            <a:ext cx="9224559" cy="1439748"/>
            <a:chOff x="2697407" y="4795541"/>
            <a:chExt cx="9224559" cy="1439748"/>
          </a:xfrm>
        </p:grpSpPr>
        <p:sp>
          <p:nvSpPr>
            <p:cNvPr id="11" name="Freeform 10"/>
            <p:cNvSpPr/>
            <p:nvPr/>
          </p:nvSpPr>
          <p:spPr>
            <a:xfrm>
              <a:off x="3426072" y="4921137"/>
              <a:ext cx="8495894" cy="1240412"/>
            </a:xfrm>
            <a:custGeom>
              <a:avLst/>
              <a:gdLst>
                <a:gd name="connsiteX0" fmla="*/ 0 w 8352895"/>
                <a:gd name="connsiteY0" fmla="*/ 0 h 1064833"/>
                <a:gd name="connsiteX1" fmla="*/ 8352895 w 8352895"/>
                <a:gd name="connsiteY1" fmla="*/ 0 h 1064833"/>
                <a:gd name="connsiteX2" fmla="*/ 8352895 w 8352895"/>
                <a:gd name="connsiteY2" fmla="*/ 1064833 h 1064833"/>
                <a:gd name="connsiteX3" fmla="*/ 0 w 8352895"/>
                <a:gd name="connsiteY3" fmla="*/ 1064833 h 1064833"/>
                <a:gd name="connsiteX4" fmla="*/ 0 w 8352895"/>
                <a:gd name="connsiteY4" fmla="*/ 0 h 106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895" h="1064833">
                  <a:moveTo>
                    <a:pt x="0" y="0"/>
                  </a:moveTo>
                  <a:lnTo>
                    <a:pt x="8352895" y="0"/>
                  </a:lnTo>
                  <a:lnTo>
                    <a:pt x="8352895" y="1064833"/>
                  </a:lnTo>
                  <a:lnTo>
                    <a:pt x="0" y="1064833"/>
                  </a:lnTo>
                  <a:lnTo>
                    <a:pt x="0" y="0"/>
                  </a:lnTo>
                  <a:close/>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845212" tIns="71120" rIns="71120" bIns="7112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de-DE"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Người kể chuyện: là nhân vật do nhà văn tạo ra để kể lại câu chuyện. Người kể chuyện có thể ở ngôi thứ nhất, hoặc ngôi thứ ba.</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2" name="Oval 11"/>
            <p:cNvSpPr/>
            <p:nvPr/>
          </p:nvSpPr>
          <p:spPr>
            <a:xfrm>
              <a:off x="2697407" y="4795541"/>
              <a:ext cx="1477989" cy="1439748"/>
            </a:xfrm>
            <a:prstGeom prst="ellipse">
              <a:avLst/>
            </a:prstGeom>
            <a:blipFill rotWithShape="0">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sp>
      </p:grpSp>
      <p:sp>
        <p:nvSpPr>
          <p:cNvPr id="7" name="Oval 6"/>
          <p:cNvSpPr/>
          <p:nvPr/>
        </p:nvSpPr>
        <p:spPr>
          <a:xfrm>
            <a:off x="140706" y="2491474"/>
            <a:ext cx="2379005" cy="2316499"/>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Truyện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đồng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thoại</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4" name="Plaque 3"/>
          <p:cNvSpPr/>
          <p:nvPr/>
        </p:nvSpPr>
        <p:spPr>
          <a:xfrm>
            <a:off x="140706" y="205813"/>
            <a:ext cx="4758010" cy="845871"/>
          </a:xfrm>
          <a:prstGeom prst="plaque">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2.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Truyện</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đồng</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thoại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16" name="Group 15"/>
          <p:cNvGrpSpPr/>
          <p:nvPr/>
        </p:nvGrpSpPr>
        <p:grpSpPr>
          <a:xfrm>
            <a:off x="2697407" y="3117602"/>
            <a:ext cx="9259858" cy="1440248"/>
            <a:chOff x="2662108" y="3203218"/>
            <a:chExt cx="9259858" cy="1440248"/>
          </a:xfrm>
        </p:grpSpPr>
        <p:sp>
          <p:nvSpPr>
            <p:cNvPr id="9" name="Freeform 8"/>
            <p:cNvSpPr/>
            <p:nvPr/>
          </p:nvSpPr>
          <p:spPr>
            <a:xfrm>
              <a:off x="3543104" y="3244984"/>
              <a:ext cx="8378862" cy="1309019"/>
            </a:xfrm>
            <a:custGeom>
              <a:avLst/>
              <a:gdLst>
                <a:gd name="connsiteX0" fmla="*/ 0 w 7965828"/>
                <a:gd name="connsiteY0" fmla="*/ 0 h 1064833"/>
                <a:gd name="connsiteX1" fmla="*/ 7965828 w 7965828"/>
                <a:gd name="connsiteY1" fmla="*/ 0 h 1064833"/>
                <a:gd name="connsiteX2" fmla="*/ 7965828 w 7965828"/>
                <a:gd name="connsiteY2" fmla="*/ 1064833 h 1064833"/>
                <a:gd name="connsiteX3" fmla="*/ 0 w 7965828"/>
                <a:gd name="connsiteY3" fmla="*/ 1064833 h 1064833"/>
                <a:gd name="connsiteX4" fmla="*/ 0 w 7965828"/>
                <a:gd name="connsiteY4" fmla="*/ 0 h 106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5828" h="1064833">
                  <a:moveTo>
                    <a:pt x="0" y="0"/>
                  </a:moveTo>
                  <a:lnTo>
                    <a:pt x="7965828" y="0"/>
                  </a:lnTo>
                  <a:lnTo>
                    <a:pt x="7965828" y="1064833"/>
                  </a:lnTo>
                  <a:lnTo>
                    <a:pt x="0" y="1064833"/>
                  </a:lnTo>
                  <a:lnTo>
                    <a:pt x="0" y="0"/>
                  </a:lnTo>
                  <a:close/>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845212" tIns="55880" rIns="55880" bIns="55880"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Nhân vật là đối tượng có hình dáng, cử chỉ, hành động, ngôn ngữ, cảm xúc, suy nghĩ...Nhân vật thường là con người nhưng cũng có thể là thần tiên, ma quỷ, đồ vật, con vật...</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a:blip r:embed="rId5"/>
            <a:stretch>
              <a:fillRect/>
            </a:stretch>
          </p:blipFill>
          <p:spPr>
            <a:xfrm>
              <a:off x="2662108" y="3203218"/>
              <a:ext cx="1607212" cy="1440248"/>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spTree>
    <p:extLst>
      <p:ext uri="{BB962C8B-B14F-4D97-AF65-F5344CB8AC3E}">
        <p14:creationId xmlns:p14="http://schemas.microsoft.com/office/powerpoint/2010/main" val="291367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178</TotalTime>
  <Words>4359</Words>
  <Application>Microsoft Office PowerPoint</Application>
  <PresentationFormat>Widescreen</PresentationFormat>
  <Paragraphs>470</Paragraphs>
  <Slides>50</Slides>
  <Notes>23</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50</vt:i4>
      </vt:variant>
    </vt:vector>
  </HeadingPairs>
  <TitlesOfParts>
    <vt:vector size="61" baseType="lpstr">
      <vt:lpstr>.VnBlack</vt:lpstr>
      <vt:lpstr>Arial</vt:lpstr>
      <vt:lpstr>Calibri</vt:lpstr>
      <vt:lpstr>Calibri Light</vt:lpstr>
      <vt:lpstr>Cambria Math</vt:lpstr>
      <vt:lpstr>Times New Roman</vt:lpstr>
      <vt:lpstr>UTM Swiss Condensed</vt:lpstr>
      <vt:lpstr>Wingdings</vt:lpstr>
      <vt:lpstr>1_Office Theme</vt:lpstr>
      <vt:lpstr>17_Office Theme</vt:lpstr>
      <vt:lpstr>37_Office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MrTao</cp:lastModifiedBy>
  <cp:revision>5</cp:revision>
  <dcterms:created xsi:type="dcterms:W3CDTF">2023-08-09T00:18:05Z</dcterms:created>
  <dcterms:modified xsi:type="dcterms:W3CDTF">2025-09-10T04:23:27Z</dcterms:modified>
</cp:coreProperties>
</file>