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5" r:id="rId6"/>
    <p:sldId id="266" r:id="rId7"/>
    <p:sldId id="267" r:id="rId8"/>
    <p:sldId id="260" r:id="rId9"/>
    <p:sldId id="263" r:id="rId10"/>
    <p:sldId id="268" r:id="rId11"/>
    <p:sldId id="262" r:id="rId12"/>
    <p:sldId id="269" r:id="rId13"/>
    <p:sldId id="264" r:id="rId14"/>
    <p:sldId id="270" r:id="rId15"/>
    <p:sldId id="271" r:id="rId16"/>
    <p:sldId id="272" r:id="rId17"/>
    <p:sldId id="273" r:id="rId18"/>
    <p:sldId id="274" r:id="rId19"/>
    <p:sldId id="275" r:id="rId20"/>
    <p:sldId id="277" r:id="rId21"/>
    <p:sldId id="276" r:id="rId22"/>
  </p:sldIdLst>
  <p:sldSz cx="18288000" cy="10287000"/>
  <p:notesSz cx="6858000" cy="9144000"/>
  <p:embeddedFontLst>
    <p:embeddedFont>
      <p:font typeface="Palatino Linotype" panose="02040502050505030304" pitchFamily="18" charset="0"/>
      <p:regular r:id="rId23"/>
      <p:bold r:id="rId24"/>
      <p:italic r:id="rId25"/>
      <p:boldItalic r:id="rId26"/>
    </p:embeddedFont>
    <p:embeddedFont>
      <p:font typeface="Sigmar One"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28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3.png"/><Relationship Id="rId10" Type="http://schemas.openxmlformats.org/officeDocument/2006/relationships/image" Target="../media/image34.png"/><Relationship Id="rId4" Type="http://schemas.openxmlformats.org/officeDocument/2006/relationships/image" Target="../media/image42.sv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9.png"/><Relationship Id="rId26" Type="http://schemas.openxmlformats.org/officeDocument/2006/relationships/image" Target="../media/image33.png"/><Relationship Id="rId3" Type="http://schemas.openxmlformats.org/officeDocument/2006/relationships/image" Target="../media/image47.jpeg"/><Relationship Id="rId21" Type="http://schemas.openxmlformats.org/officeDocument/2006/relationships/image" Target="../media/image6.png"/><Relationship Id="rId7" Type="http://schemas.openxmlformats.org/officeDocument/2006/relationships/image" Target="../media/image27.png"/><Relationship Id="rId12" Type="http://schemas.openxmlformats.org/officeDocument/2006/relationships/image" Target="../media/image39.png"/><Relationship Id="rId17" Type="http://schemas.openxmlformats.org/officeDocument/2006/relationships/image" Target="../media/image45.svg"/><Relationship Id="rId25" Type="http://schemas.openxmlformats.org/officeDocument/2006/relationships/image" Target="../media/image32.png"/><Relationship Id="rId33" Type="http://schemas.openxmlformats.org/officeDocument/2006/relationships/image" Target="../media/image2.png"/><Relationship Id="rId2" Type="http://schemas.openxmlformats.org/officeDocument/2006/relationships/image" Target="../media/image26.png"/><Relationship Id="rId16" Type="http://schemas.openxmlformats.org/officeDocument/2006/relationships/image" Target="../media/image44.png"/><Relationship Id="rId20" Type="http://schemas.openxmlformats.org/officeDocument/2006/relationships/image" Target="../media/image35.png"/><Relationship Id="rId29"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3.png"/><Relationship Id="rId24" Type="http://schemas.openxmlformats.org/officeDocument/2006/relationships/image" Target="../media/image30.svg"/><Relationship Id="rId32" Type="http://schemas.openxmlformats.org/officeDocument/2006/relationships/image" Target="../media/image16.svg"/><Relationship Id="rId5" Type="http://schemas.openxmlformats.org/officeDocument/2006/relationships/image" Target="../media/image48.png"/><Relationship Id="rId15" Type="http://schemas.openxmlformats.org/officeDocument/2006/relationships/image" Target="../media/image42.svg"/><Relationship Id="rId23" Type="http://schemas.openxmlformats.org/officeDocument/2006/relationships/image" Target="../media/image29.png"/><Relationship Id="rId28" Type="http://schemas.openxmlformats.org/officeDocument/2006/relationships/image" Target="../media/image12.svg"/><Relationship Id="rId10" Type="http://schemas.openxmlformats.org/officeDocument/2006/relationships/image" Target="../media/image34.png"/><Relationship Id="rId19" Type="http://schemas.openxmlformats.org/officeDocument/2006/relationships/image" Target="../media/image50.svg"/><Relationship Id="rId31"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image" Target="../media/image3.png"/><Relationship Id="rId27" Type="http://schemas.openxmlformats.org/officeDocument/2006/relationships/image" Target="../media/image11.png"/><Relationship Id="rId30" Type="http://schemas.openxmlformats.org/officeDocument/2006/relationships/image" Target="../media/image14.svg"/><Relationship Id="rId8"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18.svg"/><Relationship Id="rId4" Type="http://schemas.openxmlformats.org/officeDocument/2006/relationships/image" Target="../media/image29.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2.sv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2.sv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5.png"/><Relationship Id="rId5" Type="http://schemas.openxmlformats.org/officeDocument/2006/relationships/image" Target="../media/image30.sv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3.png"/><Relationship Id="rId10" Type="http://schemas.openxmlformats.org/officeDocument/2006/relationships/image" Target="../media/image34.png"/><Relationship Id="rId4" Type="http://schemas.openxmlformats.org/officeDocument/2006/relationships/image" Target="../media/image42.sv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10"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5.png"/><Relationship Id="rId5" Type="http://schemas.openxmlformats.org/officeDocument/2006/relationships/image" Target="../media/image30.sv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jpeg"/><Relationship Id="rId12"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4.jpe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4"/>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5"/>
          <a:srcRect b="18181"/>
          <a:stretch>
            <a:fillRect/>
          </a:stretch>
        </p:blipFill>
        <p:spPr>
          <a:xfrm>
            <a:off x="2110154" y="1028700"/>
            <a:ext cx="14067692" cy="8229600"/>
          </a:xfrm>
          <a:prstGeom prst="rect">
            <a:avLst/>
          </a:prstGeom>
        </p:spPr>
      </p:pic>
      <p:grpSp>
        <p:nvGrpSpPr>
          <p:cNvPr id="6" name="Group 6"/>
          <p:cNvGrpSpPr>
            <a:grpSpLocks noChangeAspect="1"/>
          </p:cNvGrpSpPr>
          <p:nvPr/>
        </p:nvGrpSpPr>
        <p:grpSpPr>
          <a:xfrm rot="708194">
            <a:off x="14707112" y="4322571"/>
            <a:ext cx="6267226" cy="434063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03390" y="3776261"/>
            <a:ext cx="10499384" cy="4342834"/>
          </a:xfrm>
          <a:prstGeom prst="rect">
            <a:avLst/>
          </a:prstGeom>
        </p:spPr>
      </p:pic>
      <p:pic>
        <p:nvPicPr>
          <p:cNvPr id="10" name="Picture 10"/>
          <p:cNvPicPr>
            <a:picLocks noChangeAspect="1"/>
          </p:cNvPicPr>
          <p:nvPr/>
        </p:nvPicPr>
        <p:blipFill>
          <a:blip r:embed="rId10"/>
          <a:srcRect t="24676" r="347" b="29980"/>
          <a:stretch>
            <a:fillRect/>
          </a:stretch>
        </p:blipFill>
        <p:spPr>
          <a:xfrm rot="2398492">
            <a:off x="13225754" y="1304144"/>
            <a:ext cx="4472223" cy="1133622"/>
          </a:xfrm>
          <a:prstGeom prst="rect">
            <a:avLst/>
          </a:prstGeom>
        </p:spPr>
      </p:pic>
      <p:pic>
        <p:nvPicPr>
          <p:cNvPr id="11" name="Picture 11"/>
          <p:cNvPicPr>
            <a:picLocks noChangeAspect="1"/>
          </p:cNvPicPr>
          <p:nvPr/>
        </p:nvPicPr>
        <p:blipFill>
          <a:blip r:embed="rId11"/>
          <a:srcRect/>
          <a:stretch>
            <a:fillRect/>
          </a:stretch>
        </p:blipFill>
        <p:spPr>
          <a:xfrm rot="-1728909">
            <a:off x="1057226" y="4116368"/>
            <a:ext cx="2105855" cy="382882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31659" y="185781"/>
            <a:ext cx="4601640" cy="4385712"/>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800" y="1615130"/>
            <a:ext cx="2273935" cy="1136968"/>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13043" y="624770"/>
            <a:ext cx="4051211" cy="3518561"/>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18945" y="-1192364"/>
            <a:ext cx="4114800" cy="3987615"/>
          </a:xfrm>
          <a:prstGeom prst="rect">
            <a:avLst/>
          </a:prstGeom>
        </p:spPr>
      </p:pic>
      <p:sp>
        <p:nvSpPr>
          <p:cNvPr id="17" name="TextBox 17"/>
          <p:cNvSpPr txBox="1"/>
          <p:nvPr/>
        </p:nvSpPr>
        <p:spPr>
          <a:xfrm>
            <a:off x="3138592" y="5487297"/>
            <a:ext cx="12010815" cy="846386"/>
          </a:xfrm>
          <a:prstGeom prst="rect">
            <a:avLst/>
          </a:prstGeom>
        </p:spPr>
        <p:txBody>
          <a:bodyPr lIns="0" tIns="0" rIns="0" bIns="0" rtlCol="0" anchor="t">
            <a:spAutoFit/>
          </a:bodyPr>
          <a:lstStyle/>
          <a:p>
            <a:pPr marL="0" lvl="0" indent="0" algn="ctr">
              <a:lnSpc>
                <a:spcPts val="6563"/>
              </a:lnSpc>
              <a:spcBef>
                <a:spcPct val="0"/>
              </a:spcBef>
            </a:pPr>
            <a:endParaRPr lang="en-US" sz="5469" spc="273">
              <a:solidFill>
                <a:srgbClr val="302C2C"/>
              </a:solidFill>
              <a:latin typeface="Sigmar One"/>
            </a:endParaRPr>
          </a:p>
        </p:txBody>
      </p:sp>
      <p:sp>
        <p:nvSpPr>
          <p:cNvPr id="18" name="TextBox 17"/>
          <p:cNvSpPr txBox="1"/>
          <p:nvPr/>
        </p:nvSpPr>
        <p:spPr>
          <a:xfrm>
            <a:off x="6005807" y="3115977"/>
            <a:ext cx="6676082" cy="707886"/>
          </a:xfrm>
          <a:prstGeom prst="rect">
            <a:avLst/>
          </a:prstGeom>
          <a:noFill/>
        </p:spPr>
        <p:txBody>
          <a:bodyPr wrap="square" rtlCol="0">
            <a:spAutoFit/>
          </a:bodyPr>
          <a:lstStyle/>
          <a:p>
            <a:r>
              <a:rPr lang="vi-VN" sz="4000" b="1" dirty="0">
                <a:latin typeface="+mj-lt"/>
              </a:rPr>
              <a:t>THỰC HÀNH TIẾNG VIỆT</a:t>
            </a:r>
            <a:endParaRPr lang="en-GB" sz="4000" b="1" dirty="0">
              <a:latin typeface="+mj-lt"/>
            </a:endParaRPr>
          </a:p>
        </p:txBody>
      </p:sp>
      <p:sp>
        <p:nvSpPr>
          <p:cNvPr id="19" name="Rectangle 18"/>
          <p:cNvSpPr/>
          <p:nvPr/>
        </p:nvSpPr>
        <p:spPr>
          <a:xfrm>
            <a:off x="4055907" y="4267060"/>
            <a:ext cx="10176184" cy="2646878"/>
          </a:xfrm>
          <a:prstGeom prst="rect">
            <a:avLst/>
          </a:prstGeom>
          <a:noFill/>
        </p:spPr>
        <p:txBody>
          <a:bodyPr wrap="none" lIns="91440" tIns="45720" rIns="91440" bIns="45720">
            <a:spAutoFit/>
          </a:bodyPr>
          <a:lstStyle/>
          <a:p>
            <a:pPr algn="ctr"/>
            <a:r>
              <a:rPr lang="vi-VN" sz="16600" b="1" u="none" cap="none" spc="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Palatino Linotype" panose="02040502050505030304" pitchFamily="18" charset="0"/>
              </a:rPr>
              <a:t>NÓI QUÁ</a:t>
            </a:r>
            <a:endParaRPr lang="en-GB" sz="16600" b="1" cap="none" spc="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Palatino Linotype" panose="02040502050505030304" pitchFamily="18" charset="0"/>
            </a:endParaRPr>
          </a:p>
        </p:txBody>
      </p:sp>
      <p:sp>
        <p:nvSpPr>
          <p:cNvPr id="16" name="TextBox 15">
            <a:extLst>
              <a:ext uri="{FF2B5EF4-FFF2-40B4-BE49-F238E27FC236}">
                <a16:creationId xmlns:a16="http://schemas.microsoft.com/office/drawing/2014/main" id="{8EDAAA4E-2E5C-945D-74C7-9490A793BA89}"/>
              </a:ext>
            </a:extLst>
          </p:cNvPr>
          <p:cNvSpPr txBox="1"/>
          <p:nvPr/>
        </p:nvSpPr>
        <p:spPr>
          <a:xfrm>
            <a:off x="2617780" y="1750678"/>
            <a:ext cx="3661098" cy="1323439"/>
          </a:xfrm>
          <a:prstGeom prst="rect">
            <a:avLst/>
          </a:prstGeom>
          <a:noFill/>
        </p:spPr>
        <p:txBody>
          <a:bodyPr wrap="square" rtlCol="0">
            <a:spAutoFit/>
          </a:bodyPr>
          <a:lstStyle/>
          <a:p>
            <a:r>
              <a:rPr lang="en-US" sz="8000" b="1" dirty="0" err="1">
                <a:latin typeface="Times New Roman" panose="02020603050405020304" pitchFamily="18" charset="0"/>
                <a:cs typeface="Times New Roman" panose="02020603050405020304" pitchFamily="18" charset="0"/>
              </a:rPr>
              <a:t>Tiết</a:t>
            </a:r>
            <a:r>
              <a:rPr lang="en-US" sz="8000" b="1" dirty="0">
                <a:latin typeface="Times New Roman" panose="02020603050405020304" pitchFamily="18" charset="0"/>
                <a:cs typeface="Times New Roman" panose="02020603050405020304" pitchFamily="18" charset="0"/>
              </a:rPr>
              <a:t> 79: </a:t>
            </a:r>
            <a:endParaRPr lang="en-GB" sz="8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4"/>
          <a:srcRect l="7685" t="11029" r="51193"/>
          <a:stretch>
            <a:fillRect/>
          </a:stretch>
        </p:blipFill>
        <p:spPr>
          <a:xfrm rot="-5400000">
            <a:off x="2889456" y="-2251119"/>
            <a:ext cx="8308727" cy="1486836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7"/>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8"/>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9"/>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0"/>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1"/>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2"/>
              <a:stretch>
                <a:fillRect l="-4322" t="-3535" r="-518"/>
              </a:stretch>
            </a:blipFill>
          </p:spPr>
        </p:sp>
      </p:grpSp>
      <p:sp>
        <p:nvSpPr>
          <p:cNvPr id="17" name="Rectangle 16"/>
          <p:cNvSpPr/>
          <p:nvPr/>
        </p:nvSpPr>
        <p:spPr>
          <a:xfrm>
            <a:off x="2484761" y="2280252"/>
            <a:ext cx="8579593" cy="3947619"/>
          </a:xfrm>
          <a:prstGeom prst="rect">
            <a:avLst/>
          </a:prstGeom>
          <a:noFill/>
        </p:spPr>
        <p:txBody>
          <a:bodyPr wrap="none" lIns="91440" tIns="45720" rIns="91440" bIns="45720">
            <a:spAutoFit/>
          </a:bodyPr>
          <a:lstStyle/>
          <a:p>
            <a:pPr algn="ctr">
              <a:lnSpc>
                <a:spcPct val="150000"/>
              </a:lnSpc>
            </a:pP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8800" b="1">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3</a:t>
            </a:r>
            <a:endParaRPr lang="vi-VN"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LUYỆN TẬP</a:t>
            </a:r>
            <a:endParaRPr lang="en-GB"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262780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5"/>
          <a:srcRect b="12059"/>
          <a:stretch>
            <a:fillRect/>
          </a:stretch>
        </p:blipFill>
        <p:spPr>
          <a:xfrm>
            <a:off x="533400" y="342900"/>
            <a:ext cx="12422711" cy="9601200"/>
          </a:xfrm>
          <a:prstGeom prst="rect">
            <a:avLst/>
          </a:prstGeom>
        </p:spPr>
      </p:pic>
      <p:pic>
        <p:nvPicPr>
          <p:cNvPr id="5" name="Picture 5"/>
          <p:cNvPicPr>
            <a:picLocks noChangeAspect="1"/>
          </p:cNvPicPr>
          <p:nvPr/>
        </p:nvPicPr>
        <p:blipFill>
          <a:blip r:embed="rId6"/>
          <a:srcRect t="24676" r="347" b="29980"/>
          <a:stretch>
            <a:fillRect/>
          </a:stretch>
        </p:blipFill>
        <p:spPr>
          <a:xfrm>
            <a:off x="3963181" y="109173"/>
            <a:ext cx="4472223" cy="1133622"/>
          </a:xfrm>
          <a:prstGeom prst="rect">
            <a:avLst/>
          </a:prstGeom>
        </p:spPr>
      </p:pic>
      <p:sp>
        <p:nvSpPr>
          <p:cNvPr id="6" name="TextBox 6"/>
          <p:cNvSpPr txBox="1"/>
          <p:nvPr/>
        </p:nvSpPr>
        <p:spPr>
          <a:xfrm>
            <a:off x="1177801" y="2095500"/>
            <a:ext cx="10503081" cy="4154984"/>
          </a:xfrm>
          <a:prstGeom prst="rect">
            <a:avLst/>
          </a:prstGeom>
        </p:spPr>
        <p:txBody>
          <a:bodyPr wrap="square" lIns="0" tIns="0" rIns="0" bIns="0" rtlCol="0" anchor="t">
            <a:spAutoFit/>
          </a:bodyPr>
          <a:lstStyle/>
          <a:p>
            <a:pPr algn="just">
              <a:lnSpc>
                <a:spcPct val="150000"/>
              </a:lnSpc>
            </a:pPr>
            <a:r>
              <a:rPr lang="pt-BR" sz="3600">
                <a:effectLst>
                  <a:outerShdw blurRad="38100" dist="38100" dir="2700000" algn="tl">
                    <a:srgbClr val="000000">
                      <a:alpha val="43137"/>
                    </a:srgbClr>
                  </a:outerShdw>
                </a:effectLst>
                <a:latin typeface="Palatino Linotype" panose="02040502050505030304" pitchFamily="18" charset="0"/>
              </a:rPr>
              <a:t>a. </a:t>
            </a:r>
            <a:r>
              <a:rPr lang="vi-VN" sz="3600">
                <a:effectLst>
                  <a:outerShdw blurRad="38100" dist="38100" dir="2700000" algn="tl">
                    <a:srgbClr val="000000">
                      <a:alpha val="43137"/>
                    </a:srgbClr>
                  </a:outerShdw>
                </a:effectLst>
                <a:latin typeface="Palatino Linotype" panose="02040502050505030304" pitchFamily="18" charset="0"/>
              </a:rPr>
              <a:t>Biểu hiện của nói quá: </a:t>
            </a:r>
            <a:r>
              <a:rPr lang="vi-VN" sz="3600" i="1">
                <a:solidFill>
                  <a:srgbClr val="FF0000"/>
                </a:solidFill>
                <a:effectLst>
                  <a:outerShdw blurRad="38100" dist="38100" dir="2700000" algn="tl">
                    <a:srgbClr val="000000">
                      <a:alpha val="43137"/>
                    </a:srgbClr>
                  </a:outerShdw>
                </a:effectLst>
                <a:latin typeface="Palatino Linotype" panose="02040502050505030304" pitchFamily="18" charset="0"/>
              </a:rPr>
              <a:t>chưa nằm đã sáng, chưa cười đã tối</a:t>
            </a:r>
            <a:r>
              <a:rPr lang="vi-VN" sz="3600" i="1">
                <a:effectLst>
                  <a:outerShdw blurRad="38100" dist="38100" dir="2700000" algn="tl">
                    <a:srgbClr val="000000">
                      <a:alpha val="43137"/>
                    </a:srgbClr>
                  </a:outerShdw>
                </a:effectLst>
                <a:latin typeface="Palatino Linotype" panose="02040502050505030304" pitchFamily="18" charset="0"/>
              </a:rPr>
              <a:t>: </a:t>
            </a:r>
            <a:r>
              <a:rPr lang="vi-VN" sz="3600">
                <a:effectLst>
                  <a:outerShdw blurRad="38100" dist="38100" dir="2700000" algn="tl">
                    <a:srgbClr val="000000">
                      <a:alpha val="43137"/>
                    </a:srgbClr>
                  </a:outerShdw>
                </a:effectLst>
                <a:latin typeface="Palatino Linotype" panose="02040502050505030304" pitchFamily="18" charset="0"/>
              </a:rPr>
              <a:t>chưa kịp nằm thì trời đã sáng, chưa kịp cười thì trời đã tối, (đêm tháng Năm và ngày tháng Mười đều quá ngắn</a:t>
            </a:r>
            <a:r>
              <a:rPr lang="pt-BR" sz="3600">
                <a:effectLst>
                  <a:outerShdw blurRad="38100" dist="38100" dir="2700000" algn="tl">
                    <a:srgbClr val="000000">
                      <a:alpha val="43137"/>
                    </a:srgbClr>
                  </a:outerShdw>
                </a:effectLst>
                <a:latin typeface="Palatino Linotype" panose="02040502050505030304" pitchFamily="18" charset="0"/>
              </a:rPr>
              <a:t>)</a:t>
            </a:r>
            <a:r>
              <a:rPr lang="vi-VN" sz="3600">
                <a:effectLst>
                  <a:outerShdw blurRad="38100" dist="38100" dir="2700000" algn="tl">
                    <a:srgbClr val="000000">
                      <a:alpha val="43137"/>
                    </a:srgbClr>
                  </a:outerShdw>
                </a:effectLst>
                <a:latin typeface="Palatino Linotype" panose="02040502050505030304" pitchFamily="18" charset="0"/>
              </a:rPr>
              <a:t>. Nói thế là phóng đại, cường điệu lên, vì thực tế không đến mức như vậy.</a:t>
            </a:r>
            <a:endParaRPr lang="en-GB" sz="3600">
              <a:effectLst>
                <a:outerShdw blurRad="38100" dist="38100" dir="2700000" algn="tl">
                  <a:srgbClr val="000000">
                    <a:alpha val="43137"/>
                  </a:srgbClr>
                </a:outerShdw>
              </a:effectLst>
              <a:latin typeface="Palatino Linotype" panose="02040502050505030304" pitchFamily="18" charset="0"/>
            </a:endParaRPr>
          </a:p>
        </p:txBody>
      </p:sp>
      <p:sp>
        <p:nvSpPr>
          <p:cNvPr id="7" name="TextBox 7"/>
          <p:cNvSpPr txBox="1"/>
          <p:nvPr/>
        </p:nvSpPr>
        <p:spPr>
          <a:xfrm>
            <a:off x="3782432" y="869982"/>
            <a:ext cx="5084335" cy="987450"/>
          </a:xfrm>
          <a:prstGeom prst="rect">
            <a:avLst/>
          </a:prstGeom>
          <a:ln>
            <a:solidFill>
              <a:srgbClr val="FF0000"/>
            </a:solidFill>
          </a:ln>
        </p:spPr>
        <p:txBody>
          <a:bodyPr wrap="square" lIns="0" tIns="0" rIns="0" bIns="0" rtlCol="0" anchor="t">
            <a:spAutoFit/>
          </a:bodyPr>
          <a:lstStyle/>
          <a:p>
            <a:pPr lvl="0" algn="ctr">
              <a:lnSpc>
                <a:spcPts val="7679"/>
              </a:lnSpc>
              <a:spcBef>
                <a:spcPct val="0"/>
              </a:spcBef>
            </a:pPr>
            <a:r>
              <a:rPr lang="pt-BR" sz="6000" b="1">
                <a:solidFill>
                  <a:srgbClr val="FF0000"/>
                </a:solidFill>
                <a:latin typeface="Palatino Linotype" panose="02040502050505030304" pitchFamily="18" charset="0"/>
              </a:rPr>
              <a:t>Bài tập 1/tr.13</a:t>
            </a:r>
            <a:endParaRPr lang="en-US" sz="6000" spc="319">
              <a:solidFill>
                <a:srgbClr val="FF0000"/>
              </a:solidFill>
              <a:latin typeface="Palatino Linotype" panose="02040502050505030304" pitchFamily="18" charset="0"/>
            </a:endParaRPr>
          </a:p>
        </p:txBody>
      </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9"/>
              <a:stretch>
                <a:fillRect l="-10912" t="-20093" r="-21047" b="-33868"/>
              </a:stretch>
            </a:blipFill>
          </p:spPr>
        </p:sp>
      </p:grpSp>
      <p:pic>
        <p:nvPicPr>
          <p:cNvPr id="12" name="Picture 12"/>
          <p:cNvPicPr>
            <a:picLocks noChangeAspect="1"/>
          </p:cNvPicPr>
          <p:nvPr/>
        </p:nvPicPr>
        <p:blipFill>
          <a:blip r:embed="rId10"/>
          <a:srcRect t="31037" b="9577"/>
          <a:stretch>
            <a:fillRect/>
          </a:stretch>
        </p:blipFill>
        <p:spPr>
          <a:xfrm rot="-1805195">
            <a:off x="11048781" y="8980853"/>
            <a:ext cx="3040085" cy="767275"/>
          </a:xfrm>
          <a:prstGeom prst="rect">
            <a:avLst/>
          </a:prstGeom>
        </p:spPr>
      </p:pic>
      <p:sp>
        <p:nvSpPr>
          <p:cNvPr id="13" name="Rectangle 12"/>
          <p:cNvSpPr/>
          <p:nvPr/>
        </p:nvSpPr>
        <p:spPr>
          <a:xfrm>
            <a:off x="1199742" y="6495215"/>
            <a:ext cx="10611257" cy="3416320"/>
          </a:xfrm>
          <a:prstGeom prst="rect">
            <a:avLst/>
          </a:prstGeom>
        </p:spPr>
        <p:txBody>
          <a:bodyPr wrap="square">
            <a:spAutoFit/>
          </a:bodyPr>
          <a:lstStyle/>
          <a:p>
            <a:pPr algn="just">
              <a:lnSpc>
                <a:spcPct val="150000"/>
              </a:lnSpc>
            </a:pPr>
            <a:r>
              <a:rPr lang="vi-VN" sz="36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Tác dụng: Nhằm tác động mạnh vào nhận thức của mọi người, giúp người ta hiểu được đặc điểm thời gian từng mùa để chủ động sắp xếp mọi việc cho phù hợp.</a:t>
            </a:r>
            <a:endParaRPr lang="en-GB" sz="3600">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282056" y="1638300"/>
            <a:ext cx="13723888" cy="72720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6"/>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7"/>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8"/>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9"/>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4894">
            <a:off x="12693719" y="-1372566"/>
            <a:ext cx="4955709" cy="4802533"/>
          </a:xfrm>
          <a:prstGeom prst="rect">
            <a:avLst/>
          </a:prstGeom>
        </p:spPr>
      </p:pic>
      <p:sp>
        <p:nvSpPr>
          <p:cNvPr id="5" name="Rectangle 4"/>
          <p:cNvSpPr/>
          <p:nvPr/>
        </p:nvSpPr>
        <p:spPr>
          <a:xfrm>
            <a:off x="3887373" y="2982804"/>
            <a:ext cx="10694431" cy="4154984"/>
          </a:xfrm>
          <a:prstGeom prst="rect">
            <a:avLst/>
          </a:prstGeom>
        </p:spPr>
        <p:txBody>
          <a:bodyPr wrap="square">
            <a:spAutoFit/>
          </a:bodyPr>
          <a:lstStyle/>
          <a:p>
            <a:pPr algn="just">
              <a:lnSpc>
                <a:spcPct val="150000"/>
              </a:lnSpc>
              <a:spcAft>
                <a:spcPts val="0"/>
              </a:spcAft>
              <a:tabLst>
                <a:tab pos="469900" algn="l"/>
              </a:tabLst>
            </a:pPr>
            <a:r>
              <a:rPr lang="vi-VN" sz="44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b. </a:t>
            </a:r>
            <a:r>
              <a:rPr lang="en-US" sz="44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N</a:t>
            </a: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gày vui ngắn chẳng tày gang</a:t>
            </a:r>
            <a:r>
              <a:rPr lang="vi-VN" sz="44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cái ngắn của thời gian như hiện hình, một ngày mà có thể lấy gang tay để đo, nghĩa là chỉ còn lại một mẩu. </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
        <p:nvSpPr>
          <p:cNvPr id="6" name="Rectangle 5"/>
          <p:cNvSpPr/>
          <p:nvPr/>
        </p:nvSpPr>
        <p:spPr>
          <a:xfrm>
            <a:off x="5555788" y="7397535"/>
            <a:ext cx="6532558" cy="707886"/>
          </a:xfrm>
          <a:prstGeom prst="rect">
            <a:avLst/>
          </a:prstGeom>
        </p:spPr>
        <p:txBody>
          <a:bodyPr wrap="none">
            <a:spAutoFit/>
          </a:bodyPr>
          <a:lstStyle/>
          <a:p>
            <a:r>
              <a:rPr lang="vi-VN" sz="4000">
                <a:solidFill>
                  <a:srgbClr val="00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rPr>
              <a:t>- Tác dụng: Để tạo ấn tượng</a:t>
            </a:r>
            <a:endParaRPr lang="en-GB" sz="4000">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27784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23704" t="8523" b="8523"/>
          <a:stretch>
            <a:fillRect/>
          </a:stretch>
        </p:blipFill>
        <p:spPr>
          <a:xfrm>
            <a:off x="10310017" y="-271046"/>
            <a:ext cx="10067969" cy="10829092"/>
          </a:xfrm>
          <a:prstGeom prst="rect">
            <a:avLst/>
          </a:prstGeom>
        </p:spPr>
      </p:pic>
      <p:pic>
        <p:nvPicPr>
          <p:cNvPr id="4" name="Picture 4"/>
          <p:cNvPicPr>
            <a:picLocks noChangeAspect="1"/>
          </p:cNvPicPr>
          <p:nvPr/>
        </p:nvPicPr>
        <p:blipFill>
          <a:blip r:embed="rId4"/>
          <a:srcRect/>
          <a:stretch>
            <a:fillRect/>
          </a:stretch>
        </p:blipFill>
        <p:spPr>
          <a:xfrm>
            <a:off x="13842212" y="932623"/>
            <a:ext cx="2718109" cy="596285"/>
          </a:xfrm>
          <a:prstGeom prst="rect">
            <a:avLst/>
          </a:prstGeom>
        </p:spPr>
      </p:pic>
      <p:pic>
        <p:nvPicPr>
          <p:cNvPr id="5" name="Picture 5"/>
          <p:cNvPicPr>
            <a:picLocks noChangeAspect="1"/>
          </p:cNvPicPr>
          <p:nvPr/>
        </p:nvPicPr>
        <p:blipFill>
          <a:blip r:embed="rId5"/>
          <a:srcRect b="23676"/>
          <a:stretch>
            <a:fillRect/>
          </a:stretch>
        </p:blipFill>
        <p:spPr>
          <a:xfrm rot="-10800000">
            <a:off x="13964457" y="2757938"/>
            <a:ext cx="3537363" cy="1930397"/>
          </a:xfrm>
          <a:prstGeom prst="rect">
            <a:avLst/>
          </a:prstGeom>
        </p:spPr>
      </p:pic>
      <p:grpSp>
        <p:nvGrpSpPr>
          <p:cNvPr id="6" name="Group 6"/>
          <p:cNvGrpSpPr>
            <a:grpSpLocks noChangeAspect="1"/>
          </p:cNvGrpSpPr>
          <p:nvPr/>
        </p:nvGrpSpPr>
        <p:grpSpPr>
          <a:xfrm>
            <a:off x="13986255" y="8353024"/>
            <a:ext cx="3601405" cy="1163500"/>
            <a:chOff x="0" y="0"/>
            <a:chExt cx="6351016" cy="2051812"/>
          </a:xfrm>
        </p:grpSpPr>
        <p:sp>
          <p:nvSpPr>
            <p:cNvPr id="7" name="Freeform 7"/>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solidFill>
              <a:srgbClr val="000000">
                <a:alpha val="0"/>
              </a:srgbClr>
            </a:solidFill>
            <a:ln w="12700">
              <a:solidFill>
                <a:srgbClr val="000000"/>
              </a:solidFill>
            </a:ln>
          </p:spPr>
        </p:sp>
      </p:grpSp>
      <p:grpSp>
        <p:nvGrpSpPr>
          <p:cNvPr id="8" name="Group 8"/>
          <p:cNvGrpSpPr>
            <a:grpSpLocks noChangeAspect="1"/>
          </p:cNvGrpSpPr>
          <p:nvPr/>
        </p:nvGrpSpPr>
        <p:grpSpPr>
          <a:xfrm>
            <a:off x="12286914" y="3046842"/>
            <a:ext cx="1355039" cy="2014129"/>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solidFill>
              <a:srgbClr val="000000">
                <a:alpha val="0"/>
              </a:srgbClr>
            </a:solidFill>
            <a:ln w="12700">
              <a:solidFill>
                <a:srgbClr val="000000"/>
              </a:solidFill>
            </a:ln>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11" name="Picture 11"/>
          <p:cNvPicPr>
            <a:picLocks noChangeAspect="1"/>
          </p:cNvPicPr>
          <p:nvPr/>
        </p:nvPicPr>
        <p:blipFill>
          <a:blip r:embed="rId7"/>
          <a:srcRect/>
          <a:stretch>
            <a:fillRect/>
          </a:stretch>
        </p:blipFill>
        <p:spPr>
          <a:xfrm>
            <a:off x="13842212" y="1207874"/>
            <a:ext cx="3294285" cy="1188001"/>
          </a:xfrm>
          <a:prstGeom prst="rect">
            <a:avLst/>
          </a:prstGeom>
        </p:spPr>
      </p:pic>
      <p:pic>
        <p:nvPicPr>
          <p:cNvPr id="12" name="Picture 12"/>
          <p:cNvPicPr>
            <a:picLocks noChangeAspect="1"/>
          </p:cNvPicPr>
          <p:nvPr/>
        </p:nvPicPr>
        <p:blipFill>
          <a:blip r:embed="rId8"/>
          <a:srcRect/>
          <a:stretch>
            <a:fillRect/>
          </a:stretch>
        </p:blipFill>
        <p:spPr>
          <a:xfrm>
            <a:off x="13964457" y="5062675"/>
            <a:ext cx="3623203" cy="2767221"/>
          </a:xfrm>
          <a:prstGeom prst="rect">
            <a:avLst/>
          </a:prstGeom>
        </p:spPr>
      </p:pic>
      <p:pic>
        <p:nvPicPr>
          <p:cNvPr id="13" name="Picture 13"/>
          <p:cNvPicPr>
            <a:picLocks noChangeAspect="1"/>
          </p:cNvPicPr>
          <p:nvPr/>
        </p:nvPicPr>
        <p:blipFill>
          <a:blip r:embed="rId9"/>
          <a:srcRect/>
          <a:stretch>
            <a:fillRect/>
          </a:stretch>
        </p:blipFill>
        <p:spPr>
          <a:xfrm>
            <a:off x="14287452" y="7363086"/>
            <a:ext cx="1488606" cy="933620"/>
          </a:xfrm>
          <a:prstGeom prst="rect">
            <a:avLst/>
          </a:prstGeom>
        </p:spPr>
      </p:pic>
      <p:pic>
        <p:nvPicPr>
          <p:cNvPr id="14" name="Picture 14"/>
          <p:cNvPicPr>
            <a:picLocks noChangeAspect="1"/>
          </p:cNvPicPr>
          <p:nvPr/>
        </p:nvPicPr>
        <p:blipFill>
          <a:blip r:embed="rId10"/>
          <a:srcRect/>
          <a:stretch>
            <a:fillRect/>
          </a:stretch>
        </p:blipFill>
        <p:spPr>
          <a:xfrm>
            <a:off x="15367815" y="4688335"/>
            <a:ext cx="1761601" cy="748680"/>
          </a:xfrm>
          <a:prstGeom prst="rect">
            <a:avLst/>
          </a:prstGeom>
        </p:spPr>
      </p:pic>
      <p:pic>
        <p:nvPicPr>
          <p:cNvPr id="15" name="Picture 15"/>
          <p:cNvPicPr>
            <a:picLocks noChangeAspect="1"/>
          </p:cNvPicPr>
          <p:nvPr/>
        </p:nvPicPr>
        <p:blipFill>
          <a:blip r:embed="rId11"/>
          <a:srcRect/>
          <a:stretch>
            <a:fillRect/>
          </a:stretch>
        </p:blipFill>
        <p:spPr>
          <a:xfrm rot="-2840458">
            <a:off x="18517341" y="4685698"/>
            <a:ext cx="1503079" cy="1879827"/>
          </a:xfrm>
          <a:prstGeom prst="rect">
            <a:avLst/>
          </a:prstGeom>
        </p:spPr>
      </p:pic>
      <p:pic>
        <p:nvPicPr>
          <p:cNvPr id="16" name="Picture 16"/>
          <p:cNvPicPr>
            <a:picLocks noChangeAspect="1"/>
          </p:cNvPicPr>
          <p:nvPr/>
        </p:nvPicPr>
        <p:blipFill>
          <a:blip r:embed="rId12"/>
          <a:srcRect/>
          <a:stretch>
            <a:fillRect/>
          </a:stretch>
        </p:blipFill>
        <p:spPr>
          <a:xfrm rot="-5400000">
            <a:off x="18167099" y="2545051"/>
            <a:ext cx="848221" cy="2356169"/>
          </a:xfrm>
          <a:prstGeom prst="rect">
            <a:avLst/>
          </a:prstGeom>
        </p:spPr>
      </p:pic>
      <p:pic>
        <p:nvPicPr>
          <p:cNvPr id="17" name="Picture 17"/>
          <p:cNvPicPr>
            <a:picLocks noChangeAspect="1"/>
          </p:cNvPicPr>
          <p:nvPr/>
        </p:nvPicPr>
        <p:blipFill>
          <a:blip r:embed="rId13"/>
          <a:srcRect/>
          <a:stretch>
            <a:fillRect/>
          </a:stretch>
        </p:blipFill>
        <p:spPr>
          <a:xfrm>
            <a:off x="16265718" y="2533030"/>
            <a:ext cx="504179" cy="513813"/>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4734">
            <a:off x="11661308" y="1351455"/>
            <a:ext cx="1122113" cy="724273"/>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45260">
            <a:off x="11066755" y="3665696"/>
            <a:ext cx="584863" cy="963098"/>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090106">
            <a:off x="16734791" y="882784"/>
            <a:ext cx="742663" cy="739963"/>
          </a:xfrm>
          <a:prstGeom prst="rect">
            <a:avLst/>
          </a:prstGeom>
        </p:spPr>
      </p:pic>
      <p:pic>
        <p:nvPicPr>
          <p:cNvPr id="21" name="Picture 21"/>
          <p:cNvPicPr>
            <a:picLocks noChangeAspect="1"/>
          </p:cNvPicPr>
          <p:nvPr/>
        </p:nvPicPr>
        <p:blipFill>
          <a:blip r:embed="rId20"/>
          <a:srcRect/>
          <a:stretch>
            <a:fillRect/>
          </a:stretch>
        </p:blipFill>
        <p:spPr>
          <a:xfrm rot="-277648">
            <a:off x="17692183" y="1044340"/>
            <a:ext cx="2821369" cy="1283723"/>
          </a:xfrm>
          <a:prstGeom prst="rect">
            <a:avLst/>
          </a:prstGeom>
        </p:spPr>
      </p:pic>
      <p:grpSp>
        <p:nvGrpSpPr>
          <p:cNvPr id="22" name="Group 22"/>
          <p:cNvGrpSpPr>
            <a:grpSpLocks noChangeAspect="1"/>
          </p:cNvGrpSpPr>
          <p:nvPr/>
        </p:nvGrpSpPr>
        <p:grpSpPr>
          <a:xfrm>
            <a:off x="10931875" y="812890"/>
            <a:ext cx="2710077" cy="1876979"/>
            <a:chOff x="0" y="0"/>
            <a:chExt cx="3429000" cy="2374900"/>
          </a:xfrm>
        </p:grpSpPr>
        <p:sp>
          <p:nvSpPr>
            <p:cNvPr id="23" name="Freeform 2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solidFill>
              <a:srgbClr val="000000">
                <a:alpha val="0"/>
              </a:srgbClr>
            </a:solidFill>
            <a:ln w="12700">
              <a:solidFill>
                <a:srgbClr val="000000"/>
              </a:solidFill>
            </a:ln>
          </p:spPr>
        </p:sp>
        <p:sp>
          <p:nvSpPr>
            <p:cNvPr id="24" name="Freeform 2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21"/>
              <a:stretch>
                <a:fillRect l="-2902" t="-10996" r="-2492" b="-11124"/>
              </a:stretch>
            </a:blipFill>
          </p:spPr>
        </p:sp>
      </p:grpSp>
      <p:pic>
        <p:nvPicPr>
          <p:cNvPr id="25" name="Picture 25"/>
          <p:cNvPicPr>
            <a:picLocks noChangeAspect="1"/>
          </p:cNvPicPr>
          <p:nvPr/>
        </p:nvPicPr>
        <p:blipFill>
          <a:blip r:embed="rId22"/>
          <a:srcRect/>
          <a:stretch>
            <a:fillRect/>
          </a:stretch>
        </p:blipFill>
        <p:spPr>
          <a:xfrm rot="10567788">
            <a:off x="10324922" y="7458452"/>
            <a:ext cx="2573142" cy="1839796"/>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145144">
            <a:off x="17743621" y="6351255"/>
            <a:ext cx="1628209" cy="2184183"/>
          </a:xfrm>
          <a:prstGeom prst="rect">
            <a:avLst/>
          </a:prstGeom>
        </p:spPr>
      </p:pic>
      <p:grpSp>
        <p:nvGrpSpPr>
          <p:cNvPr id="27" name="Group 27"/>
          <p:cNvGrpSpPr>
            <a:grpSpLocks noChangeAspect="1"/>
          </p:cNvGrpSpPr>
          <p:nvPr/>
        </p:nvGrpSpPr>
        <p:grpSpPr>
          <a:xfrm>
            <a:off x="10696501" y="3046842"/>
            <a:ext cx="1360151" cy="2119783"/>
            <a:chOff x="0" y="0"/>
            <a:chExt cx="3365500" cy="5245100"/>
          </a:xfrm>
        </p:grpSpPr>
        <p:sp>
          <p:nvSpPr>
            <p:cNvPr id="28" name="Freeform 28"/>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solidFill>
              <a:srgbClr val="000000">
                <a:alpha val="0"/>
              </a:srgbClr>
            </a:solidFill>
            <a:ln w="12700">
              <a:solidFill>
                <a:srgbClr val="000000"/>
              </a:solidFill>
            </a:ln>
          </p:spPr>
        </p:sp>
        <p:sp>
          <p:nvSpPr>
            <p:cNvPr id="29" name="Freeform 29"/>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25"/>
              <a:stretch>
                <a:fillRect t="-7825" b="-70087"/>
              </a:stretch>
            </a:blipFill>
          </p:spPr>
        </p:sp>
        <p:sp>
          <p:nvSpPr>
            <p:cNvPr id="30" name="Freeform 30"/>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26"/>
              <a:stretch>
                <a:fillRect t="-137943" b="-27056"/>
              </a:stretch>
            </a:blipFill>
          </p:spPr>
        </p:sp>
      </p:grpSp>
      <p:sp>
        <p:nvSpPr>
          <p:cNvPr id="31" name="TextBox 31"/>
          <p:cNvSpPr txBox="1"/>
          <p:nvPr/>
        </p:nvSpPr>
        <p:spPr>
          <a:xfrm>
            <a:off x="586244" y="680446"/>
            <a:ext cx="9301187" cy="5078313"/>
          </a:xfrm>
          <a:prstGeom prst="rect">
            <a:avLst/>
          </a:prstGeom>
        </p:spPr>
        <p:txBody>
          <a:bodyPr wrap="square" lIns="0" tIns="0" rIns="0" bIns="0" rtlCol="0" anchor="t">
            <a:spAutoFit/>
          </a:bodyPr>
          <a:lstStyle/>
          <a:p>
            <a:pPr algn="just">
              <a:lnSpc>
                <a:spcPct val="150000"/>
              </a:lnSpc>
            </a:pPr>
            <a:r>
              <a:rPr lang="vi-VN" sz="4400">
                <a:effectLst>
                  <a:outerShdw blurRad="38100" dist="38100" dir="2700000" algn="tl">
                    <a:srgbClr val="000000">
                      <a:alpha val="43137"/>
                    </a:srgbClr>
                  </a:outerShdw>
                </a:effectLst>
                <a:latin typeface="Palatino Linotype" panose="02040502050505030304" pitchFamily="18" charset="0"/>
              </a:rPr>
              <a:t>c. </a:t>
            </a:r>
            <a:r>
              <a:rPr lang="vi-VN" sz="4400" b="1" i="1">
                <a:solidFill>
                  <a:srgbClr val="FF0000"/>
                </a:solidFill>
                <a:effectLst>
                  <a:outerShdw blurRad="38100" dist="38100" dir="2700000" algn="tl">
                    <a:srgbClr val="000000">
                      <a:alpha val="43137"/>
                    </a:srgbClr>
                  </a:outerShdw>
                </a:effectLst>
                <a:latin typeface="Palatino Linotype" panose="02040502050505030304" pitchFamily="18" charset="0"/>
              </a:rPr>
              <a:t>Tát cạn bể đông</a:t>
            </a:r>
            <a:r>
              <a:rPr lang="vi-VN" sz="4400" b="1">
                <a:solidFill>
                  <a:srgbClr val="FF0000"/>
                </a:solidFill>
                <a:effectLst>
                  <a:outerShdw blurRad="38100" dist="38100" dir="2700000" algn="tl">
                    <a:srgbClr val="000000">
                      <a:alpha val="43137"/>
                    </a:srgbClr>
                  </a:outerShdw>
                </a:effectLst>
                <a:latin typeface="Palatino Linotype" panose="02040502050505030304" pitchFamily="18" charset="0"/>
              </a:rPr>
              <a:t> </a:t>
            </a:r>
            <a:r>
              <a:rPr lang="vi-VN" sz="4400">
                <a:effectLst>
                  <a:outerShdw blurRad="38100" dist="38100" dir="2700000" algn="tl">
                    <a:srgbClr val="000000">
                      <a:alpha val="43137"/>
                    </a:srgbClr>
                  </a:outerShdw>
                </a:effectLst>
                <a:latin typeface="Palatino Linotype" panose="02040502050505030304" pitchFamily="18" charset="0"/>
              </a:rPr>
              <a:t>là chuyện không thể. Vậy nên khi đặt ra giả định: Nếu vợ chồng hoà thuận với nhau thì bể đông cũng có thể tát cạn, ta hiểu đó la cách nói phóng đại đến mức phi lí. </a:t>
            </a:r>
            <a:endParaRPr lang="en-GB" sz="4400">
              <a:effectLst>
                <a:outerShdw blurRad="38100" dist="38100" dir="2700000" algn="tl">
                  <a:srgbClr val="000000">
                    <a:alpha val="43137"/>
                  </a:srgbClr>
                </a:outerShdw>
              </a:effectLst>
              <a:latin typeface="Palatino Linotype" panose="02040502050505030304" pitchFamily="18" charset="0"/>
            </a:endParaRPr>
          </a:p>
        </p:txBody>
      </p:sp>
      <p:sp>
        <p:nvSpPr>
          <p:cNvPr id="32" name="TextBox 32"/>
          <p:cNvSpPr txBox="1"/>
          <p:nvPr/>
        </p:nvSpPr>
        <p:spPr>
          <a:xfrm>
            <a:off x="838362" y="6256436"/>
            <a:ext cx="8536726" cy="2943306"/>
          </a:xfrm>
          <a:prstGeom prst="rect">
            <a:avLst/>
          </a:prstGeom>
        </p:spPr>
        <p:txBody>
          <a:bodyPr wrap="square" lIns="0" tIns="0" rIns="0" bIns="0" rtlCol="0" anchor="t">
            <a:spAutoFit/>
          </a:bodyPr>
          <a:lstStyle/>
          <a:p>
            <a:pPr>
              <a:lnSpc>
                <a:spcPct val="150000"/>
              </a:lnSpc>
            </a:pPr>
            <a:r>
              <a:rPr lang="vi-VN" sz="4400">
                <a:effectLst>
                  <a:outerShdw blurRad="38100" dist="38100" dir="2700000" algn="tl">
                    <a:srgbClr val="000000">
                      <a:alpha val="43137"/>
                    </a:srgbClr>
                  </a:outerShdw>
                </a:effectLst>
                <a:latin typeface="Palatino Linotype" panose="02040502050505030304" pitchFamily="18" charset="0"/>
              </a:rPr>
              <a:t>- Tác dụng: Làm nổi bật được tầm quan trọng của sự hoà thuận vợ chồng.</a:t>
            </a:r>
            <a:endParaRPr lang="en-US" sz="4400" u="none" spc="43">
              <a:solidFill>
                <a:srgbClr val="302C2C"/>
              </a:solidFill>
              <a:effectLst>
                <a:outerShdw blurRad="38100" dist="38100" dir="2700000" algn="tl">
                  <a:srgbClr val="000000">
                    <a:alpha val="43137"/>
                  </a:srgbClr>
                </a:outerShdw>
              </a:effectLst>
              <a:latin typeface="Palatino Linotype" panose="02040502050505030304" pitchFamily="18" charset="0"/>
            </a:endParaRPr>
          </a:p>
        </p:txBody>
      </p:sp>
      <p:pic>
        <p:nvPicPr>
          <p:cNvPr id="33" name="Picture 3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1266497">
            <a:off x="11559945" y="5444434"/>
            <a:ext cx="1988170" cy="2003703"/>
          </a:xfrm>
          <a:prstGeom prst="rect">
            <a:avLst/>
          </a:prstGeom>
        </p:spPr>
      </p:pic>
      <p:pic>
        <p:nvPicPr>
          <p:cNvPr id="34" name="Picture 34"/>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1266497">
            <a:off x="10834105" y="6459662"/>
            <a:ext cx="1727112" cy="863556"/>
          </a:xfrm>
          <a:prstGeom prst="rect">
            <a:avLst/>
          </a:prstGeom>
        </p:spPr>
      </p:pic>
      <p:pic>
        <p:nvPicPr>
          <p:cNvPr id="35" name="Picture 3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rot="-1266497">
            <a:off x="11784998" y="5674383"/>
            <a:ext cx="1538065" cy="1543804"/>
          </a:xfrm>
          <a:prstGeom prst="rect">
            <a:avLst/>
          </a:prstGeom>
        </p:spPr>
      </p:pic>
      <p:pic>
        <p:nvPicPr>
          <p:cNvPr id="36" name="Picture 36"/>
          <p:cNvPicPr>
            <a:picLocks noChangeAspect="1"/>
          </p:cNvPicPr>
          <p:nvPr/>
        </p:nvPicPr>
        <p:blipFill>
          <a:blip r:embed="rId33"/>
          <a:srcRect/>
          <a:stretch>
            <a:fillRect/>
          </a:stretch>
        </p:blipFill>
        <p:spPr>
          <a:xfrm>
            <a:off x="12821305" y="8378350"/>
            <a:ext cx="5336098" cy="1253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48490"/>
          <a:stretch>
            <a:fillRect/>
          </a:stretch>
        </p:blipFill>
        <p:spPr>
          <a:xfrm>
            <a:off x="1905000" y="1072737"/>
            <a:ext cx="15370829" cy="8478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84119">
            <a:off x="689712" y="5605209"/>
            <a:ext cx="5705460" cy="7653665"/>
          </a:xfrm>
          <a:prstGeom prst="rect">
            <a:avLst/>
          </a:prstGeom>
        </p:spPr>
      </p:pic>
      <p:pic>
        <p:nvPicPr>
          <p:cNvPr id="11" name="Picture 11"/>
          <p:cNvPicPr>
            <a:picLocks noChangeAspect="1"/>
          </p:cNvPicPr>
          <p:nvPr/>
        </p:nvPicPr>
        <p:blipFill>
          <a:blip r:embed="rId6"/>
          <a:srcRect t="21102" b="41030"/>
          <a:stretch>
            <a:fillRect/>
          </a:stretch>
        </p:blipFill>
        <p:spPr>
          <a:xfrm rot="-108631">
            <a:off x="6868180" y="557702"/>
            <a:ext cx="6597857" cy="748680"/>
          </a:xfrm>
          <a:prstGeom prst="rect">
            <a:avLst/>
          </a:prstGeom>
        </p:spPr>
      </p:pic>
      <p:pic>
        <p:nvPicPr>
          <p:cNvPr id="12" name="Picture 12"/>
          <p:cNvPicPr>
            <a:picLocks noChangeAspect="1"/>
          </p:cNvPicPr>
          <p:nvPr/>
        </p:nvPicPr>
        <p:blipFill>
          <a:blip r:embed="rId7"/>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8"/>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757047">
            <a:off x="16148201" y="1481997"/>
            <a:ext cx="4939326" cy="4786656"/>
          </a:xfrm>
          <a:prstGeom prst="rect">
            <a:avLst/>
          </a:prstGeom>
        </p:spPr>
      </p:pic>
      <p:sp>
        <p:nvSpPr>
          <p:cNvPr id="10" name="Rectangle 9"/>
          <p:cNvSpPr/>
          <p:nvPr/>
        </p:nvSpPr>
        <p:spPr>
          <a:xfrm>
            <a:off x="7683197" y="532309"/>
            <a:ext cx="4372287" cy="923330"/>
          </a:xfrm>
          <a:prstGeom prst="rect">
            <a:avLst/>
          </a:prstGeom>
        </p:spPr>
        <p:txBody>
          <a:bodyPr wrap="none">
            <a:spAutoFit/>
          </a:bodyPr>
          <a:lstStyle/>
          <a:p>
            <a:r>
              <a:rPr lang="pt-BR" sz="54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Bài tập 2/tr.14</a:t>
            </a:r>
            <a:endParaRPr lang="en-GB" sz="5400">
              <a:solidFill>
                <a:srgbClr val="FF0000"/>
              </a:solidFill>
              <a:effectLst>
                <a:outerShdw blurRad="38100" dist="38100" dir="2700000" algn="tl">
                  <a:srgbClr val="000000">
                    <a:alpha val="43137"/>
                  </a:srgbClr>
                </a:outerShdw>
              </a:effectLst>
            </a:endParaRPr>
          </a:p>
        </p:txBody>
      </p:sp>
      <p:sp>
        <p:nvSpPr>
          <p:cNvPr id="17" name="Rectangle 16"/>
          <p:cNvSpPr/>
          <p:nvPr/>
        </p:nvSpPr>
        <p:spPr>
          <a:xfrm>
            <a:off x="2922243" y="1667687"/>
            <a:ext cx="9652001"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Những câu sử dụng biện pháp tu từ nói quá: (a), (b), (c).</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2922243" y="2601862"/>
            <a:ext cx="3592650"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Câu nói khoác: (d).</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2916915" y="3536037"/>
            <a:ext cx="6279283" cy="584775"/>
          </a:xfrm>
          <a:prstGeom prst="rect">
            <a:avLst/>
          </a:prstGeom>
        </p:spPr>
        <p:txBody>
          <a:bodyPr wrap="non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So sánh giữa nói khoác và nói quá: </a:t>
            </a:r>
            <a:endParaRPr lang="en-GB" sz="3200">
              <a:effectLst>
                <a:outerShdw blurRad="38100" dist="38100" dir="2700000" algn="tl">
                  <a:srgbClr val="000000">
                    <a:alpha val="43137"/>
                  </a:srgbClr>
                </a:outerShdw>
              </a:effectLst>
            </a:endParaRPr>
          </a:p>
        </p:txBody>
      </p:sp>
      <p:sp>
        <p:nvSpPr>
          <p:cNvPr id="20" name="Rectangle 19"/>
          <p:cNvSpPr/>
          <p:nvPr/>
        </p:nvSpPr>
        <p:spPr>
          <a:xfrm>
            <a:off x="3375937" y="4310203"/>
            <a:ext cx="11248592" cy="584775"/>
          </a:xfrm>
          <a:prstGeom prst="rect">
            <a:avLst/>
          </a:prstGeom>
        </p:spPr>
        <p:txBody>
          <a:bodyPr wrap="non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Giống nhau: phóng đại về mức độ, quy mô, tính chất của sự việc.</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3391751" y="5013714"/>
            <a:ext cx="2286203" cy="584775"/>
          </a:xfrm>
          <a:prstGeom prst="rect">
            <a:avLst/>
          </a:prstGeom>
        </p:spPr>
        <p:txBody>
          <a:bodyPr wrap="non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Khác nhau</a:t>
            </a:r>
            <a:endParaRPr lang="en-GB" sz="3200">
              <a:effectLst>
                <a:outerShdw blurRad="38100" dist="38100" dir="2700000" algn="tl">
                  <a:srgbClr val="000000">
                    <a:alpha val="43137"/>
                  </a:srgbClr>
                </a:outerShdw>
              </a:effectLst>
            </a:endParaRPr>
          </a:p>
        </p:txBody>
      </p:sp>
      <p:pic>
        <p:nvPicPr>
          <p:cNvPr id="22" name="Picture 3"/>
          <p:cNvPicPr>
            <a:picLocks noChangeAspect="1"/>
          </p:cNvPicPr>
          <p:nvPr/>
        </p:nvPicPr>
        <p:blipFill>
          <a:blip r:embed="rId11"/>
          <a:srcRect l="52653" t="686" r="8856" b="20402"/>
          <a:stretch>
            <a:fillRect/>
          </a:stretch>
        </p:blipFill>
        <p:spPr>
          <a:xfrm rot="-10800000">
            <a:off x="3327489" y="5910252"/>
            <a:ext cx="5803811" cy="2980408"/>
          </a:xfrm>
          <a:prstGeom prst="rect">
            <a:avLst/>
          </a:prstGeom>
          <a:solidFill>
            <a:schemeClr val="accent6">
              <a:lumMod val="75000"/>
            </a:schemeClr>
          </a:solidFill>
        </p:spPr>
      </p:pic>
      <p:pic>
        <p:nvPicPr>
          <p:cNvPr id="23" name="Picture 6"/>
          <p:cNvPicPr>
            <a:picLocks noChangeAspect="1"/>
          </p:cNvPicPr>
          <p:nvPr/>
        </p:nvPicPr>
        <p:blipFill>
          <a:blip r:embed="rId11"/>
          <a:srcRect l="52653" t="686" r="8856" b="20402"/>
          <a:stretch>
            <a:fillRect/>
          </a:stretch>
        </p:blipFill>
        <p:spPr>
          <a:xfrm rot="-10800000">
            <a:off x="9820214" y="5894749"/>
            <a:ext cx="6863254" cy="2980408"/>
          </a:xfrm>
          <a:prstGeom prst="rect">
            <a:avLst/>
          </a:prstGeom>
          <a:solidFill>
            <a:schemeClr val="accent6">
              <a:lumMod val="75000"/>
            </a:schemeClr>
          </a:solidFill>
        </p:spPr>
      </p:pic>
      <p:sp>
        <p:nvSpPr>
          <p:cNvPr id="24" name="Rectangle 23"/>
          <p:cNvSpPr/>
          <p:nvPr/>
        </p:nvSpPr>
        <p:spPr>
          <a:xfrm rot="10800000" flipV="1">
            <a:off x="3391751" y="6346164"/>
            <a:ext cx="5629214" cy="1569660"/>
          </a:xfrm>
          <a:prstGeom prst="rect">
            <a:avLst/>
          </a:prstGeom>
        </p:spPr>
        <p:txBody>
          <a:bodyPr wrap="squar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Nói  quá: dựa trên cơ sở có thật, có tác dụng nhấn mạnh, gây ấn tượng, tăng sức biểu cảm.</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5" name="Rectangle 24"/>
          <p:cNvSpPr/>
          <p:nvPr/>
        </p:nvSpPr>
        <p:spPr>
          <a:xfrm>
            <a:off x="9948930" y="6153290"/>
            <a:ext cx="6385995" cy="2554545"/>
          </a:xfrm>
          <a:prstGeom prst="rect">
            <a:avLst/>
          </a:prstGeom>
        </p:spPr>
        <p:txBody>
          <a:bodyPr wrap="squar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Nói khoác: dựa trên cơ sở không có thật, có tác dụng gây cười. Trong một số trường hợp, có tác dụng tiêu cực nhằm làm cho người nghe tin vào những điều không có thật.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257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5"/>
          <a:srcRect b="12059"/>
          <a:stretch>
            <a:fillRect/>
          </a:stretch>
        </p:blipFill>
        <p:spPr>
          <a:xfrm>
            <a:off x="924638" y="342900"/>
            <a:ext cx="12422711" cy="9601200"/>
          </a:xfrm>
          <a:prstGeom prst="rect">
            <a:avLst/>
          </a:prstGeom>
        </p:spPr>
      </p:pic>
      <p:pic>
        <p:nvPicPr>
          <p:cNvPr id="5" name="Picture 5"/>
          <p:cNvPicPr>
            <a:picLocks noChangeAspect="1"/>
          </p:cNvPicPr>
          <p:nvPr/>
        </p:nvPicPr>
        <p:blipFill>
          <a:blip r:embed="rId6"/>
          <a:srcRect t="24676" r="347" b="29980"/>
          <a:stretch>
            <a:fillRect/>
          </a:stretch>
        </p:blipFill>
        <p:spPr>
          <a:xfrm>
            <a:off x="4477231" y="109124"/>
            <a:ext cx="5428769" cy="113362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9"/>
              <a:stretch>
                <a:fillRect l="-10912" t="-20093" r="-21047" b="-33868"/>
              </a:stretch>
            </a:blipFill>
          </p:spPr>
        </p:sp>
      </p:grpSp>
      <p:sp>
        <p:nvSpPr>
          <p:cNvPr id="8" name="Rectangle 7"/>
          <p:cNvSpPr/>
          <p:nvPr/>
        </p:nvSpPr>
        <p:spPr>
          <a:xfrm>
            <a:off x="4993960" y="518443"/>
            <a:ext cx="3908058" cy="830997"/>
          </a:xfrm>
          <a:prstGeom prst="rect">
            <a:avLst/>
          </a:prstGeom>
        </p:spPr>
        <p:txBody>
          <a:bodyPr wrap="none">
            <a:spAutoFit/>
          </a:bodyPr>
          <a:lstStyle/>
          <a:p>
            <a:r>
              <a:rPr lang="vi-VN" sz="48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tập 3/tr.14</a:t>
            </a:r>
            <a:endParaRPr lang="en-GB" sz="4800">
              <a:solidFill>
                <a:srgbClr val="FF0000"/>
              </a:solidFill>
              <a:effectLst>
                <a:outerShdw blurRad="38100" dist="38100" dir="2700000" algn="tl">
                  <a:srgbClr val="000000">
                    <a:alpha val="43137"/>
                  </a:srgbClr>
                </a:outerShdw>
              </a:effectLst>
            </a:endParaRPr>
          </a:p>
        </p:txBody>
      </p:sp>
      <p:pic>
        <p:nvPicPr>
          <p:cNvPr id="14"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09329" y="1866900"/>
            <a:ext cx="4835425" cy="3581400"/>
          </a:xfrm>
          <a:prstGeom prst="rect">
            <a:avLst/>
          </a:prstGeom>
          <a:solidFill>
            <a:schemeClr val="accent6">
              <a:lumMod val="50000"/>
            </a:schemeClr>
          </a:solidFill>
          <a:ln>
            <a:solidFill>
              <a:schemeClr val="tx2">
                <a:lumMod val="50000"/>
              </a:schemeClr>
            </a:solidFill>
          </a:ln>
        </p:spPr>
      </p:pic>
      <p:pic>
        <p:nvPicPr>
          <p:cNvPr id="15"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69582" y="1683110"/>
            <a:ext cx="4574818" cy="3536589"/>
          </a:xfrm>
          <a:prstGeom prst="rect">
            <a:avLst/>
          </a:prstGeom>
          <a:solidFill>
            <a:schemeClr val="accent6">
              <a:lumMod val="50000"/>
            </a:schemeClr>
          </a:solidFill>
          <a:ln>
            <a:solidFill>
              <a:schemeClr val="tx2">
                <a:lumMod val="50000"/>
              </a:schemeClr>
            </a:solidFill>
          </a:ln>
        </p:spPr>
      </p:pic>
      <p:pic>
        <p:nvPicPr>
          <p:cNvPr id="16"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82330" y="6099600"/>
            <a:ext cx="4161701" cy="2936493"/>
          </a:xfrm>
          <a:prstGeom prst="rect">
            <a:avLst/>
          </a:prstGeom>
          <a:solidFill>
            <a:schemeClr val="accent6">
              <a:lumMod val="50000"/>
            </a:schemeClr>
          </a:solidFill>
          <a:ln>
            <a:solidFill>
              <a:schemeClr val="tx2">
                <a:lumMod val="50000"/>
              </a:schemeClr>
            </a:solidFill>
          </a:ln>
        </p:spPr>
      </p:pic>
      <p:pic>
        <p:nvPicPr>
          <p:cNvPr id="1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44755" y="5448300"/>
            <a:ext cx="5794447" cy="3587793"/>
          </a:xfrm>
          <a:prstGeom prst="rect">
            <a:avLst/>
          </a:prstGeom>
          <a:solidFill>
            <a:schemeClr val="accent6">
              <a:lumMod val="50000"/>
            </a:schemeClr>
          </a:solidFill>
          <a:ln>
            <a:solidFill>
              <a:schemeClr val="tx2">
                <a:lumMod val="50000"/>
              </a:schemeClr>
            </a:solidFill>
          </a:ln>
        </p:spPr>
      </p:pic>
      <p:sp>
        <p:nvSpPr>
          <p:cNvPr id="18" name="Rectangle 17"/>
          <p:cNvSpPr/>
          <p:nvPr/>
        </p:nvSpPr>
        <p:spPr>
          <a:xfrm>
            <a:off x="2322102" y="2490570"/>
            <a:ext cx="3926297" cy="2308324"/>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 Hôm nay bạn Lan được 6 điểm môn Văn, trông bạn ấy buồn nẫu ruột.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8024430" y="2269143"/>
            <a:ext cx="4167569" cy="2862322"/>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 Bác Hùng cảm thấy rụng rời chân tay vì mấy ngày nay bác phải đi khuân gạch.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205866" y="6793659"/>
            <a:ext cx="3421256" cy="1754326"/>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 Truyện Trạng Quỳnh làm em cười vỡ bụng.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7045530" y="6191130"/>
            <a:ext cx="4800600" cy="2862322"/>
          </a:xfrm>
          <a:prstGeom prst="rect">
            <a:avLst/>
          </a:prstGeom>
        </p:spPr>
        <p:txBody>
          <a:bodyPr wrap="square">
            <a:spAutoFit/>
          </a:bodyPr>
          <a:lstStyle/>
          <a:p>
            <a:pPr algn="just">
              <a:spcAft>
                <a:spcPts val="0"/>
              </a:spcAft>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 Tiết Thể dục, chúng em thi chạy giữa các đội, đội em giành chiến thắng nhưng cũng mệt đứt hơi.</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2" name="Picture 12"/>
          <p:cNvPicPr>
            <a:picLocks noChangeAspect="1"/>
          </p:cNvPicPr>
          <p:nvPr/>
        </p:nvPicPr>
        <p:blipFill>
          <a:blip r:embed="rId12"/>
          <a:srcRect t="31037" b="9577"/>
          <a:stretch>
            <a:fillRect/>
          </a:stretch>
        </p:blipFill>
        <p:spPr>
          <a:xfrm rot="-1805195">
            <a:off x="10179406" y="8759268"/>
            <a:ext cx="3040085" cy="767275"/>
          </a:xfrm>
          <a:prstGeom prst="rect">
            <a:avLst/>
          </a:prstGeom>
        </p:spPr>
      </p:pic>
    </p:spTree>
    <p:extLst>
      <p:ext uri="{BB962C8B-B14F-4D97-AF65-F5344CB8AC3E}">
        <p14:creationId xmlns:p14="http://schemas.microsoft.com/office/powerpoint/2010/main" val="523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282056" y="1751745"/>
            <a:ext cx="13723888" cy="72720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6"/>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7"/>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8"/>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9"/>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4894">
            <a:off x="12693719" y="-1372566"/>
            <a:ext cx="4955709" cy="4802533"/>
          </a:xfrm>
          <a:prstGeom prst="rect">
            <a:avLst/>
          </a:prstGeom>
        </p:spPr>
      </p:pic>
      <p:sp>
        <p:nvSpPr>
          <p:cNvPr id="12" name="Rectangle 11"/>
          <p:cNvSpPr/>
          <p:nvPr/>
        </p:nvSpPr>
        <p:spPr>
          <a:xfrm>
            <a:off x="5776560" y="3310125"/>
            <a:ext cx="7056740" cy="3416320"/>
          </a:xfrm>
          <a:prstGeom prst="rect">
            <a:avLst/>
          </a:prstGeom>
          <a:noFill/>
        </p:spPr>
        <p:txBody>
          <a:bodyPr wrap="none" lIns="91440" tIns="45720" rIns="91440" bIns="45720">
            <a:spAutoFit/>
          </a:bodyPr>
          <a:lstStyle/>
          <a:p>
            <a:pPr algn="ctr">
              <a:lnSpc>
                <a:spcPct val="150000"/>
              </a:lnSpc>
            </a:pPr>
            <a:r>
              <a:rPr lang="it-IT"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7200" b="1">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4</a:t>
            </a:r>
            <a:endParaRPr lang="vi-VN"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VẬN DỤNG</a:t>
            </a:r>
            <a:endParaRPr lang="en-GB"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41839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48490"/>
          <a:stretch>
            <a:fillRect/>
          </a:stretch>
        </p:blipFill>
        <p:spPr>
          <a:xfrm>
            <a:off x="5562600" y="774895"/>
            <a:ext cx="11713229" cy="868065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84119">
            <a:off x="689712" y="5605209"/>
            <a:ext cx="5705460" cy="7653665"/>
          </a:xfrm>
          <a:prstGeom prst="rect">
            <a:avLst/>
          </a:prstGeom>
        </p:spPr>
      </p:pic>
      <p:grpSp>
        <p:nvGrpSpPr>
          <p:cNvPr id="5" name="Group 5"/>
          <p:cNvGrpSpPr>
            <a:grpSpLocks noChangeAspect="1"/>
          </p:cNvGrpSpPr>
          <p:nvPr/>
        </p:nvGrpSpPr>
        <p:grpSpPr>
          <a:xfrm rot="-366701">
            <a:off x="422791" y="1031542"/>
            <a:ext cx="5276847" cy="8223916"/>
            <a:chOff x="0" y="0"/>
            <a:chExt cx="3365500" cy="5245100"/>
          </a:xfrm>
        </p:grpSpPr>
        <p:sp>
          <p:nvSpPr>
            <p:cNvPr id="6" name="Freeform 6"/>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7567" t="-21944" r="-243901" b="-5555"/>
              </a:stretch>
            </a:blipFill>
          </p:spPr>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1" name="Picture 11"/>
          <p:cNvPicPr>
            <a:picLocks noChangeAspect="1"/>
          </p:cNvPicPr>
          <p:nvPr/>
        </p:nvPicPr>
        <p:blipFill>
          <a:blip r:embed="rId9"/>
          <a:srcRect t="21102" b="41030"/>
          <a:stretch>
            <a:fillRect/>
          </a:stretch>
        </p:blipFill>
        <p:spPr>
          <a:xfrm rot="-108631">
            <a:off x="9220528" y="174823"/>
            <a:ext cx="4652173" cy="748680"/>
          </a:xfrm>
          <a:prstGeom prst="rect">
            <a:avLst/>
          </a:prstGeom>
        </p:spPr>
      </p:pic>
      <p:pic>
        <p:nvPicPr>
          <p:cNvPr id="12" name="Picture 12"/>
          <p:cNvPicPr>
            <a:picLocks noChangeAspect="1"/>
          </p:cNvPicPr>
          <p:nvPr/>
        </p:nvPicPr>
        <p:blipFill>
          <a:blip r:embed="rId10"/>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11"/>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757047">
            <a:off x="16148201" y="1481997"/>
            <a:ext cx="4939326" cy="4786656"/>
          </a:xfrm>
          <a:prstGeom prst="rect">
            <a:avLst/>
          </a:prstGeom>
        </p:spPr>
      </p:pic>
      <p:sp>
        <p:nvSpPr>
          <p:cNvPr id="9" name="Rectangle 8"/>
          <p:cNvSpPr/>
          <p:nvPr/>
        </p:nvSpPr>
        <p:spPr>
          <a:xfrm>
            <a:off x="6253258" y="1294493"/>
            <a:ext cx="11022571" cy="7571303"/>
          </a:xfrm>
          <a:prstGeom prst="rect">
            <a:avLst/>
          </a:prstGeom>
        </p:spPr>
        <p:txBody>
          <a:bodyPr wrap="square">
            <a:spAutoFit/>
          </a:bodyPr>
          <a:lstStyle/>
          <a:p>
            <a:pPr algn="just" fontAlgn="base">
              <a:lnSpc>
                <a:spcPct val="150000"/>
              </a:lnSpc>
              <a:spcAft>
                <a:spcPts val="0"/>
              </a:spcAft>
            </a:pPr>
            <a:r>
              <a:rPr lang="vi-VN" sz="36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 tập 1</a:t>
            </a:r>
            <a:r>
              <a:rPr lang="en-US" sz="36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600"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Tìm các thành ngữ có sử dụng biện pháp nói quá để diễn đạt các ý sau.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Đặt câu với các thành ngữ đó.</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Sợ hãi khiếp đảm đến mức mặt tái mét.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Luôn kề cạnh bên nhau hoặc gắn bó chặt chẽ khăng khít với nhau.</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Giống hệt nhau đến mức tưởng chừng như cùng một thể chất.</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fontAlgn="base">
              <a:lnSpc>
                <a:spcPct val="150000"/>
              </a:lnSpc>
              <a:spcAft>
                <a:spcPts val="0"/>
              </a:spcAft>
              <a:buFont typeface="+mj-lt"/>
              <a:buAutoNum type="alphaLcPeriod"/>
            </a:pPr>
            <a:r>
              <a:rPr lang="vi-VN"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 gan làm điều gì kém cỏi vụng về trước người hiểu biết tinh thông, tài cán hơn mình.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5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185754">
            <a:off x="-3260979" y="383269"/>
            <a:ext cx="8229036" cy="5311469"/>
          </a:xfrm>
          <a:prstGeom prst="rect">
            <a:avLst/>
          </a:prstGeom>
        </p:spPr>
      </p:pic>
      <p:pic>
        <p:nvPicPr>
          <p:cNvPr id="4" name="Picture 4"/>
          <p:cNvPicPr>
            <a:picLocks noChangeAspect="1"/>
          </p:cNvPicPr>
          <p:nvPr/>
        </p:nvPicPr>
        <p:blipFill>
          <a:blip r:embed="rId5"/>
          <a:srcRect b="12059"/>
          <a:stretch>
            <a:fillRect/>
          </a:stretch>
        </p:blipFill>
        <p:spPr>
          <a:xfrm>
            <a:off x="533400" y="342900"/>
            <a:ext cx="12422711" cy="9601200"/>
          </a:xfrm>
          <a:prstGeom prst="rect">
            <a:avLst/>
          </a:prstGeom>
        </p:spPr>
      </p:pic>
      <p:pic>
        <p:nvPicPr>
          <p:cNvPr id="5" name="Picture 5"/>
          <p:cNvPicPr>
            <a:picLocks noChangeAspect="1"/>
          </p:cNvPicPr>
          <p:nvPr/>
        </p:nvPicPr>
        <p:blipFill>
          <a:blip r:embed="rId6"/>
          <a:srcRect t="24676" r="347" b="29980"/>
          <a:stretch>
            <a:fillRect/>
          </a:stretch>
        </p:blipFill>
        <p:spPr>
          <a:xfrm>
            <a:off x="3963181" y="109173"/>
            <a:ext cx="4472223" cy="113362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4000">
            <a:off x="16873856" y="-1085885"/>
            <a:ext cx="2828288" cy="4657361"/>
          </a:xfrm>
          <a:prstGeom prst="rect">
            <a:avLst/>
          </a:prstGeom>
        </p:spPr>
      </p:pic>
      <p:grpSp>
        <p:nvGrpSpPr>
          <p:cNvPr id="10" name="Group 10"/>
          <p:cNvGrpSpPr>
            <a:grpSpLocks noChangeAspect="1"/>
          </p:cNvGrpSpPr>
          <p:nvPr/>
        </p:nvGrpSpPr>
        <p:grpSpPr>
          <a:xfrm rot="-152458">
            <a:off x="13121186" y="2889079"/>
            <a:ext cx="4956378" cy="4248154"/>
            <a:chOff x="0" y="0"/>
            <a:chExt cx="6339713" cy="5433822"/>
          </a:xfrm>
        </p:grpSpPr>
        <p:sp>
          <p:nvSpPr>
            <p:cNvPr id="11" name="Freeform 11"/>
            <p:cNvSpPr/>
            <p:nvPr/>
          </p:nvSpPr>
          <p:spPr>
            <a:xfrm>
              <a:off x="-89154" y="-107061"/>
              <a:ext cx="6806057" cy="5669788"/>
            </a:xfrm>
            <a:custGeom>
              <a:avLst/>
              <a:gdLst/>
              <a:ahLst/>
              <a:cxnLst/>
              <a:rect l="l" t="t" r="r" b="b"/>
              <a:pathLst>
                <a:path w="6806057" h="5669788">
                  <a:moveTo>
                    <a:pt x="5290566" y="5437124"/>
                  </a:moveTo>
                  <a:cubicBezTo>
                    <a:pt x="5011674" y="5539486"/>
                    <a:pt x="4777232" y="5415153"/>
                    <a:pt x="4531233" y="5525135"/>
                  </a:cubicBezTo>
                  <a:cubicBezTo>
                    <a:pt x="4512056" y="5584571"/>
                    <a:pt x="4359783" y="5417058"/>
                    <a:pt x="4172712" y="5479542"/>
                  </a:cubicBezTo>
                  <a:cubicBezTo>
                    <a:pt x="3915410" y="5422519"/>
                    <a:pt x="3472815" y="5531104"/>
                    <a:pt x="3219196" y="5430520"/>
                  </a:cubicBezTo>
                  <a:cubicBezTo>
                    <a:pt x="2840482" y="5248910"/>
                    <a:pt x="2390140" y="5282946"/>
                    <a:pt x="1966087" y="5270881"/>
                  </a:cubicBezTo>
                  <a:cubicBezTo>
                    <a:pt x="1430782" y="5056759"/>
                    <a:pt x="975360" y="5005832"/>
                    <a:pt x="450596" y="4811014"/>
                  </a:cubicBezTo>
                  <a:cubicBezTo>
                    <a:pt x="0" y="4736338"/>
                    <a:pt x="131064" y="5072380"/>
                    <a:pt x="102362" y="3883152"/>
                  </a:cubicBezTo>
                  <a:cubicBezTo>
                    <a:pt x="104775" y="2663571"/>
                    <a:pt x="114300" y="1529334"/>
                    <a:pt x="89154" y="190500"/>
                  </a:cubicBezTo>
                  <a:cubicBezTo>
                    <a:pt x="201930" y="153543"/>
                    <a:pt x="398272" y="204216"/>
                    <a:pt x="626110" y="229235"/>
                  </a:cubicBezTo>
                  <a:cubicBezTo>
                    <a:pt x="815721" y="204216"/>
                    <a:pt x="1116203" y="126873"/>
                    <a:pt x="1370330" y="150114"/>
                  </a:cubicBezTo>
                  <a:cubicBezTo>
                    <a:pt x="1336675" y="129159"/>
                    <a:pt x="1628394" y="131699"/>
                    <a:pt x="1766951" y="149225"/>
                  </a:cubicBezTo>
                  <a:cubicBezTo>
                    <a:pt x="2131187" y="0"/>
                    <a:pt x="2096008" y="294386"/>
                    <a:pt x="2416556" y="307975"/>
                  </a:cubicBezTo>
                  <a:cubicBezTo>
                    <a:pt x="2410587" y="384175"/>
                    <a:pt x="2732024" y="257429"/>
                    <a:pt x="2784221" y="421767"/>
                  </a:cubicBezTo>
                  <a:cubicBezTo>
                    <a:pt x="3048000" y="477393"/>
                    <a:pt x="3190494" y="852170"/>
                    <a:pt x="3487293" y="931672"/>
                  </a:cubicBezTo>
                  <a:cubicBezTo>
                    <a:pt x="3508756" y="972058"/>
                    <a:pt x="3714623" y="885825"/>
                    <a:pt x="3993515" y="1011047"/>
                  </a:cubicBezTo>
                  <a:cubicBezTo>
                    <a:pt x="4692523" y="989584"/>
                    <a:pt x="5601208" y="993648"/>
                    <a:pt x="6395974" y="994283"/>
                  </a:cubicBezTo>
                  <a:cubicBezTo>
                    <a:pt x="6452616" y="2355596"/>
                    <a:pt x="6371082" y="3700653"/>
                    <a:pt x="6428867" y="5103876"/>
                  </a:cubicBezTo>
                  <a:cubicBezTo>
                    <a:pt x="6310376" y="5669788"/>
                    <a:pt x="6806057" y="5571363"/>
                    <a:pt x="5290566" y="5437124"/>
                  </a:cubicBezTo>
                  <a:close/>
                </a:path>
              </a:pathLst>
            </a:custGeom>
            <a:blipFill>
              <a:blip r:embed="rId9"/>
              <a:stretch>
                <a:fillRect l="-10912" t="-20093" r="-21047" b="-33868"/>
              </a:stretch>
            </a:blipFill>
          </p:spPr>
        </p:sp>
      </p:grpSp>
      <p:pic>
        <p:nvPicPr>
          <p:cNvPr id="12" name="Picture 12"/>
          <p:cNvPicPr>
            <a:picLocks noChangeAspect="1"/>
          </p:cNvPicPr>
          <p:nvPr/>
        </p:nvPicPr>
        <p:blipFill>
          <a:blip r:embed="rId10"/>
          <a:srcRect t="31037" b="9577"/>
          <a:stretch>
            <a:fillRect/>
          </a:stretch>
        </p:blipFill>
        <p:spPr>
          <a:xfrm rot="-1805195">
            <a:off x="8642912" y="8094070"/>
            <a:ext cx="3040085" cy="767275"/>
          </a:xfrm>
          <a:prstGeom prst="rect">
            <a:avLst/>
          </a:prstGeom>
        </p:spPr>
      </p:pic>
      <p:sp>
        <p:nvSpPr>
          <p:cNvPr id="6" name="Rectangle 5"/>
          <p:cNvSpPr/>
          <p:nvPr/>
        </p:nvSpPr>
        <p:spPr>
          <a:xfrm>
            <a:off x="2314262" y="2929877"/>
            <a:ext cx="8860986" cy="4247317"/>
          </a:xfrm>
          <a:prstGeom prst="rect">
            <a:avLst/>
          </a:prstGeom>
        </p:spPr>
        <p:txBody>
          <a:bodyPr wrap="square">
            <a:spAutoFit/>
          </a:bodyPr>
          <a:lstStyle/>
          <a:p>
            <a:pPr algn="just" fontAlgn="base">
              <a:lnSpc>
                <a:spcPct val="150000"/>
              </a:lnSpc>
              <a:spcAft>
                <a:spcPts val="0"/>
              </a:spcAft>
            </a:pPr>
            <a:r>
              <a:rPr lang="en-US" sz="6000" b="1" u="sng">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Bài tập 2</a:t>
            </a: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en-US" sz="60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Sưu tầm lời hát, lời thơ, câu văn có sử dụng phép nói quá.</a:t>
            </a:r>
            <a:endParaRPr lang="en-GB" sz="5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420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1524000" y="434046"/>
            <a:ext cx="15316200" cy="985295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577">
            <a:off x="6413600" y="103164"/>
            <a:ext cx="6313049" cy="1913436"/>
          </a:xfrm>
          <a:prstGeom prst="rect">
            <a:avLst/>
          </a:prstGeom>
        </p:spPr>
      </p:pic>
      <p:pic>
        <p:nvPicPr>
          <p:cNvPr id="7" name="Picture 7"/>
          <p:cNvPicPr>
            <a:picLocks noChangeAspect="1"/>
          </p:cNvPicPr>
          <p:nvPr/>
        </p:nvPicPr>
        <p:blipFill>
          <a:blip r:embed="rId6"/>
          <a:srcRect/>
          <a:stretch>
            <a:fillRect/>
          </a:stretch>
        </p:blipFill>
        <p:spPr>
          <a:xfrm rot="1642654">
            <a:off x="-1310187" y="5285719"/>
            <a:ext cx="3593670" cy="4494429"/>
          </a:xfrm>
          <a:prstGeom prst="rect">
            <a:avLst/>
          </a:prstGeom>
        </p:spPr>
      </p:pic>
      <p:pic>
        <p:nvPicPr>
          <p:cNvPr id="9" name="Picture 9"/>
          <p:cNvPicPr>
            <a:picLocks noChangeAspect="1"/>
          </p:cNvPicPr>
          <p:nvPr/>
        </p:nvPicPr>
        <p:blipFill>
          <a:blip r:embed="rId7"/>
          <a:srcRect/>
          <a:stretch>
            <a:fillRect/>
          </a:stretch>
        </p:blipFill>
        <p:spPr>
          <a:xfrm rot="456773">
            <a:off x="15925229" y="3023134"/>
            <a:ext cx="2232817" cy="6202271"/>
          </a:xfrm>
          <a:prstGeom prst="rect">
            <a:avLst/>
          </a:prstGeom>
        </p:spPr>
      </p:pic>
      <p:pic>
        <p:nvPicPr>
          <p:cNvPr id="10" name="Picture 10"/>
          <p:cNvPicPr>
            <a:picLocks noChangeAspect="1"/>
          </p:cNvPicPr>
          <p:nvPr/>
        </p:nvPicPr>
        <p:blipFill>
          <a:blip r:embed="rId8"/>
          <a:srcRect/>
          <a:stretch>
            <a:fillRect/>
          </a:stretch>
        </p:blipFill>
        <p:spPr>
          <a:xfrm>
            <a:off x="9380024" y="-29499"/>
            <a:ext cx="680142" cy="69313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74894">
            <a:off x="12683170" y="-1387907"/>
            <a:ext cx="4955709" cy="4802533"/>
          </a:xfrm>
          <a:prstGeom prst="rect">
            <a:avLst/>
          </a:prstGeom>
        </p:spPr>
      </p:pic>
      <p:sp>
        <p:nvSpPr>
          <p:cNvPr id="5" name="Rectangle 4"/>
          <p:cNvSpPr/>
          <p:nvPr/>
        </p:nvSpPr>
        <p:spPr>
          <a:xfrm>
            <a:off x="8682204" y="537332"/>
            <a:ext cx="2723823" cy="923330"/>
          </a:xfrm>
          <a:prstGeom prst="rect">
            <a:avLst/>
          </a:prstGeom>
        </p:spPr>
        <p:txBody>
          <a:bodyPr wrap="none">
            <a:spAutoFit/>
          </a:bodyPr>
          <a:lstStyle/>
          <a:p>
            <a:pPr>
              <a:spcAft>
                <a:spcPts val="0"/>
              </a:spcAft>
            </a:pPr>
            <a:r>
              <a:rPr lang="en-US" sz="5400" b="1" u="sng">
                <a:solidFill>
                  <a:srgbClr val="FF0000"/>
                </a:solidFill>
                <a:latin typeface="Times New Roman" panose="02020603050405020304" pitchFamily="18" charset="0"/>
                <a:ea typeface="Times New Roman" panose="02020603050405020304" pitchFamily="18" charset="0"/>
              </a:rPr>
              <a:t>* GỢI Ý</a:t>
            </a:r>
            <a:endParaRPr lang="en-GB" sz="4800" u="sng">
              <a:effectLst/>
              <a:latin typeface="Times New Roman" panose="02020603050405020304" pitchFamily="18" charset="0"/>
              <a:ea typeface="Times New Roman" panose="02020603050405020304" pitchFamily="18" charset="0"/>
            </a:endParaRPr>
          </a:p>
        </p:txBody>
      </p:sp>
      <p:sp>
        <p:nvSpPr>
          <p:cNvPr id="6" name="Rectangle 5"/>
          <p:cNvSpPr/>
          <p:nvPr/>
        </p:nvSpPr>
        <p:spPr>
          <a:xfrm>
            <a:off x="3429000" y="1379073"/>
            <a:ext cx="11963400" cy="3046988"/>
          </a:xfrm>
          <a:prstGeom prst="rect">
            <a:avLst/>
          </a:prstGeom>
        </p:spPr>
        <p:txBody>
          <a:bodyPr wrap="square">
            <a:spAutoFit/>
          </a:bodyPr>
          <a:lstStyle/>
          <a:p>
            <a:pPr>
              <a:lnSpc>
                <a:spcPct val="150000"/>
              </a:lnSpc>
              <a:spcAft>
                <a:spcPts val="0"/>
              </a:spcAft>
            </a:pPr>
            <a:r>
              <a:rPr lang="en-US" sz="3200" b="1">
                <a:latin typeface="Palatino Linotype" panose="02040502050505030304" pitchFamily="18" charset="0"/>
                <a:ea typeface="Times New Roman" panose="02020603050405020304" pitchFamily="18" charset="0"/>
              </a:rPr>
              <a:t>Câu a.</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M</a:t>
            </a:r>
            <a:r>
              <a:rPr lang="en-US" sz="3200" i="1">
                <a:latin typeface="Palatino Linotype" panose="02040502050505030304" pitchFamily="18" charset="0"/>
                <a:ea typeface="Times New Roman" panose="02020603050405020304" pitchFamily="18" charset="0"/>
              </a:rPr>
              <a:t>ặt cắt không còn giọt máu</a:t>
            </a:r>
            <a:r>
              <a:rPr lang="en-US" sz="3200">
                <a:latin typeface="Palatino Linotype" panose="02040502050505030304" pitchFamily="18" charset="0"/>
                <a:ea typeface="Times New Roman" panose="02020603050405020304" pitchFamily="18" charset="0"/>
              </a:rPr>
              <a:t> (</a:t>
            </a:r>
            <a:r>
              <a:rPr lang="en-US" sz="3200" i="1">
                <a:latin typeface="Palatino Linotype" panose="02040502050505030304" pitchFamily="18" charset="0"/>
                <a:ea typeface="Times New Roman" panose="02020603050405020304" pitchFamily="18" charset="0"/>
              </a:rPr>
              <a:t>mặt cắt không ra máu</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b.</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N</a:t>
            </a:r>
            <a:r>
              <a:rPr lang="en-US" sz="3200" i="1">
                <a:latin typeface="Palatino Linotype" panose="02040502050505030304" pitchFamily="18" charset="0"/>
                <a:ea typeface="Times New Roman" panose="02020603050405020304" pitchFamily="18" charset="0"/>
              </a:rPr>
              <a:t>hư hình với bóng</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c.</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N</a:t>
            </a:r>
            <a:r>
              <a:rPr lang="en-US" sz="3200" i="1">
                <a:latin typeface="Palatino Linotype" panose="02040502050505030304" pitchFamily="18" charset="0"/>
                <a:ea typeface="Times New Roman" panose="02020603050405020304" pitchFamily="18" charset="0"/>
              </a:rPr>
              <a:t>hư hai giọt nước</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d.</a:t>
            </a:r>
            <a:r>
              <a:rPr lang="en-US" sz="3200">
                <a:latin typeface="Palatino Linotype" panose="02040502050505030304" pitchFamily="18" charset="0"/>
                <a:ea typeface="Times New Roman" panose="02020603050405020304" pitchFamily="18" charset="0"/>
              </a:rPr>
              <a:t> </a:t>
            </a:r>
            <a:r>
              <a:rPr lang="vi-VN" sz="3200" i="1">
                <a:latin typeface="Palatino Linotype" panose="02040502050505030304" pitchFamily="18" charset="0"/>
                <a:ea typeface="Times New Roman" panose="02020603050405020304" pitchFamily="18" charset="0"/>
              </a:rPr>
              <a:t>Đ</a:t>
            </a:r>
            <a:r>
              <a:rPr lang="en-US" sz="3200" i="1">
                <a:latin typeface="Palatino Linotype" panose="02040502050505030304" pitchFamily="18" charset="0"/>
                <a:ea typeface="Times New Roman" panose="02020603050405020304" pitchFamily="18" charset="0"/>
              </a:rPr>
              <a:t>ánh trống qua cửa nhà sấm</a:t>
            </a:r>
            <a:r>
              <a:rPr lang="en-US" sz="3200">
                <a:latin typeface="Palatino Linotype" panose="02040502050505030304" pitchFamily="18" charset="0"/>
                <a:ea typeface="Times New Roman" panose="02020603050405020304" pitchFamily="18" charset="0"/>
              </a:rPr>
              <a:t>.</a:t>
            </a:r>
            <a:endParaRPr lang="en-GB" sz="3200">
              <a:effectLst/>
              <a:latin typeface="Palatino Linotype" panose="02040502050505030304" pitchFamily="18" charset="0"/>
              <a:ea typeface="Times New Roman" panose="02020603050405020304" pitchFamily="18" charset="0"/>
            </a:endParaRPr>
          </a:p>
        </p:txBody>
      </p:sp>
      <p:sp>
        <p:nvSpPr>
          <p:cNvPr id="12" name="Rectangle 11"/>
          <p:cNvSpPr/>
          <p:nvPr/>
        </p:nvSpPr>
        <p:spPr>
          <a:xfrm>
            <a:off x="1981200" y="4237050"/>
            <a:ext cx="14859000" cy="6001643"/>
          </a:xfrm>
          <a:prstGeom prst="rect">
            <a:avLst/>
          </a:prstGeom>
        </p:spPr>
        <p:txBody>
          <a:bodyPr wrap="square">
            <a:spAutoFit/>
          </a:bodyPr>
          <a:lstStyle/>
          <a:p>
            <a:pPr marL="342900" lvl="0" indent="-342900">
              <a:lnSpc>
                <a:spcPct val="150000"/>
              </a:lnSpc>
              <a:spcAft>
                <a:spcPts val="0"/>
              </a:spcAft>
              <a:buSzPts val="1400"/>
              <a:buFont typeface="Times New Roman" panose="02020603050405020304" pitchFamily="18" charset="0"/>
              <a:buChar char="-"/>
            </a:pPr>
            <a:r>
              <a:rPr lang="en-US" sz="3200">
                <a:latin typeface="Palatino Linotype" panose="02040502050505030304" pitchFamily="18" charset="0"/>
                <a:ea typeface="Times New Roman" panose="02020603050405020304" pitchFamily="18" charset="0"/>
              </a:rPr>
              <a:t>Đặt câu </a:t>
            </a:r>
            <a:r>
              <a:rPr lang="en-US" sz="3200" b="1">
                <a:solidFill>
                  <a:srgbClr val="FF0000"/>
                </a:solidFill>
                <a:latin typeface="Palatino Linotype" panose="02040502050505030304" pitchFamily="18" charset="0"/>
                <a:ea typeface="Times New Roman" panose="02020603050405020304" pitchFamily="18" charset="0"/>
              </a:rPr>
              <a:t>THAM KHẢO</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a.</a:t>
            </a:r>
            <a:r>
              <a:rPr lang="en-US" sz="3200">
                <a:latin typeface="Palatino Linotype" panose="02040502050505030304" pitchFamily="18" charset="0"/>
                <a:ea typeface="Times New Roman" panose="02020603050405020304" pitchFamily="18" charset="0"/>
              </a:rPr>
              <a:t> Chỉ cần ba hơi lặn ngắn, anh đã trồi lên trước mặt Thuý – một khuôn </a:t>
            </a:r>
            <a:r>
              <a:rPr lang="en-US" sz="3200" i="1">
                <a:latin typeface="Palatino Linotype" panose="02040502050505030304" pitchFamily="18" charset="0"/>
                <a:ea typeface="Times New Roman" panose="02020603050405020304" pitchFamily="18" charset="0"/>
              </a:rPr>
              <a:t>mặt cắt không còn giọt máu.</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b.</a:t>
            </a:r>
            <a:r>
              <a:rPr lang="en-US" sz="3200">
                <a:latin typeface="Palatino Linotype" panose="02040502050505030304" pitchFamily="18" charset="0"/>
                <a:ea typeface="Times New Roman" panose="02020603050405020304" pitchFamily="18" charset="0"/>
              </a:rPr>
              <a:t> Thôi cũng được và bắt đầu từ giờ phút này, lão phải theo ta </a:t>
            </a:r>
            <a:r>
              <a:rPr lang="en-US" sz="3200" i="1">
                <a:latin typeface="Palatino Linotype" panose="02040502050505030304" pitchFamily="18" charset="0"/>
                <a:ea typeface="Times New Roman" panose="02020603050405020304" pitchFamily="18" charset="0"/>
              </a:rPr>
              <a:t>như hình với bóng</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c.</a:t>
            </a:r>
            <a:r>
              <a:rPr lang="en-US" sz="3200">
                <a:latin typeface="Palatino Linotype" panose="02040502050505030304" pitchFamily="18" charset="0"/>
                <a:ea typeface="Times New Roman" panose="02020603050405020304" pitchFamily="18" charset="0"/>
              </a:rPr>
              <a:t> Hai đứa giống nhau </a:t>
            </a:r>
            <a:r>
              <a:rPr lang="en-US" sz="3200" i="1">
                <a:latin typeface="Palatino Linotype" panose="02040502050505030304" pitchFamily="18" charset="0"/>
                <a:ea typeface="Times New Roman" panose="02020603050405020304" pitchFamily="18" charset="0"/>
              </a:rPr>
              <a:t>như hai giọt nước</a:t>
            </a:r>
            <a:r>
              <a:rPr lang="en-US" sz="3200">
                <a:latin typeface="Palatino Linotype" panose="02040502050505030304" pitchFamily="18" charset="0"/>
                <a:ea typeface="Times New Roman" panose="02020603050405020304" pitchFamily="18" charset="0"/>
              </a:rPr>
              <a:t>.</a:t>
            </a:r>
            <a:endParaRPr lang="en-GB" sz="3200">
              <a:latin typeface="Palatino Linotype" panose="02040502050505030304" pitchFamily="18" charset="0"/>
              <a:ea typeface="Times New Roman" panose="02020603050405020304" pitchFamily="18" charset="0"/>
            </a:endParaRPr>
          </a:p>
          <a:p>
            <a:pPr>
              <a:lnSpc>
                <a:spcPct val="150000"/>
              </a:lnSpc>
              <a:spcAft>
                <a:spcPts val="0"/>
              </a:spcAft>
            </a:pPr>
            <a:r>
              <a:rPr lang="en-US" sz="3200" b="1">
                <a:latin typeface="Palatino Linotype" panose="02040502050505030304" pitchFamily="18" charset="0"/>
                <a:ea typeface="Times New Roman" panose="02020603050405020304" pitchFamily="18" charset="0"/>
              </a:rPr>
              <a:t>Câu d</a:t>
            </a:r>
            <a:r>
              <a:rPr lang="en-US" sz="3200">
                <a:latin typeface="Palatino Linotype" panose="02040502050505030304" pitchFamily="18" charset="0"/>
                <a:ea typeface="Times New Roman" panose="02020603050405020304" pitchFamily="18" charset="0"/>
              </a:rPr>
              <a:t>. Ồ làm gì cái vặt ấy. Hiểu dụ cho dân nghe, chứ đâu dám </a:t>
            </a:r>
            <a:r>
              <a:rPr lang="en-US" sz="3200" i="1">
                <a:latin typeface="Palatino Linotype" panose="02040502050505030304" pitchFamily="18" charset="0"/>
                <a:ea typeface="Times New Roman" panose="02020603050405020304" pitchFamily="18" charset="0"/>
              </a:rPr>
              <a:t>đánh trống qua cửa nhà sấm.</a:t>
            </a:r>
            <a:endParaRPr lang="en-GB" sz="3200">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90088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4"/>
          <a:srcRect l="7685" t="11029" r="51193"/>
          <a:stretch>
            <a:fillRect/>
          </a:stretch>
        </p:blipFill>
        <p:spPr>
          <a:xfrm rot="-5400000">
            <a:off x="1882049" y="-1243711"/>
            <a:ext cx="8308727" cy="1285354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7"/>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8"/>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9"/>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0"/>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1"/>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2"/>
              <a:stretch>
                <a:fillRect l="-4322" t="-3535" r="-518"/>
              </a:stretch>
            </a:blipFill>
          </p:spPr>
        </p:sp>
      </p:grpSp>
      <p:sp>
        <p:nvSpPr>
          <p:cNvPr id="17" name="Rectangle 16"/>
          <p:cNvSpPr/>
          <p:nvPr/>
        </p:nvSpPr>
        <p:spPr>
          <a:xfrm>
            <a:off x="1943233" y="2617613"/>
            <a:ext cx="8579593" cy="3947619"/>
          </a:xfrm>
          <a:prstGeom prst="rect">
            <a:avLst/>
          </a:prstGeom>
          <a:noFill/>
        </p:spPr>
        <p:txBody>
          <a:bodyPr wrap="none" lIns="91440" tIns="45720" rIns="91440" bIns="45720">
            <a:spAutoFit/>
          </a:bodyPr>
          <a:lstStyle/>
          <a:p>
            <a:pPr algn="ctr">
              <a:lnSpc>
                <a:spcPct val="150000"/>
              </a:lnSpc>
            </a:pP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1</a:t>
            </a:r>
            <a:endParaRPr lang="vi-VN"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it-IT"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KHỞI ĐỘNG</a:t>
            </a:r>
            <a:endParaRPr lang="en-GB" sz="88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064409" y="1913830"/>
            <a:ext cx="13723888" cy="72720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577">
            <a:off x="6375239" y="1514526"/>
            <a:ext cx="6313049" cy="1294175"/>
          </a:xfrm>
          <a:prstGeom prst="rect">
            <a:avLst/>
          </a:prstGeom>
        </p:spPr>
      </p:pic>
      <p:pic>
        <p:nvPicPr>
          <p:cNvPr id="7" name="Picture 7"/>
          <p:cNvPicPr>
            <a:picLocks noChangeAspect="1"/>
          </p:cNvPicPr>
          <p:nvPr/>
        </p:nvPicPr>
        <p:blipFill>
          <a:blip r:embed="rId6"/>
          <a:srcRect/>
          <a:stretch>
            <a:fillRect/>
          </a:stretch>
        </p:blipFill>
        <p:spPr>
          <a:xfrm rot="1642654">
            <a:off x="355611" y="4757130"/>
            <a:ext cx="4222447" cy="5280810"/>
          </a:xfrm>
          <a:prstGeom prst="rect">
            <a:avLst/>
          </a:prstGeom>
        </p:spPr>
      </p:pic>
      <p:pic>
        <p:nvPicPr>
          <p:cNvPr id="8" name="Picture 8"/>
          <p:cNvPicPr>
            <a:picLocks noChangeAspect="1"/>
          </p:cNvPicPr>
          <p:nvPr/>
        </p:nvPicPr>
        <p:blipFill>
          <a:blip r:embed="rId7"/>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8"/>
          <a:srcRect/>
          <a:stretch>
            <a:fillRect/>
          </a:stretch>
        </p:blipFill>
        <p:spPr>
          <a:xfrm rot="456773">
            <a:off x="15636468" y="2493865"/>
            <a:ext cx="2588615" cy="7190598"/>
          </a:xfrm>
          <a:prstGeom prst="rect">
            <a:avLst/>
          </a:prstGeom>
        </p:spPr>
      </p:pic>
      <p:pic>
        <p:nvPicPr>
          <p:cNvPr id="10" name="Picture 10"/>
          <p:cNvPicPr>
            <a:picLocks noChangeAspect="1"/>
          </p:cNvPicPr>
          <p:nvPr/>
        </p:nvPicPr>
        <p:blipFill>
          <a:blip r:embed="rId9"/>
          <a:srcRect/>
          <a:stretch>
            <a:fillRect/>
          </a:stretch>
        </p:blipFill>
        <p:spPr>
          <a:xfrm>
            <a:off x="8803929" y="1405176"/>
            <a:ext cx="680142" cy="6931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4894">
            <a:off x="12693719" y="-1372566"/>
            <a:ext cx="4955709" cy="4802533"/>
          </a:xfrm>
          <a:prstGeom prst="rect">
            <a:avLst/>
          </a:prstGeom>
        </p:spPr>
      </p:pic>
      <p:sp>
        <p:nvSpPr>
          <p:cNvPr id="12" name="Rectangle 11"/>
          <p:cNvSpPr/>
          <p:nvPr/>
        </p:nvSpPr>
        <p:spPr>
          <a:xfrm>
            <a:off x="3246187" y="2280252"/>
            <a:ext cx="12623969" cy="4247317"/>
          </a:xfrm>
          <a:prstGeom prst="rect">
            <a:avLst/>
          </a:prstGeom>
          <a:noFill/>
        </p:spPr>
        <p:txBody>
          <a:bodyPr wrap="none" lIns="91440" tIns="45720" rIns="91440" bIns="45720">
            <a:spAutoFit/>
          </a:bodyPr>
          <a:lstStyle/>
          <a:p>
            <a:pPr algn="ctr">
              <a:lnSpc>
                <a:spcPct val="150000"/>
              </a:lnSpc>
            </a:pPr>
            <a:r>
              <a:rPr lang="en-US" sz="6000" b="1">
                <a:latin typeface="Palatino Linotype" panose="02040502050505030304" pitchFamily="18" charset="0"/>
              </a:rPr>
              <a:t>HƯỚNG DẪN TỰ HỌC</a:t>
            </a:r>
            <a:endParaRPr lang="en-GB" sz="6000">
              <a:latin typeface="Palatino Linotype" panose="02040502050505030304" pitchFamily="18" charset="0"/>
            </a:endParaRPr>
          </a:p>
          <a:p>
            <a:pPr lvl="0">
              <a:lnSpc>
                <a:spcPct val="150000"/>
              </a:lnSpc>
            </a:pPr>
            <a:r>
              <a:rPr lang="en-US" sz="6000">
                <a:latin typeface="Palatino Linotype" panose="02040502050505030304" pitchFamily="18" charset="0"/>
              </a:rPr>
              <a:t>Hoàn thiện các bài tập vào vở;</a:t>
            </a:r>
            <a:endParaRPr lang="en-GB" sz="6000">
              <a:latin typeface="Palatino Linotype" panose="02040502050505030304" pitchFamily="18" charset="0"/>
            </a:endParaRPr>
          </a:p>
          <a:p>
            <a:pPr lvl="0">
              <a:lnSpc>
                <a:spcPct val="150000"/>
              </a:lnSpc>
            </a:pPr>
            <a:r>
              <a:rPr lang="en-US" sz="6000">
                <a:latin typeface="Palatino Linotype" panose="02040502050505030304" pitchFamily="18" charset="0"/>
              </a:rPr>
              <a:t>Đọc trước văn bản “</a:t>
            </a:r>
            <a:r>
              <a:rPr lang="en-US" sz="6000" i="1">
                <a:latin typeface="Palatino Linotype" panose="02040502050505030304" pitchFamily="18" charset="0"/>
              </a:rPr>
              <a:t>Con hổ có nghĩa”</a:t>
            </a:r>
            <a:r>
              <a:rPr lang="en-US" sz="6000">
                <a:latin typeface="Palatino Linotype" panose="02040502050505030304" pitchFamily="18" charset="0"/>
              </a:rPr>
              <a:t>.</a:t>
            </a:r>
            <a:endParaRPr lang="en-GB" sz="6000">
              <a:latin typeface="Palatino Linotype" panose="02040502050505030304" pitchFamily="18" charset="0"/>
            </a:endParaRPr>
          </a:p>
        </p:txBody>
      </p:sp>
    </p:spTree>
    <p:extLst>
      <p:ext uri="{BB962C8B-B14F-4D97-AF65-F5344CB8AC3E}">
        <p14:creationId xmlns:p14="http://schemas.microsoft.com/office/powerpoint/2010/main" val="35633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063707">
            <a:off x="11225424" y="7696296"/>
            <a:ext cx="12374583" cy="2908027"/>
          </a:xfrm>
          <a:prstGeom prst="rect">
            <a:avLst/>
          </a:prstGeom>
        </p:spPr>
      </p:pic>
      <p:pic>
        <p:nvPicPr>
          <p:cNvPr id="4" name="Picture 4"/>
          <p:cNvPicPr>
            <a:picLocks noChangeAspect="1"/>
          </p:cNvPicPr>
          <p:nvPr/>
        </p:nvPicPr>
        <p:blipFill>
          <a:blip r:embed="rId4"/>
          <a:srcRect/>
          <a:stretch>
            <a:fillRect/>
          </a:stretch>
        </p:blipFill>
        <p:spPr>
          <a:xfrm rot="10382809">
            <a:off x="-2264473" y="3438007"/>
            <a:ext cx="11101200" cy="7937358"/>
          </a:xfrm>
          <a:prstGeom prst="rect">
            <a:avLst/>
          </a:prstGeom>
        </p:spPr>
      </p:pic>
      <p:pic>
        <p:nvPicPr>
          <p:cNvPr id="5" name="Picture 5"/>
          <p:cNvPicPr>
            <a:picLocks noChangeAspect="1"/>
          </p:cNvPicPr>
          <p:nvPr/>
        </p:nvPicPr>
        <p:blipFill>
          <a:blip r:embed="rId5"/>
          <a:srcRect b="18181"/>
          <a:stretch>
            <a:fillRect/>
          </a:stretch>
        </p:blipFill>
        <p:spPr>
          <a:xfrm>
            <a:off x="2110154" y="1028700"/>
            <a:ext cx="14067692" cy="8229600"/>
          </a:xfrm>
          <a:prstGeom prst="rect">
            <a:avLst/>
          </a:prstGeom>
        </p:spPr>
      </p:pic>
      <p:grpSp>
        <p:nvGrpSpPr>
          <p:cNvPr id="6" name="Group 6"/>
          <p:cNvGrpSpPr>
            <a:grpSpLocks noChangeAspect="1"/>
          </p:cNvGrpSpPr>
          <p:nvPr/>
        </p:nvGrpSpPr>
        <p:grpSpPr>
          <a:xfrm rot="708194">
            <a:off x="14707112" y="4322571"/>
            <a:ext cx="6267226" cy="434063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l="-27159" t="-27602" b="-264"/>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03390" y="3776261"/>
            <a:ext cx="10499384" cy="4342834"/>
          </a:xfrm>
          <a:prstGeom prst="rect">
            <a:avLst/>
          </a:prstGeom>
        </p:spPr>
      </p:pic>
      <p:pic>
        <p:nvPicPr>
          <p:cNvPr id="10" name="Picture 10"/>
          <p:cNvPicPr>
            <a:picLocks noChangeAspect="1"/>
          </p:cNvPicPr>
          <p:nvPr/>
        </p:nvPicPr>
        <p:blipFill>
          <a:blip r:embed="rId10"/>
          <a:srcRect t="24676" r="347" b="29980"/>
          <a:stretch>
            <a:fillRect/>
          </a:stretch>
        </p:blipFill>
        <p:spPr>
          <a:xfrm rot="2398492">
            <a:off x="13225754" y="1304144"/>
            <a:ext cx="4472223" cy="1133622"/>
          </a:xfrm>
          <a:prstGeom prst="rect">
            <a:avLst/>
          </a:prstGeom>
        </p:spPr>
      </p:pic>
      <p:pic>
        <p:nvPicPr>
          <p:cNvPr id="11" name="Picture 11"/>
          <p:cNvPicPr>
            <a:picLocks noChangeAspect="1"/>
          </p:cNvPicPr>
          <p:nvPr/>
        </p:nvPicPr>
        <p:blipFill>
          <a:blip r:embed="rId11"/>
          <a:srcRect/>
          <a:stretch>
            <a:fillRect/>
          </a:stretch>
        </p:blipFill>
        <p:spPr>
          <a:xfrm rot="-1728909">
            <a:off x="1057226" y="4116368"/>
            <a:ext cx="2105855" cy="382882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98530" y="311203"/>
            <a:ext cx="4601640" cy="4385712"/>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49816" y="1404717"/>
            <a:ext cx="2273935" cy="1136968"/>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13043" y="624770"/>
            <a:ext cx="4051211" cy="3518561"/>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18945" y="-1192364"/>
            <a:ext cx="4114800" cy="3987615"/>
          </a:xfrm>
          <a:prstGeom prst="rect">
            <a:avLst/>
          </a:prstGeom>
        </p:spPr>
      </p:pic>
      <p:sp>
        <p:nvSpPr>
          <p:cNvPr id="17" name="TextBox 17"/>
          <p:cNvSpPr txBox="1"/>
          <p:nvPr/>
        </p:nvSpPr>
        <p:spPr>
          <a:xfrm>
            <a:off x="3138592" y="5487297"/>
            <a:ext cx="12010815" cy="846386"/>
          </a:xfrm>
          <a:prstGeom prst="rect">
            <a:avLst/>
          </a:prstGeom>
        </p:spPr>
        <p:txBody>
          <a:bodyPr lIns="0" tIns="0" rIns="0" bIns="0" rtlCol="0" anchor="t">
            <a:spAutoFit/>
          </a:bodyPr>
          <a:lstStyle/>
          <a:p>
            <a:pPr marL="0" lvl="0" indent="0" algn="ctr">
              <a:lnSpc>
                <a:spcPts val="6563"/>
              </a:lnSpc>
              <a:spcBef>
                <a:spcPct val="0"/>
              </a:spcBef>
            </a:pPr>
            <a:endParaRPr lang="en-US" sz="5469" spc="273">
              <a:solidFill>
                <a:srgbClr val="302C2C"/>
              </a:solidFill>
              <a:latin typeface="Sigmar One"/>
            </a:endParaRPr>
          </a:p>
        </p:txBody>
      </p:sp>
      <p:sp>
        <p:nvSpPr>
          <p:cNvPr id="18" name="TextBox 17"/>
          <p:cNvSpPr txBox="1"/>
          <p:nvPr/>
        </p:nvSpPr>
        <p:spPr>
          <a:xfrm>
            <a:off x="2503439" y="2015739"/>
            <a:ext cx="3928498" cy="1323439"/>
          </a:xfrm>
          <a:prstGeom prst="rect">
            <a:avLst/>
          </a:prstGeom>
          <a:noFill/>
        </p:spPr>
        <p:txBody>
          <a:bodyPr wrap="square" rtlCol="0">
            <a:spAutoFit/>
          </a:bodyPr>
          <a:lstStyle/>
          <a:p>
            <a:r>
              <a:rPr lang="vi-VN" sz="4000" b="1">
                <a:latin typeface="+mj-lt"/>
              </a:rPr>
              <a:t>THỰC HÀNH TIẾNG VIỆT</a:t>
            </a:r>
            <a:endParaRPr lang="en-GB" sz="4000" b="1">
              <a:latin typeface="+mj-lt"/>
            </a:endParaRPr>
          </a:p>
        </p:txBody>
      </p:sp>
      <p:sp>
        <p:nvSpPr>
          <p:cNvPr id="16" name="TextBox 15"/>
          <p:cNvSpPr txBox="1"/>
          <p:nvPr/>
        </p:nvSpPr>
        <p:spPr>
          <a:xfrm>
            <a:off x="5287252" y="4751323"/>
            <a:ext cx="7481728" cy="1569660"/>
          </a:xfrm>
          <a:prstGeom prst="rect">
            <a:avLst/>
          </a:prstGeom>
          <a:noFill/>
        </p:spPr>
        <p:txBody>
          <a:bodyPr wrap="none" rtlCol="0">
            <a:spAutoFit/>
          </a:bodyPr>
          <a:lstStyle/>
          <a:p>
            <a:r>
              <a:rPr lang="vi-VN" sz="9600" b="1" i="1">
                <a:effectLst>
                  <a:outerShdw blurRad="38100" dist="38100" dir="2700000" algn="tl">
                    <a:srgbClr val="000000">
                      <a:alpha val="43137"/>
                    </a:srgbClr>
                  </a:outerShdw>
                </a:effectLst>
              </a:rPr>
              <a:t>THANK YOU</a:t>
            </a:r>
            <a:endParaRPr lang="en-GB" sz="96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76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9375" t="28213" r="744" b="1077"/>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5221" r="2363" b="25330"/>
          <a:stretch>
            <a:fillRect/>
          </a:stretch>
        </p:blipFill>
        <p:spPr>
          <a:xfrm>
            <a:off x="76200" y="6654248"/>
            <a:ext cx="18759776" cy="6129434"/>
          </a:xfrm>
          <a:prstGeom prst="rect">
            <a:avLst/>
          </a:prstGeom>
        </p:spPr>
      </p:pic>
      <p:pic>
        <p:nvPicPr>
          <p:cNvPr id="4" name="Picture 4"/>
          <p:cNvPicPr>
            <a:picLocks noChangeAspect="1"/>
          </p:cNvPicPr>
          <p:nvPr/>
        </p:nvPicPr>
        <p:blipFill>
          <a:blip r:embed="rId4"/>
          <a:srcRect/>
          <a:stretch>
            <a:fillRect/>
          </a:stretch>
        </p:blipFill>
        <p:spPr>
          <a:xfrm>
            <a:off x="912475" y="8080037"/>
            <a:ext cx="14984485" cy="3277856"/>
          </a:xfrm>
          <a:prstGeom prst="rect">
            <a:avLst/>
          </a:prstGeom>
        </p:spPr>
      </p:pic>
      <p:pic>
        <p:nvPicPr>
          <p:cNvPr id="11" name="Picture 11"/>
          <p:cNvPicPr>
            <a:picLocks noChangeAspect="1"/>
          </p:cNvPicPr>
          <p:nvPr/>
        </p:nvPicPr>
        <p:blipFill>
          <a:blip r:embed="rId4"/>
          <a:srcRect/>
          <a:stretch>
            <a:fillRect/>
          </a:stretch>
        </p:blipFill>
        <p:spPr>
          <a:xfrm rot="887513">
            <a:off x="8447041" y="-1803913"/>
            <a:ext cx="14984485" cy="3277856"/>
          </a:xfrm>
          <a:prstGeom prst="rect">
            <a:avLst/>
          </a:prstGeom>
        </p:spPr>
      </p:pic>
      <p:sp>
        <p:nvSpPr>
          <p:cNvPr id="12" name="TextBox 12"/>
          <p:cNvSpPr txBox="1"/>
          <p:nvPr/>
        </p:nvSpPr>
        <p:spPr>
          <a:xfrm>
            <a:off x="1551721" y="3206069"/>
            <a:ext cx="6855035" cy="4985980"/>
          </a:xfrm>
          <a:prstGeom prst="rect">
            <a:avLst/>
          </a:prstGeom>
          <a:ln>
            <a:solidFill>
              <a:schemeClr val="accent1"/>
            </a:solidFill>
          </a:ln>
        </p:spPr>
        <p:txBody>
          <a:bodyPr wrap="square" lIns="0" tIns="0" rIns="0" bIns="0" rtlCol="0" anchor="t">
            <a:spAutoFit/>
          </a:bodyPr>
          <a:lstStyle/>
          <a:p>
            <a:pPr>
              <a:lnSpc>
                <a:spcPct val="150000"/>
              </a:lnSpc>
            </a:pPr>
            <a:r>
              <a:rPr lang="vi-VN" sz="3600" b="1">
                <a:effectLst>
                  <a:outerShdw blurRad="38100" dist="38100" dir="2700000" algn="tl">
                    <a:srgbClr val="000000">
                      <a:alpha val="43137"/>
                    </a:srgbClr>
                  </a:outerShdw>
                </a:effectLst>
                <a:latin typeface="+mj-lt"/>
              </a:rPr>
              <a:t>*</a:t>
            </a:r>
            <a:r>
              <a:rPr lang="en-US" sz="3600" b="1">
                <a:effectLst>
                  <a:outerShdw blurRad="38100" dist="38100" dir="2700000" algn="tl">
                    <a:srgbClr val="000000">
                      <a:alpha val="43137"/>
                    </a:srgbClr>
                  </a:outerShdw>
                </a:effectLst>
                <a:latin typeface="+mj-lt"/>
              </a:rPr>
              <a:t> </a:t>
            </a:r>
            <a:r>
              <a:rPr lang="vi-VN" sz="3600" b="1">
                <a:effectLst>
                  <a:outerShdw blurRad="38100" dist="38100" dir="2700000" algn="tl">
                    <a:srgbClr val="000000">
                      <a:alpha val="43137"/>
                    </a:srgbClr>
                  </a:outerShdw>
                </a:effectLst>
                <a:latin typeface="+mj-lt"/>
              </a:rPr>
              <a:t>Trường hợp thứ 1:</a:t>
            </a:r>
            <a:endParaRPr lang="en-GB" sz="3600">
              <a:effectLst>
                <a:outerShdw blurRad="38100" dist="38100" dir="2700000" algn="tl">
                  <a:srgbClr val="000000">
                    <a:alpha val="43137"/>
                  </a:srgbClr>
                </a:outerShdw>
              </a:effectLst>
              <a:latin typeface="+mj-lt"/>
            </a:endParaRPr>
          </a:p>
          <a:p>
            <a:pPr>
              <a:lnSpc>
                <a:spcPct val="150000"/>
              </a:lnSpc>
            </a:pPr>
            <a:r>
              <a:rPr lang="vi-VN" sz="3600" i="1">
                <a:effectLst>
                  <a:outerShdw blurRad="38100" dist="38100" dir="2700000" algn="tl">
                    <a:srgbClr val="000000">
                      <a:alpha val="43137"/>
                    </a:srgbClr>
                  </a:outerShdw>
                </a:effectLst>
                <a:latin typeface="+mj-lt"/>
              </a:rPr>
              <a:t>A1. Trời rét thế này mà cậu mặc áo cộc tay. Cậu đúng là khoẻ thật đấy.</a:t>
            </a:r>
            <a:endParaRPr lang="en-GB" sz="3600">
              <a:effectLst>
                <a:outerShdw blurRad="38100" dist="38100" dir="2700000" algn="tl">
                  <a:srgbClr val="000000">
                    <a:alpha val="43137"/>
                  </a:srgbClr>
                </a:outerShdw>
              </a:effectLst>
              <a:latin typeface="+mj-lt"/>
            </a:endParaRPr>
          </a:p>
          <a:p>
            <a:pPr>
              <a:lnSpc>
                <a:spcPct val="150000"/>
              </a:lnSpc>
            </a:pPr>
            <a:r>
              <a:rPr lang="vi-VN" sz="3600" i="1">
                <a:effectLst>
                  <a:outerShdw blurRad="38100" dist="38100" dir="2700000" algn="tl">
                    <a:srgbClr val="000000">
                      <a:alpha val="43137"/>
                    </a:srgbClr>
                  </a:outerShdw>
                </a:effectLst>
                <a:latin typeface="+mj-lt"/>
              </a:rPr>
              <a:t>A2. Trời rét cắt da cắt thịt thế này mà cậu mặc áo cộc tay. Cậu đúng là khoẻ như voi.</a:t>
            </a:r>
            <a:endParaRPr lang="en-GB" sz="3600">
              <a:effectLst>
                <a:outerShdw blurRad="38100" dist="38100" dir="2700000" algn="tl">
                  <a:srgbClr val="000000">
                    <a:alpha val="43137"/>
                  </a:srgbClr>
                </a:outerShdw>
              </a:effectLst>
              <a:latin typeface="+mj-lt"/>
            </a:endParaRPr>
          </a:p>
        </p:txBody>
      </p:sp>
      <p:sp>
        <p:nvSpPr>
          <p:cNvPr id="13" name="TextBox 13"/>
          <p:cNvSpPr txBox="1"/>
          <p:nvPr/>
        </p:nvSpPr>
        <p:spPr>
          <a:xfrm>
            <a:off x="4979239" y="878958"/>
            <a:ext cx="10448073" cy="1661993"/>
          </a:xfrm>
          <a:prstGeom prst="rect">
            <a:avLst/>
          </a:prstGeom>
          <a:ln>
            <a:solidFill>
              <a:schemeClr val="accent1"/>
            </a:solidFill>
          </a:ln>
        </p:spPr>
        <p:txBody>
          <a:bodyPr wrap="square" lIns="0" tIns="0" rIns="0" bIns="0" rtlCol="0" anchor="t">
            <a:spAutoFit/>
          </a:bodyPr>
          <a:lstStyle/>
          <a:p>
            <a:r>
              <a:rPr lang="vi-VN" sz="5400" b="1">
                <a:solidFill>
                  <a:srgbClr val="FF0000"/>
                </a:solidFill>
                <a:effectLst>
                  <a:outerShdw blurRad="38100" dist="38100" dir="2700000" algn="tl">
                    <a:srgbClr val="000000">
                      <a:alpha val="43137"/>
                    </a:srgbClr>
                  </a:outerShdw>
                </a:effectLst>
                <a:latin typeface="+mj-lt"/>
              </a:rPr>
              <a:t>So sánh về cách diễn đạt trong 2 trường hợp của 2 câu sau</a:t>
            </a:r>
            <a:endParaRPr lang="en-GB" sz="5400">
              <a:solidFill>
                <a:srgbClr val="FF0000"/>
              </a:solidFill>
              <a:effectLst>
                <a:outerShdw blurRad="38100" dist="38100" dir="2700000" algn="tl">
                  <a:srgbClr val="000000">
                    <a:alpha val="43137"/>
                  </a:srgbClr>
                </a:outerShdw>
              </a:effectLst>
              <a:latin typeface="+mj-lt"/>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25887" y="1922623"/>
            <a:ext cx="4114800" cy="3987615"/>
          </a:xfrm>
          <a:prstGeom prst="rect">
            <a:avLst/>
          </a:prstGeom>
        </p:spPr>
      </p:pic>
      <p:pic>
        <p:nvPicPr>
          <p:cNvPr id="18" name="Picture 18"/>
          <p:cNvPicPr>
            <a:picLocks noChangeAspect="1"/>
          </p:cNvPicPr>
          <p:nvPr/>
        </p:nvPicPr>
        <p:blipFill>
          <a:blip r:embed="rId7"/>
          <a:srcRect l="9238" r="26441"/>
          <a:stretch>
            <a:fillRect/>
          </a:stretch>
        </p:blipFill>
        <p:spPr>
          <a:xfrm rot="10210985">
            <a:off x="-998502" y="-2200533"/>
            <a:ext cx="7959271" cy="2908027"/>
          </a:xfrm>
          <a:prstGeom prst="rect">
            <a:avLst/>
          </a:prstGeom>
        </p:spPr>
      </p:pic>
      <p:sp>
        <p:nvSpPr>
          <p:cNvPr id="19" name="Rectangle 18"/>
          <p:cNvSpPr/>
          <p:nvPr/>
        </p:nvSpPr>
        <p:spPr>
          <a:xfrm>
            <a:off x="10210800" y="3206069"/>
            <a:ext cx="7162800" cy="4158511"/>
          </a:xfrm>
          <a:prstGeom prst="rect">
            <a:avLst/>
          </a:prstGeom>
          <a:ln>
            <a:solidFill>
              <a:schemeClr val="accent1"/>
            </a:solidFill>
          </a:ln>
        </p:spPr>
        <p:txBody>
          <a:bodyPr wrap="square">
            <a:spAutoFit/>
          </a:bodyPr>
          <a:lstStyle/>
          <a:p>
            <a:pPr algn="just">
              <a:lnSpc>
                <a:spcPct val="150000"/>
              </a:lnSpc>
              <a:spcAft>
                <a:spcPts val="0"/>
              </a:spcAft>
            </a:pPr>
            <a:r>
              <a:rPr lang="vi-VN" sz="3600" b="1" kern="100">
                <a:effectLst>
                  <a:outerShdw blurRad="38100" dist="38100" dir="2700000" algn="tl">
                    <a:srgbClr val="000000">
                      <a:alpha val="43137"/>
                    </a:srgbClr>
                  </a:outerShdw>
                </a:effectLst>
                <a:latin typeface="+mj-lt"/>
                <a:ea typeface="SimSun" panose="02010600030101010101" pitchFamily="2" charset="-122"/>
              </a:rPr>
              <a:t>*</a:t>
            </a:r>
            <a:r>
              <a:rPr lang="en-US" sz="3600" b="1" kern="100">
                <a:effectLst>
                  <a:outerShdw blurRad="38100" dist="38100" dir="2700000" algn="tl">
                    <a:srgbClr val="000000">
                      <a:alpha val="43137"/>
                    </a:srgbClr>
                  </a:outerShdw>
                </a:effectLst>
                <a:latin typeface="+mj-lt"/>
                <a:ea typeface="SimSun" panose="02010600030101010101" pitchFamily="2" charset="-122"/>
              </a:rPr>
              <a:t> </a:t>
            </a:r>
            <a:r>
              <a:rPr lang="fr-FR" sz="3600" b="1" kern="100">
                <a:effectLst>
                  <a:outerShdw blurRad="38100" dist="38100" dir="2700000" algn="tl">
                    <a:srgbClr val="000000">
                      <a:alpha val="43137"/>
                    </a:srgbClr>
                  </a:outerShdw>
                </a:effectLst>
                <a:latin typeface="+mj-lt"/>
                <a:ea typeface="SimSun" panose="02010600030101010101" pitchFamily="2" charset="-122"/>
              </a:rPr>
              <a:t>Trường hợp thứ 2: </a:t>
            </a:r>
            <a:endParaRPr lang="en-GB" sz="3600">
              <a:effectLst>
                <a:outerShdw blurRad="38100" dist="38100" dir="2700000" algn="tl">
                  <a:srgbClr val="000000">
                    <a:alpha val="43137"/>
                  </a:srgbClr>
                </a:outerShdw>
              </a:effectLst>
              <a:latin typeface="+mj-lt"/>
              <a:ea typeface="Times New Roman" panose="02020603050405020304" pitchFamily="18" charset="0"/>
            </a:endParaRPr>
          </a:p>
          <a:p>
            <a:pPr algn="just">
              <a:lnSpc>
                <a:spcPct val="150000"/>
              </a:lnSpc>
              <a:spcAft>
                <a:spcPts val="0"/>
              </a:spcAft>
            </a:pPr>
            <a:r>
              <a:rPr lang="vi-VN" sz="3600" i="1" kern="100">
                <a:effectLst>
                  <a:outerShdw blurRad="38100" dist="38100" dir="2700000" algn="tl">
                    <a:srgbClr val="000000">
                      <a:alpha val="43137"/>
                    </a:srgbClr>
                  </a:outerShdw>
                </a:effectLst>
                <a:latin typeface="+mj-lt"/>
                <a:ea typeface="SimSun" panose="02010600030101010101" pitchFamily="2" charset="-122"/>
              </a:rPr>
              <a:t>B1</a:t>
            </a:r>
            <a:r>
              <a:rPr lang="fr-FR" sz="3600" i="1" kern="100">
                <a:effectLst>
                  <a:outerShdw blurRad="38100" dist="38100" dir="2700000" algn="tl">
                    <a:srgbClr val="000000">
                      <a:alpha val="43137"/>
                    </a:srgbClr>
                  </a:outerShdw>
                </a:effectLst>
                <a:latin typeface="+mj-lt"/>
                <a:ea typeface="SimSun" panose="02010600030101010101" pitchFamily="2" charset="-122"/>
              </a:rPr>
              <a:t>. </a:t>
            </a:r>
            <a:r>
              <a:rPr lang="vi-VN" sz="3600" i="1" kern="100">
                <a:effectLst>
                  <a:outerShdw blurRad="38100" dist="38100" dir="2700000" algn="tl">
                    <a:srgbClr val="000000">
                      <a:alpha val="43137"/>
                    </a:srgbClr>
                  </a:outerShdw>
                </a:effectLst>
                <a:latin typeface="+mj-lt"/>
                <a:ea typeface="SimSun" panose="02010600030101010101" pitchFamily="2" charset="-122"/>
              </a:rPr>
              <a:t>Ông ấy rất ki bo, không bao giờ cho ai cái gì đâu.</a:t>
            </a:r>
            <a:endParaRPr lang="en-GB" sz="3600">
              <a:effectLst>
                <a:outerShdw blurRad="38100" dist="38100" dir="2700000" algn="tl">
                  <a:srgbClr val="000000">
                    <a:alpha val="43137"/>
                  </a:srgbClr>
                </a:outerShdw>
              </a:effectLst>
              <a:latin typeface="+mj-lt"/>
              <a:ea typeface="Times New Roman" panose="02020603050405020304" pitchFamily="18" charset="0"/>
            </a:endParaRPr>
          </a:p>
          <a:p>
            <a:pPr algn="just">
              <a:lnSpc>
                <a:spcPct val="150000"/>
              </a:lnSpc>
              <a:spcAft>
                <a:spcPts val="0"/>
              </a:spcAft>
            </a:pPr>
            <a:r>
              <a:rPr lang="vi-VN" sz="3600" i="1" kern="100">
                <a:effectLst>
                  <a:outerShdw blurRad="38100" dist="38100" dir="2700000" algn="tl">
                    <a:srgbClr val="000000">
                      <a:alpha val="43137"/>
                    </a:srgbClr>
                  </a:outerShdw>
                </a:effectLst>
                <a:latin typeface="+mj-lt"/>
                <a:ea typeface="SimSun" panose="02010600030101010101" pitchFamily="2" charset="-122"/>
              </a:rPr>
              <a:t>B2. Ông ấy vắt cổ chày ra nước, không bao giờ cho ai cái gì đâu.</a:t>
            </a:r>
            <a:endParaRPr lang="en-GB" sz="3600">
              <a:effectLst>
                <a:outerShdw blurRad="38100" dist="38100" dir="2700000" algn="tl">
                  <a:srgbClr val="000000">
                    <a:alpha val="43137"/>
                  </a:srgbClr>
                </a:outerShdw>
              </a:effectLst>
              <a:latin typeface="+mj-lt"/>
              <a:ea typeface="Times New Roman" panose="02020603050405020304" pitchFamily="18" charset="0"/>
            </a:endParaRPr>
          </a:p>
        </p:txBody>
      </p:sp>
      <p:sp>
        <p:nvSpPr>
          <p:cNvPr id="8" name="Left-Right Arrow Callout 7"/>
          <p:cNvSpPr/>
          <p:nvPr/>
        </p:nvSpPr>
        <p:spPr>
          <a:xfrm>
            <a:off x="8811363" y="3150075"/>
            <a:ext cx="876525" cy="4876800"/>
          </a:xfrm>
          <a:prstGeom prst="leftRight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48490"/>
          <a:stretch>
            <a:fillRect/>
          </a:stretch>
        </p:blipFill>
        <p:spPr>
          <a:xfrm>
            <a:off x="6282710" y="2043919"/>
            <a:ext cx="10993119" cy="627589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84119">
            <a:off x="689712" y="5605209"/>
            <a:ext cx="5705460" cy="7653665"/>
          </a:xfrm>
          <a:prstGeom prst="rect">
            <a:avLst/>
          </a:prstGeom>
        </p:spPr>
      </p:pic>
      <p:grpSp>
        <p:nvGrpSpPr>
          <p:cNvPr id="5" name="Group 5"/>
          <p:cNvGrpSpPr>
            <a:grpSpLocks noChangeAspect="1"/>
          </p:cNvGrpSpPr>
          <p:nvPr/>
        </p:nvGrpSpPr>
        <p:grpSpPr>
          <a:xfrm rot="-366701">
            <a:off x="782231" y="1086464"/>
            <a:ext cx="5594087" cy="8340425"/>
            <a:chOff x="-202331" y="0"/>
            <a:chExt cx="3567831" cy="5319408"/>
          </a:xfrm>
        </p:grpSpPr>
        <p:sp>
          <p:nvSpPr>
            <p:cNvPr id="6" name="Freeform 6"/>
            <p:cNvSpPr/>
            <p:nvPr/>
          </p:nvSpPr>
          <p:spPr>
            <a:xfrm>
              <a:off x="-202331" y="99708"/>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7567" t="-21944" r="-243901" b="-5555"/>
              </a:stretch>
            </a:blipFill>
          </p:spPr>
        </p:sp>
        <p:sp>
          <p:nvSpPr>
            <p:cNvPr id="7" name="Freeform 7"/>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8" name="Freeform 8"/>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sp>
        <p:nvSpPr>
          <p:cNvPr id="9" name="TextBox 9"/>
          <p:cNvSpPr txBox="1"/>
          <p:nvPr/>
        </p:nvSpPr>
        <p:spPr>
          <a:xfrm>
            <a:off x="7396134" y="5878473"/>
            <a:ext cx="9029747" cy="1927644"/>
          </a:xfrm>
          <a:prstGeom prst="rect">
            <a:avLst/>
          </a:prstGeom>
        </p:spPr>
        <p:txBody>
          <a:bodyPr lIns="0" tIns="0" rIns="0" bIns="0" rtlCol="0" anchor="t">
            <a:spAutoFit/>
          </a:bodyPr>
          <a:lstStyle/>
          <a:p>
            <a:pPr>
              <a:lnSpc>
                <a:spcPct val="150000"/>
              </a:lnSpc>
            </a:pPr>
            <a:r>
              <a:rPr lang="en-US" sz="4400">
                <a:effectLst>
                  <a:outerShdw blurRad="38100" dist="38100" dir="2700000" algn="tl">
                    <a:srgbClr val="000000">
                      <a:alpha val="43137"/>
                    </a:srgbClr>
                  </a:outerShdw>
                </a:effectLst>
                <a:latin typeface="Palatino Linotype" panose="02040502050505030304" pitchFamily="18" charset="0"/>
              </a:rPr>
              <a:t>- A2, B2 diễn đạt quá mức độ, tính chất thường thấy.</a:t>
            </a:r>
            <a:endParaRPr lang="en-GB" sz="4400">
              <a:effectLst>
                <a:outerShdw blurRad="38100" dist="38100" dir="2700000" algn="tl">
                  <a:srgbClr val="000000">
                    <a:alpha val="43137"/>
                  </a:srgbClr>
                </a:outerShdw>
              </a:effectLst>
              <a:latin typeface="Palatino Linotype" panose="02040502050505030304" pitchFamily="18" charset="0"/>
            </a:endParaRPr>
          </a:p>
        </p:txBody>
      </p:sp>
      <p:pic>
        <p:nvPicPr>
          <p:cNvPr id="11" name="Picture 11"/>
          <p:cNvPicPr>
            <a:picLocks noChangeAspect="1"/>
          </p:cNvPicPr>
          <p:nvPr/>
        </p:nvPicPr>
        <p:blipFill>
          <a:blip r:embed="rId9"/>
          <a:srcRect t="21102" b="41030"/>
          <a:stretch>
            <a:fillRect/>
          </a:stretch>
        </p:blipFill>
        <p:spPr>
          <a:xfrm rot="-108631">
            <a:off x="9462477" y="1550085"/>
            <a:ext cx="4652173" cy="1575796"/>
          </a:xfrm>
          <a:prstGeom prst="rect">
            <a:avLst/>
          </a:prstGeom>
        </p:spPr>
      </p:pic>
      <p:pic>
        <p:nvPicPr>
          <p:cNvPr id="12" name="Picture 12"/>
          <p:cNvPicPr>
            <a:picLocks noChangeAspect="1"/>
          </p:cNvPicPr>
          <p:nvPr/>
        </p:nvPicPr>
        <p:blipFill>
          <a:blip r:embed="rId10"/>
          <a:srcRect l="37487" r="29917"/>
          <a:stretch>
            <a:fillRect/>
          </a:stretch>
        </p:blipFill>
        <p:spPr>
          <a:xfrm rot="887513">
            <a:off x="14045537" y="-1659114"/>
            <a:ext cx="4884205" cy="3277856"/>
          </a:xfrm>
          <a:prstGeom prst="rect">
            <a:avLst/>
          </a:prstGeom>
        </p:spPr>
      </p:pic>
      <p:pic>
        <p:nvPicPr>
          <p:cNvPr id="13" name="Picture 13"/>
          <p:cNvPicPr>
            <a:picLocks noChangeAspect="1"/>
          </p:cNvPicPr>
          <p:nvPr/>
        </p:nvPicPr>
        <p:blipFill>
          <a:blip r:embed="rId11"/>
          <a:srcRect/>
          <a:stretch>
            <a:fillRect/>
          </a:stretch>
        </p:blipFill>
        <p:spPr>
          <a:xfrm rot="8768189">
            <a:off x="12368940" y="9378991"/>
            <a:ext cx="7659012" cy="3484850"/>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757047">
            <a:off x="16148201" y="1481997"/>
            <a:ext cx="4939326" cy="4786656"/>
          </a:xfrm>
          <a:prstGeom prst="rect">
            <a:avLst/>
          </a:prstGeom>
        </p:spPr>
      </p:pic>
      <p:sp>
        <p:nvSpPr>
          <p:cNvPr id="15" name="TextBox 10"/>
          <p:cNvSpPr txBox="1"/>
          <p:nvPr/>
        </p:nvSpPr>
        <p:spPr>
          <a:xfrm>
            <a:off x="7109296" y="1935218"/>
            <a:ext cx="8697769" cy="1013739"/>
          </a:xfrm>
          <a:prstGeom prst="rect">
            <a:avLst/>
          </a:prstGeom>
        </p:spPr>
        <p:txBody>
          <a:bodyPr lIns="0" tIns="0" rIns="0" bIns="0" rtlCol="0" anchor="t">
            <a:spAutoFit/>
          </a:bodyPr>
          <a:lstStyle/>
          <a:p>
            <a:pPr lvl="0" algn="ctr">
              <a:lnSpc>
                <a:spcPts val="7679"/>
              </a:lnSpc>
              <a:spcBef>
                <a:spcPct val="0"/>
              </a:spcBef>
            </a:pPr>
            <a:r>
              <a:rPr lang="en-US" sz="6600" b="1">
                <a:solidFill>
                  <a:srgbClr val="FF0000"/>
                </a:solidFill>
                <a:effectLst>
                  <a:outerShdw blurRad="38100" dist="38100" dir="2700000" algn="tl">
                    <a:srgbClr val="000000">
                      <a:alpha val="43137"/>
                    </a:srgbClr>
                  </a:outerShdw>
                </a:effectLst>
                <a:latin typeface="Palatino Linotype" panose="02040502050505030304" pitchFamily="18" charset="0"/>
              </a:rPr>
              <a:t>*</a:t>
            </a:r>
            <a:r>
              <a:rPr lang="vi-VN" sz="6600" b="1">
                <a:effectLst>
                  <a:outerShdw blurRad="38100" dist="38100" dir="2700000" algn="tl">
                    <a:srgbClr val="000000">
                      <a:alpha val="43137"/>
                    </a:srgbClr>
                  </a:outerShdw>
                </a:effectLst>
                <a:latin typeface="Palatino Linotype" panose="02040502050505030304" pitchFamily="18" charset="0"/>
              </a:rPr>
              <a:t> </a:t>
            </a:r>
            <a:r>
              <a:rPr lang="en-US" sz="8000" b="1">
                <a:solidFill>
                  <a:srgbClr val="FF0000"/>
                </a:solidFill>
                <a:effectLst>
                  <a:outerShdw blurRad="38100" dist="38100" dir="2700000" algn="tl">
                    <a:srgbClr val="000000">
                      <a:alpha val="43137"/>
                    </a:srgbClr>
                  </a:outerShdw>
                </a:effectLst>
                <a:latin typeface="Palatino Linotype" panose="02040502050505030304" pitchFamily="18" charset="0"/>
              </a:rPr>
              <a:t>Gợi ý</a:t>
            </a:r>
            <a:endParaRPr lang="en-US" sz="7200" u="none" spc="319">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16" name="Rectangle 15"/>
          <p:cNvSpPr/>
          <p:nvPr/>
        </p:nvSpPr>
        <p:spPr>
          <a:xfrm>
            <a:off x="7190322" y="3396790"/>
            <a:ext cx="9260959" cy="2123658"/>
          </a:xfrm>
          <a:prstGeom prst="rect">
            <a:avLst/>
          </a:prstGeom>
        </p:spPr>
        <p:txBody>
          <a:bodyPr wrap="square">
            <a:spAutoFit/>
          </a:bodyPr>
          <a:lstStyle/>
          <a:p>
            <a:pPr algn="just">
              <a:lnSpc>
                <a:spcPct val="150000"/>
              </a:lnSpc>
              <a:spcAft>
                <a:spcPts val="0"/>
              </a:spcAft>
            </a:pPr>
            <a:r>
              <a:rPr lang="en-US" sz="4400" kern="100">
                <a:solidFill>
                  <a:srgbClr val="0D0D0D"/>
                </a:solidFill>
                <a:effectLst>
                  <a:outerShdw blurRad="38100" dist="38100" dir="2700000" algn="tl">
                    <a:srgbClr val="000000">
                      <a:alpha val="43137"/>
                    </a:srgbClr>
                  </a:outerShdw>
                </a:effectLst>
                <a:latin typeface="Palatino Linotype" panose="02040502050505030304" pitchFamily="18" charset="0"/>
                <a:ea typeface="SimSun" panose="02010600030101010101" pitchFamily="2" charset="-122"/>
              </a:rPr>
              <a:t>- A1, B1 diễn đạt theo cách thông thường.</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79" t="48657" r="5244"/>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859101">
            <a:off x="7162987" y="-2459096"/>
            <a:ext cx="18828381" cy="6801753"/>
          </a:xfrm>
          <a:prstGeom prst="rect">
            <a:avLst/>
          </a:prstGeom>
        </p:spPr>
      </p:pic>
      <p:pic>
        <p:nvPicPr>
          <p:cNvPr id="4" name="Picture 4"/>
          <p:cNvPicPr>
            <a:picLocks noChangeAspect="1"/>
          </p:cNvPicPr>
          <p:nvPr/>
        </p:nvPicPr>
        <p:blipFill>
          <a:blip r:embed="rId4"/>
          <a:srcRect l="7685" t="11029" r="51193"/>
          <a:stretch>
            <a:fillRect/>
          </a:stretch>
        </p:blipFill>
        <p:spPr>
          <a:xfrm rot="-5400000">
            <a:off x="1882049" y="-1243711"/>
            <a:ext cx="8308727" cy="1285354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525">
            <a:off x="729667" y="1775224"/>
            <a:ext cx="10212685" cy="5859107"/>
          </a:xfrm>
          <a:prstGeom prst="rect">
            <a:avLst/>
          </a:prstGeom>
        </p:spPr>
      </p:pic>
      <p:pic>
        <p:nvPicPr>
          <p:cNvPr id="6" name="Picture 6"/>
          <p:cNvPicPr>
            <a:picLocks noChangeAspect="1"/>
          </p:cNvPicPr>
          <p:nvPr/>
        </p:nvPicPr>
        <p:blipFill>
          <a:blip r:embed="rId7"/>
          <a:srcRect l="12573" t="12150" r="12573" b="11093"/>
          <a:stretch>
            <a:fillRect/>
          </a:stretch>
        </p:blipFill>
        <p:spPr>
          <a:xfrm rot="-10800000">
            <a:off x="12463186" y="5348687"/>
            <a:ext cx="4796114" cy="3670037"/>
          </a:xfrm>
          <a:prstGeom prst="rect">
            <a:avLst/>
          </a:prstGeom>
        </p:spPr>
      </p:pic>
      <p:pic>
        <p:nvPicPr>
          <p:cNvPr id="7" name="Picture 7"/>
          <p:cNvPicPr>
            <a:picLocks noChangeAspect="1"/>
          </p:cNvPicPr>
          <p:nvPr/>
        </p:nvPicPr>
        <p:blipFill>
          <a:blip r:embed="rId8"/>
          <a:srcRect/>
          <a:stretch>
            <a:fillRect/>
          </a:stretch>
        </p:blipFill>
        <p:spPr>
          <a:xfrm>
            <a:off x="-390362" y="8216104"/>
            <a:ext cx="14984485" cy="3277856"/>
          </a:xfrm>
          <a:prstGeom prst="rect">
            <a:avLst/>
          </a:prstGeom>
        </p:spPr>
      </p:pic>
      <p:pic>
        <p:nvPicPr>
          <p:cNvPr id="8" name="Picture 8"/>
          <p:cNvPicPr>
            <a:picLocks noChangeAspect="1"/>
          </p:cNvPicPr>
          <p:nvPr/>
        </p:nvPicPr>
        <p:blipFill>
          <a:blip r:embed="rId9"/>
          <a:srcRect/>
          <a:stretch>
            <a:fillRect/>
          </a:stretch>
        </p:blipFill>
        <p:spPr>
          <a:xfrm rot="1642654">
            <a:off x="-683483" y="6575545"/>
            <a:ext cx="4222447" cy="5280810"/>
          </a:xfrm>
          <a:prstGeom prst="rect">
            <a:avLst/>
          </a:prstGeom>
        </p:spPr>
      </p:pic>
      <p:pic>
        <p:nvPicPr>
          <p:cNvPr id="11" name="Picture 11"/>
          <p:cNvPicPr>
            <a:picLocks noChangeAspect="1"/>
          </p:cNvPicPr>
          <p:nvPr/>
        </p:nvPicPr>
        <p:blipFill>
          <a:blip r:embed="rId10"/>
          <a:srcRect t="24676" r="347" b="29980"/>
          <a:stretch>
            <a:fillRect/>
          </a:stretch>
        </p:blipFill>
        <p:spPr>
          <a:xfrm>
            <a:off x="-20207" y="9917691"/>
            <a:ext cx="4472223" cy="1133622"/>
          </a:xfrm>
          <a:prstGeom prst="rect">
            <a:avLst/>
          </a:prstGeom>
        </p:spPr>
      </p:pic>
      <p:grpSp>
        <p:nvGrpSpPr>
          <p:cNvPr id="12" name="Group 12"/>
          <p:cNvGrpSpPr>
            <a:grpSpLocks noChangeAspect="1"/>
          </p:cNvGrpSpPr>
          <p:nvPr/>
        </p:nvGrpSpPr>
        <p:grpSpPr>
          <a:xfrm rot="129821">
            <a:off x="12958082" y="1146161"/>
            <a:ext cx="3806322" cy="5657718"/>
            <a:chOff x="0" y="0"/>
            <a:chExt cx="3175000" cy="4719320"/>
          </a:xfrm>
        </p:grpSpPr>
        <p:sp>
          <p:nvSpPr>
            <p:cNvPr id="13" name="Freeform 13"/>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11"/>
              <a:stretch>
                <a:fillRect l="-6040" r="-6040"/>
              </a:stretch>
            </a:blipFill>
          </p:spPr>
        </p:sp>
        <p:sp>
          <p:nvSpPr>
            <p:cNvPr id="14" name="Freeform 1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12"/>
              <a:stretch>
                <a:fillRect l="-4322" t="-3535" r="-518"/>
              </a:stretch>
            </a:blipFill>
          </p:spPr>
        </p:sp>
      </p:grpSp>
      <p:sp>
        <p:nvSpPr>
          <p:cNvPr id="17" name="Rectangle 16"/>
          <p:cNvSpPr/>
          <p:nvPr/>
        </p:nvSpPr>
        <p:spPr>
          <a:xfrm>
            <a:off x="3246187" y="2280252"/>
            <a:ext cx="7056740" cy="5078313"/>
          </a:xfrm>
          <a:prstGeom prst="rect">
            <a:avLst/>
          </a:prstGeom>
          <a:noFill/>
        </p:spPr>
        <p:txBody>
          <a:bodyPr wrap="none" lIns="91440" tIns="45720" rIns="91440" bIns="45720">
            <a:spAutoFit/>
          </a:bodyPr>
          <a:lstStyle/>
          <a:p>
            <a:pPr algn="ctr">
              <a:lnSpc>
                <a:spcPct val="150000"/>
              </a:lnSpc>
            </a:pPr>
            <a:r>
              <a:rPr lang="it-IT"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HOẠT ĐỘNG </a:t>
            </a:r>
            <a:r>
              <a:rPr lang="vi-VN"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2</a:t>
            </a:r>
          </a:p>
          <a:p>
            <a:pPr algn="ctr">
              <a:lnSpc>
                <a:spcPct val="150000"/>
              </a:lnSpc>
            </a:pPr>
            <a:r>
              <a:rPr lang="vi-VN"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HÌNH THÀNH</a:t>
            </a:r>
            <a:endParaRPr lang="en-US"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a:p>
            <a:pPr algn="ctr">
              <a:lnSpc>
                <a:spcPct val="150000"/>
              </a:lnSpc>
            </a:pPr>
            <a:r>
              <a:rPr lang="vi-VN"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KIẾN THỨC</a:t>
            </a:r>
            <a:endParaRPr lang="en-GB" sz="7200" b="1" cap="none" spc="0">
              <a:ln w="0"/>
              <a:solidFill>
                <a:schemeClr val="accent6">
                  <a:lumMod val="75000"/>
                </a:schemeClr>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39668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52653" t="686" r="8856" b="20402"/>
          <a:stretch>
            <a:fillRect/>
          </a:stretch>
        </p:blipFill>
        <p:spPr>
          <a:xfrm rot="-10800000">
            <a:off x="1091984" y="3688313"/>
            <a:ext cx="9937731" cy="6134877"/>
          </a:xfrm>
          <a:prstGeom prst="rect">
            <a:avLst/>
          </a:prstGeom>
        </p:spPr>
      </p:pic>
      <p:pic>
        <p:nvPicPr>
          <p:cNvPr id="4" name="Picture 4"/>
          <p:cNvPicPr>
            <a:picLocks noChangeAspect="1"/>
          </p:cNvPicPr>
          <p:nvPr/>
        </p:nvPicPr>
        <p:blipFill>
          <a:blip r:embed="rId4"/>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4"/>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3"/>
          <a:srcRect l="52653" t="686" r="8856" b="20402"/>
          <a:stretch>
            <a:fillRect/>
          </a:stretch>
        </p:blipFill>
        <p:spPr>
          <a:xfrm rot="-10800000">
            <a:off x="11440233" y="3596774"/>
            <a:ext cx="5712962" cy="6106697"/>
          </a:xfrm>
          <a:prstGeom prst="rect">
            <a:avLst/>
          </a:prstGeom>
        </p:spPr>
      </p:pic>
      <p:pic>
        <p:nvPicPr>
          <p:cNvPr id="11" name="Picture 11"/>
          <p:cNvPicPr>
            <a:picLocks noChangeAspect="1"/>
          </p:cNvPicPr>
          <p:nvPr/>
        </p:nvPicPr>
        <p:blipFill>
          <a:blip r:embed="rId5"/>
          <a:srcRect l="2169" t="77268" r="1531" b="8749"/>
          <a:stretch>
            <a:fillRect/>
          </a:stretch>
        </p:blipFill>
        <p:spPr>
          <a:xfrm>
            <a:off x="1611726" y="630726"/>
            <a:ext cx="15064548" cy="2724213"/>
          </a:xfrm>
          <a:prstGeom prst="rect">
            <a:avLst/>
          </a:prstGeom>
        </p:spPr>
      </p:pic>
      <p:pic>
        <p:nvPicPr>
          <p:cNvPr id="12" name="Picture 12"/>
          <p:cNvPicPr>
            <a:picLocks noChangeAspect="1"/>
          </p:cNvPicPr>
          <p:nvPr/>
        </p:nvPicPr>
        <p:blipFill>
          <a:blip r:embed="rId6"/>
          <a:srcRect/>
          <a:stretch>
            <a:fillRect/>
          </a:stretch>
        </p:blipFill>
        <p:spPr>
          <a:xfrm rot="-980040">
            <a:off x="1443425" y="2472672"/>
            <a:ext cx="1488606" cy="933620"/>
          </a:xfrm>
          <a:prstGeom prst="rect">
            <a:avLst/>
          </a:prstGeom>
        </p:spPr>
      </p:pic>
      <p:pic>
        <p:nvPicPr>
          <p:cNvPr id="13" name="Picture 13"/>
          <p:cNvPicPr>
            <a:picLocks noChangeAspect="1"/>
          </p:cNvPicPr>
          <p:nvPr/>
        </p:nvPicPr>
        <p:blipFill>
          <a:blip r:embed="rId7"/>
          <a:srcRect/>
          <a:stretch>
            <a:fillRect/>
          </a:stretch>
        </p:blipFill>
        <p:spPr>
          <a:xfrm rot="-1805195">
            <a:off x="16151621" y="8183710"/>
            <a:ext cx="1660820" cy="705849"/>
          </a:xfrm>
          <a:prstGeom prst="rect">
            <a:avLst/>
          </a:prstGeom>
        </p:spPr>
      </p:pic>
      <p:sp>
        <p:nvSpPr>
          <p:cNvPr id="14" name="TextBox 14"/>
          <p:cNvSpPr txBox="1"/>
          <p:nvPr/>
        </p:nvSpPr>
        <p:spPr>
          <a:xfrm>
            <a:off x="1898516" y="3930149"/>
            <a:ext cx="8817429" cy="4985980"/>
          </a:xfrm>
          <a:prstGeom prst="rect">
            <a:avLst/>
          </a:prstGeom>
        </p:spPr>
        <p:txBody>
          <a:bodyPr wrap="square" lIns="0" tIns="0" rIns="0" bIns="0" rtlCol="0" anchor="t">
            <a:spAutoFit/>
          </a:bodyPr>
          <a:lstStyle/>
          <a:p>
            <a:pPr algn="just">
              <a:lnSpc>
                <a:spcPct val="150000"/>
              </a:lnSpc>
            </a:pP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a:effectLst>
                  <a:outerShdw blurRad="38100" dist="38100" dir="2700000" algn="tl">
                    <a:srgbClr val="000000">
                      <a:alpha val="43137"/>
                    </a:srgbClr>
                  </a:outerShdw>
                </a:effectLst>
                <a:latin typeface="Palatino Linotype" panose="02040502050505030304" pitchFamily="18" charset="0"/>
              </a:rPr>
              <a:t>1) </a:t>
            </a:r>
            <a:r>
              <a:rPr lang="vi-VN" sz="3600" i="1">
                <a:effectLst>
                  <a:outerShdw blurRad="38100" dist="38100" dir="2700000" algn="tl">
                    <a:srgbClr val="000000">
                      <a:alpha val="43137"/>
                    </a:srgbClr>
                  </a:outerShdw>
                </a:effectLst>
                <a:latin typeface="Palatino Linotype" panose="02040502050505030304" pitchFamily="18" charset="0"/>
              </a:rPr>
              <a:t>Nhận xét về đối tượng</a:t>
            </a:r>
            <a:r>
              <a:rPr lang="en-US" sz="3600" i="1">
                <a:effectLst>
                  <a:outerShdw blurRad="38100" dist="38100" dir="2700000" algn="tl">
                    <a:srgbClr val="000000">
                      <a:alpha val="43137"/>
                    </a:srgbClr>
                  </a:outerShdw>
                </a:effectLst>
                <a:latin typeface="Palatino Linotype" panose="02040502050505030304" pitchFamily="18" charset="0"/>
              </a:rPr>
              <a:t>,</a:t>
            </a:r>
            <a:r>
              <a:rPr lang="vi-VN" sz="3600" i="1">
                <a:effectLst>
                  <a:outerShdw blurRad="38100" dist="38100" dir="2700000" algn="tl">
                    <a:srgbClr val="000000">
                      <a:alpha val="43137"/>
                    </a:srgbClr>
                  </a:outerShdw>
                </a:effectLst>
                <a:latin typeface="Palatino Linotype" panose="02040502050505030304" pitchFamily="18" charset="0"/>
              </a:rPr>
              <a:t> tính chất, đặc điểm, quy mô thực của đối tượng </a:t>
            </a:r>
            <a:r>
              <a:rPr lang="en-US" sz="3600" i="1">
                <a:effectLst>
                  <a:outerShdw blurRad="38100" dist="38100" dir="2700000" algn="tl">
                    <a:srgbClr val="000000">
                      <a:alpha val="43137"/>
                    </a:srgbClr>
                  </a:outerShdw>
                </a:effectLst>
                <a:latin typeface="Palatino Linotype" panose="02040502050505030304" pitchFamily="18" charset="0"/>
              </a:rPr>
              <a:t>so </a:t>
            </a:r>
            <a:r>
              <a:rPr lang="vi-VN" sz="3600" i="1">
                <a:effectLst>
                  <a:outerShdw blurRad="38100" dist="38100" dir="2700000" algn="tl">
                    <a:srgbClr val="000000">
                      <a:alpha val="43137"/>
                    </a:srgbClr>
                  </a:outerShdw>
                </a:effectLst>
                <a:latin typeface="Palatino Linotype" panose="02040502050505030304" pitchFamily="18" charset="0"/>
              </a:rPr>
              <a:t>với hình ảnh được thể hiện trong câu ca dao</a:t>
            </a:r>
            <a:r>
              <a:rPr lang="en-US" sz="3600" i="1">
                <a:effectLst>
                  <a:outerShdw blurRad="38100" dist="38100" dir="2700000" algn="tl">
                    <a:srgbClr val="000000">
                      <a:alpha val="43137"/>
                    </a:srgbClr>
                  </a:outerShdw>
                </a:effectLst>
                <a:latin typeface="Palatino Linotype" panose="02040502050505030304" pitchFamily="18" charset="0"/>
              </a:rPr>
              <a:t> sau:</a:t>
            </a: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i="1">
                <a:effectLst>
                  <a:outerShdw blurRad="38100" dist="38100" dir="2700000" algn="tl">
                    <a:srgbClr val="000000">
                      <a:alpha val="43137"/>
                    </a:srgbClr>
                  </a:outerShdw>
                </a:effectLst>
                <a:latin typeface="Palatino Linotype" panose="02040502050505030304" pitchFamily="18" charset="0"/>
              </a:rPr>
              <a:t>“Con rận bằng con ba ba</a:t>
            </a:r>
            <a:endParaRPr lang="en-GB" sz="3600">
              <a:effectLst>
                <a:outerShdw blurRad="38100" dist="38100" dir="2700000" algn="tl">
                  <a:srgbClr val="000000">
                    <a:alpha val="43137"/>
                  </a:srgbClr>
                </a:outerShdw>
              </a:effectLst>
              <a:latin typeface="Palatino Linotype" panose="02040502050505030304" pitchFamily="18" charset="0"/>
            </a:endParaRPr>
          </a:p>
          <a:p>
            <a:pPr algn="just">
              <a:lnSpc>
                <a:spcPct val="150000"/>
              </a:lnSpc>
            </a:pPr>
            <a:r>
              <a:rPr lang="en-US" sz="3600" i="1">
                <a:effectLst>
                  <a:outerShdw blurRad="38100" dist="38100" dir="2700000" algn="tl">
                    <a:srgbClr val="000000">
                      <a:alpha val="43137"/>
                    </a:srgbClr>
                  </a:outerShdw>
                </a:effectLst>
                <a:latin typeface="Palatino Linotype" panose="02040502050505030304" pitchFamily="18" charset="0"/>
              </a:rPr>
              <a:t>Đêm nằm nó ngáy cả nhà thất kinh”</a:t>
            </a:r>
            <a:r>
              <a:rPr lang="en-GB" sz="3600">
                <a:effectLst>
                  <a:outerShdw blurRad="38100" dist="38100" dir="2700000" algn="tl">
                    <a:srgbClr val="000000">
                      <a:alpha val="43137"/>
                    </a:srgbClr>
                  </a:outerShdw>
                </a:effectLst>
                <a:latin typeface="Palatino Linotype" panose="02040502050505030304" pitchFamily="18" charset="0"/>
              </a:rPr>
              <a:t> </a:t>
            </a:r>
            <a:r>
              <a:rPr lang="en-US" sz="3600">
                <a:effectLst>
                  <a:outerShdw blurRad="38100" dist="38100" dir="2700000" algn="tl">
                    <a:srgbClr val="000000">
                      <a:alpha val="43137"/>
                    </a:srgbClr>
                  </a:outerShdw>
                </a:effectLst>
                <a:latin typeface="Palatino Linotype" panose="02040502050505030304" pitchFamily="18" charset="0"/>
              </a:rPr>
              <a:t>(Ca dao)</a:t>
            </a:r>
          </a:p>
        </p:txBody>
      </p:sp>
      <p:sp>
        <p:nvSpPr>
          <p:cNvPr id="16" name="TextBox 16"/>
          <p:cNvSpPr txBox="1"/>
          <p:nvPr/>
        </p:nvSpPr>
        <p:spPr>
          <a:xfrm>
            <a:off x="6477000" y="844353"/>
            <a:ext cx="4343400" cy="1015663"/>
          </a:xfrm>
          <a:prstGeom prst="rect">
            <a:avLst/>
          </a:prstGeom>
          <a:ln>
            <a:solidFill>
              <a:schemeClr val="accent1"/>
            </a:solidFill>
          </a:ln>
        </p:spPr>
        <p:txBody>
          <a:bodyPr wrap="square" lIns="0" tIns="0" rIns="0" bIns="0" rtlCol="0" anchor="t">
            <a:spAutoFit/>
          </a:bodyPr>
          <a:lstStyle/>
          <a:p>
            <a:r>
              <a:rPr lang="pt-BR" sz="6600" b="1">
                <a:solidFill>
                  <a:srgbClr val="FF0000"/>
                </a:solidFill>
                <a:effectLst>
                  <a:outerShdw blurRad="38100" dist="38100" dir="2700000" algn="tl">
                    <a:srgbClr val="000000">
                      <a:alpha val="43137"/>
                    </a:srgbClr>
                  </a:outerShdw>
                </a:effectLst>
                <a:latin typeface="Palatino Linotype" panose="02040502050505030304" pitchFamily="18" charset="0"/>
              </a:rPr>
              <a:t>1. Nói quá</a:t>
            </a:r>
            <a:endParaRPr lang="en-GB" sz="66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11852619" y="4490981"/>
            <a:ext cx="4668522" cy="3323987"/>
          </a:xfrm>
          <a:prstGeom prst="rect">
            <a:avLst/>
          </a:prstGeom>
        </p:spPr>
        <p:txBody>
          <a:bodyPr wrap="square" lIns="0" tIns="0" rIns="0" bIns="0" rtlCol="0" anchor="t">
            <a:spAutoFit/>
          </a:bodyPr>
          <a:lstStyle/>
          <a:p>
            <a:pPr algn="just">
              <a:lnSpc>
                <a:spcPct val="150000"/>
              </a:lnSpc>
            </a:pPr>
            <a:r>
              <a:rPr lang="en-US" sz="3600">
                <a:effectLst>
                  <a:outerShdw blurRad="38100" dist="38100" dir="2700000" algn="tl">
                    <a:srgbClr val="000000">
                      <a:alpha val="43137"/>
                    </a:srgbClr>
                  </a:outerShdw>
                </a:effectLst>
                <a:latin typeface="Palatino Linotype" panose="02040502050505030304" pitchFamily="18" charset="0"/>
              </a:rPr>
              <a:t> 2) </a:t>
            </a:r>
            <a:r>
              <a:rPr lang="en-US" sz="3600" i="1">
                <a:effectLst>
                  <a:outerShdw blurRad="38100" dist="38100" dir="2700000" algn="tl">
                    <a:srgbClr val="000000">
                      <a:alpha val="43137"/>
                    </a:srgbClr>
                  </a:outerShdw>
                </a:effectLst>
                <a:latin typeface="Palatino Linotype" panose="02040502050505030304" pitchFamily="18" charset="0"/>
              </a:rPr>
              <a:t>Từ ví dụ vừa phân tích, em hiểu nói quá là biện pháp tu từ như thế nào? </a:t>
            </a:r>
            <a:r>
              <a:rPr lang="en-US" sz="3600">
                <a:effectLst>
                  <a:outerShdw blurRad="38100" dist="38100" dir="2700000" algn="tl">
                    <a:srgbClr val="000000">
                      <a:alpha val="43137"/>
                    </a:srgbClr>
                  </a:outerShdw>
                </a:effectLst>
                <a:latin typeface="Palatino Linotype" panose="02040502050505030304" pitchFamily="18" charset="0"/>
              </a:rPr>
              <a:t>(rút ra khái niệm)</a:t>
            </a:r>
            <a:endParaRPr lang="en-GB" sz="3600">
              <a:effectLst>
                <a:outerShdw blurRad="38100" dist="38100" dir="2700000" algn="tl">
                  <a:srgbClr val="000000">
                    <a:alpha val="43137"/>
                  </a:srgbClr>
                </a:outerShdw>
              </a:effectLst>
              <a:latin typeface="Palatino Linotype" panose="02040502050505030304" pitchFamily="18" charset="0"/>
            </a:endParaRPr>
          </a:p>
        </p:txBody>
      </p:sp>
      <p:sp>
        <p:nvSpPr>
          <p:cNvPr id="20" name="Rectangle 19"/>
          <p:cNvSpPr/>
          <p:nvPr/>
        </p:nvSpPr>
        <p:spPr>
          <a:xfrm>
            <a:off x="6614355" y="2229481"/>
            <a:ext cx="3584636" cy="769441"/>
          </a:xfrm>
          <a:prstGeom prst="rect">
            <a:avLst/>
          </a:prstGeom>
          <a:ln>
            <a:solidFill>
              <a:schemeClr val="accent1"/>
            </a:solidFill>
          </a:ln>
        </p:spPr>
        <p:txBody>
          <a:bodyPr wrap="none">
            <a:spAutoFit/>
          </a:bodyPr>
          <a:lstStyle/>
          <a:p>
            <a:r>
              <a:rPr lang="en-US" sz="4400" b="1">
                <a:solidFill>
                  <a:srgbClr val="FF0000"/>
                </a:solidFill>
                <a:effectLst>
                  <a:outerShdw blurRad="38100" dist="38100" dir="2700000" algn="tl">
                    <a:srgbClr val="000000">
                      <a:alpha val="43137"/>
                    </a:srgbClr>
                  </a:outerShdw>
                </a:effectLst>
                <a:latin typeface="Palatino Linotype" panose="02040502050505030304" pitchFamily="18" charset="0"/>
              </a:rPr>
              <a:t>* Nhiệm vụ 1</a:t>
            </a:r>
            <a:endParaRPr lang="en-GB" sz="440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35058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8"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52653" t="686" r="8856" b="20402"/>
          <a:stretch>
            <a:fillRect/>
          </a:stretch>
        </p:blipFill>
        <p:spPr>
          <a:xfrm rot="-10800000">
            <a:off x="1091986" y="3919830"/>
            <a:ext cx="5308814" cy="5903361"/>
          </a:xfrm>
          <a:prstGeom prst="rect">
            <a:avLst/>
          </a:prstGeom>
        </p:spPr>
      </p:pic>
      <p:pic>
        <p:nvPicPr>
          <p:cNvPr id="4" name="Picture 4"/>
          <p:cNvPicPr>
            <a:picLocks noChangeAspect="1"/>
          </p:cNvPicPr>
          <p:nvPr/>
        </p:nvPicPr>
        <p:blipFill>
          <a:blip r:embed="rId4"/>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4"/>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3"/>
          <a:srcRect l="52653" t="686" r="8856" b="20402"/>
          <a:stretch>
            <a:fillRect/>
          </a:stretch>
        </p:blipFill>
        <p:spPr>
          <a:xfrm rot="-10800000">
            <a:off x="6781013" y="3916665"/>
            <a:ext cx="5222992" cy="5903361"/>
          </a:xfrm>
          <a:prstGeom prst="rect">
            <a:avLst/>
          </a:prstGeom>
        </p:spPr>
      </p:pic>
      <p:pic>
        <p:nvPicPr>
          <p:cNvPr id="11" name="Picture 11"/>
          <p:cNvPicPr>
            <a:picLocks noChangeAspect="1"/>
          </p:cNvPicPr>
          <p:nvPr/>
        </p:nvPicPr>
        <p:blipFill>
          <a:blip r:embed="rId5"/>
          <a:srcRect l="2169" t="77268" r="1531" b="8749"/>
          <a:stretch>
            <a:fillRect/>
          </a:stretch>
        </p:blipFill>
        <p:spPr>
          <a:xfrm>
            <a:off x="1611726" y="630727"/>
            <a:ext cx="15064548" cy="1808786"/>
          </a:xfrm>
          <a:prstGeom prst="rect">
            <a:avLst/>
          </a:prstGeom>
        </p:spPr>
      </p:pic>
      <p:pic>
        <p:nvPicPr>
          <p:cNvPr id="12" name="Picture 12"/>
          <p:cNvPicPr>
            <a:picLocks noChangeAspect="1"/>
          </p:cNvPicPr>
          <p:nvPr/>
        </p:nvPicPr>
        <p:blipFill>
          <a:blip r:embed="rId6"/>
          <a:srcRect/>
          <a:stretch>
            <a:fillRect/>
          </a:stretch>
        </p:blipFill>
        <p:spPr>
          <a:xfrm rot="-980040">
            <a:off x="1443425" y="2472672"/>
            <a:ext cx="1488606" cy="933620"/>
          </a:xfrm>
          <a:prstGeom prst="rect">
            <a:avLst/>
          </a:prstGeom>
        </p:spPr>
      </p:pic>
      <p:pic>
        <p:nvPicPr>
          <p:cNvPr id="13" name="Picture 13"/>
          <p:cNvPicPr>
            <a:picLocks noChangeAspect="1"/>
          </p:cNvPicPr>
          <p:nvPr/>
        </p:nvPicPr>
        <p:blipFill>
          <a:blip r:embed="rId7"/>
          <a:srcRect/>
          <a:stretch>
            <a:fillRect/>
          </a:stretch>
        </p:blipFill>
        <p:spPr>
          <a:xfrm rot="-1805195">
            <a:off x="16151621" y="8183710"/>
            <a:ext cx="1660820" cy="705849"/>
          </a:xfrm>
          <a:prstGeom prst="rect">
            <a:avLst/>
          </a:prstGeom>
        </p:spPr>
      </p:pic>
      <p:sp>
        <p:nvSpPr>
          <p:cNvPr id="14" name="TextBox 14"/>
          <p:cNvSpPr txBox="1"/>
          <p:nvPr/>
        </p:nvSpPr>
        <p:spPr>
          <a:xfrm>
            <a:off x="1648893" y="3669011"/>
            <a:ext cx="4721603" cy="5445722"/>
          </a:xfrm>
          <a:prstGeom prst="rect">
            <a:avLst/>
          </a:prstGeom>
        </p:spPr>
        <p:txBody>
          <a:bodyPr wrap="square" lIns="0" tIns="0" rIns="0" bIns="0" rtlCol="0" anchor="t">
            <a:spAutoFit/>
          </a:bodyPr>
          <a:lstStyle/>
          <a:p>
            <a:pPr>
              <a:lnSpc>
                <a:spcPct val="150000"/>
              </a:lnSpc>
            </a:pPr>
            <a:endParaRPr lang="en-GB" sz="4000">
              <a:effectLst>
                <a:outerShdw blurRad="38100" dist="38100" dir="2700000" algn="tl">
                  <a:srgbClr val="000000">
                    <a:alpha val="43137"/>
                  </a:srgbClr>
                </a:outerShdw>
              </a:effectLst>
              <a:latin typeface="Palatino Linotype" panose="02040502050505030304" pitchFamily="18" charset="0"/>
            </a:endParaRPr>
          </a:p>
          <a:p>
            <a:pPr>
              <a:lnSpc>
                <a:spcPct val="150000"/>
              </a:lnSpc>
            </a:pPr>
            <a:r>
              <a:rPr lang="en-US" sz="4000">
                <a:effectLst>
                  <a:outerShdw blurRad="38100" dist="38100" dir="2700000" algn="tl">
                    <a:srgbClr val="000000">
                      <a:alpha val="43137"/>
                    </a:srgbClr>
                  </a:outerShdw>
                </a:effectLst>
                <a:latin typeface="Palatino Linotype" panose="02040502050505030304" pitchFamily="18" charset="0"/>
              </a:rPr>
              <a:t>1)</a:t>
            </a:r>
            <a:r>
              <a:rPr lang="en-US" sz="4000" i="1">
                <a:effectLst>
                  <a:outerShdw blurRad="38100" dist="38100" dir="2700000" algn="tl">
                    <a:srgbClr val="000000">
                      <a:alpha val="43137"/>
                    </a:srgbClr>
                  </a:outerShdw>
                </a:effectLst>
                <a:latin typeface="Palatino Linotype" panose="02040502050505030304" pitchFamily="18" charset="0"/>
              </a:rPr>
              <a:t> Việc sử dụng cách nói quá trong hai trường hợp sau có tác dụng gì?</a:t>
            </a:r>
            <a:r>
              <a:rPr lang="en-US" sz="4000">
                <a:effectLst>
                  <a:outerShdw blurRad="38100" dist="38100" dir="2700000" algn="tl">
                    <a:srgbClr val="000000">
                      <a:alpha val="43137"/>
                    </a:srgbClr>
                  </a:outerShdw>
                </a:effectLst>
                <a:latin typeface="Palatino Linotype" panose="02040502050505030304" pitchFamily="18" charset="0"/>
              </a:rPr>
              <a:t> (rút ra tác dụng của nói quá).</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7252403" y="5338470"/>
            <a:ext cx="4469381" cy="2769989"/>
          </a:xfrm>
          <a:prstGeom prst="rect">
            <a:avLst/>
          </a:prstGeom>
        </p:spPr>
        <p:txBody>
          <a:bodyPr wrap="square" lIns="0" tIns="0" rIns="0" bIns="0" rtlCol="0" anchor="t">
            <a:spAutoFit/>
          </a:bodyPr>
          <a:lstStyle/>
          <a:p>
            <a:pPr>
              <a:lnSpc>
                <a:spcPct val="150000"/>
              </a:lnSpc>
            </a:pPr>
            <a:r>
              <a:rPr lang="en-US" sz="4000">
                <a:effectLst>
                  <a:outerShdw blurRad="38100" dist="38100" dir="2700000" algn="tl">
                    <a:srgbClr val="000000">
                      <a:alpha val="43137"/>
                    </a:srgbClr>
                  </a:outerShdw>
                </a:effectLst>
                <a:latin typeface="Palatino Linotype" panose="02040502050505030304" pitchFamily="18" charset="0"/>
              </a:rPr>
              <a:t>2) </a:t>
            </a:r>
            <a:r>
              <a:rPr lang="en-US" sz="4000" i="1">
                <a:effectLst>
                  <a:outerShdw blurRad="38100" dist="38100" dir="2700000" algn="tl">
                    <a:srgbClr val="000000">
                      <a:alpha val="43137"/>
                    </a:srgbClr>
                  </a:outerShdw>
                </a:effectLst>
                <a:latin typeface="Palatino Linotype" panose="02040502050505030304" pitchFamily="18" charset="0"/>
              </a:rPr>
              <a:t>Tìm thêm các VD về nói quá được sử dụng trong văn thơ?</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20" name="Rectangle 19"/>
          <p:cNvSpPr/>
          <p:nvPr/>
        </p:nvSpPr>
        <p:spPr>
          <a:xfrm>
            <a:off x="5638800" y="941086"/>
            <a:ext cx="5014514" cy="1015663"/>
          </a:xfrm>
          <a:prstGeom prst="rect">
            <a:avLst/>
          </a:prstGeom>
        </p:spPr>
        <p:txBody>
          <a:bodyPr wrap="none">
            <a:spAutoFit/>
          </a:bodyPr>
          <a:lstStyle/>
          <a:p>
            <a:r>
              <a:rPr lang="en-US" sz="6000" b="1">
                <a:solidFill>
                  <a:srgbClr val="FF0000"/>
                </a:solidFill>
                <a:latin typeface="Palatino Linotype" panose="02040502050505030304" pitchFamily="18" charset="0"/>
              </a:rPr>
              <a:t>*</a:t>
            </a:r>
            <a:r>
              <a:rPr lang="vi-VN" sz="6000" b="1">
                <a:solidFill>
                  <a:srgbClr val="FF0000"/>
                </a:solidFill>
                <a:latin typeface="Palatino Linotype" panose="02040502050505030304" pitchFamily="18" charset="0"/>
              </a:rPr>
              <a:t> </a:t>
            </a:r>
            <a:r>
              <a:rPr lang="en-US" sz="6000" b="1">
                <a:solidFill>
                  <a:srgbClr val="FF0000"/>
                </a:solidFill>
                <a:latin typeface="Palatino Linotype" panose="02040502050505030304" pitchFamily="18" charset="0"/>
              </a:rPr>
              <a:t>Nhiệm vụ </a:t>
            </a:r>
            <a:r>
              <a:rPr lang="vi-VN" sz="6000" b="1">
                <a:solidFill>
                  <a:srgbClr val="FF0000"/>
                </a:solidFill>
                <a:latin typeface="Palatino Linotype" panose="02040502050505030304" pitchFamily="18" charset="0"/>
              </a:rPr>
              <a:t>2 </a:t>
            </a:r>
            <a:endParaRPr lang="en-GB" sz="6000">
              <a:solidFill>
                <a:srgbClr val="FF0000"/>
              </a:solidFill>
              <a:latin typeface="Palatino Linotype" panose="02040502050505030304" pitchFamily="18" charset="0"/>
            </a:endParaRPr>
          </a:p>
        </p:txBody>
      </p:sp>
      <p:pic>
        <p:nvPicPr>
          <p:cNvPr id="15" name="Picture 6"/>
          <p:cNvPicPr>
            <a:picLocks noChangeAspect="1"/>
          </p:cNvPicPr>
          <p:nvPr/>
        </p:nvPicPr>
        <p:blipFill>
          <a:blip r:embed="rId3"/>
          <a:srcRect l="52653" t="686" r="8856" b="20402"/>
          <a:stretch>
            <a:fillRect/>
          </a:stretch>
        </p:blipFill>
        <p:spPr>
          <a:xfrm rot="-10800000">
            <a:off x="12654491" y="3771785"/>
            <a:ext cx="5222992" cy="5903361"/>
          </a:xfrm>
          <a:prstGeom prst="rect">
            <a:avLst/>
          </a:prstGeom>
        </p:spPr>
      </p:pic>
      <p:sp>
        <p:nvSpPr>
          <p:cNvPr id="7" name="Rectangle 6"/>
          <p:cNvSpPr/>
          <p:nvPr/>
        </p:nvSpPr>
        <p:spPr>
          <a:xfrm>
            <a:off x="13229840" y="5338470"/>
            <a:ext cx="4412505" cy="2862322"/>
          </a:xfrm>
          <a:prstGeom prst="rect">
            <a:avLst/>
          </a:prstGeom>
        </p:spPr>
        <p:txBody>
          <a:bodyPr wrap="square">
            <a:spAutoFit/>
          </a:bodyPr>
          <a:lstStyle/>
          <a:p>
            <a:pPr algn="just">
              <a:lnSpc>
                <a:spcPct val="150000"/>
              </a:lnSpc>
              <a:spcAft>
                <a:spcPts val="0"/>
              </a:spcAft>
            </a:pPr>
            <a:r>
              <a:rPr lang="en-US" sz="4000" i="1">
                <a:solidFill>
                  <a:srgbClr val="0D0D0D"/>
                </a:solidFill>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rPr>
              <a:t>3) Nói quá có gì giống và khác so với nói khoác?</a:t>
            </a:r>
            <a:endParaRPr lang="en-GB" sz="4000">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25897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par>
                                <p:cTn id="35" presetID="6"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52653" t="686" r="8856" b="20402"/>
          <a:stretch>
            <a:fillRect/>
          </a:stretch>
        </p:blipFill>
        <p:spPr>
          <a:xfrm rot="-10800000">
            <a:off x="1134801" y="1409700"/>
            <a:ext cx="7735713" cy="8293772"/>
          </a:xfrm>
          <a:prstGeom prst="rect">
            <a:avLst/>
          </a:prstGeom>
        </p:spPr>
      </p:pic>
      <p:pic>
        <p:nvPicPr>
          <p:cNvPr id="4" name="Picture 4"/>
          <p:cNvPicPr>
            <a:picLocks noChangeAspect="1"/>
          </p:cNvPicPr>
          <p:nvPr/>
        </p:nvPicPr>
        <p:blipFill>
          <a:blip r:embed="rId4"/>
          <a:srcRect t="20976" r="33873"/>
          <a:stretch>
            <a:fillRect/>
          </a:stretch>
        </p:blipFill>
        <p:spPr>
          <a:xfrm rot="859101">
            <a:off x="7085620" y="-1843141"/>
            <a:ext cx="12450556" cy="5374989"/>
          </a:xfrm>
          <a:prstGeom prst="rect">
            <a:avLst/>
          </a:prstGeom>
        </p:spPr>
      </p:pic>
      <p:pic>
        <p:nvPicPr>
          <p:cNvPr id="5" name="Picture 5"/>
          <p:cNvPicPr>
            <a:picLocks noChangeAspect="1"/>
          </p:cNvPicPr>
          <p:nvPr/>
        </p:nvPicPr>
        <p:blipFill>
          <a:blip r:embed="rId4"/>
          <a:srcRect l="48658" t="40379" r="5585"/>
          <a:stretch>
            <a:fillRect/>
          </a:stretch>
        </p:blipFill>
        <p:spPr>
          <a:xfrm rot="-9334208">
            <a:off x="-1208752" y="7920162"/>
            <a:ext cx="8614985" cy="4055220"/>
          </a:xfrm>
          <a:prstGeom prst="rect">
            <a:avLst/>
          </a:prstGeom>
        </p:spPr>
      </p:pic>
      <p:pic>
        <p:nvPicPr>
          <p:cNvPr id="6" name="Picture 6"/>
          <p:cNvPicPr>
            <a:picLocks noChangeAspect="1"/>
          </p:cNvPicPr>
          <p:nvPr/>
        </p:nvPicPr>
        <p:blipFill>
          <a:blip r:embed="rId3"/>
          <a:srcRect l="52653" t="686" r="8856" b="20402"/>
          <a:stretch>
            <a:fillRect/>
          </a:stretch>
        </p:blipFill>
        <p:spPr>
          <a:xfrm rot="-10800000">
            <a:off x="9417482" y="1409698"/>
            <a:ext cx="7735713" cy="8293773"/>
          </a:xfrm>
          <a:prstGeom prst="rect">
            <a:avLst/>
          </a:prstGeom>
        </p:spPr>
      </p:pic>
      <p:pic>
        <p:nvPicPr>
          <p:cNvPr id="12" name="Picture 12"/>
          <p:cNvPicPr>
            <a:picLocks noChangeAspect="1"/>
          </p:cNvPicPr>
          <p:nvPr/>
        </p:nvPicPr>
        <p:blipFill>
          <a:blip r:embed="rId5"/>
          <a:srcRect/>
          <a:stretch>
            <a:fillRect/>
          </a:stretch>
        </p:blipFill>
        <p:spPr>
          <a:xfrm rot="-980040">
            <a:off x="1278183" y="1321283"/>
            <a:ext cx="3013345" cy="1889902"/>
          </a:xfrm>
          <a:prstGeom prst="rect">
            <a:avLst/>
          </a:prstGeom>
        </p:spPr>
      </p:pic>
      <p:pic>
        <p:nvPicPr>
          <p:cNvPr id="13" name="Picture 13"/>
          <p:cNvPicPr>
            <a:picLocks noChangeAspect="1"/>
          </p:cNvPicPr>
          <p:nvPr/>
        </p:nvPicPr>
        <p:blipFill>
          <a:blip r:embed="rId6"/>
          <a:srcRect/>
          <a:stretch>
            <a:fillRect/>
          </a:stretch>
        </p:blipFill>
        <p:spPr>
          <a:xfrm rot="-1805195">
            <a:off x="16151621" y="8183710"/>
            <a:ext cx="1660820" cy="705849"/>
          </a:xfrm>
          <a:prstGeom prst="rect">
            <a:avLst/>
          </a:prstGeom>
        </p:spPr>
      </p:pic>
      <p:sp>
        <p:nvSpPr>
          <p:cNvPr id="14" name="TextBox 14"/>
          <p:cNvSpPr txBox="1"/>
          <p:nvPr/>
        </p:nvSpPr>
        <p:spPr>
          <a:xfrm>
            <a:off x="1719976" y="2970430"/>
            <a:ext cx="6646925" cy="923330"/>
          </a:xfrm>
          <a:prstGeom prst="rect">
            <a:avLst/>
          </a:prstGeom>
        </p:spPr>
        <p:txBody>
          <a:bodyPr lIns="0" tIns="0" rIns="0" bIns="0" rtlCol="0" anchor="t">
            <a:spAutoFit/>
          </a:bodyPr>
          <a:lstStyle/>
          <a:p>
            <a:pPr>
              <a:lnSpc>
                <a:spcPct val="150000"/>
              </a:lnSpc>
            </a:pPr>
            <a:r>
              <a:rPr lang="pt-BR" sz="4000" b="1">
                <a:effectLst>
                  <a:outerShdw blurRad="38100" dist="38100" dir="2700000" algn="tl">
                    <a:srgbClr val="000000">
                      <a:alpha val="43137"/>
                    </a:srgbClr>
                  </a:outerShdw>
                </a:effectLst>
                <a:latin typeface="Palatino Linotype" panose="02040502050505030304" pitchFamily="18" charset="0"/>
              </a:rPr>
              <a:t>a. Khái niệm</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5" name="TextBox 15"/>
          <p:cNvSpPr txBox="1"/>
          <p:nvPr/>
        </p:nvSpPr>
        <p:spPr>
          <a:xfrm>
            <a:off x="1779630" y="4537420"/>
            <a:ext cx="6646925" cy="3599062"/>
          </a:xfrm>
          <a:prstGeom prst="rect">
            <a:avLst/>
          </a:prstGeom>
        </p:spPr>
        <p:txBody>
          <a:bodyPr lIns="0" tIns="0" rIns="0" bIns="0" rtlCol="0" anchor="t">
            <a:spAutoFit/>
          </a:bodyPr>
          <a:lstStyle/>
          <a:p>
            <a:pPr algn="just">
              <a:lnSpc>
                <a:spcPct val="150000"/>
              </a:lnSpc>
            </a:pPr>
            <a:r>
              <a:rPr lang="pt-BR" sz="4000">
                <a:effectLst>
                  <a:outerShdw blurRad="38100" dist="38100" dir="2700000" algn="tl">
                    <a:srgbClr val="000000">
                      <a:alpha val="43137"/>
                    </a:srgbClr>
                  </a:outerShdw>
                </a:effectLst>
                <a:latin typeface="Palatino Linotype" panose="02040502050505030304" pitchFamily="18" charset="0"/>
              </a:rPr>
              <a:t>- Là biện pháp tu từ dùng cách nói phóng đại tính chất, quy mô của sự vật, hiện tượng.</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7" name="TextBox 17"/>
          <p:cNvSpPr txBox="1"/>
          <p:nvPr/>
        </p:nvSpPr>
        <p:spPr>
          <a:xfrm>
            <a:off x="8426555" y="2590437"/>
            <a:ext cx="6646925" cy="923330"/>
          </a:xfrm>
          <a:prstGeom prst="rect">
            <a:avLst/>
          </a:prstGeom>
        </p:spPr>
        <p:txBody>
          <a:bodyPr lIns="0" tIns="0" rIns="0" bIns="0" rtlCol="0" anchor="t">
            <a:spAutoFit/>
          </a:bodyPr>
          <a:lstStyle/>
          <a:p>
            <a:pPr lvl="0" algn="ctr">
              <a:lnSpc>
                <a:spcPct val="150000"/>
              </a:lnSpc>
              <a:spcBef>
                <a:spcPct val="0"/>
              </a:spcBef>
            </a:pPr>
            <a:r>
              <a:rPr lang="pt-BR" sz="4000" b="1">
                <a:effectLst>
                  <a:outerShdw blurRad="38100" dist="38100" dir="2700000" algn="tl">
                    <a:srgbClr val="000000">
                      <a:alpha val="43137"/>
                    </a:srgbClr>
                  </a:outerShdw>
                </a:effectLst>
                <a:latin typeface="Palatino Linotype" panose="02040502050505030304" pitchFamily="18" charset="0"/>
              </a:rPr>
              <a:t>b. Tác dụng</a:t>
            </a:r>
            <a:endParaRPr lang="en-US" sz="4000" u="none" spc="169">
              <a:solidFill>
                <a:srgbClr val="302C2C"/>
              </a:solidFill>
              <a:effectLst>
                <a:outerShdw blurRad="38100" dist="38100" dir="2700000" algn="tl">
                  <a:srgbClr val="000000">
                    <a:alpha val="43137"/>
                  </a:srgbClr>
                </a:outerShdw>
              </a:effectLst>
              <a:latin typeface="Palatino Linotype" panose="02040502050505030304" pitchFamily="18" charset="0"/>
            </a:endParaRPr>
          </a:p>
        </p:txBody>
      </p:sp>
      <p:sp>
        <p:nvSpPr>
          <p:cNvPr id="18" name="TextBox 18"/>
          <p:cNvSpPr txBox="1"/>
          <p:nvPr/>
        </p:nvSpPr>
        <p:spPr>
          <a:xfrm>
            <a:off x="9873369" y="3893760"/>
            <a:ext cx="6646925" cy="1846659"/>
          </a:xfrm>
          <a:prstGeom prst="rect">
            <a:avLst/>
          </a:prstGeom>
        </p:spPr>
        <p:txBody>
          <a:bodyPr lIns="0" tIns="0" rIns="0" bIns="0" rtlCol="0" anchor="t">
            <a:spAutoFit/>
          </a:bodyPr>
          <a:lstStyle/>
          <a:p>
            <a:pPr>
              <a:lnSpc>
                <a:spcPct val="150000"/>
              </a:lnSpc>
            </a:pPr>
            <a:r>
              <a:rPr lang="pt-BR" sz="4000">
                <a:effectLst>
                  <a:outerShdw blurRad="38100" dist="38100" dir="2700000" algn="tl">
                    <a:srgbClr val="000000">
                      <a:alpha val="43137"/>
                    </a:srgbClr>
                  </a:outerShdw>
                </a:effectLst>
                <a:latin typeface="Palatino Linotype" panose="02040502050505030304" pitchFamily="18" charset="0"/>
              </a:rPr>
              <a:t>- Gây ấn tượng đặc biệt, tăng sức biểu cảm hoặc gây cười.</a:t>
            </a:r>
            <a:endParaRPr lang="en-GB" sz="4000">
              <a:effectLst>
                <a:outerShdw blurRad="38100" dist="38100" dir="2700000" algn="tl">
                  <a:srgbClr val="000000">
                    <a:alpha val="43137"/>
                  </a:srgbClr>
                </a:outerShdw>
              </a:effectLst>
              <a:latin typeface="Palatino Linotype" panose="02040502050505030304" pitchFamily="18" charset="0"/>
            </a:endParaRPr>
          </a:p>
        </p:txBody>
      </p:sp>
      <p:sp>
        <p:nvSpPr>
          <p:cNvPr id="19" name="Rectangle 18"/>
          <p:cNvSpPr/>
          <p:nvPr/>
        </p:nvSpPr>
        <p:spPr>
          <a:xfrm>
            <a:off x="9873369" y="5887144"/>
            <a:ext cx="6636340" cy="2862322"/>
          </a:xfrm>
          <a:prstGeom prst="rect">
            <a:avLst/>
          </a:prstGeom>
        </p:spPr>
        <p:txBody>
          <a:bodyPr wrap="square">
            <a:spAutoFit/>
          </a:bodyPr>
          <a:lstStyle/>
          <a:p>
            <a:pPr algn="just">
              <a:lnSpc>
                <a:spcPct val="150000"/>
              </a:lnSpc>
              <a:spcAft>
                <a:spcPts val="0"/>
              </a:spcAft>
              <a:tabLst>
                <a:tab pos="2110105" algn="l"/>
              </a:tabLst>
            </a:pPr>
            <a:r>
              <a:rPr lang="pt-BR" sz="4000">
                <a:solidFill>
                  <a:srgbClr val="0000FF"/>
                </a:solidFill>
                <a:effectLst>
                  <a:outerShdw blurRad="38100" dist="38100" dir="2700000" algn="tl">
                    <a:srgbClr val="000000">
                      <a:alpha val="43137"/>
                    </a:srgbClr>
                  </a:outerShdw>
                </a:effectLst>
                <a:latin typeface="Palatino Linotype" panose="02040502050505030304" pitchFamily="18" charset="0"/>
                <a:ea typeface="MS Mincho"/>
              </a:rPr>
              <a:t>VD</a:t>
            </a:r>
            <a:r>
              <a:rPr lang="pt-BR" sz="4000">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 “</a:t>
            </a:r>
            <a:r>
              <a:rPr lang="pt-BR" sz="4000" i="1">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Lỗ mũi mười tám gánh lông/ Chồng yêu chồng bảo tơ hồng trời cho”</a:t>
            </a:r>
            <a:r>
              <a:rPr lang="pt-BR" sz="4000">
                <a:solidFill>
                  <a:srgbClr val="FF0000"/>
                </a:solidFill>
                <a:effectLst>
                  <a:outerShdw blurRad="38100" dist="38100" dir="2700000" algn="tl">
                    <a:srgbClr val="000000">
                      <a:alpha val="43137"/>
                    </a:srgbClr>
                  </a:outerShdw>
                </a:effectLst>
                <a:latin typeface="Palatino Linotype" panose="02040502050505030304" pitchFamily="18" charset="0"/>
                <a:ea typeface="MS Mincho"/>
              </a:rPr>
              <a:t> (Ca dao)</a:t>
            </a:r>
            <a:endParaRPr lang="en-GB" sz="4000">
              <a:solidFill>
                <a:srgbClr val="FF0000"/>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61" t="22744" r="43478" b="31319"/>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1371600" y="571501"/>
            <a:ext cx="14634344" cy="9448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9577">
            <a:off x="6278427" y="92946"/>
            <a:ext cx="6313049" cy="1294175"/>
          </a:xfrm>
          <a:prstGeom prst="rect">
            <a:avLst/>
          </a:prstGeom>
        </p:spPr>
      </p:pic>
      <p:pic>
        <p:nvPicPr>
          <p:cNvPr id="7" name="Picture 7"/>
          <p:cNvPicPr>
            <a:picLocks noChangeAspect="1"/>
          </p:cNvPicPr>
          <p:nvPr/>
        </p:nvPicPr>
        <p:blipFill>
          <a:blip r:embed="rId6"/>
          <a:srcRect/>
          <a:stretch>
            <a:fillRect/>
          </a:stretch>
        </p:blipFill>
        <p:spPr>
          <a:xfrm rot="1642654">
            <a:off x="-1070813" y="4615947"/>
            <a:ext cx="4222447" cy="5280810"/>
          </a:xfrm>
          <a:prstGeom prst="rect">
            <a:avLst/>
          </a:prstGeom>
        </p:spPr>
      </p:pic>
      <p:pic>
        <p:nvPicPr>
          <p:cNvPr id="8" name="Picture 8"/>
          <p:cNvPicPr>
            <a:picLocks noChangeAspect="1"/>
          </p:cNvPicPr>
          <p:nvPr/>
        </p:nvPicPr>
        <p:blipFill>
          <a:blip r:embed="rId7"/>
          <a:srcRect t="24676" r="347" b="29980"/>
          <a:stretch>
            <a:fillRect/>
          </a:stretch>
        </p:blipFill>
        <p:spPr>
          <a:xfrm>
            <a:off x="1018888" y="8099276"/>
            <a:ext cx="4472223" cy="1133622"/>
          </a:xfrm>
          <a:prstGeom prst="rect">
            <a:avLst/>
          </a:prstGeom>
        </p:spPr>
      </p:pic>
      <p:pic>
        <p:nvPicPr>
          <p:cNvPr id="9" name="Picture 9"/>
          <p:cNvPicPr>
            <a:picLocks noChangeAspect="1"/>
          </p:cNvPicPr>
          <p:nvPr/>
        </p:nvPicPr>
        <p:blipFill>
          <a:blip r:embed="rId8"/>
          <a:srcRect/>
          <a:stretch>
            <a:fillRect/>
          </a:stretch>
        </p:blipFill>
        <p:spPr>
          <a:xfrm rot="456773">
            <a:off x="15046699" y="1954545"/>
            <a:ext cx="2588615" cy="7190598"/>
          </a:xfrm>
          <a:prstGeom prst="rect">
            <a:avLst/>
          </a:prstGeom>
        </p:spPr>
      </p:pic>
      <p:pic>
        <p:nvPicPr>
          <p:cNvPr id="10" name="Picture 10"/>
          <p:cNvPicPr>
            <a:picLocks noChangeAspect="1"/>
          </p:cNvPicPr>
          <p:nvPr/>
        </p:nvPicPr>
        <p:blipFill>
          <a:blip r:embed="rId9"/>
          <a:srcRect/>
          <a:stretch>
            <a:fillRect/>
          </a:stretch>
        </p:blipFill>
        <p:spPr>
          <a:xfrm>
            <a:off x="8688357" y="286631"/>
            <a:ext cx="680142" cy="6931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4894">
            <a:off x="12693719" y="-1372566"/>
            <a:ext cx="4955709" cy="480253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611520081"/>
              </p:ext>
            </p:extLst>
          </p:nvPr>
        </p:nvGraphicFramePr>
        <p:xfrm>
          <a:off x="2514600" y="1357292"/>
          <a:ext cx="13087723" cy="804672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362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1183339">
                  <a:extLst>
                    <a:ext uri="{9D8B030D-6E8A-4147-A177-3AD203B41FA5}">
                      <a16:colId xmlns:a16="http://schemas.microsoft.com/office/drawing/2014/main" val="20002"/>
                    </a:ext>
                  </a:extLst>
                </a:gridCol>
                <a:gridCol w="4665384">
                  <a:extLst>
                    <a:ext uri="{9D8B030D-6E8A-4147-A177-3AD203B41FA5}">
                      <a16:colId xmlns:a16="http://schemas.microsoft.com/office/drawing/2014/main" val="20003"/>
                    </a:ext>
                  </a:extLst>
                </a:gridCol>
              </a:tblGrid>
              <a:tr h="0">
                <a:tc>
                  <a:txBody>
                    <a:bodyPr/>
                    <a:lstStyle/>
                    <a:p>
                      <a:pPr algn="just">
                        <a:lnSpc>
                          <a:spcPct val="150000"/>
                        </a:lnSpc>
                        <a:spcAft>
                          <a:spcPts val="0"/>
                        </a:spcAft>
                      </a:pPr>
                      <a:r>
                        <a:rPr lang="en-US" sz="4400">
                          <a:solidFill>
                            <a:schemeClr val="tx1"/>
                          </a:solidFill>
                          <a:effectLst>
                            <a:outerShdw blurRad="38100" dist="38100" dir="2700000" algn="tl">
                              <a:srgbClr val="000000">
                                <a:alpha val="43137"/>
                              </a:srgbClr>
                            </a:outerShdw>
                          </a:effectLst>
                          <a:latin typeface="Palatino Linotype" panose="02040502050505030304" pitchFamily="18" charset="0"/>
                        </a:rPr>
                        <a:t>So sánh</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just">
                        <a:lnSpc>
                          <a:spcPct val="150000"/>
                        </a:lnSpc>
                        <a:spcAft>
                          <a:spcPts val="0"/>
                        </a:spcAft>
                      </a:pPr>
                      <a:r>
                        <a:rPr lang="vi-VN" sz="4400">
                          <a:solidFill>
                            <a:schemeClr val="tx1"/>
                          </a:solidFill>
                          <a:effectLst>
                            <a:outerShdw blurRad="38100" dist="38100" dir="2700000" algn="tl">
                              <a:srgbClr val="000000">
                                <a:alpha val="43137"/>
                              </a:srgbClr>
                            </a:outerShdw>
                          </a:effectLst>
                          <a:latin typeface="Palatino Linotype" panose="02040502050505030304" pitchFamily="18" charset="0"/>
                        </a:rPr>
                        <a:t>Nói quá</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just">
                        <a:lnSpc>
                          <a:spcPct val="150000"/>
                        </a:lnSpc>
                        <a:spcAft>
                          <a:spcPts val="0"/>
                        </a:spcAft>
                      </a:pPr>
                      <a:r>
                        <a:rPr lang="vi-VN" sz="4400">
                          <a:solidFill>
                            <a:schemeClr val="tx1"/>
                          </a:solidFill>
                          <a:effectLst>
                            <a:outerShdw blurRad="38100" dist="38100" dir="2700000" algn="tl">
                              <a:srgbClr val="000000">
                                <a:alpha val="43137"/>
                              </a:srgbClr>
                            </a:outerShdw>
                          </a:effectLst>
                          <a:latin typeface="Palatino Linotype" panose="02040502050505030304" pitchFamily="18" charset="0"/>
                        </a:rPr>
                        <a:t>Nói khoác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0">
                <a:tc>
                  <a:txBody>
                    <a:bodyPr/>
                    <a:lstStyle/>
                    <a:p>
                      <a:pPr algn="just">
                        <a:lnSpc>
                          <a:spcPct val="150000"/>
                        </a:lnSpc>
                        <a:spcAft>
                          <a:spcPts val="0"/>
                        </a:spcAft>
                        <a:tabLst>
                          <a:tab pos="2110105" algn="l"/>
                        </a:tabLst>
                      </a:pPr>
                      <a:r>
                        <a:rPr lang="pt-BR" sz="4400">
                          <a:solidFill>
                            <a:schemeClr val="tx1"/>
                          </a:solidFill>
                          <a:effectLst>
                            <a:outerShdw blurRad="38100" dist="38100" dir="2700000" algn="tl">
                              <a:srgbClr val="000000">
                                <a:alpha val="43137"/>
                              </a:srgbClr>
                            </a:outerShdw>
                          </a:effectLst>
                          <a:latin typeface="Palatino Linotype" panose="02040502050505030304" pitchFamily="18" charset="0"/>
                        </a:rPr>
                        <a:t>Giống</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3">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Cùng là nói phóng đại quy mô, mức độ, tính chất của sự vật, hiện tượng.</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0">
                <a:tc>
                  <a:txBody>
                    <a:bodyPr/>
                    <a:lstStyle/>
                    <a:p>
                      <a:pPr algn="just">
                        <a:lnSpc>
                          <a:spcPct val="150000"/>
                        </a:lnSpc>
                        <a:spcAft>
                          <a:spcPts val="0"/>
                        </a:spcAft>
                        <a:tabLst>
                          <a:tab pos="2110105" algn="l"/>
                        </a:tabLst>
                      </a:pPr>
                      <a:r>
                        <a:rPr lang="pt-BR" sz="4400">
                          <a:solidFill>
                            <a:schemeClr val="tx1"/>
                          </a:solidFill>
                          <a:effectLst>
                            <a:outerShdw blurRad="38100" dist="38100" dir="2700000" algn="tl">
                              <a:srgbClr val="000000">
                                <a:alpha val="43137"/>
                              </a:srgbClr>
                            </a:outerShdw>
                          </a:effectLst>
                          <a:latin typeface="Palatino Linotype" panose="02040502050505030304" pitchFamily="18" charset="0"/>
                        </a:rPr>
                        <a:t>Khác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nhằm nhấn mạnh và tăng sức biểu cảm, tạo độ tin cậy cao.</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ndParaRPr>
                    </a:p>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(tác động tích cực)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làm cho người nghe tin vào điều không có thực, tạo ra sự khôi hài hoặc chế nhạo</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ndParaRPr>
                    </a:p>
                    <a:p>
                      <a:pPr algn="just">
                        <a:lnSpc>
                          <a:spcPct val="150000"/>
                        </a:lnSpc>
                        <a:spcAft>
                          <a:spcPts val="0"/>
                        </a:spcAft>
                      </a:pPr>
                      <a:r>
                        <a:rPr lang="vi-VN" sz="4400" kern="100">
                          <a:solidFill>
                            <a:schemeClr val="tx1"/>
                          </a:solidFill>
                          <a:effectLst>
                            <a:outerShdw blurRad="38100" dist="38100" dir="2700000" algn="tl">
                              <a:srgbClr val="000000">
                                <a:alpha val="43137"/>
                              </a:srgbClr>
                            </a:outerShdw>
                          </a:effectLst>
                          <a:latin typeface="Palatino Linotype" panose="02040502050505030304" pitchFamily="18" charset="0"/>
                        </a:rPr>
                        <a:t>(tác động tiêu cực)</a:t>
                      </a: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just">
                        <a:lnSpc>
                          <a:spcPct val="150000"/>
                        </a:lnSpc>
                        <a:spcAft>
                          <a:spcPts val="0"/>
                        </a:spcAft>
                      </a:pPr>
                      <a:endParaRPr lang="en-GB" sz="440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1185</Words>
  <Application>Microsoft Office PowerPoint</Application>
  <PresentationFormat>Custom</PresentationFormat>
  <Paragraphs>90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Sigmar One</vt:lpstr>
      <vt:lpstr>Arial</vt:lpstr>
      <vt:lpstr>Times New Roman</vt:lpstr>
      <vt:lpstr>Palatino Linotype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Nâu và Be Sổ lưu niệm Giới thiệu Địa lý Giáo dục Bản thuyết trình</dc:title>
  <dc:creator>asus PC</dc:creator>
  <cp:lastModifiedBy>Administrator</cp:lastModifiedBy>
  <cp:revision>20</cp:revision>
  <dcterms:created xsi:type="dcterms:W3CDTF">2006-08-16T00:00:00Z</dcterms:created>
  <dcterms:modified xsi:type="dcterms:W3CDTF">2025-02-03T07:00:48Z</dcterms:modified>
  <dc:identifier>DAFTIxYLgWg</dc:identifier>
</cp:coreProperties>
</file>