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96" r:id="rId2"/>
    <p:sldId id="281" r:id="rId3"/>
    <p:sldId id="339" r:id="rId4"/>
    <p:sldId id="341" r:id="rId5"/>
    <p:sldId id="338" r:id="rId6"/>
    <p:sldId id="342" r:id="rId7"/>
    <p:sldId id="343" r:id="rId8"/>
    <p:sldId id="344" r:id="rId9"/>
    <p:sldId id="282" r:id="rId10"/>
    <p:sldId id="331" r:id="rId11"/>
    <p:sldId id="332" r:id="rId12"/>
    <p:sldId id="336" r:id="rId13"/>
    <p:sldId id="333" r:id="rId14"/>
    <p:sldId id="337" r:id="rId15"/>
    <p:sldId id="345" r:id="rId16"/>
    <p:sldId id="335" r:id="rId17"/>
    <p:sldId id="346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IuFkmAYvHmVU/CgFiNAqwbeGU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8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9066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36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5" name="Google Shape;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176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1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269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5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501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688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416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22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3" name="Google Shape;37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91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276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69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539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41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1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5" name="Google Shape;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160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60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850977"/>
            <a:ext cx="12192001" cy="51562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864" y="954858"/>
            <a:ext cx="6416270" cy="1233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10" y="2187985"/>
            <a:ext cx="3070292" cy="3410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758" y="2187986"/>
            <a:ext cx="3385718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9032" y="2187986"/>
            <a:ext cx="3361950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1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2"/>
          <p:cNvGrpSpPr/>
          <p:nvPr/>
        </p:nvGrpSpPr>
        <p:grpSpPr>
          <a:xfrm>
            <a:off x="10748962" y="-21749"/>
            <a:ext cx="69773" cy="3476948"/>
            <a:chOff x="10272712" y="-12224"/>
            <a:chExt cx="69773" cy="3034033"/>
          </a:xfrm>
        </p:grpSpPr>
        <p:pic>
          <p:nvPicPr>
            <p:cNvPr id="491" name="Google Shape;49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8790583" y="1469908"/>
              <a:ext cx="3034030" cy="69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 flipH="1">
              <a:off x="8790583" y="1469905"/>
              <a:ext cx="3034030" cy="697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2284592" y="420945"/>
            <a:ext cx="6670280" cy="1051549"/>
            <a:chOff x="388318" y="1659511"/>
            <a:chExt cx="2039726" cy="18686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Trước khi viết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Lựa chọn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99430" y="1879941"/>
            <a:ext cx="8440606" cy="1456190"/>
            <a:chOff x="1379110" y="943839"/>
            <a:chExt cx="6154010" cy="943570"/>
          </a:xfrm>
        </p:grpSpPr>
        <p:sp>
          <p:nvSpPr>
            <p:cNvPr id="33" name="Rounded Rectangle 32"/>
            <p:cNvSpPr/>
            <p:nvPr/>
          </p:nvSpPr>
          <p:spPr>
            <a:xfrm>
              <a:off x="1379110" y="943839"/>
              <a:ext cx="6154010" cy="943570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1406746" y="971475"/>
              <a:ext cx="6098738" cy="88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99430" y="3553053"/>
            <a:ext cx="8496866" cy="655281"/>
            <a:chOff x="1379110" y="3642176"/>
            <a:chExt cx="6195029" cy="655281"/>
          </a:xfrm>
        </p:grpSpPr>
        <p:sp>
          <p:nvSpPr>
            <p:cNvPr id="29" name="Rounded Rectangle 28"/>
            <p:cNvSpPr/>
            <p:nvPr/>
          </p:nvSpPr>
          <p:spPr>
            <a:xfrm>
              <a:off x="1379110" y="3642176"/>
              <a:ext cx="6195029" cy="655281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8"/>
            <p:cNvSpPr/>
            <p:nvPr/>
          </p:nvSpPr>
          <p:spPr>
            <a:xfrm>
              <a:off x="1398303" y="3661369"/>
              <a:ext cx="6156643" cy="616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42899" y="4425256"/>
            <a:ext cx="58768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823" y="4425256"/>
            <a:ext cx="2446163" cy="224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6986" y="4425255"/>
            <a:ext cx="2378195" cy="224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91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3319735" y="935412"/>
            <a:ext cx="6670280" cy="1051549"/>
            <a:chOff x="2590937" y="1659511"/>
            <a:chExt cx="2039726" cy="1868604"/>
          </a:xfrm>
          <a:solidFill>
            <a:srgbClr val="F58BA2"/>
          </a:solidFill>
        </p:grpSpPr>
        <p:sp>
          <p:nvSpPr>
            <p:cNvPr id="11" name="Rectangle 10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Tìm ý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47355"/>
              </p:ext>
            </p:extLst>
          </p:nvPr>
        </p:nvGraphicFramePr>
        <p:xfrm>
          <a:off x="1897039" y="2181818"/>
          <a:ext cx="9142366" cy="4267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89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…………………...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…………………...……………….......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…………………...…………………...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………………...……………………...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………………...……………………..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…………………..</a:t>
                      </a: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2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3395249" y="484024"/>
            <a:ext cx="6670280" cy="1051549"/>
            <a:chOff x="2590937" y="1659511"/>
            <a:chExt cx="2039726" cy="1868604"/>
          </a:xfrm>
          <a:solidFill>
            <a:srgbClr val="F58BA2"/>
          </a:solidFill>
        </p:grpSpPr>
        <p:sp>
          <p:nvSpPr>
            <p:cNvPr id="11" name="Rectangle 10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Tìm ý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88377" y="1916402"/>
            <a:ext cx="6194425" cy="1000125"/>
            <a:chOff x="2269879" y="836603"/>
            <a:chExt cx="6195248" cy="999396"/>
          </a:xfrm>
        </p:grpSpPr>
        <p:sp>
          <p:nvSpPr>
            <p:cNvPr id="14" name="Rectangle 13"/>
            <p:cNvSpPr/>
            <p:nvPr/>
          </p:nvSpPr>
          <p:spPr>
            <a:xfrm>
              <a:off x="2269879" y="1231603"/>
              <a:ext cx="6195248" cy="604396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2522325" y="836603"/>
              <a:ext cx="5690356" cy="885179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72514" y="3016540"/>
            <a:ext cx="6194425" cy="1047750"/>
            <a:chOff x="2269879" y="2149199"/>
            <a:chExt cx="6195248" cy="1047600"/>
          </a:xfrm>
        </p:grpSpPr>
        <p:sp>
          <p:nvSpPr>
            <p:cNvPr id="17" name="Rectangle 16"/>
            <p:cNvSpPr/>
            <p:nvPr/>
          </p:nvSpPr>
          <p:spPr>
            <a:xfrm>
              <a:off x="2269879" y="2592048"/>
              <a:ext cx="6195248" cy="604751"/>
            </a:xfrm>
            <a:prstGeom prst="rect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2438176" y="2149199"/>
              <a:ext cx="5690356" cy="885698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153789" y="4129667"/>
            <a:ext cx="6194425" cy="1047750"/>
            <a:chOff x="2269879" y="3509999"/>
            <a:chExt cx="6195248" cy="1047600"/>
          </a:xfrm>
        </p:grpSpPr>
        <p:sp>
          <p:nvSpPr>
            <p:cNvPr id="20" name="Rectangle 19"/>
            <p:cNvSpPr/>
            <p:nvPr/>
          </p:nvSpPr>
          <p:spPr>
            <a:xfrm>
              <a:off x="2269879" y="3952848"/>
              <a:ext cx="6195248" cy="604751"/>
            </a:xfrm>
            <a:prstGeom prst="rect">
              <a:avLst/>
            </a:prstGeom>
          </p:spPr>
          <p:style>
            <a:lnRef idx="2">
              <a:schemeClr val="accent5">
                <a:hueOff val="-4902230"/>
                <a:satOff val="-6819"/>
                <a:lumOff val="-26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2438176" y="3509999"/>
              <a:ext cx="5690356" cy="885698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153789" y="5252029"/>
            <a:ext cx="6194425" cy="1560513"/>
            <a:chOff x="2269878" y="4631725"/>
            <a:chExt cx="6195249" cy="1562014"/>
          </a:xfrm>
        </p:grpSpPr>
        <p:sp>
          <p:nvSpPr>
            <p:cNvPr id="23" name="Rectangle 22"/>
            <p:cNvSpPr/>
            <p:nvPr/>
          </p:nvSpPr>
          <p:spPr>
            <a:xfrm>
              <a:off x="2269878" y="5313418"/>
              <a:ext cx="6195249" cy="880321"/>
            </a:xfrm>
            <a:prstGeom prst="rect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438175" y="4631725"/>
              <a:ext cx="5690357" cy="1363385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4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647" y="-719138"/>
            <a:ext cx="4618678" cy="400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927" y="-136235"/>
            <a:ext cx="5248275" cy="630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2189972" y="420259"/>
            <a:ext cx="6670280" cy="1051549"/>
            <a:chOff x="388318" y="1659511"/>
            <a:chExt cx="2039726" cy="18686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Lập dàn ý</a:t>
              </a:r>
              <a:endParaRPr lang="en-US" sz="2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Freeform 36"/>
          <p:cNvSpPr/>
          <p:nvPr/>
        </p:nvSpPr>
        <p:spPr bwMode="auto">
          <a:xfrm>
            <a:off x="1173314" y="2121335"/>
            <a:ext cx="5689600" cy="88582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51115"/>
              <a:satOff val="-3409"/>
              <a:lumOff val="-1307"/>
              <a:alphaOff val="0"/>
            </a:schemeClr>
          </a:fillRef>
          <a:effectRef idx="0">
            <a:schemeClr val="accent5">
              <a:hueOff val="-2451115"/>
              <a:satOff val="-3409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258284" tIns="43231" rIns="258284" bIns="43231" spcCol="1270" anchor="ctr"/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3340" y="3094373"/>
            <a:ext cx="801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quát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cụ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xa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gần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,...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9423" y="3760242"/>
            <a:ext cx="9587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9423" y="4441558"/>
            <a:ext cx="1007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Theo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biến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thích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tham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khám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phá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647" y="-719138"/>
            <a:ext cx="4618678" cy="400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927" y="-136235"/>
            <a:ext cx="5248275" cy="630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2189972" y="420259"/>
            <a:ext cx="6670280" cy="1051549"/>
            <a:chOff x="388318" y="1659511"/>
            <a:chExt cx="2039726" cy="18686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Lập dàn ý</a:t>
              </a:r>
              <a:endParaRPr lang="en-US" sz="2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9888" y="1514475"/>
            <a:ext cx="115173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Mở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Giới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Thân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Miêu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hoạt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Chi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Kết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Nêu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suy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nghĩ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giá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của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người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viết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545505" y="1405498"/>
            <a:ext cx="5143228" cy="3715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7037" y="691620"/>
            <a:ext cx="5720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vi-VN" sz="3200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Viết bài</a:t>
            </a:r>
            <a:endParaRPr lang="en-US" sz="3200" b="1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3846" y="1538962"/>
            <a:ext cx="765314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vi-VN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bài, em cần lưu ý</a:t>
            </a:r>
          </a:p>
          <a:p>
            <a:pPr marL="457200" indent="-457200"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Char char="-"/>
              <a:defRPr/>
            </a:pPr>
            <a:r>
              <a:rPr lang="vi-VN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những gì em đã quan sát.</a:t>
            </a:r>
          </a:p>
          <a:p>
            <a:pPr marL="457200" indent="-457200"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Char char="-"/>
              <a:defRPr/>
            </a:pPr>
            <a:r>
              <a:rPr lang="vi-VN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tả cụ thể hình dáng, màu sắc, âm thanh, mùi vị... Chú ý dùng các biện pháp tu từ như so sánh, nhân hóa để bài viết thêm sinh động.</a:t>
            </a:r>
          </a:p>
          <a:p>
            <a:pPr marL="457200" indent="-457200"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Char char="-"/>
              <a:defRPr/>
            </a:pPr>
            <a:r>
              <a:rPr lang="vi-VN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những từ ngữ thể hiện chân thực tình cảm, suy nghĩ của em.</a:t>
            </a:r>
            <a:endParaRPr lang="en-US" sz="32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55994"/>
              </p:ext>
            </p:extLst>
          </p:nvPr>
        </p:nvGraphicFramePr>
        <p:xfrm>
          <a:off x="335887" y="869792"/>
          <a:ext cx="11520225" cy="5860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4552">
                <a:tc gridSpan="3"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NỘI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DUNG KIỂM TRA</a:t>
                      </a:r>
                      <a:endParaRPr lang="en-US" sz="2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Đạt/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Chưa đạt</a:t>
                      </a:r>
                      <a:endParaRPr lang="en-US" sz="2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Ghi chú</a:t>
                      </a:r>
                      <a:endParaRPr lang="en-US" sz="2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77">
                <a:tc rowSpan="6"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+mj-lt"/>
                        </a:rPr>
                        <a:t>NỘI</a:t>
                      </a:r>
                      <a:r>
                        <a:rPr lang="vi-VN" sz="2200" b="1" baseline="0" dirty="0">
                          <a:latin typeface="+mj-lt"/>
                        </a:rPr>
                        <a:t> DUNG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+mj-lt"/>
                        </a:rPr>
                        <a:t>Mở</a:t>
                      </a:r>
                      <a:r>
                        <a:rPr lang="vi-VN" sz="2200" baseline="0" dirty="0">
                          <a:latin typeface="+mj-lt"/>
                        </a:rPr>
                        <a:t> bài</a:t>
                      </a:r>
                      <a:endParaRPr lang="en-US" sz="2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1. Giới</a:t>
                      </a:r>
                      <a:r>
                        <a:rPr lang="vi-VN" sz="2200" baseline="0" dirty="0">
                          <a:latin typeface="+mj-lt"/>
                        </a:rPr>
                        <a:t> thiệu rõ ràng, hấp dẫn về cảnh sinh hoạt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2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+mj-lt"/>
                        </a:rPr>
                        <a:t>Thân</a:t>
                      </a:r>
                      <a:r>
                        <a:rPr lang="vi-VN" sz="2200" baseline="0" dirty="0">
                          <a:latin typeface="+mj-lt"/>
                        </a:rPr>
                        <a:t> bài</a:t>
                      </a:r>
                      <a:endParaRPr lang="en-US" sz="2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2. Tả</a:t>
                      </a:r>
                      <a:r>
                        <a:rPr lang="vi-VN" sz="2200" baseline="0" dirty="0">
                          <a:latin typeface="+mj-lt"/>
                        </a:rPr>
                        <a:t> khái quát quang cảnh của cảnh sinh hoạt.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9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3. Tả</a:t>
                      </a:r>
                      <a:r>
                        <a:rPr lang="vi-VN" sz="2200" baseline="0" dirty="0">
                          <a:latin typeface="+mj-lt"/>
                        </a:rPr>
                        <a:t> được các hoạt động cụ thể của những người tham gia cảnh sinh hoạt theo một trình tự hợp lí.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4. Có</a:t>
                      </a:r>
                      <a:r>
                        <a:rPr lang="vi-VN" sz="2200" baseline="0" dirty="0">
                          <a:latin typeface="+mj-lt"/>
                        </a:rPr>
                        <a:t> sử dụng ít nhất 1 BPTT ẩn dụ, so sánh, nhân hóa...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5. Sử</a:t>
                      </a:r>
                      <a:r>
                        <a:rPr lang="vi-VN" sz="2200" baseline="0" dirty="0">
                          <a:latin typeface="+mj-lt"/>
                        </a:rPr>
                        <a:t> dụng được các từ ngữ chỉ thời gian, địa điểm phù hợp, tạo nên sự kết nối giữa các phần của bài viết.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+mj-lt"/>
                        </a:rPr>
                        <a:t>Kết bài</a:t>
                      </a:r>
                      <a:endParaRPr lang="en-US" sz="2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6. Nêu</a:t>
                      </a:r>
                      <a:r>
                        <a:rPr lang="vi-VN" sz="2200" baseline="0" dirty="0">
                          <a:latin typeface="+mj-lt"/>
                        </a:rPr>
                        <a:t> được cảm nhận, đánh giá của người viết.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614">
                <a:tc rowSpan="2"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latin typeface="+mj-lt"/>
                        </a:rPr>
                        <a:t>HÌNH</a:t>
                      </a:r>
                      <a:r>
                        <a:rPr lang="vi-VN" sz="2200" b="1" baseline="0" dirty="0">
                          <a:latin typeface="+mj-lt"/>
                        </a:rPr>
                        <a:t> THỨC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+mj-lt"/>
                        </a:rPr>
                        <a:t>Bố cục</a:t>
                      </a:r>
                      <a:endParaRPr lang="en-US" sz="2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7. Bài</a:t>
                      </a:r>
                      <a:r>
                        <a:rPr lang="vi-VN" sz="2200" baseline="0" dirty="0">
                          <a:latin typeface="+mj-lt"/>
                        </a:rPr>
                        <a:t> văn có bố cục 3 phần 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45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+mj-lt"/>
                        </a:rPr>
                        <a:t>Trình</a:t>
                      </a:r>
                      <a:r>
                        <a:rPr lang="vi-VN" sz="2200" baseline="0" dirty="0">
                          <a:latin typeface="+mj-lt"/>
                        </a:rPr>
                        <a:t> bày..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8. Trình</a:t>
                      </a:r>
                      <a:r>
                        <a:rPr lang="vi-VN" sz="2200" baseline="0" dirty="0">
                          <a:latin typeface="+mj-lt"/>
                        </a:rPr>
                        <a:t> bày rõ ràng, bài viết không mắc quá 3 lỗi chính tả và ngữ pháp.</a:t>
                      </a:r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87800" y="227534"/>
            <a:ext cx="418782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</a:pP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Chỉnh sửa bài viết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850977"/>
            <a:ext cx="12192001" cy="51562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13" y="2443652"/>
            <a:ext cx="3070292" cy="3410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761" y="2443653"/>
            <a:ext cx="3385718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6035" y="2443653"/>
            <a:ext cx="3361950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13" y="918780"/>
            <a:ext cx="1015681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91047" y="1414105"/>
            <a:ext cx="4664908" cy="466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7368" y="398245"/>
            <a:ext cx="3343275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152" y="1731656"/>
            <a:ext cx="7248772" cy="4029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8F132-E11C-9B42-AFF2-E308D3D8BDBF}"/>
              </a:ext>
            </a:extLst>
          </p:cNvPr>
          <p:cNvSpPr txBox="1"/>
          <p:nvPr/>
        </p:nvSpPr>
        <p:spPr>
          <a:xfrm>
            <a:off x="5841710" y="1034578"/>
            <a:ext cx="345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66,67,68:</a:t>
            </a:r>
          </a:p>
        </p:txBody>
      </p:sp>
    </p:spTree>
    <p:extLst>
      <p:ext uri="{BB962C8B-B14F-4D97-AF65-F5344CB8AC3E}">
        <p14:creationId xmlns:p14="http://schemas.microsoft.com/office/powerpoint/2010/main" val="15199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900" y="2363555"/>
            <a:ext cx="880338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545505" y="1405498"/>
            <a:ext cx="5143228" cy="3715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2953" y="707186"/>
            <a:ext cx="5720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5675" y="1702705"/>
            <a:ext cx="801895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1715" y="3263234"/>
            <a:ext cx="7301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5675" y="4422163"/>
            <a:ext cx="868681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5992" y="5728825"/>
            <a:ext cx="765314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919" y="2363555"/>
            <a:ext cx="904115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81830"/>
              </p:ext>
            </p:extLst>
          </p:nvPr>
        </p:nvGraphicFramePr>
        <p:xfrm>
          <a:off x="859809" y="1444102"/>
          <a:ext cx="10486598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86598">
                  <a:extLst>
                    <a:ext uri="{9D8B030D-6E8A-4147-A177-3AD203B41FA5}">
                      <a16:colId xmlns:a16="http://schemas.microsoft.com/office/drawing/2014/main" val="3029623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tabLst>
                          <a:tab pos="1385888" algn="l"/>
                        </a:tabLst>
                      </a:pPr>
                      <a:r>
                        <a:rPr lang="vi-VN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7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vi-VN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vi-VN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24442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vi-VN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91288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vi-VN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 giúp em nhận ra trình tự đó?</a:t>
                      </a:r>
                      <a:endParaRPr lang="en-US" sz="2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vi-VN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 Ý</a:t>
                      </a:r>
                      <a:r>
                        <a:rPr lang="vi-VN" sz="2800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nghĩa của phiên chợ vùng cao là gì?</a:t>
                      </a:r>
                      <a:endParaRPr lang="en-US" sz="28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870" y="167245"/>
            <a:ext cx="80474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1" y="495301"/>
            <a:ext cx="4689001" cy="314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5935341" y="1257752"/>
            <a:ext cx="57549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8763" algn="l"/>
              </a:tabLst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Calibri" pitchFamily="34" charset="0"/>
              </a:rPr>
              <a:t>1. Khơi gợi hứng thú của người đọc bằng một câu hỏi, giới thiệu thời gian diễn ra chợ phiên.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8763" algn="l"/>
              </a:tabLst>
            </a:pPr>
            <a:endParaRPr lang="vi-VN" sz="28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8763" algn="l"/>
              </a:tabLst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Calibri" pitchFamily="34" charset="0"/>
              </a:rPr>
              <a:t>2. Sáng sớm, nẻo đường mòn, sương mù, sườn núi, ven con đường...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8763" algn="l"/>
              </a:tabLst>
            </a:pPr>
            <a:endParaRPr lang="vi-VN" sz="28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258763" algn="l"/>
              </a:tabLst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Calibri" pitchFamily="34" charset="0"/>
              </a:rPr>
              <a:t>3. Phụ nữ- xúng xính áo váy, đàn ông- cầm trên tay khèn hoặc chạc, túm tụm quanh hũ rượu, bàn bạc, em bé- được mẹ địu, toe toét cười..</a:t>
            </a:r>
            <a:endParaRPr lang="en-US" sz="28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29411" y="3839017"/>
            <a:ext cx="4689001" cy="2738215"/>
          </a:xfrm>
          <a:prstGeom prst="roundRect">
            <a:avLst/>
          </a:prstGeom>
          <a:blipFill>
            <a:blip r:embed="rId7"/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74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1039" y="5595582"/>
            <a:ext cx="1150961" cy="13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" y="13498"/>
            <a:ext cx="3484825" cy="3464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138" y="3185752"/>
            <a:ext cx="3493827" cy="3476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277438" y="910873"/>
            <a:ext cx="736827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vi-VN" sz="2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Tươi, mộc mạc, khỏe khoắn, đỏ, đầy ăm áp, sôi sùng sục, nóng hổi, tươi tắn, rộng, hung hăng.</a:t>
            </a:r>
            <a:endParaRPr lang="en-US" sz="2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2482" y="2483820"/>
            <a:ext cx="6935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5. Thời gian (ngay từ sáng sớm, tan vào quá tầm trưa...)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 gian (chợ chia thành nhiều khu, dãy bán đồ ăn...)</a:t>
            </a:r>
            <a:endParaRPr lang="en-US" sz="28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8334" y="4781485"/>
            <a:ext cx="58768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sz="2800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6. Lưu giữ bản sắc văn hóa trong sinh hoạt cộng đồng của các dân tộc miền núi phía Bắc.</a:t>
            </a:r>
            <a:endParaRPr lang="en-US" sz="2800" kern="1200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606" y="2242866"/>
            <a:ext cx="805961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1030</Words>
  <Application>Microsoft Office PowerPoint</Application>
  <PresentationFormat>Widescreen</PresentationFormat>
  <Paragraphs>101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张 建春</dc:creator>
  <cp:lastModifiedBy>MrTao</cp:lastModifiedBy>
  <cp:revision>105</cp:revision>
  <dcterms:created xsi:type="dcterms:W3CDTF">2020-09-22T01:13:43Z</dcterms:created>
  <dcterms:modified xsi:type="dcterms:W3CDTF">2025-12-17T02:10:40Z</dcterms:modified>
</cp:coreProperties>
</file>