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1"/>
  </p:sldMasterIdLst>
  <p:notesMasterIdLst>
    <p:notesMasterId r:id="rId22"/>
  </p:notesMasterIdLst>
  <p:sldIdLst>
    <p:sldId id="619" r:id="rId2"/>
    <p:sldId id="617" r:id="rId3"/>
    <p:sldId id="618" r:id="rId4"/>
    <p:sldId id="620" r:id="rId5"/>
    <p:sldId id="621" r:id="rId6"/>
    <p:sldId id="622" r:id="rId7"/>
    <p:sldId id="623" r:id="rId8"/>
    <p:sldId id="624" r:id="rId9"/>
    <p:sldId id="637" r:id="rId10"/>
    <p:sldId id="626" r:id="rId11"/>
    <p:sldId id="630" r:id="rId12"/>
    <p:sldId id="631" r:id="rId13"/>
    <p:sldId id="627" r:id="rId14"/>
    <p:sldId id="628" r:id="rId15"/>
    <p:sldId id="629" r:id="rId16"/>
    <p:sldId id="632" r:id="rId17"/>
    <p:sldId id="633" r:id="rId18"/>
    <p:sldId id="634" r:id="rId19"/>
    <p:sldId id="635" r:id="rId20"/>
    <p:sldId id="636" r:id="rId21"/>
  </p:sldIdLst>
  <p:sldSz cx="12192000" cy="6858000"/>
  <p:notesSz cx="6858000" cy="9144000"/>
  <p:embeddedFontLst>
    <p:embeddedFont>
      <p:font typeface="Cambria" panose="02040503050406030204" pitchFamily="18" charset="0"/>
      <p:regular r:id="rId23"/>
      <p:bold r:id="rId24"/>
      <p:italic r:id="rId25"/>
      <p:boldItalic r:id="rId2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àng tâm" initials="ht" lastIdx="1" clrIdx="0">
    <p:extLst>
      <p:ext uri="{19B8F6BF-5375-455C-9EA6-DF929625EA0E}">
        <p15:presenceInfo xmlns:p15="http://schemas.microsoft.com/office/powerpoint/2012/main" userId="0e8091db39f20de6" providerId="Windows Live"/>
      </p:ext>
    </p:extLst>
  </p:cmAuthor>
  <p:cmAuthor id="2" name="Hanh Phuong" initials="HP" lastIdx="6" clrIdx="1">
    <p:extLst>
      <p:ext uri="{19B8F6BF-5375-455C-9EA6-DF929625EA0E}">
        <p15:presenceInfo xmlns:p15="http://schemas.microsoft.com/office/powerpoint/2012/main"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9667"/>
    <a:srgbClr val="F5F5F3"/>
    <a:srgbClr val="DFD9B3"/>
    <a:srgbClr val="FDA9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9" d="100"/>
          <a:sy n="59" d="100"/>
        </p:scale>
        <p:origin x="956"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34F9B-AA3B-40A3-B887-609150FD99E3}" type="datetimeFigureOut">
              <a:rPr lang="en-SG" smtClean="0"/>
              <a:t>29/11/2025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77ABE-15CD-4563-A2F3-F757CC20D680}" type="slidenum">
              <a:rPr lang="en-SG" smtClean="0"/>
              <a:t>‹#›</a:t>
            </a:fld>
            <a:endParaRPr lang="en-SG"/>
          </a:p>
        </p:txBody>
      </p:sp>
    </p:spTree>
    <p:extLst>
      <p:ext uri="{BB962C8B-B14F-4D97-AF65-F5344CB8AC3E}">
        <p14:creationId xmlns:p14="http://schemas.microsoft.com/office/powerpoint/2010/main" val="3039146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65436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3680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77923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79433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950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16456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80754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96778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892056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26174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4122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31897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6479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82454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697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42899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02669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150442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78887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6851C-E7FC-223C-AD70-DE2E5319C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D33EE-893B-FB1B-3C09-0735850BB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CEDA10-01FB-98F6-8B7E-F6ABC6541A26}"/>
              </a:ext>
            </a:extLst>
          </p:cNvPr>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a:extLst>
              <a:ext uri="{FF2B5EF4-FFF2-40B4-BE49-F238E27FC236}">
                <a16:creationId xmlns:a16="http://schemas.microsoft.com/office/drawing/2014/main" id="{A3747548-2265-40D1-061C-4E951675F77F}"/>
              </a:ext>
            </a:extLst>
          </p:cNvPr>
          <p:cNvSpPr>
            <a:spLocks noGrp="1"/>
          </p:cNvSpPr>
          <p:nvPr>
            <p:ph type="sldNum" sz="quarter" idx="10"/>
          </p:nvPr>
        </p:nvSpPr>
        <p:spPr/>
        <p:txBody>
          <a:bodyPr/>
          <a:lstStyle/>
          <a:p>
            <a:fld id="{BE96AC93-23E6-4DE3-9BFD-978824A4097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6785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870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425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046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525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854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11/29/2025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011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11/29/2025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927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11/29/2025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069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11/29/2025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467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11/29/2025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254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11/29/2025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518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8000"/>
            <a:lum/>
          </a:blip>
          <a:srcRect/>
          <a:stretch>
            <a:fillRect l="-2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11/29/2025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72561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0.pn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8.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1.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70661">
            <a:off x="-3342113" y="-927771"/>
            <a:ext cx="4626870" cy="922021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68330" y="4179087"/>
            <a:ext cx="2918298" cy="2743200"/>
          </a:xfrm>
          <a:prstGeom prst="rect">
            <a:avLst/>
          </a:prstGeom>
        </p:spPr>
      </p:pic>
      <p:pic>
        <p:nvPicPr>
          <p:cNvPr id="32" name="Picture 3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768867">
            <a:off x="10877357" y="-1499369"/>
            <a:ext cx="1885327" cy="2743200"/>
          </a:xfrm>
          <a:prstGeom prst="rect">
            <a:avLst/>
          </a:prstGeom>
        </p:spPr>
      </p:pic>
      <p:sp>
        <p:nvSpPr>
          <p:cNvPr id="24" name="文本框 18">
            <a:extLst>
              <a:ext uri="{FF2B5EF4-FFF2-40B4-BE49-F238E27FC236}">
                <a16:creationId xmlns:a16="http://schemas.microsoft.com/office/drawing/2014/main" id="{DB746C09-09B5-448F-AA25-65DF768EFA48}"/>
              </a:ext>
            </a:extLst>
          </p:cNvPr>
          <p:cNvSpPr txBox="1"/>
          <p:nvPr/>
        </p:nvSpPr>
        <p:spPr>
          <a:xfrm>
            <a:off x="2303053" y="432235"/>
            <a:ext cx="8789159" cy="1384995"/>
          </a:xfrm>
          <a:prstGeom prst="rect">
            <a:avLst/>
          </a:prstGeom>
          <a:noFill/>
        </p:spPr>
        <p:txBody>
          <a:bodyPr wrap="square" rtlCol="0">
            <a:spAutoFit/>
          </a:bodyPr>
          <a:lstStyle/>
          <a:p>
            <a:pPr algn="just">
              <a:lnSpc>
                <a:spcPct val="150000"/>
              </a:lnSpc>
              <a:spcAft>
                <a:spcPts val="800"/>
              </a:spcAft>
            </a:pP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 chỉnh dấu câu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cười</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1943663" y="1957919"/>
            <a:ext cx="9148549" cy="4719241"/>
          </a:xfrm>
          <a:prstGeom prst="rect">
            <a:avLst/>
          </a:prstGeom>
        </p:spPr>
        <p:txBody>
          <a:bodyPr wrap="square">
            <a:spAutoFit/>
          </a:bodyPr>
          <a:lstStyle/>
          <a:p>
            <a:pPr algn="just">
              <a:lnSpc>
                <a:spcPct val="150000"/>
              </a:lnSpc>
              <a:spcAft>
                <a:spcPts val="80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Nicky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bèn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Nicky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đáp</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giờ</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liền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vuốt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đớp</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ngay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miếng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Bực</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Vâng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spcAft>
                <a:spcPts val="80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1943663" y="1957919"/>
            <a:ext cx="9732522" cy="4503797"/>
          </a:xfrm>
          <a:prstGeom prst="rect">
            <a:avLst/>
          </a:prstGeom>
          <a:solidFill>
            <a:schemeClr val="bg1"/>
          </a:solidFill>
        </p:spPr>
        <p:txBody>
          <a:bodyPr wrap="square">
            <a:spAutoFit/>
          </a:bodyPr>
          <a:lstStyle/>
          <a:p>
            <a:pPr algn="just">
              <a:lnSpc>
                <a:spcPct val="150000"/>
              </a:lnSpc>
              <a:spcAft>
                <a:spcPts val="80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 người đi đường thấy Nicky đi cùng một chú chó, bèn hỏi: </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 của cháu có cắn người không”? Nicky đáp: </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 nhà cháu không cắn ai bao giờ cả”. Người khách liền đưa tay vuốt ve con chó nhưng bị nó đớp ngay một miếng. Bực mình, ông khách nói: </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 cháu bảo chó nhà cháu không cắn ai? - “Vâng, thì đúng như vậy. Nhưng đây đâu phải là con chó của nhà cháu”.</a:t>
            </a:r>
          </a:p>
          <a:p>
            <a:pPr algn="r">
              <a:spcAft>
                <a:spcPts val="80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712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2603">
            <a:off x="9425567" y="-144134"/>
            <a:ext cx="4895194" cy="7146269"/>
          </a:xfrm>
          <a:prstGeom prst="rect">
            <a:avLst/>
          </a:prstGeom>
        </p:spPr>
      </p:pic>
      <p:pic>
        <p:nvPicPr>
          <p:cNvPr id="5"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grayscl/>
            <a:extLst>
              <a:ext uri="{28A0092B-C50C-407E-A947-70E740481C1C}">
                <a14:useLocalDpi xmlns:a14="http://schemas.microsoft.com/office/drawing/2010/main" val="0"/>
              </a:ext>
            </a:extLst>
          </a:blip>
          <a:srcRect t="31667" b="33836"/>
          <a:stretch>
            <a:fillRect/>
          </a:stretch>
        </p:blipFill>
        <p:spPr>
          <a:xfrm rot="5400000" flipV="1">
            <a:off x="1305614" y="636452"/>
            <a:ext cx="2251880" cy="2480229"/>
          </a:xfrm>
          <a:prstGeom prst="rect">
            <a:avLst/>
          </a:prstGeom>
          <a:effectLst>
            <a:outerShdw blurRad="50800" dist="38100" dir="2700000" algn="tl" rotWithShape="0">
              <a:prstClr val="black">
                <a:alpha val="40000"/>
              </a:prstClr>
            </a:outerShdw>
          </a:effectLst>
        </p:spPr>
      </p:pic>
      <p:pic>
        <p:nvPicPr>
          <p:cNvPr id="6"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79746" y="128406"/>
            <a:ext cx="1347793" cy="1826383"/>
          </a:xfrm>
          <a:prstGeom prst="rect">
            <a:avLst/>
          </a:prstGeom>
        </p:spPr>
      </p:pic>
      <p:sp>
        <p:nvSpPr>
          <p:cNvPr id="8" name="文本框 18">
            <a:extLst>
              <a:ext uri="{FF2B5EF4-FFF2-40B4-BE49-F238E27FC236}">
                <a16:creationId xmlns:a16="http://schemas.microsoft.com/office/drawing/2014/main" id="{DB746C09-09B5-448F-AA25-65DF768EFA48}"/>
              </a:ext>
            </a:extLst>
          </p:cNvPr>
          <p:cNvSpPr txBox="1"/>
          <p:nvPr/>
        </p:nvSpPr>
        <p:spPr>
          <a:xfrm>
            <a:off x="1300626" y="845150"/>
            <a:ext cx="2193622" cy="2062103"/>
          </a:xfrm>
          <a:prstGeom prst="rect">
            <a:avLst/>
          </a:prstGeom>
          <a:noFill/>
        </p:spPr>
        <p:txBody>
          <a:bodyPr wrap="square" rtlCol="0">
            <a:spAutoFit/>
          </a:bodyPr>
          <a:lstStyle/>
          <a:p>
            <a:pPr algn="just">
              <a:spcAft>
                <a:spcPts val="800"/>
              </a:spcAft>
            </a:pPr>
            <a:r>
              <a:rPr lang="en-US" sz="3200" b="1" dirty="0" err="1">
                <a:solidFill>
                  <a:schemeClr val="bg1"/>
                </a:solidFill>
                <a:latin typeface="Times New Roman" panose="02020603050405020304" pitchFamily="18" charset="0"/>
                <a:cs typeface="Times New Roman" panose="02020603050405020304" pitchFamily="18" charset="0"/>
              </a:rPr>
              <a:t>Nhiệm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vụ</a:t>
            </a:r>
            <a:r>
              <a:rPr lang="en-US" sz="3200" b="1" dirty="0">
                <a:solidFill>
                  <a:schemeClr val="bg1"/>
                </a:solidFill>
                <a:latin typeface="Times New Roman" panose="02020603050405020304" pitchFamily="18" charset="0"/>
                <a:cs typeface="Times New Roman" panose="02020603050405020304" pitchFamily="18" charset="0"/>
              </a:rPr>
              <a:t> 1: </a:t>
            </a:r>
            <a:r>
              <a:rPr lang="en-US" sz="3200" dirty="0" err="1">
                <a:solidFill>
                  <a:schemeClr val="bg1"/>
                </a:solidFill>
                <a:latin typeface="Times New Roman" panose="02020603050405020304" pitchFamily="18" charset="0"/>
                <a:cs typeface="Times New Roman" panose="02020603050405020304" pitchFamily="18" charset="0"/>
              </a:rPr>
              <a:t>Xếp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ngoặc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kép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kệ</a:t>
            </a:r>
            <a:endParaRPr lang="en-US" sz="2800" dirty="0">
              <a:solidFill>
                <a:schemeClr val="bg1"/>
              </a:solidFill>
              <a:latin typeface="Times New Roman" pitchFamily="18" charset="0"/>
              <a:cs typeface="Calibri" pitchFamily="34" charset="0"/>
            </a:endParaRPr>
          </a:p>
        </p:txBody>
      </p:sp>
      <p:sp>
        <p:nvSpPr>
          <p:cNvPr id="9" name="Rectangle 8"/>
          <p:cNvSpPr/>
          <p:nvPr/>
        </p:nvSpPr>
        <p:spPr>
          <a:xfrm>
            <a:off x="4151849" y="750626"/>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4151849" y="1545597"/>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tên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4151849" y="2341300"/>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biệt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670655" y="3137003"/>
            <a:ext cx="11357221" cy="1569660"/>
          </a:xfrm>
          <a:prstGeom prst="rect">
            <a:avLst/>
          </a:prstGeom>
        </p:spPr>
        <p:txBody>
          <a:bodyPr wrap="square">
            <a:spAutoFit/>
          </a:bodyPr>
          <a:lstStyle/>
          <a:p>
            <a:pPr lvl="0" algn="just">
              <a:lnSpc>
                <a:spcPct val="150000"/>
              </a:lnSpc>
              <a:spcAft>
                <a:spcPts val="800"/>
              </a:spcAft>
              <a:tabLst>
                <a:tab pos="90170" algn="l"/>
                <a:tab pos="180340" algn="l"/>
              </a:tabLst>
            </a:pP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cuộc</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ngược</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dòng</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thuở</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sơ</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khai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ngay</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len</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lỏi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qua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cánh</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rừng</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này</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4936330" y="3338068"/>
            <a:ext cx="2451751" cy="523220"/>
          </a:xfrm>
          <a:prstGeom prst="rect">
            <a:avLst/>
          </a:prstGeom>
          <a:solidFill>
            <a:srgbClr val="E39667"/>
          </a:solidFill>
        </p:spPr>
        <p:txBody>
          <a:bodyPr wrap="square">
            <a:spAutoFit/>
          </a:bodyPr>
          <a:lstStyle/>
          <a:p>
            <a:pPr algn="ctr"/>
            <a:r>
              <a:rPr lang="en-US"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ngược</a:t>
            </a:r>
            <a:r>
              <a:rPr lang="en-US"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endParaRPr>
          </a:p>
        </p:txBody>
      </p:sp>
      <p:sp>
        <p:nvSpPr>
          <p:cNvPr id="17" name="Rectangle 16"/>
          <p:cNvSpPr/>
          <p:nvPr/>
        </p:nvSpPr>
        <p:spPr>
          <a:xfrm>
            <a:off x="753642" y="4727677"/>
            <a:ext cx="11438358" cy="1918474"/>
          </a:xfrm>
          <a:prstGeom prst="rect">
            <a:avLst/>
          </a:prstGeom>
        </p:spPr>
        <p:txBody>
          <a:bodyPr wrap="square">
            <a:spAutoFit/>
          </a:bodyPr>
          <a:lstStyle/>
          <a:p>
            <a:pPr marL="457200" lvl="0" indent="-457200" algn="just">
              <a:spcAft>
                <a:spcPts val="800"/>
              </a:spcAft>
              <a:buFont typeface="Wingdings" panose="05000000000000000000" pitchFamily="2" charset="2"/>
              <a:buChar char="à"/>
              <a:tabLst>
                <a:tab pos="90170" algn="l"/>
                <a:tab pos="180340" algn="l"/>
              </a:tabLs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Dấu ngoặc kép dùng để đánh dấu từ ngữ đặc biệt.</a:t>
            </a:r>
          </a:p>
          <a:p>
            <a:pPr marL="457200" lvl="0" indent="-457200" algn="just">
              <a:spcAft>
                <a:spcPts val="800"/>
              </a:spcAft>
              <a:buFont typeface="Wingdings" panose="05000000000000000000" pitchFamily="2" charset="2"/>
              <a:buChar char="à"/>
              <a:tabLst>
                <a:tab pos="90170" algn="l"/>
                <a:tab pos="180340" algn="l"/>
              </a:tabLs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‘‘Ngược dòng’’ vốn nói về dòng nước nhưng Hà My lại dùng để nói về dòng thời gian, dòng lịch sử nhằm nhấn mạnh vẻ đẹp hoang dại, nguyên sơ của rừng nguyên sinh.</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283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4" grpId="0"/>
      <p:bldP spid="15"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2603">
            <a:off x="9425567" y="-144134"/>
            <a:ext cx="4895194" cy="7146269"/>
          </a:xfrm>
          <a:prstGeom prst="rect">
            <a:avLst/>
          </a:prstGeom>
        </p:spPr>
      </p:pic>
      <p:pic>
        <p:nvPicPr>
          <p:cNvPr id="5"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grayscl/>
            <a:extLst>
              <a:ext uri="{28A0092B-C50C-407E-A947-70E740481C1C}">
                <a14:useLocalDpi xmlns:a14="http://schemas.microsoft.com/office/drawing/2010/main" val="0"/>
              </a:ext>
            </a:extLst>
          </a:blip>
          <a:srcRect t="31667" b="33836"/>
          <a:stretch>
            <a:fillRect/>
          </a:stretch>
        </p:blipFill>
        <p:spPr>
          <a:xfrm rot="5400000" flipV="1">
            <a:off x="1305614" y="636452"/>
            <a:ext cx="2251880" cy="2480229"/>
          </a:xfrm>
          <a:prstGeom prst="rect">
            <a:avLst/>
          </a:prstGeom>
          <a:effectLst>
            <a:outerShdw blurRad="50800" dist="38100" dir="2700000" algn="tl" rotWithShape="0">
              <a:prstClr val="black">
                <a:alpha val="40000"/>
              </a:prstClr>
            </a:outerShdw>
          </a:effectLst>
        </p:spPr>
      </p:pic>
      <p:pic>
        <p:nvPicPr>
          <p:cNvPr id="6"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79746" y="128406"/>
            <a:ext cx="1347793" cy="1826383"/>
          </a:xfrm>
          <a:prstGeom prst="rect">
            <a:avLst/>
          </a:prstGeom>
        </p:spPr>
      </p:pic>
      <p:sp>
        <p:nvSpPr>
          <p:cNvPr id="8" name="文本框 18">
            <a:extLst>
              <a:ext uri="{FF2B5EF4-FFF2-40B4-BE49-F238E27FC236}">
                <a16:creationId xmlns:a16="http://schemas.microsoft.com/office/drawing/2014/main" id="{DB746C09-09B5-448F-AA25-65DF768EFA48}"/>
              </a:ext>
            </a:extLst>
          </p:cNvPr>
          <p:cNvSpPr txBox="1"/>
          <p:nvPr/>
        </p:nvSpPr>
        <p:spPr>
          <a:xfrm>
            <a:off x="1300626" y="845150"/>
            <a:ext cx="2193622" cy="2062103"/>
          </a:xfrm>
          <a:prstGeom prst="rect">
            <a:avLst/>
          </a:prstGeom>
          <a:noFill/>
        </p:spPr>
        <p:txBody>
          <a:bodyPr wrap="square" rtlCol="0">
            <a:spAutoFit/>
          </a:bodyPr>
          <a:lstStyle/>
          <a:p>
            <a:pPr algn="just">
              <a:spcAft>
                <a:spcPts val="800"/>
              </a:spcAft>
            </a:pPr>
            <a:r>
              <a:rPr lang="en-US" sz="3200" b="1" dirty="0" err="1">
                <a:solidFill>
                  <a:prstClr val="white"/>
                </a:solidFill>
                <a:latin typeface="Times New Roman" panose="02020603050405020304" pitchFamily="18" charset="0"/>
                <a:cs typeface="Times New Roman" panose="02020603050405020304" pitchFamily="18" charset="0"/>
              </a:rPr>
              <a:t>Nhiệm</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vụ</a:t>
            </a:r>
            <a:r>
              <a:rPr lang="en-US" sz="3200" b="1" dirty="0">
                <a:solidFill>
                  <a:prstClr val="white"/>
                </a:solidFill>
                <a:latin typeface="Times New Roman" panose="02020603050405020304" pitchFamily="18" charset="0"/>
                <a:cs typeface="Times New Roman" panose="02020603050405020304" pitchFamily="18" charset="0"/>
              </a:rPr>
              <a:t> 1: </a:t>
            </a:r>
            <a:r>
              <a:rPr lang="en-US" sz="3200" dirty="0" err="1">
                <a:solidFill>
                  <a:prstClr val="white"/>
                </a:solidFill>
                <a:latin typeface="Times New Roman" panose="02020603050405020304" pitchFamily="18" charset="0"/>
                <a:cs typeface="Times New Roman" panose="02020603050405020304" pitchFamily="18" charset="0"/>
              </a:rPr>
              <a:t>Xếp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ngoặc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kép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lên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kệ</a:t>
            </a:r>
            <a:endParaRPr lang="en-US" sz="2800" dirty="0">
              <a:solidFill>
                <a:prstClr val="white"/>
              </a:solidFill>
              <a:latin typeface="Times New Roman" pitchFamily="18" charset="0"/>
              <a:cs typeface="Calibri" pitchFamily="34" charset="0"/>
            </a:endParaRPr>
          </a:p>
        </p:txBody>
      </p:sp>
      <p:sp>
        <p:nvSpPr>
          <p:cNvPr id="9" name="Rectangle 8"/>
          <p:cNvSpPr/>
          <p:nvPr/>
        </p:nvSpPr>
        <p:spPr>
          <a:xfrm>
            <a:off x="4151849" y="750626"/>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4151849" y="1545597"/>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tên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4151849" y="2341300"/>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biệt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758449" y="3205878"/>
            <a:ext cx="11269427" cy="2031325"/>
          </a:xfrm>
          <a:prstGeom prst="rect">
            <a:avLst/>
          </a:prstGeom>
        </p:spPr>
        <p:txBody>
          <a:bodyPr wrap="square">
            <a:spAutoFit/>
          </a:bodyPr>
          <a:lstStyle/>
          <a:p>
            <a:pPr algn="just">
              <a:lnSpc>
                <a:spcPct val="150000"/>
              </a:lnSpc>
              <a:spcAft>
                <a:spcPts val="800"/>
              </a:spcAft>
              <a:tabLst>
                <a:tab pos="90170" algn="l"/>
                <a:tab pos="18034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b. Hang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vòm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ngay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ngầm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3" name="Rectangle 12"/>
          <p:cNvSpPr/>
          <p:nvPr/>
        </p:nvSpPr>
        <p:spPr>
          <a:xfrm>
            <a:off x="820563" y="3959930"/>
            <a:ext cx="1670650" cy="584775"/>
          </a:xfrm>
          <a:prstGeom prst="rect">
            <a:avLst/>
          </a:prstGeom>
          <a:solidFill>
            <a:srgbClr val="E39667"/>
          </a:solidFill>
        </p:spPr>
        <p:txBody>
          <a:bodyPr wrap="none">
            <a:spAutoFit/>
          </a:bodyPr>
          <a:lstStyle/>
          <a:p>
            <a:pPr algn="ctr"/>
            <a:r>
              <a:rPr lang="vi-VN" sz="32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sảnh chờ</a:t>
            </a:r>
            <a:endParaRPr lang="en-US" sz="3200" dirty="0">
              <a:solidFill>
                <a:prstClr val="white"/>
              </a:solidFill>
            </a:endParaRPr>
          </a:p>
        </p:txBody>
      </p:sp>
    </p:spTree>
    <p:extLst>
      <p:ext uri="{BB962C8B-B14F-4D97-AF65-F5344CB8AC3E}">
        <p14:creationId xmlns:p14="http://schemas.microsoft.com/office/powerpoint/2010/main" val="22089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2603">
            <a:off x="9425567" y="-144134"/>
            <a:ext cx="4895194" cy="7146269"/>
          </a:xfrm>
          <a:prstGeom prst="rect">
            <a:avLst/>
          </a:prstGeom>
        </p:spPr>
      </p:pic>
      <p:sp>
        <p:nvSpPr>
          <p:cNvPr id="12" name="Rectangle 11"/>
          <p:cNvSpPr/>
          <p:nvPr/>
        </p:nvSpPr>
        <p:spPr>
          <a:xfrm>
            <a:off x="922573" y="1137927"/>
            <a:ext cx="11269427" cy="2031325"/>
          </a:xfrm>
          <a:prstGeom prst="rect">
            <a:avLst/>
          </a:prstGeom>
        </p:spPr>
        <p:txBody>
          <a:bodyPr wrap="square">
            <a:spAutoFit/>
          </a:bodyPr>
          <a:lstStyle/>
          <a:p>
            <a:pPr algn="just">
              <a:lnSpc>
                <a:spcPct val="150000"/>
              </a:lnSpc>
              <a:spcAft>
                <a:spcPts val="800"/>
              </a:spcAft>
              <a:tabLst>
                <a:tab pos="90170" algn="l"/>
                <a:tab pos="180340" algn="l"/>
              </a:tabLst>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 Hang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vòm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sảnh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chờ</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rãi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thấp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hẹp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ngay</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dải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ngầm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sâu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thắt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3" name="Rectangle 12"/>
          <p:cNvSpPr/>
          <p:nvPr/>
        </p:nvSpPr>
        <p:spPr>
          <a:xfrm>
            <a:off x="984687" y="1891979"/>
            <a:ext cx="1670650" cy="584775"/>
          </a:xfrm>
          <a:prstGeom prst="rect">
            <a:avLst/>
          </a:prstGeom>
          <a:solidFill>
            <a:srgbClr val="E39667"/>
          </a:solidFill>
        </p:spPr>
        <p:txBody>
          <a:bodyPr wrap="none">
            <a:spAutoFit/>
          </a:bodyPr>
          <a:lstStyle/>
          <a:p>
            <a:pPr algn="ctr"/>
            <a:r>
              <a:rPr lang="vi-VN" sz="32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sảnh chờ</a:t>
            </a:r>
            <a:endParaRPr lang="en-US" sz="3200" dirty="0">
              <a:solidFill>
                <a:prstClr val="white"/>
              </a:solidFill>
            </a:endParaRPr>
          </a:p>
        </p:txBody>
      </p:sp>
      <p:sp>
        <p:nvSpPr>
          <p:cNvPr id="16" name="Rectangle 15"/>
          <p:cNvSpPr/>
          <p:nvPr/>
        </p:nvSpPr>
        <p:spPr>
          <a:xfrm>
            <a:off x="917766" y="3280272"/>
            <a:ext cx="11438358" cy="2349361"/>
          </a:xfrm>
          <a:prstGeom prst="rect">
            <a:avLst/>
          </a:prstGeom>
        </p:spPr>
        <p:txBody>
          <a:bodyPr wrap="square">
            <a:spAutoFit/>
          </a:bodyPr>
          <a:lstStyle/>
          <a:p>
            <a:pPr algn="just">
              <a:spcAft>
                <a:spcPts val="800"/>
              </a:spcAft>
              <a:tabLst>
                <a:tab pos="90170" algn="l"/>
                <a:tab pos="180340" algn="l"/>
              </a:tabLs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Dấu ngoặc kép dùng để đánh dấu từ ngữ đặc biệt.</a:t>
            </a:r>
          </a:p>
          <a:p>
            <a:pPr algn="just">
              <a:tabLst>
                <a:tab pos="88900" algn="l"/>
                <a:tab pos="179388" algn="l"/>
              </a:tabLst>
            </a:pPr>
            <a:r>
              <a:rPr lang="vi-VN"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rPr>
              <a:t>Nghĩa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i="1" dirty="0">
                <a:solidFill>
                  <a:srgbClr val="FF0000"/>
                </a:solidFill>
                <a:latin typeface="Times New Roman" pitchFamily="18" charset="0"/>
                <a:cs typeface="Times New Roman" pitchFamily="18" charset="0"/>
              </a:rPr>
              <a:t>“</a:t>
            </a:r>
            <a:r>
              <a:rPr lang="en-US" sz="2800" i="1" dirty="0" err="1">
                <a:solidFill>
                  <a:srgbClr val="FF0000"/>
                </a:solidFill>
                <a:latin typeface="Times New Roman" pitchFamily="18" charset="0"/>
                <a:cs typeface="Times New Roman" pitchFamily="18" charset="0"/>
              </a:rPr>
              <a:t>sảnh</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chờ</a:t>
            </a:r>
            <a:r>
              <a:rPr lang="en-US" sz="2800" i="1" dirty="0">
                <a:solidFill>
                  <a:srgbClr val="FF0000"/>
                </a:solidFill>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phòng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lớn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tạm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dừng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chờ</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việc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endParaRPr lang="en-US" sz="2800" dirty="0">
              <a:solidFill>
                <a:srgbClr val="FF0000"/>
              </a:solidFill>
              <a:latin typeface="Times New Roman" pitchFamily="18" charset="0"/>
              <a:cs typeface="Times New Roman" pitchFamily="18" charset="0"/>
            </a:endParaRPr>
          </a:p>
          <a:p>
            <a:pPr algn="just">
              <a:tabLst>
                <a:tab pos="88900" algn="l"/>
                <a:tab pos="179388" algn="l"/>
              </a:tabLst>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gian</a:t>
            </a:r>
            <a:r>
              <a:rPr lang="en-US" sz="2800" dirty="0">
                <a:solidFill>
                  <a:srgbClr val="FF0000"/>
                </a:solidFill>
                <a:latin typeface="Times New Roman" pitchFamily="18" charset="0"/>
                <a:cs typeface="Times New Roman" pitchFamily="18" charset="0"/>
              </a:rPr>
              <a:t> hang </a:t>
            </a:r>
            <a:r>
              <a:rPr lang="en-US" sz="2800" dirty="0" err="1">
                <a:solidFill>
                  <a:srgbClr val="FF0000"/>
                </a:solidFill>
                <a:latin typeface="Times New Roman" pitchFamily="18" charset="0"/>
                <a:cs typeface="Times New Roman" pitchFamily="18" charset="0"/>
              </a:rPr>
              <a:t>ngoài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hang </a:t>
            </a:r>
            <a:r>
              <a:rPr lang="en-US" sz="2800" dirty="0" err="1">
                <a:solidFill>
                  <a:srgbClr val="FF0000"/>
                </a:solidFill>
                <a:latin typeface="Times New Roman" pitchFamily="18" charset="0"/>
                <a:cs typeface="Times New Roman" pitchFamily="18" charset="0"/>
              </a:rPr>
              <a:t>Én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đẹp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sảnh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chờ</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4897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9454" y="3957129"/>
            <a:ext cx="2943380" cy="4296905"/>
          </a:xfrm>
          <a:prstGeom prst="rect">
            <a:avLst/>
          </a:prstGeom>
        </p:spPr>
      </p:pic>
      <p:pic>
        <p:nvPicPr>
          <p:cNvPr id="5"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t="31667" b="33836"/>
          <a:stretch>
            <a:fillRect/>
          </a:stretch>
        </p:blipFill>
        <p:spPr>
          <a:xfrm rot="5400000" flipV="1">
            <a:off x="9534797" y="4130281"/>
            <a:ext cx="2251880" cy="2480229"/>
          </a:xfrm>
          <a:prstGeom prst="rect">
            <a:avLst/>
          </a:prstGeom>
          <a:effectLst>
            <a:outerShdw blurRad="50800" dist="38100" dir="2700000" algn="tl" rotWithShape="0">
              <a:prstClr val="black">
                <a:alpha val="40000"/>
              </a:prstClr>
            </a:outerShdw>
          </a:effectLst>
        </p:spPr>
      </p:pic>
      <p:pic>
        <p:nvPicPr>
          <p:cNvPr id="6"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8308929" y="3622235"/>
            <a:ext cx="1347793" cy="1826383"/>
          </a:xfrm>
          <a:prstGeom prst="rect">
            <a:avLst/>
          </a:prstGeom>
        </p:spPr>
      </p:pic>
      <p:sp>
        <p:nvSpPr>
          <p:cNvPr id="8" name="文本框 18">
            <a:extLst>
              <a:ext uri="{FF2B5EF4-FFF2-40B4-BE49-F238E27FC236}">
                <a16:creationId xmlns:a16="http://schemas.microsoft.com/office/drawing/2014/main" id="{DB746C09-09B5-448F-AA25-65DF768EFA48}"/>
              </a:ext>
            </a:extLst>
          </p:cNvPr>
          <p:cNvSpPr txBox="1"/>
          <p:nvPr/>
        </p:nvSpPr>
        <p:spPr>
          <a:xfrm>
            <a:off x="9593174" y="4338978"/>
            <a:ext cx="2193622" cy="2062103"/>
          </a:xfrm>
          <a:prstGeom prst="rect">
            <a:avLst/>
          </a:prstGeom>
          <a:noFill/>
        </p:spPr>
        <p:txBody>
          <a:bodyPr wrap="square" rtlCol="0">
            <a:spAutoFit/>
          </a:bodyPr>
          <a:lstStyle/>
          <a:p>
            <a:pPr algn="just">
              <a:spcAft>
                <a:spcPts val="800"/>
              </a:spcAft>
            </a:pP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kép</a:t>
            </a:r>
            <a:endParaRPr lang="en-US" sz="2800" dirty="0">
              <a:latin typeface="Times New Roman" pitchFamily="18" charset="0"/>
              <a:cs typeface="Calibri" pitchFamily="34" charset="0"/>
            </a:endParaRPr>
          </a:p>
        </p:txBody>
      </p:sp>
      <p:sp>
        <p:nvSpPr>
          <p:cNvPr id="9" name="Rectangle 8"/>
          <p:cNvSpPr>
            <a:spLocks noChangeArrowheads="1"/>
          </p:cNvSpPr>
          <p:nvPr/>
        </p:nvSpPr>
        <p:spPr bwMode="auto">
          <a:xfrm>
            <a:off x="374126" y="212588"/>
            <a:ext cx="11185528" cy="4801314"/>
          </a:xfrm>
          <a:prstGeom prst="rect">
            <a:avLst/>
          </a:prstGeom>
          <a:noFill/>
          <a:ln w="9525">
            <a:noFill/>
            <a:miter lim="800000"/>
            <a:headEnd/>
            <a:tailEnd/>
          </a:ln>
        </p:spPr>
        <p:txBody>
          <a:bodyPr wrap="square">
            <a:spAutoFit/>
          </a:bodyPr>
          <a:lstStyle/>
          <a:p>
            <a:pPr algn="just" fontAlgn="base">
              <a:lnSpc>
                <a:spcPct val="150000"/>
              </a:lnSpc>
              <a:spcBef>
                <a:spcPct val="0"/>
              </a:spcBef>
              <a:spcAft>
                <a:spcPct val="0"/>
              </a:spcAft>
              <a:tabLst>
                <a:tab pos="88900" algn="l"/>
                <a:tab pos="179388" algn="l"/>
              </a:tabLst>
            </a:pPr>
            <a:r>
              <a:rPr lang="en-US" sz="3600" dirty="0">
                <a:solidFill>
                  <a:srgbClr val="FF0000"/>
                </a:solidFill>
                <a:latin typeface="Times New Roman" panose="02020603050405020304" pitchFamily="18" charset="0"/>
                <a:cs typeface="Times New Roman" pitchFamily="18" charset="0"/>
              </a:rPr>
              <a:t>a. </a:t>
            </a:r>
            <a:r>
              <a:rPr lang="en-US" sz="3600" dirty="0" err="1">
                <a:solidFill>
                  <a:srgbClr val="FF0000"/>
                </a:solidFill>
                <a:latin typeface="Times New Roman" pitchFamily="18" charset="0"/>
                <a:cs typeface="Times New Roman" pitchFamily="18" charset="0"/>
              </a:rPr>
              <a:t>Tác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dụng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a:t>
            </a:r>
          </a:p>
          <a:p>
            <a:pPr algn="just" fontAlgn="base">
              <a:lnSpc>
                <a:spcPct val="150000"/>
              </a:lnSpc>
              <a:spcBef>
                <a:spcPct val="0"/>
              </a:spcBef>
              <a:spcAft>
                <a:spcPct val="0"/>
              </a:spcAft>
              <a:tabLst>
                <a:tab pos="88900" algn="l"/>
                <a:tab pos="179388" algn="l"/>
              </a:tabLst>
            </a:pP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Dấu</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phẩy</a:t>
            </a:r>
            <a:r>
              <a:rPr lang="en-US" sz="2800" b="1" i="1" dirty="0">
                <a:solidFill>
                  <a:srgbClr val="000000"/>
                </a:solidFill>
                <a:latin typeface="Times New Roman" pitchFamily="18" charset="0"/>
                <a:cs typeface="Times New Roman" pitchFamily="18" charset="0"/>
              </a:rPr>
              <a:t>:</a:t>
            </a:r>
          </a:p>
          <a:p>
            <a:pPr algn="just" fontAlgn="base">
              <a:lnSpc>
                <a:spcPct val="150000"/>
              </a:lnSpc>
              <a:spcBef>
                <a:spcPct val="0"/>
              </a:spcBef>
              <a:spcAft>
                <a:spcPct val="0"/>
              </a:spcAft>
              <a:tabLst>
                <a:tab pos="88900" algn="l"/>
                <a:tab pos="179388" algn="l"/>
              </a:tabLs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phẩy</a:t>
            </a:r>
            <a:r>
              <a:rPr lang="en-US" sz="2800" dirty="0">
                <a:solidFill>
                  <a:srgbClr val="000000"/>
                </a:solidFill>
                <a:latin typeface="Times New Roman" pitchFamily="18" charset="0"/>
                <a:cs typeface="Times New Roman" pitchFamily="18" charset="0"/>
              </a:rPr>
              <a:t> (1):  </a:t>
            </a:r>
            <a:r>
              <a:rPr lang="en-US" sz="2800" dirty="0" err="1">
                <a:solidFill>
                  <a:srgbClr val="000000"/>
                </a:solidFill>
                <a:latin typeface="Times New Roman" pitchFamily="18" charset="0"/>
                <a:cs typeface="Times New Roman" pitchFamily="18" charset="0"/>
              </a:rPr>
              <a:t>Ngăn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thành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với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bộ</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phận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chính</a:t>
            </a:r>
            <a:r>
              <a:rPr lang="en-US" sz="2800" dirty="0">
                <a:solidFill>
                  <a:srgbClr val="000000"/>
                </a:solidFill>
                <a:latin typeface="Times New Roman" pitchFamily="18" charset="0"/>
                <a:cs typeface="Times New Roman" pitchFamily="18" charset="0"/>
              </a:rPr>
              <a:t>.</a:t>
            </a:r>
            <a:endParaRPr lang="vi-VN" sz="2800" dirty="0">
              <a:solidFill>
                <a:srgbClr val="000000"/>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phẩy</a:t>
            </a:r>
            <a:r>
              <a:rPr lang="en-US" sz="2800" dirty="0">
                <a:solidFill>
                  <a:srgbClr val="000000"/>
                </a:solidFill>
                <a:latin typeface="Times New Roman" pitchFamily="18" charset="0"/>
                <a:cs typeface="Times New Roman" pitchFamily="18" charset="0"/>
              </a:rPr>
              <a:t> (2) (3) </a:t>
            </a:r>
            <a:r>
              <a:rPr lang="en-US" sz="2800" dirty="0" err="1">
                <a:solidFill>
                  <a:srgbClr val="000000"/>
                </a:solidFill>
                <a:latin typeface="Times New Roman" pitchFamily="18" charset="0"/>
                <a:cs typeface="Times New Roman" pitchFamily="18" charset="0"/>
              </a:rPr>
              <a:t>Ngăn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cùng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chức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trong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a:t>
            </a:r>
          </a:p>
          <a:p>
            <a:pPr algn="just" fontAlgn="base">
              <a:lnSpc>
                <a:spcPct val="150000"/>
              </a:lnSpc>
              <a:spcBef>
                <a:spcPct val="0"/>
              </a:spcBef>
              <a:spcAft>
                <a:spcPct val="0"/>
              </a:spcAft>
              <a:tabLst>
                <a:tab pos="88900" algn="l"/>
                <a:tab pos="179388" algn="l"/>
              </a:tabLst>
            </a:pP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Dấu</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ngoặc</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kép</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hiểu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theo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đặc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biệt</a:t>
            </a:r>
            <a:r>
              <a:rPr lang="en-US" sz="2800" dirty="0">
                <a:solidFill>
                  <a:srgbClr val="000000"/>
                </a:solidFill>
                <a:latin typeface="Times New Roman" pitchFamily="18" charset="0"/>
                <a:cs typeface="Times New Roman" pitchFamily="18" charset="0"/>
              </a:rPr>
              <a:t>. </a:t>
            </a:r>
          </a:p>
          <a:p>
            <a:pPr algn="just" fontAlgn="base">
              <a:lnSpc>
                <a:spcPct val="150000"/>
              </a:lnSpc>
              <a:spcBef>
                <a:spcPct val="0"/>
              </a:spcBef>
              <a:spcAft>
                <a:spcPct val="0"/>
              </a:spcAft>
              <a:tabLst>
                <a:tab pos="88900" algn="l"/>
                <a:tab pos="179388" algn="l"/>
              </a:tabLst>
            </a:pP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Dấu</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gạch</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ngang</a:t>
            </a:r>
            <a:r>
              <a:rPr lang="en-US" sz="2800" b="1" i="1"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thành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chú</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thành</a:t>
            </a:r>
            <a:endParaRPr lang="en-US" sz="2800" dirty="0">
              <a:solidFill>
                <a:srgbClr val="000000"/>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đứng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trước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bàn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chân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mỏng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ngón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dẹt</a:t>
            </a:r>
            <a:r>
              <a:rPr lang="en-US" sz="2800" dirty="0">
                <a:solidFill>
                  <a:srgbClr val="0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00559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1000"/>
                                        <p:tgtEl>
                                          <p:spTgt spid="9">
                                            <p:txEl>
                                              <p:pRg st="2" end="2"/>
                                            </p:txEl>
                                          </p:spTgt>
                                        </p:tgtEl>
                                      </p:cBhvr>
                                    </p:animEffect>
                                    <p:anim calcmode="lin" valueType="num">
                                      <p:cBhvr>
                                        <p:cTn id="3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1000"/>
                                        <p:tgtEl>
                                          <p:spTgt spid="9">
                                            <p:txEl>
                                              <p:pRg st="3" end="3"/>
                                            </p:txEl>
                                          </p:spTgt>
                                        </p:tgtEl>
                                      </p:cBhvr>
                                    </p:animEffect>
                                    <p:anim calcmode="lin" valueType="num">
                                      <p:cBhvr>
                                        <p:cTn id="4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fade">
                                      <p:cBhvr>
                                        <p:cTn id="47" dur="1000"/>
                                        <p:tgtEl>
                                          <p:spTgt spid="9">
                                            <p:txEl>
                                              <p:pRg st="4" end="4"/>
                                            </p:txEl>
                                          </p:spTgt>
                                        </p:tgtEl>
                                      </p:cBhvr>
                                    </p:animEffect>
                                    <p:anim calcmode="lin" valueType="num">
                                      <p:cBhvr>
                                        <p:cTn id="4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xEl>
                                              <p:pRg st="5" end="5"/>
                                            </p:txEl>
                                          </p:spTgt>
                                        </p:tgtEl>
                                        <p:attrNameLst>
                                          <p:attrName>style.visibility</p:attrName>
                                        </p:attrNameLst>
                                      </p:cBhvr>
                                      <p:to>
                                        <p:strVal val="visible"/>
                                      </p:to>
                                    </p:set>
                                    <p:animEffect transition="in" filter="fade">
                                      <p:cBhvr>
                                        <p:cTn id="54" dur="1000"/>
                                        <p:tgtEl>
                                          <p:spTgt spid="9">
                                            <p:txEl>
                                              <p:pRg st="5" end="5"/>
                                            </p:txEl>
                                          </p:spTgt>
                                        </p:tgtEl>
                                      </p:cBhvr>
                                    </p:animEffect>
                                    <p:anim calcmode="lin" valueType="num">
                                      <p:cBhvr>
                                        <p:cTn id="5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animEffect transition="in" filter="fade">
                                      <p:cBhvr>
                                        <p:cTn id="61" dur="1000"/>
                                        <p:tgtEl>
                                          <p:spTgt spid="9">
                                            <p:txEl>
                                              <p:pRg st="6" end="6"/>
                                            </p:txEl>
                                          </p:spTgt>
                                        </p:tgtEl>
                                      </p:cBhvr>
                                    </p:animEffect>
                                    <p:anim calcmode="lin" valueType="num">
                                      <p:cBhvr>
                                        <p:cTn id="6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10447694" y="4002305"/>
            <a:ext cx="3602026" cy="4339791"/>
          </a:xfrm>
          <a:prstGeom prst="rect">
            <a:avLst/>
          </a:prstGeom>
        </p:spPr>
      </p:pic>
      <p:pic>
        <p:nvPicPr>
          <p:cNvPr id="8"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t="31667" b="33836"/>
          <a:stretch>
            <a:fillRect/>
          </a:stretch>
        </p:blipFill>
        <p:spPr>
          <a:xfrm rot="5400000" flipV="1">
            <a:off x="9534797" y="4130281"/>
            <a:ext cx="2251880" cy="2480229"/>
          </a:xfrm>
          <a:prstGeom prst="rect">
            <a:avLst/>
          </a:prstGeom>
          <a:effectLst>
            <a:outerShdw blurRad="50800" dist="38100" dir="2700000" algn="tl" rotWithShape="0">
              <a:prstClr val="black">
                <a:alpha val="40000"/>
              </a:prstClr>
            </a:outerShdw>
          </a:effectLst>
        </p:spPr>
      </p:pic>
      <p:pic>
        <p:nvPicPr>
          <p:cNvPr id="9"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8336">
            <a:off x="8308929" y="3622235"/>
            <a:ext cx="1347793" cy="1826383"/>
          </a:xfrm>
          <a:prstGeom prst="rect">
            <a:avLst/>
          </a:prstGeom>
        </p:spPr>
      </p:pic>
      <p:sp>
        <p:nvSpPr>
          <p:cNvPr id="11" name="文本框 18">
            <a:extLst>
              <a:ext uri="{FF2B5EF4-FFF2-40B4-BE49-F238E27FC236}">
                <a16:creationId xmlns:a16="http://schemas.microsoft.com/office/drawing/2014/main" id="{DB746C09-09B5-448F-AA25-65DF768EFA48}"/>
              </a:ext>
            </a:extLst>
          </p:cNvPr>
          <p:cNvSpPr txBox="1"/>
          <p:nvPr/>
        </p:nvSpPr>
        <p:spPr>
          <a:xfrm>
            <a:off x="9593174" y="4338978"/>
            <a:ext cx="2193622" cy="2062103"/>
          </a:xfrm>
          <a:prstGeom prst="rect">
            <a:avLst/>
          </a:prstGeom>
          <a:noFill/>
        </p:spPr>
        <p:txBody>
          <a:bodyPr wrap="square" rtlCol="0">
            <a:spAutoFit/>
          </a:bodyPr>
          <a:lstStyle/>
          <a:p>
            <a:pPr algn="just">
              <a:spcAft>
                <a:spcPts val="800"/>
              </a:spcAft>
            </a:pP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kép</a:t>
            </a:r>
            <a:endParaRPr lang="en-US" sz="2800" dirty="0">
              <a:latin typeface="Times New Roman" pitchFamily="18" charset="0"/>
              <a:cs typeface="Calibri" pitchFamily="34" charset="0"/>
            </a:endParaRPr>
          </a:p>
        </p:txBody>
      </p:sp>
      <p:sp>
        <p:nvSpPr>
          <p:cNvPr id="12" name="Rectangle 11"/>
          <p:cNvSpPr>
            <a:spLocks noChangeArrowheads="1"/>
          </p:cNvSpPr>
          <p:nvPr/>
        </p:nvSpPr>
        <p:spPr bwMode="auto">
          <a:xfrm>
            <a:off x="787791" y="152135"/>
            <a:ext cx="11113057" cy="2800767"/>
          </a:xfrm>
          <a:prstGeom prst="rect">
            <a:avLst/>
          </a:prstGeom>
          <a:noFill/>
          <a:ln w="9525">
            <a:noFill/>
            <a:miter lim="800000"/>
            <a:headEnd/>
            <a:tailEnd/>
          </a:ln>
        </p:spPr>
        <p:txBody>
          <a:bodyPr wrap="square">
            <a:spAutoFit/>
          </a:bodyPr>
          <a:lstStyle/>
          <a:p>
            <a:pPr algn="just" fontAlgn="base">
              <a:spcBef>
                <a:spcPct val="0"/>
              </a:spcBef>
              <a:spcAft>
                <a:spcPct val="0"/>
              </a:spcAft>
              <a:tabLst>
                <a:tab pos="88900" algn="l"/>
                <a:tab pos="179388" algn="l"/>
              </a:tabLst>
            </a:pPr>
            <a:r>
              <a:rPr lang="vi-VN" sz="3600" dirty="0">
                <a:solidFill>
                  <a:srgbClr val="FF0000"/>
                </a:solidFill>
                <a:latin typeface="Times New Roman" panose="02020603050405020304" pitchFamily="18" charset="0"/>
                <a:cs typeface="Times New Roman" pitchFamily="18" charset="0"/>
              </a:rPr>
              <a:t>b</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dụng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Dấu</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phẩy</a:t>
            </a:r>
            <a:r>
              <a:rPr lang="en-US" sz="2800" b="1" i="1"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phẩy</a:t>
            </a:r>
            <a:r>
              <a:rPr lang="en-US" sz="2800" dirty="0">
                <a:solidFill>
                  <a:prstClr val="black"/>
                </a:solidFill>
                <a:latin typeface="Times New Roman" pitchFamily="18" charset="0"/>
                <a:cs typeface="Times New Roman" pitchFamily="18" charset="0"/>
              </a:rPr>
              <a:t> (1)(3): </a:t>
            </a:r>
            <a:r>
              <a:rPr lang="en-US" sz="2800" dirty="0" err="1">
                <a:solidFill>
                  <a:prstClr val="black"/>
                </a:solidFill>
                <a:latin typeface="Times New Roman" pitchFamily="18" charset="0"/>
                <a:cs typeface="Times New Roman" pitchFamily="18" charset="0"/>
              </a:rPr>
              <a:t>ngăn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chú</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thích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chính</a:t>
            </a:r>
            <a:r>
              <a:rPr lang="en-US" sz="2800" dirty="0">
                <a:solidFill>
                  <a:prstClr val="black"/>
                </a:solidFill>
                <a:latin typeface="Times New Roman" pitchFamily="18" charset="0"/>
                <a:cs typeface="Times New Roman" pitchFamily="18" charset="0"/>
              </a:rPr>
              <a:t> (ở </a:t>
            </a:r>
            <a:r>
              <a:rPr lang="en-US" sz="2800" dirty="0" err="1">
                <a:solidFill>
                  <a:prstClr val="black"/>
                </a:solidFill>
                <a:latin typeface="Times New Roman" pitchFamily="18" charset="0"/>
                <a:cs typeface="Times New Roman" pitchFamily="18" charset="0"/>
              </a:rPr>
              <a:t>đây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chủ</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vị</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phẩy</a:t>
            </a:r>
            <a:r>
              <a:rPr lang="en-US" sz="2800" dirty="0">
                <a:solidFill>
                  <a:prstClr val="black"/>
                </a:solidFill>
                <a:latin typeface="Times New Roman" pitchFamily="18" charset="0"/>
                <a:cs typeface="Times New Roman" pitchFamily="18" charset="0"/>
              </a:rPr>
              <a:t> (2): </a:t>
            </a:r>
            <a:r>
              <a:rPr lang="en-US" sz="2800" dirty="0" err="1">
                <a:solidFill>
                  <a:prstClr val="black"/>
                </a:solidFill>
                <a:latin typeface="Times New Roman" pitchFamily="18" charset="0"/>
                <a:cs typeface="Times New Roman" pitchFamily="18" charset="0"/>
              </a:rPr>
              <a:t>ngăn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2 </a:t>
            </a:r>
            <a:r>
              <a:rPr lang="en-US" sz="2800" dirty="0" err="1">
                <a:solidFill>
                  <a:prstClr val="black"/>
                </a:solidFill>
                <a:latin typeface="Times New Roman" pitchFamily="18" charset="0"/>
                <a:cs typeface="Times New Roman" pitchFamily="18" charset="0"/>
              </a:rPr>
              <a:t>chú</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thích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phẩy</a:t>
            </a:r>
            <a:r>
              <a:rPr lang="en-US" sz="2800" dirty="0">
                <a:solidFill>
                  <a:prstClr val="black"/>
                </a:solidFill>
                <a:latin typeface="Times New Roman" pitchFamily="18" charset="0"/>
                <a:cs typeface="Times New Roman" pitchFamily="18" charset="0"/>
              </a:rPr>
              <a:t> (4) (5): </a:t>
            </a:r>
            <a:r>
              <a:rPr lang="en-US" sz="2800" dirty="0" err="1">
                <a:solidFill>
                  <a:prstClr val="black"/>
                </a:solidFill>
                <a:latin typeface="Times New Roman" pitchFamily="18" charset="0"/>
                <a:cs typeface="Times New Roman" pitchFamily="18" charset="0"/>
              </a:rPr>
              <a:t>Ngăn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cùng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vụ</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a:t>
            </a:r>
          </a:p>
        </p:txBody>
      </p:sp>
      <p:sp>
        <p:nvSpPr>
          <p:cNvPr id="13" name="Rectangle 12"/>
          <p:cNvSpPr>
            <a:spLocks noChangeArrowheads="1"/>
          </p:cNvSpPr>
          <p:nvPr/>
        </p:nvSpPr>
        <p:spPr bwMode="auto">
          <a:xfrm>
            <a:off x="787792" y="3335782"/>
            <a:ext cx="7332628" cy="2677656"/>
          </a:xfrm>
          <a:prstGeom prst="rect">
            <a:avLst/>
          </a:prstGeom>
          <a:noFill/>
          <a:ln w="9525">
            <a:noFill/>
            <a:miter lim="800000"/>
            <a:headEnd/>
            <a:tailEnd/>
          </a:ln>
        </p:spPr>
        <p:txBody>
          <a:bodyPr wrap="square">
            <a:spAutoFit/>
          </a:bodyPr>
          <a:lstStyle/>
          <a:p>
            <a:pPr algn="just" fontAlgn="base">
              <a:spcBef>
                <a:spcPct val="0"/>
              </a:spcBef>
              <a:spcAft>
                <a:spcPct val="0"/>
              </a:spcAft>
              <a:tabLst>
                <a:tab pos="88900" algn="l"/>
                <a:tab pos="179388" algn="l"/>
              </a:tabLst>
            </a:pP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Dấu</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ngoặc</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kép</a:t>
            </a:r>
            <a:r>
              <a:rPr lang="en-US" sz="2800" b="1" i="1"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ngoặc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kép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ngoặc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kép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đánh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hiểu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nghĩa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biệt</a:t>
            </a:r>
            <a:r>
              <a:rPr lang="en-US" sz="2800" dirty="0">
                <a:solidFill>
                  <a:prstClr val="black"/>
                </a:solidFill>
                <a:latin typeface="Times New Roman" pitchFamily="18" charset="0"/>
                <a:cs typeface="Times New Roman" pitchFamily="18" charset="0"/>
              </a:rPr>
              <a:t>.</a:t>
            </a:r>
          </a:p>
          <a:p>
            <a:pPr fontAlgn="base">
              <a:spcBef>
                <a:spcPct val="0"/>
              </a:spcBef>
              <a:spcAft>
                <a:spcPct val="0"/>
              </a:spcAft>
              <a:buClr>
                <a:srgbClr val="000000"/>
              </a:buClr>
              <a:buFont typeface="Times New Roman" pitchFamily="18" charset="0"/>
              <a:buChar char="-"/>
              <a:tabLst>
                <a:tab pos="88900" algn="l"/>
                <a:tab pos="179388" algn="l"/>
              </a:tabLst>
            </a:pPr>
            <a:r>
              <a:rPr lang="en-US" sz="2800" b="1" i="1" dirty="0">
                <a:solidFill>
                  <a:prstClr val="black"/>
                </a:solidFill>
                <a:latin typeface="Times New Roman" pitchFamily="18" charset="0"/>
                <a:cs typeface="Calibri" pitchFamily="34" charset="0"/>
              </a:rPr>
              <a:t> </a:t>
            </a:r>
            <a:r>
              <a:rPr lang="en-US" sz="2800" b="1" i="1" dirty="0" err="1">
                <a:solidFill>
                  <a:prstClr val="black"/>
                </a:solidFill>
                <a:latin typeface="Times New Roman" pitchFamily="18" charset="0"/>
                <a:cs typeface="Calibri" pitchFamily="34" charset="0"/>
              </a:rPr>
              <a:t>Dấu</a:t>
            </a:r>
            <a:r>
              <a:rPr lang="en-US" sz="2800" b="1" i="1" dirty="0">
                <a:solidFill>
                  <a:prstClr val="black"/>
                </a:solidFill>
                <a:latin typeface="Times New Roman" pitchFamily="18" charset="0"/>
                <a:cs typeface="Calibri" pitchFamily="34" charset="0"/>
              </a:rPr>
              <a:t> </a:t>
            </a:r>
            <a:r>
              <a:rPr lang="en-US" sz="2800" b="1" i="1" dirty="0" err="1">
                <a:solidFill>
                  <a:prstClr val="black"/>
                </a:solidFill>
                <a:latin typeface="Times New Roman" pitchFamily="18" charset="0"/>
                <a:cs typeface="Calibri" pitchFamily="34" charset="0"/>
              </a:rPr>
              <a:t>gạch</a:t>
            </a:r>
            <a:r>
              <a:rPr lang="en-US" sz="2800" b="1" i="1" dirty="0">
                <a:solidFill>
                  <a:prstClr val="black"/>
                </a:solidFill>
                <a:latin typeface="Times New Roman" pitchFamily="18" charset="0"/>
                <a:cs typeface="Calibri" pitchFamily="34" charset="0"/>
              </a:rPr>
              <a:t> </a:t>
            </a:r>
            <a:r>
              <a:rPr lang="en-US" sz="2800" b="1" i="1" dirty="0" err="1">
                <a:solidFill>
                  <a:prstClr val="black"/>
                </a:solidFill>
                <a:latin typeface="Times New Roman" pitchFamily="18" charset="0"/>
                <a:cs typeface="Calibri" pitchFamily="34" charset="0"/>
              </a:rPr>
              <a:t>ngang</a:t>
            </a:r>
            <a:r>
              <a:rPr lang="en-US" sz="2800" b="1" i="1" dirty="0">
                <a:solidFill>
                  <a:prstClr val="black"/>
                </a:solidFill>
                <a:latin typeface="Times New Roman" pitchFamily="18" charset="0"/>
                <a:cs typeface="Calibri" pitchFamily="34" charset="0"/>
              </a:rPr>
              <a:t>: </a:t>
            </a:r>
            <a:r>
              <a:rPr lang="en-US" sz="2800" dirty="0">
                <a:solidFill>
                  <a:prstClr val="black"/>
                </a:solidFill>
                <a:latin typeface="Times New Roman" pitchFamily="18" charset="0"/>
                <a:cs typeface="Calibri" pitchFamily="34" charset="0"/>
              </a:rPr>
              <a:t>“</a:t>
            </a:r>
            <a:r>
              <a:rPr lang="en-US" sz="2800" dirty="0" err="1">
                <a:solidFill>
                  <a:prstClr val="black"/>
                </a:solidFill>
                <a:latin typeface="Times New Roman" pitchFamily="18" charset="0"/>
                <a:cs typeface="Calibri" pitchFamily="34" charset="0"/>
              </a:rPr>
              <a:t>xen-ti-mét</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phiên</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âm</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từ</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tiếng</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nước</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ngoài</a:t>
            </a:r>
            <a:r>
              <a:rPr lang="en-US" sz="2800" dirty="0">
                <a:solidFill>
                  <a:prstClr val="black"/>
                </a:solidFill>
                <a:latin typeface="Times New Roman" pitchFamily="18" charset="0"/>
                <a:cs typeface="Calibri" pitchFamily="34" charset="0"/>
              </a:rPr>
              <a:t>. </a:t>
            </a:r>
          </a:p>
        </p:txBody>
      </p:sp>
    </p:spTree>
    <p:extLst>
      <p:ext uri="{BB962C8B-B14F-4D97-AF65-F5344CB8AC3E}">
        <p14:creationId xmlns:p14="http://schemas.microsoft.com/office/powerpoint/2010/main" val="334851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barn(inVertical)">
                                      <p:cBhvr>
                                        <p:cTn id="14" dur="500"/>
                                        <p:tgtEl>
                                          <p:spTgt spid="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circle(in)">
                                      <p:cBhvr>
                                        <p:cTn id="19" dur="2000"/>
                                        <p:tgtEl>
                                          <p:spTgt spid="1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wipe(down)">
                                      <p:cBhvr>
                                        <p:cTn id="24" dur="500"/>
                                        <p:tgtEl>
                                          <p:spTgt spid="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barn(inVertical)">
                                      <p:cBhvr>
                                        <p:cTn id="29" dur="500"/>
                                        <p:tgtEl>
                                          <p:spTgt spid="1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wipe(down)">
                                      <p:cBhvr>
                                        <p:cTn id="34" dur="500"/>
                                        <p:tgtEl>
                                          <p:spTgt spid="1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animEffect transition="in" filter="wipe(down)">
                                      <p:cBhvr>
                                        <p:cTn id="39" dur="500"/>
                                        <p:tgtEl>
                                          <p:spTgt spid="1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xEl>
                                              <p:pRg st="2" end="2"/>
                                            </p:txEl>
                                          </p:spTgt>
                                        </p:tgtEl>
                                        <p:attrNameLst>
                                          <p:attrName>style.visibility</p:attrName>
                                        </p:attrNameLst>
                                      </p:cBhvr>
                                      <p:to>
                                        <p:strVal val="visible"/>
                                      </p:to>
                                    </p:set>
                                    <p:animEffect transition="in" filter="barn(inVertical)">
                                      <p:cBhvr>
                                        <p:cTn id="4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98000" y="-1193800"/>
            <a:ext cx="4215430" cy="3825503"/>
          </a:xfrm>
          <a:prstGeom prst="rect">
            <a:avLst/>
          </a:prstGeom>
        </p:spPr>
      </p:pic>
      <p:pic>
        <p:nvPicPr>
          <p:cNvPr id="16"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extLst>
              <a:ext uri="{28A0092B-C50C-407E-A947-70E740481C1C}">
                <a14:useLocalDpi xmlns:a14="http://schemas.microsoft.com/office/drawing/2010/main" val="0"/>
              </a:ext>
            </a:extLst>
          </a:blip>
          <a:srcRect t="31667" b="33836"/>
          <a:stretch>
            <a:fillRect/>
          </a:stretch>
        </p:blipFill>
        <p:spPr>
          <a:xfrm rot="5400000" flipV="1">
            <a:off x="1284413" y="636453"/>
            <a:ext cx="2251880" cy="2480229"/>
          </a:xfrm>
          <a:prstGeom prst="rect">
            <a:avLst/>
          </a:prstGeom>
          <a:effectLst>
            <a:outerShdw blurRad="50800" dist="38100" dir="2700000" algn="tl" rotWithShape="0">
              <a:prstClr val="black">
                <a:alpha val="40000"/>
              </a:prstClr>
            </a:outerShdw>
          </a:effectLst>
        </p:spPr>
      </p:pic>
      <p:pic>
        <p:nvPicPr>
          <p:cNvPr id="17"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58545" y="128407"/>
            <a:ext cx="1347793" cy="1826383"/>
          </a:xfrm>
          <a:prstGeom prst="rect">
            <a:avLst/>
          </a:prstGeom>
        </p:spPr>
      </p:pic>
      <p:sp>
        <p:nvSpPr>
          <p:cNvPr id="18" name="文本框 18">
            <a:extLst>
              <a:ext uri="{FF2B5EF4-FFF2-40B4-BE49-F238E27FC236}">
                <a16:creationId xmlns:a16="http://schemas.microsoft.com/office/drawing/2014/main" id="{DB746C09-09B5-448F-AA25-65DF768EFA48}"/>
              </a:ext>
            </a:extLst>
          </p:cNvPr>
          <p:cNvSpPr txBox="1"/>
          <p:nvPr/>
        </p:nvSpPr>
        <p:spPr>
          <a:xfrm>
            <a:off x="1313542" y="807132"/>
            <a:ext cx="2193622" cy="2062103"/>
          </a:xfrm>
          <a:prstGeom prst="rect">
            <a:avLst/>
          </a:prstGeom>
          <a:noFill/>
        </p:spPr>
        <p:txBody>
          <a:bodyPr wrap="square" rtlCol="0">
            <a:spAutoFit/>
          </a:bodyPr>
          <a:lstStyle/>
          <a:p>
            <a:pPr algn="just">
              <a:spcAft>
                <a:spcPts val="800"/>
              </a:spcAft>
            </a:pPr>
            <a:r>
              <a:rPr lang="en-US" sz="3200" b="1" dirty="0" err="1">
                <a:solidFill>
                  <a:schemeClr val="bg1"/>
                </a:solidFill>
                <a:latin typeface="Times New Roman" panose="02020603050405020304" pitchFamily="18" charset="0"/>
                <a:cs typeface="Times New Roman" panose="02020603050405020304" pitchFamily="18" charset="0"/>
              </a:rPr>
              <a:t>Nhiệm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vụ</a:t>
            </a:r>
            <a:r>
              <a:rPr lang="en-US" sz="3200" b="1" dirty="0">
                <a:solidFill>
                  <a:schemeClr val="bg1"/>
                </a:solidFill>
                <a:latin typeface="Times New Roman" panose="02020603050405020304" pitchFamily="18" charset="0"/>
                <a:cs typeface="Times New Roman" panose="02020603050405020304" pitchFamily="18" charset="0"/>
              </a:rPr>
              <a:t> 3: </a:t>
            </a:r>
            <a:r>
              <a:rPr lang="en-US" sz="3200" dirty="0" err="1">
                <a:solidFill>
                  <a:schemeClr val="bg1"/>
                </a:solidFill>
                <a:latin typeface="Times New Roman" panose="02020603050405020304" pitchFamily="18" charset="0"/>
                <a:cs typeface="Times New Roman" panose="02020603050405020304" pitchFamily="18" charset="0"/>
              </a:rPr>
              <a:t>Truy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tìm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dấu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ngoặc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kép</a:t>
            </a:r>
            <a:endParaRPr lang="en-US" sz="2800" dirty="0">
              <a:solidFill>
                <a:schemeClr val="bg1"/>
              </a:solidFill>
              <a:latin typeface="Times New Roman" pitchFamily="18" charset="0"/>
              <a:cs typeface="Calibri" pitchFamily="34" charset="0"/>
            </a:endParaRPr>
          </a:p>
        </p:txBody>
      </p:sp>
      <p:sp>
        <p:nvSpPr>
          <p:cNvPr id="19" name="Rectangle 18"/>
          <p:cNvSpPr/>
          <p:nvPr/>
        </p:nvSpPr>
        <p:spPr>
          <a:xfrm>
            <a:off x="3954902" y="915367"/>
            <a:ext cx="7876027" cy="1953868"/>
          </a:xfrm>
          <a:prstGeom prst="rect">
            <a:avLst/>
          </a:prstGeom>
          <a:solidFill>
            <a:schemeClr val="bg1"/>
          </a:solidFill>
        </p:spPr>
        <p:txBody>
          <a:bodyPr wrap="square">
            <a:spAutoFit/>
          </a:bodyPr>
          <a:lstStyle/>
          <a:p>
            <a:pPr algn="just">
              <a:lnSpc>
                <a:spcPct val="150000"/>
              </a:lnSpc>
              <a:spcAft>
                <a:spcPts val="800"/>
              </a:spcAft>
            </a:pP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thêm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“Hang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Én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0" name="Rectangle 19"/>
          <p:cNvSpPr/>
          <p:nvPr/>
        </p:nvSpPr>
        <p:spPr>
          <a:xfrm>
            <a:off x="987187" y="3252200"/>
            <a:ext cx="7447129" cy="3323987"/>
          </a:xfrm>
          <a:prstGeom prst="rect">
            <a:avLst/>
          </a:prstGeom>
        </p:spPr>
        <p:txBody>
          <a:bodyPr wrap="square">
            <a:spAutoFit/>
          </a:bodyPr>
          <a:lstStyle/>
          <a:p>
            <a:pPr marL="30163" algn="just" fontAlgn="base">
              <a:lnSpc>
                <a:spcPct val="150000"/>
              </a:lnSpc>
              <a:spcBef>
                <a:spcPct val="0"/>
              </a:spcBef>
              <a:spcAft>
                <a:spcPct val="0"/>
              </a:spcAft>
              <a:tabLst>
                <a:tab pos="88900" algn="l"/>
                <a:tab pos="179388" algn="l"/>
              </a:tabLst>
            </a:pPr>
            <a:r>
              <a:rPr lang="en-US" sz="2800" b="1" i="1" dirty="0">
                <a:solidFill>
                  <a:prstClr val="black"/>
                </a:solidFill>
                <a:latin typeface="Times New Roman" pitchFamily="18" charset="0"/>
                <a:cs typeface="Times New Roman" pitchFamily="18" charset="0"/>
              </a:rPr>
              <a:t>- V</a:t>
            </a:r>
            <a:r>
              <a:rPr lang="vi-VN" sz="2800" b="1" i="1" dirty="0">
                <a:solidFill>
                  <a:prstClr val="black"/>
                </a:solidFill>
                <a:latin typeface="Times New Roman" pitchFamily="18" charset="0"/>
                <a:cs typeface="Times New Roman" pitchFamily="18" charset="0"/>
              </a:rPr>
              <a:t>ăn bản</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Cô</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Tô</a:t>
            </a:r>
            <a:r>
              <a:rPr lang="en-US" sz="2800" b="1" i="1"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Anh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quẩy</a:t>
            </a:r>
            <a:r>
              <a:rPr lang="en-US" sz="2800" i="1" dirty="0">
                <a:solidFill>
                  <a:prstClr val="black"/>
                </a:solidFill>
                <a:latin typeface="Times New Roman" pitchFamily="18" charset="0"/>
                <a:cs typeface="Times New Roman" pitchFamily="18" charset="0"/>
              </a:rPr>
              <a:t> 15 </a:t>
            </a:r>
            <a:r>
              <a:rPr lang="en-US" sz="2800" i="1" dirty="0" err="1">
                <a:solidFill>
                  <a:prstClr val="black"/>
                </a:solidFill>
                <a:latin typeface="Times New Roman" pitchFamily="18" charset="0"/>
                <a:cs typeface="Times New Roman" pitchFamily="18" charset="0"/>
              </a:rPr>
              <a:t>gánh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cho</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thuyền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anh</a:t>
            </a:r>
            <a:r>
              <a:rPr lang="en-US" sz="2800" i="1" dirty="0">
                <a:solidFill>
                  <a:prstClr val="black"/>
                </a:solidFill>
                <a:latin typeface="Times New Roman" pitchFamily="18" charset="0"/>
                <a:cs typeface="Times New Roman" pitchFamily="18" charset="0"/>
              </a:rPr>
              <a:t> : “</a:t>
            </a:r>
            <a:r>
              <a:rPr lang="en-US" sz="2800" i="1" dirty="0" err="1">
                <a:solidFill>
                  <a:prstClr val="black"/>
                </a:solidFill>
                <a:latin typeface="Times New Roman" pitchFamily="18" charset="0"/>
                <a:cs typeface="Times New Roman" pitchFamily="18" charset="0"/>
              </a:rPr>
              <a:t>Đi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ra</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khơi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bằng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nước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biển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thôi</a:t>
            </a:r>
            <a:r>
              <a:rPr lang="en-US" sz="2800" i="1"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en-US" sz="2800" i="1" dirty="0">
                <a:solidFill>
                  <a:prstClr val="black"/>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sử</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trích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dẫn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lời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nói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được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thuật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lại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theo</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lối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trực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tiếp</a:t>
            </a:r>
            <a:r>
              <a:rPr lang="en-US" sz="2800" i="1" dirty="0">
                <a:solidFill>
                  <a:prstClr val="black"/>
                </a:solidFill>
                <a:latin typeface="Times New Roman" pitchFamily="18" charset="0"/>
                <a:cs typeface="Times New Roman" pitchFamily="18" charset="0"/>
              </a:rPr>
              <a:t>. </a:t>
            </a:r>
          </a:p>
        </p:txBody>
      </p:sp>
      <p:pic>
        <p:nvPicPr>
          <p:cNvPr id="21" name="Picture 2" descr="Vẻ đẹp thơ mộng của biển đảo Cô Tô"/>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9011" y="3142624"/>
            <a:ext cx="3191918" cy="319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32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98000" y="-1193800"/>
            <a:ext cx="4215430" cy="3825503"/>
          </a:xfrm>
          <a:prstGeom prst="rect">
            <a:avLst/>
          </a:prstGeom>
        </p:spPr>
      </p:pic>
      <p:pic>
        <p:nvPicPr>
          <p:cNvPr id="16"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extLst>
              <a:ext uri="{28A0092B-C50C-407E-A947-70E740481C1C}">
                <a14:useLocalDpi xmlns:a14="http://schemas.microsoft.com/office/drawing/2010/main" val="0"/>
              </a:ext>
            </a:extLst>
          </a:blip>
          <a:srcRect t="31667" b="33836"/>
          <a:stretch>
            <a:fillRect/>
          </a:stretch>
        </p:blipFill>
        <p:spPr>
          <a:xfrm rot="5400000" flipV="1">
            <a:off x="1284413" y="636453"/>
            <a:ext cx="2251880" cy="2480229"/>
          </a:xfrm>
          <a:prstGeom prst="rect">
            <a:avLst/>
          </a:prstGeom>
          <a:effectLst>
            <a:outerShdw blurRad="50800" dist="38100" dir="2700000" algn="tl" rotWithShape="0">
              <a:prstClr val="black">
                <a:alpha val="40000"/>
              </a:prstClr>
            </a:outerShdw>
          </a:effectLst>
        </p:spPr>
      </p:pic>
      <p:pic>
        <p:nvPicPr>
          <p:cNvPr id="17"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58545" y="128407"/>
            <a:ext cx="1347793" cy="1826383"/>
          </a:xfrm>
          <a:prstGeom prst="rect">
            <a:avLst/>
          </a:prstGeom>
        </p:spPr>
      </p:pic>
      <p:sp>
        <p:nvSpPr>
          <p:cNvPr id="18" name="文本框 18">
            <a:extLst>
              <a:ext uri="{FF2B5EF4-FFF2-40B4-BE49-F238E27FC236}">
                <a16:creationId xmlns:a16="http://schemas.microsoft.com/office/drawing/2014/main" id="{DB746C09-09B5-448F-AA25-65DF768EFA48}"/>
              </a:ext>
            </a:extLst>
          </p:cNvPr>
          <p:cNvSpPr txBox="1"/>
          <p:nvPr/>
        </p:nvSpPr>
        <p:spPr>
          <a:xfrm>
            <a:off x="1313542" y="807132"/>
            <a:ext cx="2193622" cy="2062103"/>
          </a:xfrm>
          <a:prstGeom prst="rect">
            <a:avLst/>
          </a:prstGeom>
          <a:noFill/>
        </p:spPr>
        <p:txBody>
          <a:bodyPr wrap="square" rtlCol="0">
            <a:spAutoFit/>
          </a:bodyPr>
          <a:lstStyle/>
          <a:p>
            <a:pPr algn="just">
              <a:spcAft>
                <a:spcPts val="800"/>
              </a:spcAft>
            </a:pPr>
            <a:r>
              <a:rPr lang="en-US" sz="3200" b="1" dirty="0" err="1">
                <a:solidFill>
                  <a:prstClr val="white"/>
                </a:solidFill>
                <a:latin typeface="Times New Roman" panose="02020603050405020304" pitchFamily="18" charset="0"/>
                <a:cs typeface="Times New Roman" panose="02020603050405020304" pitchFamily="18" charset="0"/>
              </a:rPr>
              <a:t>Nhiệm</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vụ</a:t>
            </a:r>
            <a:r>
              <a:rPr lang="en-US" sz="3200" b="1" dirty="0">
                <a:solidFill>
                  <a:prstClr val="white"/>
                </a:solidFill>
                <a:latin typeface="Times New Roman" panose="02020603050405020304" pitchFamily="18" charset="0"/>
                <a:cs typeface="Times New Roman" panose="02020603050405020304" pitchFamily="18" charset="0"/>
              </a:rPr>
              <a:t> 3: </a:t>
            </a:r>
            <a:r>
              <a:rPr lang="en-US" sz="3200" dirty="0" err="1">
                <a:solidFill>
                  <a:prstClr val="white"/>
                </a:solidFill>
                <a:latin typeface="Times New Roman" panose="02020603050405020304" pitchFamily="18" charset="0"/>
                <a:cs typeface="Times New Roman" panose="02020603050405020304" pitchFamily="18" charset="0"/>
              </a:rPr>
              <a:t>Truy</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tìm</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dấu</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ngoặc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kép</a:t>
            </a:r>
            <a:endParaRPr lang="en-US" sz="2800" dirty="0">
              <a:solidFill>
                <a:prstClr val="white"/>
              </a:solidFill>
              <a:latin typeface="Times New Roman" pitchFamily="18" charset="0"/>
              <a:cs typeface="Calibri" pitchFamily="34" charset="0"/>
            </a:endParaRPr>
          </a:p>
        </p:txBody>
      </p:sp>
      <p:sp>
        <p:nvSpPr>
          <p:cNvPr id="19" name="Rectangle 18"/>
          <p:cNvSpPr/>
          <p:nvPr/>
        </p:nvSpPr>
        <p:spPr>
          <a:xfrm>
            <a:off x="3954902" y="915367"/>
            <a:ext cx="7876027" cy="1953868"/>
          </a:xfrm>
          <a:prstGeom prst="rect">
            <a:avLst/>
          </a:prstGeom>
          <a:solidFill>
            <a:schemeClr val="bg1"/>
          </a:solidFill>
        </p:spPr>
        <p:txBody>
          <a:bodyPr wrap="square">
            <a:spAutoFit/>
          </a:bodyPr>
          <a:lstStyle/>
          <a:p>
            <a:pPr algn="just">
              <a:lnSpc>
                <a:spcPct val="150000"/>
              </a:lnSpc>
              <a:spcAft>
                <a:spcPts val="800"/>
              </a:spcAft>
            </a:pP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thêm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“Hang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Én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9" name="Picture 8"/>
          <p:cNvPicPr>
            <a:picLocks noChangeAspect="1"/>
          </p:cNvPicPr>
          <p:nvPr/>
        </p:nvPicPr>
        <p:blipFill>
          <a:blip r:embed="rId7"/>
          <a:stretch>
            <a:fillRect/>
          </a:stretch>
        </p:blipFill>
        <p:spPr>
          <a:xfrm>
            <a:off x="1170238" y="3524930"/>
            <a:ext cx="2443315" cy="2997485"/>
          </a:xfrm>
          <a:prstGeom prst="rect">
            <a:avLst/>
          </a:prstGeom>
        </p:spPr>
      </p:pic>
      <p:sp>
        <p:nvSpPr>
          <p:cNvPr id="10" name="Rectangle 9"/>
          <p:cNvSpPr/>
          <p:nvPr/>
        </p:nvSpPr>
        <p:spPr>
          <a:xfrm>
            <a:off x="3844879" y="3361678"/>
            <a:ext cx="8096071" cy="3323987"/>
          </a:xfrm>
          <a:prstGeom prst="rect">
            <a:avLst/>
          </a:prstGeom>
        </p:spPr>
        <p:txBody>
          <a:bodyPr wrap="square">
            <a:spAutoFit/>
          </a:bodyPr>
          <a:lstStyle/>
          <a:p>
            <a:pPr marL="30163" algn="just" fontAlgn="base">
              <a:lnSpc>
                <a:spcPct val="150000"/>
              </a:lnSpc>
              <a:spcBef>
                <a:spcPct val="0"/>
              </a:spcBef>
              <a:spcAft>
                <a:spcPct val="0"/>
              </a:spcAft>
              <a:tabLst>
                <a:tab pos="88900" algn="l"/>
                <a:tab pos="179388" algn="l"/>
              </a:tabLst>
            </a:pPr>
            <a:r>
              <a:rPr lang="en-US" sz="2800" b="1" i="1" dirty="0">
                <a:solidFill>
                  <a:prstClr val="black"/>
                </a:solidFill>
                <a:latin typeface="Times New Roman" pitchFamily="18" charset="0"/>
                <a:cs typeface="Times New Roman" pitchFamily="18" charset="0"/>
              </a:rPr>
              <a:t>- V</a:t>
            </a:r>
            <a:r>
              <a:rPr lang="vi-VN" sz="2800" b="1" i="1" dirty="0">
                <a:solidFill>
                  <a:prstClr val="black"/>
                </a:solidFill>
                <a:latin typeface="Times New Roman" pitchFamily="18" charset="0"/>
                <a:cs typeface="Times New Roman" pitchFamily="18" charset="0"/>
              </a:rPr>
              <a:t>ăn bản</a:t>
            </a:r>
            <a:r>
              <a:rPr lang="en-US" sz="2800" b="1" i="1" dirty="0">
                <a:solidFill>
                  <a:prstClr val="black"/>
                </a:solidFill>
                <a:latin typeface="Times New Roman" pitchFamily="18" charset="0"/>
                <a:cs typeface="Times New Roman" pitchFamily="18" charset="0"/>
              </a:rPr>
              <a:t> </a:t>
            </a:r>
            <a:r>
              <a:rPr lang="vi-VN" sz="2800" b="1" i="1" dirty="0">
                <a:solidFill>
                  <a:prstClr val="black"/>
                </a:solidFill>
                <a:latin typeface="Times New Roman" pitchFamily="18" charset="0"/>
                <a:cs typeface="Times New Roman" pitchFamily="18" charset="0"/>
              </a:rPr>
              <a:t>Hang Én</a:t>
            </a:r>
            <a:r>
              <a:rPr lang="en-US" sz="2800" b="1" i="1"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thương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hải</a:t>
            </a:r>
            <a:r>
              <a:rPr lang="en-US" sz="2800" dirty="0">
                <a:solidFill>
                  <a:prstClr val="black"/>
                </a:solidFill>
                <a:latin typeface="Times New Roman" pitchFamily="18" charset="0"/>
                <a:cs typeface="Times New Roman" pitchFamily="18" charset="0"/>
              </a:rPr>
              <a:t> tang </a:t>
            </a:r>
            <a:r>
              <a:rPr lang="en-US" sz="2800" dirty="0" err="1">
                <a:solidFill>
                  <a:prstClr val="black"/>
                </a:solidFill>
                <a:latin typeface="Times New Roman" pitchFamily="18" charset="0"/>
                <a:cs typeface="Times New Roman" pitchFamily="18" charset="0"/>
              </a:rPr>
              <a:t>điền</a:t>
            </a:r>
            <a:r>
              <a:rPr lang="en-US" sz="2800" dirty="0">
                <a:solidFill>
                  <a:prstClr val="black"/>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sym typeface="Wingdings" panose="05000000000000000000" pitchFamily="2" charset="2"/>
              </a:rPr>
              <a:t> </a:t>
            </a:r>
            <a:r>
              <a:rPr lang="en-US" sz="2800" dirty="0" err="1">
                <a:solidFill>
                  <a:prstClr val="black"/>
                </a:solidFill>
                <a:latin typeface="Times New Roman" pitchFamily="18" charset="0"/>
                <a:cs typeface="Times New Roman" pitchFamily="18" charset="0"/>
              </a:rPr>
              <a:t>Đánh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hiểu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nghĩa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biệt</a:t>
            </a:r>
            <a:r>
              <a:rPr lang="en-US" sz="2800"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fr-FR" sz="2800" dirty="0">
                <a:solidFill>
                  <a:prstClr val="black"/>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sử</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b="1" i="1" dirty="0">
                <a:solidFill>
                  <a:srgbClr val="FF0000"/>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ngầm</a:t>
            </a:r>
            <a:r>
              <a:rPr lang="en-US" sz="2800" dirty="0">
                <a:solidFill>
                  <a:prstClr val="black"/>
                </a:solidFill>
                <a:latin typeface="Times New Roman" pitchFamily="18" charset="0"/>
                <a:cs typeface="Times New Roman" pitchFamily="18" charset="0"/>
              </a:rPr>
              <a:t> ý </a:t>
            </a:r>
            <a:r>
              <a:rPr lang="en-US" sz="2800" dirty="0" err="1">
                <a:solidFill>
                  <a:prstClr val="black"/>
                </a:solidFill>
                <a:latin typeface="Times New Roman" pitchFamily="18" charset="0"/>
                <a:cs typeface="Times New Roman" pitchFamily="18" charset="0"/>
              </a:rPr>
              <a:t>nói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sự</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đổi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biển</a:t>
            </a:r>
            <a:r>
              <a:rPr lang="en-US" sz="2800" dirty="0">
                <a:solidFill>
                  <a:prstClr val="black"/>
                </a:solidFill>
                <a:latin typeface="Times New Roman" pitchFamily="18" charset="0"/>
                <a:cs typeface="Times New Roman" pitchFamily="18" charset="0"/>
              </a:rPr>
              <a:t> sang hang </a:t>
            </a:r>
            <a:r>
              <a:rPr lang="en-US" sz="2800" dirty="0" err="1">
                <a:solidFill>
                  <a:prstClr val="black"/>
                </a:solidFill>
                <a:latin typeface="Times New Roman" pitchFamily="18" charset="0"/>
                <a:cs typeface="Times New Roman" pitchFamily="18" charset="0"/>
              </a:rPr>
              <a:t>động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còn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tích</a:t>
            </a:r>
            <a:r>
              <a:rPr lang="en-US" sz="2800" dirty="0">
                <a:solidFill>
                  <a:prstClr val="black"/>
                </a:solidFill>
                <a:latin typeface="Times New Roman" pitchFamily="18" charset="0"/>
                <a:cs typeface="Times New Roman" pitchFamily="18" charset="0"/>
              </a:rPr>
              <a:t> ở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hóa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thạch</a:t>
            </a:r>
            <a:r>
              <a:rPr lang="en-US" sz="28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31651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2603">
            <a:off x="9425567" y="-144134"/>
            <a:ext cx="4895194" cy="7146269"/>
          </a:xfrm>
          <a:prstGeom prst="rect">
            <a:avLst/>
          </a:prstGeom>
        </p:spPr>
      </p:pic>
      <p:pic>
        <p:nvPicPr>
          <p:cNvPr id="5" name="图片 8" descr="图片包含 植物&#10;&#10;已生成极高可信度的说明">
            <a:extLst>
              <a:ext uri="{FF2B5EF4-FFF2-40B4-BE49-F238E27FC236}">
                <a16:creationId xmlns:a16="http://schemas.microsoft.com/office/drawing/2014/main" id="{684116D5-8054-4803-A449-5DFDAF2397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2297" y="225314"/>
            <a:ext cx="2049209" cy="13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48" descr="图片包含 户外, 地面, 人员, 建筑物&#10;&#10;已生成高可信度的说明">
            <a:extLst>
              <a:ext uri="{FF2B5EF4-FFF2-40B4-BE49-F238E27FC236}">
                <a16:creationId xmlns:a16="http://schemas.microsoft.com/office/drawing/2014/main" id="{E9F61E72-67D0-45E1-982A-3C8495729C41}"/>
              </a:ext>
            </a:extLst>
          </p:cNvPr>
          <p:cNvPicPr>
            <a:picLocks noChangeAspect="1"/>
          </p:cNvPicPr>
          <p:nvPr/>
        </p:nvPicPr>
        <p:blipFill rotWithShape="1">
          <a:blip r:embed="rId6">
            <a:grayscl/>
          </a:blip>
          <a:srcRect t="31667" r="80784" b="33836"/>
          <a:stretch>
            <a:fillRect/>
          </a:stretch>
        </p:blipFill>
        <p:spPr bwMode="auto">
          <a:xfrm rot="5400000" flipV="1">
            <a:off x="5322099" y="-805069"/>
            <a:ext cx="1147762" cy="3945128"/>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7"/>
          <a:stretch>
            <a:fillRect/>
          </a:stretch>
        </p:blipFill>
        <p:spPr>
          <a:xfrm>
            <a:off x="4103600" y="593614"/>
            <a:ext cx="3584759" cy="1396105"/>
          </a:xfrm>
          <a:prstGeom prst="rect">
            <a:avLst/>
          </a:prstGeom>
        </p:spPr>
      </p:pic>
      <p:sp>
        <p:nvSpPr>
          <p:cNvPr id="9" name="Rectangle 8"/>
          <p:cNvSpPr>
            <a:spLocks noChangeArrowheads="1"/>
          </p:cNvSpPr>
          <p:nvPr/>
        </p:nvSpPr>
        <p:spPr bwMode="auto">
          <a:xfrm>
            <a:off x="420597" y="2109676"/>
            <a:ext cx="10950764" cy="3785652"/>
          </a:xfrm>
          <a:prstGeom prst="rect">
            <a:avLst/>
          </a:prstGeom>
          <a:noFill/>
          <a:ln w="9525">
            <a:noFill/>
            <a:miter lim="800000"/>
            <a:headEnd/>
            <a:tailEnd/>
          </a:ln>
        </p:spPr>
        <p:txBody>
          <a:bodyPr wrap="square">
            <a:spAutoFit/>
          </a:bodyPr>
          <a:lstStyle/>
          <a:p>
            <a:pPr algn="just" fontAlgn="base">
              <a:lnSpc>
                <a:spcPct val="150000"/>
              </a:lnSpc>
              <a:spcBef>
                <a:spcPct val="0"/>
              </a:spcBef>
              <a:spcAft>
                <a:spcPct val="0"/>
              </a:spcAft>
            </a:pPr>
            <a:r>
              <a:rPr lang="en-US" sz="3200" i="1" dirty="0">
                <a:solidFill>
                  <a:prstClr val="black"/>
                </a:solidFill>
                <a:latin typeface="Times New Roman" pitchFamily="18" charset="0"/>
                <a:cs typeface="Times New Roman" pitchFamily="18" charset="0"/>
              </a:rPr>
              <a:t>a. </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nhân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gọi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bằng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chú</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pPr>
            <a:r>
              <a:rPr lang="fr-FR" sz="3200" i="1" dirty="0">
                <a:solidFill>
                  <a:prstClr val="black"/>
                </a:solidFill>
                <a:latin typeface="Times New Roman" pitchFamily="18" charset="0"/>
                <a:cs typeface="Times New Roman" pitchFamily="18" charset="0"/>
              </a:rPr>
              <a:t>b.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nhân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với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những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ngữ</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cử</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chỉ</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điệu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bộ</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 “</a:t>
            </a:r>
            <a:r>
              <a:rPr lang="fr-FR" sz="3200" i="1" dirty="0" err="1">
                <a:solidFill>
                  <a:prstClr val="black"/>
                </a:solidFill>
                <a:latin typeface="Times New Roman" pitchFamily="18" charset="0"/>
                <a:cs typeface="Times New Roman" pitchFamily="18" charset="0"/>
              </a:rPr>
              <a:t>thản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nhiên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lại</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pPr>
            <a:r>
              <a:rPr lang="fr-FR" sz="3200" b="1" i="1" dirty="0">
                <a:solidFill>
                  <a:prstClr val="black"/>
                </a:solidFill>
                <a:latin typeface="Times New Roman" pitchFamily="18" charset="0"/>
                <a:cs typeface="Times New Roman" pitchFamily="18" charset="0"/>
                <a:sym typeface="Wingdings" pitchFamily="2" charset="2"/>
              </a:rPr>
              <a:t></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làm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trở</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gần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gũi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sống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động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quen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thuộc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những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bạn</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7112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9454" y="3957129"/>
            <a:ext cx="2943380" cy="4296905"/>
          </a:xfrm>
          <a:prstGeom prst="rect">
            <a:avLst/>
          </a:prstGeom>
        </p:spPr>
      </p:pic>
      <p:sp>
        <p:nvSpPr>
          <p:cNvPr id="5" name="Rectangle 4"/>
          <p:cNvSpPr>
            <a:spLocks noChangeArrowheads="1"/>
          </p:cNvSpPr>
          <p:nvPr/>
        </p:nvSpPr>
        <p:spPr bwMode="auto">
          <a:xfrm>
            <a:off x="317809" y="2146733"/>
            <a:ext cx="11430000" cy="3697166"/>
          </a:xfrm>
          <a:prstGeom prst="rect">
            <a:avLst/>
          </a:prstGeom>
          <a:noFill/>
          <a:ln w="9525">
            <a:noFill/>
            <a:miter lim="800000"/>
            <a:headEnd/>
            <a:tailEnd/>
          </a:ln>
        </p:spPr>
        <p:txBody>
          <a:bodyPr>
            <a:spAutoFit/>
          </a:bodyPr>
          <a:lstStyle/>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rPr>
              <a:t>a.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nhân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Gọi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là “</a:t>
            </a:r>
            <a:r>
              <a:rPr lang="fr-FR" sz="3200" i="1" dirty="0" err="1">
                <a:solidFill>
                  <a:prstClr val="black"/>
                </a:solidFill>
                <a:latin typeface="Times New Roman" pitchFamily="18" charset="0"/>
                <a:cs typeface="Times New Roman" pitchFamily="18" charset="0"/>
              </a:rPr>
              <a:t>bạn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cũng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phân</a:t>
            </a:r>
            <a:r>
              <a:rPr lang="fr-FR" sz="3200" i="1" dirty="0">
                <a:solidFill>
                  <a:prstClr val="black"/>
                </a:solidFill>
                <a:latin typeface="Times New Roman" pitchFamily="18" charset="0"/>
                <a:cs typeface="Times New Roman" pitchFamily="18" charset="0"/>
              </a:rPr>
              <a:t> chia </a:t>
            </a:r>
            <a:r>
              <a:rPr lang="fr-FR" sz="3200" i="1" dirty="0" err="1">
                <a:solidFill>
                  <a:prstClr val="black"/>
                </a:solidFill>
                <a:latin typeface="Times New Roman" pitchFamily="18" charset="0"/>
                <a:cs typeface="Times New Roman" pitchFamily="18" charset="0"/>
              </a:rPr>
              <a:t>thành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các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độ</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tuổi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và</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tính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cách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thiếu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niên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ngủ</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nướng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say</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giấc</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sym typeface="Wingdings" pitchFamily="2" charset="2"/>
              </a:rPr>
              <a:t></a:t>
            </a:r>
            <a:r>
              <a:rPr lang="fr-FR" sz="3200"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b="1"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làm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trở</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gần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gũi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sống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động</a:t>
            </a:r>
            <a:r>
              <a:rPr lang="fr-FR" sz="3200" i="1" dirty="0">
                <a:solidFill>
                  <a:prstClr val="black"/>
                </a:solidFill>
                <a:latin typeface="Times New Roman" pitchFamily="18" charset="0"/>
                <a:cs typeface="Times New Roman" pitchFamily="18" charset="0"/>
              </a:rPr>
              <a:t>. </a:t>
            </a:r>
            <a:endParaRPr lang="en-US" sz="3200" i="1" dirty="0">
              <a:solidFill>
                <a:prstClr val="black"/>
              </a:solidFill>
              <a:latin typeface="Times New Roman" pitchFamily="18" charset="0"/>
              <a:cs typeface="Times New Roman" pitchFamily="18" charset="0"/>
            </a:endParaRPr>
          </a:p>
        </p:txBody>
      </p:sp>
      <p:pic>
        <p:nvPicPr>
          <p:cNvPr id="6"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duotone>
              <a:prstClr val="black"/>
              <a:schemeClr val="tx2">
                <a:tint val="45000"/>
                <a:satMod val="400000"/>
              </a:schemeClr>
            </a:duotone>
            <a:extLst>
              <a:ext uri="{28A0092B-C50C-407E-A947-70E740481C1C}">
                <a14:useLocalDpi xmlns:a14="http://schemas.microsoft.com/office/drawing/2010/main" val="0"/>
              </a:ext>
            </a:extLst>
          </a:blip>
          <a:srcRect t="31667" b="33836"/>
          <a:stretch>
            <a:fillRect/>
          </a:stretch>
        </p:blipFill>
        <p:spPr>
          <a:xfrm rot="5400000" flipV="1">
            <a:off x="2250612" y="-199782"/>
            <a:ext cx="1228302" cy="3129122"/>
          </a:xfrm>
          <a:prstGeom prst="rect">
            <a:avLst/>
          </a:prstGeom>
          <a:effectLst>
            <a:outerShdw blurRad="50800" dist="38100" dir="2700000" algn="tl" rotWithShape="0">
              <a:prstClr val="black">
                <a:alpha val="40000"/>
              </a:prstClr>
            </a:outerShdw>
          </a:effectLst>
        </p:spPr>
      </p:pic>
      <p:pic>
        <p:nvPicPr>
          <p:cNvPr id="8"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188509" y="128407"/>
            <a:ext cx="1347793" cy="1826383"/>
          </a:xfrm>
          <a:prstGeom prst="rect">
            <a:avLst/>
          </a:prstGeom>
        </p:spPr>
      </p:pic>
      <p:pic>
        <p:nvPicPr>
          <p:cNvPr id="9" name="Picture 8"/>
          <p:cNvPicPr>
            <a:picLocks noChangeAspect="1"/>
          </p:cNvPicPr>
          <p:nvPr/>
        </p:nvPicPr>
        <p:blipFill>
          <a:blip r:embed="rId7"/>
          <a:stretch>
            <a:fillRect/>
          </a:stretch>
        </p:blipFill>
        <p:spPr>
          <a:xfrm>
            <a:off x="1072383" y="750628"/>
            <a:ext cx="3584759" cy="1396105"/>
          </a:xfrm>
          <a:prstGeom prst="rect">
            <a:avLst/>
          </a:prstGeom>
        </p:spPr>
      </p:pic>
    </p:spTree>
    <p:extLst>
      <p:ext uri="{BB962C8B-B14F-4D97-AF65-F5344CB8AC3E}">
        <p14:creationId xmlns:p14="http://schemas.microsoft.com/office/powerpoint/2010/main" val="120462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10447694" y="4002305"/>
            <a:ext cx="3602026" cy="4339791"/>
          </a:xfrm>
          <a:prstGeom prst="rect">
            <a:avLst/>
          </a:prstGeom>
        </p:spPr>
      </p:pic>
      <p:pic>
        <p:nvPicPr>
          <p:cNvPr id="9"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7">
            <a:duotone>
              <a:prstClr val="black"/>
              <a:schemeClr val="tx2">
                <a:tint val="45000"/>
                <a:satMod val="400000"/>
              </a:schemeClr>
            </a:duotone>
            <a:extLst>
              <a:ext uri="{28A0092B-C50C-407E-A947-70E740481C1C}">
                <a14:useLocalDpi xmlns:a14="http://schemas.microsoft.com/office/drawing/2010/main" val="0"/>
              </a:ext>
            </a:extLst>
          </a:blip>
          <a:srcRect t="31667" b="33836"/>
          <a:stretch>
            <a:fillRect/>
          </a:stretch>
        </p:blipFill>
        <p:spPr>
          <a:xfrm rot="5400000" flipV="1">
            <a:off x="2250612" y="-199782"/>
            <a:ext cx="1228302" cy="3129122"/>
          </a:xfrm>
          <a:prstGeom prst="rect">
            <a:avLst/>
          </a:prstGeom>
          <a:effectLst>
            <a:outerShdw blurRad="50800" dist="38100" dir="2700000" algn="tl" rotWithShape="0">
              <a:prstClr val="black">
                <a:alpha val="40000"/>
              </a:prstClr>
            </a:outerShdw>
          </a:effectLst>
        </p:spPr>
      </p:pic>
      <p:sp>
        <p:nvSpPr>
          <p:cNvPr id="11" name="Rectangle 10"/>
          <p:cNvSpPr>
            <a:spLocks noChangeArrowheads="1"/>
          </p:cNvSpPr>
          <p:nvPr/>
        </p:nvSpPr>
        <p:spPr bwMode="auto">
          <a:xfrm>
            <a:off x="358752" y="2324153"/>
            <a:ext cx="11430000" cy="3697166"/>
          </a:xfrm>
          <a:prstGeom prst="rect">
            <a:avLst/>
          </a:prstGeom>
          <a:noFill/>
          <a:ln w="9525">
            <a:noFill/>
            <a:miter lim="800000"/>
            <a:headEnd/>
            <a:tailEnd/>
          </a:ln>
        </p:spPr>
        <p:txBody>
          <a:bodyPr>
            <a:spAutoFit/>
          </a:bodyPr>
          <a:lstStyle/>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rPr>
              <a:t>b.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Vẻ</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đẹp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của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đàn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bướm</a:t>
            </a:r>
            <a:r>
              <a:rPr lang="fr-FR" sz="3200" i="1" dirty="0">
                <a:solidFill>
                  <a:prstClr val="black"/>
                </a:solidFill>
                <a:latin typeface="Times New Roman" pitchFamily="18" charset="0"/>
                <a:cs typeface="Times New Roman" pitchFamily="18" charset="0"/>
              </a:rPr>
              <a:t> khi </a:t>
            </a:r>
            <a:r>
              <a:rPr lang="fr-FR" sz="3200" i="1" dirty="0" err="1">
                <a:solidFill>
                  <a:prstClr val="black"/>
                </a:solidFill>
                <a:latin typeface="Times New Roman" pitchFamily="18" charset="0"/>
                <a:cs typeface="Times New Roman" pitchFamily="18" charset="0"/>
              </a:rPr>
              <a:t>đậu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mặt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đất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ví</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với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hoa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lá</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ai </a:t>
            </a:r>
            <a:r>
              <a:rPr lang="fr-FR" sz="3200" i="1" dirty="0" err="1">
                <a:solidFill>
                  <a:prstClr val="black"/>
                </a:solidFill>
                <a:latin typeface="Times New Roman" pitchFamily="18" charset="0"/>
                <a:cs typeface="Times New Roman" pitchFamily="18" charset="0"/>
              </a:rPr>
              <a:t>ngẫu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hứng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mặt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đất</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fr-FR" sz="3200" b="1" i="1" dirty="0">
                <a:solidFill>
                  <a:prstClr val="black"/>
                </a:solidFill>
                <a:latin typeface="Times New Roman" pitchFamily="18" charset="0"/>
                <a:cs typeface="Times New Roman" pitchFamily="18" charset="0"/>
                <a:sym typeface="Wingdings" pitchFamily="2" charset="2"/>
              </a:rPr>
              <a:t></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b="1"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tăng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sức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gợi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sự</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diễn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đạt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hình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ảnh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đàn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bướm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đậu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thành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từng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vạt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đẹp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rực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rỡ</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hoa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lá</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và</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thấy</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cảm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xúc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của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viết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trước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vẻ</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đẹp</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p:txBody>
      </p:sp>
      <p:pic>
        <p:nvPicPr>
          <p:cNvPr id="12"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8336">
            <a:off x="188509" y="128407"/>
            <a:ext cx="1347793" cy="1826383"/>
          </a:xfrm>
          <a:prstGeom prst="rect">
            <a:avLst/>
          </a:prstGeom>
        </p:spPr>
      </p:pic>
      <p:pic>
        <p:nvPicPr>
          <p:cNvPr id="13" name="Picture 12"/>
          <p:cNvPicPr>
            <a:picLocks noChangeAspect="1"/>
          </p:cNvPicPr>
          <p:nvPr/>
        </p:nvPicPr>
        <p:blipFill>
          <a:blip r:embed="rId9"/>
          <a:stretch>
            <a:fillRect/>
          </a:stretch>
        </p:blipFill>
        <p:spPr>
          <a:xfrm>
            <a:off x="1072383" y="750628"/>
            <a:ext cx="3584759" cy="1396105"/>
          </a:xfrm>
          <a:prstGeom prst="rect">
            <a:avLst/>
          </a:prstGeom>
        </p:spPr>
      </p:pic>
    </p:spTree>
    <p:extLst>
      <p:ext uri="{BB962C8B-B14F-4D97-AF65-F5344CB8AC3E}">
        <p14:creationId xmlns:p14="http://schemas.microsoft.com/office/powerpoint/2010/main" val="83932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36800" y="2311400"/>
            <a:ext cx="7264400" cy="2794000"/>
          </a:xfrm>
          <a:prstGeom prst="rect">
            <a:avLst/>
          </a:prstGeom>
        </p:spPr>
      </p:pic>
      <p:pic>
        <p:nvPicPr>
          <p:cNvPr id="5"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2235">
            <a:off x="944673" y="-383990"/>
            <a:ext cx="3072516" cy="893823"/>
          </a:xfrm>
          <a:prstGeom prst="rect">
            <a:avLst/>
          </a:prstGeom>
        </p:spPr>
      </p:pic>
      <p:pic>
        <p:nvPicPr>
          <p:cNvPr id="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2235">
            <a:off x="1297647" y="6203155"/>
            <a:ext cx="3072516" cy="893823"/>
          </a:xfrm>
          <a:prstGeom prst="rect">
            <a:avLst/>
          </a:prstGeom>
        </p:spPr>
      </p:pic>
      <p:pic>
        <p:nvPicPr>
          <p:cNvPr id="7"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839200" y="3529008"/>
            <a:ext cx="3857158" cy="3914090"/>
          </a:xfrm>
          <a:prstGeom prst="rect">
            <a:avLst/>
          </a:prstGeom>
        </p:spPr>
      </p:pic>
      <p:pic>
        <p:nvPicPr>
          <p:cNvPr id="8"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76" flipH="1">
            <a:off x="791426" y="2633337"/>
            <a:ext cx="1583879" cy="2697007"/>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12400" y="-119597"/>
            <a:ext cx="3135829" cy="2874928"/>
          </a:xfrm>
          <a:prstGeom prst="rect">
            <a:avLst/>
          </a:prstGeom>
        </p:spPr>
      </p:pic>
      <p:sp>
        <p:nvSpPr>
          <p:cNvPr id="4" name="TextBox 3">
            <a:extLst>
              <a:ext uri="{FF2B5EF4-FFF2-40B4-BE49-F238E27FC236}">
                <a16:creationId xmlns:a16="http://schemas.microsoft.com/office/drawing/2014/main" id="{4E3B981E-E055-D26D-BF1D-671C602AB509}"/>
              </a:ext>
            </a:extLst>
          </p:cNvPr>
          <p:cNvSpPr txBox="1"/>
          <p:nvPr/>
        </p:nvSpPr>
        <p:spPr>
          <a:xfrm>
            <a:off x="1631341" y="2409049"/>
            <a:ext cx="8675317" cy="2431178"/>
          </a:xfrm>
          <a:prstGeom prst="rect">
            <a:avLst/>
          </a:prstGeom>
          <a:noFill/>
        </p:spPr>
        <p:txBody>
          <a:bodyPr wrap="square" rtlCol="0">
            <a:spAutoFit/>
          </a:bodyPr>
          <a:lstStyle/>
          <a:p>
            <a:pPr algn="ctr">
              <a:lnSpc>
                <a:spcPct val="150000"/>
              </a:lnSpc>
            </a:pPr>
            <a:r>
              <a:rPr lang="en-US" sz="5400" b="1" dirty="0">
                <a:solidFill>
                  <a:schemeClr val="accent6">
                    <a:lumMod val="50000"/>
                  </a:schemeClr>
                </a:solidFill>
                <a:latin typeface="Cambria" panose="02040503050406030204" pitchFamily="18" charset="0"/>
                <a:ea typeface="Cambria" panose="02040503050406030204" pitchFamily="18" charset="0"/>
              </a:rPr>
              <a:t>TIẾT 60: THTV</a:t>
            </a:r>
          </a:p>
          <a:p>
            <a:pPr algn="ctr">
              <a:lnSpc>
                <a:spcPct val="150000"/>
              </a:lnSpc>
            </a:pPr>
            <a:r>
              <a:rPr lang="en-US" sz="5400" b="1" dirty="0">
                <a:solidFill>
                  <a:schemeClr val="accent6">
                    <a:lumMod val="50000"/>
                  </a:schemeClr>
                </a:solidFill>
                <a:latin typeface="Cambria" panose="02040503050406030204" pitchFamily="18" charset="0"/>
                <a:ea typeface="Cambria" panose="02040503050406030204" pitchFamily="18" charset="0"/>
              </a:rPr>
              <a:t>(DẤU NGOẶC KÉP)</a:t>
            </a:r>
          </a:p>
        </p:txBody>
      </p:sp>
    </p:spTree>
    <p:extLst>
      <p:ext uri="{BB962C8B-B14F-4D97-AF65-F5344CB8AC3E}">
        <p14:creationId xmlns:p14="http://schemas.microsoft.com/office/powerpoint/2010/main" val="362936522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98000" y="-1193800"/>
            <a:ext cx="4215430" cy="3825503"/>
          </a:xfrm>
          <a:prstGeom prst="rect">
            <a:avLst/>
          </a:prstGeom>
        </p:spPr>
      </p:pic>
      <p:pic>
        <p:nvPicPr>
          <p:cNvPr id="16"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duotone>
              <a:prstClr val="black"/>
              <a:schemeClr val="tx2">
                <a:tint val="45000"/>
                <a:satMod val="400000"/>
              </a:schemeClr>
            </a:duotone>
            <a:extLst>
              <a:ext uri="{28A0092B-C50C-407E-A947-70E740481C1C}">
                <a14:useLocalDpi xmlns:a14="http://schemas.microsoft.com/office/drawing/2010/main" val="0"/>
              </a:ext>
            </a:extLst>
          </a:blip>
          <a:srcRect t="31667" b="33836"/>
          <a:stretch>
            <a:fillRect/>
          </a:stretch>
        </p:blipFill>
        <p:spPr>
          <a:xfrm rot="5400000" flipV="1">
            <a:off x="2250612" y="-199782"/>
            <a:ext cx="1228302" cy="3129122"/>
          </a:xfrm>
          <a:prstGeom prst="rect">
            <a:avLst/>
          </a:prstGeom>
          <a:effectLst>
            <a:outerShdw blurRad="50800" dist="38100" dir="2700000" algn="tl" rotWithShape="0">
              <a:prstClr val="black">
                <a:alpha val="40000"/>
              </a:prstClr>
            </a:outerShdw>
          </a:effectLst>
        </p:spPr>
      </p:pic>
      <p:pic>
        <p:nvPicPr>
          <p:cNvPr id="17"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188509" y="128407"/>
            <a:ext cx="1347793" cy="1826383"/>
          </a:xfrm>
          <a:prstGeom prst="rect">
            <a:avLst/>
          </a:prstGeom>
        </p:spPr>
      </p:pic>
      <p:pic>
        <p:nvPicPr>
          <p:cNvPr id="18" name="Picture 17"/>
          <p:cNvPicPr>
            <a:picLocks noChangeAspect="1"/>
          </p:cNvPicPr>
          <p:nvPr/>
        </p:nvPicPr>
        <p:blipFill>
          <a:blip r:embed="rId7"/>
          <a:stretch>
            <a:fillRect/>
          </a:stretch>
        </p:blipFill>
        <p:spPr>
          <a:xfrm>
            <a:off x="1072383" y="750628"/>
            <a:ext cx="3584759" cy="1396105"/>
          </a:xfrm>
          <a:prstGeom prst="rect">
            <a:avLst/>
          </a:prstGeom>
        </p:spPr>
      </p:pic>
      <p:sp>
        <p:nvSpPr>
          <p:cNvPr id="19" name="Rectangle 18"/>
          <p:cNvSpPr>
            <a:spLocks noChangeArrowheads="1"/>
          </p:cNvSpPr>
          <p:nvPr/>
        </p:nvSpPr>
        <p:spPr bwMode="auto">
          <a:xfrm>
            <a:off x="536173" y="2335758"/>
            <a:ext cx="11306175" cy="3785652"/>
          </a:xfrm>
          <a:prstGeom prst="rect">
            <a:avLst/>
          </a:prstGeom>
          <a:noFill/>
          <a:ln w="9525">
            <a:noFill/>
            <a:miter lim="800000"/>
            <a:headEnd/>
            <a:tailEnd/>
          </a:ln>
        </p:spPr>
        <p:txBody>
          <a:bodyPr>
            <a:spAutoFit/>
          </a:bodyPr>
          <a:lstStyle/>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rPr>
              <a:t>c.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So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cửa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thứ</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hai</a:t>
            </a:r>
            <a:r>
              <a:rPr lang="fr-FR" sz="3200" i="1" dirty="0">
                <a:solidFill>
                  <a:prstClr val="black"/>
                </a:solidFill>
                <a:latin typeface="Times New Roman" pitchFamily="18" charset="0"/>
                <a:cs typeface="Times New Roman" pitchFamily="18" charset="0"/>
              </a:rPr>
              <a:t> ở </a:t>
            </a:r>
            <a:r>
              <a:rPr lang="fr-FR" sz="3200" i="1" dirty="0" err="1">
                <a:solidFill>
                  <a:prstClr val="black"/>
                </a:solidFill>
                <a:latin typeface="Times New Roman" pitchFamily="18" charset="0"/>
                <a:cs typeface="Times New Roman" pitchFamily="18" charset="0"/>
              </a:rPr>
              <a:t>hang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thông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mặt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đất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cao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rộng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giếng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khổng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lồ</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fr-FR" sz="3200" b="1" i="1" dirty="0">
                <a:solidFill>
                  <a:prstClr val="black"/>
                </a:solidFill>
                <a:latin typeface="Times New Roman" pitchFamily="18" charset="0"/>
                <a:cs typeface="Times New Roman" pitchFamily="18" charset="0"/>
                <a:sym typeface="Wingdings" panose="05000000000000000000" pitchFamily="2" charset="2"/>
              </a:rPr>
              <a:t></a:t>
            </a:r>
            <a:r>
              <a:rPr lang="vi-VN" sz="3200" b="1" i="1" dirty="0">
                <a:solidFill>
                  <a:prstClr val="black"/>
                </a:solidFill>
                <a:latin typeface="Times New Roman" pitchFamily="18" charset="0"/>
                <a:cs typeface="Times New Roman" pitchFamily="18" charset="0"/>
                <a:sym typeface="Wingdings" panose="05000000000000000000" pitchFamily="2" charset="2"/>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b="1"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giúp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đối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tượng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trở</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cụ</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thể</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dễ</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hình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dung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tăng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sức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gợi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hình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gợi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cảm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sự</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diễn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đạt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tạo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cảm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giác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choáng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ngợp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trước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không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gian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rộng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và</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trong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trẻo</a:t>
            </a:r>
            <a:r>
              <a:rPr lang="fr-FR" sz="3200" i="1" dirty="0">
                <a:solidFill>
                  <a:prstClr val="black"/>
                </a:solidFill>
                <a:latin typeface="Times New Roman" pitchFamily="18" charset="0"/>
                <a:cs typeface="Times New Roman" pitchFamily="18" charset="0"/>
              </a:rPr>
              <a:t>.</a:t>
            </a:r>
            <a:endParaRPr lang="en-US" sz="3200" i="1" dirty="0">
              <a:solidFill>
                <a:prstClr val="black"/>
              </a:solidFill>
              <a:cs typeface="Arial" charset="0"/>
            </a:endParaRPr>
          </a:p>
        </p:txBody>
      </p:sp>
    </p:spTree>
    <p:extLst>
      <p:ext uri="{BB962C8B-B14F-4D97-AF65-F5344CB8AC3E}">
        <p14:creationId xmlns:p14="http://schemas.microsoft.com/office/powerpoint/2010/main" val="5483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1000"/>
                                        <p:tgtEl>
                                          <p:spTgt spid="19">
                                            <p:txEl>
                                              <p:pRg st="0" end="0"/>
                                            </p:txEl>
                                          </p:spTgt>
                                        </p:tgtEl>
                                      </p:cBhvr>
                                    </p:animEffect>
                                    <p:anim calcmode="lin" valueType="num">
                                      <p:cBhvr>
                                        <p:cTn id="13"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fade">
                                      <p:cBhvr>
                                        <p:cTn id="19" dur="1000"/>
                                        <p:tgtEl>
                                          <p:spTgt spid="19">
                                            <p:txEl>
                                              <p:pRg st="1" end="1"/>
                                            </p:txEl>
                                          </p:spTgt>
                                        </p:tgtEl>
                                      </p:cBhvr>
                                    </p:animEffect>
                                    <p:anim calcmode="lin" valueType="num">
                                      <p:cBhvr>
                                        <p:cTn id="20"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2679" y="4408049"/>
            <a:ext cx="7153166" cy="2771852"/>
          </a:xfrm>
          <a:prstGeom prst="rect">
            <a:avLst/>
          </a:prstGeom>
        </p:spPr>
      </p:pic>
      <p:pic>
        <p:nvPicPr>
          <p:cNvPr id="4"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535811">
            <a:off x="4710428" y="6156762"/>
            <a:ext cx="2771144" cy="1389036"/>
          </a:xfrm>
          <a:prstGeom prst="rect">
            <a:avLst/>
          </a:prstGeom>
        </p:spPr>
      </p:pic>
      <p:pic>
        <p:nvPicPr>
          <p:cNvPr id="6"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967957" flipH="1">
            <a:off x="8753516" y="4238922"/>
            <a:ext cx="4230858" cy="4053931"/>
          </a:xfrm>
          <a:prstGeom prst="rect">
            <a:avLst/>
          </a:prstGeom>
        </p:spPr>
      </p:pic>
      <p:pic>
        <p:nvPicPr>
          <p:cNvPr id="7"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16735">
            <a:off x="8803629" y="-960070"/>
            <a:ext cx="4130630" cy="3342055"/>
          </a:xfrm>
          <a:prstGeom prst="rect">
            <a:avLst/>
          </a:prstGeom>
        </p:spPr>
      </p:pic>
      <p:pic>
        <p:nvPicPr>
          <p:cNvPr id="9" name="Picture 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93008">
            <a:off x="-592039" y="-140111"/>
            <a:ext cx="2689305" cy="782343"/>
          </a:xfrm>
          <a:prstGeom prst="rect">
            <a:avLst/>
          </a:prstGeom>
        </p:spPr>
      </p:pic>
      <p:sp>
        <p:nvSpPr>
          <p:cNvPr id="5" name="TextBox 4">
            <a:extLst>
              <a:ext uri="{FF2B5EF4-FFF2-40B4-BE49-F238E27FC236}">
                <a16:creationId xmlns:a16="http://schemas.microsoft.com/office/drawing/2014/main" id="{453F15F4-E12E-148E-A5C3-3D27B4638B9B}"/>
              </a:ext>
            </a:extLst>
          </p:cNvPr>
          <p:cNvSpPr txBox="1"/>
          <p:nvPr/>
        </p:nvSpPr>
        <p:spPr>
          <a:xfrm>
            <a:off x="2144453" y="2705725"/>
            <a:ext cx="8675317" cy="1446550"/>
          </a:xfrm>
          <a:prstGeom prst="rect">
            <a:avLst/>
          </a:prstGeom>
          <a:noFill/>
        </p:spPr>
        <p:txBody>
          <a:bodyPr wrap="square" rtlCol="0">
            <a:spAutoFit/>
          </a:bodyPr>
          <a:lstStyle/>
          <a:p>
            <a:pPr algn="ctr"/>
            <a:r>
              <a:rPr lang="en-US" sz="8800" b="1" dirty="0">
                <a:solidFill>
                  <a:schemeClr val="accent6">
                    <a:lumMod val="50000"/>
                  </a:schemeClr>
                </a:solidFill>
                <a:latin typeface="Cambria" panose="02040503050406030204" pitchFamily="18" charset="0"/>
                <a:ea typeface="Cambria" panose="02040503050406030204" pitchFamily="18" charset="0"/>
              </a:rPr>
              <a:t>I. LÝ THUYẾT</a:t>
            </a:r>
          </a:p>
        </p:txBody>
      </p:sp>
    </p:spTree>
    <p:extLst>
      <p:ext uri="{BB962C8B-B14F-4D97-AF65-F5344CB8AC3E}">
        <p14:creationId xmlns:p14="http://schemas.microsoft.com/office/powerpoint/2010/main" val="21991879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2603">
            <a:off x="9425567" y="-144134"/>
            <a:ext cx="4895194" cy="7146269"/>
          </a:xfrm>
          <a:prstGeom prst="rect">
            <a:avLst/>
          </a:prstGeom>
        </p:spPr>
      </p:pic>
      <p:sp>
        <p:nvSpPr>
          <p:cNvPr id="12" name="文本框 18">
            <a:extLst>
              <a:ext uri="{FF2B5EF4-FFF2-40B4-BE49-F238E27FC236}">
                <a16:creationId xmlns:a16="http://schemas.microsoft.com/office/drawing/2014/main" id="{DB746C09-09B5-448F-AA25-65DF768EFA48}"/>
              </a:ext>
            </a:extLst>
          </p:cNvPr>
          <p:cNvSpPr txBox="1"/>
          <p:nvPr/>
        </p:nvSpPr>
        <p:spPr>
          <a:xfrm>
            <a:off x="997907" y="266957"/>
            <a:ext cx="8789159" cy="752065"/>
          </a:xfrm>
          <a:prstGeom prst="rect">
            <a:avLst/>
          </a:prstGeom>
          <a:noFill/>
        </p:spPr>
        <p:txBody>
          <a:bodyPr wrap="square" rtlCol="0">
            <a:spAutoFit/>
          </a:bodyPr>
          <a:lstStyle/>
          <a:p>
            <a:pPr algn="just">
              <a:lnSpc>
                <a:spcPct val="150000"/>
              </a:lnSpc>
              <a:spcAft>
                <a:spcPts val="800"/>
              </a:spcAft>
            </a:pPr>
            <a:r>
              <a:rPr lang="vi-VN"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Dấu ngoặc kép «»</a:t>
            </a:r>
            <a:endPar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文本框 18">
            <a:extLst>
              <a:ext uri="{FF2B5EF4-FFF2-40B4-BE49-F238E27FC236}">
                <a16:creationId xmlns:a16="http://schemas.microsoft.com/office/drawing/2014/main" id="{DB746C09-09B5-448F-AA25-65DF768EFA48}"/>
              </a:ext>
            </a:extLst>
          </p:cNvPr>
          <p:cNvSpPr txBox="1"/>
          <p:nvPr/>
        </p:nvSpPr>
        <p:spPr>
          <a:xfrm>
            <a:off x="997907" y="1084320"/>
            <a:ext cx="8789159" cy="5037276"/>
          </a:xfrm>
          <a:prstGeom prst="rect">
            <a:avLst/>
          </a:prstGeom>
          <a:noFill/>
        </p:spPr>
        <p:txBody>
          <a:bodyPr wrap="square" rtlCol="0">
            <a:spAutoFit/>
          </a:bodyPr>
          <a:lstStyle/>
          <a:p>
            <a:pPr algn="just">
              <a:lnSpc>
                <a:spcPct val="150000"/>
              </a:lnSpc>
              <a:spcAft>
                <a:spcPts val="800"/>
              </a:spcAft>
            </a:pPr>
            <a:r>
              <a:rPr lang="vi-VN" sz="3200" b="1"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Vị trí: </a:t>
            </a: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đứng ở mọi vị trí trong câu</a:t>
            </a:r>
          </a:p>
          <a:p>
            <a:pPr algn="just">
              <a:lnSpc>
                <a:spcPct val="150000"/>
              </a:lnSpc>
              <a:spcAft>
                <a:spcPts val="800"/>
              </a:spcAft>
            </a:pPr>
            <a:r>
              <a:rPr lang="vi-VN" sz="3200" b="1"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Công dụng</a:t>
            </a: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Trích lời dẫn trực tiếp</a:t>
            </a:r>
            <a:r>
              <a:rPr lang="pt-BR"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i="1" dirty="0">
              <a:solidFill>
                <a:prstClr val="black"/>
              </a:solidFill>
              <a:latin typeface="Times New Roman" panose="02020603050405020304" pitchFamily="18" charset="0"/>
              <a:cs typeface="Times New Roman" panose="02020603050405020304" pitchFamily="18" charset="0"/>
            </a:endParaRPr>
          </a:p>
          <a:p>
            <a:pPr algn="just">
              <a:spcAft>
                <a:spcPts val="800"/>
              </a:spcAft>
            </a:pP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a:t>
            </a:r>
            <a:r>
              <a:rPr lang="vi-VN"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ừ </a:t>
            </a:r>
            <a:r>
              <a:rPr lang="pt-BR"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ngữ hiểu theo nghĩa đặc biệt</a:t>
            </a:r>
            <a:endPar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 dấu tên </a:t>
            </a:r>
            <a:r>
              <a:rPr lang="vi-VN"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 p</a:t>
            </a:r>
            <a:r>
              <a:rPr lang="pt-B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hẩm được dẫn</a:t>
            </a:r>
            <a:endParaRPr lang="vi-VN"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 dụ: </a:t>
            </a:r>
            <a:r>
              <a:rPr lang="nl-NL" sz="3200" i="1" dirty="0">
                <a:solidFill>
                  <a:prstClr val="black"/>
                </a:solidFill>
                <a:latin typeface="Times New Roman" panose="02020603050405020304" pitchFamily="18" charset="0"/>
                <a:cs typeface="Times New Roman" panose="02020603050405020304" pitchFamily="18" charset="0"/>
              </a:rPr>
              <a:t>Người xưa có câu: </a:t>
            </a:r>
            <a:r>
              <a:rPr lang="nl-NL" sz="3200" b="1" i="1" dirty="0">
                <a:solidFill>
                  <a:srgbClr val="FF0000"/>
                </a:solidFill>
                <a:latin typeface="Times New Roman" panose="02020603050405020304" pitchFamily="18" charset="0"/>
                <a:cs typeface="Times New Roman" panose="02020603050405020304" pitchFamily="18" charset="0"/>
              </a:rPr>
              <a:t>“Trúc dẫu cháy, đốt ngay vẫn thẳng”.</a:t>
            </a:r>
            <a:endPar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785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9454" y="3957129"/>
            <a:ext cx="2943380" cy="4296905"/>
          </a:xfrm>
          <a:prstGeom prst="rect">
            <a:avLst/>
          </a:prstGeom>
        </p:spPr>
      </p:pic>
      <p:sp>
        <p:nvSpPr>
          <p:cNvPr id="28" name="文本框 18">
            <a:extLst>
              <a:ext uri="{FF2B5EF4-FFF2-40B4-BE49-F238E27FC236}">
                <a16:creationId xmlns:a16="http://schemas.microsoft.com/office/drawing/2014/main" id="{DB746C09-09B5-448F-AA25-65DF768EFA48}"/>
              </a:ext>
            </a:extLst>
          </p:cNvPr>
          <p:cNvSpPr txBox="1"/>
          <p:nvPr/>
        </p:nvSpPr>
        <p:spPr>
          <a:xfrm>
            <a:off x="1047459" y="238401"/>
            <a:ext cx="8789159" cy="830997"/>
          </a:xfrm>
          <a:prstGeom prst="rect">
            <a:avLst/>
          </a:prstGeom>
          <a:noFill/>
        </p:spPr>
        <p:txBody>
          <a:bodyPr wrap="square" rtlCol="0">
            <a:spAutoFit/>
          </a:bodyPr>
          <a:lstStyle/>
          <a:p>
            <a:pPr algn="just">
              <a:lnSpc>
                <a:spcPct val="150000"/>
              </a:lnSpc>
              <a:spcAft>
                <a:spcPts val="800"/>
              </a:spcAft>
            </a:pPr>
            <a:r>
              <a:rPr lang="vi-VN"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Dấu phẩy ,</a:t>
            </a:r>
            <a:endParaRPr lang="en-US" sz="3200" dirty="0">
              <a:solidFill>
                <a:srgbClr val="FF0000"/>
              </a:solidFill>
              <a:ea typeface="Calibri" panose="020F0502020204030204" pitchFamily="34" charset="0"/>
              <a:cs typeface="Times New Roman" panose="02020603050405020304" pitchFamily="18" charset="0"/>
            </a:endParaRPr>
          </a:p>
        </p:txBody>
      </p:sp>
      <p:sp>
        <p:nvSpPr>
          <p:cNvPr id="29" name="文本框 18">
            <a:extLst>
              <a:ext uri="{FF2B5EF4-FFF2-40B4-BE49-F238E27FC236}">
                <a16:creationId xmlns:a16="http://schemas.microsoft.com/office/drawing/2014/main" id="{DB746C09-09B5-448F-AA25-65DF768EFA48}"/>
              </a:ext>
            </a:extLst>
          </p:cNvPr>
          <p:cNvSpPr txBox="1"/>
          <p:nvPr/>
        </p:nvSpPr>
        <p:spPr>
          <a:xfrm>
            <a:off x="1047459" y="1055764"/>
            <a:ext cx="11144541" cy="4647426"/>
          </a:xfrm>
          <a:prstGeom prst="rect">
            <a:avLst/>
          </a:prstGeom>
          <a:noFill/>
        </p:spPr>
        <p:txBody>
          <a:bodyPr wrap="square" rtlCol="0">
            <a:spAutoFit/>
          </a:bodyPr>
          <a:lstStyle/>
          <a:p>
            <a:pPr algn="just">
              <a:lnSpc>
                <a:spcPct val="150000"/>
              </a:lnSpc>
              <a:spcAft>
                <a:spcPts val="800"/>
              </a:spcAft>
            </a:pPr>
            <a:r>
              <a:rPr lang="vi-VN" sz="3200" b="1"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Vị trí: </a:t>
            </a: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đứng ở giữa câu</a:t>
            </a:r>
          </a:p>
          <a:p>
            <a:pPr algn="just">
              <a:lnSpc>
                <a:spcPct val="150000"/>
              </a:lnSpc>
              <a:spcAft>
                <a:spcPts val="800"/>
              </a:spcAft>
            </a:pPr>
            <a:r>
              <a:rPr lang="vi-VN" sz="3200" b="1"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Công dụng</a:t>
            </a: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vi-VN" sz="28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trạng ngữ của câu với chủ ngữ và vị ngữ</a:t>
            </a:r>
          </a:p>
          <a:p>
            <a:pPr algn="just">
              <a:spcAft>
                <a:spcPts val="800"/>
              </a:spcAft>
            </a:pPr>
            <a:r>
              <a:rPr lang="vi-VN" sz="28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các bộ phận có cùng chức vụ trong câu</a:t>
            </a:r>
          </a:p>
          <a:p>
            <a:pPr algn="just">
              <a:spcAft>
                <a:spcPts val="800"/>
              </a:spcAft>
            </a:pPr>
            <a:r>
              <a:rPr lang="vi-VN" sz="28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một từ ngữ với bộ phận chú thích của nó.</a:t>
            </a:r>
          </a:p>
          <a:p>
            <a:pPr algn="just">
              <a:spcAft>
                <a:spcPts val="800"/>
              </a:spcAft>
            </a:pPr>
            <a:r>
              <a:rPr lang="vi-VN" sz="28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các vế của một câu ghép.</a:t>
            </a:r>
            <a:endPar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 dụ: </a:t>
            </a:r>
            <a:r>
              <a:rPr lang="vi-VN" sz="3200" i="1" dirty="0">
                <a:solidFill>
                  <a:srgbClr val="FF0000"/>
                </a:solidFill>
                <a:latin typeface="Times New Roman" panose="02020603050405020304" pitchFamily="18" charset="0"/>
                <a:cs typeface="Times New Roman" panose="02020603050405020304" pitchFamily="18" charset="0"/>
              </a:rPr>
              <a:t>Nhung, Hồng, Trang đều là những cán bộ lớp gương mẫu.</a:t>
            </a:r>
            <a:endPar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5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10447694" y="4002305"/>
            <a:ext cx="3602026" cy="4339791"/>
          </a:xfrm>
          <a:prstGeom prst="rect">
            <a:avLst/>
          </a:prstGeom>
        </p:spPr>
      </p:pic>
      <p:sp>
        <p:nvSpPr>
          <p:cNvPr id="6" name="文本框 18">
            <a:extLst>
              <a:ext uri="{FF2B5EF4-FFF2-40B4-BE49-F238E27FC236}">
                <a16:creationId xmlns:a16="http://schemas.microsoft.com/office/drawing/2014/main" id="{DB746C09-09B5-448F-AA25-65DF768EFA48}"/>
              </a:ext>
            </a:extLst>
          </p:cNvPr>
          <p:cNvSpPr txBox="1"/>
          <p:nvPr/>
        </p:nvSpPr>
        <p:spPr>
          <a:xfrm>
            <a:off x="1349600" y="337294"/>
            <a:ext cx="8789159" cy="830997"/>
          </a:xfrm>
          <a:prstGeom prst="rect">
            <a:avLst/>
          </a:prstGeom>
          <a:noFill/>
        </p:spPr>
        <p:txBody>
          <a:bodyPr wrap="square" rtlCol="0">
            <a:spAutoFit/>
          </a:bodyPr>
          <a:lstStyle/>
          <a:p>
            <a:pPr algn="just">
              <a:lnSpc>
                <a:spcPct val="150000"/>
              </a:lnSpc>
              <a:spcAft>
                <a:spcPts val="800"/>
              </a:spcAft>
            </a:pPr>
            <a:r>
              <a:rPr lang="vi-VN"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Dấu gạch ngang -</a:t>
            </a:r>
            <a:endParaRPr lang="en-US" sz="3200" dirty="0">
              <a:solidFill>
                <a:srgbClr val="FF0000"/>
              </a:solidFill>
              <a:ea typeface="Calibri" panose="020F0502020204030204" pitchFamily="34" charset="0"/>
              <a:cs typeface="Times New Roman" panose="02020603050405020304" pitchFamily="18" charset="0"/>
            </a:endParaRPr>
          </a:p>
        </p:txBody>
      </p:sp>
      <p:sp>
        <p:nvSpPr>
          <p:cNvPr id="7" name="文本框 18">
            <a:extLst>
              <a:ext uri="{FF2B5EF4-FFF2-40B4-BE49-F238E27FC236}">
                <a16:creationId xmlns:a16="http://schemas.microsoft.com/office/drawing/2014/main" id="{DB746C09-09B5-448F-AA25-65DF768EFA48}"/>
              </a:ext>
            </a:extLst>
          </p:cNvPr>
          <p:cNvSpPr txBox="1"/>
          <p:nvPr/>
        </p:nvSpPr>
        <p:spPr>
          <a:xfrm>
            <a:off x="1349600" y="1154657"/>
            <a:ext cx="10326585" cy="5191165"/>
          </a:xfrm>
          <a:prstGeom prst="rect">
            <a:avLst/>
          </a:prstGeom>
          <a:noFill/>
        </p:spPr>
        <p:txBody>
          <a:bodyPr wrap="square" rtlCol="0">
            <a:spAutoFit/>
          </a:bodyPr>
          <a:lstStyle/>
          <a:p>
            <a:pPr algn="just">
              <a:spcAft>
                <a:spcPts val="800"/>
              </a:spcAft>
            </a:pPr>
            <a:r>
              <a:rPr lang="vi-VN" sz="3200" b="1"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Vị trí: </a:t>
            </a: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đứng ở đầu câu và giữa câu</a:t>
            </a:r>
          </a:p>
          <a:p>
            <a:pPr algn="just">
              <a:spcAft>
                <a:spcPts val="800"/>
              </a:spcAft>
            </a:pPr>
            <a:r>
              <a:rPr lang="vi-VN" sz="3200" b="1"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Công dụng</a:t>
            </a: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Đặt ở giữa câu để đánh dấu bộ phận chú thích, giải thích trong câu.</a:t>
            </a:r>
          </a:p>
          <a:p>
            <a:pPr algn="just">
              <a:spcAft>
                <a:spcPts val="800"/>
              </a:spcAft>
            </a:pP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Đặt ở đầu câu để đánh dấu lời dẫn trực tiếp của nhân vật hoặc để liệt kê.</a:t>
            </a:r>
          </a:p>
          <a:p>
            <a:pPr algn="just">
              <a:spcAft>
                <a:spcPts val="800"/>
              </a:spcAft>
            </a:pP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Nối các từ nằm trong một liên danh</a:t>
            </a:r>
            <a:endParaRPr lang="vi-VN"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0163" algn="just">
              <a:spcAft>
                <a:spcPts val="1200"/>
              </a:spcAft>
            </a:pP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 dụ: </a:t>
            </a:r>
            <a:r>
              <a:rPr lang="en-US" sz="3200" i="1" dirty="0" err="1">
                <a:solidFill>
                  <a:srgbClr val="FF0000"/>
                </a:solidFill>
                <a:latin typeface="Times New Roman" pitchFamily="18" charset="0"/>
                <a:cs typeface="Times New Roman" pitchFamily="18" charset="0"/>
              </a:rPr>
              <a:t>Và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không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kìm</a:t>
            </a:r>
            <a:r>
              <a:rPr lang="en-US" sz="3200" i="1" dirty="0">
                <a:solidFill>
                  <a:srgbClr val="FF0000"/>
                </a:solidFill>
                <a:latin typeface="Times New Roman" pitchFamily="18" charset="0"/>
                <a:cs typeface="Times New Roman" pitchFamily="18" charset="0"/>
              </a:rPr>
              <a:t> </a:t>
            </a:r>
            <a:r>
              <a:rPr lang="vi-VN" sz="3200" i="1" dirty="0">
                <a:solidFill>
                  <a:srgbClr val="FF0000"/>
                </a:solidFill>
                <a:latin typeface="Times New Roman" pitchFamily="18" charset="0"/>
                <a:cs typeface="Times New Roman" pitchFamily="18" charset="0"/>
              </a:rPr>
              <a:t>được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thốc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Mèo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lên</a:t>
            </a:r>
            <a:r>
              <a:rPr lang="en-US" sz="3200" i="1" dirty="0">
                <a:solidFill>
                  <a:srgbClr val="FF0000"/>
                </a:solidFill>
                <a:latin typeface="Times New Roman" pitchFamily="18" charset="0"/>
                <a:cs typeface="Times New Roman" pitchFamily="18" charset="0"/>
              </a:rPr>
              <a:t>:</a:t>
            </a:r>
          </a:p>
          <a:p>
            <a:pPr marL="30163" algn="just">
              <a:spcAft>
                <a:spcPts val="1200"/>
              </a:spcAft>
            </a:pP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Ôi</a:t>
            </a:r>
            <a:r>
              <a:rPr lang="en-US" sz="3200" i="1" dirty="0">
                <a:solidFill>
                  <a:srgbClr val="FF0000"/>
                </a:solidFill>
                <a:latin typeface="Times New Roman" pitchFamily="18" charset="0"/>
                <a:cs typeface="Times New Roman" pitchFamily="18" charset="0"/>
              </a:rPr>
              <a:t>, con </a:t>
            </a:r>
            <a:r>
              <a:rPr lang="vi-VN" sz="3200" i="1" dirty="0">
                <a:solidFill>
                  <a:srgbClr val="FF0000"/>
                </a:solidFill>
                <a:latin typeface="Times New Roman" pitchFamily="18" charset="0"/>
                <a:cs typeface="Times New Roman" pitchFamily="18" charset="0"/>
              </a:rPr>
              <a:t>đã</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cho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bố</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một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bất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ngờ</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quá</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lớn</a:t>
            </a:r>
            <a:r>
              <a:rPr lang="en-US" sz="3200" i="1" dirty="0">
                <a:solidFill>
                  <a:srgbClr val="FF0000"/>
                </a:solidFill>
                <a:latin typeface="Times New Roman" pitchFamily="18" charset="0"/>
                <a:cs typeface="Times New Roman" pitchFamily="18" charset="0"/>
              </a:rPr>
              <a:t>.</a:t>
            </a:r>
            <a:endParaRPr lang="en-US" sz="2800" i="1" dirty="0">
              <a:solidFill>
                <a:srgbClr val="FF0000"/>
              </a:solidFill>
              <a:latin typeface="Times New Roman" pitchFamily="18" charset="0"/>
              <a:cs typeface="Calibri" pitchFamily="34" charset="0"/>
            </a:endParaRPr>
          </a:p>
        </p:txBody>
      </p:sp>
    </p:spTree>
    <p:extLst>
      <p:ext uri="{BB962C8B-B14F-4D97-AF65-F5344CB8AC3E}">
        <p14:creationId xmlns:p14="http://schemas.microsoft.com/office/powerpoint/2010/main" val="83806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98000" y="-1193800"/>
            <a:ext cx="4215430" cy="3825503"/>
          </a:xfrm>
          <a:prstGeom prst="rect">
            <a:avLst/>
          </a:prstGeom>
        </p:spPr>
      </p:pic>
      <p:grpSp>
        <p:nvGrpSpPr>
          <p:cNvPr id="4" name="组合 52">
            <a:extLst>
              <a:ext uri="{FF2B5EF4-FFF2-40B4-BE49-F238E27FC236}">
                <a16:creationId xmlns:a16="http://schemas.microsoft.com/office/drawing/2014/main" id="{70F89AA4-EC8F-41B3-BDE1-C036AB293F98}"/>
              </a:ext>
            </a:extLst>
          </p:cNvPr>
          <p:cNvGrpSpPr>
            <a:grpSpLocks/>
          </p:cNvGrpSpPr>
          <p:nvPr/>
        </p:nvGrpSpPr>
        <p:grpSpPr bwMode="auto">
          <a:xfrm>
            <a:off x="1219308" y="549693"/>
            <a:ext cx="7078531" cy="1954296"/>
            <a:chOff x="451712" y="3260221"/>
            <a:chExt cx="7079774" cy="1954815"/>
          </a:xfrm>
        </p:grpSpPr>
        <p:pic>
          <p:nvPicPr>
            <p:cNvPr id="5" name="图片 28" descr="图片包含 户外, 霉菌&#10;&#10;已生成高可信度的说明">
              <a:extLst>
                <a:ext uri="{FF2B5EF4-FFF2-40B4-BE49-F238E27FC236}">
                  <a16:creationId xmlns:a16="http://schemas.microsoft.com/office/drawing/2014/main" id="{45AF95E6-DC59-4072-B07A-CD45B5F20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712" y="3260221"/>
              <a:ext cx="1589614" cy="166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7">
              <a:extLst>
                <a:ext uri="{FF2B5EF4-FFF2-40B4-BE49-F238E27FC236}">
                  <a16:creationId xmlns:a16="http://schemas.microsoft.com/office/drawing/2014/main" id="{4A774007-6DAF-495E-89B1-787EBE35EF0C}"/>
                </a:ext>
              </a:extLst>
            </p:cNvPr>
            <p:cNvGrpSpPr>
              <a:grpSpLocks/>
            </p:cNvGrpSpPr>
            <p:nvPr/>
          </p:nvGrpSpPr>
          <p:grpSpPr bwMode="auto">
            <a:xfrm>
              <a:off x="1001605" y="3863631"/>
              <a:ext cx="925154" cy="1146479"/>
              <a:chOff x="2856713" y="2148394"/>
              <a:chExt cx="925154" cy="1146479"/>
            </a:xfrm>
          </p:grpSpPr>
          <p:pic>
            <p:nvPicPr>
              <p:cNvPr id="11" name="图片 29" descr="图片包含 户外, 地面, 人员, 建筑物&#10;&#10;已生成高可信度的说明">
                <a:extLst>
                  <a:ext uri="{FF2B5EF4-FFF2-40B4-BE49-F238E27FC236}">
                    <a16:creationId xmlns:a16="http://schemas.microsoft.com/office/drawing/2014/main" id="{D05D0206-E575-45C7-8281-7DAFED04AEAA}"/>
                  </a:ext>
                </a:extLst>
              </p:cNvPr>
              <p:cNvPicPr>
                <a:picLocks noChangeAspect="1"/>
              </p:cNvPicPr>
              <p:nvPr/>
            </p:nvPicPr>
            <p:blipFill rotWithShape="1">
              <a:blip r:embed="rId6"/>
              <a:srcRect t="31667" r="80784" b="33836"/>
              <a:stretch>
                <a:fillRect/>
              </a:stretch>
            </p:blipFill>
            <p:spPr>
              <a:xfrm rot="5400000" flipV="1">
                <a:off x="2758492" y="2271498"/>
                <a:ext cx="1146479" cy="900271"/>
              </a:xfrm>
              <a:prstGeom prst="rect">
                <a:avLst/>
              </a:prstGeom>
              <a:effectLst>
                <a:outerShdw blurRad="50800" dist="38100" dir="2700000" algn="tl" rotWithShape="0">
                  <a:prstClr val="black">
                    <a:alpha val="40000"/>
                  </a:prstClr>
                </a:outerShdw>
              </a:effectLst>
            </p:spPr>
          </p:pic>
          <p:sp>
            <p:nvSpPr>
              <p:cNvPr id="12" name="文本框 31">
                <a:extLst>
                  <a:ext uri="{FF2B5EF4-FFF2-40B4-BE49-F238E27FC236}">
                    <a16:creationId xmlns:a16="http://schemas.microsoft.com/office/drawing/2014/main" id="{B3B2C71D-2FE4-4E2A-BFDD-C801CEFC961F}"/>
                  </a:ext>
                </a:extLst>
              </p:cNvPr>
              <p:cNvSpPr txBox="1">
                <a:spLocks noChangeArrowheads="1"/>
              </p:cNvSpPr>
              <p:nvPr/>
            </p:nvSpPr>
            <p:spPr bwMode="auto">
              <a:xfrm>
                <a:off x="2856713" y="2199084"/>
                <a:ext cx="184763" cy="101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endParaRPr lang="zh-CN" altLang="en-US" sz="6000" dirty="0">
                  <a:solidFill>
                    <a:srgbClr val="F9E7C6"/>
                  </a:solidFill>
                  <a:latin typeface="Times New Roman" panose="02020603050405020304" pitchFamily="18" charset="0"/>
                  <a:cs typeface="Times New Roman" panose="02020603050405020304" pitchFamily="18" charset="0"/>
                </a:endParaRPr>
              </a:p>
            </p:txBody>
          </p:sp>
        </p:grpSp>
        <p:pic>
          <p:nvPicPr>
            <p:cNvPr id="8" name="图片 32" descr="图片包含 户外, 地面, 人员, 建筑物&#10;&#10;已生成高可信度的说明">
              <a:extLst>
                <a:ext uri="{FF2B5EF4-FFF2-40B4-BE49-F238E27FC236}">
                  <a16:creationId xmlns:a16="http://schemas.microsoft.com/office/drawing/2014/main" id="{FFA6AB65-F6D0-4007-8132-9CBAE07056AA}"/>
                </a:ext>
              </a:extLst>
            </p:cNvPr>
            <p:cNvPicPr>
              <a:picLocks noChangeAspect="1"/>
            </p:cNvPicPr>
            <p:nvPr/>
          </p:nvPicPr>
          <p:blipFill rotWithShape="1">
            <a:blip r:embed="rId6"/>
            <a:srcRect l="-5489" t="24942" r="41637" b="73698"/>
            <a:stretch>
              <a:fillRect/>
            </a:stretch>
          </p:blipFill>
          <p:spPr>
            <a:xfrm rot="10800000" flipV="1">
              <a:off x="1912468" y="4436870"/>
              <a:ext cx="5619018" cy="89418"/>
            </a:xfrm>
            <a:prstGeom prst="rect">
              <a:avLst/>
            </a:prstGeom>
            <a:effectLst>
              <a:outerShdw blurRad="50800" dist="38100" dir="2700000" algn="tl" rotWithShape="0">
                <a:prstClr val="black">
                  <a:alpha val="40000"/>
                </a:prstClr>
              </a:outerShdw>
            </a:effectLst>
          </p:spPr>
        </p:pic>
        <p:sp>
          <p:nvSpPr>
            <p:cNvPr id="9" name="文本框 33">
              <a:extLst>
                <a:ext uri="{FF2B5EF4-FFF2-40B4-BE49-F238E27FC236}">
                  <a16:creationId xmlns:a16="http://schemas.microsoft.com/office/drawing/2014/main" id="{BDBAEB0E-7346-42B6-8C55-C4648A452DAE}"/>
                </a:ext>
              </a:extLst>
            </p:cNvPr>
            <p:cNvSpPr txBox="1">
              <a:spLocks noChangeArrowheads="1"/>
            </p:cNvSpPr>
            <p:nvPr/>
          </p:nvSpPr>
          <p:spPr bwMode="auto">
            <a:xfrm>
              <a:off x="2346596" y="3617119"/>
              <a:ext cx="2490280"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50000"/>
                </a:lnSpc>
                <a:spcBef>
                  <a:spcPct val="0"/>
                </a:spcBef>
                <a:buFontTx/>
                <a:buNone/>
              </a:pPr>
              <a:endParaRPr lang="zh-CN" altLang="en-US" sz="3200" dirty="0">
                <a:solidFill>
                  <a:srgbClr val="B18D6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0" name="文本框 34">
              <a:extLst>
                <a:ext uri="{FF2B5EF4-FFF2-40B4-BE49-F238E27FC236}">
                  <a16:creationId xmlns:a16="http://schemas.microsoft.com/office/drawing/2014/main" id="{64D90828-20F3-4C04-A885-0C3A7643FEC5}"/>
                </a:ext>
              </a:extLst>
            </p:cNvPr>
            <p:cNvSpPr txBox="1">
              <a:spLocks noChangeArrowheads="1"/>
            </p:cNvSpPr>
            <p:nvPr/>
          </p:nvSpPr>
          <p:spPr bwMode="auto">
            <a:xfrm rot="16200000">
              <a:off x="3372348" y="3302830"/>
              <a:ext cx="631879" cy="319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50000"/>
                </a:lnSpc>
                <a:spcBef>
                  <a:spcPct val="0"/>
                </a:spcBef>
                <a:buFontTx/>
                <a:buNone/>
              </a:pPr>
              <a:endParaRPr lang="zh-CN" altLang="en-US" sz="2200" dirty="0">
                <a:solidFill>
                  <a:srgbClr val="B18D6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pic>
        <p:nvPicPr>
          <p:cNvPr id="13" name="Picture 12"/>
          <p:cNvPicPr>
            <a:picLocks noChangeAspect="1"/>
          </p:cNvPicPr>
          <p:nvPr/>
        </p:nvPicPr>
        <p:blipFill>
          <a:blip r:embed="rId7"/>
          <a:stretch>
            <a:fillRect/>
          </a:stretch>
        </p:blipFill>
        <p:spPr>
          <a:xfrm>
            <a:off x="2399039" y="440142"/>
            <a:ext cx="5184786" cy="2063847"/>
          </a:xfrm>
          <a:prstGeom prst="rect">
            <a:avLst/>
          </a:prstGeom>
        </p:spPr>
      </p:pic>
      <p:sp>
        <p:nvSpPr>
          <p:cNvPr id="14" name="文本框 18">
            <a:extLst>
              <a:ext uri="{FF2B5EF4-FFF2-40B4-BE49-F238E27FC236}">
                <a16:creationId xmlns:a16="http://schemas.microsoft.com/office/drawing/2014/main" id="{DB746C09-09B5-448F-AA25-65DF768EFA48}"/>
              </a:ext>
            </a:extLst>
          </p:cNvPr>
          <p:cNvSpPr txBox="1"/>
          <p:nvPr/>
        </p:nvSpPr>
        <p:spPr>
          <a:xfrm>
            <a:off x="2859329" y="1918247"/>
            <a:ext cx="8789159" cy="752065"/>
          </a:xfrm>
          <a:prstGeom prst="rect">
            <a:avLst/>
          </a:prstGeom>
          <a:noFill/>
        </p:spPr>
        <p:txBody>
          <a:bodyPr wrap="square" rtlCol="0">
            <a:spAutoFit/>
          </a:bodyPr>
          <a:lstStyle/>
          <a:p>
            <a:pPr algn="just">
              <a:lnSpc>
                <a:spcPct val="150000"/>
              </a:lnSpc>
              <a:spcAft>
                <a:spcPts val="800"/>
              </a:spcAft>
            </a:pPr>
            <a:r>
              <a:rPr lang="vi-VN"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 biệt dấu gạch ngang và dấu gạch nối</a:t>
            </a:r>
            <a:endPar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985061" y="3395349"/>
            <a:ext cx="10287990" cy="2133918"/>
          </a:xfrm>
          <a:prstGeom prst="rect">
            <a:avLst/>
          </a:prstGeom>
          <a:solidFill>
            <a:schemeClr val="bg1"/>
          </a:solidFill>
        </p:spPr>
        <p:txBody>
          <a:bodyPr wrap="square">
            <a:spAutoFit/>
          </a:bodyPr>
          <a:lstStyle/>
          <a:p>
            <a:pPr marL="457200" indent="-457200" algn="just">
              <a:lnSpc>
                <a:spcPct val="150000"/>
              </a:lnSpc>
              <a:spcAft>
                <a:spcPts val="800"/>
              </a:spcAft>
              <a:buFontTx/>
              <a:buChar char="-"/>
            </a:pP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 gạch nối không phải là một dấu câu. Nó chỉ dùng để nối các tiếng trong những từ mượn gồm nhiều tiếng.</a:t>
            </a:r>
          </a:p>
          <a:p>
            <a:pPr marL="457200" indent="-457200" algn="just">
              <a:lnSpc>
                <a:spcPct val="150000"/>
              </a:lnSpc>
              <a:spcAft>
                <a:spcPts val="800"/>
              </a:spcAft>
              <a:buFontTx/>
              <a:buChar char="-"/>
            </a:pPr>
            <a:r>
              <a:rPr lang="vi-VN"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 gạch nối ngắn hơn dấu gạch ngang</a:t>
            </a:r>
            <a:endParaRPr 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239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38902" y="-1484096"/>
            <a:ext cx="3602026" cy="433979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94167">
            <a:off x="10464970" y="-351438"/>
            <a:ext cx="2346310" cy="3863684"/>
          </a:xfrm>
          <a:prstGeom prst="rect">
            <a:avLst/>
          </a:prstGeom>
        </p:spPr>
      </p:pic>
      <p:pic>
        <p:nvPicPr>
          <p:cNvPr id="9"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7">
            <a:grayscl/>
            <a:extLst>
              <a:ext uri="{28A0092B-C50C-407E-A947-70E740481C1C}">
                <a14:useLocalDpi xmlns:a14="http://schemas.microsoft.com/office/drawing/2010/main" val="0"/>
              </a:ext>
            </a:extLst>
          </a:blip>
          <a:srcRect t="31667" b="33836"/>
          <a:stretch>
            <a:fillRect/>
          </a:stretch>
        </p:blipFill>
        <p:spPr>
          <a:xfrm rot="5400000" flipV="1">
            <a:off x="1291546" y="2861038"/>
            <a:ext cx="2251880" cy="2480229"/>
          </a:xfrm>
          <a:prstGeom prst="rect">
            <a:avLst/>
          </a:prstGeom>
          <a:effectLst>
            <a:outerShdw blurRad="50800" dist="38100" dir="2700000" algn="tl" rotWithShape="0">
              <a:prstClr val="black">
                <a:alpha val="40000"/>
              </a:prstClr>
            </a:outerShdw>
          </a:effectLst>
        </p:spPr>
      </p:pic>
      <p:pic>
        <p:nvPicPr>
          <p:cNvPr id="10"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8336">
            <a:off x="65678" y="2352992"/>
            <a:ext cx="1347793" cy="1826383"/>
          </a:xfrm>
          <a:prstGeom prst="rect">
            <a:avLst/>
          </a:prstGeom>
        </p:spPr>
      </p:pic>
      <p:pic>
        <p:nvPicPr>
          <p:cNvPr id="12"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t="31667" b="33836"/>
          <a:stretch>
            <a:fillRect/>
          </a:stretch>
        </p:blipFill>
        <p:spPr>
          <a:xfrm rot="5400000" flipV="1">
            <a:off x="5071979" y="2861039"/>
            <a:ext cx="2251880" cy="2480229"/>
          </a:xfrm>
          <a:prstGeom prst="rect">
            <a:avLst/>
          </a:prstGeom>
          <a:effectLst>
            <a:outerShdw blurRad="50800" dist="38100" dir="2700000" algn="tl" rotWithShape="0">
              <a:prstClr val="black">
                <a:alpha val="40000"/>
              </a:prstClr>
            </a:outerShdw>
          </a:effectLst>
        </p:spPr>
      </p:pic>
      <p:pic>
        <p:nvPicPr>
          <p:cNvPr id="13"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8336">
            <a:off x="3846111" y="2352993"/>
            <a:ext cx="1347793" cy="1826383"/>
          </a:xfrm>
          <a:prstGeom prst="rect">
            <a:avLst/>
          </a:prstGeom>
        </p:spPr>
      </p:pic>
      <p:pic>
        <p:nvPicPr>
          <p:cNvPr id="14"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7">
            <a:extLst>
              <a:ext uri="{28A0092B-C50C-407E-A947-70E740481C1C}">
                <a14:useLocalDpi xmlns:a14="http://schemas.microsoft.com/office/drawing/2010/main" val="0"/>
              </a:ext>
            </a:extLst>
          </a:blip>
          <a:srcRect t="31667" b="33836"/>
          <a:stretch>
            <a:fillRect/>
          </a:stretch>
        </p:blipFill>
        <p:spPr>
          <a:xfrm rot="5400000" flipV="1">
            <a:off x="8852412" y="2861039"/>
            <a:ext cx="2251880" cy="2480229"/>
          </a:xfrm>
          <a:prstGeom prst="rect">
            <a:avLst/>
          </a:prstGeom>
          <a:effectLst>
            <a:outerShdw blurRad="50800" dist="38100" dir="2700000" algn="tl" rotWithShape="0">
              <a:prstClr val="black">
                <a:alpha val="40000"/>
              </a:prstClr>
            </a:outerShdw>
          </a:effectLst>
        </p:spPr>
      </p:pic>
      <p:pic>
        <p:nvPicPr>
          <p:cNvPr id="15"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8336">
            <a:off x="7626544" y="2352993"/>
            <a:ext cx="1347793" cy="1826383"/>
          </a:xfrm>
          <a:prstGeom prst="rect">
            <a:avLst/>
          </a:prstGeom>
        </p:spPr>
      </p:pic>
      <p:pic>
        <p:nvPicPr>
          <p:cNvPr id="3" name="Picture 2"/>
          <p:cNvPicPr>
            <a:picLocks noChangeAspect="1"/>
          </p:cNvPicPr>
          <p:nvPr/>
        </p:nvPicPr>
        <p:blipFill>
          <a:blip r:embed="rId9"/>
          <a:stretch>
            <a:fillRect/>
          </a:stretch>
        </p:blipFill>
        <p:spPr>
          <a:xfrm>
            <a:off x="928213" y="559146"/>
            <a:ext cx="9397726" cy="2356308"/>
          </a:xfrm>
          <a:prstGeom prst="rect">
            <a:avLst/>
          </a:prstGeom>
        </p:spPr>
      </p:pic>
      <p:sp>
        <p:nvSpPr>
          <p:cNvPr id="17" name="文本框 18">
            <a:extLst>
              <a:ext uri="{FF2B5EF4-FFF2-40B4-BE49-F238E27FC236}">
                <a16:creationId xmlns:a16="http://schemas.microsoft.com/office/drawing/2014/main" id="{DB746C09-09B5-448F-AA25-65DF768EFA48}"/>
              </a:ext>
            </a:extLst>
          </p:cNvPr>
          <p:cNvSpPr txBox="1"/>
          <p:nvPr/>
        </p:nvSpPr>
        <p:spPr>
          <a:xfrm>
            <a:off x="1286558" y="3069736"/>
            <a:ext cx="2193622" cy="2062103"/>
          </a:xfrm>
          <a:prstGeom prst="rect">
            <a:avLst/>
          </a:prstGeom>
          <a:noFill/>
        </p:spPr>
        <p:txBody>
          <a:bodyPr wrap="square" rtlCol="0">
            <a:spAutoFit/>
          </a:bodyPr>
          <a:lstStyle/>
          <a:p>
            <a:pPr algn="just">
              <a:spcAft>
                <a:spcPts val="800"/>
              </a:spcAft>
            </a:pPr>
            <a:r>
              <a:rPr lang="en-US" sz="3200" b="1" dirty="0" err="1">
                <a:solidFill>
                  <a:schemeClr val="bg1"/>
                </a:solidFill>
                <a:latin typeface="Times New Roman" panose="02020603050405020304" pitchFamily="18" charset="0"/>
                <a:cs typeface="Times New Roman" panose="02020603050405020304" pitchFamily="18" charset="0"/>
              </a:rPr>
              <a:t>Nhiệm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vụ</a:t>
            </a:r>
            <a:r>
              <a:rPr lang="en-US" sz="3200" b="1" dirty="0">
                <a:solidFill>
                  <a:schemeClr val="bg1"/>
                </a:solidFill>
                <a:latin typeface="Times New Roman" panose="02020603050405020304" pitchFamily="18" charset="0"/>
                <a:cs typeface="Times New Roman" panose="02020603050405020304" pitchFamily="18" charset="0"/>
              </a:rPr>
              <a:t> 1: </a:t>
            </a:r>
            <a:r>
              <a:rPr lang="en-US" sz="3200" dirty="0" err="1">
                <a:solidFill>
                  <a:schemeClr val="bg1"/>
                </a:solidFill>
                <a:latin typeface="Times New Roman" panose="02020603050405020304" pitchFamily="18" charset="0"/>
                <a:cs typeface="Times New Roman" panose="02020603050405020304" pitchFamily="18" charset="0"/>
              </a:rPr>
              <a:t>Xếp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ngoặc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kép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kệ</a:t>
            </a:r>
            <a:endParaRPr lang="en-US" sz="2800" dirty="0">
              <a:solidFill>
                <a:schemeClr val="bg1"/>
              </a:solidFill>
              <a:latin typeface="Times New Roman" pitchFamily="18" charset="0"/>
              <a:cs typeface="Calibri" pitchFamily="34" charset="0"/>
            </a:endParaRPr>
          </a:p>
        </p:txBody>
      </p:sp>
      <p:sp>
        <p:nvSpPr>
          <p:cNvPr id="18" name="文本框 18">
            <a:extLst>
              <a:ext uri="{FF2B5EF4-FFF2-40B4-BE49-F238E27FC236}">
                <a16:creationId xmlns:a16="http://schemas.microsoft.com/office/drawing/2014/main" id="{DB746C09-09B5-448F-AA25-65DF768EFA48}"/>
              </a:ext>
            </a:extLst>
          </p:cNvPr>
          <p:cNvSpPr txBox="1"/>
          <p:nvPr/>
        </p:nvSpPr>
        <p:spPr>
          <a:xfrm>
            <a:off x="5130356" y="3069736"/>
            <a:ext cx="2193622" cy="2062103"/>
          </a:xfrm>
          <a:prstGeom prst="rect">
            <a:avLst/>
          </a:prstGeom>
          <a:noFill/>
        </p:spPr>
        <p:txBody>
          <a:bodyPr wrap="square" rtlCol="0">
            <a:spAutoFit/>
          </a:bodyPr>
          <a:lstStyle/>
          <a:p>
            <a:pPr algn="just">
              <a:spcAft>
                <a:spcPts val="800"/>
              </a:spcAft>
            </a:pP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kép</a:t>
            </a:r>
            <a:endParaRPr lang="en-US" sz="2800" dirty="0">
              <a:latin typeface="Times New Roman" pitchFamily="18" charset="0"/>
              <a:cs typeface="Calibri" pitchFamily="34" charset="0"/>
            </a:endParaRPr>
          </a:p>
        </p:txBody>
      </p:sp>
      <p:sp>
        <p:nvSpPr>
          <p:cNvPr id="19" name="文本框 18">
            <a:extLst>
              <a:ext uri="{FF2B5EF4-FFF2-40B4-BE49-F238E27FC236}">
                <a16:creationId xmlns:a16="http://schemas.microsoft.com/office/drawing/2014/main" id="{DB746C09-09B5-448F-AA25-65DF768EFA48}"/>
              </a:ext>
            </a:extLst>
          </p:cNvPr>
          <p:cNvSpPr txBox="1"/>
          <p:nvPr/>
        </p:nvSpPr>
        <p:spPr>
          <a:xfrm>
            <a:off x="8881541" y="3031718"/>
            <a:ext cx="2193622" cy="2062103"/>
          </a:xfrm>
          <a:prstGeom prst="rect">
            <a:avLst/>
          </a:prstGeom>
          <a:noFill/>
        </p:spPr>
        <p:txBody>
          <a:bodyPr wrap="square" rtlCol="0">
            <a:spAutoFit/>
          </a:bodyPr>
          <a:lstStyle/>
          <a:p>
            <a:pPr algn="just">
              <a:spcAft>
                <a:spcPts val="800"/>
              </a:spcAft>
            </a:pPr>
            <a:r>
              <a:rPr lang="en-US" sz="3200" b="1" dirty="0" err="1">
                <a:solidFill>
                  <a:schemeClr val="bg1"/>
                </a:solidFill>
                <a:latin typeface="Times New Roman" panose="02020603050405020304" pitchFamily="18" charset="0"/>
                <a:cs typeface="Times New Roman" panose="02020603050405020304" pitchFamily="18" charset="0"/>
              </a:rPr>
              <a:t>Nhiệm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vụ</a:t>
            </a:r>
            <a:r>
              <a:rPr lang="en-US" sz="3200" b="1" dirty="0">
                <a:solidFill>
                  <a:schemeClr val="bg1"/>
                </a:solidFill>
                <a:latin typeface="Times New Roman" panose="02020603050405020304" pitchFamily="18" charset="0"/>
                <a:cs typeface="Times New Roman" panose="02020603050405020304" pitchFamily="18" charset="0"/>
              </a:rPr>
              <a:t> 3: </a:t>
            </a:r>
            <a:r>
              <a:rPr lang="en-US" sz="3200" dirty="0" err="1">
                <a:solidFill>
                  <a:schemeClr val="bg1"/>
                </a:solidFill>
                <a:latin typeface="Times New Roman" panose="02020603050405020304" pitchFamily="18" charset="0"/>
                <a:cs typeface="Times New Roman" panose="02020603050405020304" pitchFamily="18" charset="0"/>
              </a:rPr>
              <a:t>Truy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tìm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dấu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ngoặc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kép</a:t>
            </a:r>
            <a:endParaRPr lang="en-US" sz="2800" dirty="0">
              <a:solidFill>
                <a:schemeClr val="bg1"/>
              </a:solidFill>
              <a:latin typeface="Times New Roman" pitchFamily="18" charset="0"/>
              <a:cs typeface="Calibri" pitchFamily="34" charset="0"/>
            </a:endParaRPr>
          </a:p>
        </p:txBody>
      </p:sp>
    </p:spTree>
    <p:extLst>
      <p:ext uri="{BB962C8B-B14F-4D97-AF65-F5344CB8AC3E}">
        <p14:creationId xmlns:p14="http://schemas.microsoft.com/office/powerpoint/2010/main" val="273395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296FB-17E2-67F1-8C95-E94A7CDE45DE}"/>
            </a:ext>
          </a:extLst>
        </p:cNvPr>
        <p:cNvGrpSpPr/>
        <p:nvPr/>
      </p:nvGrpSpPr>
      <p:grpSpPr>
        <a:xfrm>
          <a:off x="0" y="0"/>
          <a:ext cx="0" cy="0"/>
          <a:chOff x="0" y="0"/>
          <a:chExt cx="0" cy="0"/>
        </a:xfrm>
      </p:grpSpPr>
      <p:pic>
        <p:nvPicPr>
          <p:cNvPr id="2" name="Picture 8">
            <a:extLst>
              <a:ext uri="{FF2B5EF4-FFF2-40B4-BE49-F238E27FC236}">
                <a16:creationId xmlns:a16="http://schemas.microsoft.com/office/drawing/2014/main" id="{CDC0DACD-527E-DC8E-1534-287BF6601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2679" y="4408049"/>
            <a:ext cx="7153166" cy="2771852"/>
          </a:xfrm>
          <a:prstGeom prst="rect">
            <a:avLst/>
          </a:prstGeom>
        </p:spPr>
      </p:pic>
      <p:pic>
        <p:nvPicPr>
          <p:cNvPr id="4" name="Picture 10">
            <a:extLst>
              <a:ext uri="{FF2B5EF4-FFF2-40B4-BE49-F238E27FC236}">
                <a16:creationId xmlns:a16="http://schemas.microsoft.com/office/drawing/2014/main" id="{2E8967F2-022A-D628-5333-D9801E887D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535811">
            <a:off x="4710428" y="6156762"/>
            <a:ext cx="2771144" cy="1389036"/>
          </a:xfrm>
          <a:prstGeom prst="rect">
            <a:avLst/>
          </a:prstGeom>
        </p:spPr>
      </p:pic>
      <p:pic>
        <p:nvPicPr>
          <p:cNvPr id="6" name="Picture 4">
            <a:extLst>
              <a:ext uri="{FF2B5EF4-FFF2-40B4-BE49-F238E27FC236}">
                <a16:creationId xmlns:a16="http://schemas.microsoft.com/office/drawing/2014/main" id="{88EE94CA-2D99-15B5-28E2-778E2C7BC9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967957" flipH="1">
            <a:off x="8753516" y="4238922"/>
            <a:ext cx="4230858" cy="4053931"/>
          </a:xfrm>
          <a:prstGeom prst="rect">
            <a:avLst/>
          </a:prstGeom>
        </p:spPr>
      </p:pic>
      <p:pic>
        <p:nvPicPr>
          <p:cNvPr id="7" name="Picture 5">
            <a:extLst>
              <a:ext uri="{FF2B5EF4-FFF2-40B4-BE49-F238E27FC236}">
                <a16:creationId xmlns:a16="http://schemas.microsoft.com/office/drawing/2014/main" id="{85C807B9-5650-2A11-2A30-585CD123DD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16735">
            <a:off x="8803629" y="-960070"/>
            <a:ext cx="4130630" cy="3342055"/>
          </a:xfrm>
          <a:prstGeom prst="rect">
            <a:avLst/>
          </a:prstGeom>
        </p:spPr>
      </p:pic>
      <p:pic>
        <p:nvPicPr>
          <p:cNvPr id="9" name="Picture 2">
            <a:extLst>
              <a:ext uri="{FF2B5EF4-FFF2-40B4-BE49-F238E27FC236}">
                <a16:creationId xmlns:a16="http://schemas.microsoft.com/office/drawing/2014/main" id="{2A9E62B4-69A3-D8DF-3141-B3E5DF2626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93008">
            <a:off x="-592039" y="-140111"/>
            <a:ext cx="2689305" cy="782343"/>
          </a:xfrm>
          <a:prstGeom prst="rect">
            <a:avLst/>
          </a:prstGeom>
        </p:spPr>
      </p:pic>
      <p:sp>
        <p:nvSpPr>
          <p:cNvPr id="5" name="TextBox 4">
            <a:extLst>
              <a:ext uri="{FF2B5EF4-FFF2-40B4-BE49-F238E27FC236}">
                <a16:creationId xmlns:a16="http://schemas.microsoft.com/office/drawing/2014/main" id="{64C9EF48-DEB7-CCAA-78EB-463F2CC750CF}"/>
              </a:ext>
            </a:extLst>
          </p:cNvPr>
          <p:cNvSpPr txBox="1"/>
          <p:nvPr/>
        </p:nvSpPr>
        <p:spPr>
          <a:xfrm>
            <a:off x="2144453" y="2705725"/>
            <a:ext cx="8675317" cy="1446550"/>
          </a:xfrm>
          <a:prstGeom prst="rect">
            <a:avLst/>
          </a:prstGeom>
          <a:noFill/>
        </p:spPr>
        <p:txBody>
          <a:bodyPr wrap="square" rtlCol="0">
            <a:spAutoFit/>
          </a:bodyPr>
          <a:lstStyle/>
          <a:p>
            <a:pPr algn="ctr"/>
            <a:r>
              <a:rPr lang="en-US" sz="8800" b="1" dirty="0">
                <a:solidFill>
                  <a:schemeClr val="accent6">
                    <a:lumMod val="50000"/>
                  </a:schemeClr>
                </a:solidFill>
                <a:latin typeface="Cambria" panose="02040503050406030204" pitchFamily="18" charset="0"/>
                <a:ea typeface="Cambria" panose="02040503050406030204" pitchFamily="18" charset="0"/>
              </a:rPr>
              <a:t>II. LUYỆN TẬP</a:t>
            </a:r>
          </a:p>
        </p:txBody>
      </p:sp>
    </p:spTree>
    <p:extLst>
      <p:ext uri="{BB962C8B-B14F-4D97-AF65-F5344CB8AC3E}">
        <p14:creationId xmlns:p14="http://schemas.microsoft.com/office/powerpoint/2010/main" val="36391526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1633</Words>
  <Application>Microsoft Office PowerPoint</Application>
  <PresentationFormat>Widescreen</PresentationFormat>
  <Paragraphs>114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Times New Roman</vt:lpstr>
      <vt:lpstr>Cambria</vt:lpstr>
      <vt:lpstr>Calibri</vt:lpstr>
      <vt:lpstr>Wingdings</vt:lpstr>
      <vt:lpstr>Arial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Nguyen Thi Anh Nguyet</dc:creator>
  <cp:lastModifiedBy>MrTao</cp:lastModifiedBy>
  <cp:revision>149</cp:revision>
  <dcterms:created xsi:type="dcterms:W3CDTF">2020-08-03T23:59:08Z</dcterms:created>
  <dcterms:modified xsi:type="dcterms:W3CDTF">2025-11-29T18:49:56Z</dcterms:modified>
</cp:coreProperties>
</file>