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Barlow Condensed" panose="00000506000000000000" pitchFamily="2"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Lobster" panose="00000500000000000000" pitchFamily="2" charset="0"/>
      <p:regular r:id="rId28"/>
    </p:embeddedFont>
    <p:embeddedFont>
      <p:font typeface="Raleway" pitchFamily="2" charset="0"/>
      <p:regular r:id="rId29"/>
      <p:bold r:id="rId30"/>
      <p:italic r:id="rId31"/>
      <p:boldItalic r:id="rId32"/>
    </p:embeddedFont>
    <p:embeddedFont>
      <p:font typeface="Raleway Medium"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1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Giáo</a:t>
            </a:r>
            <a:r>
              <a:rPr lang="en-US" baseline="0"/>
              <a:t> án của Thảo Nguyên 0979818956</a:t>
            </a:r>
            <a:endParaRPr lang="en-US"/>
          </a:p>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556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đang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bánh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kìa</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Ừ.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rất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ngon</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323834" y="1870744"/>
            <a:ext cx="9676262" cy="3970318"/>
          </a:xfrm>
          <a:prstGeom prst="rect">
            <a:avLst/>
          </a:prstGeom>
        </p:spPr>
        <p:txBody>
          <a:bodyPr wrap="square">
            <a:spAutoFit/>
          </a:bodyPr>
          <a:lstStyle/>
          <a:p>
            <a:pPr algn="just">
              <a:lnSpc>
                <a:spcPct val="150000"/>
              </a:lnSpc>
            </a:pPr>
            <a:r>
              <a:rPr lang="vi-VN" sz="2800" dirty="0">
                <a:solidFill>
                  <a:schemeClr val="bg2">
                    <a:lumMod val="50000"/>
                  </a:schemeClr>
                </a:solidFill>
                <a:latin typeface="Times New Roman" panose="02020603050405020304" pitchFamily="18" charset="0"/>
              </a:rPr>
              <a:t>b. Các em ghé vào đây xem là hay lắm, các em chả sẽ học tập ở đây là gì?</a:t>
            </a:r>
          </a:p>
          <a:p>
            <a:pPr algn="just">
              <a:lnSpc>
                <a:spcPct val="150000"/>
              </a:lnSpc>
            </a:pPr>
            <a:r>
              <a:rPr lang="en-US" sz="2800" dirty="0">
                <a:solidFill>
                  <a:schemeClr val="bg2">
                    <a:lumMod val="50000"/>
                  </a:schemeClr>
                </a:solidFill>
                <a:latin typeface="Times New Roman" panose="02020603050405020304" pitchFamily="18" charset="0"/>
                <a:sym typeface="Wingdings" panose="05000000000000000000" pitchFamily="2" charset="2"/>
              </a:rPr>
              <a:t></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lắm bổ sung ý nghĩa mức độ cho tính từ hay</a:t>
            </a: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chả bổ sung ý nghĩa phủ định cho động từ chẳng</a:t>
            </a: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dirty="0">
                <a:solidFill>
                  <a:schemeClr val="bg2">
                    <a:lumMod val="50000"/>
                  </a:schemeClr>
                </a:solidFill>
                <a:latin typeface="Times New Roman" panose="02020603050405020304" pitchFamily="18" charset="0"/>
              </a:rPr>
              <a:t>sẽ bổ sung ý nghĩa thời gian tương lai cho động từ học tập</a:t>
            </a: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a:solidFill>
                  <a:srgbClr val="001A33"/>
                </a:solidFill>
                <a:latin typeface="Times New Roman" panose="02020603050405020304" pitchFamily="18" charset="0"/>
                <a:sym typeface="Wingdings" panose="05000000000000000000" pitchFamily="2" charset="2"/>
              </a:rPr>
              <a:t> </a:t>
            </a:r>
            <a:endParaRPr lang="en-US" sz="2800" dirty="0">
              <a:solidFill>
                <a:srgbClr val="001A33"/>
              </a:solidFill>
            </a:endParaRPr>
          </a:p>
          <a:p>
            <a:pPr algn="just">
              <a:lnSpc>
                <a:spcPct val="150000"/>
              </a:lnSpc>
            </a:pPr>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cũng bổ sung ý nghĩa tiếp diễn cho động từ đứng dậy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a:solidFill>
                  <a:schemeClr val="bg2">
                    <a:lumMod val="50000"/>
                  </a:schemeClr>
                </a:solidFill>
                <a:latin typeface="+mj-lt"/>
              </a:rPr>
              <a:t>d. An-tư-nai, cái tên hay quá, mà em thì chắc là ngoan lắm phải không?</a:t>
            </a:r>
          </a:p>
          <a:p>
            <a:pPr algn="just">
              <a:lnSpc>
                <a:spcPct val="150000"/>
              </a:lnSpc>
            </a:pPr>
            <a:r>
              <a:rPr lang="en-US" sz="2800" dirty="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quá bổ sung ý nghĩa mức độ cho tính từ hay</a:t>
            </a: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lắm bổ sung ý nghĩa mức độ cho tính từ</a:t>
            </a: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p>
          <a:p>
            <a:pPr algn="just"/>
            <a:r>
              <a:rPr lang="en-US" sz="2400" dirty="0">
                <a:solidFill>
                  <a:srgbClr val="001A33"/>
                </a:solidFill>
                <a:latin typeface="+mj-lt"/>
              </a:rPr>
              <a:t>      </a:t>
            </a:r>
            <a:r>
              <a:rPr lang="vi-VN" sz="2400" dirty="0">
                <a:solidFill>
                  <a:srgbClr val="001A33"/>
                </a:solidFill>
                <a:latin typeface="+mj-lt"/>
              </a:rPr>
              <a:t>Và 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p>
          <a:p>
            <a:pPr algn="just"/>
            <a:r>
              <a:rPr lang="en-US" sz="2400" dirty="0">
                <a:solidFill>
                  <a:srgbClr val="001A33"/>
                </a:solidFill>
                <a:latin typeface="+mj-lt"/>
              </a:rPr>
              <a:t>      </a:t>
            </a:r>
            <a:r>
              <a:rPr lang="vi-VN" sz="2400" dirty="0">
                <a:solidFill>
                  <a:srgbClr val="001A33"/>
                </a:solidFill>
                <a:latin typeface="+mj-lt"/>
              </a:rPr>
              <a:t>[...] 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a:solidFill>
                  <a:srgbClr val="001A33"/>
                </a:solidFill>
                <a:latin typeface="+mj-lt"/>
              </a:rPr>
              <a:t>- </a:t>
            </a:r>
            <a:r>
              <a:rPr lang="vi-VN" sz="2800" b="1" dirty="0">
                <a:solidFill>
                  <a:srgbClr val="001A33"/>
                </a:solidFill>
                <a:latin typeface="+mj-lt"/>
              </a:rPr>
              <a:t>Phó 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a:solidFill>
                <a:srgbClr val="001A33"/>
              </a:solidFill>
              <a:latin typeface="+mj-lt"/>
            </a:endParaRPr>
          </a:p>
          <a:p>
            <a:pPr algn="just"/>
            <a:r>
              <a:rPr lang="en-US" sz="2800" dirty="0">
                <a:solidFill>
                  <a:srgbClr val="001A33"/>
                </a:solidFill>
                <a:latin typeface="+mj-lt"/>
              </a:rPr>
              <a:t>- </a:t>
            </a:r>
            <a:r>
              <a:rPr lang="vi-VN" sz="2800" dirty="0">
                <a:solidFill>
                  <a:srgbClr val="001A33"/>
                </a:solidFill>
                <a:latin typeface="+mj-lt"/>
              </a:rPr>
              <a:t>Đoạn 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a:solidFill>
                  <a:srgbClr val="001A33"/>
                </a:solidFill>
                <a:latin typeface="+mj-lt"/>
              </a:rPr>
              <a:t>       </a:t>
            </a:r>
            <a:r>
              <a:rPr lang="vi-VN" sz="2800" dirty="0">
                <a:solidFill>
                  <a:srgbClr val="001A33"/>
                </a:solidFill>
                <a:latin typeface="+mj-lt"/>
              </a:rPr>
              <a:t>Đuy-sen 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thầy</a:t>
            </a:r>
            <a:r>
              <a:rPr lang="en-US" sz="2800" dirty="0">
                <a:solidFill>
                  <a:srgbClr val="001A33"/>
                </a:solidFill>
                <a:latin typeface="+mj-lt"/>
              </a:rPr>
              <a:t> </a:t>
            </a:r>
            <a:r>
              <a:rPr lang="en-US" sz="2800" b="1" i="1" dirty="0" err="1">
                <a:solidFill>
                  <a:srgbClr val="FF0000"/>
                </a:solidFill>
                <a:latin typeface="Times New Roman" panose="02020603050405020304" pitchFamily="18" charset="0"/>
                <a:cs typeface="Times New Roman" panose="02020603050405020304" pitchFamily="18" charset="0"/>
              </a:rPr>
              <a:t>đã</a:t>
            </a:r>
            <a:r>
              <a:rPr lang="vi-VN" sz="2800" b="1" i="1" dirty="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5"/>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Hãy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đặt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sử</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dụng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phó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từ</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với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nội</a:t>
            </a:r>
            <a:r>
              <a:rPr lang="en-US" sz="3200" dirty="0">
                <a:solidFill>
                  <a:srgbClr val="001A33"/>
                </a:solidFill>
                <a:latin typeface="Times New Roman" panose="02020603050405020304" pitchFamily="18" charset="0"/>
                <a:cs typeface="Times New Roman" panose="02020603050405020304" pitchFamily="18" charset="0"/>
              </a:rPr>
              <a:t> dung </a:t>
            </a:r>
            <a:r>
              <a:rPr lang="en-US" sz="3200" dirty="0" err="1">
                <a:solidFill>
                  <a:srgbClr val="001A33"/>
                </a:solidFill>
                <a:latin typeface="Times New Roman" panose="02020603050405020304" pitchFamily="18" charset="0"/>
                <a:cs typeface="Times New Roman" panose="02020603050405020304" pitchFamily="18" charset="0"/>
              </a:rPr>
              <a:t>liên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quan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đến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bức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3" name="TextBox 2">
            <a:extLst>
              <a:ext uri="{FF2B5EF4-FFF2-40B4-BE49-F238E27FC236}">
                <a16:creationId xmlns:a16="http://schemas.microsoft.com/office/drawing/2014/main" id="{879D00C7-7A16-9C9F-B52E-F729F96D3A18}"/>
              </a:ext>
            </a:extLst>
          </p:cNvPr>
          <p:cNvSpPr txBox="1"/>
          <p:nvPr/>
        </p:nvSpPr>
        <p:spPr>
          <a:xfrm>
            <a:off x="2137954" y="2828963"/>
            <a:ext cx="7916092" cy="677108"/>
          </a:xfrm>
          <a:prstGeom prst="rect">
            <a:avLst/>
          </a:prstGeom>
          <a:noFill/>
        </p:spPr>
        <p:txBody>
          <a:bodyPr wrap="square" rtlCol="0">
            <a:spAutoFit/>
          </a:bodyPr>
          <a:lstStyle/>
          <a:p>
            <a:pPr algn="ctr"/>
            <a:r>
              <a:rPr lang="en-US" sz="3800" b="1" dirty="0">
                <a:solidFill>
                  <a:srgbClr val="C00000"/>
                </a:solidFill>
                <a:latin typeface="Cambria" panose="02040503050406030204" pitchFamily="18" charset="0"/>
                <a:ea typeface="Cambria" panose="02040503050406030204" pitchFamily="18" charset="0"/>
              </a:rPr>
              <a:t>TIẾT 30: THỰC HÀNH TIẾNG VIỆT</a:t>
            </a:r>
          </a:p>
        </p:txBody>
      </p:sp>
      <p:sp>
        <p:nvSpPr>
          <p:cNvPr id="4" name="TextBox 3">
            <a:extLst>
              <a:ext uri="{FF2B5EF4-FFF2-40B4-BE49-F238E27FC236}">
                <a16:creationId xmlns:a16="http://schemas.microsoft.com/office/drawing/2014/main" id="{AF446C66-5D96-39BA-4625-80D0F4855098}"/>
              </a:ext>
            </a:extLst>
          </p:cNvPr>
          <p:cNvSpPr txBox="1"/>
          <p:nvPr/>
        </p:nvSpPr>
        <p:spPr>
          <a:xfrm>
            <a:off x="2273808" y="3612735"/>
            <a:ext cx="7916092"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ea typeface="Cambria" panose="02040503050406030204" pitchFamily="18" charset="0"/>
              </a:rPr>
              <a:t>PHÓ TỪ</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1. </a:t>
            </a:r>
            <a:r>
              <a:rPr lang="en-US" sz="2800" b="1" kern="1200" dirty="0" err="1">
                <a:solidFill>
                  <a:prstClr val="black"/>
                </a:solidFill>
                <a:latin typeface="Times New Roman" panose="02020603050405020304" pitchFamily="18" charset="0"/>
                <a:cs typeface="Times New Roman" panose="02020603050405020304" pitchFamily="18" charset="0"/>
              </a:rPr>
              <a:t>Khái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niệm</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những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chuyên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kèm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để</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a:t>
            </a:r>
            <a:r>
              <a:rPr lang="en-US" sz="2800" kern="1200" dirty="0" err="1">
                <a:solidFill>
                  <a:prstClr val="black"/>
                </a:solidFill>
                <a:latin typeface="Times New Roman" panose="02020603050405020304" pitchFamily="18" charset="0"/>
                <a:cs typeface="Times New Roman" panose="02020603050405020304" pitchFamily="18" charset="0"/>
              </a:rPr>
              <a:t>các</a:t>
            </a:r>
            <a:r>
              <a:rPr lang="en-US" sz="2800" kern="1200" dirty="0">
                <a:solidFill>
                  <a:prstClr val="black"/>
                </a:solidFill>
                <a:latin typeface="Times New Roman" panose="02020603050405020304" pitchFamily="18" charset="0"/>
                <a:cs typeface="Times New Roman" panose="02020603050405020304" pitchFamily="18" charset="0"/>
              </a:rPr>
              <a:t>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DB26D8C-C1D7-D65C-AB2E-7C50A0CFF00D}"/>
              </a:ext>
            </a:extLst>
          </p:cNvPr>
          <p:cNvSpPr txBox="1"/>
          <p:nvPr/>
        </p:nvSpPr>
        <p:spPr>
          <a:xfrm>
            <a:off x="4258103" y="1068091"/>
            <a:ext cx="4942985" cy="769441"/>
          </a:xfrm>
          <a:prstGeom prst="rect">
            <a:avLst/>
          </a:prstGeom>
          <a:noFill/>
        </p:spPr>
        <p:txBody>
          <a:bodyPr wrap="square" rtlCol="0">
            <a:spAutoFit/>
          </a:bodyPr>
          <a:lstStyle/>
          <a:p>
            <a:r>
              <a:rPr lang="en-US" sz="4400" b="1" dirty="0">
                <a:solidFill>
                  <a:srgbClr val="C00000"/>
                </a:solidFill>
                <a:latin typeface="Cambria" panose="02040503050406030204" pitchFamily="18" charset="0"/>
                <a:ea typeface="Cambria" panose="02040503050406030204" pitchFamily="18" charset="0"/>
              </a:rPr>
              <a:t>I. LÝ THUYẾT</a:t>
            </a:r>
          </a:p>
        </p:txBody>
      </p:sp>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danh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về</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lượng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của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sự</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vật</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Những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bức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đẹp</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lắm</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5AEEA6D6-6C55-E6B0-AF1C-78019F32F600}"/>
              </a:ext>
            </a:extLst>
          </p:cNvPr>
          <p:cNvSpPr txBox="1"/>
          <p:nvPr/>
        </p:nvSpPr>
        <p:spPr>
          <a:xfrm>
            <a:off x="4258103" y="1068091"/>
            <a:ext cx="4942985" cy="769441"/>
          </a:xfrm>
          <a:prstGeom prst="rect">
            <a:avLst/>
          </a:prstGeom>
          <a:noFill/>
        </p:spPr>
        <p:txBody>
          <a:bodyPr wrap="square" rtlCol="0">
            <a:spAutoFit/>
          </a:bodyPr>
          <a:lstStyle/>
          <a:p>
            <a:r>
              <a:rPr lang="en-US" sz="4400" b="1" dirty="0">
                <a:solidFill>
                  <a:srgbClr val="C00000"/>
                </a:solidFill>
                <a:latin typeface="Cambria" panose="02040503050406030204" pitchFamily="18" charset="0"/>
                <a:ea typeface="Cambria" panose="02040503050406030204" pitchFamily="18" charset="0"/>
              </a:rPr>
              <a:t>I. LÝ THUYẾT</a:t>
            </a:r>
          </a:p>
        </p:txBody>
      </p:sp>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động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tính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sau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bố</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liên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quan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đến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hoạt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trạng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điểm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nêu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được</a:t>
            </a:r>
            <a:r>
              <a:rPr lang="en-US" sz="2800" kern="1200" dirty="0">
                <a:solidFill>
                  <a:prstClr val="black"/>
                </a:solidFill>
                <a:latin typeface="Times New Roman" panose="02020603050405020304" pitchFamily="18" charset="0"/>
                <a:cs typeface="Times New Roman" panose="02020603050405020304" pitchFamily="18" charset="0"/>
              </a:rPr>
              <a:t> ở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Hãy</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tôi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đây</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extBox 1">
            <a:extLst>
              <a:ext uri="{FF2B5EF4-FFF2-40B4-BE49-F238E27FC236}">
                <a16:creationId xmlns:a16="http://schemas.microsoft.com/office/drawing/2014/main" id="{517A09A5-32E2-E60A-E1D4-9B169DE12C79}"/>
              </a:ext>
            </a:extLst>
          </p:cNvPr>
          <p:cNvSpPr txBox="1"/>
          <p:nvPr/>
        </p:nvSpPr>
        <p:spPr>
          <a:xfrm>
            <a:off x="4258103" y="1068091"/>
            <a:ext cx="4942985" cy="769441"/>
          </a:xfrm>
          <a:prstGeom prst="rect">
            <a:avLst/>
          </a:prstGeom>
          <a:noFill/>
        </p:spPr>
        <p:txBody>
          <a:bodyPr wrap="square" rtlCol="0">
            <a:spAutoFit/>
          </a:bodyPr>
          <a:lstStyle/>
          <a:p>
            <a:r>
              <a:rPr lang="en-US" sz="4400" b="1" dirty="0">
                <a:solidFill>
                  <a:srgbClr val="C00000"/>
                </a:solidFill>
                <a:latin typeface="Cambria" panose="02040503050406030204" pitchFamily="18" charset="0"/>
                <a:ea typeface="Cambria" panose="02040503050406030204" pitchFamily="18" charset="0"/>
              </a:rPr>
              <a:t>I. LÝ THUYẾT</a:t>
            </a:r>
          </a:p>
        </p:txBody>
      </p:sp>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val="20000"/>
                    </a:ext>
                  </a:extLst>
                </a:gridCol>
                <a:gridCol w="2815267">
                  <a:extLst>
                    <a:ext uri="{9D8B030D-6E8A-4147-A177-3AD203B41FA5}">
                      <a16:colId xmlns:a16="http://schemas.microsoft.com/office/drawing/2014/main" val="20001"/>
                    </a:ext>
                  </a:extLst>
                </a:gridCol>
                <a:gridCol w="3118873">
                  <a:extLst>
                    <a:ext uri="{9D8B030D-6E8A-4147-A177-3AD203B41FA5}">
                      <a16:colId xmlns:a16="http://schemas.microsoft.com/office/drawing/2014/main" val="20002"/>
                    </a:ext>
                  </a:extLst>
                </a:gridCol>
              </a:tblGrid>
              <a:tr h="470208">
                <a:tc rowSpan="2">
                  <a:txBody>
                    <a:bodyPr/>
                    <a:lstStyle/>
                    <a:p>
                      <a:pPr algn="ctr"/>
                      <a:r>
                        <a:rPr lang="en-US" sz="2400" b="1" dirty="0">
                          <a:latin typeface="Times New Roman" panose="02020603050405020304" pitchFamily="18" charset="0"/>
                          <a:cs typeface="Times New Roman" panose="02020603050405020304" pitchFamily="18" charset="0"/>
                        </a:rPr>
                        <a:t>Ý</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bổ</a:t>
                      </a:r>
                      <a:r>
                        <a:rPr lang="en-US" sz="2400" b="1" baseline="0" dirty="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baseline="0" dirty="0">
                          <a:latin typeface="Times New Roman" panose="02020603050405020304" pitchFamily="18" charset="0"/>
                          <a:cs typeface="Times New Roman" panose="02020603050405020304" pitchFamily="18" charset="0"/>
                        </a:rPr>
                        <a:t> so </a:t>
                      </a:r>
                      <a:r>
                        <a:rPr lang="en-US" sz="2400" b="1" baseline="0" dirty="0" err="1">
                          <a:latin typeface="Times New Roman" panose="02020603050405020304" pitchFamily="18" charset="0"/>
                          <a:cs typeface="Times New Roman" panose="02020603050405020304" pitchFamily="18" charset="0"/>
                        </a:rPr>
                        <a:t>với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động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tính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hoặc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đừng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lắm</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chẳng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a:latin typeface="Times New Roman" panose="02020603050405020304" pitchFamily="18" charset="0"/>
                          <a:cs typeface="Times New Roman" panose="02020603050405020304" pitchFamily="18" charset="0"/>
                        </a:rPr>
                        <a:t>Tính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xuyên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tục</a:t>
                      </a:r>
                      <a:r>
                        <a:rPr lang="en-US" sz="2400" baseline="0" dirty="0">
                          <a:latin typeface="Times New Roman" panose="02020603050405020304" pitchFamily="18" charset="0"/>
                          <a:cs typeface="Times New Roman" panose="02020603050405020304" pitchFamily="18" charset="0"/>
                        </a:rPr>
                        <a:t> hay </a:t>
                      </a:r>
                      <a:r>
                        <a:rPr lang="en-US" sz="2400" baseline="0" dirty="0" err="1">
                          <a:latin typeface="Times New Roman" panose="02020603050405020304" pitchFamily="18" charset="0"/>
                          <a:cs typeface="Times New Roman" panose="02020603050405020304" pitchFamily="18" charset="0"/>
                        </a:rPr>
                        <a:t>gián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đoạn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bỗng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3"/>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2</a:t>
            </a: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3</a:t>
            </a: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1</a:t>
            </a:r>
          </a:p>
        </p:txBody>
      </p:sp>
      <p:sp>
        <p:nvSpPr>
          <p:cNvPr id="2" name="TextBox 1">
            <a:extLst>
              <a:ext uri="{FF2B5EF4-FFF2-40B4-BE49-F238E27FC236}">
                <a16:creationId xmlns:a16="http://schemas.microsoft.com/office/drawing/2014/main" id="{CA2E492B-6C71-BCF9-C392-D6BE4D5C0F63}"/>
              </a:ext>
            </a:extLst>
          </p:cNvPr>
          <p:cNvSpPr txBox="1"/>
          <p:nvPr/>
        </p:nvSpPr>
        <p:spPr>
          <a:xfrm>
            <a:off x="4258103" y="1068091"/>
            <a:ext cx="4942985" cy="769441"/>
          </a:xfrm>
          <a:prstGeom prst="rect">
            <a:avLst/>
          </a:prstGeom>
          <a:noFill/>
        </p:spPr>
        <p:txBody>
          <a:bodyPr wrap="square" rtlCol="0">
            <a:spAutoFit/>
          </a:bodyPr>
          <a:lstStyle/>
          <a:p>
            <a:r>
              <a:rPr lang="en-US" sz="4400" b="1" dirty="0">
                <a:solidFill>
                  <a:srgbClr val="C00000"/>
                </a:solidFill>
                <a:latin typeface="Cambria" panose="02040503050406030204" pitchFamily="18" charset="0"/>
                <a:ea typeface="Cambria" panose="02040503050406030204" pitchFamily="18" charset="0"/>
              </a:rPr>
              <a:t>II. LUYỆN TẬP</a:t>
            </a: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80">
                                          <p:stCondLst>
                                            <p:cond delay="0"/>
                                          </p:stCondLst>
                                        </p:cTn>
                                        <p:tgtEl>
                                          <p:spTgt spid="15"/>
                                        </p:tgtEl>
                                      </p:cBhvr>
                                    </p:animEffect>
                                    <p:anim calcmode="lin" valueType="num">
                                      <p:cBhvr>
                                        <p:cTn id="2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4" dur="26">
                                          <p:stCondLst>
                                            <p:cond delay="650"/>
                                          </p:stCondLst>
                                        </p:cTn>
                                        <p:tgtEl>
                                          <p:spTgt spid="15"/>
                                        </p:tgtEl>
                                      </p:cBhvr>
                                      <p:to x="100000" y="60000"/>
                                    </p:animScale>
                                    <p:animScale>
                                      <p:cBhvr>
                                        <p:cTn id="35" dur="166" decel="50000">
                                          <p:stCondLst>
                                            <p:cond delay="676"/>
                                          </p:stCondLst>
                                        </p:cTn>
                                        <p:tgtEl>
                                          <p:spTgt spid="15"/>
                                        </p:tgtEl>
                                      </p:cBhvr>
                                      <p:to x="100000" y="100000"/>
                                    </p:animScale>
                                    <p:animScale>
                                      <p:cBhvr>
                                        <p:cTn id="36" dur="26">
                                          <p:stCondLst>
                                            <p:cond delay="1312"/>
                                          </p:stCondLst>
                                        </p:cTn>
                                        <p:tgtEl>
                                          <p:spTgt spid="15"/>
                                        </p:tgtEl>
                                      </p:cBhvr>
                                      <p:to x="100000" y="80000"/>
                                    </p:animScale>
                                    <p:animScale>
                                      <p:cBhvr>
                                        <p:cTn id="37" dur="166" decel="50000">
                                          <p:stCondLst>
                                            <p:cond delay="1338"/>
                                          </p:stCondLst>
                                        </p:cTn>
                                        <p:tgtEl>
                                          <p:spTgt spid="15"/>
                                        </p:tgtEl>
                                      </p:cBhvr>
                                      <p:to x="100000" y="100000"/>
                                    </p:animScale>
                                    <p:animScale>
                                      <p:cBhvr>
                                        <p:cTn id="38" dur="26">
                                          <p:stCondLst>
                                            <p:cond delay="1642"/>
                                          </p:stCondLst>
                                        </p:cTn>
                                        <p:tgtEl>
                                          <p:spTgt spid="15"/>
                                        </p:tgtEl>
                                      </p:cBhvr>
                                      <p:to x="100000" y="90000"/>
                                    </p:animScale>
                                    <p:animScale>
                                      <p:cBhvr>
                                        <p:cTn id="39" dur="166" decel="50000">
                                          <p:stCondLst>
                                            <p:cond delay="1668"/>
                                          </p:stCondLst>
                                        </p:cTn>
                                        <p:tgtEl>
                                          <p:spTgt spid="15"/>
                                        </p:tgtEl>
                                      </p:cBhvr>
                                      <p:to x="100000" y="100000"/>
                                    </p:animScale>
                                    <p:animScale>
                                      <p:cBhvr>
                                        <p:cTn id="40" dur="26">
                                          <p:stCondLst>
                                            <p:cond delay="1808"/>
                                          </p:stCondLst>
                                        </p:cTn>
                                        <p:tgtEl>
                                          <p:spTgt spid="15"/>
                                        </p:tgtEl>
                                      </p:cBhvr>
                                      <p:to x="100000" y="95000"/>
                                    </p:animScale>
                                    <p:animScale>
                                      <p:cBhvr>
                                        <p:cTn id="41" dur="166" decel="50000">
                                          <p:stCondLst>
                                            <p:cond delay="1834"/>
                                          </p:stCondLst>
                                        </p:cTn>
                                        <p:tgtEl>
                                          <p:spTgt spid="15"/>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80">
                                          <p:stCondLst>
                                            <p:cond delay="0"/>
                                          </p:stCondLst>
                                        </p:cTn>
                                        <p:tgtEl>
                                          <p:spTgt spid="16"/>
                                        </p:tgtEl>
                                      </p:cBhvr>
                                    </p:animEffect>
                                    <p:anim calcmode="lin" valueType="num">
                                      <p:cBhvr>
                                        <p:cTn id="4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0" dur="26">
                                          <p:stCondLst>
                                            <p:cond delay="650"/>
                                          </p:stCondLst>
                                        </p:cTn>
                                        <p:tgtEl>
                                          <p:spTgt spid="16"/>
                                        </p:tgtEl>
                                      </p:cBhvr>
                                      <p:to x="100000" y="60000"/>
                                    </p:animScale>
                                    <p:animScale>
                                      <p:cBhvr>
                                        <p:cTn id="51" dur="166" decel="50000">
                                          <p:stCondLst>
                                            <p:cond delay="676"/>
                                          </p:stCondLst>
                                        </p:cTn>
                                        <p:tgtEl>
                                          <p:spTgt spid="16"/>
                                        </p:tgtEl>
                                      </p:cBhvr>
                                      <p:to x="100000" y="100000"/>
                                    </p:animScale>
                                    <p:animScale>
                                      <p:cBhvr>
                                        <p:cTn id="52" dur="26">
                                          <p:stCondLst>
                                            <p:cond delay="1312"/>
                                          </p:stCondLst>
                                        </p:cTn>
                                        <p:tgtEl>
                                          <p:spTgt spid="16"/>
                                        </p:tgtEl>
                                      </p:cBhvr>
                                      <p:to x="100000" y="80000"/>
                                    </p:animScale>
                                    <p:animScale>
                                      <p:cBhvr>
                                        <p:cTn id="53" dur="166" decel="50000">
                                          <p:stCondLst>
                                            <p:cond delay="1338"/>
                                          </p:stCondLst>
                                        </p:cTn>
                                        <p:tgtEl>
                                          <p:spTgt spid="16"/>
                                        </p:tgtEl>
                                      </p:cBhvr>
                                      <p:to x="100000" y="100000"/>
                                    </p:animScale>
                                    <p:animScale>
                                      <p:cBhvr>
                                        <p:cTn id="54" dur="26">
                                          <p:stCondLst>
                                            <p:cond delay="1642"/>
                                          </p:stCondLst>
                                        </p:cTn>
                                        <p:tgtEl>
                                          <p:spTgt spid="16"/>
                                        </p:tgtEl>
                                      </p:cBhvr>
                                      <p:to x="100000" y="90000"/>
                                    </p:animScale>
                                    <p:animScale>
                                      <p:cBhvr>
                                        <p:cTn id="55" dur="166" decel="50000">
                                          <p:stCondLst>
                                            <p:cond delay="1668"/>
                                          </p:stCondLst>
                                        </p:cTn>
                                        <p:tgtEl>
                                          <p:spTgt spid="16"/>
                                        </p:tgtEl>
                                      </p:cBhvr>
                                      <p:to x="100000" y="100000"/>
                                    </p:animScale>
                                    <p:animScale>
                                      <p:cBhvr>
                                        <p:cTn id="56" dur="26">
                                          <p:stCondLst>
                                            <p:cond delay="1808"/>
                                          </p:stCondLst>
                                        </p:cTn>
                                        <p:tgtEl>
                                          <p:spTgt spid="16"/>
                                        </p:tgtEl>
                                      </p:cBhvr>
                                      <p:to x="100000" y="95000"/>
                                    </p:animScale>
                                    <p:animScale>
                                      <p:cBhvr>
                                        <p:cTn id="57" dur="166" decel="50000">
                                          <p:stCondLst>
                                            <p:cond delay="1834"/>
                                          </p:stCondLst>
                                        </p:cTn>
                                        <p:tgtEl>
                                          <p:spTgt spid="16"/>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80">
                                          <p:stCondLst>
                                            <p:cond delay="0"/>
                                          </p:stCondLst>
                                        </p:cTn>
                                        <p:tgtEl>
                                          <p:spTgt spid="25"/>
                                        </p:tgtEl>
                                      </p:cBhvr>
                                    </p:animEffect>
                                    <p:anim calcmode="lin" valueType="num">
                                      <p:cBhvr>
                                        <p:cTn id="6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6" dur="26">
                                          <p:stCondLst>
                                            <p:cond delay="650"/>
                                          </p:stCondLst>
                                        </p:cTn>
                                        <p:tgtEl>
                                          <p:spTgt spid="25"/>
                                        </p:tgtEl>
                                      </p:cBhvr>
                                      <p:to x="100000" y="60000"/>
                                    </p:animScale>
                                    <p:animScale>
                                      <p:cBhvr>
                                        <p:cTn id="67" dur="166" decel="50000">
                                          <p:stCondLst>
                                            <p:cond delay="676"/>
                                          </p:stCondLst>
                                        </p:cTn>
                                        <p:tgtEl>
                                          <p:spTgt spid="25"/>
                                        </p:tgtEl>
                                      </p:cBhvr>
                                      <p:to x="100000" y="100000"/>
                                    </p:animScale>
                                    <p:animScale>
                                      <p:cBhvr>
                                        <p:cTn id="68" dur="26">
                                          <p:stCondLst>
                                            <p:cond delay="1312"/>
                                          </p:stCondLst>
                                        </p:cTn>
                                        <p:tgtEl>
                                          <p:spTgt spid="25"/>
                                        </p:tgtEl>
                                      </p:cBhvr>
                                      <p:to x="100000" y="80000"/>
                                    </p:animScale>
                                    <p:animScale>
                                      <p:cBhvr>
                                        <p:cTn id="69" dur="166" decel="50000">
                                          <p:stCondLst>
                                            <p:cond delay="1338"/>
                                          </p:stCondLst>
                                        </p:cTn>
                                        <p:tgtEl>
                                          <p:spTgt spid="25"/>
                                        </p:tgtEl>
                                      </p:cBhvr>
                                      <p:to x="100000" y="100000"/>
                                    </p:animScale>
                                    <p:animScale>
                                      <p:cBhvr>
                                        <p:cTn id="70" dur="26">
                                          <p:stCondLst>
                                            <p:cond delay="1642"/>
                                          </p:stCondLst>
                                        </p:cTn>
                                        <p:tgtEl>
                                          <p:spTgt spid="25"/>
                                        </p:tgtEl>
                                      </p:cBhvr>
                                      <p:to x="100000" y="90000"/>
                                    </p:animScale>
                                    <p:animScale>
                                      <p:cBhvr>
                                        <p:cTn id="71" dur="166" decel="50000">
                                          <p:stCondLst>
                                            <p:cond delay="1668"/>
                                          </p:stCondLst>
                                        </p:cTn>
                                        <p:tgtEl>
                                          <p:spTgt spid="25"/>
                                        </p:tgtEl>
                                      </p:cBhvr>
                                      <p:to x="100000" y="100000"/>
                                    </p:animScale>
                                    <p:animScale>
                                      <p:cBhvr>
                                        <p:cTn id="72" dur="26">
                                          <p:stCondLst>
                                            <p:cond delay="1808"/>
                                          </p:stCondLst>
                                        </p:cTn>
                                        <p:tgtEl>
                                          <p:spTgt spid="25"/>
                                        </p:tgtEl>
                                      </p:cBhvr>
                                      <p:to x="100000" y="95000"/>
                                    </p:animScale>
                                    <p:animScale>
                                      <p:cBhvr>
                                        <p:cTn id="73" dur="166" decel="50000">
                                          <p:stCondLst>
                                            <p:cond delay="1834"/>
                                          </p:stCondLst>
                                        </p:cTn>
                                        <p:tgtEl>
                                          <p:spTgt spid="25"/>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80">
                                          <p:stCondLst>
                                            <p:cond delay="0"/>
                                          </p:stCondLst>
                                        </p:cTn>
                                        <p:tgtEl>
                                          <p:spTgt spid="26"/>
                                        </p:tgtEl>
                                      </p:cBhvr>
                                    </p:animEffect>
                                    <p:anim calcmode="lin" valueType="num">
                                      <p:cBhvr>
                                        <p:cTn id="7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2" dur="26">
                                          <p:stCondLst>
                                            <p:cond delay="650"/>
                                          </p:stCondLst>
                                        </p:cTn>
                                        <p:tgtEl>
                                          <p:spTgt spid="26"/>
                                        </p:tgtEl>
                                      </p:cBhvr>
                                      <p:to x="100000" y="60000"/>
                                    </p:animScale>
                                    <p:animScale>
                                      <p:cBhvr>
                                        <p:cTn id="83" dur="166" decel="50000">
                                          <p:stCondLst>
                                            <p:cond delay="676"/>
                                          </p:stCondLst>
                                        </p:cTn>
                                        <p:tgtEl>
                                          <p:spTgt spid="26"/>
                                        </p:tgtEl>
                                      </p:cBhvr>
                                      <p:to x="100000" y="100000"/>
                                    </p:animScale>
                                    <p:animScale>
                                      <p:cBhvr>
                                        <p:cTn id="84" dur="26">
                                          <p:stCondLst>
                                            <p:cond delay="1312"/>
                                          </p:stCondLst>
                                        </p:cTn>
                                        <p:tgtEl>
                                          <p:spTgt spid="26"/>
                                        </p:tgtEl>
                                      </p:cBhvr>
                                      <p:to x="100000" y="80000"/>
                                    </p:animScale>
                                    <p:animScale>
                                      <p:cBhvr>
                                        <p:cTn id="85" dur="166" decel="50000">
                                          <p:stCondLst>
                                            <p:cond delay="1338"/>
                                          </p:stCondLst>
                                        </p:cTn>
                                        <p:tgtEl>
                                          <p:spTgt spid="26"/>
                                        </p:tgtEl>
                                      </p:cBhvr>
                                      <p:to x="100000" y="100000"/>
                                    </p:animScale>
                                    <p:animScale>
                                      <p:cBhvr>
                                        <p:cTn id="86" dur="26">
                                          <p:stCondLst>
                                            <p:cond delay="1642"/>
                                          </p:stCondLst>
                                        </p:cTn>
                                        <p:tgtEl>
                                          <p:spTgt spid="26"/>
                                        </p:tgtEl>
                                      </p:cBhvr>
                                      <p:to x="100000" y="90000"/>
                                    </p:animScale>
                                    <p:animScale>
                                      <p:cBhvr>
                                        <p:cTn id="87" dur="166" decel="50000">
                                          <p:stCondLst>
                                            <p:cond delay="1668"/>
                                          </p:stCondLst>
                                        </p:cTn>
                                        <p:tgtEl>
                                          <p:spTgt spid="26"/>
                                        </p:tgtEl>
                                      </p:cBhvr>
                                      <p:to x="100000" y="100000"/>
                                    </p:animScale>
                                    <p:animScale>
                                      <p:cBhvr>
                                        <p:cTn id="88" dur="26">
                                          <p:stCondLst>
                                            <p:cond delay="1808"/>
                                          </p:stCondLst>
                                        </p:cTn>
                                        <p:tgtEl>
                                          <p:spTgt spid="26"/>
                                        </p:tgtEl>
                                      </p:cBhvr>
                                      <p:to x="100000" y="95000"/>
                                    </p:animScale>
                                    <p:animScale>
                                      <p:cBhvr>
                                        <p:cTn id="89" dur="166" decel="50000">
                                          <p:stCondLst>
                                            <p:cond delay="1834"/>
                                          </p:stCondLst>
                                        </p:cTn>
                                        <p:tgtEl>
                                          <p:spTgt spid="26"/>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80">
                                          <p:stCondLst>
                                            <p:cond delay="0"/>
                                          </p:stCondLst>
                                        </p:cTn>
                                        <p:tgtEl>
                                          <p:spTgt spid="27"/>
                                        </p:tgtEl>
                                      </p:cBhvr>
                                    </p:animEffect>
                                    <p:anim calcmode="lin" valueType="num">
                                      <p:cBhvr>
                                        <p:cTn id="9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8" dur="26">
                                          <p:stCondLst>
                                            <p:cond delay="650"/>
                                          </p:stCondLst>
                                        </p:cTn>
                                        <p:tgtEl>
                                          <p:spTgt spid="27"/>
                                        </p:tgtEl>
                                      </p:cBhvr>
                                      <p:to x="100000" y="60000"/>
                                    </p:animScale>
                                    <p:animScale>
                                      <p:cBhvr>
                                        <p:cTn id="99" dur="166" decel="50000">
                                          <p:stCondLst>
                                            <p:cond delay="676"/>
                                          </p:stCondLst>
                                        </p:cTn>
                                        <p:tgtEl>
                                          <p:spTgt spid="27"/>
                                        </p:tgtEl>
                                      </p:cBhvr>
                                      <p:to x="100000" y="100000"/>
                                    </p:animScale>
                                    <p:animScale>
                                      <p:cBhvr>
                                        <p:cTn id="100" dur="26">
                                          <p:stCondLst>
                                            <p:cond delay="1312"/>
                                          </p:stCondLst>
                                        </p:cTn>
                                        <p:tgtEl>
                                          <p:spTgt spid="27"/>
                                        </p:tgtEl>
                                      </p:cBhvr>
                                      <p:to x="100000" y="80000"/>
                                    </p:animScale>
                                    <p:animScale>
                                      <p:cBhvr>
                                        <p:cTn id="101" dur="166" decel="50000">
                                          <p:stCondLst>
                                            <p:cond delay="1338"/>
                                          </p:stCondLst>
                                        </p:cTn>
                                        <p:tgtEl>
                                          <p:spTgt spid="27"/>
                                        </p:tgtEl>
                                      </p:cBhvr>
                                      <p:to x="100000" y="100000"/>
                                    </p:animScale>
                                    <p:animScale>
                                      <p:cBhvr>
                                        <p:cTn id="102" dur="26">
                                          <p:stCondLst>
                                            <p:cond delay="1642"/>
                                          </p:stCondLst>
                                        </p:cTn>
                                        <p:tgtEl>
                                          <p:spTgt spid="27"/>
                                        </p:tgtEl>
                                      </p:cBhvr>
                                      <p:to x="100000" y="90000"/>
                                    </p:animScale>
                                    <p:animScale>
                                      <p:cBhvr>
                                        <p:cTn id="103" dur="166" decel="50000">
                                          <p:stCondLst>
                                            <p:cond delay="1668"/>
                                          </p:stCondLst>
                                        </p:cTn>
                                        <p:tgtEl>
                                          <p:spTgt spid="27"/>
                                        </p:tgtEl>
                                      </p:cBhvr>
                                      <p:to x="100000" y="100000"/>
                                    </p:animScale>
                                    <p:animScale>
                                      <p:cBhvr>
                                        <p:cTn id="104" dur="26">
                                          <p:stCondLst>
                                            <p:cond delay="1808"/>
                                          </p:stCondLst>
                                        </p:cTn>
                                        <p:tgtEl>
                                          <p:spTgt spid="27"/>
                                        </p:tgtEl>
                                      </p:cBhvr>
                                      <p:to x="100000" y="95000"/>
                                    </p:animScale>
                                    <p:animScale>
                                      <p:cBhvr>
                                        <p:cTn id="105"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p>
          <a:p>
            <a:pPr algn="just"/>
            <a:r>
              <a:rPr lang="vi-VN" sz="3200" dirty="0">
                <a:solidFill>
                  <a:schemeClr val="tx1"/>
                </a:solidFill>
                <a:latin typeface="+mj-lt"/>
              </a:rPr>
              <a:t>a. Tôi nghĩ không phải chỉ riêng bà con trong làng mà nói chung mọi người, nhất là lứa tuổi trẻ, đều cần biết câu chuyện này.</a:t>
            </a:r>
          </a:p>
          <a:p>
            <a:pPr algn="just"/>
            <a:r>
              <a:rPr lang="vi-VN" sz="3200" dirty="0">
                <a:solidFill>
                  <a:schemeClr val="tx1"/>
                </a:solidFill>
                <a:latin typeface="+mj-lt"/>
              </a:rPr>
              <a:t>b. Những lúc ấy, thầy Đuy-sen đã bế các em qua suối</a:t>
            </a:r>
          </a:p>
          <a:p>
            <a:pPr algn="just"/>
            <a:r>
              <a:rPr lang="vi-VN" sz="3200" dirty="0">
                <a:solidFill>
                  <a:schemeClr val="tx1"/>
                </a:solidFill>
                <a:latin typeface="+mj-lt"/>
              </a:rPr>
              <a:t>c. Tuy chúng tôi còn bé, nhưng tôi nghĩ rằng lúc đó chúng tôi đều đã hiểu được những điều ấy.</a:t>
            </a: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p>
          <a:p>
            <a:pPr algn="just"/>
            <a:endParaRPr lang="en-US" sz="2800" dirty="0">
              <a:solidFill>
                <a:srgbClr val="001A33"/>
              </a:solidFill>
              <a:latin typeface="Times New Roman" panose="02020603050405020304" pitchFamily="18" charset="0"/>
            </a:endParaRPr>
          </a:p>
          <a:p>
            <a:pPr algn="just"/>
            <a:r>
              <a:rPr lang="vi-VN" sz="2800" dirty="0">
                <a:solidFill>
                  <a:srgbClr val="001A33"/>
                </a:solidFill>
                <a:latin typeface="Times New Roman" panose="02020603050405020304" pitchFamily="18" charset="0"/>
              </a:rPr>
              <a:t>a. Và tôi không nghĩ ra được cách gì hơn là thay mặt bà An-tư-nai Xu-lai-ma-nô-va để kể hết chuyện này.</a:t>
            </a:r>
          </a:p>
          <a:p>
            <a:pPr algn="just"/>
            <a:r>
              <a:rPr lang="en-US" sz="2800" dirty="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nghĩ</a:t>
            </a: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nghĩ</a:t>
            </a: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1163</Words>
  <Application>Microsoft Office PowerPoint</Application>
  <PresentationFormat>Widescreen</PresentationFormat>
  <Paragraphs>82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Barlow Condensed</vt:lpstr>
      <vt:lpstr>Times New Roman</vt:lpstr>
      <vt:lpstr>Cambria</vt:lpstr>
      <vt:lpstr>Raleway Medium</vt:lpstr>
      <vt:lpstr>Lobster</vt:lpstr>
      <vt:lpstr>Calibri</vt:lpstr>
      <vt:lpstr>Arial</vt:lpstr>
      <vt:lpstr>Raleway</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MrTao</dc:creator>
  <cp:lastModifiedBy>MrTao</cp:lastModifiedBy>
  <cp:revision>26</cp:revision>
  <dcterms:modified xsi:type="dcterms:W3CDTF">2025-11-09T09:05:32Z</dcterms:modified>
</cp:coreProperties>
</file>