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93" r:id="rId3"/>
    <p:sldId id="290" r:id="rId4"/>
    <p:sldId id="258" r:id="rId5"/>
    <p:sldId id="259" r:id="rId6"/>
    <p:sldId id="294" r:id="rId7"/>
    <p:sldId id="261" r:id="rId8"/>
    <p:sldId id="260"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3" r:id="rId31"/>
    <p:sldId id="284" r:id="rId32"/>
    <p:sldId id="285" r:id="rId33"/>
    <p:sldId id="295" r:id="rId34"/>
    <p:sldId id="286" r:id="rId35"/>
    <p:sldId id="300" r:id="rId36"/>
    <p:sldId id="301" r:id="rId37"/>
    <p:sldId id="288" r:id="rId38"/>
    <p:sldId id="296" r:id="rId39"/>
    <p:sldId id="297" r:id="rId40"/>
    <p:sldId id="298" r:id="rId41"/>
    <p:sldId id="299" r:id="rId42"/>
    <p:sldId id="256" r:id="rId43"/>
  </p:sldIdLst>
  <p:sldSz cx="10693400" cy="7556500"/>
  <p:notesSz cx="6858000" cy="9144000"/>
  <p:embeddedFontLst>
    <p:embeddedFont>
      <p:font typeface="Palatino Linotype" panose="02040502050505030304" pitchFamily="18" charset="0"/>
      <p:regular r:id="rId44"/>
      <p:bold r:id="rId45"/>
      <p:italic r:id="rId46"/>
      <p:boldItalic r:id="rId47"/>
    </p:embeddedFont>
    <p:embeddedFont>
      <p:font typeface="Quicksand"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7" d="100"/>
          <a:sy n="87" d="100"/>
        </p:scale>
        <p:origin x="91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fif"/><Relationship Id="rId5" Type="http://schemas.openxmlformats.org/officeDocument/2006/relationships/image" Target="../media/image8.gif"/><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8.gif"/><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gif"/><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2456" y="120650"/>
            <a:ext cx="4799585" cy="7144895"/>
          </a:xfrm>
          <a:prstGeom prst="rect">
            <a:avLst/>
          </a:prstGeom>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77900" y="-793750"/>
            <a:ext cx="6476999" cy="8350250"/>
          </a:xfrm>
          <a:prstGeom prst="rect">
            <a:avLst/>
          </a:prstGeom>
        </p:spPr>
      </p:pic>
      <p:sp>
        <p:nvSpPr>
          <p:cNvPr id="10" name="Rectangle 9"/>
          <p:cNvSpPr/>
          <p:nvPr/>
        </p:nvSpPr>
        <p:spPr>
          <a:xfrm>
            <a:off x="5529389" y="1113574"/>
            <a:ext cx="4886171" cy="4535601"/>
          </a:xfrm>
          <a:prstGeom prst="rect">
            <a:avLst/>
          </a:prstGeom>
          <a:noFill/>
        </p:spPr>
        <p:txBody>
          <a:bodyPr wrap="square" lIns="91440" tIns="45720" rIns="91440" bIns="45720">
            <a:spAutoFit/>
          </a:bodyPr>
          <a:lstStyle/>
          <a:p>
            <a:pPr algn="ctr">
              <a:lnSpc>
                <a:spcPct val="150000"/>
              </a:lnSpc>
            </a:pPr>
            <a:r>
              <a:rPr lang="en-US" sz="3600" b="1" i="1" cap="none" spc="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TIẾT 77-78:</a:t>
            </a:r>
            <a:endParaRPr lang="vi-VN" sz="5400" b="1" cap="none" spc="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a:p>
            <a:pPr algn="ctr">
              <a:lnSpc>
                <a:spcPct val="150000"/>
              </a:lnSpc>
            </a:pPr>
            <a:r>
              <a:rPr lang="en-US" sz="5400" b="1" cap="none" spc="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MỘT SỐ CÂU TỤC NGỮ VIỆT NAM</a:t>
            </a:r>
            <a:endParaRPr lang="en-GB" sz="5400" b="1" cap="none" spc="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4" name="Picture 2"/>
          <p:cNvPicPr>
            <a:picLocks noChangeAspect="1"/>
          </p:cNvPicPr>
          <p:nvPr/>
        </p:nvPicPr>
        <p:blipFill>
          <a:blip r:embed="rId5"/>
          <a:srcRect/>
          <a:stretch>
            <a:fillRect/>
          </a:stretch>
        </p:blipFill>
        <p:spPr>
          <a:xfrm>
            <a:off x="350233" y="1568450"/>
            <a:ext cx="4308144" cy="33833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95521" y="169409"/>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3213100" y="180331"/>
            <a:ext cx="5758572" cy="1138773"/>
          </a:xfrm>
          <a:prstGeom prst="rect">
            <a:avLst/>
          </a:prstGeom>
        </p:spPr>
        <p:txBody>
          <a:bodyPr wrap="square">
            <a:spAutoFit/>
          </a:bodyPr>
          <a:lstStyle/>
          <a:p>
            <a:pPr algn="ctr">
              <a:spcAft>
                <a:spcPts val="0"/>
              </a:spcAft>
            </a:pPr>
            <a:r>
              <a:rPr lang="pt-BR" sz="4000" b="1">
                <a:solidFill>
                  <a:srgbClr val="FF0000"/>
                </a:solidFill>
                <a:latin typeface="Times New Roman" panose="02020603050405020304" pitchFamily="18" charset="0"/>
                <a:ea typeface="Times New Roman" panose="02020603050405020304" pitchFamily="18" charset="0"/>
              </a:rPr>
              <a:t>PHIẾU HỌC TẬP 05</a:t>
            </a:r>
            <a:endParaRPr lang="en-GB" sz="3600">
              <a:latin typeface="Times New Roman" panose="02020603050405020304" pitchFamily="18" charset="0"/>
              <a:ea typeface="Times New Roman" panose="02020603050405020304" pitchFamily="18" charset="0"/>
            </a:endParaRPr>
          </a:p>
          <a:p>
            <a:pPr algn="ctr">
              <a:spcAft>
                <a:spcPts val="0"/>
              </a:spcAft>
            </a:pPr>
            <a:r>
              <a:rPr lang="pt-BR" sz="2800">
                <a:solidFill>
                  <a:srgbClr val="0D0D0D"/>
                </a:solidFill>
                <a:latin typeface="Times New Roman" panose="02020603050405020304" pitchFamily="18" charset="0"/>
                <a:ea typeface="Times New Roman" panose="02020603050405020304" pitchFamily="18" charset="0"/>
              </a:rPr>
              <a:t>(Tìm hiểu hình thức tục ngữ)</a:t>
            </a:r>
            <a:endParaRPr lang="en-GB" sz="28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95426985"/>
              </p:ext>
            </p:extLst>
          </p:nvPr>
        </p:nvGraphicFramePr>
        <p:xfrm>
          <a:off x="2426509" y="1483876"/>
          <a:ext cx="8214231" cy="6172200"/>
        </p:xfrm>
        <a:graphic>
          <a:graphicData uri="http://schemas.openxmlformats.org/drawingml/2006/table">
            <a:tbl>
              <a:tblPr firstRow="1" firstCol="1" bandRow="1">
                <a:tableStyleId>{5C22544A-7EE6-4342-B048-85BDC9FD1C3A}</a:tableStyleId>
              </a:tblPr>
              <a:tblGrid>
                <a:gridCol w="3720358">
                  <a:extLst>
                    <a:ext uri="{9D8B030D-6E8A-4147-A177-3AD203B41FA5}">
                      <a16:colId xmlns:a16="http://schemas.microsoft.com/office/drawing/2014/main" val="20000"/>
                    </a:ext>
                  </a:extLst>
                </a:gridCol>
                <a:gridCol w="2206084">
                  <a:extLst>
                    <a:ext uri="{9D8B030D-6E8A-4147-A177-3AD203B41FA5}">
                      <a16:colId xmlns:a16="http://schemas.microsoft.com/office/drawing/2014/main" val="20001"/>
                    </a:ext>
                  </a:extLst>
                </a:gridCol>
                <a:gridCol w="2287789">
                  <a:extLst>
                    <a:ext uri="{9D8B030D-6E8A-4147-A177-3AD203B41FA5}">
                      <a16:colId xmlns:a16="http://schemas.microsoft.com/office/drawing/2014/main" val="20002"/>
                    </a:ext>
                  </a:extLst>
                </a:gridCol>
              </a:tblGrid>
              <a:tr h="0">
                <a:tc>
                  <a:txBody>
                    <a:bodyPr/>
                    <a:lstStyle/>
                    <a:p>
                      <a:pPr algn="ctr">
                        <a:lnSpc>
                          <a:spcPct val="150000"/>
                        </a:lnSpc>
                        <a:spcAft>
                          <a:spcPts val="0"/>
                        </a:spcAft>
                      </a:pPr>
                      <a:r>
                        <a:rPr lang="pt-BR" sz="3000">
                          <a:solidFill>
                            <a:schemeClr val="tx1"/>
                          </a:solidFill>
                          <a:effectLst/>
                          <a:latin typeface="Palatino Linotype" panose="02040502050505030304" pitchFamily="18" charset="0"/>
                        </a:rPr>
                        <a:t>Các phương diện</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pt-BR" sz="3000">
                          <a:solidFill>
                            <a:schemeClr val="tx1"/>
                          </a:solidFill>
                          <a:effectLst/>
                          <a:latin typeface="Palatino Linotype" panose="02040502050505030304" pitchFamily="18" charset="0"/>
                        </a:rPr>
                        <a:t>Biểu hiện</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pt-BR" sz="3000">
                          <a:solidFill>
                            <a:schemeClr val="tx1"/>
                          </a:solidFill>
                          <a:effectLst/>
                          <a:latin typeface="Palatino Linotype" panose="02040502050505030304" pitchFamily="18" charset="0"/>
                        </a:rPr>
                        <a:t>Nhận xét</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nSpc>
                          <a:spcPct val="150000"/>
                        </a:lnSpc>
                        <a:spcAft>
                          <a:spcPts val="0"/>
                        </a:spcAft>
                      </a:pPr>
                      <a:r>
                        <a:rPr lang="pt-BR" sz="3000">
                          <a:solidFill>
                            <a:schemeClr val="tx1"/>
                          </a:solidFill>
                          <a:effectLst/>
                          <a:latin typeface="Palatino Linotype" panose="02040502050505030304" pitchFamily="18" charset="0"/>
                        </a:rPr>
                        <a:t>1) Số tiếng:</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pt-BR" sz="3000">
                          <a:solidFill>
                            <a:schemeClr val="tx1"/>
                          </a:solidFill>
                          <a:effectLst/>
                          <a:latin typeface="Palatino Linotype" panose="02040502050505030304" pitchFamily="18" charset="0"/>
                        </a:rPr>
                        <a:t>...</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pt-BR" sz="3000">
                          <a:solidFill>
                            <a:schemeClr val="tx1"/>
                          </a:solidFill>
                          <a:effectLst/>
                          <a:latin typeface="Palatino Linotype" panose="02040502050505030304" pitchFamily="18" charset="0"/>
                        </a:rPr>
                        <a:t>Độ dài:...</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nSpc>
                          <a:spcPct val="150000"/>
                        </a:lnSpc>
                        <a:spcAft>
                          <a:spcPts val="0"/>
                        </a:spcAft>
                      </a:pPr>
                      <a:r>
                        <a:rPr lang="pt-BR" sz="3000">
                          <a:solidFill>
                            <a:schemeClr val="tx1"/>
                          </a:solidFill>
                          <a:effectLst/>
                          <a:latin typeface="Palatino Linotype" panose="02040502050505030304" pitchFamily="18" charset="0"/>
                        </a:rPr>
                        <a:t>2) Gieo vần:</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pt-BR" sz="3000">
                          <a:solidFill>
                            <a:schemeClr val="tx1"/>
                          </a:solidFill>
                          <a:effectLst/>
                          <a:latin typeface="Palatino Linotype" panose="02040502050505030304" pitchFamily="18" charset="0"/>
                        </a:rPr>
                        <a:t>...</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pt-BR" sz="3000">
                          <a:solidFill>
                            <a:schemeClr val="tx1"/>
                          </a:solidFill>
                          <a:effectLst/>
                          <a:latin typeface="Palatino Linotype" panose="02040502050505030304" pitchFamily="18" charset="0"/>
                        </a:rPr>
                        <a:t>Tác dụng:...</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nSpc>
                          <a:spcPct val="150000"/>
                        </a:lnSpc>
                        <a:spcAft>
                          <a:spcPts val="0"/>
                        </a:spcAft>
                      </a:pPr>
                      <a:r>
                        <a:rPr lang="pt-BR" sz="3000">
                          <a:solidFill>
                            <a:schemeClr val="tx1"/>
                          </a:solidFill>
                          <a:effectLst/>
                          <a:latin typeface="Palatino Linotype" panose="02040502050505030304" pitchFamily="18" charset="0"/>
                        </a:rPr>
                        <a:t>3) Tính cân đối trong cấu trúc ngôn từ:</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pt-BR" sz="3000">
                          <a:solidFill>
                            <a:schemeClr val="tx1"/>
                          </a:solidFill>
                          <a:effectLst/>
                          <a:latin typeface="Palatino Linotype" panose="02040502050505030304" pitchFamily="18" charset="0"/>
                        </a:rPr>
                        <a:t>...</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pt-BR" sz="3000">
                          <a:solidFill>
                            <a:schemeClr val="tx1"/>
                          </a:solidFill>
                          <a:effectLst/>
                          <a:latin typeface="Palatino Linotype" panose="02040502050505030304" pitchFamily="18" charset="0"/>
                        </a:rPr>
                        <a:t>Tác dụng:...</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pt-BR" sz="3000">
                          <a:solidFill>
                            <a:schemeClr val="tx1"/>
                          </a:solidFill>
                          <a:effectLst/>
                          <a:latin typeface="Palatino Linotype" panose="02040502050505030304" pitchFamily="18" charset="0"/>
                        </a:rPr>
                        <a:t>4) Câu tục ngữ có hình thức của thể thơ quen thuộc:</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pt-BR" sz="3000">
                          <a:solidFill>
                            <a:schemeClr val="tx1"/>
                          </a:solidFill>
                          <a:effectLst/>
                          <a:latin typeface="Palatino Linotype" panose="02040502050505030304" pitchFamily="18" charset="0"/>
                        </a:rPr>
                        <a:t>...</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pt-BR" sz="3000">
                          <a:solidFill>
                            <a:schemeClr val="tx1"/>
                          </a:solidFill>
                          <a:effectLst/>
                          <a:latin typeface="Palatino Linotype" panose="02040502050505030304" pitchFamily="18" charset="0"/>
                        </a:rPr>
                        <a:t>Thể thơ:...</a:t>
                      </a:r>
                      <a:endParaRPr lang="en-GB" sz="3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3441700" y="695179"/>
            <a:ext cx="5346700" cy="1446550"/>
          </a:xfrm>
          <a:prstGeom prst="rect">
            <a:avLst/>
          </a:prstGeom>
        </p:spPr>
        <p:txBody>
          <a:bodyPr>
            <a:spAutoFit/>
          </a:bodyPr>
          <a:lstStyle/>
          <a:p>
            <a:pPr algn="ctr">
              <a:spcAft>
                <a:spcPts val="0"/>
              </a:spcAft>
            </a:pPr>
            <a:r>
              <a:rPr lang="pt-BR" sz="3200" b="1">
                <a:solidFill>
                  <a:srgbClr val="FF0000"/>
                </a:solidFill>
                <a:latin typeface="Times New Roman" panose="02020603050405020304" pitchFamily="18" charset="0"/>
                <a:ea typeface="Times New Roman" panose="02020603050405020304" pitchFamily="18" charset="0"/>
              </a:rPr>
              <a:t>PHIẾU HỌC TẬP 6</a:t>
            </a:r>
            <a:endParaRPr lang="en-GB" sz="2800">
              <a:latin typeface="Times New Roman" panose="02020603050405020304" pitchFamily="18" charset="0"/>
              <a:ea typeface="Times New Roman" panose="02020603050405020304" pitchFamily="18" charset="0"/>
            </a:endParaRPr>
          </a:p>
          <a:p>
            <a:pPr algn="ctr">
              <a:spcAft>
                <a:spcPts val="0"/>
              </a:spcAft>
            </a:pPr>
            <a:r>
              <a:rPr lang="pt-BR" sz="2800">
                <a:solidFill>
                  <a:srgbClr val="0D0D0D"/>
                </a:solidFill>
                <a:latin typeface="Times New Roman" panose="02020603050405020304" pitchFamily="18" charset="0"/>
                <a:ea typeface="Times New Roman" panose="02020603050405020304" pitchFamily="18" charset="0"/>
              </a:rPr>
              <a:t>(Tìm hiểu chủ đề, ý nghĩa, bài học của tục ngữ)</a:t>
            </a:r>
            <a:endParaRPr lang="en-GB" sz="24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102779430"/>
              </p:ext>
            </p:extLst>
          </p:nvPr>
        </p:nvGraphicFramePr>
        <p:xfrm>
          <a:off x="2479168" y="2707640"/>
          <a:ext cx="7896732" cy="3901440"/>
        </p:xfrm>
        <a:graphic>
          <a:graphicData uri="http://schemas.openxmlformats.org/drawingml/2006/table">
            <a:tbl>
              <a:tblPr firstRow="1" firstCol="1" bandRow="1">
                <a:tableStyleId>{5C22544A-7EE6-4342-B048-85BDC9FD1C3A}</a:tableStyleId>
              </a:tblPr>
              <a:tblGrid>
                <a:gridCol w="1114932">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058062">
                  <a:extLst>
                    <a:ext uri="{9D8B030D-6E8A-4147-A177-3AD203B41FA5}">
                      <a16:colId xmlns:a16="http://schemas.microsoft.com/office/drawing/2014/main" val="20002"/>
                    </a:ext>
                  </a:extLst>
                </a:gridCol>
                <a:gridCol w="2179336">
                  <a:extLst>
                    <a:ext uri="{9D8B030D-6E8A-4147-A177-3AD203B41FA5}">
                      <a16:colId xmlns:a16="http://schemas.microsoft.com/office/drawing/2014/main" val="20003"/>
                    </a:ext>
                  </a:extLst>
                </a:gridCol>
                <a:gridCol w="1868002">
                  <a:extLst>
                    <a:ext uri="{9D8B030D-6E8A-4147-A177-3AD203B41FA5}">
                      <a16:colId xmlns:a16="http://schemas.microsoft.com/office/drawing/2014/main" val="20004"/>
                    </a:ext>
                  </a:extLst>
                </a:gridCol>
              </a:tblGrid>
              <a:tr h="0">
                <a:tc>
                  <a:txBody>
                    <a:bodyPr/>
                    <a:lstStyle/>
                    <a:p>
                      <a:pPr algn="ctr">
                        <a:spcAft>
                          <a:spcPts val="0"/>
                        </a:spcAft>
                      </a:pPr>
                      <a:r>
                        <a:rPr lang="pt-BR" sz="3200">
                          <a:solidFill>
                            <a:schemeClr val="tx1"/>
                          </a:solidFill>
                          <a:effectLst/>
                          <a:latin typeface="Palatino Linotype" panose="02040502050505030304" pitchFamily="18" charset="0"/>
                        </a:rPr>
                        <a:t>STT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pt-BR" sz="3200">
                          <a:solidFill>
                            <a:schemeClr val="tx1"/>
                          </a:solidFill>
                          <a:effectLst/>
                          <a:latin typeface="Palatino Linotype" panose="02040502050505030304" pitchFamily="18" charset="0"/>
                        </a:rPr>
                        <a:t>Chủ đề</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pt-BR" sz="3200">
                          <a:solidFill>
                            <a:schemeClr val="tx1"/>
                          </a:solidFill>
                          <a:effectLst/>
                          <a:latin typeface="Palatino Linotype" panose="02040502050505030304" pitchFamily="18" charset="0"/>
                        </a:rPr>
                        <a:t>Câu TN</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pt-BR" sz="3200">
                          <a:solidFill>
                            <a:schemeClr val="tx1"/>
                          </a:solidFill>
                          <a:effectLst/>
                          <a:latin typeface="Palatino Linotype" panose="02040502050505030304" pitchFamily="18" charset="0"/>
                        </a:rPr>
                        <a:t>Hình thức thể hiện</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pt-BR" sz="3200">
                          <a:solidFill>
                            <a:schemeClr val="tx1"/>
                          </a:solidFill>
                          <a:effectLst/>
                          <a:latin typeface="Palatino Linotype" panose="02040502050505030304" pitchFamily="18" charset="0"/>
                        </a:rPr>
                        <a:t>Ý nghĩa, bài học</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spcAft>
                          <a:spcPts val="0"/>
                        </a:spcAft>
                      </a:pPr>
                      <a:r>
                        <a:rPr lang="pt-BR" sz="3200">
                          <a:solidFill>
                            <a:schemeClr val="tx1"/>
                          </a:solidFill>
                          <a:effectLst/>
                          <a:latin typeface="Palatino Linotype" panose="02040502050505030304" pitchFamily="18" charset="0"/>
                        </a:rPr>
                        <a:t>1.</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spcAft>
                          <a:spcPts val="0"/>
                        </a:spcAft>
                      </a:pPr>
                      <a:r>
                        <a:rPr lang="pt-BR" sz="3200">
                          <a:solidFill>
                            <a:schemeClr val="tx1"/>
                          </a:solidFill>
                          <a:effectLst/>
                          <a:latin typeface="Palatino Linotype" panose="02040502050505030304" pitchFamily="18" charset="0"/>
                        </a:rPr>
                        <a:t>2.</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spcAft>
                          <a:spcPts val="0"/>
                        </a:spcAft>
                      </a:pPr>
                      <a:r>
                        <a:rPr lang="pt-BR" sz="3200">
                          <a:solidFill>
                            <a:schemeClr val="tx1"/>
                          </a:solidFill>
                          <a:effectLst/>
                          <a:latin typeface="Palatino Linotype" panose="02040502050505030304" pitchFamily="18" charset="0"/>
                        </a:rPr>
                        <a:t>3.</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spcAft>
                          <a:spcPts val="0"/>
                        </a:spcAft>
                      </a:pPr>
                      <a:r>
                        <a:rPr lang="pt-BR" sz="3200">
                          <a:solidFill>
                            <a:schemeClr val="tx1"/>
                          </a:solidFill>
                          <a:effectLst/>
                          <a:latin typeface="Palatino Linotype" panose="02040502050505030304" pitchFamily="18" charset="0"/>
                        </a:rPr>
                        <a:t>4.</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a:spcAft>
                          <a:spcPts val="0"/>
                        </a:spcAft>
                      </a:pPr>
                      <a:r>
                        <a:rPr lang="pt-BR" sz="3200">
                          <a:solidFill>
                            <a:schemeClr val="tx1"/>
                          </a:solidFill>
                          <a:effectLst/>
                          <a:latin typeface="Palatino Linotype" panose="02040502050505030304" pitchFamily="18" charset="0"/>
                        </a:rPr>
                        <a:t>5.</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pt-BR" sz="3200">
                          <a:solidFill>
                            <a:schemeClr val="tx1"/>
                          </a:solidFill>
                          <a:effectLst/>
                          <a:latin typeface="Palatino Linotype" panose="02040502050505030304" pitchFamily="18" charset="0"/>
                        </a:rPr>
                        <a:t>...</a:t>
                      </a:r>
                      <a:endParaRPr lang="en-GB" sz="28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69409"/>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755900" y="486260"/>
            <a:ext cx="4527201" cy="646331"/>
          </a:xfrm>
          <a:prstGeom prst="rect">
            <a:avLst/>
          </a:prstGeom>
        </p:spPr>
        <p:txBody>
          <a:bodyPr wrap="none">
            <a:spAutoFit/>
          </a:bodyPr>
          <a:lstStyle/>
          <a:p>
            <a:pPr algn="just">
              <a:spcAft>
                <a:spcPts val="0"/>
              </a:spcAft>
              <a:tabLst>
                <a:tab pos="1386840" algn="l"/>
              </a:tabLst>
            </a:pPr>
            <a:r>
              <a:rPr lang="vi-VN" sz="3600" b="1">
                <a:solidFill>
                  <a:srgbClr val="0070C0"/>
                </a:solidFill>
                <a:latin typeface="Times New Roman" panose="02020603050405020304" pitchFamily="18" charset="0"/>
                <a:ea typeface="MS Mincho"/>
              </a:rPr>
              <a:t>1. Đặc điểm hình thức</a:t>
            </a:r>
            <a:endParaRPr lang="en-GB" sz="32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832881" y="1569627"/>
            <a:ext cx="2262158" cy="646331"/>
          </a:xfrm>
          <a:prstGeom prst="rect">
            <a:avLst/>
          </a:prstGeom>
        </p:spPr>
        <p:txBody>
          <a:bodyPr wrap="none">
            <a:spAutoFit/>
          </a:bodyPr>
          <a:lstStyle/>
          <a:p>
            <a:r>
              <a:rPr lang="vi-VN" sz="3600" b="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Số tiếng</a:t>
            </a:r>
            <a:endParaRPr lang="en-GB" sz="3600">
              <a:effectLst>
                <a:outerShdw blurRad="38100" dist="38100" dir="2700000" algn="tl">
                  <a:srgbClr val="000000">
                    <a:alpha val="43137"/>
                  </a:srgbClr>
                </a:outerShdw>
              </a:effectLst>
            </a:endParaRPr>
          </a:p>
        </p:txBody>
      </p:sp>
      <p:sp>
        <p:nvSpPr>
          <p:cNvPr id="10" name="Rectangle 9"/>
          <p:cNvSpPr/>
          <p:nvPr/>
        </p:nvSpPr>
        <p:spPr>
          <a:xfrm>
            <a:off x="2594586" y="2457223"/>
            <a:ext cx="3093973" cy="3046988"/>
          </a:xfrm>
          <a:prstGeom prst="rect">
            <a:avLst/>
          </a:prstGeom>
        </p:spPr>
        <p:txBody>
          <a:bodyPr wrap="square">
            <a:spAutoFit/>
          </a:bodyPr>
          <a:lstStyle/>
          <a:p>
            <a:pPr algn="just">
              <a:spcAft>
                <a:spcPts val="0"/>
              </a:spcAft>
            </a:pP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Ngắn nhất có 5 tiếng (câu 9); dài nhất 14 tiếng (câu 15). </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en-US"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Nhận xét chung: Ngắn gọn.</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978996" y="1569627"/>
            <a:ext cx="2441694" cy="646331"/>
          </a:xfrm>
          <a:prstGeom prst="rect">
            <a:avLst/>
          </a:prstGeom>
        </p:spPr>
        <p:txBody>
          <a:bodyPr wrap="none">
            <a:spAutoFit/>
          </a:bodyPr>
          <a:lstStyle/>
          <a:p>
            <a:r>
              <a:rPr lang="en-US" sz="3600" b="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Gieo vần</a:t>
            </a:r>
            <a:endParaRPr lang="en-GB" sz="3600">
              <a:effectLst>
                <a:outerShdw blurRad="38100" dist="38100" dir="2700000" algn="tl">
                  <a:srgbClr val="000000">
                    <a:alpha val="43137"/>
                  </a:srgbClr>
                </a:outerShdw>
              </a:effectLst>
            </a:endParaRPr>
          </a:p>
        </p:txBody>
      </p:sp>
      <p:sp>
        <p:nvSpPr>
          <p:cNvPr id="12" name="Rectangle 11"/>
          <p:cNvSpPr/>
          <p:nvPr/>
        </p:nvSpPr>
        <p:spPr>
          <a:xfrm>
            <a:off x="6050248" y="2151109"/>
            <a:ext cx="4325651" cy="4031873"/>
          </a:xfrm>
          <a:prstGeom prst="rect">
            <a:avLst/>
          </a:prstGeom>
        </p:spPr>
        <p:txBody>
          <a:bodyPr wrap="square">
            <a:spAutoFit/>
          </a:bodyPr>
          <a:lstStyle/>
          <a:p>
            <a:pPr algn="just">
              <a:spcAft>
                <a:spcPts val="0"/>
              </a:spcAft>
            </a:pPr>
            <a:r>
              <a:rPr lang="en-US"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en-US"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Trong 15 câu tục ngữ ở trên, trừ câu (14), các câu còn lại đều có gieo vần.</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en-US"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Tác dụng của cách hiệp vần: </a:t>
            </a:r>
            <a:r>
              <a:rPr lang="en-US"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giúp cho câu tục ngữ trở nên dễ nhớ, dễ thuộc.</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3" name="Rounded Rectangle 12"/>
          <p:cNvSpPr/>
          <p:nvPr/>
        </p:nvSpPr>
        <p:spPr>
          <a:xfrm>
            <a:off x="2499182" y="1524336"/>
            <a:ext cx="3152318" cy="4920914"/>
          </a:xfrm>
          <a:prstGeom prst="roundRect">
            <a:avLst/>
          </a:prstGeom>
          <a:noFill/>
          <a:ln w="12700" cmpd="sng">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5901012" y="1524336"/>
            <a:ext cx="4533896" cy="4920914"/>
          </a:xfrm>
          <a:prstGeom prst="roundRect">
            <a:avLst/>
          </a:prstGeom>
          <a:noFill/>
          <a:ln w="12700" cmpd="sng">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animBg="1"/>
      <p:bldP spid="13" grpId="1" animBg="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20650"/>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618462" y="296729"/>
            <a:ext cx="7729360" cy="646331"/>
          </a:xfrm>
          <a:prstGeom prst="rect">
            <a:avLst/>
          </a:prstGeom>
        </p:spPr>
        <p:txBody>
          <a:bodyPr wrap="none">
            <a:spAutoFit/>
          </a:bodyPr>
          <a:lstStyle/>
          <a:p>
            <a:r>
              <a:rPr lang="en-US" sz="3600" b="1">
                <a:solidFill>
                  <a:srgbClr val="000000"/>
                </a:solidFill>
                <a:latin typeface="Times New Roman" panose="02020603050405020304" pitchFamily="18" charset="0"/>
                <a:ea typeface="Times New Roman" panose="02020603050405020304" pitchFamily="18" charset="0"/>
              </a:rPr>
              <a:t>3) Tính cân đối trong cấu trúc ngôn từ</a:t>
            </a:r>
            <a:endParaRPr lang="en-GB" sz="3600"/>
          </a:p>
        </p:txBody>
      </p:sp>
      <p:sp>
        <p:nvSpPr>
          <p:cNvPr id="9" name="Rectangle 8"/>
          <p:cNvSpPr/>
          <p:nvPr/>
        </p:nvSpPr>
        <p:spPr>
          <a:xfrm>
            <a:off x="2455437" y="1353565"/>
            <a:ext cx="2217385" cy="1815882"/>
          </a:xfrm>
          <a:prstGeom prst="rect">
            <a:avLst/>
          </a:prstGeom>
          <a:ln>
            <a:solidFill>
              <a:schemeClr val="accent5">
                <a:lumMod val="75000"/>
              </a:schemeClr>
            </a:solidFill>
          </a:ln>
        </p:spPr>
        <p:txBody>
          <a:bodyPr wrap="square">
            <a:spAutoFit/>
          </a:bodyPr>
          <a:lstStyle/>
          <a:p>
            <a:pPr algn="just"/>
            <a:r>
              <a:rPr lang="en-US" sz="2800">
                <a:solidFill>
                  <a:srgbClr val="000000"/>
                </a:solidFill>
                <a:latin typeface="Times New Roman" panose="02020603050405020304" pitchFamily="18" charset="0"/>
                <a:ea typeface="Microsoft Sans Serif" panose="020B0604020202020204" pitchFamily="34" charset="0"/>
              </a:rPr>
              <a:t>a. </a:t>
            </a:r>
            <a:r>
              <a:rPr lang="vi-VN" sz="2800">
                <a:solidFill>
                  <a:srgbClr val="000000"/>
                </a:solidFill>
                <a:latin typeface="Times New Roman" panose="02020603050405020304" pitchFamily="18" charset="0"/>
                <a:ea typeface="Times New Roman" panose="02020603050405020304" pitchFamily="18" charset="0"/>
              </a:rPr>
              <a:t>Sự cân đối giữa hai vế trong một dòng</a:t>
            </a:r>
            <a:endParaRPr lang="en-GB" sz="2800"/>
          </a:p>
        </p:txBody>
      </p:sp>
      <p:sp>
        <p:nvSpPr>
          <p:cNvPr id="10" name="Rectangle 9"/>
          <p:cNvSpPr/>
          <p:nvPr/>
        </p:nvSpPr>
        <p:spPr>
          <a:xfrm>
            <a:off x="5340183" y="1003168"/>
            <a:ext cx="5188117" cy="2677656"/>
          </a:xfrm>
          <a:prstGeom prst="rect">
            <a:avLst/>
          </a:prstGeom>
          <a:ln>
            <a:solidFill>
              <a:srgbClr val="00B0F0"/>
            </a:solidFill>
          </a:ln>
        </p:spPr>
        <p:txBody>
          <a:bodyPr wrap="square">
            <a:spAutoFit/>
          </a:bodyPr>
          <a:lstStyle/>
          <a:p>
            <a:pPr>
              <a:spcAft>
                <a:spcPts val="0"/>
              </a:spcAft>
              <a:tabLst>
                <a:tab pos="392430" algn="l"/>
              </a:tabLst>
            </a:pPr>
            <a:r>
              <a:rPr lang="vi-VN" sz="2800" i="1">
                <a:solidFill>
                  <a:srgbClr val="000000"/>
                </a:solidFill>
                <a:latin typeface="Times New Roman" panose="02020603050405020304" pitchFamily="18" charset="0"/>
                <a:ea typeface="Times New Roman" panose="02020603050405020304" pitchFamily="18" charset="0"/>
              </a:rPr>
              <a:t>- Nắng chóng trưa, mưa chóng tối.</a:t>
            </a:r>
            <a:endParaRPr lang="en-GB" sz="2800">
              <a:latin typeface="Times New Roman" panose="02020603050405020304" pitchFamily="18" charset="0"/>
              <a:ea typeface="Times New Roman" panose="02020603050405020304" pitchFamily="18" charset="0"/>
            </a:endParaRPr>
          </a:p>
          <a:p>
            <a:pPr>
              <a:spcAft>
                <a:spcPts val="0"/>
              </a:spcAft>
              <a:tabLst>
                <a:tab pos="392430" algn="l"/>
              </a:tabLst>
            </a:pPr>
            <a:r>
              <a:rPr lang="vi-VN" sz="2800" i="1">
                <a:solidFill>
                  <a:srgbClr val="000000"/>
                </a:solidFill>
                <a:latin typeface="Times New Roman" panose="02020603050405020304" pitchFamily="18" charset="0"/>
                <a:ea typeface="Times New Roman" panose="02020603050405020304" pitchFamily="18" charset="0"/>
              </a:rPr>
              <a:t>- Nắng tốt đưa, mưa tốt lúa.</a:t>
            </a:r>
            <a:endParaRPr lang="en-GB" sz="2800">
              <a:latin typeface="Times New Roman" panose="02020603050405020304" pitchFamily="18" charset="0"/>
              <a:ea typeface="Times New Roman" panose="02020603050405020304" pitchFamily="18" charset="0"/>
            </a:endParaRPr>
          </a:p>
          <a:p>
            <a:pPr>
              <a:spcAft>
                <a:spcPts val="0"/>
              </a:spcAft>
            </a:pPr>
            <a:r>
              <a:rPr lang="vi-VN" sz="2800" i="1">
                <a:solidFill>
                  <a:srgbClr val="000000"/>
                </a:solidFill>
                <a:latin typeface="Times New Roman" panose="02020603050405020304" pitchFamily="18" charset="0"/>
                <a:ea typeface="Times New Roman" panose="02020603050405020304" pitchFamily="18" charset="0"/>
              </a:rPr>
              <a:t>- Đói cho sạch, rách cho thơm</a:t>
            </a:r>
            <a:endParaRPr lang="en-GB" sz="2800">
              <a:latin typeface="Times New Roman" panose="02020603050405020304" pitchFamily="18" charset="0"/>
              <a:ea typeface="Times New Roman" panose="02020603050405020304" pitchFamily="18" charset="0"/>
            </a:endParaRPr>
          </a:p>
          <a:p>
            <a:pPr algn="just">
              <a:spcAft>
                <a:spcPts val="0"/>
              </a:spcAft>
              <a:tabLst>
                <a:tab pos="479425" algn="l"/>
              </a:tabLst>
            </a:pPr>
            <a:r>
              <a:rPr lang="vi-VN" sz="2800" i="1">
                <a:solidFill>
                  <a:srgbClr val="000000"/>
                </a:solidFill>
                <a:latin typeface="Times New Roman" panose="02020603050405020304" pitchFamily="18" charset="0"/>
                <a:ea typeface="Times New Roman" panose="02020603050405020304" pitchFamily="18" charset="0"/>
              </a:rPr>
              <a:t>- Mây kéo xuống biển thì nắng chang chang, mày kéo lên ngàn thì mưa như trút.</a:t>
            </a:r>
            <a:endParaRPr lang="en-GB" sz="280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451100" y="3415457"/>
            <a:ext cx="2214137" cy="1815882"/>
          </a:xfrm>
          <a:prstGeom prst="rect">
            <a:avLst/>
          </a:prstGeom>
          <a:ln>
            <a:solidFill>
              <a:schemeClr val="accent5">
                <a:lumMod val="75000"/>
              </a:schemeClr>
            </a:solidFill>
          </a:ln>
        </p:spPr>
        <p:txBody>
          <a:bodyPr wrap="square">
            <a:spAutoFit/>
          </a:bodyPr>
          <a:lstStyle/>
          <a:p>
            <a:pPr algn="just"/>
            <a:r>
              <a:rPr lang="vi-VN" sz="2800">
                <a:solidFill>
                  <a:srgbClr val="000000"/>
                </a:solidFill>
                <a:latin typeface="Times New Roman" panose="02020603050405020304" pitchFamily="18" charset="0"/>
                <a:ea typeface="Times New Roman" panose="02020603050405020304" pitchFamily="18" charset="0"/>
              </a:rPr>
              <a:t>b. Sự cân đối giữa bốn vế trong một dòng</a:t>
            </a:r>
            <a:endParaRPr lang="en-GB" sz="2800"/>
          </a:p>
        </p:txBody>
      </p:sp>
      <p:sp>
        <p:nvSpPr>
          <p:cNvPr id="12" name="Rectangle 11"/>
          <p:cNvSpPr/>
          <p:nvPr/>
        </p:nvSpPr>
        <p:spPr>
          <a:xfrm>
            <a:off x="5346700" y="3778250"/>
            <a:ext cx="5176437" cy="954107"/>
          </a:xfrm>
          <a:prstGeom prst="rect">
            <a:avLst/>
          </a:prstGeom>
          <a:ln>
            <a:solidFill>
              <a:srgbClr val="00B0F0"/>
            </a:solidFill>
          </a:ln>
        </p:spPr>
        <p:txBody>
          <a:bodyPr wrap="square">
            <a:spAutoFit/>
          </a:bodyPr>
          <a:lstStyle/>
          <a:p>
            <a:r>
              <a:rPr lang="vi-VN" sz="2800" i="1">
                <a:solidFill>
                  <a:srgbClr val="000000"/>
                </a:solidFill>
                <a:latin typeface="Times New Roman" panose="02020603050405020304" pitchFamily="18" charset="0"/>
                <a:ea typeface="Times New Roman" panose="02020603050405020304" pitchFamily="18" charset="0"/>
              </a:rPr>
              <a:t>- Nhất nước, nhì phân, tam cần, tứ giống</a:t>
            </a:r>
            <a:endParaRPr lang="en-GB" sz="2800"/>
          </a:p>
        </p:txBody>
      </p:sp>
      <p:sp>
        <p:nvSpPr>
          <p:cNvPr id="13" name="Rectangle 12"/>
          <p:cNvSpPr/>
          <p:nvPr/>
        </p:nvSpPr>
        <p:spPr>
          <a:xfrm>
            <a:off x="2451100" y="5487088"/>
            <a:ext cx="2214137" cy="1815882"/>
          </a:xfrm>
          <a:prstGeom prst="rect">
            <a:avLst/>
          </a:prstGeom>
          <a:ln>
            <a:solidFill>
              <a:srgbClr val="00B0F0"/>
            </a:solidFill>
          </a:ln>
        </p:spPr>
        <p:txBody>
          <a:bodyPr wrap="square">
            <a:spAutoFit/>
          </a:bodyPr>
          <a:lstStyle/>
          <a:p>
            <a:pPr algn="just"/>
            <a:r>
              <a:rPr lang="vi-VN" sz="2800">
                <a:solidFill>
                  <a:srgbClr val="000000"/>
                </a:solidFill>
                <a:latin typeface="Times New Roman" panose="02020603050405020304" pitchFamily="18" charset="0"/>
                <a:ea typeface="Times New Roman" panose="02020603050405020304" pitchFamily="18" charset="0"/>
              </a:rPr>
              <a:t>c.</a:t>
            </a:r>
            <a:r>
              <a:rPr lang="vi-VN" sz="2800" i="1">
                <a:solidFill>
                  <a:srgbClr val="000000"/>
                </a:solidFill>
                <a:latin typeface="Times New Roman" panose="02020603050405020304" pitchFamily="18" charset="0"/>
                <a:ea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rPr>
              <a:t>Sự cân đối giữa hai dòng của một câu tục ngữ</a:t>
            </a:r>
            <a:endParaRPr lang="en-GB" sz="2800"/>
          </a:p>
        </p:txBody>
      </p:sp>
      <p:sp>
        <p:nvSpPr>
          <p:cNvPr id="14" name="Rectangle 13"/>
          <p:cNvSpPr/>
          <p:nvPr/>
        </p:nvSpPr>
        <p:spPr>
          <a:xfrm>
            <a:off x="5346700" y="4768850"/>
            <a:ext cx="5211490" cy="2677656"/>
          </a:xfrm>
          <a:prstGeom prst="rect">
            <a:avLst/>
          </a:prstGeom>
          <a:ln>
            <a:solidFill>
              <a:srgbClr val="00B0F0"/>
            </a:solidFill>
          </a:ln>
        </p:spPr>
        <p:txBody>
          <a:bodyPr wrap="square">
            <a:spAutoFit/>
          </a:bodyPr>
          <a:lstStyle/>
          <a:p>
            <a:pPr>
              <a:spcAft>
                <a:spcPts val="0"/>
              </a:spcAft>
              <a:tabLst>
                <a:tab pos="479425" algn="l"/>
              </a:tabLst>
            </a:pPr>
            <a:r>
              <a:rPr lang="vi-VN" sz="2800" i="1">
                <a:solidFill>
                  <a:srgbClr val="000000"/>
                </a:solidFill>
                <a:latin typeface="Times New Roman" panose="02020603050405020304" pitchFamily="18" charset="0"/>
                <a:ea typeface="Times New Roman" panose="02020603050405020304" pitchFamily="18" charset="0"/>
              </a:rPr>
              <a:t>- Đêm tháng Năm chưa nằm đã sáng</a:t>
            </a:r>
            <a:endParaRPr lang="en-GB" sz="2800">
              <a:latin typeface="Times New Roman" panose="02020603050405020304" pitchFamily="18" charset="0"/>
              <a:ea typeface="Times New Roman" panose="02020603050405020304" pitchFamily="18" charset="0"/>
            </a:endParaRPr>
          </a:p>
          <a:p>
            <a:pPr algn="just">
              <a:spcAft>
                <a:spcPts val="0"/>
              </a:spcAft>
            </a:pPr>
            <a:r>
              <a:rPr lang="vi-VN" sz="2800" i="1">
                <a:solidFill>
                  <a:srgbClr val="000000"/>
                </a:solidFill>
                <a:latin typeface="Times New Roman" panose="02020603050405020304" pitchFamily="18" charset="0"/>
                <a:ea typeface="Times New Roman" panose="02020603050405020304" pitchFamily="18" charset="0"/>
              </a:rPr>
              <a:t>- Ngày tháng Mười chưa cười đã tối.</a:t>
            </a:r>
            <a:endParaRPr lang="en-GB" sz="2800">
              <a:latin typeface="Times New Roman" panose="02020603050405020304" pitchFamily="18" charset="0"/>
              <a:ea typeface="Times New Roman" panose="02020603050405020304" pitchFamily="18" charset="0"/>
            </a:endParaRPr>
          </a:p>
          <a:p>
            <a:pPr algn="just">
              <a:spcAft>
                <a:spcPts val="0"/>
              </a:spcAft>
              <a:tabLst>
                <a:tab pos="473710" algn="l"/>
              </a:tabLst>
            </a:pPr>
            <a:r>
              <a:rPr lang="en-US" sz="2800" i="1">
                <a:solidFill>
                  <a:srgbClr val="000000"/>
                </a:solidFill>
                <a:latin typeface="Times New Roman" panose="02020603050405020304" pitchFamily="18" charset="0"/>
                <a:ea typeface="Times New Roman" panose="02020603050405020304" pitchFamily="18" charset="0"/>
              </a:rPr>
              <a:t>- </a:t>
            </a:r>
            <a:r>
              <a:rPr lang="vi-VN" sz="2800" i="1">
                <a:solidFill>
                  <a:srgbClr val="000000"/>
                </a:solidFill>
                <a:latin typeface="Times New Roman" panose="02020603050405020304" pitchFamily="18" charset="0"/>
                <a:ea typeface="Times New Roman" panose="02020603050405020304" pitchFamily="18" charset="0"/>
              </a:rPr>
              <a:t>Kiến cánh vỡ tổ bay ra</a:t>
            </a:r>
            <a:endParaRPr lang="en-GB" sz="2800">
              <a:latin typeface="Times New Roman" panose="02020603050405020304" pitchFamily="18" charset="0"/>
              <a:ea typeface="Times New Roman" panose="02020603050405020304" pitchFamily="18" charset="0"/>
            </a:endParaRPr>
          </a:p>
          <a:p>
            <a:pPr algn="just">
              <a:spcAft>
                <a:spcPts val="0"/>
              </a:spcAft>
            </a:pPr>
            <a:r>
              <a:rPr lang="vi-VN" sz="2800" i="1">
                <a:solidFill>
                  <a:srgbClr val="000000"/>
                </a:solidFill>
                <a:latin typeface="Times New Roman" panose="02020603050405020304" pitchFamily="18" charset="0"/>
                <a:ea typeface="Times New Roman" panose="02020603050405020304" pitchFamily="18" charset="0"/>
              </a:rPr>
              <a:t>- Bão táp mưa sa gần tới.</a:t>
            </a:r>
            <a:endParaRPr lang="en-GB" sz="2800">
              <a:effectLst/>
              <a:latin typeface="Times New Roman" panose="02020603050405020304" pitchFamily="18" charset="0"/>
              <a:ea typeface="Times New Roman" panose="02020603050405020304" pitchFamily="18" charset="0"/>
            </a:endParaRPr>
          </a:p>
        </p:txBody>
      </p:sp>
      <p:sp>
        <p:nvSpPr>
          <p:cNvPr id="17" name="Down Arrow 16"/>
          <p:cNvSpPr/>
          <p:nvPr/>
        </p:nvSpPr>
        <p:spPr>
          <a:xfrm rot="16200000">
            <a:off x="4939339" y="1967848"/>
            <a:ext cx="220726" cy="76892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16200000">
            <a:off x="4960855" y="3974071"/>
            <a:ext cx="220726" cy="76892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rot="16200000">
            <a:off x="4897074" y="5939070"/>
            <a:ext cx="249286" cy="76307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3" grpId="0" animBg="1"/>
      <p:bldP spid="14"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ounded Rectangle 8"/>
          <p:cNvSpPr/>
          <p:nvPr/>
        </p:nvSpPr>
        <p:spPr>
          <a:xfrm>
            <a:off x="4127500" y="524697"/>
            <a:ext cx="4114152" cy="1151156"/>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dirty="0">
              <a:solidFill>
                <a:srgbClr val="006666"/>
              </a:solidFill>
              <a:effectLst>
                <a:outerShdw blurRad="38100" dist="38100" dir="2700000" algn="tl">
                  <a:srgbClr val="000000">
                    <a:alpha val="43137"/>
                  </a:srgbClr>
                </a:outerShdw>
              </a:effectLst>
              <a:latin typeface="Palatino Linotype" panose="02040502050505030304" pitchFamily="18" charset="0"/>
              <a:cs typeface="Arial" panose="020B0604020202020204" pitchFamily="34" charset="0"/>
            </a:endParaRPr>
          </a:p>
        </p:txBody>
      </p:sp>
      <p:sp>
        <p:nvSpPr>
          <p:cNvPr id="10" name="Rounded Rectangle 9"/>
          <p:cNvSpPr/>
          <p:nvPr/>
        </p:nvSpPr>
        <p:spPr>
          <a:xfrm>
            <a:off x="2740495" y="2494944"/>
            <a:ext cx="7467144" cy="4255106"/>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sp>
        <p:nvSpPr>
          <p:cNvPr id="11" name="Rectangle 10"/>
          <p:cNvSpPr/>
          <p:nvPr/>
        </p:nvSpPr>
        <p:spPr>
          <a:xfrm>
            <a:off x="2984956" y="2724718"/>
            <a:ext cx="6933743" cy="3785652"/>
          </a:xfrm>
          <a:prstGeom prst="rect">
            <a:avLst/>
          </a:prstGeom>
        </p:spPr>
        <p:txBody>
          <a:bodyPr wrap="square">
            <a:spAutoFit/>
          </a:bodyPr>
          <a:lstStyle/>
          <a:p>
            <a:pPr algn="just">
              <a:lnSpc>
                <a:spcPct val="150000"/>
              </a:lnSpc>
              <a:spcAft>
                <a:spcPts val="0"/>
              </a:spcAft>
            </a:pP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Tạo cho câu tục ngữ có âm hưởng chắc nịch. Do đó, những bài học, những kinh nghiệm có sức nặng của chân lí. </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Góp phần làm cho tục ngữ trở nên hấp dẫn về nghệ thuật, dễ nhớ, dễ thuộc.</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834972" y="746332"/>
            <a:ext cx="2626360" cy="707886"/>
          </a:xfrm>
          <a:prstGeom prst="rect">
            <a:avLst/>
          </a:prstGeom>
        </p:spPr>
        <p:txBody>
          <a:bodyPr wrap="none">
            <a:spAutoFit/>
          </a:bodyPr>
          <a:lstStyle/>
          <a:p>
            <a:r>
              <a:rPr lang="vi-VN" sz="4000" b="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Tác dụng</a:t>
            </a:r>
            <a:endParaRPr lang="en-GB" sz="4000">
              <a:effectLst>
                <a:outerShdw blurRad="38100" dist="38100" dir="2700000" algn="tl">
                  <a:srgbClr val="000000">
                    <a:alpha val="43137"/>
                  </a:srgbClr>
                </a:outerShdw>
              </a:effectLst>
            </a:endParaRPr>
          </a:p>
        </p:txBody>
      </p:sp>
      <p:sp>
        <p:nvSpPr>
          <p:cNvPr id="15" name="Striped Right Arrow 14"/>
          <p:cNvSpPr/>
          <p:nvPr/>
        </p:nvSpPr>
        <p:spPr>
          <a:xfrm rot="5400000">
            <a:off x="5831385" y="1902925"/>
            <a:ext cx="859429" cy="304800"/>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ectangle 8"/>
          <p:cNvSpPr/>
          <p:nvPr/>
        </p:nvSpPr>
        <p:spPr>
          <a:xfrm>
            <a:off x="3213100" y="731437"/>
            <a:ext cx="6612708" cy="1665521"/>
          </a:xfrm>
          <a:prstGeom prst="rect">
            <a:avLst/>
          </a:prstGeom>
        </p:spPr>
        <p:txBody>
          <a:bodyPr wrap="none">
            <a:spAutoFit/>
          </a:bodyPr>
          <a:lstStyle/>
          <a:p>
            <a:pPr>
              <a:lnSpc>
                <a:spcPct val="150000"/>
              </a:lnSpc>
            </a:pPr>
            <a:r>
              <a:rPr lang="vi-VN" sz="3600" b="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4) Câu tục ngữ có hình thức của </a:t>
            </a:r>
          </a:p>
          <a:p>
            <a:pPr>
              <a:lnSpc>
                <a:spcPct val="150000"/>
              </a:lnSpc>
            </a:pPr>
            <a:r>
              <a:rPr lang="vi-VN" sz="3600" b="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thể thơ quen thuộc: </a:t>
            </a:r>
            <a:endParaRPr lang="en-GB" sz="3600">
              <a:effectLst>
                <a:outerShdw blurRad="38100" dist="38100" dir="2700000" algn="tl">
                  <a:srgbClr val="000000">
                    <a:alpha val="43137"/>
                  </a:srgbClr>
                </a:outerShdw>
              </a:effectLst>
            </a:endParaRPr>
          </a:p>
        </p:txBody>
      </p:sp>
      <p:sp>
        <p:nvSpPr>
          <p:cNvPr id="10" name="Rectangle 9"/>
          <p:cNvSpPr/>
          <p:nvPr/>
        </p:nvSpPr>
        <p:spPr>
          <a:xfrm>
            <a:off x="2908300" y="2818991"/>
            <a:ext cx="6781800" cy="2585323"/>
          </a:xfrm>
          <a:prstGeom prst="rect">
            <a:avLst/>
          </a:prstGeom>
        </p:spPr>
        <p:txBody>
          <a:bodyPr wrap="square">
            <a:spAutoFit/>
          </a:bodyPr>
          <a:lstStyle/>
          <a:p>
            <a:pPr>
              <a:lnSpc>
                <a:spcPct val="150000"/>
              </a:lnSpc>
            </a:pPr>
            <a:r>
              <a:rPr lang="vi-VN" sz="3600" b="1">
                <a:solidFill>
                  <a:srgbClr val="000000"/>
                </a:solidFill>
                <a:latin typeface="Times New Roman" panose="02020603050405020304" pitchFamily="18" charset="0"/>
                <a:ea typeface="Microsoft Sans Serif" panose="020B0604020202020204" pitchFamily="34" charset="0"/>
              </a:rPr>
              <a:t>Lục bát</a:t>
            </a:r>
            <a:r>
              <a:rPr lang="vi-VN" sz="3600">
                <a:solidFill>
                  <a:srgbClr val="000000"/>
                </a:solidFill>
                <a:latin typeface="Times New Roman" panose="02020603050405020304" pitchFamily="18" charset="0"/>
                <a:ea typeface="Microsoft Sans Serif" panose="020B0604020202020204" pitchFamily="34" charset="0"/>
              </a:rPr>
              <a:t>: </a:t>
            </a:r>
          </a:p>
          <a:p>
            <a:pPr>
              <a:lnSpc>
                <a:spcPct val="150000"/>
              </a:lnSpc>
            </a:pPr>
            <a:r>
              <a:rPr lang="vi-VN" sz="3600">
                <a:solidFill>
                  <a:srgbClr val="FF0000"/>
                </a:solidFill>
                <a:latin typeface="Times New Roman" panose="02020603050405020304" pitchFamily="18" charset="0"/>
                <a:ea typeface="Microsoft Sans Serif" panose="020B0604020202020204" pitchFamily="34" charset="0"/>
              </a:rPr>
              <a:t>“</a:t>
            </a:r>
            <a:r>
              <a:rPr lang="vi-VN" sz="3600" i="1">
                <a:solidFill>
                  <a:srgbClr val="FF0000"/>
                </a:solidFill>
                <a:latin typeface="Times New Roman" panose="02020603050405020304" pitchFamily="18" charset="0"/>
                <a:ea typeface="Microsoft Sans Serif" panose="020B0604020202020204" pitchFamily="34" charset="0"/>
              </a:rPr>
              <a:t>Một cây làm chẳng nên non</a:t>
            </a:r>
          </a:p>
          <a:p>
            <a:pPr>
              <a:lnSpc>
                <a:spcPct val="150000"/>
              </a:lnSpc>
            </a:pPr>
            <a:r>
              <a:rPr lang="vi-VN" sz="3600" i="1">
                <a:solidFill>
                  <a:srgbClr val="FF0000"/>
                </a:solidFill>
                <a:latin typeface="Times New Roman" panose="02020603050405020304" pitchFamily="18" charset="0"/>
                <a:ea typeface="Microsoft Sans Serif" panose="020B0604020202020204" pitchFamily="34" charset="0"/>
              </a:rPr>
              <a:t>Ba cây chụm lại nên hòn núi cao</a:t>
            </a:r>
            <a:r>
              <a:rPr lang="vi-VN" sz="3600">
                <a:solidFill>
                  <a:srgbClr val="FF0000"/>
                </a:solidFill>
                <a:latin typeface="Times New Roman" panose="02020603050405020304" pitchFamily="18" charset="0"/>
                <a:ea typeface="Microsoft Sans Serif" panose="020B0604020202020204" pitchFamily="34" charset="0"/>
              </a:rPr>
              <a:t>”.</a:t>
            </a:r>
            <a:endParaRPr lang="en-GB"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10" name="Rectangle 9"/>
          <p:cNvSpPr/>
          <p:nvPr/>
        </p:nvSpPr>
        <p:spPr>
          <a:xfrm>
            <a:off x="3744188" y="1588102"/>
            <a:ext cx="5793512" cy="3785652"/>
          </a:xfrm>
          <a:prstGeom prst="rect">
            <a:avLst/>
          </a:prstGeom>
        </p:spPr>
        <p:txBody>
          <a:bodyPr wrap="square">
            <a:spAutoFit/>
          </a:bodyPr>
          <a:lstStyle/>
          <a:p>
            <a:pPr algn="just">
              <a:lnSpc>
                <a:spcPct val="150000"/>
              </a:lnSpc>
            </a:pPr>
            <a:r>
              <a:rPr lang="vi-VN" sz="3200" b="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=&gt;Tục ngữ</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 thuộc loại sáng tác dân gian, là những câu nói ngắn gọn, nhịp nhàng, cân đối, thường có vần điệu, hoàn chỉnh về ngữ pháp (là một câu).</a:t>
            </a:r>
            <a:endParaRPr lang="en-GB" sz="3200">
              <a:effectLst>
                <a:outerShdw blurRad="38100" dist="38100" dir="2700000" algn="tl">
                  <a:srgbClr val="000000">
                    <a:alpha val="43137"/>
                  </a:srgbClr>
                </a:outerShdw>
              </a:effectLst>
            </a:endParaRPr>
          </a:p>
        </p:txBody>
      </p:sp>
      <p:grpSp>
        <p:nvGrpSpPr>
          <p:cNvPr id="11" name="Group 5"/>
          <p:cNvGrpSpPr/>
          <p:nvPr/>
        </p:nvGrpSpPr>
        <p:grpSpPr>
          <a:xfrm>
            <a:off x="3486922" y="1263650"/>
            <a:ext cx="6355577" cy="4355624"/>
            <a:chOff x="0" y="0"/>
            <a:chExt cx="2423495" cy="940711"/>
          </a:xfrm>
        </p:grpSpPr>
        <p:sp>
          <p:nvSpPr>
            <p:cNvPr id="12"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7D9585"/>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40760" y="44451"/>
            <a:ext cx="8297879" cy="7465284"/>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618462" y="151153"/>
            <a:ext cx="4515086" cy="646331"/>
          </a:xfrm>
          <a:prstGeom prst="rect">
            <a:avLst/>
          </a:prstGeom>
        </p:spPr>
        <p:txBody>
          <a:bodyPr wrap="square">
            <a:spAutoFit/>
          </a:bodyPr>
          <a:lstStyle/>
          <a:p>
            <a:pPr>
              <a:spcAft>
                <a:spcPts val="0"/>
              </a:spcAft>
            </a:pPr>
            <a:r>
              <a:rPr lang="en-US" sz="3600" b="1">
                <a:solidFill>
                  <a:srgbClr val="0070C0"/>
                </a:solidFill>
                <a:latin typeface="Times New Roman" panose="02020603050405020304" pitchFamily="18" charset="0"/>
                <a:ea typeface="Times New Roman" panose="02020603050405020304" pitchFamily="18" charset="0"/>
              </a:rPr>
              <a:t>2. Ý nghĩa, bài học</a:t>
            </a:r>
            <a:endParaRPr lang="en-GB" sz="32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782083" y="830928"/>
            <a:ext cx="7010400" cy="1077218"/>
          </a:xfrm>
          <a:prstGeom prst="rect">
            <a:avLst/>
          </a:prstGeom>
        </p:spPr>
        <p:txBody>
          <a:bodyPr wrap="square">
            <a:spAutoFit/>
          </a:bodyPr>
          <a:lstStyle/>
          <a:p>
            <a:pPr marL="514350" indent="-514350" algn="just">
              <a:spcAft>
                <a:spcPts val="0"/>
              </a:spcAft>
              <a:buAutoNum type="alphaLcPeriod"/>
              <a:tabLst>
                <a:tab pos="534670" algn="l"/>
              </a:tabLst>
            </a:pPr>
            <a:r>
              <a:rPr lang="pt-BR" sz="3200" b="1">
                <a:solidFill>
                  <a:srgbClr val="0D0D0D"/>
                </a:solidFill>
                <a:latin typeface="Times New Roman" panose="02020603050405020304" pitchFamily="18" charset="0"/>
                <a:ea typeface="Times New Roman" panose="02020603050405020304" pitchFamily="18" charset="0"/>
              </a:rPr>
              <a:t>Chủ đề kinh nghiệm về thời tiết</a:t>
            </a:r>
            <a:r>
              <a:rPr lang="pt-BR" sz="3200">
                <a:solidFill>
                  <a:srgbClr val="0D0D0D"/>
                </a:solidFill>
                <a:latin typeface="Times New Roman" panose="02020603050405020304" pitchFamily="18" charset="0"/>
                <a:ea typeface="Times New Roman" panose="02020603050405020304" pitchFamily="18" charset="0"/>
              </a:rPr>
              <a:t> </a:t>
            </a:r>
          </a:p>
          <a:p>
            <a:pPr algn="just">
              <a:spcAft>
                <a:spcPts val="0"/>
              </a:spcAft>
              <a:tabLst>
                <a:tab pos="534670" algn="l"/>
              </a:tabLst>
            </a:pPr>
            <a:r>
              <a:rPr lang="pt-BR" sz="3200">
                <a:solidFill>
                  <a:srgbClr val="0D0D0D"/>
                </a:solidFill>
                <a:latin typeface="Times New Roman" panose="02020603050405020304" pitchFamily="18" charset="0"/>
                <a:ea typeface="Times New Roman" panose="02020603050405020304" pitchFamily="18" charset="0"/>
              </a:rPr>
              <a:t>(từ câu 1 đến câu 5)</a:t>
            </a:r>
            <a:endParaRPr lang="en-GB" sz="2800">
              <a:effectLst/>
              <a:latin typeface="Times New Roman" panose="02020603050405020304" pitchFamily="18" charset="0"/>
              <a:ea typeface="Times New Roman" panose="02020603050405020304" pitchFamily="18" charset="0"/>
            </a:endParaRPr>
          </a:p>
        </p:txBody>
      </p:sp>
      <p:sp>
        <p:nvSpPr>
          <p:cNvPr id="10" name="Rounded Rectangular Callout 9"/>
          <p:cNvSpPr/>
          <p:nvPr/>
        </p:nvSpPr>
        <p:spPr>
          <a:xfrm>
            <a:off x="2479170" y="2025650"/>
            <a:ext cx="3808114" cy="4960918"/>
          </a:xfrm>
          <a:prstGeom prst="wedgeRoundRect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400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618462" y="2156207"/>
            <a:ext cx="3537461" cy="954107"/>
          </a:xfrm>
          <a:prstGeom prst="rect">
            <a:avLst/>
          </a:prstGeom>
        </p:spPr>
        <p:txBody>
          <a:bodyPr wrap="square">
            <a:spAutoFit/>
          </a:bodyPr>
          <a:lstStyle/>
          <a:p>
            <a:r>
              <a:rPr lang="pt-BR" sz="2800">
                <a:solidFill>
                  <a:srgbClr val="FF0000"/>
                </a:solidFill>
                <a:latin typeface="Times New Roman" panose="02020603050405020304" pitchFamily="18" charset="0"/>
                <a:ea typeface="Times New Roman" panose="02020603050405020304" pitchFamily="18" charset="0"/>
              </a:rPr>
              <a:t>1) </a:t>
            </a:r>
            <a:r>
              <a:rPr lang="pt-BR" sz="2800" i="1">
                <a:solidFill>
                  <a:srgbClr val="FF0000"/>
                </a:solidFill>
                <a:latin typeface="Times New Roman" panose="02020603050405020304" pitchFamily="18" charset="0"/>
                <a:ea typeface="Times New Roman" panose="02020603050405020304" pitchFamily="18" charset="0"/>
              </a:rPr>
              <a:t>Gió heo may, chuồn chuồn bay thì bão</a:t>
            </a:r>
            <a:endParaRPr lang="en-GB" sz="2800">
              <a:solidFill>
                <a:srgbClr val="FF0000"/>
              </a:solidFill>
            </a:endParaRPr>
          </a:p>
        </p:txBody>
      </p:sp>
      <p:sp>
        <p:nvSpPr>
          <p:cNvPr id="12" name="Rectangle 11"/>
          <p:cNvSpPr/>
          <p:nvPr/>
        </p:nvSpPr>
        <p:spPr>
          <a:xfrm>
            <a:off x="2511860" y="3016250"/>
            <a:ext cx="3634695" cy="3970318"/>
          </a:xfrm>
          <a:prstGeom prst="rect">
            <a:avLst/>
          </a:prstGeom>
        </p:spPr>
        <p:txBody>
          <a:bodyPr wrap="square">
            <a:spAutoFit/>
          </a:bodyPr>
          <a:lstStyle/>
          <a:p>
            <a:pPr algn="just">
              <a:spcAft>
                <a:spcPts val="0"/>
              </a:spcAft>
              <a:tabLst>
                <a:tab pos="534670" algn="l"/>
              </a:tabLst>
            </a:pPr>
            <a:r>
              <a:rPr lang="pt-BR" sz="2800">
                <a:solidFill>
                  <a:srgbClr val="0D0D0D"/>
                </a:solidFill>
                <a:latin typeface="Times New Roman" panose="02020603050405020304" pitchFamily="18" charset="0"/>
                <a:ea typeface="Times New Roman" panose="02020603050405020304" pitchFamily="18" charset="0"/>
              </a:rPr>
              <a:t>- Gieo vần lưng </a:t>
            </a:r>
          </a:p>
          <a:p>
            <a:pPr algn="just">
              <a:spcAft>
                <a:spcPts val="0"/>
              </a:spcAft>
              <a:tabLst>
                <a:tab pos="534670" algn="l"/>
              </a:tabLst>
            </a:pPr>
            <a:r>
              <a:rPr lang="vi-VN" sz="2800">
                <a:solidFill>
                  <a:srgbClr val="0D0D0D"/>
                </a:solidFill>
                <a:latin typeface="Times New Roman" panose="02020603050405020304" pitchFamily="18" charset="0"/>
                <a:ea typeface="Times New Roman" panose="02020603050405020304" pitchFamily="18" charset="0"/>
              </a:rPr>
              <a:t>=</a:t>
            </a:r>
            <a:r>
              <a:rPr lang="pt-BR" sz="2800">
                <a:solidFill>
                  <a:srgbClr val="0D0D0D"/>
                </a:solidFill>
                <a:latin typeface="Times New Roman" panose="02020603050405020304" pitchFamily="18" charset="0"/>
                <a:ea typeface="Times New Roman" panose="02020603050405020304" pitchFamily="18" charset="0"/>
              </a:rPr>
              <a:t>&gt; Kinh nghiệm dự báo thời tiết. Khi trời nổi gió heo may se se lạnh, tầm tháng 8 và chuồn chuồn bay ra nhiều thì sắp có bão, mọi người lo chằng chống nhà cửa...</a:t>
            </a:r>
            <a:endParaRPr lang="en-GB" sz="2400">
              <a:effectLst/>
              <a:latin typeface="Times New Roman" panose="02020603050405020304" pitchFamily="18" charset="0"/>
              <a:ea typeface="Times New Roman" panose="02020603050405020304" pitchFamily="18" charset="0"/>
            </a:endParaRPr>
          </a:p>
        </p:txBody>
      </p:sp>
      <p:sp>
        <p:nvSpPr>
          <p:cNvPr id="13" name="Rounded Rectangular Callout 12"/>
          <p:cNvSpPr/>
          <p:nvPr/>
        </p:nvSpPr>
        <p:spPr>
          <a:xfrm>
            <a:off x="6425695" y="2025650"/>
            <a:ext cx="4212944" cy="4960918"/>
          </a:xfrm>
          <a:prstGeom prst="wedgeRoundRect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400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59358" y="2156207"/>
            <a:ext cx="3979281" cy="954107"/>
          </a:xfrm>
          <a:prstGeom prst="rect">
            <a:avLst/>
          </a:prstGeom>
        </p:spPr>
        <p:txBody>
          <a:bodyPr wrap="square">
            <a:spAutoFit/>
          </a:bodyPr>
          <a:lstStyle/>
          <a:p>
            <a:r>
              <a:rPr lang="pt-BR" sz="2800">
                <a:solidFill>
                  <a:srgbClr val="FF0000"/>
                </a:solidFill>
                <a:latin typeface="Times New Roman" panose="02020603050405020304" pitchFamily="18" charset="0"/>
                <a:ea typeface="Times New Roman" panose="02020603050405020304" pitchFamily="18" charset="0"/>
              </a:rPr>
              <a:t>2) </a:t>
            </a:r>
            <a:r>
              <a:rPr lang="pt-BR" sz="2800" i="1">
                <a:solidFill>
                  <a:srgbClr val="FF0000"/>
                </a:solidFill>
                <a:latin typeface="Times New Roman" panose="02020603050405020304" pitchFamily="18" charset="0"/>
                <a:ea typeface="Times New Roman" panose="02020603050405020304" pitchFamily="18" charset="0"/>
              </a:rPr>
              <a:t>Kiến cánh vỡ tổ bay ra/Bão táp mưa sa gần tới</a:t>
            </a:r>
            <a:endParaRPr lang="en-GB" sz="2800">
              <a:solidFill>
                <a:srgbClr val="FF0000"/>
              </a:solidFill>
            </a:endParaRPr>
          </a:p>
        </p:txBody>
      </p:sp>
      <p:sp>
        <p:nvSpPr>
          <p:cNvPr id="15" name="Rectangle 14"/>
          <p:cNvSpPr/>
          <p:nvPr/>
        </p:nvSpPr>
        <p:spPr>
          <a:xfrm>
            <a:off x="6489699" y="3113435"/>
            <a:ext cx="4047662" cy="3539430"/>
          </a:xfrm>
          <a:prstGeom prst="rect">
            <a:avLst/>
          </a:prstGeom>
        </p:spPr>
        <p:txBody>
          <a:bodyPr wrap="square">
            <a:spAutoFit/>
          </a:bodyPr>
          <a:lstStyle/>
          <a:p>
            <a:pPr algn="just">
              <a:spcAft>
                <a:spcPts val="0"/>
              </a:spcAft>
              <a:tabLst>
                <a:tab pos="534670" algn="l"/>
              </a:tabLst>
            </a:pPr>
            <a:r>
              <a:rPr lang="pt-BR" sz="2800">
                <a:solidFill>
                  <a:srgbClr val="0D0D0D"/>
                </a:solidFill>
                <a:latin typeface="Times New Roman" panose="02020603050405020304" pitchFamily="18" charset="0"/>
                <a:ea typeface="Times New Roman" panose="02020603050405020304" pitchFamily="18" charset="0"/>
              </a:rPr>
              <a:t>- Gieo vần "a", thành ngữ "bão táp mưa sa" </a:t>
            </a:r>
          </a:p>
          <a:p>
            <a:pPr algn="just">
              <a:spcAft>
                <a:spcPts val="0"/>
              </a:spcAft>
              <a:tabLst>
                <a:tab pos="534670" algn="l"/>
              </a:tabLst>
            </a:pPr>
            <a:r>
              <a:rPr lang="vi-VN" sz="2800">
                <a:solidFill>
                  <a:srgbClr val="0D0D0D"/>
                </a:solidFill>
                <a:latin typeface="Times New Roman" panose="02020603050405020304" pitchFamily="18" charset="0"/>
                <a:ea typeface="Times New Roman" panose="02020603050405020304" pitchFamily="18" charset="0"/>
              </a:rPr>
              <a:t>=</a:t>
            </a:r>
            <a:r>
              <a:rPr lang="pt-BR" sz="2800">
                <a:solidFill>
                  <a:srgbClr val="0D0D0D"/>
                </a:solidFill>
                <a:latin typeface="Times New Roman" panose="02020603050405020304" pitchFamily="18" charset="0"/>
                <a:ea typeface="Times New Roman" panose="02020603050405020304" pitchFamily="18" charset="0"/>
              </a:rPr>
              <a:t>&gt; Kinh nghiệm dự báo thời tiết. Khi kiến bay ra khỏi tổ, báo hiệu sắp có mưa bão to ập đến, mọi người lo chằng chống nhà cửa, bảo vệ hoa màu.</a:t>
            </a:r>
            <a:endParaRPr lang="en-GB" sz="2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26"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80">
                                          <p:stCondLst>
                                            <p:cond delay="0"/>
                                          </p:stCondLst>
                                        </p:cTn>
                                        <p:tgtEl>
                                          <p:spTgt spid="11"/>
                                        </p:tgtEl>
                                      </p:cBhvr>
                                    </p:animEffect>
                                    <p:anim calcmode="lin" valueType="num">
                                      <p:cBhvr>
                                        <p:cTn id="5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7" dur="26">
                                          <p:stCondLst>
                                            <p:cond delay="650"/>
                                          </p:stCondLst>
                                        </p:cTn>
                                        <p:tgtEl>
                                          <p:spTgt spid="11"/>
                                        </p:tgtEl>
                                      </p:cBhvr>
                                      <p:to x="100000" y="60000"/>
                                    </p:animScale>
                                    <p:animScale>
                                      <p:cBhvr>
                                        <p:cTn id="58" dur="166" decel="50000">
                                          <p:stCondLst>
                                            <p:cond delay="676"/>
                                          </p:stCondLst>
                                        </p:cTn>
                                        <p:tgtEl>
                                          <p:spTgt spid="11"/>
                                        </p:tgtEl>
                                      </p:cBhvr>
                                      <p:to x="100000" y="100000"/>
                                    </p:animScale>
                                    <p:animScale>
                                      <p:cBhvr>
                                        <p:cTn id="59" dur="26">
                                          <p:stCondLst>
                                            <p:cond delay="1312"/>
                                          </p:stCondLst>
                                        </p:cTn>
                                        <p:tgtEl>
                                          <p:spTgt spid="11"/>
                                        </p:tgtEl>
                                      </p:cBhvr>
                                      <p:to x="100000" y="80000"/>
                                    </p:animScale>
                                    <p:animScale>
                                      <p:cBhvr>
                                        <p:cTn id="60" dur="166" decel="50000">
                                          <p:stCondLst>
                                            <p:cond delay="1338"/>
                                          </p:stCondLst>
                                        </p:cTn>
                                        <p:tgtEl>
                                          <p:spTgt spid="11"/>
                                        </p:tgtEl>
                                      </p:cBhvr>
                                      <p:to x="100000" y="100000"/>
                                    </p:animScale>
                                    <p:animScale>
                                      <p:cBhvr>
                                        <p:cTn id="61" dur="26">
                                          <p:stCondLst>
                                            <p:cond delay="1642"/>
                                          </p:stCondLst>
                                        </p:cTn>
                                        <p:tgtEl>
                                          <p:spTgt spid="11"/>
                                        </p:tgtEl>
                                      </p:cBhvr>
                                      <p:to x="100000" y="90000"/>
                                    </p:animScale>
                                    <p:animScale>
                                      <p:cBhvr>
                                        <p:cTn id="62" dur="166" decel="50000">
                                          <p:stCondLst>
                                            <p:cond delay="1668"/>
                                          </p:stCondLst>
                                        </p:cTn>
                                        <p:tgtEl>
                                          <p:spTgt spid="11"/>
                                        </p:tgtEl>
                                      </p:cBhvr>
                                      <p:to x="100000" y="100000"/>
                                    </p:animScale>
                                    <p:animScale>
                                      <p:cBhvr>
                                        <p:cTn id="63" dur="26">
                                          <p:stCondLst>
                                            <p:cond delay="1808"/>
                                          </p:stCondLst>
                                        </p:cTn>
                                        <p:tgtEl>
                                          <p:spTgt spid="11"/>
                                        </p:tgtEl>
                                      </p:cBhvr>
                                      <p:to x="100000" y="95000"/>
                                    </p:animScale>
                                    <p:animScale>
                                      <p:cBhvr>
                                        <p:cTn id="64" dur="166" decel="50000">
                                          <p:stCondLst>
                                            <p:cond delay="1834"/>
                                          </p:stCondLst>
                                        </p:cTn>
                                        <p:tgtEl>
                                          <p:spTgt spid="11"/>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circle(in)">
                                      <p:cBhvr>
                                        <p:cTn id="69" dur="2000"/>
                                        <p:tgtEl>
                                          <p:spTgt spid="12"/>
                                        </p:tgtEl>
                                      </p:cBhvr>
                                    </p:animEffect>
                                  </p:childTnLst>
                                </p:cTn>
                              </p:par>
                              <p:par>
                                <p:cTn id="70" presetID="26"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80">
                                          <p:stCondLst>
                                            <p:cond delay="0"/>
                                          </p:stCondLst>
                                        </p:cTn>
                                        <p:tgtEl>
                                          <p:spTgt spid="14"/>
                                        </p:tgtEl>
                                      </p:cBhvr>
                                    </p:animEffect>
                                    <p:anim calcmode="lin" valueType="num">
                                      <p:cBhvr>
                                        <p:cTn id="7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8" dur="26">
                                          <p:stCondLst>
                                            <p:cond delay="650"/>
                                          </p:stCondLst>
                                        </p:cTn>
                                        <p:tgtEl>
                                          <p:spTgt spid="14"/>
                                        </p:tgtEl>
                                      </p:cBhvr>
                                      <p:to x="100000" y="60000"/>
                                    </p:animScale>
                                    <p:animScale>
                                      <p:cBhvr>
                                        <p:cTn id="79" dur="166" decel="50000">
                                          <p:stCondLst>
                                            <p:cond delay="676"/>
                                          </p:stCondLst>
                                        </p:cTn>
                                        <p:tgtEl>
                                          <p:spTgt spid="14"/>
                                        </p:tgtEl>
                                      </p:cBhvr>
                                      <p:to x="100000" y="100000"/>
                                    </p:animScale>
                                    <p:animScale>
                                      <p:cBhvr>
                                        <p:cTn id="80" dur="26">
                                          <p:stCondLst>
                                            <p:cond delay="1312"/>
                                          </p:stCondLst>
                                        </p:cTn>
                                        <p:tgtEl>
                                          <p:spTgt spid="14"/>
                                        </p:tgtEl>
                                      </p:cBhvr>
                                      <p:to x="100000" y="80000"/>
                                    </p:animScale>
                                    <p:animScale>
                                      <p:cBhvr>
                                        <p:cTn id="81" dur="166" decel="50000">
                                          <p:stCondLst>
                                            <p:cond delay="1338"/>
                                          </p:stCondLst>
                                        </p:cTn>
                                        <p:tgtEl>
                                          <p:spTgt spid="14"/>
                                        </p:tgtEl>
                                      </p:cBhvr>
                                      <p:to x="100000" y="100000"/>
                                    </p:animScale>
                                    <p:animScale>
                                      <p:cBhvr>
                                        <p:cTn id="82" dur="26">
                                          <p:stCondLst>
                                            <p:cond delay="1642"/>
                                          </p:stCondLst>
                                        </p:cTn>
                                        <p:tgtEl>
                                          <p:spTgt spid="14"/>
                                        </p:tgtEl>
                                      </p:cBhvr>
                                      <p:to x="100000" y="90000"/>
                                    </p:animScale>
                                    <p:animScale>
                                      <p:cBhvr>
                                        <p:cTn id="83" dur="166" decel="50000">
                                          <p:stCondLst>
                                            <p:cond delay="1668"/>
                                          </p:stCondLst>
                                        </p:cTn>
                                        <p:tgtEl>
                                          <p:spTgt spid="14"/>
                                        </p:tgtEl>
                                      </p:cBhvr>
                                      <p:to x="100000" y="100000"/>
                                    </p:animScale>
                                    <p:animScale>
                                      <p:cBhvr>
                                        <p:cTn id="84" dur="26">
                                          <p:stCondLst>
                                            <p:cond delay="1808"/>
                                          </p:stCondLst>
                                        </p:cTn>
                                        <p:tgtEl>
                                          <p:spTgt spid="14"/>
                                        </p:tgtEl>
                                      </p:cBhvr>
                                      <p:to x="100000" y="95000"/>
                                    </p:animScale>
                                    <p:animScale>
                                      <p:cBhvr>
                                        <p:cTn id="85" dur="166" decel="50000">
                                          <p:stCondLst>
                                            <p:cond delay="1834"/>
                                          </p:stCondLst>
                                        </p:cTn>
                                        <p:tgtEl>
                                          <p:spTgt spid="14"/>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80">
                                          <p:stCondLst>
                                            <p:cond delay="0"/>
                                          </p:stCondLst>
                                        </p:cTn>
                                        <p:tgtEl>
                                          <p:spTgt spid="15"/>
                                        </p:tgtEl>
                                      </p:cBhvr>
                                    </p:animEffect>
                                    <p:anim calcmode="lin" valueType="num">
                                      <p:cBhvr>
                                        <p:cTn id="9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6" dur="26">
                                          <p:stCondLst>
                                            <p:cond delay="650"/>
                                          </p:stCondLst>
                                        </p:cTn>
                                        <p:tgtEl>
                                          <p:spTgt spid="15"/>
                                        </p:tgtEl>
                                      </p:cBhvr>
                                      <p:to x="100000" y="60000"/>
                                    </p:animScale>
                                    <p:animScale>
                                      <p:cBhvr>
                                        <p:cTn id="97" dur="166" decel="50000">
                                          <p:stCondLst>
                                            <p:cond delay="676"/>
                                          </p:stCondLst>
                                        </p:cTn>
                                        <p:tgtEl>
                                          <p:spTgt spid="15"/>
                                        </p:tgtEl>
                                      </p:cBhvr>
                                      <p:to x="100000" y="100000"/>
                                    </p:animScale>
                                    <p:animScale>
                                      <p:cBhvr>
                                        <p:cTn id="98" dur="26">
                                          <p:stCondLst>
                                            <p:cond delay="1312"/>
                                          </p:stCondLst>
                                        </p:cTn>
                                        <p:tgtEl>
                                          <p:spTgt spid="15"/>
                                        </p:tgtEl>
                                      </p:cBhvr>
                                      <p:to x="100000" y="80000"/>
                                    </p:animScale>
                                    <p:animScale>
                                      <p:cBhvr>
                                        <p:cTn id="99" dur="166" decel="50000">
                                          <p:stCondLst>
                                            <p:cond delay="1338"/>
                                          </p:stCondLst>
                                        </p:cTn>
                                        <p:tgtEl>
                                          <p:spTgt spid="15"/>
                                        </p:tgtEl>
                                      </p:cBhvr>
                                      <p:to x="100000" y="100000"/>
                                    </p:animScale>
                                    <p:animScale>
                                      <p:cBhvr>
                                        <p:cTn id="100" dur="26">
                                          <p:stCondLst>
                                            <p:cond delay="1642"/>
                                          </p:stCondLst>
                                        </p:cTn>
                                        <p:tgtEl>
                                          <p:spTgt spid="15"/>
                                        </p:tgtEl>
                                      </p:cBhvr>
                                      <p:to x="100000" y="90000"/>
                                    </p:animScale>
                                    <p:animScale>
                                      <p:cBhvr>
                                        <p:cTn id="101" dur="166" decel="50000">
                                          <p:stCondLst>
                                            <p:cond delay="1668"/>
                                          </p:stCondLst>
                                        </p:cTn>
                                        <p:tgtEl>
                                          <p:spTgt spid="15"/>
                                        </p:tgtEl>
                                      </p:cBhvr>
                                      <p:to x="100000" y="100000"/>
                                    </p:animScale>
                                    <p:animScale>
                                      <p:cBhvr>
                                        <p:cTn id="102" dur="26">
                                          <p:stCondLst>
                                            <p:cond delay="1808"/>
                                          </p:stCondLst>
                                        </p:cTn>
                                        <p:tgtEl>
                                          <p:spTgt spid="15"/>
                                        </p:tgtEl>
                                      </p:cBhvr>
                                      <p:to x="100000" y="95000"/>
                                    </p:animScale>
                                    <p:animScale>
                                      <p:cBhvr>
                                        <p:cTn id="10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1" grpId="0"/>
      <p:bldP spid="12" grpId="0"/>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0396" y="139305"/>
            <a:ext cx="8297879" cy="7301239"/>
          </a:xfrm>
          <a:prstGeom prst="rect">
            <a:avLst/>
          </a:prstGeom>
        </p:spPr>
      </p:pic>
      <p:grpSp>
        <p:nvGrpSpPr>
          <p:cNvPr id="5" name="Group 5"/>
          <p:cNvGrpSpPr/>
          <p:nvPr/>
        </p:nvGrpSpPr>
        <p:grpSpPr>
          <a:xfrm>
            <a:off x="0" y="-37025"/>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832100" y="464559"/>
            <a:ext cx="7391400" cy="1077218"/>
          </a:xfrm>
          <a:prstGeom prst="rect">
            <a:avLst/>
          </a:prstGeom>
        </p:spPr>
        <p:txBody>
          <a:bodyPr wrap="square">
            <a:spAutoFit/>
          </a:bodyPr>
          <a:lstStyle/>
          <a:p>
            <a:pPr algn="just">
              <a:spcAft>
                <a:spcPts val="0"/>
              </a:spcAft>
              <a:tabLst>
                <a:tab pos="534670" algn="l"/>
              </a:tabLst>
            </a:pPr>
            <a:r>
              <a:rPr lang="pt-BR" sz="3200">
                <a:solidFill>
                  <a:srgbClr val="FF0000"/>
                </a:solidFill>
                <a:latin typeface="Times New Roman" panose="02020603050405020304" pitchFamily="18" charset="0"/>
                <a:ea typeface="Times New Roman" panose="02020603050405020304" pitchFamily="18" charset="0"/>
              </a:rPr>
              <a:t>3) </a:t>
            </a:r>
            <a:r>
              <a:rPr lang="pt-BR" sz="3200" i="1">
                <a:solidFill>
                  <a:srgbClr val="FF0000"/>
                </a:solidFill>
                <a:latin typeface="Times New Roman" panose="02020603050405020304" pitchFamily="18" charset="0"/>
                <a:ea typeface="Times New Roman" panose="02020603050405020304" pitchFamily="18" charset="0"/>
              </a:rPr>
              <a:t>Mây kéo xuống biển thì nắng chang chang, mây kéo lên ngàn thì mưa như trút.</a:t>
            </a:r>
            <a:endParaRPr lang="en-GB" sz="2800">
              <a:solidFill>
                <a:srgbClr val="FF0000"/>
              </a:solidFill>
              <a:effectLst/>
              <a:latin typeface="Times New Roman" panose="02020603050405020304" pitchFamily="18" charset="0"/>
              <a:ea typeface="Times New Roman" panose="02020603050405020304" pitchFamily="18" charset="0"/>
            </a:endParaRPr>
          </a:p>
        </p:txBody>
      </p:sp>
      <p:sp>
        <p:nvSpPr>
          <p:cNvPr id="9" name="Rounded Rectangular Callout 8"/>
          <p:cNvSpPr/>
          <p:nvPr/>
        </p:nvSpPr>
        <p:spPr>
          <a:xfrm>
            <a:off x="2584216" y="271876"/>
            <a:ext cx="7791684" cy="6554374"/>
          </a:xfrm>
          <a:prstGeom prst="wedgeRoundRect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400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62663" y="1541777"/>
            <a:ext cx="7593343" cy="5016758"/>
          </a:xfrm>
          <a:prstGeom prst="rect">
            <a:avLst/>
          </a:prstGeom>
        </p:spPr>
        <p:txBody>
          <a:bodyPr wrap="square">
            <a:spAutoFit/>
          </a:bodyPr>
          <a:lstStyle/>
          <a:p>
            <a:pPr algn="just">
              <a:spcAft>
                <a:spcPts val="0"/>
              </a:spcAft>
            </a:pPr>
            <a:r>
              <a:rPr lang="pt-BR" sz="3200">
                <a:solidFill>
                  <a:srgbClr val="212529"/>
                </a:solidFill>
                <a:latin typeface="Times New Roman" panose="02020603050405020304" pitchFamily="18" charset="0"/>
                <a:ea typeface="Times New Roman" panose="02020603050405020304" pitchFamily="18" charset="0"/>
              </a:rPr>
              <a:t>- Hai vế đối xứng, đối lập: Vào mùa đông, khi gió thổi từ  biển vào đất liền, lên núi thì mang theo nhiều hơi nước hình thành những đám mây lớn cho mưa lớn; còn vào mùa hè, gió từ Lào xuống sẽ  ra biển Đông và mang theo không khí khô (đã trút hết mưa bên Tây Trường Sơn) vì thế thấy mây kéo từ núi xuống ra bể (biển) thì sẽ nắng khô. Quan sát mây để đoán việc nắng mưa, chủ động công việc và sản xuất. </a:t>
            </a:r>
            <a:endParaRPr lang="en-GB" sz="2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83837" y="14985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ounded Rectangular Callout 8"/>
          <p:cNvSpPr/>
          <p:nvPr/>
        </p:nvSpPr>
        <p:spPr>
          <a:xfrm>
            <a:off x="2486104" y="349250"/>
            <a:ext cx="4047630" cy="6587512"/>
          </a:xfrm>
          <a:prstGeom prst="wedgeRoundRect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4000">
              <a:solidFill>
                <a:schemeClr val="tx1"/>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6642100" y="349249"/>
            <a:ext cx="3809999" cy="6646675"/>
          </a:xfrm>
          <a:prstGeom prst="wedgeRoundRect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400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84216" y="349250"/>
            <a:ext cx="3786722" cy="2062103"/>
          </a:xfrm>
          <a:prstGeom prst="rect">
            <a:avLst/>
          </a:prstGeom>
        </p:spPr>
        <p:txBody>
          <a:bodyPr wrap="square">
            <a:spAutoFit/>
          </a:bodyPr>
          <a:lstStyle/>
          <a:p>
            <a:pPr algn="just">
              <a:spcAft>
                <a:spcPts val="0"/>
              </a:spcAft>
              <a:tabLst>
                <a:tab pos="534670" algn="l"/>
              </a:tabLst>
            </a:pPr>
            <a:r>
              <a:rPr lang="pt-BR"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 </a:t>
            </a:r>
            <a:r>
              <a:rPr lang="pt-BR" sz="3200"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Đêm tháng Năm chưa nằm đã sáng</a:t>
            </a:r>
            <a:endParaRPr lang="en-GB"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tabLst>
                <a:tab pos="534670" algn="l"/>
              </a:tabLst>
            </a:pPr>
            <a:r>
              <a:rPr lang="pt-BR" sz="3200"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Ngày tháng Mười chưa cười đã tối.</a:t>
            </a:r>
            <a:endParaRPr lang="en-GB"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547142" y="2406650"/>
            <a:ext cx="3915560" cy="4401205"/>
          </a:xfrm>
          <a:prstGeom prst="rect">
            <a:avLst/>
          </a:prstGeom>
        </p:spPr>
        <p:txBody>
          <a:bodyPr wrap="square">
            <a:spAutoFit/>
          </a:bodyPr>
          <a:lstStyle/>
          <a:p>
            <a:pPr algn="just">
              <a:spcAft>
                <a:spcPts val="0"/>
              </a:spcAft>
              <a:tabLst>
                <a:tab pos="534670" algn="l"/>
              </a:tabLst>
            </a:pPr>
            <a:r>
              <a:rPr lang="pt-BR" sz="28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Cách nói quá, các vế đối xứng </a:t>
            </a:r>
            <a:r>
              <a:rPr lang="vi-VN" sz="28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pt-BR" sz="28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 </a:t>
            </a:r>
            <a:r>
              <a:rPr lang="vi-VN" sz="28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Ở</a:t>
            </a:r>
            <a:r>
              <a:rPr lang="pt-BR" sz="28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nước ta, vào màu hạ đêm ngắn ngày dài, vào mùa đông thì ngược lại đêm dài ngày ngắn. Đây là bài học về cách sử dụng thời gian sao cho chủ động mọi kế hoạch làm việc, phù hợp giữa các mùa.</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773355" y="379379"/>
            <a:ext cx="3570378" cy="1077218"/>
          </a:xfrm>
          <a:prstGeom prst="rect">
            <a:avLst/>
          </a:prstGeom>
        </p:spPr>
        <p:txBody>
          <a:bodyPr wrap="square">
            <a:spAutoFit/>
          </a:bodyPr>
          <a:lstStyle/>
          <a:p>
            <a:pPr algn="just">
              <a:spcAft>
                <a:spcPts val="0"/>
              </a:spcAft>
              <a:tabLst>
                <a:tab pos="534670" algn="l"/>
              </a:tabLst>
            </a:pPr>
            <a:r>
              <a:rPr lang="pt-BR"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5) </a:t>
            </a:r>
            <a:r>
              <a:rPr lang="pt-BR" sz="3200"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Nắng chóng trưa, mưa chóng tối.</a:t>
            </a:r>
            <a:endParaRPr lang="en-GB"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692318" y="1486725"/>
            <a:ext cx="3759782" cy="5509200"/>
          </a:xfrm>
          <a:prstGeom prst="rect">
            <a:avLst/>
          </a:prstGeom>
        </p:spPr>
        <p:txBody>
          <a:bodyPr wrap="square">
            <a:spAutoFit/>
          </a:bodyPr>
          <a:lstStyle/>
          <a:p>
            <a:pPr algn="just">
              <a:spcAft>
                <a:spcPts val="0"/>
              </a:spcAft>
              <a:tabLst>
                <a:tab pos="534670" algn="l"/>
              </a:tabLst>
            </a:pPr>
            <a:r>
              <a:rPr lang="pt-BR"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Gieo vần lưng, đối xứng </a:t>
            </a:r>
            <a:r>
              <a:rPr lang="vi-VN"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pt-BR"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&gt;Ngày nắng thì cảm thấy buổi trưa đến sớm hơn vì thời tiết nóng bức, ngột ngạt. Ngày mưa trời âm u nên tối sớm. Vì vậy, cần biết chủ động sắp xếp công việc sao cho hợp lí.</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0A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a:stretch>
            <a:fillRect/>
          </a:stretch>
        </p:blipFill>
        <p:spPr>
          <a:xfrm rot="11532808">
            <a:off x="6226761" y="4091203"/>
            <a:ext cx="4551397" cy="3579594"/>
          </a:xfrm>
          <a:prstGeom prst="rect">
            <a:avLst/>
          </a:prstGeom>
        </p:spPr>
      </p:pic>
      <p:sp>
        <p:nvSpPr>
          <p:cNvPr id="7" name="Rounded Rectangle 6"/>
          <p:cNvSpPr/>
          <p:nvPr/>
        </p:nvSpPr>
        <p:spPr>
          <a:xfrm>
            <a:off x="1200985" y="806450"/>
            <a:ext cx="8413870" cy="6400800"/>
          </a:xfrm>
          <a:prstGeom prst="roundRect">
            <a:avLst>
              <a:gd name="adj" fmla="val 3218"/>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a:solidFill>
                <a:prstClr val="white"/>
              </a:solidFill>
              <a:latin typeface="Times New Roman" panose="02020603050405020304" pitchFamily="18" charset="0"/>
              <a:cs typeface="Times New Roman" panose="02020603050405020304" pitchFamily="18" charset="0"/>
            </a:endParaRPr>
          </a:p>
        </p:txBody>
      </p:sp>
      <p:sp>
        <p:nvSpPr>
          <p:cNvPr id="8" name="Text1"/>
          <p:cNvSpPr txBox="1"/>
          <p:nvPr/>
        </p:nvSpPr>
        <p:spPr>
          <a:xfrm>
            <a:off x="1400859" y="3693781"/>
            <a:ext cx="6757769" cy="1569660"/>
          </a:xfrm>
          <a:prstGeom prst="rect">
            <a:avLst/>
          </a:prstGeom>
          <a:noFill/>
        </p:spPr>
        <p:txBody>
          <a:bodyPr wrap="square" rtlCol="0">
            <a:spAutoFit/>
          </a:bodyPr>
          <a:lstStyle/>
          <a:p>
            <a:r>
              <a:rPr lang="vi-VN" sz="2400" b="1">
                <a:solidFill>
                  <a:schemeClr val="bg2">
                    <a:lumMod val="10000"/>
                  </a:schemeClr>
                </a:solidFill>
                <a:latin typeface="Palatino Linotype" panose="02040502050505030304" pitchFamily="18" charset="0"/>
              </a:rPr>
              <a:t>1. Đặc điểm hình thức</a:t>
            </a:r>
            <a:endParaRPr lang="en-GB" sz="2400">
              <a:solidFill>
                <a:schemeClr val="bg2">
                  <a:lumMod val="10000"/>
                </a:schemeClr>
              </a:solidFill>
              <a:latin typeface="Palatino Linotype" panose="02040502050505030304" pitchFamily="18" charset="0"/>
            </a:endParaRPr>
          </a:p>
          <a:p>
            <a:r>
              <a:rPr lang="en-US" sz="2400" b="1">
                <a:solidFill>
                  <a:schemeClr val="bg2">
                    <a:lumMod val="10000"/>
                  </a:schemeClr>
                </a:solidFill>
                <a:latin typeface="Palatino Linotype" panose="02040502050505030304" pitchFamily="18" charset="0"/>
              </a:rPr>
              <a:t>2. Ý nghĩa, bài học</a:t>
            </a:r>
            <a:endParaRPr lang="vi-VN" sz="2400" b="1">
              <a:solidFill>
                <a:schemeClr val="bg2">
                  <a:lumMod val="10000"/>
                </a:schemeClr>
              </a:solidFill>
              <a:latin typeface="Palatino Linotype" panose="02040502050505030304" pitchFamily="18" charset="0"/>
            </a:endParaRPr>
          </a:p>
          <a:p>
            <a:r>
              <a:rPr lang="vi-VN" sz="2400" b="1">
                <a:solidFill>
                  <a:schemeClr val="bg2">
                    <a:lumMod val="10000"/>
                  </a:schemeClr>
                </a:solidFill>
                <a:latin typeface="Palatino Linotype" panose="02040502050505030304" pitchFamily="18" charset="0"/>
              </a:rPr>
              <a:t>3. Giá trị sử dụng</a:t>
            </a:r>
            <a:endParaRPr lang="en-GB" sz="2400">
              <a:solidFill>
                <a:schemeClr val="bg2">
                  <a:lumMod val="10000"/>
                </a:schemeClr>
              </a:solidFill>
              <a:latin typeface="Palatino Linotype" panose="02040502050505030304" pitchFamily="18" charset="0"/>
            </a:endParaRPr>
          </a:p>
          <a:p>
            <a:endParaRPr lang="en-GB" sz="2400">
              <a:solidFill>
                <a:schemeClr val="bg2">
                  <a:lumMod val="10000"/>
                </a:schemeClr>
              </a:solidFill>
              <a:latin typeface="Palatino Linotype" panose="02040502050505030304" pitchFamily="18" charset="0"/>
            </a:endParaRPr>
          </a:p>
        </p:txBody>
      </p:sp>
      <p:grpSp>
        <p:nvGrpSpPr>
          <p:cNvPr id="9" name="Group 8"/>
          <p:cNvGrpSpPr/>
          <p:nvPr/>
        </p:nvGrpSpPr>
        <p:grpSpPr>
          <a:xfrm>
            <a:off x="3898900" y="445549"/>
            <a:ext cx="3321846" cy="631862"/>
            <a:chOff x="8010143" y="1905000"/>
            <a:chExt cx="9097521" cy="1290242"/>
          </a:xfrm>
        </p:grpSpPr>
        <p:sp>
          <p:nvSpPr>
            <p:cNvPr id="10" name="Rectangle 9"/>
            <p:cNvSpPr/>
            <p:nvPr/>
          </p:nvSpPr>
          <p:spPr>
            <a:xfrm>
              <a:off x="8010143" y="2038353"/>
              <a:ext cx="9097521" cy="957159"/>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a:solidFill>
                  <a:prstClr val="white"/>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8014819" y="1905000"/>
              <a:ext cx="9092845" cy="1290242"/>
            </a:xfrm>
            <a:prstGeom prst="roundRect">
              <a:avLst/>
            </a:prstGeom>
            <a:noFill/>
            <a:ln w="5715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1400859" y="1892190"/>
            <a:ext cx="4882653" cy="1560299"/>
          </a:xfrm>
          <a:prstGeom prst="rect">
            <a:avLst/>
          </a:prstGeom>
        </p:spPr>
        <p:txBody>
          <a:bodyPr wrap="square">
            <a:spAutoFit/>
          </a:bodyPr>
          <a:lstStyle/>
          <a:p>
            <a:pPr marL="381900" indent="-381900">
              <a:buAutoNum type="arabicPeriod"/>
            </a:pPr>
            <a:r>
              <a:rPr lang="vi-VN" sz="2400" b="1">
                <a:solidFill>
                  <a:schemeClr val="bg2">
                    <a:lumMod val="10000"/>
                  </a:schemeClr>
                </a:solidFill>
                <a:latin typeface="Palatino Linotype" panose="02040502050505030304" pitchFamily="18" charset="0"/>
              </a:rPr>
              <a:t>Đọc và tìm hiểu chú thích</a:t>
            </a:r>
          </a:p>
          <a:p>
            <a:pPr marL="381900" indent="-381900">
              <a:buAutoNum type="arabicPeriod"/>
            </a:pPr>
            <a:r>
              <a:rPr lang="en-US" sz="2400" b="1">
                <a:solidFill>
                  <a:schemeClr val="bg2">
                    <a:lumMod val="10000"/>
                  </a:schemeClr>
                </a:solidFill>
                <a:latin typeface="Palatino Linotype" panose="02040502050505030304" pitchFamily="18" charset="0"/>
              </a:rPr>
              <a:t>Chủ đề</a:t>
            </a:r>
            <a:endParaRPr lang="vi-VN" sz="2400" b="1">
              <a:solidFill>
                <a:schemeClr val="bg2">
                  <a:lumMod val="10000"/>
                </a:schemeClr>
              </a:solidFill>
              <a:latin typeface="Palatino Linotype" panose="02040502050505030304" pitchFamily="18" charset="0"/>
            </a:endParaRPr>
          </a:p>
          <a:p>
            <a:pPr marL="381900" indent="-381900">
              <a:buAutoNum type="arabicPeriod"/>
            </a:pPr>
            <a:r>
              <a:rPr lang="en-US" sz="2400" b="1">
                <a:solidFill>
                  <a:schemeClr val="bg2">
                    <a:lumMod val="10000"/>
                  </a:schemeClr>
                </a:solidFill>
                <a:latin typeface="Palatino Linotype" panose="02040502050505030304" pitchFamily="18" charset="0"/>
              </a:rPr>
              <a:t>Hình thức</a:t>
            </a:r>
            <a:endParaRPr lang="vi-VN" sz="2400" b="1">
              <a:solidFill>
                <a:schemeClr val="bg2">
                  <a:lumMod val="10000"/>
                </a:schemeClr>
              </a:solidFill>
              <a:latin typeface="Palatino Linotype" panose="02040502050505030304" pitchFamily="18" charset="0"/>
            </a:endParaRPr>
          </a:p>
          <a:p>
            <a:pPr marL="381900" indent="-381900">
              <a:buAutoNum type="arabicPeriod"/>
            </a:pPr>
            <a:endParaRPr lang="en-GB" sz="2400">
              <a:solidFill>
                <a:schemeClr val="bg2">
                  <a:lumMod val="10000"/>
                </a:schemeClr>
              </a:solidFill>
              <a:latin typeface="Palatino Linotype" panose="02040502050505030304" pitchFamily="18" charset="0"/>
              <a:cs typeface="Times New Roman" panose="02020603050405020304" pitchFamily="18" charset="0"/>
            </a:endParaRPr>
          </a:p>
        </p:txBody>
      </p:sp>
      <p:sp>
        <p:nvSpPr>
          <p:cNvPr id="13" name="Rectangle 12"/>
          <p:cNvSpPr/>
          <p:nvPr/>
        </p:nvSpPr>
        <p:spPr>
          <a:xfrm>
            <a:off x="1457474" y="5699789"/>
            <a:ext cx="5328167" cy="1723549"/>
          </a:xfrm>
          <a:prstGeom prst="rect">
            <a:avLst/>
          </a:prstGeom>
        </p:spPr>
        <p:txBody>
          <a:bodyPr wrap="square">
            <a:spAutoFit/>
          </a:bodyPr>
          <a:lstStyle/>
          <a:p>
            <a:pPr marL="228808" indent="-228808" defTabSz="281610">
              <a:spcBef>
                <a:spcPts val="370"/>
              </a:spcBef>
              <a:buFont typeface="+mj-lt"/>
              <a:buAutoNum type="arabicPeriod"/>
              <a:defRPr/>
            </a:pPr>
            <a:r>
              <a:rPr lang="vi-VN" sz="2400" b="1">
                <a:solidFill>
                  <a:schemeClr val="bg2">
                    <a:lumMod val="10000"/>
                  </a:schemeClr>
                </a:solidFill>
                <a:latin typeface="Palatino Linotype" panose="02040502050505030304" pitchFamily="18" charset="0"/>
                <a:cs typeface="Times New Roman" panose="02020603050405020304" pitchFamily="18" charset="0"/>
              </a:rPr>
              <a:t> Nghệ thuật</a:t>
            </a:r>
          </a:p>
          <a:p>
            <a:pPr marL="228808" indent="-228808" defTabSz="281610">
              <a:spcBef>
                <a:spcPts val="370"/>
              </a:spcBef>
              <a:buFont typeface="+mj-lt"/>
              <a:buAutoNum type="arabicPeriod"/>
              <a:defRPr/>
            </a:pPr>
            <a:r>
              <a:rPr lang="vi-VN" sz="2400" b="1">
                <a:solidFill>
                  <a:schemeClr val="bg2">
                    <a:lumMod val="10000"/>
                  </a:schemeClr>
                </a:solidFill>
                <a:latin typeface="Palatino Linotype" panose="02040502050505030304" pitchFamily="18" charset="0"/>
                <a:cs typeface="Times New Roman" panose="02020603050405020304" pitchFamily="18" charset="0"/>
              </a:rPr>
              <a:t> Nội dung </a:t>
            </a:r>
          </a:p>
          <a:p>
            <a:pPr marL="228808" indent="-228808" defTabSz="281610">
              <a:spcBef>
                <a:spcPts val="370"/>
              </a:spcBef>
              <a:buFont typeface="+mj-lt"/>
              <a:buAutoNum type="arabicPeriod"/>
              <a:defRPr/>
            </a:pPr>
            <a:r>
              <a:rPr lang="vi-VN" sz="2400" b="1">
                <a:solidFill>
                  <a:schemeClr val="bg2">
                    <a:lumMod val="10000"/>
                  </a:schemeClr>
                </a:solidFill>
                <a:latin typeface="Palatino Linotype" panose="02040502050505030304" pitchFamily="18" charset="0"/>
                <a:cs typeface="Times New Roman" panose="02020603050405020304" pitchFamily="18" charset="0"/>
              </a:rPr>
              <a:t> Cách đọc văn bản tục ngữ</a:t>
            </a:r>
          </a:p>
          <a:p>
            <a:pPr defTabSz="281610">
              <a:spcBef>
                <a:spcPts val="370"/>
              </a:spcBef>
              <a:defRPr/>
            </a:pPr>
            <a:endParaRPr lang="en-US" sz="2400" b="1" dirty="0">
              <a:solidFill>
                <a:schemeClr val="bg2">
                  <a:lumMod val="10000"/>
                </a:schemeClr>
              </a:solidFill>
              <a:latin typeface="Palatino Linotype" panose="02040502050505030304" pitchFamily="18" charset="0"/>
              <a:cs typeface="Times New Roman" panose="02020603050405020304" pitchFamily="18" charset="0"/>
            </a:endParaRPr>
          </a:p>
        </p:txBody>
      </p:sp>
      <p:grpSp>
        <p:nvGrpSpPr>
          <p:cNvPr id="14" name="Group 13"/>
          <p:cNvGrpSpPr/>
          <p:nvPr/>
        </p:nvGrpSpPr>
        <p:grpSpPr>
          <a:xfrm>
            <a:off x="1158141" y="1239879"/>
            <a:ext cx="5091126" cy="505919"/>
            <a:chOff x="2840539" y="3818711"/>
            <a:chExt cx="16530533" cy="1642680"/>
          </a:xfrm>
          <a:solidFill>
            <a:schemeClr val="accent3">
              <a:lumMod val="75000"/>
            </a:schemeClr>
          </a:solidFill>
        </p:grpSpPr>
        <p:sp>
          <p:nvSpPr>
            <p:cNvPr id="15"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2840539" y="3886146"/>
              <a:ext cx="16530533" cy="1575245"/>
              <a:chOff x="2840539" y="3733746"/>
              <a:chExt cx="16530533" cy="1575245"/>
            </a:xfrm>
            <a:grpFill/>
          </p:grpSpPr>
          <p:sp>
            <p:nvSpPr>
              <p:cNvPr id="17" name="Round Same Side Corner Rectangle 16"/>
              <p:cNvSpPr/>
              <p:nvPr/>
            </p:nvSpPr>
            <p:spPr>
              <a:xfrm rot="5400000">
                <a:off x="7171516" y="-527216"/>
                <a:ext cx="731520" cy="9383812"/>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460663" y="3810000"/>
                <a:ext cx="14910409" cy="1498991"/>
              </a:xfrm>
              <a:prstGeom prst="rect">
                <a:avLst/>
              </a:prstGeom>
              <a:grpFill/>
              <a:ln>
                <a:solidFill>
                  <a:schemeClr val="accent3">
                    <a:lumMod val="50000"/>
                  </a:schemeClr>
                </a:solidFill>
              </a:ln>
            </p:spPr>
            <p:txBody>
              <a:bodyPr wrap="none">
                <a:spAutoFit/>
              </a:bodyPr>
              <a:lstStyle/>
              <a:p>
                <a:pPr defTabSz="281610">
                  <a:spcBef>
                    <a:spcPts val="370"/>
                  </a:spcBef>
                  <a:defRPr/>
                </a:pPr>
                <a:r>
                  <a:rPr lang="vi-VN" sz="2400" b="1">
                    <a:solidFill>
                      <a:schemeClr val="bg1"/>
                    </a:solidFill>
                    <a:latin typeface="Times New Roman" panose="02020603050405020304" pitchFamily="18" charset="0"/>
                    <a:cs typeface="Times New Roman" panose="02020603050405020304" pitchFamily="18" charset="0"/>
                  </a:rPr>
                  <a:t>KHÁM PHÁ CHUNG VĂN BẢN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100849" y="3733746"/>
                <a:ext cx="956091" cy="1498991"/>
              </a:xfrm>
              <a:prstGeom prst="rect">
                <a:avLst/>
              </a:prstGeom>
              <a:grpFill/>
              <a:ln>
                <a:solidFill>
                  <a:schemeClr val="accent3">
                    <a:lumMod val="50000"/>
                  </a:schemeClr>
                </a:solidFill>
              </a:ln>
            </p:spPr>
            <p:txBody>
              <a:bodyPr wrap="square" rtlCol="0">
                <a:spAutoFit/>
              </a:bodyPr>
              <a:lstStyle/>
              <a:p>
                <a:pPr algn="ctr"/>
                <a:r>
                  <a:rPr lang="en-US" sz="24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grpSp>
      <p:grpSp>
        <p:nvGrpSpPr>
          <p:cNvPr id="21" name="Group 20"/>
          <p:cNvGrpSpPr/>
          <p:nvPr/>
        </p:nvGrpSpPr>
        <p:grpSpPr>
          <a:xfrm>
            <a:off x="1095415" y="3121252"/>
            <a:ext cx="5328434" cy="505920"/>
            <a:chOff x="2840539" y="3818711"/>
            <a:chExt cx="17301045" cy="1642683"/>
          </a:xfrm>
          <a:solidFill>
            <a:schemeClr val="accent3">
              <a:lumMod val="75000"/>
            </a:schemeClr>
          </a:solidFill>
        </p:grpSpPr>
        <p:sp>
          <p:nvSpPr>
            <p:cNvPr id="22"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2840539" y="3886200"/>
              <a:ext cx="17301045" cy="1575194"/>
              <a:chOff x="2840539" y="3733800"/>
              <a:chExt cx="17301045" cy="1575194"/>
            </a:xfrm>
            <a:grpFill/>
          </p:grpSpPr>
          <p:sp>
            <p:nvSpPr>
              <p:cNvPr id="24" name="Round Same Side Corner Rectangle 23"/>
              <p:cNvSpPr/>
              <p:nvPr/>
            </p:nvSpPr>
            <p:spPr>
              <a:xfrm rot="5400000">
                <a:off x="7286288" y="-641990"/>
                <a:ext cx="731520" cy="9613356"/>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460659" y="3810002"/>
                <a:ext cx="15680925" cy="1498992"/>
              </a:xfrm>
              <a:prstGeom prst="rect">
                <a:avLst/>
              </a:prstGeom>
              <a:grpFill/>
              <a:ln>
                <a:solidFill>
                  <a:schemeClr val="accent3">
                    <a:lumMod val="50000"/>
                  </a:schemeClr>
                </a:solidFill>
              </a:ln>
            </p:spPr>
            <p:txBody>
              <a:bodyPr wrap="none">
                <a:spAutoFit/>
              </a:bodyPr>
              <a:lstStyle/>
              <a:p>
                <a:pPr defTabSz="281610">
                  <a:spcBef>
                    <a:spcPts val="370"/>
                  </a:spcBef>
                  <a:defRPr/>
                </a:pPr>
                <a:r>
                  <a:rPr lang="vi-VN" sz="2400" b="1">
                    <a:solidFill>
                      <a:prstClr val="white"/>
                    </a:solidFill>
                    <a:latin typeface="Times New Roman" panose="02020603050405020304" pitchFamily="18" charset="0"/>
                    <a:cs typeface="Times New Roman" panose="02020603050405020304" pitchFamily="18" charset="0"/>
                  </a:rPr>
                  <a:t>KHÁM PHÁ CHI TIẾT VĂN BẢN</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840539" y="3733800"/>
                <a:ext cx="1830248" cy="1498992"/>
              </a:xfrm>
              <a:prstGeom prst="rect">
                <a:avLst/>
              </a:prstGeom>
              <a:grpFill/>
              <a:ln>
                <a:solidFill>
                  <a:schemeClr val="accent3">
                    <a:lumMod val="50000"/>
                  </a:schemeClr>
                </a:solidFill>
              </a:ln>
            </p:spPr>
            <p:txBody>
              <a:bodyPr wrap="square" rtlCol="0">
                <a:spAutoFit/>
              </a:bodyPr>
              <a:lstStyle/>
              <a:p>
                <a:pPr algn="ctr"/>
                <a:r>
                  <a:rPr lang="en-US" sz="2400" b="1">
                    <a:solidFill>
                      <a:prstClr val="white"/>
                    </a:solidFill>
                    <a:latin typeface="Times New Roman" panose="02020603050405020304" pitchFamily="18" charset="0"/>
                    <a:ea typeface="Tahoma" pitchFamily="34" charset="0"/>
                    <a:cs typeface="Times New Roman" panose="02020603050405020304" pitchFamily="18" charset="0"/>
                  </a:rPr>
                  <a:t>II</a:t>
                </a:r>
              </a:p>
            </p:txBody>
          </p:sp>
        </p:grpSp>
      </p:grpSp>
      <p:grpSp>
        <p:nvGrpSpPr>
          <p:cNvPr id="28" name="Group 27"/>
          <p:cNvGrpSpPr/>
          <p:nvPr/>
        </p:nvGrpSpPr>
        <p:grpSpPr>
          <a:xfrm>
            <a:off x="1095415" y="4955178"/>
            <a:ext cx="3347987" cy="570933"/>
            <a:chOff x="2840539" y="3818711"/>
            <a:chExt cx="8133848" cy="2424699"/>
          </a:xfrm>
          <a:solidFill>
            <a:schemeClr val="accent3">
              <a:lumMod val="75000"/>
            </a:schemeClr>
          </a:solidFill>
        </p:grpSpPr>
        <p:sp>
          <p:nvSpPr>
            <p:cNvPr id="2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2840539" y="3951328"/>
              <a:ext cx="8133848" cy="2292082"/>
              <a:chOff x="2840539" y="3798928"/>
              <a:chExt cx="8133848" cy="2292082"/>
            </a:xfrm>
            <a:grpFill/>
          </p:grpSpPr>
          <p:sp>
            <p:nvSpPr>
              <p:cNvPr id="31" name="Round Same Side Corner Rectangle 30"/>
              <p:cNvSpPr/>
              <p:nvPr/>
            </p:nvSpPr>
            <p:spPr>
              <a:xfrm rot="5400000">
                <a:off x="5763838" y="880461"/>
                <a:ext cx="2292082" cy="8129016"/>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5035474" y="3810000"/>
                <a:ext cx="5855803" cy="1960649"/>
              </a:xfrm>
              <a:prstGeom prst="rect">
                <a:avLst/>
              </a:prstGeom>
              <a:grpFill/>
              <a:ln>
                <a:solidFill>
                  <a:schemeClr val="accent3">
                    <a:lumMod val="50000"/>
                  </a:schemeClr>
                </a:solidFill>
              </a:ln>
            </p:spPr>
            <p:txBody>
              <a:bodyPr wrap="square">
                <a:spAutoFit/>
              </a:bodyPr>
              <a:lstStyle/>
              <a:p>
                <a:pPr defTabSz="281610">
                  <a:spcBef>
                    <a:spcPts val="370"/>
                  </a:spcBef>
                  <a:defRPr/>
                </a:pPr>
                <a:r>
                  <a:rPr lang="en-US" sz="2400" b="1">
                    <a:solidFill>
                      <a:prstClr val="white"/>
                    </a:solidFill>
                    <a:latin typeface="Times New Roman" panose="02020603050405020304" pitchFamily="18" charset="0"/>
                    <a:cs typeface="Times New Roman" panose="02020603050405020304" pitchFamily="18" charset="0"/>
                  </a:rPr>
                  <a:t>TỔNG KẾT</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3054879" y="3824385"/>
                <a:ext cx="1708346" cy="2241162"/>
              </a:xfrm>
              <a:prstGeom prst="rect">
                <a:avLst/>
              </a:prstGeom>
              <a:grpFill/>
              <a:ln>
                <a:solidFill>
                  <a:schemeClr val="accent3">
                    <a:lumMod val="50000"/>
                  </a:schemeClr>
                </a:solidFill>
              </a:ln>
            </p:spPr>
            <p:txBody>
              <a:bodyPr wrap="square" rtlCol="0">
                <a:spAutoFit/>
              </a:bodyPr>
              <a:lstStyle/>
              <a:p>
                <a:pPr algn="ctr"/>
                <a:r>
                  <a:rPr lang="en-US" sz="2400" b="1">
                    <a:solidFill>
                      <a:prstClr val="white"/>
                    </a:solidFill>
                    <a:latin typeface="Times New Roman" panose="02020603050405020304" pitchFamily="18" charset="0"/>
                    <a:ea typeface="Tahoma" pitchFamily="34" charset="0"/>
                    <a:cs typeface="Times New Roman" panose="02020603050405020304" pitchFamily="18" charset="0"/>
                  </a:rPr>
                  <a:t>III</a:t>
                </a:r>
              </a:p>
            </p:txBody>
          </p:sp>
        </p:grpSp>
      </p:grpSp>
      <p:sp>
        <p:nvSpPr>
          <p:cNvPr id="35" name="Rectangle 34"/>
          <p:cNvSpPr/>
          <p:nvPr/>
        </p:nvSpPr>
        <p:spPr>
          <a:xfrm>
            <a:off x="4049685" y="566475"/>
            <a:ext cx="3171061" cy="461665"/>
          </a:xfrm>
          <a:prstGeom prst="rect">
            <a:avLst/>
          </a:prstGeom>
        </p:spPr>
        <p:txBody>
          <a:bodyPr wrap="none">
            <a:spAutoFit/>
          </a:bodyPr>
          <a:lstStyle/>
          <a:p>
            <a:r>
              <a:rPr lang="en-US" sz="2400" b="1">
                <a:solidFill>
                  <a:srgbClr val="00B050"/>
                </a:solidFill>
                <a:latin typeface="Times New Roman" panose="02020603050405020304" pitchFamily="18" charset="0"/>
                <a:ea typeface="Tahoma" pitchFamily="34" charset="0"/>
                <a:cs typeface="Times New Roman" panose="02020603050405020304" pitchFamily="18" charset="0"/>
              </a:rPr>
              <a:t>ĐỀ MỤC BÀI GIẢNG</a:t>
            </a:r>
            <a:endParaRPr lang="en-US" sz="2400" b="1" dirty="0">
              <a:solidFill>
                <a:srgbClr val="00B050"/>
              </a:solidFill>
              <a:latin typeface="Times New Roman" panose="02020603050405020304" pitchFamily="18" charset="0"/>
              <a:ea typeface="Tahoma"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646132" y="265121"/>
            <a:ext cx="7805968" cy="1481175"/>
          </a:xfrm>
          <a:prstGeom prst="rect">
            <a:avLst/>
          </a:prstGeom>
        </p:spPr>
        <p:txBody>
          <a:bodyPr wrap="square">
            <a:spAutoFit/>
          </a:bodyPr>
          <a:lstStyle/>
          <a:p>
            <a:pPr algn="just">
              <a:lnSpc>
                <a:spcPct val="150000"/>
              </a:lnSpc>
              <a:spcAft>
                <a:spcPts val="0"/>
              </a:spcAft>
              <a:tabLst>
                <a:tab pos="534670" algn="l"/>
              </a:tabLst>
            </a:pPr>
            <a:r>
              <a:rPr lang="pt-BR" sz="3200" b="1">
                <a:solidFill>
                  <a:srgbClr val="0D0D0D"/>
                </a:solidFill>
                <a:latin typeface="Times New Roman" panose="02020603050405020304" pitchFamily="18" charset="0"/>
                <a:ea typeface="Times New Roman" panose="02020603050405020304" pitchFamily="18" charset="0"/>
              </a:rPr>
              <a:t>b. Chủ đề kinh nghiệm về lao động sản xuất</a:t>
            </a:r>
            <a:r>
              <a:rPr lang="pt-BR" sz="3200">
                <a:solidFill>
                  <a:srgbClr val="0D0D0D"/>
                </a:solidFill>
                <a:latin typeface="Times New Roman" panose="02020603050405020304" pitchFamily="18" charset="0"/>
                <a:ea typeface="Times New Roman" panose="02020603050405020304" pitchFamily="18" charset="0"/>
              </a:rPr>
              <a:t> </a:t>
            </a:r>
            <a:endParaRPr lang="vi-VN" sz="3200">
              <a:solidFill>
                <a:srgbClr val="0D0D0D"/>
              </a:solidFill>
              <a:latin typeface="Times New Roman" panose="02020603050405020304" pitchFamily="18" charset="0"/>
              <a:ea typeface="Times New Roman" panose="02020603050405020304" pitchFamily="18" charset="0"/>
            </a:endParaRPr>
          </a:p>
          <a:p>
            <a:pPr algn="just">
              <a:lnSpc>
                <a:spcPct val="150000"/>
              </a:lnSpc>
              <a:spcAft>
                <a:spcPts val="0"/>
              </a:spcAft>
              <a:tabLst>
                <a:tab pos="534670" algn="l"/>
              </a:tabLst>
            </a:pPr>
            <a:r>
              <a:rPr lang="pt-BR" sz="3200">
                <a:solidFill>
                  <a:srgbClr val="0D0D0D"/>
                </a:solidFill>
                <a:latin typeface="Times New Roman" panose="02020603050405020304" pitchFamily="18" charset="0"/>
                <a:ea typeface="Times New Roman" panose="02020603050405020304" pitchFamily="18" charset="0"/>
              </a:rPr>
              <a:t>(từ câu 6 đến câu 8)</a:t>
            </a:r>
            <a:endParaRPr lang="en-GB" sz="2800">
              <a:effectLst/>
              <a:latin typeface="Times New Roman" panose="02020603050405020304" pitchFamily="18" charset="0"/>
              <a:ea typeface="Times New Roman" panose="02020603050405020304" pitchFamily="18" charset="0"/>
            </a:endParaRPr>
          </a:p>
        </p:txBody>
      </p:sp>
      <p:sp>
        <p:nvSpPr>
          <p:cNvPr id="9" name="Rounded Rectangle 8"/>
          <p:cNvSpPr/>
          <p:nvPr/>
        </p:nvSpPr>
        <p:spPr>
          <a:xfrm>
            <a:off x="2644889" y="1873249"/>
            <a:ext cx="7807211" cy="5236331"/>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sp>
        <p:nvSpPr>
          <p:cNvPr id="10" name="Rectangle 9"/>
          <p:cNvSpPr/>
          <p:nvPr/>
        </p:nvSpPr>
        <p:spPr>
          <a:xfrm>
            <a:off x="2730059" y="1873250"/>
            <a:ext cx="7479933" cy="752065"/>
          </a:xfrm>
          <a:prstGeom prst="rect">
            <a:avLst/>
          </a:prstGeom>
        </p:spPr>
        <p:txBody>
          <a:bodyPr wrap="none">
            <a:spAutoFit/>
          </a:bodyPr>
          <a:lstStyle/>
          <a:p>
            <a:pPr>
              <a:lnSpc>
                <a:spcPct val="150000"/>
              </a:lnSpc>
            </a:pPr>
            <a:r>
              <a:rPr lang="pt-BR" sz="32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6) </a:t>
            </a:r>
            <a:r>
              <a:rPr lang="pt-BR" sz="3200" b="1"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Nhất nước, nhì phân, tam cần, tứ giống</a:t>
            </a:r>
            <a:endParaRPr lang="en-GB" sz="3200" b="1">
              <a:solidFill>
                <a:srgbClr val="FF0000"/>
              </a:solidFill>
              <a:effectLst>
                <a:outerShdw blurRad="38100" dist="38100" dir="2700000" algn="tl">
                  <a:srgbClr val="000000">
                    <a:alpha val="43137"/>
                  </a:srgbClr>
                </a:outerShdw>
              </a:effectLst>
            </a:endParaRPr>
          </a:p>
        </p:txBody>
      </p:sp>
      <p:sp>
        <p:nvSpPr>
          <p:cNvPr id="11" name="Rectangle 10"/>
          <p:cNvSpPr/>
          <p:nvPr/>
        </p:nvSpPr>
        <p:spPr>
          <a:xfrm>
            <a:off x="2730059" y="2585266"/>
            <a:ext cx="7493441" cy="4524315"/>
          </a:xfrm>
          <a:prstGeom prst="rect">
            <a:avLst/>
          </a:prstGeom>
        </p:spPr>
        <p:txBody>
          <a:bodyPr wrap="square">
            <a:spAutoFit/>
          </a:bodyPr>
          <a:lstStyle/>
          <a:p>
            <a:pPr algn="just">
              <a:lnSpc>
                <a:spcPct val="150000"/>
              </a:lnSpc>
              <a:spcAft>
                <a:spcPts val="0"/>
              </a:spcAft>
              <a:tabLst>
                <a:tab pos="534670" algn="l"/>
              </a:tabLst>
            </a:pPr>
            <a:r>
              <a:rPr lang="pt-BR"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Liệt kê các yếu tố của nghề trồng lúa </a:t>
            </a:r>
            <a:r>
              <a:rPr lang="vi-VN"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pt-BR"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&gt;Nghề trồng lúa cần có đủ 4 yếu tố: </a:t>
            </a:r>
            <a:r>
              <a:rPr lang="pt-BR" sz="3200" i="1">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nước, phân, cần, giống.</a:t>
            </a:r>
            <a:r>
              <a:rPr lang="pt-BR"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Trong đó yếu tố quan trọng hàng đầu là nước. Đây là bài học về nghề trồng lúa, đảm bảo 4 yếu tố thì lúa tốt, mùa màng bội thu.</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ounded Rectangle 8"/>
          <p:cNvSpPr/>
          <p:nvPr/>
        </p:nvSpPr>
        <p:spPr>
          <a:xfrm>
            <a:off x="2532361" y="292100"/>
            <a:ext cx="7883411" cy="6762750"/>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sp>
        <p:nvSpPr>
          <p:cNvPr id="4" name="Rectangle 3"/>
          <p:cNvSpPr/>
          <p:nvPr/>
        </p:nvSpPr>
        <p:spPr>
          <a:xfrm>
            <a:off x="3060700" y="492810"/>
            <a:ext cx="5625258" cy="646331"/>
          </a:xfrm>
          <a:prstGeom prst="rect">
            <a:avLst/>
          </a:prstGeom>
        </p:spPr>
        <p:txBody>
          <a:bodyPr wrap="none">
            <a:spAutoFit/>
          </a:bodyPr>
          <a:lstStyle/>
          <a:p>
            <a:pPr algn="just">
              <a:spcAft>
                <a:spcPts val="0"/>
              </a:spcAft>
              <a:tabLst>
                <a:tab pos="534670" algn="l"/>
              </a:tabLst>
            </a:pPr>
            <a:r>
              <a:rPr lang="pt-BR" sz="36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7) </a:t>
            </a:r>
            <a:r>
              <a:rPr lang="pt-BR" sz="3600" b="1"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Nắng tốt dưa, mưa tốt lúa</a:t>
            </a:r>
            <a:endParaRPr lang="en-GB" sz="32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765911" y="1280840"/>
            <a:ext cx="7502411" cy="5632311"/>
          </a:xfrm>
          <a:prstGeom prst="rect">
            <a:avLst/>
          </a:prstGeom>
        </p:spPr>
        <p:txBody>
          <a:bodyPr wrap="square">
            <a:spAutoFit/>
          </a:bodyPr>
          <a:lstStyle/>
          <a:p>
            <a:pPr algn="just">
              <a:spcAft>
                <a:spcPts val="0"/>
              </a:spcAft>
              <a:tabLst>
                <a:tab pos="534670" algn="l"/>
              </a:tabLst>
            </a:pPr>
            <a:r>
              <a:rPr lang="pt-BR" sz="30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Kết cấu 2 vế đối xứng, gieo vần lưng </a:t>
            </a:r>
            <a:endParaRPr lang="vi-VN" sz="30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tabLst>
                <a:tab pos="534670" algn="l"/>
              </a:tabLst>
            </a:pPr>
            <a:r>
              <a:rPr lang="vi-VN" sz="30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pt-BR" sz="30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 Câu tục ngữ đã truyền đạt kinh nghiệm về thời tiết liên quan đến cây trồng đặc thù. Khi thời tiết nắng nóng thì sẽ thích hợp để trồng dưa, còn khi thời tiết mưa nhiều, đất ẩm thì sẽ thích hợp để trồng lúa nước. Kinh nghiệm giúp cho nhân dân ta chủ động lựa theo thời tiết mà trồng loại cây cho phù hợp và có năng suất cao. Việt Nam là đất nước có thời tiết theo mùa nên việc chủ động trồng trọt cho phù hợp với thời tiết để có năng suất sao cho phù hợp để có năng suất cao là vô cùng cần thiết. </a:t>
            </a:r>
            <a:endParaRPr lang="en-GB" sz="3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grpSp>
        <p:nvGrpSpPr>
          <p:cNvPr id="9" name="Group 5"/>
          <p:cNvGrpSpPr/>
          <p:nvPr/>
        </p:nvGrpSpPr>
        <p:grpSpPr>
          <a:xfrm>
            <a:off x="2984956" y="833758"/>
            <a:ext cx="7086144" cy="5916292"/>
            <a:chOff x="0" y="0"/>
            <a:chExt cx="2423495" cy="940711"/>
          </a:xfrm>
        </p:grpSpPr>
        <p:sp>
          <p:nvSpPr>
            <p:cNvPr id="10"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7D9585"/>
            </a:solidFill>
          </p:spPr>
        </p:sp>
      </p:grpSp>
      <p:sp>
        <p:nvSpPr>
          <p:cNvPr id="4" name="Rectangle 3"/>
          <p:cNvSpPr/>
          <p:nvPr/>
        </p:nvSpPr>
        <p:spPr>
          <a:xfrm>
            <a:off x="3560684" y="1339850"/>
            <a:ext cx="5826765" cy="1077218"/>
          </a:xfrm>
          <a:prstGeom prst="rect">
            <a:avLst/>
          </a:prstGeom>
        </p:spPr>
        <p:txBody>
          <a:bodyPr wrap="square">
            <a:spAutoFit/>
          </a:bodyPr>
          <a:lstStyle/>
          <a:p>
            <a:pPr algn="just">
              <a:spcAft>
                <a:spcPts val="0"/>
              </a:spcAft>
              <a:tabLst>
                <a:tab pos="534670" algn="l"/>
              </a:tabLst>
            </a:pPr>
            <a:r>
              <a:rPr lang="pt-BR" sz="32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8) </a:t>
            </a:r>
            <a:r>
              <a:rPr lang="pt-BR" sz="3200" b="1"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Làm ruộng ba năm không bằng chăn tằm một lứa</a:t>
            </a:r>
            <a:endParaRPr lang="en-GB" sz="28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441928" y="2559050"/>
            <a:ext cx="6172200" cy="3539430"/>
          </a:xfrm>
          <a:prstGeom prst="rect">
            <a:avLst/>
          </a:prstGeom>
        </p:spPr>
        <p:txBody>
          <a:bodyPr wrap="square">
            <a:spAutoFit/>
          </a:bodyPr>
          <a:lstStyle/>
          <a:p>
            <a:pPr algn="just">
              <a:spcAft>
                <a:spcPts val="0"/>
              </a:spcAft>
              <a:tabLst>
                <a:tab pos="534670" algn="l"/>
              </a:tabLst>
            </a:pPr>
            <a:r>
              <a:rPr lang="pt-BR"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Phép so sánh để nhấn mạnh việc làm ruộng, ba năm không hiệu quả, năng suất và cho thù nhập cao bằng chăn nuôi tằm một lứa. Câu TN đề cao giá trị, hiệu quả của việc nuôi tằm, người lao động cần cân nhắc, lựa chọn để chuyển đổi.</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ounded Rectangle 8"/>
          <p:cNvSpPr/>
          <p:nvPr/>
        </p:nvSpPr>
        <p:spPr>
          <a:xfrm>
            <a:off x="2560024" y="2101849"/>
            <a:ext cx="3882348" cy="5023157"/>
          </a:xfrm>
          <a:prstGeom prst="roundRect">
            <a:avLst/>
          </a:prstGeom>
          <a:noFill/>
          <a:ln w="12700" cmpd="sng">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87195" y="325559"/>
            <a:ext cx="7377074" cy="1481175"/>
          </a:xfrm>
          <a:prstGeom prst="rect">
            <a:avLst/>
          </a:prstGeom>
        </p:spPr>
        <p:txBody>
          <a:bodyPr wrap="square">
            <a:spAutoFit/>
          </a:bodyPr>
          <a:lstStyle/>
          <a:p>
            <a:pPr algn="just">
              <a:lnSpc>
                <a:spcPct val="150000"/>
              </a:lnSpc>
              <a:spcAft>
                <a:spcPts val="0"/>
              </a:spcAft>
              <a:tabLst>
                <a:tab pos="534670" algn="l"/>
              </a:tabLst>
            </a:pPr>
            <a:r>
              <a:rPr lang="pt-BR" sz="3200" b="1">
                <a:solidFill>
                  <a:srgbClr val="0D0D0D"/>
                </a:solidFill>
                <a:latin typeface="Times New Roman" panose="02020603050405020304" pitchFamily="18" charset="0"/>
                <a:ea typeface="Times New Roman" panose="02020603050405020304" pitchFamily="18" charset="0"/>
              </a:rPr>
              <a:t>c. Chủ đề kinh nghiệm về đời sống xã hội</a:t>
            </a:r>
            <a:r>
              <a:rPr lang="pt-BR" sz="3200">
                <a:solidFill>
                  <a:srgbClr val="0D0D0D"/>
                </a:solidFill>
                <a:latin typeface="Times New Roman" panose="02020603050405020304" pitchFamily="18" charset="0"/>
                <a:ea typeface="Times New Roman" panose="02020603050405020304" pitchFamily="18" charset="0"/>
              </a:rPr>
              <a:t> </a:t>
            </a:r>
            <a:endParaRPr lang="vi-VN" sz="3200">
              <a:solidFill>
                <a:srgbClr val="0D0D0D"/>
              </a:solidFill>
              <a:latin typeface="Times New Roman" panose="02020603050405020304" pitchFamily="18" charset="0"/>
              <a:ea typeface="Times New Roman" panose="02020603050405020304" pitchFamily="18" charset="0"/>
            </a:endParaRPr>
          </a:p>
          <a:p>
            <a:pPr algn="just">
              <a:lnSpc>
                <a:spcPct val="150000"/>
              </a:lnSpc>
              <a:spcAft>
                <a:spcPts val="0"/>
              </a:spcAft>
              <a:tabLst>
                <a:tab pos="534670" algn="l"/>
              </a:tabLst>
            </a:pPr>
            <a:r>
              <a:rPr lang="pt-BR" sz="3200">
                <a:solidFill>
                  <a:srgbClr val="0D0D0D"/>
                </a:solidFill>
                <a:latin typeface="Times New Roman" panose="02020603050405020304" pitchFamily="18" charset="0"/>
                <a:ea typeface="Times New Roman" panose="02020603050405020304" pitchFamily="18" charset="0"/>
              </a:rPr>
              <a:t>(từ câu 9 đến câu 15)</a:t>
            </a:r>
            <a:endParaRPr lang="en-GB" sz="2800">
              <a:effectLst/>
              <a:latin typeface="Times New Roman" panose="02020603050405020304" pitchFamily="18" charset="0"/>
              <a:ea typeface="Times New Roman" panose="02020603050405020304" pitchFamily="18" charset="0"/>
            </a:endParaRPr>
          </a:p>
        </p:txBody>
      </p:sp>
      <p:sp>
        <p:nvSpPr>
          <p:cNvPr id="10" name="Rounded Rectangle 9"/>
          <p:cNvSpPr/>
          <p:nvPr/>
        </p:nvSpPr>
        <p:spPr>
          <a:xfrm>
            <a:off x="6565900" y="2101850"/>
            <a:ext cx="3882348" cy="5105400"/>
          </a:xfrm>
          <a:prstGeom prst="roundRect">
            <a:avLst/>
          </a:prstGeom>
          <a:noFill/>
          <a:ln w="12700" cmpd="sng">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673350" y="2229072"/>
            <a:ext cx="3587750" cy="830997"/>
          </a:xfrm>
          <a:prstGeom prst="rect">
            <a:avLst/>
          </a:prstGeom>
        </p:spPr>
        <p:txBody>
          <a:bodyPr wrap="square">
            <a:spAutoFit/>
          </a:bodyPr>
          <a:lstStyle/>
          <a:p>
            <a:pPr algn="just">
              <a:spcAft>
                <a:spcPts val="0"/>
              </a:spcAft>
              <a:tabLst>
                <a:tab pos="534670" algn="l"/>
              </a:tabLst>
            </a:pPr>
            <a:r>
              <a:rPr lang="pt-BR" sz="24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9) </a:t>
            </a:r>
            <a:r>
              <a:rPr lang="pt-BR" sz="2400" b="1"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Người sống hơn đống vàng</a:t>
            </a:r>
            <a:r>
              <a:rPr lang="pt-BR" sz="24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en-GB" sz="2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2731788" y="3021429"/>
            <a:ext cx="3511550" cy="3539430"/>
          </a:xfrm>
          <a:prstGeom prst="rect">
            <a:avLst/>
          </a:prstGeom>
        </p:spPr>
        <p:txBody>
          <a:bodyPr wrap="square">
            <a:spAutoFit/>
          </a:bodyPr>
          <a:lstStyle/>
          <a:p>
            <a:pPr algn="just">
              <a:spcAft>
                <a:spcPts val="0"/>
              </a:spcAft>
              <a:tabLst>
                <a:tab pos="534670" algn="l"/>
              </a:tabLst>
            </a:pPr>
            <a:r>
              <a:rPr lang="pt-BR" sz="2800">
                <a:solidFill>
                  <a:srgbClr val="0D0D0D"/>
                </a:solidFill>
                <a:latin typeface="Times New Roman" panose="02020603050405020304" pitchFamily="18" charset="0"/>
                <a:ea typeface="Times New Roman" panose="02020603050405020304" pitchFamily="18" charset="0"/>
              </a:rPr>
              <a:t>- So sánh </a:t>
            </a:r>
            <a:r>
              <a:rPr lang="vi-VN" sz="2800">
                <a:solidFill>
                  <a:srgbClr val="0D0D0D"/>
                </a:solidFill>
                <a:latin typeface="Times New Roman" panose="02020603050405020304" pitchFamily="18" charset="0"/>
                <a:ea typeface="Times New Roman" panose="02020603050405020304" pitchFamily="18" charset="0"/>
              </a:rPr>
              <a:t>=</a:t>
            </a:r>
            <a:r>
              <a:rPr lang="pt-BR" sz="2800">
                <a:solidFill>
                  <a:srgbClr val="0D0D0D"/>
                </a:solidFill>
                <a:latin typeface="Times New Roman" panose="02020603050405020304" pitchFamily="18" charset="0"/>
                <a:ea typeface="Times New Roman" panose="02020603050405020304" pitchFamily="18" charset="0"/>
              </a:rPr>
              <a:t>&gt; Nhấn mạnh giá trị con người còn quý hơn cả vàng. Con người cần phải biết trân trọng, bảo vệ, giữ gìn sức khoẻ, mạng sống của mình và của mọi người.</a:t>
            </a:r>
            <a:endParaRPr lang="en-GB" sz="240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794500" y="2190432"/>
            <a:ext cx="3581400" cy="830997"/>
          </a:xfrm>
          <a:prstGeom prst="rect">
            <a:avLst/>
          </a:prstGeom>
        </p:spPr>
        <p:txBody>
          <a:bodyPr wrap="square">
            <a:spAutoFit/>
          </a:bodyPr>
          <a:lstStyle/>
          <a:p>
            <a:pPr algn="just">
              <a:spcAft>
                <a:spcPts val="0"/>
              </a:spcAft>
              <a:tabLst>
                <a:tab pos="534670" algn="l"/>
              </a:tabLst>
            </a:pP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10) </a:t>
            </a:r>
            <a:r>
              <a:rPr lang="en-US" sz="2400" b="1"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Đói cho sạch, rách cho thơm.</a:t>
            </a:r>
            <a:endParaRPr lang="en-GB" sz="2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646322" y="3154689"/>
            <a:ext cx="3729578" cy="3970318"/>
          </a:xfrm>
          <a:prstGeom prst="rect">
            <a:avLst/>
          </a:prstGeom>
        </p:spPr>
        <p:txBody>
          <a:bodyPr wrap="square">
            <a:spAutoFit/>
          </a:bodyPr>
          <a:lstStyle/>
          <a:p>
            <a:pPr algn="just">
              <a:spcAft>
                <a:spcPts val="0"/>
              </a:spcAft>
              <a:tabLst>
                <a:tab pos="534670" algn="l"/>
              </a:tabLst>
            </a:pPr>
            <a:r>
              <a:rPr lang="en-US" sz="2800">
                <a:solidFill>
                  <a:srgbClr val="0D0D0D"/>
                </a:solidFill>
                <a:latin typeface="Times New Roman" panose="02020603050405020304" pitchFamily="18" charset="0"/>
                <a:ea typeface="Times New Roman" panose="02020603050405020304" pitchFamily="18" charset="0"/>
              </a:rPr>
              <a:t>- Đối ý, đối xứng giữa hai vế </a:t>
            </a:r>
            <a:r>
              <a:rPr lang="vi-VN" sz="2800">
                <a:solidFill>
                  <a:srgbClr val="0D0D0D"/>
                </a:solidFill>
                <a:latin typeface="Times New Roman" panose="02020603050405020304" pitchFamily="18" charset="0"/>
                <a:ea typeface="Times New Roman" panose="02020603050405020304" pitchFamily="18" charset="0"/>
              </a:rPr>
              <a:t>=</a:t>
            </a:r>
            <a:r>
              <a:rPr lang="en-US" sz="2800">
                <a:solidFill>
                  <a:srgbClr val="0D0D0D"/>
                </a:solidFill>
                <a:latin typeface="Times New Roman" panose="02020603050405020304" pitchFamily="18" charset="0"/>
                <a:ea typeface="Times New Roman" panose="02020603050405020304" pitchFamily="18" charset="0"/>
              </a:rPr>
              <a:t>&gt;nhấn mạnh con người có thiếu thốn vật chất cũng cần phải giữ gìn phẩm chất trong sạch. Dù trong hoàn cảnh nào cũng không được để cho phẩm chất bị hoen ố.</a:t>
            </a:r>
            <a:endParaRPr lang="en-GB" sz="2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p:bldP spid="10" grpId="0" animBg="1"/>
      <p:bldP spid="10" grpId="1" animBg="1"/>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ounded Rectangle 8"/>
          <p:cNvSpPr/>
          <p:nvPr/>
        </p:nvSpPr>
        <p:spPr>
          <a:xfrm>
            <a:off x="2560024" y="501650"/>
            <a:ext cx="3882348" cy="5943600"/>
          </a:xfrm>
          <a:prstGeom prst="roundRect">
            <a:avLst/>
          </a:prstGeom>
          <a:noFill/>
          <a:ln w="12700" cmpd="sng">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6565900" y="501650"/>
            <a:ext cx="3882348" cy="5867400"/>
          </a:xfrm>
          <a:prstGeom prst="roundRect">
            <a:avLst/>
          </a:prstGeom>
          <a:noFill/>
          <a:ln w="12700" cmpd="sng">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18462" y="648280"/>
            <a:ext cx="3562169" cy="1077218"/>
          </a:xfrm>
          <a:prstGeom prst="rect">
            <a:avLst/>
          </a:prstGeom>
        </p:spPr>
        <p:txBody>
          <a:bodyPr wrap="square">
            <a:spAutoFit/>
          </a:bodyPr>
          <a:lstStyle/>
          <a:p>
            <a:pPr algn="just">
              <a:spcAft>
                <a:spcPts val="0"/>
              </a:spcAft>
              <a:tabLst>
                <a:tab pos="534670" algn="l"/>
              </a:tabLst>
            </a:pPr>
            <a:r>
              <a:rPr lang="en-US" sz="3200" b="1">
                <a:solidFill>
                  <a:srgbClr val="FF0000"/>
                </a:solidFill>
                <a:latin typeface="Times New Roman" panose="02020603050405020304" pitchFamily="18" charset="0"/>
                <a:ea typeface="Times New Roman" panose="02020603050405020304" pitchFamily="18" charset="0"/>
              </a:rPr>
              <a:t>11) </a:t>
            </a:r>
            <a:r>
              <a:rPr lang="en-US" sz="3200" b="1" i="1">
                <a:solidFill>
                  <a:srgbClr val="FF0000"/>
                </a:solidFill>
                <a:latin typeface="Times New Roman" panose="02020603050405020304" pitchFamily="18" charset="0"/>
                <a:ea typeface="Times New Roman" panose="02020603050405020304" pitchFamily="18" charset="0"/>
              </a:rPr>
              <a:t>Không thầy đố mày làm nên</a:t>
            </a:r>
            <a:r>
              <a:rPr lang="en-US" sz="3200" b="1">
                <a:solidFill>
                  <a:srgbClr val="FF0000"/>
                </a:solidFill>
                <a:latin typeface="Times New Roman" panose="02020603050405020304" pitchFamily="18" charset="0"/>
                <a:ea typeface="Times New Roman" panose="02020603050405020304" pitchFamily="18" charset="0"/>
              </a:rPr>
              <a:t>.</a:t>
            </a:r>
            <a:endParaRPr lang="en-GB" sz="2800" b="1">
              <a:solidFill>
                <a:srgbClr val="FF0000"/>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673350" y="1725498"/>
            <a:ext cx="3507281" cy="4524315"/>
          </a:xfrm>
          <a:prstGeom prst="rect">
            <a:avLst/>
          </a:prstGeom>
        </p:spPr>
        <p:txBody>
          <a:bodyPr wrap="square">
            <a:spAutoFit/>
          </a:bodyPr>
          <a:lstStyle/>
          <a:p>
            <a:pPr algn="just">
              <a:spcAft>
                <a:spcPts val="0"/>
              </a:spcAft>
              <a:tabLst>
                <a:tab pos="534670" algn="l"/>
              </a:tabLst>
            </a:pPr>
            <a:r>
              <a:rPr lang="en-US"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Trong việc học hành, thành đạt, không thể thiếu thầy dạy. Câu TN nhắc nhở phải ghi nhớ công lao dạy dỗ của thầy; muốn thành đạt thì phải tìm thầy mà học.</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642100" y="648280"/>
            <a:ext cx="3833126" cy="1077218"/>
          </a:xfrm>
          <a:prstGeom prst="rect">
            <a:avLst/>
          </a:prstGeom>
        </p:spPr>
        <p:txBody>
          <a:bodyPr wrap="square">
            <a:spAutoFit/>
          </a:bodyPr>
          <a:lstStyle/>
          <a:p>
            <a:pPr algn="just">
              <a:spcAft>
                <a:spcPts val="0"/>
              </a:spcAft>
              <a:tabLst>
                <a:tab pos="534670" algn="l"/>
              </a:tabLst>
            </a:pPr>
            <a:r>
              <a:rPr lang="en-US" sz="3200" b="1">
                <a:solidFill>
                  <a:srgbClr val="FF0000"/>
                </a:solidFill>
                <a:latin typeface="Times New Roman" panose="02020603050405020304" pitchFamily="18" charset="0"/>
                <a:ea typeface="Times New Roman" panose="02020603050405020304" pitchFamily="18" charset="0"/>
              </a:rPr>
              <a:t>12) </a:t>
            </a:r>
            <a:r>
              <a:rPr lang="en-US" sz="3200" b="1" i="1">
                <a:solidFill>
                  <a:srgbClr val="FF0000"/>
                </a:solidFill>
                <a:latin typeface="Times New Roman" panose="02020603050405020304" pitchFamily="18" charset="0"/>
                <a:ea typeface="Times New Roman" panose="02020603050405020304" pitchFamily="18" charset="0"/>
              </a:rPr>
              <a:t>Học thầy chẳng tày học bạn.</a:t>
            </a:r>
            <a:endParaRPr lang="en-GB" sz="2800" b="1">
              <a:solidFill>
                <a:srgbClr val="FF0000"/>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722244" y="1769293"/>
            <a:ext cx="3359150" cy="4031873"/>
          </a:xfrm>
          <a:prstGeom prst="rect">
            <a:avLst/>
          </a:prstGeom>
        </p:spPr>
        <p:txBody>
          <a:bodyPr wrap="square">
            <a:spAutoFit/>
          </a:bodyPr>
          <a:lstStyle/>
          <a:p>
            <a:pPr algn="just">
              <a:spcAft>
                <a:spcPts val="0"/>
              </a:spcAft>
              <a:tabLst>
                <a:tab pos="534670" algn="l"/>
              </a:tabLst>
            </a:pPr>
            <a:r>
              <a:rPr lang="en-US"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Cách học theo thầy đôi khi không bằng học từ bạn bè. Muốn học tốt phải tích cực, chủ động tự học và mở rộng việc học ra xung quanh.</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4"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50020" y="56564"/>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13" name="Rectangle 12"/>
          <p:cNvSpPr/>
          <p:nvPr/>
        </p:nvSpPr>
        <p:spPr>
          <a:xfrm>
            <a:off x="7383728" y="775481"/>
            <a:ext cx="2720700" cy="1077218"/>
          </a:xfrm>
          <a:prstGeom prst="rect">
            <a:avLst/>
          </a:prstGeom>
        </p:spPr>
        <p:txBody>
          <a:bodyPr wrap="square">
            <a:spAutoFit/>
          </a:bodyPr>
          <a:lstStyle/>
          <a:p>
            <a:pPr algn="just">
              <a:spcAft>
                <a:spcPts val="0"/>
              </a:spcAft>
              <a:tabLst>
                <a:tab pos="534670" algn="l"/>
              </a:tabLst>
            </a:pPr>
            <a:r>
              <a:rPr lang="en-US"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14) </a:t>
            </a:r>
            <a:r>
              <a:rPr lang="en-US" sz="3200"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Ăn quả nhớ kẻ trồng cây</a:t>
            </a:r>
            <a:r>
              <a:rPr lang="en-US"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en-GB"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7456572" y="2231644"/>
            <a:ext cx="2693036" cy="4524315"/>
          </a:xfrm>
          <a:prstGeom prst="rect">
            <a:avLst/>
          </a:prstGeom>
        </p:spPr>
        <p:txBody>
          <a:bodyPr wrap="square">
            <a:spAutoFit/>
          </a:bodyPr>
          <a:lstStyle/>
          <a:p>
            <a:pPr algn="just">
              <a:spcAft>
                <a:spcPts val="0"/>
              </a:spcAft>
              <a:tabLst>
                <a:tab pos="534670" algn="l"/>
              </a:tabLst>
            </a:pPr>
            <a:r>
              <a:rPr lang="en-US"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Mọi thứ không tự nhiên mà có, vì vậy khi hưởng thụ thành quả thì phải biết ơn công sức người đã tạo ra thành quả đó,…</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9" name="Bevel 8"/>
          <p:cNvSpPr/>
          <p:nvPr/>
        </p:nvSpPr>
        <p:spPr>
          <a:xfrm>
            <a:off x="6945306" y="273050"/>
            <a:ext cx="3702593" cy="6934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955258" y="813327"/>
            <a:ext cx="3262793" cy="1569660"/>
          </a:xfrm>
          <a:prstGeom prst="rect">
            <a:avLst/>
          </a:prstGeom>
        </p:spPr>
        <p:txBody>
          <a:bodyPr wrap="square">
            <a:spAutoFit/>
          </a:bodyPr>
          <a:lstStyle/>
          <a:p>
            <a:pPr algn="just">
              <a:spcAft>
                <a:spcPts val="0"/>
              </a:spcAft>
              <a:tabLst>
                <a:tab pos="534670" algn="l"/>
              </a:tabLst>
            </a:pPr>
            <a:r>
              <a:rPr lang="en-US"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13) </a:t>
            </a:r>
            <a:r>
              <a:rPr lang="en-US" sz="3200"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Muốn lành nghề, chớ nề học hỏi.</a:t>
            </a:r>
            <a:endParaRPr lang="en-GB"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2970755" y="2254250"/>
            <a:ext cx="3352344" cy="4524315"/>
          </a:xfrm>
          <a:prstGeom prst="rect">
            <a:avLst/>
          </a:prstGeom>
        </p:spPr>
        <p:txBody>
          <a:bodyPr wrap="square">
            <a:spAutoFit/>
          </a:bodyPr>
          <a:lstStyle/>
          <a:p>
            <a:pPr marL="457200" indent="-457200" algn="just">
              <a:spcAft>
                <a:spcPts val="0"/>
              </a:spcAft>
              <a:buFontTx/>
              <a:buChar char="-"/>
              <a:tabLst>
                <a:tab pos="534670" algn="l"/>
              </a:tabLst>
            </a:pPr>
            <a:r>
              <a:rPr lang="en-US"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Gieo vần lưng</a:t>
            </a:r>
          </a:p>
          <a:p>
            <a:pPr algn="just">
              <a:spcAft>
                <a:spcPts val="0"/>
              </a:spcAft>
              <a:tabLst>
                <a:tab pos="534670" algn="l"/>
              </a:tabLst>
            </a:pPr>
            <a:r>
              <a:rPr lang="en-US"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en-US"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 nhấn mạnh việc muốn giỏi nghề, tinh nghề thì không được ngại khó học hỏi thường xuyên thì tay nghề sẽ vững vàng, chắc chắn.</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7" name="Bevel 16"/>
          <p:cNvSpPr/>
          <p:nvPr/>
        </p:nvSpPr>
        <p:spPr>
          <a:xfrm>
            <a:off x="2455068" y="273050"/>
            <a:ext cx="4385190" cy="70104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ounded Rectangle 8"/>
          <p:cNvSpPr/>
          <p:nvPr/>
        </p:nvSpPr>
        <p:spPr>
          <a:xfrm>
            <a:off x="2479169" y="169409"/>
            <a:ext cx="7896731" cy="4523241"/>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sp>
        <p:nvSpPr>
          <p:cNvPr id="10" name="Rounded Rectangle 9"/>
          <p:cNvSpPr/>
          <p:nvPr/>
        </p:nvSpPr>
        <p:spPr>
          <a:xfrm>
            <a:off x="2494917" y="5302250"/>
            <a:ext cx="7880983" cy="1932206"/>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sp>
        <p:nvSpPr>
          <p:cNvPr id="4" name="Rectangle 3"/>
          <p:cNvSpPr/>
          <p:nvPr/>
        </p:nvSpPr>
        <p:spPr>
          <a:xfrm>
            <a:off x="2726510" y="299122"/>
            <a:ext cx="7496989" cy="1077218"/>
          </a:xfrm>
          <a:prstGeom prst="rect">
            <a:avLst/>
          </a:prstGeom>
        </p:spPr>
        <p:txBody>
          <a:bodyPr wrap="square">
            <a:spAutoFit/>
          </a:bodyPr>
          <a:lstStyle/>
          <a:p>
            <a:pPr algn="just">
              <a:spcAft>
                <a:spcPts val="0"/>
              </a:spcAft>
              <a:tabLst>
                <a:tab pos="534670" algn="l"/>
              </a:tabLst>
            </a:pP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15) </a:t>
            </a:r>
            <a:r>
              <a:rPr lang="en-US" sz="3200" b="1" i="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Một cây làm chẳng nên non/ Ba cây chụm lại nên hòn núi cao.</a:t>
            </a:r>
            <a:endParaRPr lang="en-GB" sz="28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618462" y="1376340"/>
            <a:ext cx="7605037" cy="3046988"/>
          </a:xfrm>
          <a:prstGeom prst="rect">
            <a:avLst/>
          </a:prstGeom>
        </p:spPr>
        <p:txBody>
          <a:bodyPr wrap="square">
            <a:spAutoFit/>
          </a:bodyPr>
          <a:lstStyle/>
          <a:p>
            <a:pPr algn="just">
              <a:spcAft>
                <a:spcPts val="0"/>
              </a:spcAft>
              <a:tabLst>
                <a:tab pos="534670" algn="l"/>
              </a:tabLst>
            </a:pPr>
            <a:r>
              <a:rPr lang="en-US" sz="3200">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Hình thức; sử dụng thể thơ lục bát. Một cây đơn lẻ không làm thành rừng núi nhưng nhiều cây gộp là sẽ thành rừng rậm, núi cao. Khuyên nhủ mỗi người cần phải biết đoàn kết để tạo thành sức mạnh, tránh </a:t>
            </a:r>
            <a:r>
              <a:rPr lang="en-US" sz="3200">
                <a:solidFill>
                  <a:srgbClr val="0D0D0D"/>
                </a:solidFill>
                <a:latin typeface="Times New Roman" panose="02020603050405020304" pitchFamily="18" charset="0"/>
                <a:ea typeface="Times New Roman" panose="02020603050405020304" pitchFamily="18" charset="0"/>
              </a:rPr>
              <a:t>lối sống cá nhân, đơn lẻ, thiếu liên kết.</a:t>
            </a:r>
            <a:endParaRPr lang="en-GB" sz="280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2609826" y="5451946"/>
            <a:ext cx="7544985" cy="1569660"/>
          </a:xfrm>
          <a:prstGeom prst="rect">
            <a:avLst/>
          </a:prstGeom>
        </p:spPr>
        <p:txBody>
          <a:bodyPr wrap="square">
            <a:spAutoFit/>
          </a:bodyPr>
          <a:lstStyle/>
          <a:p>
            <a:pPr algn="just">
              <a:spcAft>
                <a:spcPts val="0"/>
              </a:spcAft>
            </a:pPr>
            <a:r>
              <a:rPr lang="en-US"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 Những câu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a:t>
            </a:r>
            <a:r>
              <a:rPr lang="vi-VN" sz="3200" i="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9,10,14,15 là những câu dùng hình ảnh có tính chất ẩn dụ; những câu còn lại thể hiện ý nghĩa một cách trực tiếp.</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20650"/>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3213100" y="274955"/>
            <a:ext cx="6858000" cy="1569660"/>
          </a:xfrm>
          <a:prstGeom prst="rect">
            <a:avLst/>
          </a:prstGeom>
          <a:ln>
            <a:solidFill>
              <a:schemeClr val="tx2">
                <a:lumMod val="50000"/>
              </a:schemeClr>
            </a:solidFill>
          </a:ln>
        </p:spPr>
        <p:txBody>
          <a:bodyPr wrap="square">
            <a:spAutoFit/>
          </a:bodyPr>
          <a:lstStyle/>
          <a:p>
            <a:pPr algn="just">
              <a:spcAft>
                <a:spcPts val="0"/>
              </a:spcAft>
            </a:pPr>
            <a:r>
              <a:rPr lang="vi-VN" sz="3200" b="1">
                <a:solidFill>
                  <a:srgbClr val="000000"/>
                </a:solidFill>
                <a:latin typeface="Times New Roman" panose="02020603050405020304" pitchFamily="18" charset="0"/>
                <a:ea typeface="Times New Roman" panose="02020603050405020304" pitchFamily="18" charset="0"/>
              </a:rPr>
              <a:t>* So sánh hai câu:</a:t>
            </a:r>
            <a:endParaRPr lang="en-GB" sz="3200">
              <a:latin typeface="Times New Roman" panose="02020603050405020304" pitchFamily="18" charset="0"/>
              <a:ea typeface="Times New Roman" panose="02020603050405020304" pitchFamily="18" charset="0"/>
            </a:endParaRPr>
          </a:p>
          <a:p>
            <a:pPr algn="just">
              <a:spcAft>
                <a:spcPts val="0"/>
              </a:spcAft>
            </a:pPr>
            <a:r>
              <a:rPr lang="vi-VN" sz="3200">
                <a:solidFill>
                  <a:srgbClr val="FF0000"/>
                </a:solidFill>
                <a:latin typeface="Times New Roman" panose="02020603050405020304" pitchFamily="18" charset="0"/>
                <a:ea typeface="Times New Roman" panose="02020603050405020304" pitchFamily="18" charset="0"/>
              </a:rPr>
              <a:t>"</a:t>
            </a:r>
            <a:r>
              <a:rPr lang="vi-VN" sz="3200" i="1">
                <a:solidFill>
                  <a:srgbClr val="FF0000"/>
                </a:solidFill>
                <a:latin typeface="Times New Roman" panose="02020603050405020304" pitchFamily="18" charset="0"/>
                <a:ea typeface="Times New Roman" panose="02020603050405020304" pitchFamily="18" charset="0"/>
              </a:rPr>
              <a:t>Không thầy đố mày làm nên”</a:t>
            </a:r>
            <a:endParaRPr lang="en-GB" sz="320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sz="3200">
                <a:solidFill>
                  <a:srgbClr val="FF0000"/>
                </a:solidFill>
                <a:latin typeface="Times New Roman" panose="02020603050405020304" pitchFamily="18" charset="0"/>
                <a:ea typeface="Times New Roman" panose="02020603050405020304" pitchFamily="18" charset="0"/>
              </a:rPr>
              <a:t>"</a:t>
            </a:r>
            <a:r>
              <a:rPr lang="vi-VN" sz="3200" i="1">
                <a:solidFill>
                  <a:srgbClr val="FF0000"/>
                </a:solidFill>
                <a:latin typeface="Times New Roman" panose="02020603050405020304" pitchFamily="18" charset="0"/>
                <a:ea typeface="Times New Roman" panose="02020603050405020304" pitchFamily="18" charset="0"/>
              </a:rPr>
              <a:t>Học thầy không tày học bạn</a:t>
            </a:r>
            <a:r>
              <a:rPr lang="vi-VN" sz="3200">
                <a:solidFill>
                  <a:srgbClr val="FF0000"/>
                </a:solidFill>
                <a:latin typeface="Times New Roman" panose="02020603050405020304" pitchFamily="18" charset="0"/>
                <a:ea typeface="Times New Roman" panose="02020603050405020304" pitchFamily="18" charset="0"/>
              </a:rPr>
              <a:t>"</a:t>
            </a:r>
            <a:endParaRPr lang="en-GB" sz="3200">
              <a:solidFill>
                <a:srgbClr val="FF000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2571200" y="2254008"/>
            <a:ext cx="2623157" cy="3970318"/>
          </a:xfrm>
          <a:prstGeom prst="rect">
            <a:avLst/>
          </a:prstGeom>
        </p:spPr>
        <p:txBody>
          <a:bodyPr wrap="square">
            <a:spAutoFit/>
          </a:bodyPr>
          <a:lstStyle/>
          <a:p>
            <a:pPr algn="just"/>
            <a:r>
              <a:rPr lang="vi-VN" sz="2800">
                <a:solidFill>
                  <a:srgbClr val="000000"/>
                </a:solidFill>
                <a:latin typeface="Times New Roman" panose="02020603050405020304" pitchFamily="18" charset="0"/>
                <a:ea typeface="Microsoft Sans Serif" panose="020B0604020202020204" pitchFamily="34" charset="0"/>
              </a:rPr>
              <a:t>Một câu khẳng định trong học tập, người thầy đóng vai trò rất quan trọng. Thầy giỏi, có phương pháp dạy học tốt thì trò sẽ mau tiến bộ</a:t>
            </a:r>
            <a:endParaRPr lang="en-GB" sz="2800"/>
          </a:p>
        </p:txBody>
      </p:sp>
      <p:sp>
        <p:nvSpPr>
          <p:cNvPr id="10" name="Rectangle 9"/>
          <p:cNvSpPr/>
          <p:nvPr/>
        </p:nvSpPr>
        <p:spPr>
          <a:xfrm>
            <a:off x="5575300" y="1984959"/>
            <a:ext cx="4877892" cy="5262979"/>
          </a:xfrm>
          <a:prstGeom prst="rect">
            <a:avLst/>
          </a:prstGeom>
        </p:spPr>
        <p:txBody>
          <a:bodyPr wrap="square">
            <a:spAutoFit/>
          </a:bodyPr>
          <a:lstStyle/>
          <a:p>
            <a:pPr algn="just"/>
            <a:r>
              <a:rPr lang="vi-VN" sz="2800">
                <a:solidFill>
                  <a:srgbClr val="000000"/>
                </a:solidFill>
                <a:latin typeface="Times New Roman" panose="02020603050405020304" pitchFamily="18" charset="0"/>
                <a:ea typeface="Microsoft Sans Serif" panose="020B0604020202020204" pitchFamily="34" charset="0"/>
              </a:rPr>
              <a:t>Một câu nhấn mạnh, </a:t>
            </a:r>
            <a:r>
              <a:rPr lang="vi-VN" sz="2800">
                <a:solidFill>
                  <a:srgbClr val="000000"/>
                </a:solidFill>
                <a:latin typeface="Times New Roman" panose="02020603050405020304" pitchFamily="18" charset="0"/>
                <a:ea typeface="Times New Roman" panose="02020603050405020304" pitchFamily="18" charset="0"/>
              </a:rPr>
              <a:t>khi giải quyết những vấn đề thực tế, học cách làm của bạn là rất cần thiết. Nhiều người thành đạt nhờ học được kinh nghiệm từ những người bạn giỏi. Vậy phải hiểu: </a:t>
            </a:r>
            <a:r>
              <a:rPr lang="vi-VN" sz="2800" i="1">
                <a:solidFill>
                  <a:srgbClr val="000000"/>
                </a:solidFill>
                <a:latin typeface="Times New Roman" panose="02020603050405020304" pitchFamily="18" charset="0"/>
                <a:ea typeface="Times New Roman" panose="02020603050405020304" pitchFamily="18" charset="0"/>
              </a:rPr>
              <a:t>“Học thầy chẳng tày học bạn.”</a:t>
            </a:r>
            <a:r>
              <a:rPr lang="vi-VN" sz="2800">
                <a:solidFill>
                  <a:srgbClr val="000000"/>
                </a:solidFill>
                <a:latin typeface="Times New Roman" panose="02020603050405020304" pitchFamily="18" charset="0"/>
                <a:ea typeface="Times New Roman" panose="02020603050405020304" pitchFamily="18" charset="0"/>
              </a:rPr>
              <a:t> có nghĩa: Học thầy là rất quan trọng, nhưng cũng phải biết học bạn nữa. Hiểu như vậy, hai câu tục ngữ trên không hề loại trừ nhau.</a:t>
            </a:r>
            <a:endParaRPr lang="en-GB" sz="2800"/>
          </a:p>
        </p:txBody>
      </p:sp>
      <p:cxnSp>
        <p:nvCxnSpPr>
          <p:cNvPr id="12" name="Straight Arrow Connector 11"/>
          <p:cNvCxnSpPr/>
          <p:nvPr/>
        </p:nvCxnSpPr>
        <p:spPr>
          <a:xfrm>
            <a:off x="5346700" y="2141540"/>
            <a:ext cx="0" cy="494981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908300" y="1213193"/>
            <a:ext cx="3655168" cy="646331"/>
          </a:xfrm>
          <a:prstGeom prst="rect">
            <a:avLst/>
          </a:prstGeom>
        </p:spPr>
        <p:txBody>
          <a:bodyPr wrap="none">
            <a:spAutoFit/>
          </a:bodyPr>
          <a:lstStyle/>
          <a:p>
            <a:pPr algn="just">
              <a:spcAft>
                <a:spcPts val="0"/>
              </a:spcAft>
              <a:tabLst>
                <a:tab pos="1386840" algn="l"/>
              </a:tabLst>
            </a:pPr>
            <a:r>
              <a:rPr lang="vi-VN" sz="3600" b="1">
                <a:solidFill>
                  <a:srgbClr val="0070C0"/>
                </a:solidFill>
                <a:latin typeface="Times New Roman" panose="02020603050405020304" pitchFamily="18" charset="0"/>
                <a:ea typeface="MS Mincho"/>
              </a:rPr>
              <a:t>3. Giá trị sử dụng</a:t>
            </a:r>
            <a:endParaRPr lang="en-GB" sz="3200">
              <a:effectLst/>
              <a:latin typeface="Times New Roman" panose="02020603050405020304" pitchFamily="18" charset="0"/>
              <a:ea typeface="Times New Roman" panose="02020603050405020304" pitchFamily="18" charset="0"/>
            </a:endParaRPr>
          </a:p>
        </p:txBody>
      </p:sp>
      <p:sp>
        <p:nvSpPr>
          <p:cNvPr id="9" name="Horizontal Scroll 8"/>
          <p:cNvSpPr/>
          <p:nvPr/>
        </p:nvSpPr>
        <p:spPr>
          <a:xfrm>
            <a:off x="2393407" y="1949450"/>
            <a:ext cx="8229600" cy="52578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131312" y="2742613"/>
            <a:ext cx="7443395" cy="1569660"/>
          </a:xfrm>
          <a:prstGeom prst="rect">
            <a:avLst/>
          </a:prstGeom>
        </p:spPr>
        <p:txBody>
          <a:bodyPr wrap="square">
            <a:spAutoFit/>
          </a:bodyPr>
          <a:lstStyle/>
          <a:p>
            <a:pPr algn="just">
              <a:spcAft>
                <a:spcPts val="0"/>
              </a:spcAft>
            </a:pPr>
            <a:r>
              <a:rPr lang="vi-VN" sz="3200" i="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1) Những vấn đề về ứng xử, về đạo đức của con người là chuyện nhất thời hay bền vững? Có sự biến đổi theo thời gian không?</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136900" y="4540873"/>
            <a:ext cx="7315200" cy="2062103"/>
          </a:xfrm>
          <a:prstGeom prst="rect">
            <a:avLst/>
          </a:prstGeom>
        </p:spPr>
        <p:txBody>
          <a:bodyPr wrap="square">
            <a:spAutoFit/>
          </a:bodyPr>
          <a:lstStyle/>
          <a:p>
            <a:pPr algn="just">
              <a:spcAft>
                <a:spcPts val="0"/>
              </a:spcAft>
            </a:pPr>
            <a:r>
              <a:rPr lang="vi-VN" sz="3200" i="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2) Tại sao trong nhiều hoàn cảnh giao tiếp hiện nay, người ta vẫn thường dùng những câu tục ngữ ra đời từ hàng trăm năm trước?</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34" name="Rounded Rectangle 33"/>
          <p:cNvSpPr/>
          <p:nvPr/>
        </p:nvSpPr>
        <p:spPr>
          <a:xfrm>
            <a:off x="2449609" y="273050"/>
            <a:ext cx="8173398" cy="7162799"/>
          </a:xfrm>
          <a:prstGeom prst="roundRect">
            <a:avLst/>
          </a:prstGeom>
          <a:solidFill>
            <a:schemeClr val="accent1">
              <a:lumMod val="50000"/>
              <a:alpha val="1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35" name="AutoShape 30"/>
          <p:cNvSpPr>
            <a:spLocks noChangeArrowheads="1"/>
          </p:cNvSpPr>
          <p:nvPr/>
        </p:nvSpPr>
        <p:spPr bwMode="ltGray">
          <a:xfrm>
            <a:off x="3638391" y="4379243"/>
            <a:ext cx="6585109" cy="2875820"/>
          </a:xfrm>
          <a:prstGeom prst="roundRect">
            <a:avLst>
              <a:gd name="adj" fmla="val 50000"/>
            </a:avLst>
          </a:prstGeom>
          <a:gradFill rotWithShape="1">
            <a:gsLst>
              <a:gs pos="0">
                <a:srgbClr val="CC6600"/>
              </a:gs>
              <a:gs pos="100000">
                <a:schemeClr val="bg1">
                  <a:alpha val="0"/>
                </a:schemeClr>
              </a:gs>
            </a:gsLst>
            <a:lin ang="0" scaled="1"/>
          </a:gradFill>
          <a:ln>
            <a:noFill/>
          </a:ln>
          <a:effectLst/>
        </p:spPr>
        <p:txBody>
          <a:bodyPr wrap="none" anchor="ctr"/>
          <a:lstStyle/>
          <a:p>
            <a:endParaRPr lang="en-US" sz="1579"/>
          </a:p>
        </p:txBody>
      </p:sp>
      <p:sp>
        <p:nvSpPr>
          <p:cNvPr id="36" name="AutoShape 77"/>
          <p:cNvSpPr>
            <a:spLocks noChangeArrowheads="1"/>
          </p:cNvSpPr>
          <p:nvPr/>
        </p:nvSpPr>
        <p:spPr bwMode="ltGray">
          <a:xfrm rot="5400000">
            <a:off x="1331986" y="2993568"/>
            <a:ext cx="2265309" cy="2137073"/>
          </a:xfrm>
          <a:custGeom>
            <a:avLst/>
            <a:gdLst>
              <a:gd name="G0" fmla="+- 6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
              <a:gd name="G18" fmla="*/ 64 1 2"/>
              <a:gd name="G19" fmla="+- G18 5400 0"/>
              <a:gd name="G20" fmla="cos G19 11796480"/>
              <a:gd name="G21" fmla="sin G19 11796480"/>
              <a:gd name="G22" fmla="+- G20 10800 0"/>
              <a:gd name="G23" fmla="+- G21 10800 0"/>
              <a:gd name="G24" fmla="+- 10800 0 G20"/>
              <a:gd name="G25" fmla="+- 64 10800 0"/>
              <a:gd name="G26" fmla="?: G9 G17 G25"/>
              <a:gd name="G27" fmla="?: G9 0 21600"/>
              <a:gd name="G28" fmla="cos 10800 11796480"/>
              <a:gd name="G29" fmla="sin 10800 11796480"/>
              <a:gd name="G30" fmla="sin 6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8 w 21600"/>
              <a:gd name="T15" fmla="*/ 10800 h 21600"/>
              <a:gd name="T16" fmla="*/ 10800 w 21600"/>
              <a:gd name="T17" fmla="*/ 10736 h 21600"/>
              <a:gd name="T18" fmla="*/ 1623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36" y="10800"/>
                </a:moveTo>
                <a:cubicBezTo>
                  <a:pt x="10736" y="10764"/>
                  <a:pt x="10764" y="10736"/>
                  <a:pt x="10800" y="10736"/>
                </a:cubicBezTo>
                <a:cubicBezTo>
                  <a:pt x="10835" y="10735"/>
                  <a:pt x="10863" y="10764"/>
                  <a:pt x="10864" y="10799"/>
                </a:cubicBezTo>
                <a:lnTo>
                  <a:pt x="21600" y="10800"/>
                </a:lnTo>
                <a:cubicBezTo>
                  <a:pt x="21600" y="4835"/>
                  <a:pt x="16764" y="0"/>
                  <a:pt x="10800" y="0"/>
                </a:cubicBezTo>
                <a:cubicBezTo>
                  <a:pt x="4835" y="0"/>
                  <a:pt x="0" y="4835"/>
                  <a:pt x="0" y="10800"/>
                </a:cubicBezTo>
                <a:close/>
              </a:path>
            </a:pathLst>
          </a:custGeom>
          <a:gradFill rotWithShape="1">
            <a:gsLst>
              <a:gs pos="0">
                <a:srgbClr val="FFFF00">
                  <a:lumMod val="67000"/>
                </a:srgbClr>
              </a:gs>
              <a:gs pos="100000">
                <a:srgbClr val="FFC000">
                  <a:lumMod val="90000"/>
                </a:srgbClr>
              </a:gs>
            </a:gsLst>
            <a:lin ang="5400000" scaled="1"/>
          </a:gradFill>
          <a:ln>
            <a:noFill/>
          </a:ln>
          <a:effectLst/>
        </p:spPr>
        <p:txBody>
          <a:bodyPr wrap="none" anchor="ctr"/>
          <a:lstStyle/>
          <a:p>
            <a:endParaRPr lang="en-US" sz="1579" dirty="0"/>
          </a:p>
        </p:txBody>
      </p:sp>
      <p:sp>
        <p:nvSpPr>
          <p:cNvPr id="37" name="AutoShape 29"/>
          <p:cNvSpPr>
            <a:spLocks noChangeArrowheads="1"/>
          </p:cNvSpPr>
          <p:nvPr/>
        </p:nvSpPr>
        <p:spPr bwMode="gray">
          <a:xfrm rot="5400000">
            <a:off x="716314" y="2508774"/>
            <a:ext cx="4202292" cy="2861430"/>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FFFF00">
                  <a:lumMod val="56000"/>
                </a:srgbClr>
              </a:gs>
              <a:gs pos="100000">
                <a:schemeClr val="accent6">
                  <a:lumMod val="77000"/>
                </a:schemeClr>
              </a:gs>
            </a:gsLst>
            <a:lin ang="5400000" scaled="1"/>
          </a:gradFill>
          <a:ln>
            <a:noFill/>
          </a:ln>
          <a:effectLst/>
        </p:spPr>
        <p:txBody>
          <a:bodyPr wrap="none" anchor="ctr"/>
          <a:lstStyle/>
          <a:p>
            <a:endParaRPr lang="en-US" sz="1579"/>
          </a:p>
        </p:txBody>
      </p:sp>
      <p:grpSp>
        <p:nvGrpSpPr>
          <p:cNvPr id="44" name="Group 46"/>
          <p:cNvGrpSpPr>
            <a:grpSpLocks/>
          </p:cNvGrpSpPr>
          <p:nvPr/>
        </p:nvGrpSpPr>
        <p:grpSpPr bwMode="auto">
          <a:xfrm>
            <a:off x="2325128" y="1315084"/>
            <a:ext cx="1059993" cy="1016308"/>
            <a:chOff x="1583" y="1494"/>
            <a:chExt cx="526" cy="526"/>
          </a:xfrm>
        </p:grpSpPr>
        <p:sp>
          <p:nvSpPr>
            <p:cNvPr id="45" name="Oval 47"/>
            <p:cNvSpPr>
              <a:spLocks noChangeArrowheads="1"/>
            </p:cNvSpPr>
            <p:nvPr/>
          </p:nvSpPr>
          <p:spPr bwMode="gray">
            <a:xfrm>
              <a:off x="1583" y="1494"/>
              <a:ext cx="526" cy="526"/>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sz="1579"/>
            </a:p>
          </p:txBody>
        </p:sp>
        <p:sp>
          <p:nvSpPr>
            <p:cNvPr id="46" name="Oval 48"/>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sp>
          <p:nvSpPr>
            <p:cNvPr id="47" name="Oval 49"/>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sp>
          <p:nvSpPr>
            <p:cNvPr id="48" name="Oval 50"/>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sz="1579"/>
            </a:p>
          </p:txBody>
        </p:sp>
        <p:sp>
          <p:nvSpPr>
            <p:cNvPr id="49" name="Oval 51"/>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grpSp>
      <p:grpSp>
        <p:nvGrpSpPr>
          <p:cNvPr id="50" name="Group 31"/>
          <p:cNvGrpSpPr>
            <a:grpSpLocks/>
          </p:cNvGrpSpPr>
          <p:nvPr/>
        </p:nvGrpSpPr>
        <p:grpSpPr bwMode="auto">
          <a:xfrm>
            <a:off x="3451241" y="3373033"/>
            <a:ext cx="1020319" cy="1130910"/>
            <a:chOff x="1583" y="1494"/>
            <a:chExt cx="526" cy="526"/>
          </a:xfrm>
        </p:grpSpPr>
        <p:sp>
          <p:nvSpPr>
            <p:cNvPr id="51" name="Oval 32"/>
            <p:cNvSpPr>
              <a:spLocks noChangeArrowheads="1"/>
            </p:cNvSpPr>
            <p:nvPr/>
          </p:nvSpPr>
          <p:spPr bwMode="gray">
            <a:xfrm>
              <a:off x="1583" y="1494"/>
              <a:ext cx="526" cy="526"/>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sz="1579"/>
            </a:p>
          </p:txBody>
        </p:sp>
        <p:sp>
          <p:nvSpPr>
            <p:cNvPr id="52" name="Oval 33"/>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sp>
          <p:nvSpPr>
            <p:cNvPr id="53" name="Oval 34"/>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sp>
          <p:nvSpPr>
            <p:cNvPr id="54" name="Oval 35"/>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sz="1579"/>
            </a:p>
          </p:txBody>
        </p:sp>
        <p:sp>
          <p:nvSpPr>
            <p:cNvPr id="55" name="Oval 36"/>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grpSp>
      <p:grpSp>
        <p:nvGrpSpPr>
          <p:cNvPr id="56" name="Group 46"/>
          <p:cNvGrpSpPr>
            <a:grpSpLocks/>
          </p:cNvGrpSpPr>
          <p:nvPr/>
        </p:nvGrpSpPr>
        <p:grpSpPr bwMode="auto">
          <a:xfrm>
            <a:off x="2403635" y="5527088"/>
            <a:ext cx="1110275" cy="1160773"/>
            <a:chOff x="1583" y="1494"/>
            <a:chExt cx="526" cy="526"/>
          </a:xfrm>
        </p:grpSpPr>
        <p:sp>
          <p:nvSpPr>
            <p:cNvPr id="57" name="Oval 47"/>
            <p:cNvSpPr>
              <a:spLocks noChangeArrowheads="1"/>
            </p:cNvSpPr>
            <p:nvPr/>
          </p:nvSpPr>
          <p:spPr bwMode="gray">
            <a:xfrm>
              <a:off x="1583" y="1494"/>
              <a:ext cx="526" cy="526"/>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sz="1579"/>
            </a:p>
          </p:txBody>
        </p:sp>
        <p:sp>
          <p:nvSpPr>
            <p:cNvPr id="58" name="Oval 48"/>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sp>
          <p:nvSpPr>
            <p:cNvPr id="59" name="Oval 49"/>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sp>
          <p:nvSpPr>
            <p:cNvPr id="60" name="Oval 50"/>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sz="1579"/>
            </a:p>
          </p:txBody>
        </p:sp>
        <p:sp>
          <p:nvSpPr>
            <p:cNvPr id="61" name="Oval 51"/>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sz="1579"/>
            </a:p>
          </p:txBody>
        </p:sp>
      </p:grpSp>
      <p:sp>
        <p:nvSpPr>
          <p:cNvPr id="62" name="AutoShape 45"/>
          <p:cNvSpPr>
            <a:spLocks noChangeArrowheads="1"/>
          </p:cNvSpPr>
          <p:nvPr/>
        </p:nvSpPr>
        <p:spPr bwMode="ltGray">
          <a:xfrm>
            <a:off x="4358818" y="2177614"/>
            <a:ext cx="6048377" cy="1884489"/>
          </a:xfrm>
          <a:prstGeom prst="roundRect">
            <a:avLst>
              <a:gd name="adj" fmla="val 50000"/>
            </a:avLst>
          </a:prstGeom>
          <a:gradFill rotWithShape="1">
            <a:gsLst>
              <a:gs pos="0">
                <a:srgbClr val="FFC000"/>
              </a:gs>
              <a:gs pos="100000">
                <a:schemeClr val="bg1">
                  <a:alpha val="0"/>
                </a:schemeClr>
              </a:gs>
            </a:gsLst>
            <a:lin ang="0" scaled="1"/>
          </a:gradFill>
          <a:ln>
            <a:noFill/>
          </a:ln>
          <a:effectLst/>
        </p:spPr>
        <p:txBody>
          <a:bodyPr wrap="none" anchor="ctr"/>
          <a:lstStyle/>
          <a:p>
            <a:endParaRPr lang="en-US" sz="1579"/>
          </a:p>
        </p:txBody>
      </p:sp>
      <p:sp>
        <p:nvSpPr>
          <p:cNvPr id="63" name="AutoShape 45"/>
          <p:cNvSpPr>
            <a:spLocks noChangeArrowheads="1"/>
          </p:cNvSpPr>
          <p:nvPr/>
        </p:nvSpPr>
        <p:spPr bwMode="ltGray">
          <a:xfrm>
            <a:off x="3324246" y="488241"/>
            <a:ext cx="6244312" cy="1464066"/>
          </a:xfrm>
          <a:prstGeom prst="roundRect">
            <a:avLst>
              <a:gd name="adj" fmla="val 50000"/>
            </a:avLst>
          </a:prstGeom>
          <a:gradFill rotWithShape="1">
            <a:gsLst>
              <a:gs pos="0">
                <a:srgbClr val="FFC000"/>
              </a:gs>
              <a:gs pos="100000">
                <a:schemeClr val="bg1">
                  <a:alpha val="0"/>
                </a:schemeClr>
              </a:gs>
            </a:gsLst>
            <a:lin ang="0" scaled="1"/>
          </a:gradFill>
          <a:ln>
            <a:noFill/>
          </a:ln>
          <a:effectLst/>
        </p:spPr>
        <p:txBody>
          <a:bodyPr wrap="none" anchor="ctr"/>
          <a:lstStyle/>
          <a:p>
            <a:endParaRPr lang="en-US" sz="1579"/>
          </a:p>
        </p:txBody>
      </p:sp>
      <p:sp>
        <p:nvSpPr>
          <p:cNvPr id="64" name="Rectangle 63"/>
          <p:cNvSpPr/>
          <p:nvPr/>
        </p:nvSpPr>
        <p:spPr>
          <a:xfrm>
            <a:off x="2466450" y="3461939"/>
            <a:ext cx="967950" cy="1200329"/>
          </a:xfrm>
          <a:prstGeom prst="rect">
            <a:avLst/>
          </a:prstGeom>
        </p:spPr>
        <p:txBody>
          <a:bodyPr wrap="square">
            <a:spAutoFit/>
          </a:bodyPr>
          <a:lstStyle/>
          <a:p>
            <a:r>
              <a:rPr lang="vi-VN" sz="2400" b="1"/>
              <a:t>3.Giá trị sử dụng</a:t>
            </a:r>
            <a:endParaRPr lang="en-GB" sz="2400"/>
          </a:p>
        </p:txBody>
      </p:sp>
      <p:sp>
        <p:nvSpPr>
          <p:cNvPr id="4" name="Rectangle 3"/>
          <p:cNvSpPr/>
          <p:nvPr/>
        </p:nvSpPr>
        <p:spPr>
          <a:xfrm>
            <a:off x="3597573" y="530118"/>
            <a:ext cx="6703468" cy="1384995"/>
          </a:xfrm>
          <a:prstGeom prst="rect">
            <a:avLst/>
          </a:prstGeom>
        </p:spPr>
        <p:txBody>
          <a:bodyPr wrap="square">
            <a:spAutoFit/>
          </a:bodyPr>
          <a:lstStyle/>
          <a:p>
            <a:r>
              <a:rPr lang="vi-VN" sz="2800">
                <a:solidFill>
                  <a:srgbClr val="000000"/>
                </a:solidFill>
                <a:latin typeface="Times New Roman" panose="02020603050405020304" pitchFamily="18" charset="0"/>
                <a:ea typeface="Times New Roman" panose="02020603050405020304" pitchFamily="18" charset="0"/>
              </a:rPr>
              <a:t>Theo thời gian, cuộc sống xã hội của con người luôn thay đổi, nhưng cũng có những yếu tố hết sức bền vững</a:t>
            </a:r>
            <a:endParaRPr lang="en-GB" sz="2800"/>
          </a:p>
        </p:txBody>
      </p:sp>
      <p:sp>
        <p:nvSpPr>
          <p:cNvPr id="65" name="Rectangle 64"/>
          <p:cNvSpPr/>
          <p:nvPr/>
        </p:nvSpPr>
        <p:spPr>
          <a:xfrm>
            <a:off x="4596041" y="2246221"/>
            <a:ext cx="5892152" cy="1815882"/>
          </a:xfrm>
          <a:prstGeom prst="rect">
            <a:avLst/>
          </a:prstGeom>
        </p:spPr>
        <p:txBody>
          <a:bodyPr wrap="square">
            <a:spAutoFit/>
          </a:bodyPr>
          <a:lstStyle/>
          <a:p>
            <a:pPr algn="just"/>
            <a:r>
              <a:rPr lang="vi-VN" sz="2800">
                <a:solidFill>
                  <a:srgbClr val="000000"/>
                </a:solidFill>
                <a:latin typeface="Times New Roman" panose="02020603050405020304" pitchFamily="18" charset="0"/>
                <a:ea typeface="Times New Roman" panose="02020603050405020304" pitchFamily="18" charset="0"/>
              </a:rPr>
              <a:t>Sở dĩ, con người thời hiện đại với điều kiện sống khác xưa, nhưng vẫn dùng tục ngữ trong nhiều hoàn cảnh giao tiếp là nhờ những yếu tố bền vững đó.</a:t>
            </a:r>
            <a:endParaRPr lang="en-GB" sz="2800"/>
          </a:p>
        </p:txBody>
      </p:sp>
      <p:sp>
        <p:nvSpPr>
          <p:cNvPr id="66" name="Rectangle 65"/>
          <p:cNvSpPr/>
          <p:nvPr/>
        </p:nvSpPr>
        <p:spPr>
          <a:xfrm>
            <a:off x="4353233" y="4426793"/>
            <a:ext cx="6164431" cy="2893100"/>
          </a:xfrm>
          <a:prstGeom prst="rect">
            <a:avLst/>
          </a:prstGeom>
        </p:spPr>
        <p:txBody>
          <a:bodyPr wrap="square">
            <a:spAutoFit/>
          </a:bodyPr>
          <a:lstStyle/>
          <a:p>
            <a:pPr algn="just"/>
            <a:r>
              <a:rPr lang="vi-VN" sz="2600">
                <a:solidFill>
                  <a:srgbClr val="000000"/>
                </a:solidFill>
                <a:latin typeface="Times New Roman" panose="02020603050405020304" pitchFamily="18" charset="0"/>
                <a:ea typeface="Times New Roman" panose="02020603050405020304" pitchFamily="18" charset="0"/>
              </a:rPr>
              <a:t>Ví dụ, thời nào thì con người vẫn quý hơn mọi thứ trên đời, cho nên câu: </a:t>
            </a:r>
            <a:r>
              <a:rPr lang="vi-VN" sz="2600" i="1">
                <a:solidFill>
                  <a:srgbClr val="000000"/>
                </a:solidFill>
                <a:latin typeface="Times New Roman" panose="02020603050405020304" pitchFamily="18" charset="0"/>
                <a:ea typeface="Times New Roman" panose="02020603050405020304" pitchFamily="18" charset="0"/>
              </a:rPr>
              <a:t>“Người sống hơn đống vàng”</a:t>
            </a:r>
            <a:r>
              <a:rPr lang="vi-VN" sz="2600">
                <a:solidFill>
                  <a:srgbClr val="000000"/>
                </a:solidFill>
                <a:latin typeface="Times New Roman" panose="02020603050405020304" pitchFamily="18" charset="0"/>
                <a:ea typeface="Times New Roman" panose="02020603050405020304" pitchFamily="18" charset="0"/>
              </a:rPr>
              <a:t> chưa bao giờ sai; hoặc tinh thần đoàn kết vẫn là chuyện cần thiết muôn thuở của con người, vậy câu: </a:t>
            </a:r>
            <a:r>
              <a:rPr lang="vi-VN" sz="2600" i="1">
                <a:solidFill>
                  <a:srgbClr val="000000"/>
                </a:solidFill>
                <a:latin typeface="Times New Roman" panose="02020603050405020304" pitchFamily="18" charset="0"/>
                <a:ea typeface="Times New Roman" panose="02020603050405020304" pitchFamily="18" charset="0"/>
              </a:rPr>
              <a:t>“Một cây làm chẳng nên non/ Ba cây chụm lại nên hòn núi cao.”</a:t>
            </a:r>
            <a:r>
              <a:rPr lang="vi-VN" sz="2600">
                <a:solidFill>
                  <a:srgbClr val="000000"/>
                </a:solidFill>
                <a:latin typeface="Times New Roman" panose="02020603050405020304" pitchFamily="18" charset="0"/>
                <a:ea typeface="Times New Roman" panose="02020603050405020304" pitchFamily="18" charset="0"/>
              </a:rPr>
              <a:t> vẫn còn nguyên giá trị.</a:t>
            </a:r>
            <a:endParaRPr lang="en-GB"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arn(inVertical)">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inVertical)">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circle(in)">
                                      <p:cBhvr>
                                        <p:cTn id="36" dur="20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barn(inVertical)">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arn(inVertical)">
                                      <p:cBhvr>
                                        <p:cTn id="46" dur="500"/>
                                        <p:tgtEl>
                                          <p:spTgt spid="5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circle(in)">
                                      <p:cBhvr>
                                        <p:cTn id="54"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62" grpId="0" animBg="1"/>
      <p:bldP spid="63" grpId="0" animBg="1"/>
      <p:bldP spid="64" grpId="0"/>
      <p:bldP spid="4" grpId="0"/>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0A2"/>
        </a:solidFill>
        <a:effectLst/>
      </p:bgPr>
    </p:bg>
    <p:spTree>
      <p:nvGrpSpPr>
        <p:cNvPr id="1" name=""/>
        <p:cNvGrpSpPr/>
        <p:nvPr/>
      </p:nvGrpSpPr>
      <p:grpSpPr>
        <a:xfrm>
          <a:off x="0" y="0"/>
          <a:ext cx="0" cy="0"/>
          <a:chOff x="0" y="0"/>
          <a:chExt cx="0" cy="0"/>
        </a:xfrm>
      </p:grpSpPr>
      <p:grpSp>
        <p:nvGrpSpPr>
          <p:cNvPr id="5" name="Group 5"/>
          <p:cNvGrpSpPr/>
          <p:nvPr/>
        </p:nvGrpSpPr>
        <p:grpSpPr>
          <a:xfrm>
            <a:off x="1003300" y="1111250"/>
            <a:ext cx="6629400" cy="3958516"/>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7D9585"/>
            </a:solidFill>
          </p:spPr>
        </p:sp>
      </p:grpSp>
      <p:pic>
        <p:nvPicPr>
          <p:cNvPr id="8" name="Picture 2"/>
          <p:cNvPicPr>
            <a:picLocks noChangeAspect="1"/>
          </p:cNvPicPr>
          <p:nvPr/>
        </p:nvPicPr>
        <p:blipFill>
          <a:blip r:embed="rId2">
            <a:alphaModFix amt="85000"/>
          </a:blip>
          <a:srcRect/>
          <a:stretch>
            <a:fillRect/>
          </a:stretch>
        </p:blipFill>
        <p:spPr>
          <a:xfrm rot="11532808">
            <a:off x="6054834" y="3838174"/>
            <a:ext cx="4551397" cy="3579594"/>
          </a:xfrm>
          <a:prstGeom prst="rect">
            <a:avLst/>
          </a:prstGeom>
        </p:spPr>
      </p:pic>
      <p:pic>
        <p:nvPicPr>
          <p:cNvPr id="9" name="Picture 8">
            <a:extLst>
              <a:ext uri="{FF2B5EF4-FFF2-40B4-BE49-F238E27FC236}">
                <a16:creationId xmlns:a16="http://schemas.microsoft.com/office/drawing/2014/main" id="{1480DB5C-AD40-4CB4-B0E6-2D793DC09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61300" y="1111250"/>
            <a:ext cx="1187172" cy="1153932"/>
          </a:xfrm>
          <a:prstGeom prst="rect">
            <a:avLst/>
          </a:prstGeom>
        </p:spPr>
      </p:pic>
      <p:pic>
        <p:nvPicPr>
          <p:cNvPr id="10" name="Picture 9">
            <a:extLst>
              <a:ext uri="{FF2B5EF4-FFF2-40B4-BE49-F238E27FC236}">
                <a16:creationId xmlns:a16="http://schemas.microsoft.com/office/drawing/2014/main" id="{AE7CA0F8-5918-4985-B979-C4DEB786F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414" y="1263650"/>
            <a:ext cx="1187172" cy="1111193"/>
          </a:xfrm>
          <a:prstGeom prst="rect">
            <a:avLst/>
          </a:prstGeom>
        </p:spPr>
      </p:pic>
      <p:pic>
        <p:nvPicPr>
          <p:cNvPr id="11" name="Picture 10">
            <a:extLst>
              <a:ext uri="{FF2B5EF4-FFF2-40B4-BE49-F238E27FC236}">
                <a16:creationId xmlns:a16="http://schemas.microsoft.com/office/drawing/2014/main" id="{AB52584C-4833-4143-8FBD-887564BF8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13" y="4503577"/>
            <a:ext cx="1187172" cy="1172926"/>
          </a:xfrm>
          <a:prstGeom prst="rect">
            <a:avLst/>
          </a:prstGeom>
        </p:spPr>
      </p:pic>
      <p:sp>
        <p:nvSpPr>
          <p:cNvPr id="4" name="Rectangle 3"/>
          <p:cNvSpPr/>
          <p:nvPr/>
        </p:nvSpPr>
        <p:spPr>
          <a:xfrm>
            <a:off x="1742174" y="1819246"/>
            <a:ext cx="5338321" cy="2458109"/>
          </a:xfrm>
          <a:prstGeom prst="rect">
            <a:avLst/>
          </a:prstGeom>
          <a:noFill/>
        </p:spPr>
        <p:txBody>
          <a:bodyPr wrap="none" lIns="91440" tIns="45720" rIns="91440" bIns="45720">
            <a:spAutoFit/>
          </a:bodyPr>
          <a:lstStyle/>
          <a:p>
            <a:pPr algn="ctr">
              <a:lnSpc>
                <a:spcPct val="150000"/>
              </a:lnSpc>
            </a:pPr>
            <a:r>
              <a:rPr lang="vi-VN" sz="5400" b="1" cap="none" spc="0">
                <a:ln w="0"/>
                <a:solidFill>
                  <a:schemeClr val="accent5">
                    <a:lumMod val="75000"/>
                  </a:scheme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HOẠT ĐỘNG 1</a:t>
            </a:r>
          </a:p>
          <a:p>
            <a:pPr algn="ctr">
              <a:lnSpc>
                <a:spcPct val="150000"/>
              </a:lnSpc>
            </a:pPr>
            <a:r>
              <a:rPr lang="vi-VN" sz="5400" b="1" cap="none" spc="0">
                <a:ln w="0"/>
                <a:solidFill>
                  <a:schemeClr val="accent5">
                    <a:lumMod val="75000"/>
                  </a:scheme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KHỞI ĐỘNG</a:t>
            </a:r>
            <a:endParaRPr lang="en-GB" sz="5400" b="1" cap="none" spc="0">
              <a:ln w="0"/>
              <a:solidFill>
                <a:schemeClr val="accent5">
                  <a:lumMod val="75000"/>
                </a:scheme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750" fill="hold"/>
                                        <p:tgtEl>
                                          <p:spTgt spid="11"/>
                                        </p:tgtEl>
                                        <p:attrNameLst>
                                          <p:attrName>ppt_x</p:attrName>
                                        </p:attrNameLst>
                                      </p:cBhvr>
                                      <p:tavLst>
                                        <p:tav tm="0">
                                          <p:val>
                                            <p:strVal val="#ppt_x"/>
                                          </p:val>
                                        </p:tav>
                                        <p:tav tm="100000">
                                          <p:val>
                                            <p:strVal val="#ppt_x"/>
                                          </p:val>
                                        </p:tav>
                                      </p:tavLst>
                                    </p:anim>
                                    <p:anim calcmode="lin" valueType="num">
                                      <p:cBhvr additive="base">
                                        <p:cTn id="13" dur="175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1+#ppt_w/2"/>
                                          </p:val>
                                        </p:tav>
                                        <p:tav tm="100000">
                                          <p:val>
                                            <p:strVal val="#ppt_x"/>
                                          </p:val>
                                        </p:tav>
                                      </p:tavLst>
                                    </p:anim>
                                    <p:anim calcmode="lin" valueType="num">
                                      <p:cBhvr additive="base">
                                        <p:cTn id="18"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3213100" y="1002949"/>
            <a:ext cx="2702663" cy="646331"/>
          </a:xfrm>
          <a:prstGeom prst="rect">
            <a:avLst/>
          </a:prstGeom>
        </p:spPr>
        <p:txBody>
          <a:bodyPr wrap="none">
            <a:spAutoFit/>
          </a:bodyPr>
          <a:lstStyle/>
          <a:p>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III. Tổng kết</a:t>
            </a:r>
            <a:endParaRPr lang="en-GB" sz="3600">
              <a:effectLst>
                <a:outerShdw blurRad="38100" dist="38100" dir="2700000" algn="tl">
                  <a:srgbClr val="000000">
                    <a:alpha val="43137"/>
                  </a:srgbClr>
                </a:outerShdw>
              </a:effectLst>
            </a:endParaRPr>
          </a:p>
        </p:txBody>
      </p:sp>
      <p:sp>
        <p:nvSpPr>
          <p:cNvPr id="9" name="Rectangle 8"/>
          <p:cNvSpPr/>
          <p:nvPr/>
        </p:nvSpPr>
        <p:spPr>
          <a:xfrm>
            <a:off x="3186176" y="1885257"/>
            <a:ext cx="2839239" cy="646331"/>
          </a:xfrm>
          <a:prstGeom prst="rect">
            <a:avLst/>
          </a:prstGeom>
        </p:spPr>
        <p:txBody>
          <a:bodyPr wrap="none">
            <a:spAutoFit/>
          </a:bodyPr>
          <a:lstStyle/>
          <a:p>
            <a:r>
              <a:rPr lang="en-US" sz="36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1. Nghệ thuật</a:t>
            </a:r>
            <a:endParaRPr lang="en-GB" sz="3600">
              <a:effectLst>
                <a:outerShdw blurRad="38100" dist="38100" dir="2700000" algn="tl">
                  <a:srgbClr val="000000">
                    <a:alpha val="43137"/>
                  </a:srgbClr>
                </a:outerShdw>
              </a:effectLst>
            </a:endParaRPr>
          </a:p>
        </p:txBody>
      </p:sp>
      <p:sp>
        <p:nvSpPr>
          <p:cNvPr id="10" name="Rectangle 9"/>
          <p:cNvSpPr/>
          <p:nvPr/>
        </p:nvSpPr>
        <p:spPr>
          <a:xfrm>
            <a:off x="2644889" y="2764232"/>
            <a:ext cx="5346700" cy="3323987"/>
          </a:xfrm>
          <a:prstGeom prst="rect">
            <a:avLst/>
          </a:prstGeom>
        </p:spPr>
        <p:txBody>
          <a:bodyPr>
            <a:spAutoFit/>
          </a:bodyPr>
          <a:lstStyle/>
          <a:p>
            <a:pPr algn="just">
              <a:lnSpc>
                <a:spcPct val="150000"/>
              </a:lnSpc>
              <a:spcAft>
                <a:spcPts val="0"/>
              </a:spcAft>
              <a:tabLst>
                <a:tab pos="289560" algn="l"/>
              </a:tabLst>
            </a:pPr>
            <a:r>
              <a:rPr lang="en-US" sz="2800" spc="-5">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Ngắn gọn, nhịp nhàng cân </a:t>
            </a:r>
            <a:r>
              <a:rPr lang="vi-VN" sz="2800" spc="-5">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đối.</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289560" algn="l"/>
              </a:tabLst>
            </a:pPr>
            <a:r>
              <a:rPr lang="en-US" sz="2800" spc="-5">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Có vần, nhịp giàu hình ảnh cụ thể, gần </a:t>
            </a:r>
            <a:r>
              <a:rPr lang="vi-VN" sz="2800" spc="-5">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gũi.</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289560" algn="l"/>
              </a:tabLst>
            </a:pPr>
            <a:r>
              <a:rPr lang="en-US" sz="2800" spc="-5">
                <a:solidFill>
                  <a:srgbClr val="0D0D0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Thường dùng các hình ảnh so sánh, ẩn dụ</a:t>
            </a:r>
            <a:r>
              <a:rPr lang="en-US" spc="-5">
                <a:solidFill>
                  <a:srgbClr val="0D0D0D"/>
                </a:solidFill>
                <a:latin typeface="Times New Roman" panose="02020603050405020304" pitchFamily="18" charset="0"/>
                <a:ea typeface="Times New Roman" panose="02020603050405020304" pitchFamily="18" charset="0"/>
              </a:rPr>
              <a:t>.</a:t>
            </a:r>
            <a:endParaRPr lang="en-GB" sz="160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1002" y="2203301"/>
            <a:ext cx="1989988" cy="3163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670810" y="654050"/>
            <a:ext cx="4453142" cy="646331"/>
          </a:xfrm>
          <a:prstGeom prst="rect">
            <a:avLst/>
          </a:prstGeom>
        </p:spPr>
        <p:txBody>
          <a:bodyPr wrap="none">
            <a:spAutoFit/>
          </a:bodyPr>
          <a:lstStyle/>
          <a:p>
            <a:pPr algn="just">
              <a:spcAft>
                <a:spcPts val="0"/>
              </a:spcAft>
              <a:tabLst>
                <a:tab pos="289560" algn="l"/>
              </a:tabLst>
            </a:pPr>
            <a:r>
              <a:rPr lang="en-US" sz="3600" b="1" spc="-5">
                <a:solidFill>
                  <a:srgbClr val="0070C0"/>
                </a:solidFill>
                <a:latin typeface="Times New Roman" panose="02020603050405020304" pitchFamily="18" charset="0"/>
                <a:ea typeface="Times New Roman" panose="02020603050405020304" pitchFamily="18" charset="0"/>
              </a:rPr>
              <a:t>2. Nội</a:t>
            </a:r>
            <a:r>
              <a:rPr lang="en-US" sz="3600" b="1" spc="-15">
                <a:solidFill>
                  <a:srgbClr val="0070C0"/>
                </a:solidFill>
                <a:latin typeface="Times New Roman" panose="02020603050405020304" pitchFamily="18" charset="0"/>
                <a:ea typeface="Times New Roman" panose="02020603050405020304" pitchFamily="18" charset="0"/>
              </a:rPr>
              <a:t> </a:t>
            </a:r>
            <a:r>
              <a:rPr lang="en-US" sz="3600" b="1" spc="-5">
                <a:solidFill>
                  <a:srgbClr val="0070C0"/>
                </a:solidFill>
                <a:latin typeface="Times New Roman" panose="02020603050405020304" pitchFamily="18" charset="0"/>
                <a:ea typeface="Times New Roman" panose="02020603050405020304" pitchFamily="18" charset="0"/>
              </a:rPr>
              <a:t>dung – Ý nghĩa</a:t>
            </a:r>
            <a:endParaRPr lang="en-GB" sz="32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618462" y="1416050"/>
            <a:ext cx="5090438" cy="5509200"/>
          </a:xfrm>
          <a:prstGeom prst="rect">
            <a:avLst/>
          </a:prstGeom>
        </p:spPr>
        <p:txBody>
          <a:bodyPr wrap="square">
            <a:spAutoFit/>
          </a:bodyPr>
          <a:lstStyle/>
          <a:p>
            <a:pPr algn="just">
              <a:spcAft>
                <a:spcPts val="0"/>
              </a:spcAft>
              <a:tabLst>
                <a:tab pos="1386840" algn="l"/>
              </a:tabLst>
            </a:pPr>
            <a:r>
              <a:rPr lang="en-US"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Những câu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tục ngữ </a:t>
            </a:r>
            <a:r>
              <a:rPr lang="en-US"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đã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đúc kết </a:t>
            </a:r>
            <a:r>
              <a:rPr lang="en-US"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sâu sắc những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kinh nghiệm về tự nhiên, về lao động sản xuất, về </a:t>
            </a:r>
            <a:r>
              <a:rPr lang="en-US"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cách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ứng xử trong cuộc sống.</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Từ đó đưa ra những lời khuyên bổ ích về thời tiết, về công việc lao động, và về cách ứng xử, đạo đức làm người. Tục ngữ thực sự là kho tàng trí tuệ của nhân dân.</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1353" y="1600482"/>
            <a:ext cx="2481818" cy="37078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508614" y="236319"/>
            <a:ext cx="4826001" cy="646331"/>
          </a:xfrm>
          <a:prstGeom prst="rect">
            <a:avLst/>
          </a:prstGeom>
        </p:spPr>
        <p:txBody>
          <a:bodyPr wrap="none">
            <a:spAutoFit/>
          </a:bodyPr>
          <a:lstStyle/>
          <a:p>
            <a:pPr algn="just">
              <a:spcAft>
                <a:spcPts val="0"/>
              </a:spcAft>
              <a:tabLst>
                <a:tab pos="1386840" algn="l"/>
              </a:tabLst>
            </a:pPr>
            <a:r>
              <a:rPr lang="vi-VN" sz="3600" b="1" spc="-5">
                <a:solidFill>
                  <a:srgbClr val="0070C0"/>
                </a:solidFill>
                <a:latin typeface="Times New Roman" panose="02020603050405020304" pitchFamily="18" charset="0"/>
                <a:ea typeface="Times New Roman" panose="02020603050405020304" pitchFamily="18" charset="0"/>
              </a:rPr>
              <a:t>3.</a:t>
            </a:r>
            <a:r>
              <a:rPr lang="vi-VN" sz="3600" b="1" kern="100">
                <a:latin typeface="Times New Roman" panose="02020603050405020304" pitchFamily="18" charset="0"/>
                <a:ea typeface="SimSun" panose="02010600030101010101" pitchFamily="2" charset="-122"/>
              </a:rPr>
              <a:t> </a:t>
            </a:r>
            <a:r>
              <a:rPr lang="vi-VN" sz="3600" b="1" spc="-5">
                <a:solidFill>
                  <a:srgbClr val="0070C0"/>
                </a:solidFill>
                <a:latin typeface="Times New Roman" panose="02020603050405020304" pitchFamily="18" charset="0"/>
                <a:ea typeface="Times New Roman" panose="02020603050405020304" pitchFamily="18" charset="0"/>
              </a:rPr>
              <a:t>Cách đọc VB tục ngữ</a:t>
            </a:r>
            <a:endParaRPr lang="en-GB" sz="36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581380" y="1007472"/>
            <a:ext cx="6567760" cy="523220"/>
          </a:xfrm>
          <a:prstGeom prst="rect">
            <a:avLst/>
          </a:prstGeom>
        </p:spPr>
        <p:txBody>
          <a:bodyPr wrap="none">
            <a:spAutoFit/>
          </a:bodyPr>
          <a:lstStyle/>
          <a:p>
            <a:pPr algn="just">
              <a:spcAft>
                <a:spcPts val="0"/>
              </a:spcAft>
              <a:tabLst>
                <a:tab pos="1386840" algn="l"/>
              </a:tabLst>
            </a:pPr>
            <a:r>
              <a:rPr lang="vi-VN" sz="28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 Đọc kĩ VB để xác định chủ đề của tục ngữ.</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581380" y="1561240"/>
            <a:ext cx="6009594" cy="1815882"/>
          </a:xfrm>
          <a:prstGeom prst="rect">
            <a:avLst/>
          </a:prstGeom>
        </p:spPr>
        <p:txBody>
          <a:bodyPr wrap="square">
            <a:spAutoFit/>
          </a:bodyPr>
          <a:lstStyle/>
          <a:p>
            <a:pPr algn="just">
              <a:spcAft>
                <a:spcPts val="0"/>
              </a:spcAft>
              <a:tabLst>
                <a:tab pos="1386840" algn="l"/>
              </a:tabLst>
            </a:pPr>
            <a:r>
              <a:rPr lang="vi-VN" sz="28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 Phát hiện các yếu tố đặc sắc về nghệ thuật như: ngôn ngữ, tiếng, vần, nhịp, cấu trúc, hình tượng, các biện pháp nghệ thuật,..; phân tích những yếu tố đó;</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644889" y="3478529"/>
            <a:ext cx="5495711" cy="1384995"/>
          </a:xfrm>
          <a:prstGeom prst="rect">
            <a:avLst/>
          </a:prstGeom>
        </p:spPr>
        <p:txBody>
          <a:bodyPr wrap="square">
            <a:spAutoFit/>
          </a:bodyPr>
          <a:lstStyle/>
          <a:p>
            <a:pPr algn="just">
              <a:spcAft>
                <a:spcPts val="0"/>
              </a:spcAft>
              <a:tabLst>
                <a:tab pos="1386840" algn="l"/>
              </a:tabLst>
            </a:pPr>
            <a:r>
              <a:rPr lang="vi-VN" sz="28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 Phân tích, đánh giá được giá trị nhận thức, văn hoá, giáo dục, thẩm mĩ từ VB;</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2598346" y="4894072"/>
            <a:ext cx="5505414" cy="2246769"/>
          </a:xfrm>
          <a:prstGeom prst="rect">
            <a:avLst/>
          </a:prstGeom>
        </p:spPr>
        <p:txBody>
          <a:bodyPr wrap="square">
            <a:spAutoFit/>
          </a:bodyPr>
          <a:lstStyle/>
          <a:p>
            <a:pPr algn="just"/>
            <a:r>
              <a:rPr lang="vi-VN" sz="2800">
                <a:solidFill>
                  <a:srgbClr val="0D0D0D"/>
                </a:solidFill>
                <a:effectLst>
                  <a:outerShdw blurRad="38100" dist="38100" dir="2700000" algn="tl">
                    <a:srgbClr val="000000">
                      <a:alpha val="43137"/>
                    </a:srgbClr>
                  </a:outerShdw>
                </a:effectLst>
                <a:latin typeface="Times New Roman" panose="02020603050405020304" pitchFamily="18" charset="0"/>
                <a:ea typeface="MS Mincho"/>
              </a:rPr>
              <a:t>- Liên hệ để thấy ý nghĩa của VB đối với nhận thức và tình cảm của bản thân, bài học nhận thức từ kinh nghiệm dân gian, tiếp nhận và hiểu thêm về văn hoá dân tộc.</a:t>
            </a:r>
            <a:endParaRPr lang="en-GB" sz="280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3427" y="1619815"/>
            <a:ext cx="1516511" cy="22861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2756" y="4102278"/>
            <a:ext cx="2038095" cy="28571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0A2"/>
        </a:solidFill>
        <a:effectLst/>
      </p:bgPr>
    </p:bg>
    <p:spTree>
      <p:nvGrpSpPr>
        <p:cNvPr id="1" name=""/>
        <p:cNvGrpSpPr/>
        <p:nvPr/>
      </p:nvGrpSpPr>
      <p:grpSpPr>
        <a:xfrm>
          <a:off x="0" y="0"/>
          <a:ext cx="0" cy="0"/>
          <a:chOff x="0" y="0"/>
          <a:chExt cx="0" cy="0"/>
        </a:xfrm>
      </p:grpSpPr>
      <p:grpSp>
        <p:nvGrpSpPr>
          <p:cNvPr id="5" name="Group 5"/>
          <p:cNvGrpSpPr/>
          <p:nvPr/>
        </p:nvGrpSpPr>
        <p:grpSpPr>
          <a:xfrm>
            <a:off x="1003300" y="1111250"/>
            <a:ext cx="6629400" cy="3958516"/>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7D9585"/>
            </a:solidFill>
          </p:spPr>
        </p:sp>
      </p:grpSp>
      <p:pic>
        <p:nvPicPr>
          <p:cNvPr id="8" name="Picture 2"/>
          <p:cNvPicPr>
            <a:picLocks noChangeAspect="1"/>
          </p:cNvPicPr>
          <p:nvPr/>
        </p:nvPicPr>
        <p:blipFill>
          <a:blip r:embed="rId2">
            <a:alphaModFix amt="85000"/>
          </a:blip>
          <a:srcRect/>
          <a:stretch>
            <a:fillRect/>
          </a:stretch>
        </p:blipFill>
        <p:spPr>
          <a:xfrm rot="11532808">
            <a:off x="6054834" y="3838174"/>
            <a:ext cx="4551397" cy="3579594"/>
          </a:xfrm>
          <a:prstGeom prst="rect">
            <a:avLst/>
          </a:prstGeom>
        </p:spPr>
      </p:pic>
      <p:pic>
        <p:nvPicPr>
          <p:cNvPr id="9" name="Picture 8">
            <a:extLst>
              <a:ext uri="{FF2B5EF4-FFF2-40B4-BE49-F238E27FC236}">
                <a16:creationId xmlns:a16="http://schemas.microsoft.com/office/drawing/2014/main" id="{1480DB5C-AD40-4CB4-B0E6-2D793DC09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61300" y="1111250"/>
            <a:ext cx="1187172" cy="1153932"/>
          </a:xfrm>
          <a:prstGeom prst="rect">
            <a:avLst/>
          </a:prstGeom>
        </p:spPr>
      </p:pic>
      <p:pic>
        <p:nvPicPr>
          <p:cNvPr id="10" name="Picture 9">
            <a:extLst>
              <a:ext uri="{FF2B5EF4-FFF2-40B4-BE49-F238E27FC236}">
                <a16:creationId xmlns:a16="http://schemas.microsoft.com/office/drawing/2014/main" id="{AE7CA0F8-5918-4985-B979-C4DEB786F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414" y="1263650"/>
            <a:ext cx="1187172" cy="1111193"/>
          </a:xfrm>
          <a:prstGeom prst="rect">
            <a:avLst/>
          </a:prstGeom>
        </p:spPr>
      </p:pic>
      <p:pic>
        <p:nvPicPr>
          <p:cNvPr id="11" name="Picture 10">
            <a:extLst>
              <a:ext uri="{FF2B5EF4-FFF2-40B4-BE49-F238E27FC236}">
                <a16:creationId xmlns:a16="http://schemas.microsoft.com/office/drawing/2014/main" id="{AB52584C-4833-4143-8FBD-887564BF8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13" y="4503577"/>
            <a:ext cx="1187172" cy="1172926"/>
          </a:xfrm>
          <a:prstGeom prst="rect">
            <a:avLst/>
          </a:prstGeom>
        </p:spPr>
      </p:pic>
      <p:sp>
        <p:nvSpPr>
          <p:cNvPr id="4" name="Rectangle 3"/>
          <p:cNvSpPr/>
          <p:nvPr/>
        </p:nvSpPr>
        <p:spPr>
          <a:xfrm>
            <a:off x="1742174" y="1819246"/>
            <a:ext cx="5338321" cy="2585323"/>
          </a:xfrm>
          <a:prstGeom prst="rect">
            <a:avLst/>
          </a:prstGeom>
          <a:noFill/>
        </p:spPr>
        <p:txBody>
          <a:bodyPr wrap="none" lIns="91440" tIns="45720" rIns="91440" bIns="45720">
            <a:spAutoFit/>
          </a:bodyPr>
          <a:lstStyle/>
          <a:p>
            <a:pPr algn="ctr">
              <a:lnSpc>
                <a:spcPct val="150000"/>
              </a:lnSpc>
            </a:pPr>
            <a:r>
              <a:rPr lang="vi-VN"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HOẠT ĐỘNG 2</a:t>
            </a:r>
          </a:p>
          <a:p>
            <a:pPr algn="ctr">
              <a:lnSpc>
                <a:spcPct val="150000"/>
              </a:lnSpc>
            </a:pPr>
            <a:r>
              <a:rPr lang="vi-VN"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LUYỆN TẬP</a:t>
            </a:r>
            <a:endParaRPr lang="en-GB"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750" fill="hold"/>
                                        <p:tgtEl>
                                          <p:spTgt spid="11"/>
                                        </p:tgtEl>
                                        <p:attrNameLst>
                                          <p:attrName>ppt_x</p:attrName>
                                        </p:attrNameLst>
                                      </p:cBhvr>
                                      <p:tavLst>
                                        <p:tav tm="0">
                                          <p:val>
                                            <p:strVal val="#ppt_x"/>
                                          </p:val>
                                        </p:tav>
                                        <p:tav tm="100000">
                                          <p:val>
                                            <p:strVal val="#ppt_x"/>
                                          </p:val>
                                        </p:tav>
                                      </p:tavLst>
                                    </p:anim>
                                    <p:anim calcmode="lin" valueType="num">
                                      <p:cBhvr additive="base">
                                        <p:cTn id="13" dur="175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1+#ppt_w/2"/>
                                          </p:val>
                                        </p:tav>
                                        <p:tav tm="100000">
                                          <p:val>
                                            <p:strVal val="#ppt_x"/>
                                          </p:val>
                                        </p:tav>
                                      </p:tavLst>
                                    </p:anim>
                                    <p:anim calcmode="lin" valueType="num">
                                      <p:cBhvr additive="base">
                                        <p:cTn id="18"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3733071" y="2009140"/>
            <a:ext cx="5481991" cy="3675045"/>
          </a:xfrm>
          <a:prstGeom prst="rect">
            <a:avLst/>
          </a:prstGeom>
          <a:ln>
            <a:solidFill>
              <a:srgbClr val="FF0000"/>
            </a:solidFill>
          </a:ln>
        </p:spPr>
        <p:txBody>
          <a:bodyPr wrap="square">
            <a:spAutoFit/>
          </a:bodyPr>
          <a:lstStyle/>
          <a:p>
            <a:pPr marR="30480" algn="just">
              <a:lnSpc>
                <a:spcPct val="150000"/>
              </a:lnSpc>
              <a:spcAft>
                <a:spcPts val="0"/>
              </a:spcAft>
            </a:pPr>
            <a:r>
              <a:rPr lang="pt-BR" sz="4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TẬP: Đánh dấu (x) vào ô đúng hoặc sai cho mỗi nhận định ở bài tập sau </a:t>
            </a:r>
            <a:r>
              <a:rPr lang="vi-VN" sz="4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đây.</a:t>
            </a:r>
            <a:endParaRPr lang="en-GB" sz="3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4055910"/>
              </p:ext>
            </p:extLst>
          </p:nvPr>
        </p:nvGraphicFramePr>
        <p:xfrm>
          <a:off x="0" y="13970"/>
          <a:ext cx="10693401" cy="7510794"/>
        </p:xfrm>
        <a:graphic>
          <a:graphicData uri="http://schemas.openxmlformats.org/drawingml/2006/table">
            <a:tbl>
              <a:tblPr firstRow="1" firstCol="1" bandRow="1">
                <a:tableStyleId>{5C22544A-7EE6-4342-B048-85BDC9FD1C3A}</a:tableStyleId>
              </a:tblPr>
              <a:tblGrid>
                <a:gridCol w="3032459">
                  <a:extLst>
                    <a:ext uri="{9D8B030D-6E8A-4147-A177-3AD203B41FA5}">
                      <a16:colId xmlns:a16="http://schemas.microsoft.com/office/drawing/2014/main" val="20000"/>
                    </a:ext>
                  </a:extLst>
                </a:gridCol>
                <a:gridCol w="5952908">
                  <a:extLst>
                    <a:ext uri="{9D8B030D-6E8A-4147-A177-3AD203B41FA5}">
                      <a16:colId xmlns:a16="http://schemas.microsoft.com/office/drawing/2014/main" val="20001"/>
                    </a:ext>
                  </a:extLst>
                </a:gridCol>
                <a:gridCol w="854017">
                  <a:extLst>
                    <a:ext uri="{9D8B030D-6E8A-4147-A177-3AD203B41FA5}">
                      <a16:colId xmlns:a16="http://schemas.microsoft.com/office/drawing/2014/main" val="20002"/>
                    </a:ext>
                  </a:extLst>
                </a:gridCol>
                <a:gridCol w="854017">
                  <a:extLst>
                    <a:ext uri="{9D8B030D-6E8A-4147-A177-3AD203B41FA5}">
                      <a16:colId xmlns:a16="http://schemas.microsoft.com/office/drawing/2014/main" val="20003"/>
                    </a:ext>
                  </a:extLst>
                </a:gridCol>
              </a:tblGrid>
              <a:tr h="381000">
                <a:tc>
                  <a:txBody>
                    <a:bodyPr/>
                    <a:lstStyle/>
                    <a:p>
                      <a:pPr marR="30480" algn="ctr">
                        <a:spcAft>
                          <a:spcPts val="0"/>
                        </a:spcAft>
                      </a:pPr>
                      <a:r>
                        <a:rPr lang="en-US" sz="2300">
                          <a:solidFill>
                            <a:schemeClr val="tx1"/>
                          </a:solidFill>
                          <a:effectLst/>
                          <a:latin typeface="Times New Roman" panose="02020603050405020304" pitchFamily="18" charset="0"/>
                          <a:cs typeface="Times New Roman" panose="02020603050405020304" pitchFamily="18" charset="0"/>
                        </a:rPr>
                        <a:t>Câu hỏi</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ctr">
                        <a:spcAft>
                          <a:spcPts val="0"/>
                        </a:spcAft>
                      </a:pPr>
                      <a:r>
                        <a:rPr lang="en-US" sz="2300">
                          <a:solidFill>
                            <a:schemeClr val="tx1"/>
                          </a:solidFill>
                          <a:effectLst/>
                          <a:latin typeface="Times New Roman" panose="02020603050405020304" pitchFamily="18" charset="0"/>
                          <a:cs typeface="Times New Roman" panose="02020603050405020304" pitchFamily="18" charset="0"/>
                        </a:rPr>
                        <a:t>Nhận định</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ctr">
                        <a:spcAft>
                          <a:spcPts val="0"/>
                        </a:spcAft>
                      </a:pPr>
                      <a:r>
                        <a:rPr lang="en-US" sz="2300">
                          <a:solidFill>
                            <a:schemeClr val="tx1"/>
                          </a:solidFill>
                          <a:effectLst/>
                          <a:latin typeface="Times New Roman" panose="02020603050405020304" pitchFamily="18" charset="0"/>
                          <a:cs typeface="Times New Roman" panose="02020603050405020304" pitchFamily="18" charset="0"/>
                        </a:rPr>
                        <a:t>Đúng</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ctr">
                        <a:spcAft>
                          <a:spcPts val="0"/>
                        </a:spcAft>
                      </a:pPr>
                      <a:r>
                        <a:rPr lang="en-US" sz="2300">
                          <a:solidFill>
                            <a:schemeClr val="tx1"/>
                          </a:solidFill>
                          <a:effectLst/>
                          <a:latin typeface="Times New Roman" panose="02020603050405020304" pitchFamily="18" charset="0"/>
                          <a:cs typeface="Times New Roman" panose="02020603050405020304" pitchFamily="18" charset="0"/>
                        </a:rPr>
                        <a:t>Sai</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716280">
                <a:tc rowSpan="4">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Câu 1. Những kinh nghiệm đúc kết từ hiện tượng thiên nhiên và trong lao động sản xuất đã cho thấy người dân lao động nước ta có những khả năng nào?</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a. Khả năng quan sát tỉ mỉ và nhận xét chính xác để chủ động trong công việc.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65760">
                <a:tc vMerge="1">
                  <a:txBody>
                    <a:bodyPr/>
                    <a:lstStyle/>
                    <a:p>
                      <a:endParaRPr lang="en-GB"/>
                    </a:p>
                  </a:txBody>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b. Khả năng ăn nói khéo léo trong giao tiếp.</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747392">
                <a:tc vMerge="1">
                  <a:txBody>
                    <a:bodyPr/>
                    <a:lstStyle/>
                    <a:p>
                      <a:endParaRPr lang="en-GB"/>
                    </a:p>
                  </a:txBody>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c. Khả năng am hiểu sâu sắc trong trồng trọt và chăn nuôi.</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1081408">
                <a:tc vMerge="1">
                  <a:txBody>
                    <a:bodyPr/>
                    <a:lstStyle/>
                    <a:p>
                      <a:endParaRPr lang="en-GB"/>
                    </a:p>
                  </a:txBody>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d. Khả năng lưu giữ và truyền bá kinh nghiệm làm ăn cho con cháu.</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1219200">
                <a:tc rowSpan="4">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Câu 2. Tục ngữ lao động sản xuất và thiên nhiên còn có ý nghĩa gì trong cuộc sống hiện đại hôm nay?</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a. Kết hợp với khoa học sẽ dự đoán chính xác hơn các hiện tượng thời tiết để chủ động mọi công việc.</a:t>
                      </a:r>
                      <a:endParaRPr lang="en-GB" sz="2300">
                        <a:solidFill>
                          <a:schemeClr val="tx1"/>
                        </a:solidFill>
                        <a:effectLst/>
                        <a:latin typeface="Times New Roman" panose="02020603050405020304" pitchFamily="18" charset="0"/>
                        <a:cs typeface="Times New Roman" panose="02020603050405020304" pitchFamily="18" charset="0"/>
                      </a:endParaRPr>
                    </a:p>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1204592">
                <a:tc vMerge="1">
                  <a:txBody>
                    <a:bodyPr/>
                    <a:lstStyle/>
                    <a:p>
                      <a:endParaRPr lang="en-GB"/>
                    </a:p>
                  </a:txBody>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b. Khoa học đã phát triển những kinh nghiệm đúc kết trong tục ngữ không còn phù hợp chính xác, do vậy không tận dụng được gì.</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850282">
                <a:tc vMerge="1">
                  <a:txBody>
                    <a:bodyPr/>
                    <a:lstStyle/>
                    <a:p>
                      <a:endParaRPr lang="en-GB"/>
                    </a:p>
                  </a:txBody>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c. Kết hợp với khoa học kĩ thuật để không ngừng phát triển sản xuất, nâng cao đời sống.</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762000">
                <a:tc vMerge="1">
                  <a:txBody>
                    <a:bodyPr/>
                    <a:lstStyle/>
                    <a:p>
                      <a:endParaRPr lang="en-GB"/>
                    </a:p>
                  </a:txBody>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d. Giúp chúng ta hôm nay hiểu hơn về đời sống xản xuất lao động của cha ông ngày xưa.</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just">
                        <a:spcAft>
                          <a:spcPts val="0"/>
                        </a:spcAft>
                      </a:pPr>
                      <a:r>
                        <a:rPr lang="en-US" sz="2300">
                          <a:solidFill>
                            <a:schemeClr val="tx1"/>
                          </a:solidFill>
                          <a:effectLst/>
                          <a:latin typeface="Times New Roman" panose="02020603050405020304" pitchFamily="18" charset="0"/>
                          <a:cs typeface="Times New Roman" panose="02020603050405020304" pitchFamily="18" charset="0"/>
                        </a:rPr>
                        <a:t> </a:t>
                      </a:r>
                      <a:endParaRPr lang="en-GB"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4658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4155300"/>
              </p:ext>
            </p:extLst>
          </p:nvPr>
        </p:nvGraphicFramePr>
        <p:xfrm>
          <a:off x="24893" y="120650"/>
          <a:ext cx="10579607" cy="725424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073788">
                  <a:extLst>
                    <a:ext uri="{9D8B030D-6E8A-4147-A177-3AD203B41FA5}">
                      <a16:colId xmlns:a16="http://schemas.microsoft.com/office/drawing/2014/main" val="20000"/>
                    </a:ext>
                  </a:extLst>
                </a:gridCol>
                <a:gridCol w="5677019">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0480">
                <a:tc>
                  <a:txBody>
                    <a:bodyPr/>
                    <a:lstStyle/>
                    <a:p>
                      <a:pPr marR="30480" algn="ctr">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hỏi</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ctr">
                        <a:spcAft>
                          <a:spcPts val="0"/>
                        </a:spcAft>
                      </a:pPr>
                      <a:r>
                        <a:rPr lang="en-US" sz="2800">
                          <a:solidFill>
                            <a:schemeClr val="tx1"/>
                          </a:solidFill>
                          <a:effectLst/>
                          <a:latin typeface="Times New Roman" panose="02020603050405020304" pitchFamily="18" charset="0"/>
                          <a:cs typeface="Times New Roman" panose="02020603050405020304" pitchFamily="18" charset="0"/>
                        </a:rPr>
                        <a:t>Nhận định</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ctr">
                        <a:spcAft>
                          <a:spcPts val="0"/>
                        </a:spcAft>
                      </a:pPr>
                      <a:r>
                        <a:rPr lang="en-US" sz="2800">
                          <a:solidFill>
                            <a:schemeClr val="tx1"/>
                          </a:solidFill>
                          <a:effectLst/>
                          <a:latin typeface="Times New Roman" panose="02020603050405020304" pitchFamily="18" charset="0"/>
                          <a:cs typeface="Times New Roman" panose="02020603050405020304" pitchFamily="18" charset="0"/>
                        </a:rPr>
                        <a:t>Đúng</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ctr">
                        <a:spcAft>
                          <a:spcPts val="0"/>
                        </a:spcAft>
                      </a:pPr>
                      <a:r>
                        <a:rPr lang="en-US" sz="2800">
                          <a:solidFill>
                            <a:schemeClr val="tx1"/>
                          </a:solidFill>
                          <a:effectLst/>
                          <a:latin typeface="Times New Roman" panose="02020603050405020304" pitchFamily="18" charset="0"/>
                          <a:cs typeface="Times New Roman" panose="02020603050405020304" pitchFamily="18" charset="0"/>
                        </a:rPr>
                        <a:t>Sai</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251442">
                <a:tc rowSpan="4">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3. Từ những câu tục ngữ về con người và xã hội, giúp ta hiểu những quan điểm và thái độ sâu sắc nào của dân gian?</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a. Dân gian đòi hỏi cao về cách sống, cách làm người.</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251442">
                <a:tc vMerge="1">
                  <a:txBody>
                    <a:bodyPr/>
                    <a:lstStyle/>
                    <a:p>
                      <a:endParaRPr lang="en-GB"/>
                    </a:p>
                  </a:txBody>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b. Dân gian mong muốn con người phải luôn tu dưỡng để hoàn thiện nhân cách.</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25721">
                <a:tc vMerge="1">
                  <a:txBody>
                    <a:bodyPr/>
                    <a:lstStyle/>
                    <a:p>
                      <a:endParaRPr lang="en-GB"/>
                    </a:p>
                  </a:txBody>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c. Đề cao, tôn vinh giá trị làm người.</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51442">
                <a:tc vMerge="1">
                  <a:txBody>
                    <a:bodyPr/>
                    <a:lstStyle/>
                    <a:p>
                      <a:endParaRPr lang="en-GB"/>
                    </a:p>
                  </a:txBody>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d. Không yêu cầu cao, mọi người hãy tự thân phát triển nhân cách của mình.</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51442">
                <a:tc rowSpan="4">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4. Về hình thức những câu tục ngữ có gì đặc biệt?</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a. Thường dùng các hình ảnh so sánh hoặc ẩn dụ.</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251442">
                <a:tc vMerge="1">
                  <a:txBody>
                    <a:bodyPr/>
                    <a:lstStyle/>
                    <a:p>
                      <a:endParaRPr lang="en-GB"/>
                    </a:p>
                  </a:txBody>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b. Ngôn ngữ thường ngắn gọn hàm súc, các vế có cấu trúc đăng đối.</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125721">
                <a:tc vMerge="1">
                  <a:txBody>
                    <a:bodyPr/>
                    <a:lstStyle/>
                    <a:p>
                      <a:endParaRPr lang="en-GB"/>
                    </a:p>
                  </a:txBody>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c. Thường có vần có nhịp dễ nhớ dễ thuộc.</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125721">
                <a:tc vMerge="1">
                  <a:txBody>
                    <a:bodyPr/>
                    <a:lstStyle/>
                    <a:p>
                      <a:endParaRPr lang="en-GB"/>
                    </a:p>
                  </a:txBody>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d. Thường dùng những câu kể lại sự việc.</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R="30480" algn="just">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10" marR="40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132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76200"/>
            <a:ext cx="8297879" cy="7435850"/>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4425960" y="332903"/>
            <a:ext cx="3759684" cy="769441"/>
          </a:xfrm>
          <a:prstGeom prst="rect">
            <a:avLst/>
          </a:prstGeom>
        </p:spPr>
        <p:txBody>
          <a:bodyPr wrap="none">
            <a:spAutoFit/>
          </a:bodyPr>
          <a:lstStyle/>
          <a:p>
            <a:pPr marR="30480" algn="just">
              <a:spcAft>
                <a:spcPts val="0"/>
              </a:spcAft>
            </a:pPr>
            <a:r>
              <a:rPr lang="en-US" sz="4400" b="1">
                <a:solidFill>
                  <a:srgbClr val="FF0000"/>
                </a:solidFill>
                <a:latin typeface="Times New Roman" panose="02020603050405020304" pitchFamily="18" charset="0"/>
                <a:ea typeface="Times New Roman" panose="02020603050405020304" pitchFamily="18" charset="0"/>
              </a:rPr>
              <a:t>*</a:t>
            </a:r>
            <a:r>
              <a:rPr lang="vi-VN" sz="4400" b="1">
                <a:solidFill>
                  <a:srgbClr val="FF0000"/>
                </a:solidFill>
                <a:latin typeface="Times New Roman" panose="02020603050405020304" pitchFamily="18" charset="0"/>
                <a:ea typeface="Times New Roman" panose="02020603050405020304" pitchFamily="18" charset="0"/>
              </a:rPr>
              <a:t> </a:t>
            </a:r>
            <a:r>
              <a:rPr lang="en-US" sz="4400" b="1">
                <a:solidFill>
                  <a:srgbClr val="FF0000"/>
                </a:solidFill>
                <a:latin typeface="Times New Roman" panose="02020603050405020304" pitchFamily="18" charset="0"/>
                <a:ea typeface="Times New Roman" panose="02020603050405020304" pitchFamily="18" charset="0"/>
              </a:rPr>
              <a:t>Gợi ý đáp án</a:t>
            </a:r>
            <a:endParaRPr lang="en-GB" sz="4000" b="1">
              <a:effectLst/>
              <a:latin typeface="Times New Roman" panose="02020603050405020304" pitchFamily="18" charset="0"/>
              <a:ea typeface="Times New Roman" panose="02020603050405020304" pitchFamily="18" charset="0"/>
            </a:endParaRPr>
          </a:p>
        </p:txBody>
      </p:sp>
      <p:sp>
        <p:nvSpPr>
          <p:cNvPr id="9" name="Rectangle 8"/>
          <p:cNvSpPr/>
          <p:nvPr/>
        </p:nvSpPr>
        <p:spPr>
          <a:xfrm>
            <a:off x="2594586" y="1823222"/>
            <a:ext cx="6678751" cy="646331"/>
          </a:xfrm>
          <a:prstGeom prst="rect">
            <a:avLst/>
          </a:prstGeom>
        </p:spPr>
        <p:txBody>
          <a:bodyPr wrap="none">
            <a:spAutoFit/>
          </a:bodyPr>
          <a:lstStyle/>
          <a:p>
            <a:pPr marR="30480" algn="just">
              <a:spcAft>
                <a:spcPts val="0"/>
              </a:spcAft>
            </a:pPr>
            <a:r>
              <a:rPr lang="en-US" sz="3600" b="1">
                <a:solidFill>
                  <a:srgbClr val="0D0D0D"/>
                </a:solidFill>
                <a:latin typeface="Times New Roman" panose="02020603050405020304" pitchFamily="18" charset="0"/>
                <a:ea typeface="Times New Roman" panose="02020603050405020304" pitchFamily="18" charset="0"/>
              </a:rPr>
              <a:t>- Câu 1 nhận định đúng là: a,c,d.</a:t>
            </a:r>
            <a:endParaRPr lang="en-GB" sz="3200" b="1">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567964" y="2737929"/>
            <a:ext cx="6678751" cy="646331"/>
          </a:xfrm>
          <a:prstGeom prst="rect">
            <a:avLst/>
          </a:prstGeom>
        </p:spPr>
        <p:txBody>
          <a:bodyPr wrap="none">
            <a:spAutoFit/>
          </a:bodyPr>
          <a:lstStyle/>
          <a:p>
            <a:pPr marR="30480" algn="just">
              <a:spcAft>
                <a:spcPts val="0"/>
              </a:spcAft>
            </a:pPr>
            <a:r>
              <a:rPr lang="fr-FR" sz="3600" b="1">
                <a:solidFill>
                  <a:srgbClr val="0D0D0D"/>
                </a:solidFill>
                <a:latin typeface="Times New Roman" panose="02020603050405020304" pitchFamily="18" charset="0"/>
                <a:ea typeface="Times New Roman" panose="02020603050405020304" pitchFamily="18" charset="0"/>
              </a:rPr>
              <a:t>- Câu 2 nhận định đúng là: a,c,d.</a:t>
            </a:r>
            <a:endParaRPr lang="en-GB" sz="3200" b="1">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567964" y="3703488"/>
            <a:ext cx="6678751" cy="646331"/>
          </a:xfrm>
          <a:prstGeom prst="rect">
            <a:avLst/>
          </a:prstGeom>
        </p:spPr>
        <p:txBody>
          <a:bodyPr wrap="none">
            <a:spAutoFit/>
          </a:bodyPr>
          <a:lstStyle/>
          <a:p>
            <a:pPr marR="30480" algn="just">
              <a:spcAft>
                <a:spcPts val="0"/>
              </a:spcAft>
            </a:pPr>
            <a:r>
              <a:rPr lang="fr-FR" sz="3600" b="1">
                <a:solidFill>
                  <a:srgbClr val="0D0D0D"/>
                </a:solidFill>
                <a:latin typeface="Times New Roman" panose="02020603050405020304" pitchFamily="18" charset="0"/>
                <a:ea typeface="Times New Roman" panose="02020603050405020304" pitchFamily="18" charset="0"/>
              </a:rPr>
              <a:t>- Câu 3 nhận định đúng là: a,b,c.</a:t>
            </a:r>
            <a:endParaRPr lang="en-GB" sz="3200" b="1">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2560223" y="4624322"/>
            <a:ext cx="6678751" cy="646331"/>
          </a:xfrm>
          <a:prstGeom prst="rect">
            <a:avLst/>
          </a:prstGeom>
        </p:spPr>
        <p:txBody>
          <a:bodyPr wrap="none">
            <a:spAutoFit/>
          </a:bodyPr>
          <a:lstStyle/>
          <a:p>
            <a:pPr marR="30480" algn="just">
              <a:spcAft>
                <a:spcPts val="0"/>
              </a:spcAft>
            </a:pPr>
            <a:r>
              <a:rPr lang="fr-FR" sz="3600" b="1">
                <a:solidFill>
                  <a:srgbClr val="0D0D0D"/>
                </a:solidFill>
                <a:latin typeface="Times New Roman" panose="02020603050405020304" pitchFamily="18" charset="0"/>
                <a:ea typeface="Times New Roman" panose="02020603050405020304" pitchFamily="18" charset="0"/>
              </a:rPr>
              <a:t>- Câu 4 nhận định đúng là: a,b,c.</a:t>
            </a:r>
            <a:endParaRPr lang="en-GB" sz="3200" b="1">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80">
                                          <p:stCondLst>
                                            <p:cond delay="0"/>
                                          </p:stCondLst>
                                        </p:cTn>
                                        <p:tgtEl>
                                          <p:spTgt spid="12"/>
                                        </p:tgtEl>
                                      </p:cBhvr>
                                    </p:animEffect>
                                    <p:anim calcmode="lin" valueType="num">
                                      <p:cBhvr>
                                        <p:cTn id="6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4" dur="26">
                                          <p:stCondLst>
                                            <p:cond delay="650"/>
                                          </p:stCondLst>
                                        </p:cTn>
                                        <p:tgtEl>
                                          <p:spTgt spid="12"/>
                                        </p:tgtEl>
                                      </p:cBhvr>
                                      <p:to x="100000" y="60000"/>
                                    </p:animScale>
                                    <p:animScale>
                                      <p:cBhvr>
                                        <p:cTn id="75" dur="166" decel="50000">
                                          <p:stCondLst>
                                            <p:cond delay="676"/>
                                          </p:stCondLst>
                                        </p:cTn>
                                        <p:tgtEl>
                                          <p:spTgt spid="12"/>
                                        </p:tgtEl>
                                      </p:cBhvr>
                                      <p:to x="100000" y="100000"/>
                                    </p:animScale>
                                    <p:animScale>
                                      <p:cBhvr>
                                        <p:cTn id="76" dur="26">
                                          <p:stCondLst>
                                            <p:cond delay="1312"/>
                                          </p:stCondLst>
                                        </p:cTn>
                                        <p:tgtEl>
                                          <p:spTgt spid="12"/>
                                        </p:tgtEl>
                                      </p:cBhvr>
                                      <p:to x="100000" y="80000"/>
                                    </p:animScale>
                                    <p:animScale>
                                      <p:cBhvr>
                                        <p:cTn id="77" dur="166" decel="50000">
                                          <p:stCondLst>
                                            <p:cond delay="1338"/>
                                          </p:stCondLst>
                                        </p:cTn>
                                        <p:tgtEl>
                                          <p:spTgt spid="12"/>
                                        </p:tgtEl>
                                      </p:cBhvr>
                                      <p:to x="100000" y="100000"/>
                                    </p:animScale>
                                    <p:animScale>
                                      <p:cBhvr>
                                        <p:cTn id="78" dur="26">
                                          <p:stCondLst>
                                            <p:cond delay="1642"/>
                                          </p:stCondLst>
                                        </p:cTn>
                                        <p:tgtEl>
                                          <p:spTgt spid="12"/>
                                        </p:tgtEl>
                                      </p:cBhvr>
                                      <p:to x="100000" y="90000"/>
                                    </p:animScale>
                                    <p:animScale>
                                      <p:cBhvr>
                                        <p:cTn id="79" dur="166" decel="50000">
                                          <p:stCondLst>
                                            <p:cond delay="1668"/>
                                          </p:stCondLst>
                                        </p:cTn>
                                        <p:tgtEl>
                                          <p:spTgt spid="12"/>
                                        </p:tgtEl>
                                      </p:cBhvr>
                                      <p:to x="100000" y="100000"/>
                                    </p:animScale>
                                    <p:animScale>
                                      <p:cBhvr>
                                        <p:cTn id="80" dur="26">
                                          <p:stCondLst>
                                            <p:cond delay="1808"/>
                                          </p:stCondLst>
                                        </p:cTn>
                                        <p:tgtEl>
                                          <p:spTgt spid="12"/>
                                        </p:tgtEl>
                                      </p:cBhvr>
                                      <p:to x="100000" y="95000"/>
                                    </p:animScale>
                                    <p:animScale>
                                      <p:cBhvr>
                                        <p:cTn id="8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E0A2"/>
        </a:solidFill>
        <a:effectLst/>
      </p:bgPr>
    </p:bg>
    <p:spTree>
      <p:nvGrpSpPr>
        <p:cNvPr id="1" name=""/>
        <p:cNvGrpSpPr/>
        <p:nvPr/>
      </p:nvGrpSpPr>
      <p:grpSpPr>
        <a:xfrm>
          <a:off x="0" y="0"/>
          <a:ext cx="0" cy="0"/>
          <a:chOff x="0" y="0"/>
          <a:chExt cx="0" cy="0"/>
        </a:xfrm>
      </p:grpSpPr>
      <p:grpSp>
        <p:nvGrpSpPr>
          <p:cNvPr id="5" name="Group 5"/>
          <p:cNvGrpSpPr/>
          <p:nvPr/>
        </p:nvGrpSpPr>
        <p:grpSpPr>
          <a:xfrm>
            <a:off x="1003300" y="1111250"/>
            <a:ext cx="6629400" cy="3958516"/>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7D9585"/>
            </a:solidFill>
          </p:spPr>
        </p:sp>
      </p:grpSp>
      <p:pic>
        <p:nvPicPr>
          <p:cNvPr id="8" name="Picture 2"/>
          <p:cNvPicPr>
            <a:picLocks noChangeAspect="1"/>
          </p:cNvPicPr>
          <p:nvPr/>
        </p:nvPicPr>
        <p:blipFill>
          <a:blip r:embed="rId2">
            <a:alphaModFix amt="85000"/>
          </a:blip>
          <a:srcRect/>
          <a:stretch>
            <a:fillRect/>
          </a:stretch>
        </p:blipFill>
        <p:spPr>
          <a:xfrm rot="11532808">
            <a:off x="6054834" y="3838174"/>
            <a:ext cx="4551397" cy="3579594"/>
          </a:xfrm>
          <a:prstGeom prst="rect">
            <a:avLst/>
          </a:prstGeom>
        </p:spPr>
      </p:pic>
      <p:pic>
        <p:nvPicPr>
          <p:cNvPr id="9" name="Picture 8">
            <a:extLst>
              <a:ext uri="{FF2B5EF4-FFF2-40B4-BE49-F238E27FC236}">
                <a16:creationId xmlns:a16="http://schemas.microsoft.com/office/drawing/2014/main" id="{1480DB5C-AD40-4CB4-B0E6-2D793DC09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61300" y="1111250"/>
            <a:ext cx="1187172" cy="1153932"/>
          </a:xfrm>
          <a:prstGeom prst="rect">
            <a:avLst/>
          </a:prstGeom>
        </p:spPr>
      </p:pic>
      <p:pic>
        <p:nvPicPr>
          <p:cNvPr id="10" name="Picture 9">
            <a:extLst>
              <a:ext uri="{FF2B5EF4-FFF2-40B4-BE49-F238E27FC236}">
                <a16:creationId xmlns:a16="http://schemas.microsoft.com/office/drawing/2014/main" id="{AE7CA0F8-5918-4985-B979-C4DEB786F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414" y="1263650"/>
            <a:ext cx="1187172" cy="1111193"/>
          </a:xfrm>
          <a:prstGeom prst="rect">
            <a:avLst/>
          </a:prstGeom>
        </p:spPr>
      </p:pic>
      <p:pic>
        <p:nvPicPr>
          <p:cNvPr id="11" name="Picture 10">
            <a:extLst>
              <a:ext uri="{FF2B5EF4-FFF2-40B4-BE49-F238E27FC236}">
                <a16:creationId xmlns:a16="http://schemas.microsoft.com/office/drawing/2014/main" id="{AB52584C-4833-4143-8FBD-887564BF8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13" y="4503577"/>
            <a:ext cx="1187172" cy="1172926"/>
          </a:xfrm>
          <a:prstGeom prst="rect">
            <a:avLst/>
          </a:prstGeom>
        </p:spPr>
      </p:pic>
      <p:sp>
        <p:nvSpPr>
          <p:cNvPr id="4" name="Rectangle 3"/>
          <p:cNvSpPr/>
          <p:nvPr/>
        </p:nvSpPr>
        <p:spPr>
          <a:xfrm>
            <a:off x="1742174" y="1819246"/>
            <a:ext cx="5338321" cy="2585323"/>
          </a:xfrm>
          <a:prstGeom prst="rect">
            <a:avLst/>
          </a:prstGeom>
          <a:noFill/>
        </p:spPr>
        <p:txBody>
          <a:bodyPr wrap="none" lIns="91440" tIns="45720" rIns="91440" bIns="45720">
            <a:spAutoFit/>
          </a:bodyPr>
          <a:lstStyle/>
          <a:p>
            <a:pPr algn="ctr">
              <a:lnSpc>
                <a:spcPct val="150000"/>
              </a:lnSpc>
            </a:pPr>
            <a:r>
              <a:rPr lang="vi-VN"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HOẠT ĐỘNG 4</a:t>
            </a:r>
          </a:p>
          <a:p>
            <a:pPr algn="ctr">
              <a:lnSpc>
                <a:spcPct val="150000"/>
              </a:lnSpc>
            </a:pPr>
            <a:r>
              <a:rPr lang="vi-VN"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VẬN DỤNG</a:t>
            </a:r>
            <a:endParaRPr lang="en-GB"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750" fill="hold"/>
                                        <p:tgtEl>
                                          <p:spTgt spid="11"/>
                                        </p:tgtEl>
                                        <p:attrNameLst>
                                          <p:attrName>ppt_x</p:attrName>
                                        </p:attrNameLst>
                                      </p:cBhvr>
                                      <p:tavLst>
                                        <p:tav tm="0">
                                          <p:val>
                                            <p:strVal val="#ppt_x"/>
                                          </p:val>
                                        </p:tav>
                                        <p:tav tm="100000">
                                          <p:val>
                                            <p:strVal val="#ppt_x"/>
                                          </p:val>
                                        </p:tav>
                                      </p:tavLst>
                                    </p:anim>
                                    <p:anim calcmode="lin" valueType="num">
                                      <p:cBhvr additive="base">
                                        <p:cTn id="13" dur="175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1+#ppt_w/2"/>
                                          </p:val>
                                        </p:tav>
                                        <p:tav tm="100000">
                                          <p:val>
                                            <p:strVal val="#ppt_x"/>
                                          </p:val>
                                        </p:tav>
                                      </p:tavLst>
                                    </p:anim>
                                    <p:anim calcmode="lin" valueType="num">
                                      <p:cBhvr additive="base">
                                        <p:cTn id="18"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2588" y="146803"/>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3594100" y="1416050"/>
            <a:ext cx="5346700" cy="4435830"/>
          </a:xfrm>
          <a:prstGeom prst="rect">
            <a:avLst/>
          </a:prstGeom>
        </p:spPr>
        <p:txBody>
          <a:bodyPr>
            <a:spAutoFit/>
          </a:bodyPr>
          <a:lstStyle/>
          <a:p>
            <a:pPr algn="just">
              <a:lnSpc>
                <a:spcPct val="150000"/>
              </a:lnSpc>
              <a:spcAft>
                <a:spcPts val="0"/>
              </a:spcAft>
            </a:pPr>
            <a:r>
              <a:rPr lang="vi-VN" sz="3200" b="1">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rPr>
              <a:t>Bài tập: Hãy ghi lại một cuộc đối thoại (giả định) giữa hai người (khoảng 5-7 câu), trong đó, một người có dùng câu tục ngữ: </a:t>
            </a:r>
            <a:r>
              <a:rPr lang="vi-VN" sz="3200" b="1" i="1">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rPr>
              <a:t>Muốn lành nghề, chớ nề học hỏi.</a:t>
            </a:r>
            <a:endParaRPr lang="en-GB" sz="28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12" name="Rounded Rectangle 11"/>
          <p:cNvSpPr/>
          <p:nvPr/>
        </p:nvSpPr>
        <p:spPr>
          <a:xfrm>
            <a:off x="2908300" y="1103094"/>
            <a:ext cx="6247752" cy="2351306"/>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sp>
        <p:nvSpPr>
          <p:cNvPr id="13" name="Rounded Rectangle 12"/>
          <p:cNvSpPr/>
          <p:nvPr/>
        </p:nvSpPr>
        <p:spPr>
          <a:xfrm>
            <a:off x="2908300" y="4269472"/>
            <a:ext cx="6247752" cy="2351306"/>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sp>
        <p:nvSpPr>
          <p:cNvPr id="14" name="Rectangle 13"/>
          <p:cNvSpPr/>
          <p:nvPr/>
        </p:nvSpPr>
        <p:spPr>
          <a:xfrm>
            <a:off x="3065492" y="1247695"/>
            <a:ext cx="5943600" cy="2062103"/>
          </a:xfrm>
          <a:prstGeom prst="rect">
            <a:avLst/>
          </a:prstGeom>
        </p:spPr>
        <p:txBody>
          <a:bodyPr wrap="square">
            <a:spAutoFit/>
          </a:bodyPr>
          <a:lstStyle/>
          <a:p>
            <a:pPr algn="just">
              <a:spcAft>
                <a:spcPts val="0"/>
              </a:spcAft>
            </a:pPr>
            <a:r>
              <a:rPr lang="vi-VN" sz="3200" i="1">
                <a:latin typeface="Times New Roman" panose="02020603050405020304" pitchFamily="18" charset="0"/>
                <a:ea typeface="Times New Roman" panose="02020603050405020304" pitchFamily="18" charset="0"/>
              </a:rPr>
              <a:t>1) Khi trò chuyện với người khác, đã bao giờ em dùng tục ngữ chưa? Hãy giải thích việc em dùng tục ngữ trong trường hợp đó.</a:t>
            </a:r>
            <a:endParaRPr lang="en-GB" sz="2800">
              <a:latin typeface="Times New Roman" panose="02020603050405020304" pitchFamily="18" charset="0"/>
              <a:ea typeface="Times New Roman" panose="02020603050405020304" pitchFamily="18" charset="0"/>
            </a:endParaRPr>
          </a:p>
        </p:txBody>
      </p:sp>
      <p:sp>
        <p:nvSpPr>
          <p:cNvPr id="15" name="Rectangle 14"/>
          <p:cNvSpPr/>
          <p:nvPr/>
        </p:nvSpPr>
        <p:spPr>
          <a:xfrm>
            <a:off x="3207043" y="4616449"/>
            <a:ext cx="5650266" cy="1569660"/>
          </a:xfrm>
          <a:prstGeom prst="rect">
            <a:avLst/>
          </a:prstGeom>
        </p:spPr>
        <p:txBody>
          <a:bodyPr wrap="square">
            <a:spAutoFit/>
          </a:bodyPr>
          <a:lstStyle/>
          <a:p>
            <a:pPr algn="just">
              <a:spcAft>
                <a:spcPts val="0"/>
              </a:spcAft>
            </a:pPr>
            <a:r>
              <a:rPr lang="vi-VN" sz="3200" i="1">
                <a:latin typeface="Times New Roman" panose="02020603050405020304" pitchFamily="18" charset="0"/>
                <a:ea typeface="Times New Roman" panose="02020603050405020304" pitchFamily="18" charset="0"/>
              </a:rPr>
              <a:t>2) Theo em, vì sao người ta lại dùng tục ngữ trong một số tình huống giao tiếp thường ngày?</a:t>
            </a:r>
            <a:endParaRPr lang="en-GB" sz="2800">
              <a:latin typeface="Times New Roman" panose="02020603050405020304" pitchFamily="18" charset="0"/>
              <a:ea typeface="Times New Roman" panose="02020603050405020304" pitchFamily="18" charset="0"/>
            </a:endParaRPr>
          </a:p>
        </p:txBody>
      </p:sp>
      <p:pic>
        <p:nvPicPr>
          <p:cNvPr id="16" name="Picture 2"/>
          <p:cNvPicPr>
            <a:picLocks noChangeAspect="1"/>
          </p:cNvPicPr>
          <p:nvPr/>
        </p:nvPicPr>
        <p:blipFill>
          <a:blip r:embed="rId2"/>
          <a:srcRect/>
          <a:stretch>
            <a:fillRect/>
          </a:stretch>
        </p:blipFill>
        <p:spPr>
          <a:xfrm rot="5781505">
            <a:off x="8348429" y="299389"/>
            <a:ext cx="2683719" cy="2107633"/>
          </a:xfrm>
          <a:prstGeom prst="rect">
            <a:avLst/>
          </a:prstGeom>
        </p:spPr>
      </p:pic>
      <p:pic>
        <p:nvPicPr>
          <p:cNvPr id="17" name="Picture 2"/>
          <p:cNvPicPr>
            <a:picLocks noChangeAspect="1"/>
          </p:cNvPicPr>
          <p:nvPr/>
        </p:nvPicPr>
        <p:blipFill>
          <a:blip r:embed="rId2"/>
          <a:srcRect/>
          <a:stretch>
            <a:fillRect/>
          </a:stretch>
        </p:blipFill>
        <p:spPr>
          <a:xfrm rot="13401808">
            <a:off x="8165196" y="4892720"/>
            <a:ext cx="2683719" cy="2107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486025" y="795912"/>
            <a:ext cx="7976084" cy="6001643"/>
          </a:xfrm>
          <a:prstGeom prst="rect">
            <a:avLst/>
          </a:prstGeom>
        </p:spPr>
        <p:txBody>
          <a:bodyPr wrap="square">
            <a:spAutoFit/>
          </a:bodyPr>
          <a:lstStyle/>
          <a:p>
            <a:pPr algn="ctr">
              <a:spcAft>
                <a:spcPts val="0"/>
              </a:spcAft>
            </a:pP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VIẾT THAM KHẢO</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Linh và Lan đang chia sẻ với nhau về những định hướng nghề nghiệp. Linh hỏi:</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 Lan, sau này cậu định làm nghề gì?</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 Mẹ tớ bảo tớ học tốt tiếng Anh. Sau này tớ có thể làm cô giáo hoặc phiên dịch viên. Nhưng tớ vẫn đang lo.</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 Cậu lo điều gì?</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 Tớ lo là tớ không thể dạy cho người khác hiểu hoặc tớ không phiên dịch nhanh được.</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 Đừng lo! Muốn lành nghề, chớ nề học hỏi mà!</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2755900" y="2254250"/>
            <a:ext cx="7321550" cy="2958502"/>
          </a:xfrm>
          <a:prstGeom prst="rect">
            <a:avLst/>
          </a:prstGeom>
          <a:ln>
            <a:solidFill>
              <a:srgbClr val="FF0000"/>
            </a:solidFill>
          </a:ln>
        </p:spPr>
        <p:txBody>
          <a:bodyPr wrap="square">
            <a:spAutoFit/>
          </a:bodyPr>
          <a:lstStyle/>
          <a:p>
            <a:pPr algn="ctr">
              <a:lnSpc>
                <a:spcPct val="150000"/>
              </a:lnSpc>
              <a:spcAft>
                <a:spcPts val="0"/>
              </a:spcAft>
            </a:pPr>
            <a:r>
              <a:rPr lang="vi-VN"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pt-BR" sz="3200">
                <a:latin typeface="Times New Roman" panose="02020603050405020304" pitchFamily="18" charset="0"/>
                <a:ea typeface="Times New Roman" panose="02020603050405020304" pitchFamily="18" charset="0"/>
                <a:cs typeface="Times New Roman" panose="02020603050405020304" pitchFamily="18" charset="0"/>
              </a:rPr>
              <a:t>- Hoàn thiện các nội dung đã học trong bài;</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pt-BR" sz="3200">
                <a:latin typeface="Times New Roman" panose="02020603050405020304" pitchFamily="18" charset="0"/>
                <a:ea typeface="Times New Roman" panose="02020603050405020304" pitchFamily="18" charset="0"/>
                <a:cs typeface="Times New Roman" panose="02020603050405020304" pitchFamily="18" charset="0"/>
              </a:rPr>
              <a:t>- Chuẩn bị soạn bài: Thực hành tiếng Việt: Nói quá.</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E0A2"/>
        </a:solidFill>
        <a:effectLst/>
      </p:bgPr>
    </p:bg>
    <p:spTree>
      <p:nvGrpSpPr>
        <p:cNvPr id="1" name=""/>
        <p:cNvGrpSpPr/>
        <p:nvPr/>
      </p:nvGrpSpPr>
      <p:grpSpPr>
        <a:xfrm>
          <a:off x="0" y="0"/>
          <a:ext cx="0" cy="0"/>
          <a:chOff x="0" y="0"/>
          <a:chExt cx="0" cy="0"/>
        </a:xfrm>
      </p:grpSpPr>
      <p:grpSp>
        <p:nvGrpSpPr>
          <p:cNvPr id="5" name="Group 5"/>
          <p:cNvGrpSpPr/>
          <p:nvPr/>
        </p:nvGrpSpPr>
        <p:grpSpPr>
          <a:xfrm>
            <a:off x="2298700" y="2178050"/>
            <a:ext cx="6400800" cy="4114800"/>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7D9585"/>
            </a:solidFill>
          </p:spPr>
        </p:sp>
      </p:grpSp>
      <p:pic>
        <p:nvPicPr>
          <p:cNvPr id="9" name="Picture 2"/>
          <p:cNvPicPr>
            <a:picLocks noChangeAspect="1"/>
          </p:cNvPicPr>
          <p:nvPr/>
        </p:nvPicPr>
        <p:blipFill>
          <a:blip r:embed="rId2">
            <a:alphaModFix amt="85000"/>
          </a:blip>
          <a:srcRect/>
          <a:stretch>
            <a:fillRect/>
          </a:stretch>
        </p:blipFill>
        <p:spPr>
          <a:xfrm rot="11532808">
            <a:off x="6054834" y="3838174"/>
            <a:ext cx="4551397" cy="3579594"/>
          </a:xfrm>
          <a:prstGeom prst="rect">
            <a:avLst/>
          </a:prstGeom>
        </p:spPr>
      </p:pic>
      <p:pic>
        <p:nvPicPr>
          <p:cNvPr id="10" name="Picture 2"/>
          <p:cNvPicPr>
            <a:picLocks noChangeAspect="1"/>
          </p:cNvPicPr>
          <p:nvPr/>
        </p:nvPicPr>
        <p:blipFill>
          <a:blip r:embed="rId2">
            <a:alphaModFix amt="85000"/>
          </a:blip>
          <a:srcRect/>
          <a:stretch>
            <a:fillRect/>
          </a:stretch>
        </p:blipFill>
        <p:spPr>
          <a:xfrm rot="1804262">
            <a:off x="-692180" y="1148983"/>
            <a:ext cx="4551397" cy="3579594"/>
          </a:xfrm>
          <a:prstGeom prst="rect">
            <a:avLst/>
          </a:prstGeom>
        </p:spPr>
      </p:pic>
      <p:sp>
        <p:nvSpPr>
          <p:cNvPr id="11" name="TextBox 10"/>
          <p:cNvSpPr txBox="1"/>
          <p:nvPr/>
        </p:nvSpPr>
        <p:spPr>
          <a:xfrm>
            <a:off x="3887761" y="3514102"/>
            <a:ext cx="3222677" cy="707886"/>
          </a:xfrm>
          <a:prstGeom prst="rect">
            <a:avLst/>
          </a:prstGeom>
          <a:noFill/>
        </p:spPr>
        <p:txBody>
          <a:bodyPr wrap="none" rtlCol="0">
            <a:spAutoFit/>
          </a:bodyPr>
          <a:lstStyle/>
          <a:p>
            <a:r>
              <a:rPr lang="vi-VN" sz="4000" b="1">
                <a:effectLst>
                  <a:outerShdw blurRad="38100" dist="38100" dir="2700000" algn="tl">
                    <a:srgbClr val="000000">
                      <a:alpha val="43137"/>
                    </a:srgbClr>
                  </a:outerShdw>
                </a:effectLst>
              </a:rPr>
              <a:t>THANK YOU</a:t>
            </a:r>
            <a:endParaRPr lang="en-GB" sz="4000" b="1">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ounded Rectangle 8"/>
          <p:cNvSpPr/>
          <p:nvPr/>
        </p:nvSpPr>
        <p:spPr>
          <a:xfrm>
            <a:off x="2479169" y="349250"/>
            <a:ext cx="6676883" cy="3105150"/>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sp>
        <p:nvSpPr>
          <p:cNvPr id="10" name="Rounded Rectangle 9"/>
          <p:cNvSpPr/>
          <p:nvPr/>
        </p:nvSpPr>
        <p:spPr>
          <a:xfrm>
            <a:off x="2548815" y="3774027"/>
            <a:ext cx="6537590" cy="3433223"/>
          </a:xfrm>
          <a:prstGeom prst="roundRect">
            <a:avLst/>
          </a:prstGeom>
          <a:solidFill>
            <a:schemeClr val="bg1">
              <a:alpha val="45000"/>
            </a:schemeClr>
          </a:solidFill>
          <a:ln w="508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006666"/>
              </a:solidFill>
              <a:latin typeface="Arial" panose="020B0604020202020204" pitchFamily="34" charset="0"/>
              <a:cs typeface="Arial" panose="020B0604020202020204" pitchFamily="34" charset="0"/>
            </a:endParaRPr>
          </a:p>
        </p:txBody>
      </p:sp>
      <p:pic>
        <p:nvPicPr>
          <p:cNvPr id="11" name="Picture 2"/>
          <p:cNvPicPr>
            <a:picLocks noChangeAspect="1"/>
          </p:cNvPicPr>
          <p:nvPr/>
        </p:nvPicPr>
        <p:blipFill>
          <a:blip r:embed="rId2"/>
          <a:srcRect/>
          <a:stretch>
            <a:fillRect/>
          </a:stretch>
        </p:blipFill>
        <p:spPr>
          <a:xfrm rot="5781505">
            <a:off x="8297659" y="343250"/>
            <a:ext cx="2683719" cy="2107633"/>
          </a:xfrm>
          <a:prstGeom prst="rect">
            <a:avLst/>
          </a:prstGeom>
        </p:spPr>
      </p:pic>
      <p:pic>
        <p:nvPicPr>
          <p:cNvPr id="12" name="Picture 2"/>
          <p:cNvPicPr>
            <a:picLocks noChangeAspect="1"/>
          </p:cNvPicPr>
          <p:nvPr/>
        </p:nvPicPr>
        <p:blipFill>
          <a:blip r:embed="rId2"/>
          <a:srcRect/>
          <a:stretch>
            <a:fillRect/>
          </a:stretch>
        </p:blipFill>
        <p:spPr>
          <a:xfrm rot="13401808">
            <a:off x="8165196" y="4892720"/>
            <a:ext cx="2683719" cy="2107633"/>
          </a:xfrm>
          <a:prstGeom prst="rect">
            <a:avLst/>
          </a:prstGeom>
        </p:spPr>
      </p:pic>
      <p:sp>
        <p:nvSpPr>
          <p:cNvPr id="4" name="Rectangle 3"/>
          <p:cNvSpPr/>
          <p:nvPr/>
        </p:nvSpPr>
        <p:spPr>
          <a:xfrm>
            <a:off x="2763260" y="624552"/>
            <a:ext cx="6108700" cy="2554545"/>
          </a:xfrm>
          <a:prstGeom prst="rect">
            <a:avLst/>
          </a:prstGeom>
        </p:spPr>
        <p:txBody>
          <a:bodyPr wrap="square">
            <a:spAutoFit/>
          </a:bodyPr>
          <a:lstStyle/>
          <a:p>
            <a:pPr algn="just">
              <a:spcAft>
                <a:spcPts val="0"/>
              </a:spcAft>
            </a:pP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VD: Đó là lúc lớp em đang đi dã ngoại, các bạn đã thu được rất nhiều kiến thức mới mẻ, em đã nói với các bạn: "Đúng là chúng ta đi một ngày đàng, học một sàng khôn".</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2763260" y="3774027"/>
            <a:ext cx="6060637" cy="3539430"/>
          </a:xfrm>
          <a:prstGeom prst="rect">
            <a:avLst/>
          </a:prstGeom>
        </p:spPr>
        <p:txBody>
          <a:bodyPr wrap="square">
            <a:spAutoFit/>
          </a:bodyPr>
          <a:lstStyle/>
          <a:p>
            <a:pPr algn="just">
              <a:spcAft>
                <a:spcPts val="0"/>
              </a:spcAft>
            </a:pP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Người ta dùng tục ngữ trong một số tình huống giao tiếp thường ngày vì tục ngữ là những điều đã được đúc kết kinh nghiệm sống, sử dụng tục ngữ sẽ làm cho câu nói súc tích, lời ít ý nhiều, đạt hiệu quả giao tiếp tốt hơn.</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0A2"/>
        </a:solidFill>
        <a:effectLst/>
      </p:bgPr>
    </p:bg>
    <p:spTree>
      <p:nvGrpSpPr>
        <p:cNvPr id="1" name=""/>
        <p:cNvGrpSpPr/>
        <p:nvPr/>
      </p:nvGrpSpPr>
      <p:grpSpPr>
        <a:xfrm>
          <a:off x="0" y="0"/>
          <a:ext cx="0" cy="0"/>
          <a:chOff x="0" y="0"/>
          <a:chExt cx="0" cy="0"/>
        </a:xfrm>
      </p:grpSpPr>
      <p:grpSp>
        <p:nvGrpSpPr>
          <p:cNvPr id="5" name="Group 5"/>
          <p:cNvGrpSpPr/>
          <p:nvPr/>
        </p:nvGrpSpPr>
        <p:grpSpPr>
          <a:xfrm>
            <a:off x="1003300" y="1111250"/>
            <a:ext cx="6629400" cy="3958516"/>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7D9585"/>
            </a:solidFill>
          </p:spPr>
        </p:sp>
      </p:grpSp>
      <p:pic>
        <p:nvPicPr>
          <p:cNvPr id="8" name="Picture 2"/>
          <p:cNvPicPr>
            <a:picLocks noChangeAspect="1"/>
          </p:cNvPicPr>
          <p:nvPr/>
        </p:nvPicPr>
        <p:blipFill>
          <a:blip r:embed="rId2">
            <a:alphaModFix amt="85000"/>
          </a:blip>
          <a:srcRect/>
          <a:stretch>
            <a:fillRect/>
          </a:stretch>
        </p:blipFill>
        <p:spPr>
          <a:xfrm rot="11532808">
            <a:off x="6054834" y="3838174"/>
            <a:ext cx="4551397" cy="3579594"/>
          </a:xfrm>
          <a:prstGeom prst="rect">
            <a:avLst/>
          </a:prstGeom>
        </p:spPr>
      </p:pic>
      <p:pic>
        <p:nvPicPr>
          <p:cNvPr id="9" name="Picture 8">
            <a:extLst>
              <a:ext uri="{FF2B5EF4-FFF2-40B4-BE49-F238E27FC236}">
                <a16:creationId xmlns:a16="http://schemas.microsoft.com/office/drawing/2014/main" id="{1480DB5C-AD40-4CB4-B0E6-2D793DC09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61300" y="1111250"/>
            <a:ext cx="1187172" cy="1153932"/>
          </a:xfrm>
          <a:prstGeom prst="rect">
            <a:avLst/>
          </a:prstGeom>
        </p:spPr>
      </p:pic>
      <p:pic>
        <p:nvPicPr>
          <p:cNvPr id="10" name="Picture 9">
            <a:extLst>
              <a:ext uri="{FF2B5EF4-FFF2-40B4-BE49-F238E27FC236}">
                <a16:creationId xmlns:a16="http://schemas.microsoft.com/office/drawing/2014/main" id="{AE7CA0F8-5918-4985-B979-C4DEB786F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414" y="1263650"/>
            <a:ext cx="1187172" cy="1111193"/>
          </a:xfrm>
          <a:prstGeom prst="rect">
            <a:avLst/>
          </a:prstGeom>
        </p:spPr>
      </p:pic>
      <p:pic>
        <p:nvPicPr>
          <p:cNvPr id="11" name="Picture 10">
            <a:extLst>
              <a:ext uri="{FF2B5EF4-FFF2-40B4-BE49-F238E27FC236}">
                <a16:creationId xmlns:a16="http://schemas.microsoft.com/office/drawing/2014/main" id="{AB52584C-4833-4143-8FBD-887564BF8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13" y="4503577"/>
            <a:ext cx="1187172" cy="1172926"/>
          </a:xfrm>
          <a:prstGeom prst="rect">
            <a:avLst/>
          </a:prstGeom>
        </p:spPr>
      </p:pic>
      <p:sp>
        <p:nvSpPr>
          <p:cNvPr id="4" name="Rectangle 3"/>
          <p:cNvSpPr/>
          <p:nvPr/>
        </p:nvSpPr>
        <p:spPr>
          <a:xfrm>
            <a:off x="1715245" y="1098354"/>
            <a:ext cx="5338320" cy="3831818"/>
          </a:xfrm>
          <a:prstGeom prst="rect">
            <a:avLst/>
          </a:prstGeom>
          <a:noFill/>
        </p:spPr>
        <p:txBody>
          <a:bodyPr wrap="none" lIns="91440" tIns="45720" rIns="91440" bIns="45720">
            <a:spAutoFit/>
          </a:bodyPr>
          <a:lstStyle/>
          <a:p>
            <a:pPr algn="ctr">
              <a:lnSpc>
                <a:spcPct val="150000"/>
              </a:lnSpc>
            </a:pPr>
            <a:r>
              <a:rPr lang="vi-VN"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HOẠT ĐỘNG 2</a:t>
            </a:r>
          </a:p>
          <a:p>
            <a:pPr algn="ctr">
              <a:lnSpc>
                <a:spcPct val="150000"/>
              </a:lnSpc>
            </a:pPr>
            <a:r>
              <a:rPr lang="vi-VN"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HÌNH THÀNH </a:t>
            </a:r>
          </a:p>
          <a:p>
            <a:pPr algn="ctr">
              <a:lnSpc>
                <a:spcPct val="150000"/>
              </a:lnSpc>
            </a:pPr>
            <a:r>
              <a:rPr lang="vi-VN"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KIẾN THỨC</a:t>
            </a:r>
            <a:endParaRPr lang="en-GB" sz="5400" b="1">
              <a:ln w="0"/>
              <a:solidFill>
                <a:srgbClr val="4BACC6">
                  <a:lumMod val="75000"/>
                </a:srgbClr>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750" fill="hold"/>
                                        <p:tgtEl>
                                          <p:spTgt spid="11"/>
                                        </p:tgtEl>
                                        <p:attrNameLst>
                                          <p:attrName>ppt_x</p:attrName>
                                        </p:attrNameLst>
                                      </p:cBhvr>
                                      <p:tavLst>
                                        <p:tav tm="0">
                                          <p:val>
                                            <p:strVal val="#ppt_x"/>
                                          </p:val>
                                        </p:tav>
                                        <p:tav tm="100000">
                                          <p:val>
                                            <p:strVal val="#ppt_x"/>
                                          </p:val>
                                        </p:tav>
                                      </p:tavLst>
                                    </p:anim>
                                    <p:anim calcmode="lin" valueType="num">
                                      <p:cBhvr additive="base">
                                        <p:cTn id="13" dur="175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1+#ppt_w/2"/>
                                          </p:val>
                                        </p:tav>
                                        <p:tav tm="100000">
                                          <p:val>
                                            <p:strVal val="#ppt_x"/>
                                          </p:val>
                                        </p:tav>
                                      </p:tavLst>
                                    </p:anim>
                                    <p:anim calcmode="lin" valueType="num">
                                      <p:cBhvr additive="base">
                                        <p:cTn id="18"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34611"/>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ectangle 8"/>
          <p:cNvSpPr/>
          <p:nvPr/>
        </p:nvSpPr>
        <p:spPr>
          <a:xfrm>
            <a:off x="2346984" y="401523"/>
            <a:ext cx="4350189" cy="1200329"/>
          </a:xfrm>
          <a:prstGeom prst="rect">
            <a:avLst/>
          </a:prstGeom>
        </p:spPr>
        <p:txBody>
          <a:bodyPr wrap="square">
            <a:spAutoFit/>
          </a:bodyPr>
          <a:lstStyle/>
          <a:p>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I. Khám phá chung văn bản</a:t>
            </a:r>
            <a:endParaRPr lang="en-GB" sz="3600">
              <a:effectLst>
                <a:outerShdw blurRad="38100" dist="38100" dir="2700000" algn="tl">
                  <a:srgbClr val="000000">
                    <a:alpha val="43137"/>
                  </a:srgbClr>
                </a:outerShdw>
              </a:effectLst>
            </a:endParaRPr>
          </a:p>
        </p:txBody>
      </p:sp>
      <p:pic>
        <p:nvPicPr>
          <p:cNvPr id="10"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42381" y="2330450"/>
            <a:ext cx="3827948" cy="3424273"/>
          </a:xfrm>
          <a:prstGeom prst="rect">
            <a:avLst/>
          </a:prstGeom>
        </p:spPr>
      </p:pic>
      <p:sp>
        <p:nvSpPr>
          <p:cNvPr id="4" name="Rectangle 3"/>
          <p:cNvSpPr/>
          <p:nvPr/>
        </p:nvSpPr>
        <p:spPr>
          <a:xfrm>
            <a:off x="2904289" y="2782303"/>
            <a:ext cx="2930107" cy="1569660"/>
          </a:xfrm>
          <a:prstGeom prst="rect">
            <a:avLst/>
          </a:prstGeom>
        </p:spPr>
        <p:txBody>
          <a:bodyPr wrap="square">
            <a:spAutoFit/>
          </a:bodyPr>
          <a:lstStyle/>
          <a:p>
            <a:r>
              <a:rPr lang="vi-VN" sz="320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rPr>
              <a:t>Tìm hiểu và giải thích các từ ngữ khó trong SGK</a:t>
            </a:r>
            <a:endParaRPr lang="en-GB" sz="3200">
              <a:effectLst>
                <a:outerShdw blurRad="38100" dist="38100" dir="2700000" algn="tl">
                  <a:srgbClr val="000000">
                    <a:alpha val="43137"/>
                  </a:srgbClr>
                </a:outerShdw>
              </a:effectLst>
            </a:endParaRPr>
          </a:p>
        </p:txBody>
      </p:sp>
      <p:pic>
        <p:nvPicPr>
          <p:cNvPr id="11"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64102" y="3567133"/>
            <a:ext cx="3827948" cy="3424273"/>
          </a:xfrm>
          <a:prstGeom prst="rect">
            <a:avLst/>
          </a:prstGeom>
        </p:spPr>
      </p:pic>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64102" y="466771"/>
            <a:ext cx="4040401" cy="3424273"/>
          </a:xfrm>
          <a:prstGeom prst="rect">
            <a:avLst/>
          </a:prstGeom>
        </p:spPr>
      </p:pic>
      <p:sp>
        <p:nvSpPr>
          <p:cNvPr id="13" name="Rectangle 12"/>
          <p:cNvSpPr/>
          <p:nvPr/>
        </p:nvSpPr>
        <p:spPr>
          <a:xfrm>
            <a:off x="6697173" y="1083934"/>
            <a:ext cx="3380567" cy="1569660"/>
          </a:xfrm>
          <a:prstGeom prst="rect">
            <a:avLst/>
          </a:prstGeom>
        </p:spPr>
        <p:txBody>
          <a:bodyPr wrap="square">
            <a:spAutoFit/>
          </a:bodyPr>
          <a:lstStyle/>
          <a:p>
            <a:pPr algn="just">
              <a:spcAft>
                <a:spcPts val="0"/>
              </a:spcAft>
            </a:pPr>
            <a:r>
              <a:rPr lang="en-US" sz="32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Những chủ đề được thể hiện qua các câu tục ngữ.</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624685" y="4184296"/>
            <a:ext cx="3213008" cy="1569660"/>
          </a:xfrm>
          <a:prstGeom prst="rect">
            <a:avLst/>
          </a:prstGeom>
        </p:spPr>
        <p:txBody>
          <a:bodyPr wrap="square">
            <a:spAutoFit/>
          </a:bodyPr>
          <a:lstStyle/>
          <a:p>
            <a:pPr algn="just">
              <a:spcAft>
                <a:spcPts val="0"/>
              </a:spcAft>
            </a:pPr>
            <a:r>
              <a:rPr lang="en-US" sz="32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Nét chung nhất về hình thức của các câu tục ngữ.</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80">
                                          <p:stCondLst>
                                            <p:cond delay="0"/>
                                          </p:stCondLst>
                                        </p:cTn>
                                        <p:tgtEl>
                                          <p:spTgt spid="14"/>
                                        </p:tgtEl>
                                      </p:cBhvr>
                                    </p:animEffect>
                                    <p:anim calcmode="lin" valueType="num">
                                      <p:cBhvr>
                                        <p:cTn id="6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5" dur="26">
                                          <p:stCondLst>
                                            <p:cond delay="650"/>
                                          </p:stCondLst>
                                        </p:cTn>
                                        <p:tgtEl>
                                          <p:spTgt spid="14"/>
                                        </p:tgtEl>
                                      </p:cBhvr>
                                      <p:to x="100000" y="60000"/>
                                    </p:animScale>
                                    <p:animScale>
                                      <p:cBhvr>
                                        <p:cTn id="66" dur="166" decel="50000">
                                          <p:stCondLst>
                                            <p:cond delay="676"/>
                                          </p:stCondLst>
                                        </p:cTn>
                                        <p:tgtEl>
                                          <p:spTgt spid="14"/>
                                        </p:tgtEl>
                                      </p:cBhvr>
                                      <p:to x="100000" y="100000"/>
                                    </p:animScale>
                                    <p:animScale>
                                      <p:cBhvr>
                                        <p:cTn id="67" dur="26">
                                          <p:stCondLst>
                                            <p:cond delay="1312"/>
                                          </p:stCondLst>
                                        </p:cTn>
                                        <p:tgtEl>
                                          <p:spTgt spid="14"/>
                                        </p:tgtEl>
                                      </p:cBhvr>
                                      <p:to x="100000" y="80000"/>
                                    </p:animScale>
                                    <p:animScale>
                                      <p:cBhvr>
                                        <p:cTn id="68" dur="166" decel="50000">
                                          <p:stCondLst>
                                            <p:cond delay="1338"/>
                                          </p:stCondLst>
                                        </p:cTn>
                                        <p:tgtEl>
                                          <p:spTgt spid="14"/>
                                        </p:tgtEl>
                                      </p:cBhvr>
                                      <p:to x="100000" y="100000"/>
                                    </p:animScale>
                                    <p:animScale>
                                      <p:cBhvr>
                                        <p:cTn id="69" dur="26">
                                          <p:stCondLst>
                                            <p:cond delay="1642"/>
                                          </p:stCondLst>
                                        </p:cTn>
                                        <p:tgtEl>
                                          <p:spTgt spid="14"/>
                                        </p:tgtEl>
                                      </p:cBhvr>
                                      <p:to x="100000" y="90000"/>
                                    </p:animScale>
                                    <p:animScale>
                                      <p:cBhvr>
                                        <p:cTn id="70" dur="166" decel="50000">
                                          <p:stCondLst>
                                            <p:cond delay="1668"/>
                                          </p:stCondLst>
                                        </p:cTn>
                                        <p:tgtEl>
                                          <p:spTgt spid="14"/>
                                        </p:tgtEl>
                                      </p:cBhvr>
                                      <p:to x="100000" y="100000"/>
                                    </p:animScale>
                                    <p:animScale>
                                      <p:cBhvr>
                                        <p:cTn id="71" dur="26">
                                          <p:stCondLst>
                                            <p:cond delay="1808"/>
                                          </p:stCondLst>
                                        </p:cTn>
                                        <p:tgtEl>
                                          <p:spTgt spid="14"/>
                                        </p:tgtEl>
                                      </p:cBhvr>
                                      <p:to x="100000" y="95000"/>
                                    </p:animScale>
                                    <p:animScale>
                                      <p:cBhvr>
                                        <p:cTn id="72" dur="166" decel="50000">
                                          <p:stCondLst>
                                            <p:cond delay="1834"/>
                                          </p:stCondLst>
                                        </p:cTn>
                                        <p:tgtEl>
                                          <p:spTgt spid="14"/>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5128" y="169409"/>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9" name="Rectangle 8"/>
          <p:cNvSpPr/>
          <p:nvPr/>
        </p:nvSpPr>
        <p:spPr>
          <a:xfrm>
            <a:off x="2830915" y="196850"/>
            <a:ext cx="5072222" cy="584775"/>
          </a:xfrm>
          <a:prstGeom prst="rect">
            <a:avLst/>
          </a:prstGeom>
        </p:spPr>
        <p:txBody>
          <a:bodyPr wrap="none">
            <a:spAutoFit/>
          </a:bodyPr>
          <a:lstStyle/>
          <a:p>
            <a:pPr>
              <a:spcAft>
                <a:spcPts val="0"/>
              </a:spcAft>
            </a:pPr>
            <a:r>
              <a:rPr lang="vi-VN" sz="32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1. Đọc và tìm hiểu chú thích</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949093" y="813507"/>
            <a:ext cx="3172663" cy="584775"/>
          </a:xfrm>
          <a:prstGeom prst="rect">
            <a:avLst/>
          </a:prstGeom>
        </p:spPr>
        <p:txBody>
          <a:bodyPr wrap="none">
            <a:spAutoFit/>
          </a:bodyPr>
          <a:lstStyle/>
          <a:p>
            <a:pPr algn="just">
              <a:spcAft>
                <a:spcPts val="0"/>
              </a:spcAft>
              <a:tabLst>
                <a:tab pos="90170" algn="l"/>
                <a:tab pos="180340" algn="l"/>
              </a:tabLst>
            </a:pPr>
            <a:r>
              <a:rPr lang="vi-VN" sz="320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rPr>
              <a:t>- Cần: siêng năng.</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956954" y="1492250"/>
            <a:ext cx="2171364" cy="584775"/>
          </a:xfrm>
          <a:prstGeom prst="rect">
            <a:avLst/>
          </a:prstGeom>
        </p:spPr>
        <p:txBody>
          <a:bodyPr wrap="none">
            <a:spAutoFit/>
          </a:bodyPr>
          <a:lstStyle/>
          <a:p>
            <a:pPr algn="just">
              <a:spcAft>
                <a:spcPts val="0"/>
              </a:spcAft>
              <a:tabLst>
                <a:tab pos="90170" algn="l"/>
                <a:tab pos="180340" algn="l"/>
              </a:tabLst>
            </a:pPr>
            <a:r>
              <a:rPr lang="vi-VN" sz="320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rPr>
              <a:t>- Tày: bằng.</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2949093" y="2254250"/>
            <a:ext cx="5666936" cy="584775"/>
          </a:xfrm>
          <a:prstGeom prst="rect">
            <a:avLst/>
          </a:prstGeom>
        </p:spPr>
        <p:txBody>
          <a:bodyPr wrap="none">
            <a:spAutoFit/>
          </a:bodyPr>
          <a:lstStyle/>
          <a:p>
            <a:r>
              <a:rPr lang="en-US" sz="320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rPr>
              <a:t>- Nề: Ngại (nghĩa trong văn bản).</a:t>
            </a:r>
            <a:endParaRPr lang="en-GB" sz="3200">
              <a:effectLst>
                <a:outerShdw blurRad="38100" dist="38100" dir="2700000" algn="tl">
                  <a:srgbClr val="000000">
                    <a:alpha val="43137"/>
                  </a:srgbClr>
                </a:outerShdw>
              </a:effectLst>
            </a:endParaRPr>
          </a:p>
        </p:txBody>
      </p:sp>
      <p:sp>
        <p:nvSpPr>
          <p:cNvPr id="13" name="Rectangle 12"/>
          <p:cNvSpPr/>
          <p:nvPr/>
        </p:nvSpPr>
        <p:spPr>
          <a:xfrm>
            <a:off x="2956954" y="2863850"/>
            <a:ext cx="1859805" cy="584775"/>
          </a:xfrm>
          <a:prstGeom prst="rect">
            <a:avLst/>
          </a:prstGeom>
        </p:spPr>
        <p:txBody>
          <a:bodyPr wrap="none">
            <a:spAutoFit/>
          </a:bodyPr>
          <a:lstStyle/>
          <a:p>
            <a:r>
              <a:rPr lang="en-US" sz="32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2. Chủ đề</a:t>
            </a:r>
            <a:endParaRPr lang="en-GB" sz="3200">
              <a:effectLst>
                <a:outerShdw blurRad="38100" dist="38100" dir="2700000" algn="tl">
                  <a:srgbClr val="000000">
                    <a:alpha val="43137"/>
                  </a:srgbClr>
                </a:outerShdw>
              </a:effectLst>
            </a:endParaRPr>
          </a:p>
        </p:txBody>
      </p:sp>
      <p:sp>
        <p:nvSpPr>
          <p:cNvPr id="14" name="Rectangle 13"/>
          <p:cNvSpPr/>
          <p:nvPr/>
        </p:nvSpPr>
        <p:spPr>
          <a:xfrm>
            <a:off x="2916072" y="3431554"/>
            <a:ext cx="7777327" cy="2308324"/>
          </a:xfrm>
          <a:prstGeom prst="rect">
            <a:avLst/>
          </a:prstGeom>
        </p:spPr>
        <p:txBody>
          <a:bodyPr wrap="square">
            <a:spAutoFit/>
          </a:bodyPr>
          <a:lstStyle/>
          <a:p>
            <a:pPr>
              <a:lnSpc>
                <a:spcPct val="150000"/>
              </a:lnSpc>
            </a:pPr>
            <a:r>
              <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Đúc kết nhận thức về tự nhiên và xã hội, kinh nghiệm về đạo đức và cách ứng xử trong đời sống.</a:t>
            </a:r>
            <a:endParaRPr lang="en-GB" sz="3200">
              <a:effectLst>
                <a:outerShdw blurRad="38100" dist="38100" dir="2700000" algn="tl">
                  <a:srgbClr val="000000">
                    <a:alpha val="43137"/>
                  </a:srgbClr>
                </a:outerShdw>
              </a:effectLst>
            </a:endParaRPr>
          </a:p>
        </p:txBody>
      </p:sp>
      <p:sp>
        <p:nvSpPr>
          <p:cNvPr id="15" name="Rectangle 14"/>
          <p:cNvSpPr/>
          <p:nvPr/>
        </p:nvSpPr>
        <p:spPr>
          <a:xfrm>
            <a:off x="3051969" y="5790798"/>
            <a:ext cx="2379177" cy="584775"/>
          </a:xfrm>
          <a:prstGeom prst="rect">
            <a:avLst/>
          </a:prstGeom>
        </p:spPr>
        <p:txBody>
          <a:bodyPr wrap="none">
            <a:spAutoFit/>
          </a:bodyPr>
          <a:lstStyle/>
          <a:p>
            <a:r>
              <a:rPr lang="en-US" sz="3200" b="1">
                <a:solidFill>
                  <a:srgbClr val="0070C0"/>
                </a:solidFill>
                <a:effectLst>
                  <a:outerShdw blurRad="38100" dist="38100" dir="2700000" algn="tl">
                    <a:srgbClr val="000000">
                      <a:alpha val="43137"/>
                    </a:srgbClr>
                  </a:outerShdw>
                </a:effectLst>
                <a:latin typeface="Times New Roman" panose="02020603050405020304" pitchFamily="18" charset="0"/>
                <a:ea typeface="MS Mincho"/>
              </a:rPr>
              <a:t>3. Hình thức</a:t>
            </a:r>
            <a:endParaRPr lang="en-GB" sz="3200">
              <a:effectLst>
                <a:outerShdw blurRad="38100" dist="38100" dir="2700000" algn="tl">
                  <a:srgbClr val="000000">
                    <a:alpha val="43137"/>
                  </a:srgbClr>
                </a:outerShdw>
              </a:effectLst>
            </a:endParaRPr>
          </a:p>
        </p:txBody>
      </p:sp>
      <p:sp>
        <p:nvSpPr>
          <p:cNvPr id="16" name="Rectangle 15"/>
          <p:cNvSpPr/>
          <p:nvPr/>
        </p:nvSpPr>
        <p:spPr>
          <a:xfrm>
            <a:off x="3051969" y="6580244"/>
            <a:ext cx="7436651" cy="584775"/>
          </a:xfrm>
          <a:prstGeom prst="rect">
            <a:avLst/>
          </a:prstGeom>
        </p:spPr>
        <p:txBody>
          <a:bodyPr wrap="none">
            <a:spAutoFit/>
          </a:bodyPr>
          <a:lstStyle/>
          <a:p>
            <a:pPr algn="just">
              <a:spcAft>
                <a:spcPts val="0"/>
              </a:spcAft>
            </a:pPr>
            <a:r>
              <a:rPr lang="en-US"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Ngắn gọn, nhịp nhàng, cân đối, có vần điệu.</a:t>
            </a:r>
            <a:endParaRPr lang="en-GB" sz="2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D958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315880">
            <a:off x="-150138" y="5170510"/>
            <a:ext cx="2683719" cy="21076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46972" y="140707"/>
            <a:ext cx="8297879" cy="7301239"/>
          </a:xfrm>
          <a:prstGeom prst="rect">
            <a:avLst/>
          </a:prstGeom>
        </p:spPr>
      </p:pic>
      <p:grpSp>
        <p:nvGrpSpPr>
          <p:cNvPr id="5" name="Group 5"/>
          <p:cNvGrpSpPr/>
          <p:nvPr/>
        </p:nvGrpSpPr>
        <p:grpSpPr>
          <a:xfrm>
            <a:off x="1" y="0"/>
            <a:ext cx="2298700" cy="1003168"/>
            <a:chOff x="0" y="0"/>
            <a:chExt cx="2423495" cy="940711"/>
          </a:xfrm>
        </p:grpSpPr>
        <p:sp>
          <p:nvSpPr>
            <p:cNvPr id="6" name="Freeform 6"/>
            <p:cNvSpPr/>
            <p:nvPr/>
          </p:nvSpPr>
          <p:spPr>
            <a:xfrm>
              <a:off x="0" y="0"/>
              <a:ext cx="2423495" cy="940711"/>
            </a:xfrm>
            <a:custGeom>
              <a:avLst/>
              <a:gdLst/>
              <a:ahLst/>
              <a:cxnLst/>
              <a:rect l="l" t="t" r="r" b="b"/>
              <a:pathLst>
                <a:path w="2423495" h="940711">
                  <a:moveTo>
                    <a:pt x="2423495" y="279400"/>
                  </a:moveTo>
                  <a:lnTo>
                    <a:pt x="2423495" y="0"/>
                  </a:lnTo>
                  <a:lnTo>
                    <a:pt x="0" y="0"/>
                  </a:lnTo>
                  <a:lnTo>
                    <a:pt x="0" y="940711"/>
                  </a:lnTo>
                  <a:lnTo>
                    <a:pt x="2423495" y="940711"/>
                  </a:lnTo>
                  <a:lnTo>
                    <a:pt x="2423495" y="279400"/>
                  </a:lnTo>
                  <a:close/>
                  <a:moveTo>
                    <a:pt x="2344755" y="279400"/>
                  </a:moveTo>
                  <a:lnTo>
                    <a:pt x="2344755" y="861971"/>
                  </a:lnTo>
                  <a:lnTo>
                    <a:pt x="78740" y="861971"/>
                  </a:lnTo>
                  <a:lnTo>
                    <a:pt x="78740" y="78740"/>
                  </a:lnTo>
                  <a:lnTo>
                    <a:pt x="2344755" y="78740"/>
                  </a:lnTo>
                  <a:lnTo>
                    <a:pt x="2344755" y="279400"/>
                  </a:lnTo>
                  <a:close/>
                </a:path>
              </a:pathLst>
            </a:custGeom>
            <a:solidFill>
              <a:srgbClr val="FFE0A2"/>
            </a:solidFill>
          </p:spPr>
        </p:sp>
      </p:grpSp>
      <p:sp>
        <p:nvSpPr>
          <p:cNvPr id="8" name="TextBox 7"/>
          <p:cNvSpPr txBox="1"/>
          <p:nvPr/>
        </p:nvSpPr>
        <p:spPr>
          <a:xfrm>
            <a:off x="26428" y="169409"/>
            <a:ext cx="2191294" cy="664349"/>
          </a:xfrm>
          <a:prstGeom prst="rect">
            <a:avLst/>
          </a:prstGeom>
        </p:spPr>
        <p:txBody>
          <a:bodyPr lIns="0" tIns="0" rIns="0" bIns="0" rtlCol="0" anchor="t">
            <a:spAutoFit/>
          </a:bodyPr>
          <a:lstStyle/>
          <a:p>
            <a:pPr algn="ctr">
              <a:lnSpc>
                <a:spcPts val="2656"/>
              </a:lnSpc>
            </a:pPr>
            <a:r>
              <a:rPr lang="vi-VN" sz="1897" b="1">
                <a:solidFill>
                  <a:srgbClr val="FFC000"/>
                </a:solidFill>
                <a:effectLst>
                  <a:outerShdw blurRad="38100" dist="38100" dir="2700000" algn="tl">
                    <a:srgbClr val="000000">
                      <a:alpha val="43137"/>
                    </a:srgbClr>
                  </a:outerShdw>
                </a:effectLst>
                <a:latin typeface="Quicksand"/>
              </a:rPr>
              <a:t>MỘT SỐ CÂU TỤC NGỮ VIỆT NAM</a:t>
            </a:r>
            <a:endParaRPr lang="en-US" sz="1897" b="1">
              <a:solidFill>
                <a:srgbClr val="FFC000"/>
              </a:solidFill>
              <a:effectLst>
                <a:outerShdw blurRad="38100" dist="38100" dir="2700000" algn="tl">
                  <a:srgbClr val="000000">
                    <a:alpha val="43137"/>
                  </a:srgbClr>
                </a:outerShdw>
              </a:effectLst>
              <a:latin typeface="Quicksand"/>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5" y="2025650"/>
            <a:ext cx="1981200" cy="2857500"/>
          </a:xfrm>
          <a:prstGeom prst="rect">
            <a:avLst/>
          </a:prstGeom>
        </p:spPr>
      </p:pic>
      <p:sp>
        <p:nvSpPr>
          <p:cNvPr id="4" name="Rectangle 3"/>
          <p:cNvSpPr/>
          <p:nvPr/>
        </p:nvSpPr>
        <p:spPr>
          <a:xfrm>
            <a:off x="3136900" y="656950"/>
            <a:ext cx="6673622" cy="707886"/>
          </a:xfrm>
          <a:prstGeom prst="rect">
            <a:avLst/>
          </a:prstGeom>
        </p:spPr>
        <p:txBody>
          <a:bodyPr wrap="none">
            <a:spAutoFit/>
          </a:bodyPr>
          <a:lstStyle/>
          <a:p>
            <a:r>
              <a:rPr lang="pt-BR" sz="4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II. Khám phá chi tiết văn bản</a:t>
            </a:r>
            <a:endParaRPr lang="en-GB" sz="4000">
              <a:effectLst>
                <a:outerShdw blurRad="38100" dist="38100" dir="2700000" algn="tl">
                  <a:srgbClr val="000000">
                    <a:alpha val="43137"/>
                  </a:srgbClr>
                </a:outerShdw>
              </a:effectLst>
            </a:endParaRPr>
          </a:p>
        </p:txBody>
      </p:sp>
      <p:sp>
        <p:nvSpPr>
          <p:cNvPr id="12" name="Up Ribbon 11"/>
          <p:cNvSpPr/>
          <p:nvPr/>
        </p:nvSpPr>
        <p:spPr>
          <a:xfrm>
            <a:off x="2984956" y="2406650"/>
            <a:ext cx="7209016" cy="2329067"/>
          </a:xfrm>
          <a:prstGeom prst="ribbon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346700" y="2576356"/>
            <a:ext cx="3032026" cy="1569660"/>
          </a:xfrm>
          <a:prstGeom prst="rect">
            <a:avLst/>
          </a:prstGeom>
          <a:noFill/>
        </p:spPr>
        <p:txBody>
          <a:bodyPr wrap="square" rtlCol="0">
            <a:spAutoFit/>
          </a:bodyPr>
          <a:lstStyle/>
          <a:p>
            <a:r>
              <a:rPr lang="vi-VN" sz="4800" b="1">
                <a:solidFill>
                  <a:schemeClr val="bg1"/>
                </a:solidFill>
                <a:effectLst>
                  <a:outerShdw blurRad="38100" dist="38100" dir="2700000" algn="tl">
                    <a:srgbClr val="000000">
                      <a:alpha val="43137"/>
                    </a:srgbClr>
                  </a:outerShdw>
                </a:effectLst>
              </a:rPr>
              <a:t>   </a:t>
            </a:r>
            <a:r>
              <a:rPr lang="vi-VN" sz="4800" b="1">
                <a:solidFill>
                  <a:schemeClr val="bg2">
                    <a:lumMod val="10000"/>
                  </a:schemeClr>
                </a:solidFill>
                <a:effectLst>
                  <a:outerShdw blurRad="38100" dist="38100" dir="2700000" algn="tl">
                    <a:srgbClr val="000000">
                      <a:alpha val="43137"/>
                    </a:srgbClr>
                  </a:outerShdw>
                </a:effectLst>
              </a:rPr>
              <a:t>PHIẾU </a:t>
            </a:r>
          </a:p>
          <a:p>
            <a:r>
              <a:rPr lang="vi-VN" sz="4800" b="1">
                <a:solidFill>
                  <a:schemeClr val="bg2">
                    <a:lumMod val="10000"/>
                  </a:schemeClr>
                </a:solidFill>
                <a:effectLst>
                  <a:outerShdw blurRad="38100" dist="38100" dir="2700000" algn="tl">
                    <a:srgbClr val="000000">
                      <a:alpha val="43137"/>
                    </a:srgbClr>
                  </a:outerShdw>
                </a:effectLst>
              </a:rPr>
              <a:t>HỌC TẬP</a:t>
            </a:r>
            <a:endParaRPr lang="en-GB" sz="4800" b="1">
              <a:solidFill>
                <a:schemeClr val="bg2">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circle(in)">
                                      <p:cBhvr>
                                        <p:cTn id="25" dur="2000"/>
                                        <p:tgtEl>
                                          <p:spTgt spid="4">
                                            <p:txEl>
                                              <p:pRg st="0" end="0"/>
                                            </p:txEl>
                                          </p:spTgt>
                                        </p:tgtEl>
                                      </p:cBhvr>
                                    </p:animEffect>
                                  </p:childTnLst>
                                </p:cTn>
                              </p:par>
                              <p:par>
                                <p:cTn id="26" presetID="26"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3501</Words>
  <Application>Microsoft Office PowerPoint</Application>
  <PresentationFormat>Custom</PresentationFormat>
  <Paragraphs>308</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Quicksand</vt:lpstr>
      <vt:lpstr>Palatino Linotype</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chú gấu Care Bear Dã ngoại Toán Vấn đề Bảng làm việc Số hoá</dc:title>
  <dc:creator>asus PC</dc:creator>
  <cp:lastModifiedBy>Administrator</cp:lastModifiedBy>
  <cp:revision>38</cp:revision>
  <dcterms:created xsi:type="dcterms:W3CDTF">2006-08-16T00:00:00Z</dcterms:created>
  <dcterms:modified xsi:type="dcterms:W3CDTF">2025-01-13T03:53:25Z</dcterms:modified>
  <dc:identifier>DAFTJl1-9Ik</dc:identifier>
</cp:coreProperties>
</file>