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96" r:id="rId6"/>
    <p:sldId id="297" r:id="rId7"/>
    <p:sldId id="293" r:id="rId8"/>
    <p:sldId id="264" r:id="rId9"/>
    <p:sldId id="265" r:id="rId10"/>
    <p:sldId id="306" r:id="rId11"/>
    <p:sldId id="270" r:id="rId12"/>
    <p:sldId id="292" r:id="rId13"/>
    <p:sldId id="298" r:id="rId14"/>
    <p:sldId id="299" r:id="rId15"/>
    <p:sldId id="300" r:id="rId16"/>
    <p:sldId id="301" r:id="rId17"/>
    <p:sldId id="302" r:id="rId18"/>
    <p:sldId id="304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7" clrIdx="0">
    <p:extLst>
      <p:ext uri="{19B8F6BF-5375-455C-9EA6-DF929625EA0E}">
        <p15:presenceInfo xmlns:p15="http://schemas.microsoft.com/office/powerpoint/2012/main" userId="921f379a6e005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0000FF"/>
    <a:srgbClr val="FFD347"/>
    <a:srgbClr val="15142A"/>
    <a:srgbClr val="FAED3B"/>
    <a:srgbClr val="70AD47"/>
    <a:srgbClr val="3CDFE6"/>
    <a:srgbClr val="0C0D0E"/>
    <a:srgbClr val="1F4E7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463" autoAdjust="0"/>
  </p:normalViewPr>
  <p:slideViewPr>
    <p:cSldViewPr snapToGrid="0">
      <p:cViewPr>
        <p:scale>
          <a:sx n="25" d="100"/>
          <a:sy n="25" d="100"/>
        </p:scale>
        <p:origin x="158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25:47.529" idx="4">
    <p:pos x="-1366" y="106"/>
    <p:text>để đóng khung nền trắng cho dễ nhìn ạ</p:text>
    <p:extLst>
      <p:ext uri="{C676402C-5697-4E1C-873F-D02D1690AC5C}">
        <p15:threadingInfo xmlns:p15="http://schemas.microsoft.com/office/powerpoint/2012/main" timeZoneBias="-420"/>
      </p:ext>
    </p:extLst>
  </p:cm>
  <p:cm authorId="1" dt="2023-07-22T15:33:10.207" idx="10">
    <p:pos x="-1142" y="426"/>
    <p:text>Nên sử dụng VD, LT trong sgk để phù hợp vs nhiều địa phương hơn.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31:14.320" idx="8">
    <p:pos x="7194" y="316"/>
    <p:text>đưa biến x, y vào MT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34:51.836" idx="12">
    <p:pos x="-543" y="2139"/>
    <p:text>đây có phải LT6 trong sgk đâu?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nhóm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tiếp sức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nhóm nhận xét.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bảng, đặt vấn đề đi vào bài mới.</a:t>
            </a:r>
            <a:endParaRPr lang="en-US" b="1" i="1" dirty="0">
              <a:solidFill>
                <a:srgbClr val="7030A0"/>
              </a:solidFill>
              <a:latin typeface=".VnSouthern" panose="020B7200000000000000" pitchFamily="34" charset="0"/>
              <a:cs typeface="Arial" panose="020B0604020202020204" pitchFamily="34" charset="0"/>
            </a:endParaRPr>
          </a:p>
          <a:p>
            <a:endParaRPr lang="en-US" dirty="0">
              <a:latin typeface=".VnSouthern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nhấn vào chú bé để quay lại trò chơi ban 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Thầy cô nhấn vào chú bé để quay lại trò chơi ban đầu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5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Thầy cô nhấn vào chú bé để quay lại trò chơi ban đầu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Thầy cô nhấn vào chú bé để quay lại trò chơi ban đầu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và chiếu quy tắc trên slide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Gv Trình bày mẫu câu a trên bảng,</a:t>
            </a:r>
          </a:p>
          <a:p>
            <a:pPr algn="l"/>
            <a:r>
              <a:rPr lang="en-US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làm câu b,c,d vào vở, 2 em lên bảng ttrinhf bày câu</a:t>
            </a:r>
            <a:r>
              <a:rPr lang="vi-VN" b="1" i="1" baseline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b,c,d ( mỗi em 1 câu)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nhận xét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cặp đôi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nhóm trình bày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cặp đôi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nhóm trình bày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làm vào vở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2 hs Đại diện lớp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đánh giá.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Gv Trình bày mẫu câu a trên slide,</a:t>
            </a:r>
          </a:p>
          <a:p>
            <a:pPr algn="l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nắm vững khái nệm thu gọn đa thức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6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làm câu b,c,</a:t>
            </a:r>
            <a:r>
              <a:rPr lang="vi-VN" b="1" i="1" baseline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;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2 em đại diện lên bảng trình bày câu</a:t>
            </a:r>
            <a:r>
              <a:rPr lang="vi-VN" b="1" i="1" baseline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b,c ( mỗi em 1 câu)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nhận xét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cả lớp tham gia trò chơi, </a:t>
            </a:r>
          </a:p>
          <a:p>
            <a:pPr marL="171450" indent="-171450">
              <a:buFontTx/>
              <a:buChar char="-"/>
            </a:pPr>
            <a:r>
              <a:rPr lang="vi-VN" dirty="0"/>
              <a:t>em dc chọn, lựa chọn mùa mình thích, nhận gói câu hỏi và lên bảng trình bày bài</a:t>
            </a:r>
          </a:p>
          <a:p>
            <a:pPr marL="171450" indent="-171450">
              <a:buFontTx/>
              <a:buChar char="-"/>
            </a:pPr>
            <a:r>
              <a:rPr lang="vi-VN" dirty="0"/>
              <a:t>cả lớp làm vào vở, nhận xét, đánh giá bài làm của bạn</a:t>
            </a:r>
          </a:p>
          <a:p>
            <a:pPr marL="171450" indent="-171450">
              <a:buFontTx/>
              <a:buChar char="-"/>
            </a:pPr>
            <a:r>
              <a:rPr lang="vi-VN" dirty="0"/>
              <a:t>Gv  chữa bài trên bảng..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27/07/2023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comments" Target="../comments/comment3.xml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12" Type="http://schemas.openxmlformats.org/officeDocument/2006/relationships/image" Target="../media/image43.png"/><Relationship Id="rId2" Type="http://schemas.microsoft.com/office/2007/relationships/media" Target="../media/media2.WAV"/><Relationship Id="rId16" Type="http://schemas.openxmlformats.org/officeDocument/2006/relationships/image" Target="../media/image46.gif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5" Type="http://schemas.openxmlformats.org/officeDocument/2006/relationships/image" Target="../media/image45.gif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9.xml"/><Relationship Id="rId9" Type="http://schemas.openxmlformats.org/officeDocument/2006/relationships/slide" Target="slide14.xml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slide" Target="slide11.xml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9.wmf"/><Relationship Id="rId4" Type="http://schemas.openxmlformats.org/officeDocument/2006/relationships/image" Target="../media/image45.gi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slide" Target="slide11.xml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6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slide" Target="slide11.xml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8.bin"/><Relationship Id="rId3" Type="http://schemas.openxmlformats.org/officeDocument/2006/relationships/slide" Target="slide11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0.wmf"/><Relationship Id="rId4" Type="http://schemas.openxmlformats.org/officeDocument/2006/relationships/image" Target="../media/image45.gi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video" Target="../media/media1.mp4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microsoft.com/office/2007/relationships/media" Target="../media/media1.mp4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5.png"/><Relationship Id="rId4" Type="http://schemas.openxmlformats.org/officeDocument/2006/relationships/image" Target="../media/image32.w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742" y="2347985"/>
            <a:ext cx="12365738" cy="1417123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THỨC NHIỀU BIẾN, ĐA THỨC NHIỀU BIẾN </a:t>
            </a:r>
            <a:b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 Nguyễn Thị Hồng Hải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4055541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66972" y="26222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44742" y="1700377"/>
            <a:ext cx="6762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-1"/>
            <a:ext cx="13558196" cy="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9534" y="3150517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07258"/>
              </p:ext>
            </p:extLst>
          </p:nvPr>
        </p:nvGraphicFramePr>
        <p:xfrm>
          <a:off x="1250311" y="932268"/>
          <a:ext cx="44767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228600" progId="Equation.DSMT4">
                  <p:embed/>
                </p:oleObj>
              </mc:Choice>
              <mc:Fallback>
                <p:oleObj name="Equation" r:id="rId3" imgW="20062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11" y="932268"/>
                        <a:ext cx="4476750" cy="614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62686"/>
              </p:ext>
            </p:extLst>
          </p:nvPr>
        </p:nvGraphicFramePr>
        <p:xfrm>
          <a:off x="1250311" y="1680273"/>
          <a:ext cx="4083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880" imgH="228600" progId="Equation.DSMT4">
                  <p:embed/>
                </p:oleObj>
              </mc:Choice>
              <mc:Fallback>
                <p:oleObj name="Equation" r:id="rId5" imgW="173988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11" y="1680273"/>
                        <a:ext cx="408305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29576" y="170261"/>
            <a:ext cx="3966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thức:</a:t>
            </a: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808" y="200653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7586" y="2478897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96617"/>
              </p:ext>
            </p:extLst>
          </p:nvPr>
        </p:nvGraphicFramePr>
        <p:xfrm>
          <a:off x="1195152" y="3225708"/>
          <a:ext cx="44767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228600" progId="Equation.DSMT4">
                  <p:embed/>
                </p:oleObj>
              </mc:Choice>
              <mc:Fallback>
                <p:oleObj name="Equation" r:id="rId3" imgW="20062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152" y="3225708"/>
                        <a:ext cx="4476750" cy="614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22080"/>
              </p:ext>
            </p:extLst>
          </p:nvPr>
        </p:nvGraphicFramePr>
        <p:xfrm>
          <a:off x="5857067" y="3225708"/>
          <a:ext cx="48736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84120" imgH="533160" progId="Equation.DSMT4">
                  <p:embed/>
                </p:oleObj>
              </mc:Choice>
              <mc:Fallback>
                <p:oleObj name="Equation" r:id="rId7" imgW="2184120" imgH="5331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067" y="3225708"/>
                        <a:ext cx="4873625" cy="1433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4776"/>
              </p:ext>
            </p:extLst>
          </p:nvPr>
        </p:nvGraphicFramePr>
        <p:xfrm>
          <a:off x="1180377" y="4779443"/>
          <a:ext cx="4083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880" imgH="228600" progId="Equation.DSMT4">
                  <p:embed/>
                </p:oleObj>
              </mc:Choice>
              <mc:Fallback>
                <p:oleObj name="Equation" r:id="rId5" imgW="173988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377" y="4779443"/>
                        <a:ext cx="408305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91425"/>
              </p:ext>
            </p:extLst>
          </p:nvPr>
        </p:nvGraphicFramePr>
        <p:xfrm>
          <a:off x="5290920" y="4779443"/>
          <a:ext cx="42021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90640" imgH="533160" progId="Equation.DSMT4">
                  <p:embed/>
                </p:oleObj>
              </mc:Choice>
              <mc:Fallback>
                <p:oleObj name="Equation" r:id="rId9" imgW="1790640" imgH="5331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920" y="4779443"/>
                        <a:ext cx="4202112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1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6" y="1531035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55912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6" y="3855912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182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3632" y="818550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37" y="223238"/>
            <a:ext cx="714375" cy="1190625"/>
          </a:xfrm>
          <a:prstGeom prst="rect">
            <a:avLst/>
          </a:prstGeom>
        </p:spPr>
      </p:pic>
      <p:sp>
        <p:nvSpPr>
          <p:cNvPr id="1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618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0221" y="256090"/>
            <a:ext cx="8305800" cy="3882189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4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775224"/>
              </p:ext>
            </p:extLst>
          </p:nvPr>
        </p:nvGraphicFramePr>
        <p:xfrm>
          <a:off x="3747252" y="1532022"/>
          <a:ext cx="41783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228600" progId="Equation.DSMT4">
                  <p:embed/>
                </p:oleObj>
              </mc:Choice>
              <mc:Fallback>
                <p:oleObj name="Equation" r:id="rId5" imgW="15620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52" y="1532022"/>
                        <a:ext cx="417830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6314" y="650087"/>
            <a:ext cx="56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29301"/>
              </p:ext>
            </p:extLst>
          </p:nvPr>
        </p:nvGraphicFramePr>
        <p:xfrm>
          <a:off x="3672434" y="2197185"/>
          <a:ext cx="4327936" cy="81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5000" imgH="279400" progId="Equation.DSMT4">
                  <p:embed/>
                </p:oleObj>
              </mc:Choice>
              <mc:Fallback>
                <p:oleObj name="Equation" r:id="rId7" imgW="1905000" imgH="279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434" y="2197185"/>
                        <a:ext cx="4327936" cy="818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48201"/>
              </p:ext>
            </p:extLst>
          </p:nvPr>
        </p:nvGraphicFramePr>
        <p:xfrm>
          <a:off x="3672434" y="2887073"/>
          <a:ext cx="2596312" cy="69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28600" progId="Equation.DSMT4">
                  <p:embed/>
                </p:oleObj>
              </mc:Choice>
              <mc:Fallback>
                <p:oleObj name="Equation" r:id="rId9" imgW="965200" imgH="2286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434" y="2887073"/>
                        <a:ext cx="2596312" cy="694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743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81188" y="208548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7295" y="346874"/>
            <a:ext cx="562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59446"/>
              </p:ext>
            </p:extLst>
          </p:nvPr>
        </p:nvGraphicFramePr>
        <p:xfrm>
          <a:off x="3948113" y="1069975"/>
          <a:ext cx="436654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069975"/>
                        <a:ext cx="4366547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0773"/>
              </p:ext>
            </p:extLst>
          </p:nvPr>
        </p:nvGraphicFramePr>
        <p:xfrm>
          <a:off x="3697286" y="2127241"/>
          <a:ext cx="57975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19240" imgH="431640" progId="Equation.DSMT4">
                  <p:embed/>
                </p:oleObj>
              </mc:Choice>
              <mc:Fallback>
                <p:oleObj name="Equation" r:id="rId7" imgW="2019240" imgH="431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6" y="2127241"/>
                        <a:ext cx="5797588" cy="1298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511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8967" y="5382"/>
            <a:ext cx="10956758" cy="4169803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1" y="145589"/>
            <a:ext cx="10447465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bể bơi hình chữ nhật với chiều dài 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(m),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(m).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đầu bể bơi đó không chứa nước. Buổi sáng, người ta bơm nước vào bể đến độ cao của mực nước </a:t>
            </a:r>
            <a:r>
              <a:rPr lang="vi-VN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1(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m).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 chiều, người ta tiếp tục bơm nước vào bể để độ cao của mực nước tă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en-US" sz="32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vi-VN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m).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đa thức biểu thị tổng thể tích nước trong bể sau hai lần bơm?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86492" y="2923576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551" y="4344584"/>
            <a:ext cx="11491243" cy="2169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28152"/>
              </p:ext>
            </p:extLst>
          </p:nvPr>
        </p:nvGraphicFramePr>
        <p:xfrm>
          <a:off x="8441472" y="5791201"/>
          <a:ext cx="2588053" cy="71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472" y="5791201"/>
                        <a:ext cx="2588053" cy="71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6372"/>
              </p:ext>
            </p:extLst>
          </p:nvPr>
        </p:nvGraphicFramePr>
        <p:xfrm>
          <a:off x="10053541" y="311790"/>
          <a:ext cx="393640" cy="43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53541" y="311790"/>
                        <a:ext cx="393640" cy="43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278434"/>
              </p:ext>
            </p:extLst>
          </p:nvPr>
        </p:nvGraphicFramePr>
        <p:xfrm>
          <a:off x="3521248" y="844692"/>
          <a:ext cx="435935" cy="5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1248" y="844692"/>
                        <a:ext cx="435935" cy="5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563417"/>
              </p:ext>
            </p:extLst>
          </p:nvPr>
        </p:nvGraphicFramePr>
        <p:xfrm>
          <a:off x="794582" y="3139040"/>
          <a:ext cx="461630" cy="42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4582" y="3139040"/>
                        <a:ext cx="461630" cy="42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51387"/>
              </p:ext>
            </p:extLst>
          </p:nvPr>
        </p:nvGraphicFramePr>
        <p:xfrm>
          <a:off x="8161338" y="4478504"/>
          <a:ext cx="1663700" cy="75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28600" progId="Equation.DSMT4">
                  <p:embed/>
                </p:oleObj>
              </mc:Choice>
              <mc:Fallback>
                <p:oleObj name="Equation" r:id="rId11" imgW="5331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338" y="4478504"/>
                        <a:ext cx="1663700" cy="75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6626" y="4563329"/>
            <a:ext cx="8191666" cy="2588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tích nước trong bể sau buổi sáng là: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vi-VN" sz="32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Thể tích nước trong bể sau buổi chiều là: 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vi-VN" sz="32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Thể tích nước trong bể sau hai lần bơm là: 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5392"/>
              </p:ext>
            </p:extLst>
          </p:nvPr>
        </p:nvGraphicFramePr>
        <p:xfrm>
          <a:off x="8172357" y="5148713"/>
          <a:ext cx="18224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28600" progId="Equation.DSMT4">
                  <p:embed/>
                </p:oleObj>
              </mc:Choice>
              <mc:Fallback>
                <p:oleObj name="Equation" r:id="rId13" imgW="5839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357" y="5148713"/>
                        <a:ext cx="1822450" cy="725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135" y="4357521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4082" y="348496"/>
            <a:ext cx="11266098" cy="2938362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26720"/>
              </p:ext>
            </p:extLst>
          </p:nvPr>
        </p:nvGraphicFramePr>
        <p:xfrm>
          <a:off x="5648106" y="417215"/>
          <a:ext cx="4181695" cy="70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228600" progId="Equation.DSMT4">
                  <p:embed/>
                </p:oleObj>
              </mc:Choice>
              <mc:Fallback>
                <p:oleObj name="Equation" r:id="rId5" imgW="134604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8106" y="417215"/>
                        <a:ext cx="4181695" cy="709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479" y="431321"/>
            <a:ext cx="4988866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đa 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biết: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62772"/>
              </p:ext>
            </p:extLst>
          </p:nvPr>
        </p:nvGraphicFramePr>
        <p:xfrm>
          <a:off x="5876370" y="1079619"/>
          <a:ext cx="3953431" cy="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228600" progId="Equation.DSMT4">
                  <p:embed/>
                </p:oleObj>
              </mc:Choice>
              <mc:Fallback>
                <p:oleObj name="Equation" r:id="rId7" imgW="12571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6370" y="1079619"/>
                        <a:ext cx="3953431" cy="71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48701"/>
              </p:ext>
            </p:extLst>
          </p:nvPr>
        </p:nvGraphicFramePr>
        <p:xfrm>
          <a:off x="5876370" y="1690016"/>
          <a:ext cx="3612687" cy="77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41200" progId="Equation.DSMT4">
                  <p:embed/>
                </p:oleObj>
              </mc:Choice>
              <mc:Fallback>
                <p:oleObj name="Equation" r:id="rId9" imgW="113004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6370" y="1690016"/>
                        <a:ext cx="3612687" cy="770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24334"/>
              </p:ext>
            </p:extLst>
          </p:nvPr>
        </p:nvGraphicFramePr>
        <p:xfrm>
          <a:off x="5876370" y="2427378"/>
          <a:ext cx="2456747" cy="74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76370" y="2427378"/>
                        <a:ext cx="2456747" cy="749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50524"/>
              </p:ext>
            </p:extLst>
          </p:nvPr>
        </p:nvGraphicFramePr>
        <p:xfrm>
          <a:off x="4301173" y="536927"/>
          <a:ext cx="564125" cy="44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01173" y="536927"/>
                        <a:ext cx="564125" cy="446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3" y="328207"/>
            <a:ext cx="628080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217" y="1674673"/>
            <a:ext cx="10516291" cy="310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tự học ở nhà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Đọc lại toàn bộ nội dung bài đã học.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lại của bài, đọc phần có thể em chưa biết, tiết sau học tiếp.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Btvn: 4 b, 5(sgk), 3,4(sbt trang 8)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92286" y="146957"/>
            <a:ext cx="4686300" cy="5847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300" y="146957"/>
            <a:ext cx="4270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TRÒ CHƠI TIẾP SỨC</a:t>
            </a:r>
            <a:endParaRPr lang="en-US" sz="3200" b="1" dirty="0"/>
          </a:p>
        </p:txBody>
      </p:sp>
      <p:sp>
        <p:nvSpPr>
          <p:cNvPr id="8" name="Pentagon 7"/>
          <p:cNvSpPr/>
          <p:nvPr/>
        </p:nvSpPr>
        <p:spPr>
          <a:xfrm>
            <a:off x="334242" y="768164"/>
            <a:ext cx="2370958" cy="84045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9" y="1736490"/>
            <a:ext cx="11888191" cy="516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yêu cầu cho mỗi nhóm thực hiện.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cs typeface="Arial" panose="020B0604020202020204" pitchFamily="34" charset="0"/>
              </a:rPr>
              <a:t>ớp chia làm 2 nhóm, mỗi nhóm cử 3 bạn lên chơi.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3200" dirty="0">
                <a:cs typeface="Arial" panose="020B0604020202020204" pitchFamily="34" charset="0"/>
              </a:rPr>
              <a:t>Mỗi bạn chơi lần lượt hoàn thành yêu cầu của mình. Bạn sau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cs typeface="Arial" panose="020B0604020202020204" pitchFamily="34" charset="0"/>
              </a:rPr>
              <a:t>có thể sửa sai cho bạn trước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Thời gian chơi: </a:t>
            </a:r>
            <a:r>
              <a:rPr lang="vi-VN" sz="3200" dirty="0">
                <a:cs typeface="Arial" panose="020B0604020202020204" pitchFamily="34" charset="0"/>
              </a:rPr>
              <a:t>2 phút.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Biểu điểm: </a:t>
            </a:r>
            <a:r>
              <a:rPr lang="vi-VN" sz="3200" dirty="0">
                <a:cs typeface="Arial" panose="020B0604020202020204" pitchFamily="34" charset="0"/>
              </a:rPr>
              <a:t>Mỗi yêu cầu đúng được 10 điểm.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vi-VN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237744"/>
            <a:ext cx="5711505" cy="464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440" y="464877"/>
            <a:ext cx="5386988" cy="319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u="sng" dirty="0">
                <a:solidFill>
                  <a:srgbClr val="FF0000"/>
                </a:solidFill>
              </a:rPr>
              <a:t>YÊU CẦU NHÓM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ạng</a:t>
            </a: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b) Tính tổng 2 đơn thức trên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c) Tính hiệu 2 đơn thức trên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5" y="4884835"/>
            <a:ext cx="2518104" cy="18425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</a:t>
              </a:r>
              <a:r>
                <a:rPr lang="vi-VN" sz="2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I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906541"/>
              </p:ext>
            </p:extLst>
          </p:nvPr>
        </p:nvGraphicFramePr>
        <p:xfrm>
          <a:off x="4380891" y="1963129"/>
          <a:ext cx="683290" cy="54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03040" progId="Equation.DSMT4">
                  <p:embed/>
                </p:oleObj>
              </mc:Choice>
              <mc:Fallback>
                <p:oleObj name="Equation" r:id="rId4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0891" y="1963129"/>
                        <a:ext cx="683290" cy="546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711505" y="296912"/>
            <a:ext cx="5721628" cy="4647091"/>
          </a:xfrm>
          <a:prstGeom prst="roundRect">
            <a:avLst/>
          </a:prstGeom>
          <a:solidFill>
            <a:srgbClr val="A7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81917"/>
              </p:ext>
            </p:extLst>
          </p:nvPr>
        </p:nvGraphicFramePr>
        <p:xfrm>
          <a:off x="10126319" y="1929262"/>
          <a:ext cx="922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228600" progId="Equation.DSMT4">
                  <p:embed/>
                </p:oleObj>
              </mc:Choice>
              <mc:Fallback>
                <p:oleObj name="Equation" r:id="rId6" imgW="3427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26319" y="1929262"/>
                        <a:ext cx="922337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12687" y="470185"/>
            <a:ext cx="5431872" cy="319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u="sng" dirty="0"/>
              <a:t>YÊU CẦU NHÓM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ạng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b) Tính tổng 2 </a:t>
            </a:r>
            <a:r>
              <a:rPr lang="vi-VN" sz="320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 </a:t>
            </a:r>
            <a:r>
              <a:rPr lang="vi-VN" sz="3200">
                <a:ea typeface="DengXian"/>
                <a:cs typeface="Arial" panose="020B0604020202020204" pitchFamily="34" charset="0"/>
              </a:rPr>
              <a:t>thức </a:t>
            </a:r>
            <a:r>
              <a:rPr lang="vi-VN" sz="3200" dirty="0">
                <a:ea typeface="DengXian"/>
                <a:cs typeface="Arial" panose="020B0604020202020204" pitchFamily="34" charset="0"/>
              </a:rPr>
              <a:t>trên</a:t>
            </a:r>
            <a:endParaRPr lang="en-US" sz="3600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ea typeface="DengXian"/>
                <a:cs typeface="Arial" panose="020B0604020202020204" pitchFamily="34" charset="0"/>
              </a:rPr>
              <a:t>c) Tính hiệu 2 đơn thức rên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097" y="27882"/>
            <a:ext cx="10903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  <a:r>
              <a:rPr lang="vi-VN" sz="4800" b="1">
                <a:solidFill>
                  <a:srgbClr val="FF0000"/>
                </a:solidFill>
              </a:rPr>
              <a:t>. </a:t>
            </a:r>
            <a:r>
              <a:rPr lang="vi-VN" sz="4800" b="1" dirty="0">
                <a:solidFill>
                  <a:srgbClr val="FF0000"/>
                </a:solidFill>
              </a:rPr>
              <a:t>Cộng trừ các đơn thức đồng dạng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460" y="2132447"/>
            <a:ext cx="11341127" cy="34996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245" indent="-17970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a)</a:t>
            </a:r>
            <a:r>
              <a:rPr lang="en-US" sz="4400" b="1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Quy </a:t>
            </a:r>
            <a:r>
              <a:rPr lang="vi-VN" sz="4400" b="1" dirty="0">
                <a:solidFill>
                  <a:srgbClr val="FF0000"/>
                </a:solidFill>
                <a:ea typeface="Calibri" panose="020F0502020204030204" pitchFamily="34" charset="0"/>
              </a:rPr>
              <a:t>tắc</a:t>
            </a:r>
            <a:r>
              <a:rPr lang="vi-VN" sz="4400" dirty="0">
                <a:solidFill>
                  <a:srgbClr val="FF0000"/>
                </a:solidFill>
                <a:ea typeface="Calibri" panose="020F050202020403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Để cộng (hoặc trừ) các đơn thức đồng dạng ta cộng (hoặc trừ) các hệ số với nhau và giữ nguyên phần biến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7" name="Picture 6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1DE095D2-69C2-4420-AF94-144A32A9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" y="933854"/>
            <a:ext cx="1884863" cy="18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8FF1C2-19AF-A90F-76CB-54E6C3B475DB}"/>
              </a:ext>
            </a:extLst>
          </p:cNvPr>
          <p:cNvGrpSpPr/>
          <p:nvPr/>
        </p:nvGrpSpPr>
        <p:grpSpPr>
          <a:xfrm>
            <a:off x="535668" y="2614985"/>
            <a:ext cx="10897466" cy="3017090"/>
            <a:chOff x="207282" y="2485178"/>
            <a:chExt cx="10897466" cy="301709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99E88CF7-2AC4-6730-A81A-0E0F9F6BCF56}"/>
                </a:ext>
              </a:extLst>
            </p:cNvPr>
            <p:cNvSpPr/>
            <p:nvPr/>
          </p:nvSpPr>
          <p:spPr>
            <a:xfrm>
              <a:off x="207282" y="2485178"/>
              <a:ext cx="10897466" cy="3017090"/>
            </a:xfrm>
            <a:prstGeom prst="wedgeEllipseCallout">
              <a:avLst>
                <a:gd name="adj1" fmla="val -36449"/>
                <a:gd name="adj2" fmla="val -6378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5412" y="2927934"/>
              <a:ext cx="9567246" cy="23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vi-VN" sz="4400" dirty="0"/>
                <a:t>Tương tự quy tắc cộng và trừ đơn thức </a:t>
              </a:r>
              <a:r>
                <a:rPr lang="vi-VN" sz="4400"/>
                <a:t>một biến</a:t>
              </a:r>
              <a:r>
                <a:rPr lang="en-US" sz="4400"/>
                <a:t> </a:t>
              </a:r>
              <a:r>
                <a:rPr lang="vi-VN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em </a:t>
              </a:r>
              <a:r>
                <a:rPr lang="vi-VN" sz="4400" dirty="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hãy nêu </a:t>
              </a:r>
              <a:r>
                <a:rPr lang="vi-VN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cách cộng</a:t>
              </a:r>
              <a:r>
                <a:rPr lang="en-US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vi-VN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400" dirty="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trừ đơn thức đồng dạng?</a:t>
              </a:r>
              <a:endParaRPr lang="en-US" sz="4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6" y="1111334"/>
            <a:ext cx="1479598" cy="1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237972" y="4549517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162915" y="2439010"/>
            <a:ext cx="5368347" cy="689826"/>
            <a:chOff x="4871257" y="83128"/>
            <a:chExt cx="7394523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161535" y="199611"/>
              <a:ext cx="7104245" cy="379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147803" y="1598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748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ng hồ đếm ngược 3 phút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2244" y="3155427"/>
            <a:ext cx="2456488" cy="15108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4726" y="1592405"/>
            <a:ext cx="818751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Tính tổng các đơn thức sau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                                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59136"/>
              </p:ext>
            </p:extLst>
          </p:nvPr>
        </p:nvGraphicFramePr>
        <p:xfrm>
          <a:off x="373063" y="763588"/>
          <a:ext cx="27844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763588"/>
                        <a:ext cx="2784475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1016"/>
              </p:ext>
            </p:extLst>
          </p:nvPr>
        </p:nvGraphicFramePr>
        <p:xfrm>
          <a:off x="4198886" y="742009"/>
          <a:ext cx="24923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886" y="742009"/>
                        <a:ext cx="2492375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81955"/>
              </p:ext>
            </p:extLst>
          </p:nvPr>
        </p:nvGraphicFramePr>
        <p:xfrm>
          <a:off x="7765604" y="783235"/>
          <a:ext cx="35766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228600" progId="Equation.DSMT4">
                  <p:embed/>
                </p:oleObj>
              </mc:Choice>
              <mc:Fallback>
                <p:oleObj name="Equation" r:id="rId10" imgW="154908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604" y="783235"/>
                        <a:ext cx="3576638" cy="61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66671" y="-6203"/>
            <a:ext cx="703298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 Thực hiện phép tính sau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45938"/>
              </p:ext>
            </p:extLst>
          </p:nvPr>
        </p:nvGraphicFramePr>
        <p:xfrm>
          <a:off x="5872163" y="1557338"/>
          <a:ext cx="19177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228600" progId="Equation.DSMT4">
                  <p:embed/>
                </p:oleObj>
              </mc:Choice>
              <mc:Fallback>
                <p:oleObj name="Equation" r:id="rId12" imgW="79992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1557338"/>
                        <a:ext cx="19177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84583" y="2229142"/>
            <a:ext cx="85142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Em có nhận xét gì về tổng các đơn thức trên?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36893"/>
              </p:ext>
            </p:extLst>
          </p:nvPr>
        </p:nvGraphicFramePr>
        <p:xfrm>
          <a:off x="294625" y="3736920"/>
          <a:ext cx="25527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228600" progId="Equation.DSMT4">
                  <p:embed/>
                </p:oleObj>
              </mc:Choice>
              <mc:Fallback>
                <p:oleObj name="Equation" r:id="rId14" imgW="10540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25" y="3736920"/>
                        <a:ext cx="2552700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01136" y="2920458"/>
            <a:ext cx="234782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11913"/>
              </p:ext>
            </p:extLst>
          </p:nvPr>
        </p:nvGraphicFramePr>
        <p:xfrm>
          <a:off x="294625" y="4355093"/>
          <a:ext cx="248126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228600" progId="Equation.DSMT4">
                  <p:embed/>
                </p:oleObj>
              </mc:Choice>
              <mc:Fallback>
                <p:oleObj name="Equation" r:id="rId16" imgW="102852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25" y="4355093"/>
                        <a:ext cx="2481262" cy="58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9565"/>
              </p:ext>
            </p:extLst>
          </p:nvPr>
        </p:nvGraphicFramePr>
        <p:xfrm>
          <a:off x="334312" y="4962212"/>
          <a:ext cx="37893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228600" progId="Equation.DSMT4">
                  <p:embed/>
                </p:oleObj>
              </mc:Choice>
              <mc:Fallback>
                <p:oleObj name="Equation" r:id="rId18" imgW="153648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12" y="4962212"/>
                        <a:ext cx="3789363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77507"/>
              </p:ext>
            </p:extLst>
          </p:nvPr>
        </p:nvGraphicFramePr>
        <p:xfrm>
          <a:off x="4057608" y="4953489"/>
          <a:ext cx="3541662" cy="59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36700" imgH="228600" progId="Equation.DSMT4">
                  <p:embed/>
                </p:oleObj>
              </mc:Choice>
              <mc:Fallback>
                <p:oleObj name="Equation" r:id="rId20" imgW="153670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08" y="4953489"/>
                        <a:ext cx="3541662" cy="592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1651"/>
              </p:ext>
            </p:extLst>
          </p:nvPr>
        </p:nvGraphicFramePr>
        <p:xfrm>
          <a:off x="294625" y="5563875"/>
          <a:ext cx="27098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228600" progId="Equation.DSMT4">
                  <p:embed/>
                </p:oleObj>
              </mc:Choice>
              <mc:Fallback>
                <p:oleObj name="Equation" r:id="rId22" imgW="1002960" imgH="2286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25" y="5563875"/>
                        <a:ext cx="2709862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3732651" y="5611886"/>
            <a:ext cx="8423208" cy="10412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gồm 3 số hạng, mỗi số hạng là một đơn thức và tổng này không thể tính gọn hơn được nữa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29100"/>
              </p:ext>
            </p:extLst>
          </p:nvPr>
        </p:nvGraphicFramePr>
        <p:xfrm>
          <a:off x="2847325" y="3761177"/>
          <a:ext cx="31988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20480" imgH="228600" progId="Equation.DSMT4">
                  <p:embed/>
                </p:oleObj>
              </mc:Choice>
              <mc:Fallback>
                <p:oleObj name="Equation" r:id="rId24" imgW="132048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325" y="3761177"/>
                        <a:ext cx="3198812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25392"/>
              </p:ext>
            </p:extLst>
          </p:nvPr>
        </p:nvGraphicFramePr>
        <p:xfrm>
          <a:off x="2788162" y="4310114"/>
          <a:ext cx="333851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84200" imgH="228600" progId="Equation.DSMT4">
                  <p:embed/>
                </p:oleObj>
              </mc:Choice>
              <mc:Fallback>
                <p:oleObj name="Equation" r:id="rId26" imgW="13842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162" y="4310114"/>
                        <a:ext cx="3338512" cy="585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0DA74B7D-CABF-E560-5BD3-2B34960C5B0C}"/>
              </a:ext>
            </a:extLst>
          </p:cNvPr>
          <p:cNvSpPr/>
          <p:nvPr/>
        </p:nvSpPr>
        <p:spPr>
          <a:xfrm>
            <a:off x="3004487" y="5747069"/>
            <a:ext cx="758313" cy="24399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13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34" grpId="0"/>
      <p:bldP spid="3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7386" y="2463849"/>
            <a:ext cx="11660564" cy="187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biểu thức: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         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a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) Biểu thức trên có bao nhiêu biến?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b) Mỗi số hạng xuất hiện trong biểu thức có dạng như thế nào?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15583"/>
              </p:ext>
            </p:extLst>
          </p:nvPr>
        </p:nvGraphicFramePr>
        <p:xfrm>
          <a:off x="2898715" y="2438448"/>
          <a:ext cx="2367239" cy="66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400" imgH="228600" progId="Equation.DSMT4">
                  <p:embed/>
                </p:oleObj>
              </mc:Choice>
              <mc:Fallback>
                <p:oleObj name="Equation" r:id="rId3" imgW="78740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15" y="2438448"/>
                        <a:ext cx="2367239" cy="66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9112" y="6118246"/>
            <a:ext cx="10436592" cy="739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Mỗi số hạng xuất hiện trong biểu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Callout 2"/>
              <p:cNvSpPr/>
              <p:nvPr/>
            </p:nvSpPr>
            <p:spPr>
              <a:xfrm>
                <a:off x="5434294" y="347426"/>
                <a:ext cx="5998840" cy="2246684"/>
              </a:xfrm>
              <a:prstGeom prst="wedgeEllipseCallout">
                <a:avLst>
                  <a:gd name="adj1" fmla="val -49771"/>
                  <a:gd name="adj2" fmla="val 5103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Đây là </a:t>
                </a:r>
                <a:r>
                  <a:rPr lang="en-US" alt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thức </a:t>
                </a:r>
                <a:r>
                  <a:rPr lang="en-US" altLang="en-US" sz="400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2 biến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94" y="347426"/>
                <a:ext cx="5998840" cy="2246684"/>
              </a:xfrm>
              <a:prstGeom prst="wedgeEllipseCallout">
                <a:avLst>
                  <a:gd name="adj1" fmla="val -49771"/>
                  <a:gd name="adj2" fmla="val 5103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766112D-0D9B-6244-C7B9-3788B9708939}"/>
              </a:ext>
            </a:extLst>
          </p:cNvPr>
          <p:cNvSpPr/>
          <p:nvPr/>
        </p:nvSpPr>
        <p:spPr>
          <a:xfrm>
            <a:off x="470262" y="-54961"/>
            <a:ext cx="9315763" cy="80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vi-VN" sz="4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thức nhiều biến: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6FF2F9-0E88-F67A-1BF7-EDF1FFD2BC30}"/>
                  </a:ext>
                </a:extLst>
              </p:cNvPr>
              <p:cNvSpPr txBox="1"/>
              <p:nvPr/>
            </p:nvSpPr>
            <p:spPr>
              <a:xfrm>
                <a:off x="91245" y="5259797"/>
                <a:ext cx="10436592" cy="739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150000"/>
                  </a:lnSpc>
                  <a:buAutoNum type="alphaLcParenR"/>
                </a:pPr>
                <a:r>
                  <a:rPr lang="vi-VN" sz="320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Biểu </a:t>
                </a:r>
                <a:r>
                  <a:rPr lang="vi-VN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thức trên có</a:t>
                </a: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hai</a:t>
                </a: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biến</a:t>
                </a: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altLang="en-US" sz="3200">
                    <a:cs typeface="Arial" panose="020B0604020202020204" pitchFamily="34" charset="0"/>
                  </a:rPr>
                  <a:t> </a:t>
                </a:r>
                <a:r>
                  <a:rPr lang="vi-VN" altLang="en-US" sz="3200" dirty="0"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6FF2F9-0E88-F67A-1BF7-EDF1FFD2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" y="5259797"/>
                <a:ext cx="10436592" cy="739754"/>
              </a:xfrm>
              <a:prstGeom prst="rect">
                <a:avLst/>
              </a:prstGeom>
              <a:blipFill>
                <a:blip r:embed="rId6"/>
                <a:stretch>
                  <a:fillRect l="-1343" b="-2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F69C515-F441-14EA-57F4-B55335FF5A74}"/>
              </a:ext>
            </a:extLst>
          </p:cNvPr>
          <p:cNvSpPr txBox="1"/>
          <p:nvPr/>
        </p:nvSpPr>
        <p:spPr>
          <a:xfrm>
            <a:off x="340451" y="4362035"/>
            <a:ext cx="744855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làm: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84E0A-7374-5318-5C6C-FC0E4CA9D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24" y="1580068"/>
            <a:ext cx="1364801" cy="728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D028A-05AF-0D14-F988-0B092CDCAD11}"/>
              </a:ext>
            </a:extLst>
          </p:cNvPr>
          <p:cNvSpPr/>
          <p:nvPr/>
        </p:nvSpPr>
        <p:spPr>
          <a:xfrm>
            <a:off x="521062" y="779812"/>
            <a:ext cx="9315763" cy="74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Định nghĩa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" grpId="0" animBg="1"/>
      <p:bldP spid="9" grpId="0"/>
      <p:bldP spid="12" grpId="0" animBg="1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6710" y="1547769"/>
            <a:ext cx="10684933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</a:t>
            </a:r>
            <a:r>
              <a:rPr lang="vi-VN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 nhiều biến (hay đa thức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ột </a:t>
            </a:r>
            <a:r>
              <a:rPr lang="vi-VN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của những 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</a:t>
            </a:r>
            <a:r>
              <a:rPr lang="en-US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5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0" y="43714"/>
            <a:ext cx="1479598" cy="14795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9727" y="3727936"/>
            <a:ext cx="1000145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r>
              <a:rPr lang="vi-VN" altLang="en-US" sz="4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00F6-BF23-29CD-4DC4-98CF5A917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69" y="402199"/>
            <a:ext cx="678369" cy="8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8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234841" y="4220704"/>
            <a:ext cx="1852656" cy="162246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75862" y="4406759"/>
            <a:ext cx="2360202" cy="13465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9534" y="3118780"/>
            <a:ext cx="6891246" cy="653685"/>
            <a:chOff x="4871257" y="83128"/>
            <a:chExt cx="7501721" cy="653685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0689" y="3045577"/>
            <a:ext cx="11261491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3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sau, biểu thức nào là đa thức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87832"/>
              </p:ext>
            </p:extLst>
          </p:nvPr>
        </p:nvGraphicFramePr>
        <p:xfrm>
          <a:off x="2896069" y="4322315"/>
          <a:ext cx="4028248" cy="132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160" imgH="444240" progId="Equation.DSMT4">
                  <p:embed/>
                </p:oleObj>
              </mc:Choice>
              <mc:Fallback>
                <p:oleObj name="Equation" r:id="rId3" imgW="16761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69" y="4322315"/>
                        <a:ext cx="4028248" cy="132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24333" y="5853696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320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thức 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51543" y="6082989"/>
            <a:ext cx="4307589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thức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1863306" y="5329687"/>
            <a:ext cx="933986" cy="524009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6935631" y="5602185"/>
            <a:ext cx="935872" cy="4652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" y="115848"/>
            <a:ext cx="1290784" cy="11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8396" y="185419"/>
            <a:ext cx="2117887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D2CBF-9C3E-12CD-8B0E-2773A580EE5F}"/>
              </a:ext>
            </a:extLst>
          </p:cNvPr>
          <p:cNvSpPr txBox="1"/>
          <p:nvPr/>
        </p:nvSpPr>
        <p:spPr>
          <a:xfrm>
            <a:off x="300788" y="1266888"/>
            <a:ext cx="1138129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 lấy một số ví dụ về đa thức, chỉ rõ các biến của đa thức đó?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2" grpId="0"/>
      <p:bldP spid="24" grpId="0"/>
      <p:bldP spid="25" grpId="0"/>
      <p:bldP spid="26" grpId="0" animBg="1"/>
      <p:bldP spid="27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38024" y="97703"/>
            <a:ext cx="4085394" cy="6257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-1"/>
            <a:ext cx="13558196" cy="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97286" y="3118782"/>
            <a:ext cx="6891244" cy="653685"/>
            <a:chOff x="4871260" y="105378"/>
            <a:chExt cx="7501719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60" y="105378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1460" y="864018"/>
            <a:ext cx="10447465" cy="11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Thực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đồng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dạng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69042"/>
              </p:ext>
            </p:extLst>
          </p:nvPr>
        </p:nvGraphicFramePr>
        <p:xfrm>
          <a:off x="1121461" y="2226043"/>
          <a:ext cx="399361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228600" progId="Equation.DSMT4">
                  <p:embed/>
                </p:oleObj>
              </mc:Choice>
              <mc:Fallback>
                <p:oleObj name="Equation" r:id="rId3" imgW="17398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461" y="2226043"/>
                        <a:ext cx="3993618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81162" y="70419"/>
            <a:ext cx="4581161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vi-VN" sz="3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thức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37275"/>
              </p:ext>
            </p:extLst>
          </p:nvPr>
        </p:nvGraphicFramePr>
        <p:xfrm>
          <a:off x="5243397" y="2219763"/>
          <a:ext cx="48085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600" imgH="279360" progId="Equation.DSMT4">
                  <p:embed/>
                </p:oleObj>
              </mc:Choice>
              <mc:Fallback>
                <p:oleObj name="Equation" r:id="rId5" imgW="208260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397" y="2219763"/>
                        <a:ext cx="4808538" cy="738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68576"/>
              </p:ext>
            </p:extLst>
          </p:nvPr>
        </p:nvGraphicFramePr>
        <p:xfrm>
          <a:off x="5243397" y="3048672"/>
          <a:ext cx="3177811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397" y="3048672"/>
                        <a:ext cx="3177811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931696" y="4972892"/>
            <a:ext cx="10038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gọn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đa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thức 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đa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6675" y="3732319"/>
            <a:ext cx="1479598" cy="1479598"/>
          </a:xfrm>
          <a:prstGeom prst="rect">
            <a:avLst/>
          </a:prstGeom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24325" y="4273796"/>
            <a:ext cx="5007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b)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Khái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niệm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(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sgk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/9)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A5269-A234-7243-792C-9B7905ACAB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50" y="837773"/>
            <a:ext cx="1057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/>
      <p:bldP spid="38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1954</TotalTime>
  <Words>1148</Words>
  <Application>Microsoft Office PowerPoint</Application>
  <PresentationFormat>Widescreen</PresentationFormat>
  <Paragraphs>136</Paragraphs>
  <Slides>17</Slides>
  <Notes>14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.VnSouthern</vt:lpstr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ĐƠN THỨC NHIỀU BIẾN, ĐA THỨC NHIỀU BIẾN 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Trung Hồ Xuân</cp:lastModifiedBy>
  <cp:revision>117</cp:revision>
  <dcterms:created xsi:type="dcterms:W3CDTF">2021-06-07T13:44:30Z</dcterms:created>
  <dcterms:modified xsi:type="dcterms:W3CDTF">2023-07-27T05:18:41Z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