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31"/>
  </p:notesMasterIdLst>
  <p:sldIdLst>
    <p:sldId id="458" r:id="rId2"/>
    <p:sldId id="600" r:id="rId3"/>
    <p:sldId id="273" r:id="rId4"/>
    <p:sldId id="272" r:id="rId5"/>
    <p:sldId id="606" r:id="rId6"/>
    <p:sldId id="262" r:id="rId7"/>
    <p:sldId id="483" r:id="rId8"/>
    <p:sldId id="274" r:id="rId9"/>
    <p:sldId id="287" r:id="rId10"/>
    <p:sldId id="275" r:id="rId11"/>
    <p:sldId id="276" r:id="rId12"/>
    <p:sldId id="288" r:id="rId13"/>
    <p:sldId id="289" r:id="rId14"/>
    <p:sldId id="290" r:id="rId15"/>
    <p:sldId id="278" r:id="rId16"/>
    <p:sldId id="603" r:id="rId17"/>
    <p:sldId id="604" r:id="rId18"/>
    <p:sldId id="484" r:id="rId19"/>
    <p:sldId id="605" r:id="rId20"/>
    <p:sldId id="279" r:id="rId21"/>
    <p:sldId id="281" r:id="rId22"/>
    <p:sldId id="291" r:id="rId23"/>
    <p:sldId id="282" r:id="rId24"/>
    <p:sldId id="283" r:id="rId25"/>
    <p:sldId id="267" r:id="rId26"/>
    <p:sldId id="293" r:id="rId27"/>
    <p:sldId id="494" r:id="rId28"/>
    <p:sldId id="285" r:id="rId29"/>
    <p:sldId id="456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4448B1B-FE43-4706-90F3-B1C1E93EF4BC}">
          <p14:sldIdLst>
            <p14:sldId id="458"/>
            <p14:sldId id="600"/>
            <p14:sldId id="273"/>
            <p14:sldId id="272"/>
            <p14:sldId id="606"/>
            <p14:sldId id="262"/>
            <p14:sldId id="483"/>
            <p14:sldId id="274"/>
            <p14:sldId id="287"/>
            <p14:sldId id="275"/>
            <p14:sldId id="276"/>
            <p14:sldId id="288"/>
            <p14:sldId id="289"/>
            <p14:sldId id="290"/>
            <p14:sldId id="278"/>
            <p14:sldId id="603"/>
            <p14:sldId id="604"/>
          </p14:sldIdLst>
        </p14:section>
        <p14:section name="TIẾT 2" id="{5A6DAC2B-6776-46BB-A2AF-2681B2EC5F6B}">
          <p14:sldIdLst>
            <p14:sldId id="484"/>
            <p14:sldId id="605"/>
            <p14:sldId id="279"/>
            <p14:sldId id="281"/>
            <p14:sldId id="291"/>
            <p14:sldId id="282"/>
            <p14:sldId id="283"/>
            <p14:sldId id="267"/>
            <p14:sldId id="293"/>
            <p14:sldId id="494"/>
            <p14:sldId id="285"/>
            <p14:sldId id="45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70" d="100"/>
          <a:sy n="70" d="100"/>
        </p:scale>
        <p:origin x="18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E9BBE8-CB3F-409E-9A06-226DD7B92451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B7ABDD-E082-481A-AC31-C7C2DCBFC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643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Ví</a:t>
            </a:r>
            <a:r>
              <a:rPr lang="en-US" dirty="0"/>
              <a:t> </a:t>
            </a:r>
            <a:r>
              <a:rPr lang="en-US" dirty="0" err="1"/>
              <a:t>dụ</a:t>
            </a:r>
            <a:r>
              <a:rPr lang="en-US" dirty="0"/>
              <a:t> </a:t>
            </a:r>
            <a:r>
              <a:rPr lang="en-US" dirty="0" err="1"/>
              <a:t>tiết</a:t>
            </a:r>
            <a:r>
              <a:rPr lang="en-US" dirty="0"/>
              <a:t> 1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mục</a:t>
            </a:r>
            <a:r>
              <a:rPr lang="en-US" dirty="0"/>
              <a:t> 1 </a:t>
            </a:r>
            <a:r>
              <a:rPr lang="en-US" dirty="0" err="1"/>
              <a:t>và</a:t>
            </a:r>
            <a:r>
              <a:rPr lang="en-US" dirty="0"/>
              <a:t> 2 </a:t>
            </a:r>
            <a:r>
              <a:rPr lang="en-US" dirty="0" err="1"/>
              <a:t>thì</a:t>
            </a:r>
            <a:r>
              <a:rPr lang="en-US" dirty="0"/>
              <a:t> </a:t>
            </a:r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</a:t>
            </a:r>
            <a:r>
              <a:rPr lang="en-US" dirty="0" err="1"/>
              <a:t>biến</a:t>
            </a:r>
            <a:r>
              <a:rPr lang="en-US" dirty="0"/>
              <a:t> </a:t>
            </a:r>
            <a:r>
              <a:rPr lang="en-US" dirty="0" err="1"/>
              <a:t>mất</a:t>
            </a:r>
            <a:r>
              <a:rPr lang="en-US" dirty="0"/>
              <a:t> </a:t>
            </a:r>
            <a:r>
              <a:rPr lang="en-US" dirty="0" err="1"/>
              <a:t>mục</a:t>
            </a:r>
            <a:r>
              <a:rPr lang="en-US" dirty="0"/>
              <a:t> 3, </a:t>
            </a:r>
            <a:r>
              <a:rPr lang="en-US" dirty="0" err="1"/>
              <a:t>có</a:t>
            </a:r>
            <a:r>
              <a:rPr lang="en-US" dirty="0"/>
              <a:t> 4 </a:t>
            </a:r>
            <a:r>
              <a:rPr lang="en-US" dirty="0" err="1"/>
              <a:t>mục</a:t>
            </a:r>
            <a:r>
              <a:rPr lang="en-US" dirty="0"/>
              <a:t> </a:t>
            </a:r>
            <a:r>
              <a:rPr lang="en-US" dirty="0" err="1"/>
              <a:t>thì</a:t>
            </a:r>
            <a:r>
              <a:rPr lang="en-US" dirty="0"/>
              <a:t> co </a:t>
            </a:r>
            <a:r>
              <a:rPr lang="en-US" dirty="0" err="1"/>
              <a:t>nhỏ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0586A8-FAC1-4B77-9CC9-E1C8A40D9305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14434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B979B6-8E7C-4E90-8C9D-F537DFD7086F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5268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B979B6-8E7C-4E90-8C9D-F537DFD7086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3115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4245434"/>
            <a:ext cx="8686800" cy="1464906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5731795"/>
            <a:ext cx="8686800" cy="440405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7968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469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6400" y="457200"/>
            <a:ext cx="1828800" cy="57197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457200"/>
            <a:ext cx="7955280" cy="57197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567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457518"/>
            <a:ext cx="10058400" cy="11887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9/18/2025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424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4242816"/>
            <a:ext cx="8686800" cy="146304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799" y="5733288"/>
            <a:ext cx="8686800" cy="43891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55656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04999"/>
            <a:ext cx="4800600" cy="4271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904999"/>
            <a:ext cx="4800600" cy="4271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9/18/2025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786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772815"/>
            <a:ext cx="4800600" cy="73712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2509937"/>
            <a:ext cx="4800600" cy="36622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4600" y="1772815"/>
            <a:ext cx="4800600" cy="73712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4600" y="2509937"/>
            <a:ext cx="4800600" cy="36622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9/18/2025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711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9/18/2025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020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577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760" y="3090672"/>
            <a:ext cx="4663440" cy="18288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799" y="457200"/>
            <a:ext cx="5410201" cy="5715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2760" y="4983480"/>
            <a:ext cx="4663440" cy="118872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745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760" y="3093099"/>
            <a:ext cx="4663440" cy="18288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0" y="0"/>
            <a:ext cx="6096000" cy="6858000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2760" y="4983480"/>
            <a:ext cx="4663440" cy="118872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03429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457518"/>
            <a:ext cx="10058400" cy="11887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1"/>
            <a:ext cx="100584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6800" y="6400800"/>
            <a:ext cx="109728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37CC0096-1860-4642-9CD2-0079EA5E7CD1}" type="datetimeFigureOut">
              <a:rPr lang="en-US" smtClean="0"/>
              <a:pPr/>
              <a:t>9/18/2025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22849" y="6400800"/>
            <a:ext cx="7315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27920" y="6400800"/>
            <a:ext cx="109728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059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5"/>
        </a:buClr>
        <a:buSzPct val="9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accent5"/>
        </a:buClr>
        <a:buSzPct val="9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5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5"/>
        </a:buClr>
        <a:buSzPct val="9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5544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402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reefoto.com/preview/11-22-1/Sun-Dial" TargetMode="External"/><Relationship Id="rId3" Type="http://schemas.openxmlformats.org/officeDocument/2006/relationships/image" Target="../media/image20.png"/><Relationship Id="rId7" Type="http://schemas.openxmlformats.org/officeDocument/2006/relationships/image" Target="../media/image22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descargandolamemoria.com/2010_04_01_archive.html" TargetMode="External"/><Relationship Id="rId5" Type="http://schemas.openxmlformats.org/officeDocument/2006/relationships/image" Target="../media/image21.jpeg"/><Relationship Id="rId10" Type="http://schemas.openxmlformats.org/officeDocument/2006/relationships/hyperlink" Target="http://www.flickr.com/photos/curiousexpeditions/962395582/" TargetMode="External"/><Relationship Id="rId4" Type="http://schemas.openxmlformats.org/officeDocument/2006/relationships/hyperlink" Target="https://pixabay.com/en/clock-hourglass-time-2029613/" TargetMode="External"/><Relationship Id="rId9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hyperlink" Target="http://mathleadership.org/1683-2/" TargetMode="External"/><Relationship Id="rId7" Type="http://schemas.openxmlformats.org/officeDocument/2006/relationships/image" Target="../media/image27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ngall.com/alarm-clock-png" TargetMode="External"/><Relationship Id="rId5" Type="http://schemas.openxmlformats.org/officeDocument/2006/relationships/image" Target="../media/image26.png"/><Relationship Id="rId4" Type="http://schemas.openxmlformats.org/officeDocument/2006/relationships/image" Target="../media/image25.jpeg"/><Relationship Id="rId9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mathleadership.org/1683-2/" TargetMode="Externa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file:///E:\1_K&#7870;%20HO&#7840;CH%20B&#192;I%20D&#7840;Y_S&#193;CH%20K&#7870;T%20N&#7888;I.VA\L&#7898;P%206\KNTT%206_BAI7_DO%20THOI%20GIAN\&#272;&#7897;i%20ca%20karaoke.%20(C&#249;ng%20nhau%20ta%20&#273;i%20l&#234;n).%20B&#224;i%20h&#225;t%20sinh%20ho&#7841;t%20&#273;&#7897;i..mp4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OPL20U25GSXzBJYl68kk8uQGfFKzs7yb1M4KJWUiLk6ZEvGF+qCIPSnY57AbBFCvTW2023.17.10+K4lPs7H94VUqPe2XwIsfPRnrXQE//QTEXxb8/8N4CNc6FpgZahzpTjFhMzSA7T/nHJa11DE8Ng2TP3iAmRczFlmslSuUNOgUeb6yRvs0=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/>
              <a:t>KHOA HỌC TỰ NHIÊN 6</a:t>
            </a:r>
            <a:endParaRPr lang="en-US" dirty="0"/>
          </a:p>
        </p:txBody>
      </p:sp>
      <p:sp>
        <p:nvSpPr>
          <p:cNvPr id="3" name="Subtitle 2" descr="OPL20U25GSXzBJYl68kk8uQGfFKzs7yb1M4KJWUiLk6ZEvGF+qCIPSnY57AbBFCvTW2023.17.10+K4lPs7H94VUqPe2XwIsfPRnrXQE//QTEXxb8/8N4CNc6FpgZahzpTjFhMzSA7T/nHJa11DE8Ng2TP3iAmRczFlmslSuUNOgUeb6yRvs0=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/>
              <a:t>GV: </a:t>
            </a:r>
            <a:r>
              <a:rPr lang="en-US" dirty="0" err="1"/>
              <a:t>Nguyễn</a:t>
            </a:r>
            <a:r>
              <a:rPr lang="en-US" dirty="0"/>
              <a:t> </a:t>
            </a:r>
            <a:r>
              <a:rPr lang="en-US" dirty="0" err="1"/>
              <a:t>Thị</a:t>
            </a:r>
            <a:r>
              <a:rPr lang="en-US" dirty="0"/>
              <a:t> Thu Nga</a:t>
            </a:r>
          </a:p>
        </p:txBody>
      </p:sp>
      <p:sp>
        <p:nvSpPr>
          <p:cNvPr id="4" name="Rectangle 3" descr="OPL20U25GSXzBJYl68kk8uQGfFKzs7yb1M4KJWUiLk6ZEvGF+qCIPSnY57AbBFCvTW2023.17.1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33A1164-7A10-41E2-B160-12A8141B7E38}"/>
              </a:ext>
            </a:extLst>
          </p:cNvPr>
          <p:cNvSpPr/>
          <p:nvPr/>
        </p:nvSpPr>
        <p:spPr>
          <a:xfrm>
            <a:off x="0" y="0"/>
            <a:ext cx="12192000" cy="1231106"/>
          </a:xfrm>
          <a:prstGeom prst="rect">
            <a:avLst/>
          </a:prstGeom>
          <a:solidFill>
            <a:srgbClr val="002060"/>
          </a:solidFill>
          <a:ln>
            <a:solidFill>
              <a:srgbClr val="FFFF00"/>
            </a:solidFill>
          </a:ln>
        </p:spPr>
        <p:txBody>
          <a:bodyPr wrap="square" lIns="121920" tIns="60960" rIns="121920" bIns="6096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 w="22225">
                  <a:solidFill>
                    <a:srgbClr val="FA906A"/>
                  </a:solidFill>
                  <a:prstDash val="solid"/>
                </a:ln>
                <a:solidFill>
                  <a:srgbClr val="FA906A">
                    <a:lumMod val="40000"/>
                    <a:lumOff val="60000"/>
                  </a:srgbClr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BÀI 7: </a:t>
            </a:r>
            <a:r>
              <a:rPr lang="en-US" sz="7200" b="1" dirty="0">
                <a:ln w="22225">
                  <a:solidFill>
                    <a:srgbClr val="FA906A"/>
                  </a:solidFill>
                  <a:prstDash val="solid"/>
                </a:ln>
                <a:solidFill>
                  <a:srgbClr val="FA906A">
                    <a:lumMod val="40000"/>
                    <a:lumOff val="60000"/>
                  </a:srgbClr>
                </a:solidFill>
                <a:latin typeface="Cambria"/>
              </a:rPr>
              <a:t>ĐO THỜI GIAN</a:t>
            </a:r>
            <a:endParaRPr kumimoji="0" lang="en-US" sz="7200" b="1" i="0" u="none" strike="noStrike" kern="1200" cap="none" spc="0" normalizeH="0" baseline="0" noProof="0" dirty="0">
              <a:ln w="22225">
                <a:solidFill>
                  <a:srgbClr val="FA906A"/>
                </a:solidFill>
                <a:prstDash val="solid"/>
              </a:ln>
              <a:solidFill>
                <a:srgbClr val="FA906A">
                  <a:lumMod val="40000"/>
                  <a:lumOff val="60000"/>
                </a:srgbClr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1905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Box 47"/>
          <p:cNvSpPr txBox="1">
            <a:spLocks noChangeArrowheads="1"/>
          </p:cNvSpPr>
          <p:nvPr/>
        </p:nvSpPr>
        <p:spPr bwMode="auto">
          <a:xfrm>
            <a:off x="0" y="1589649"/>
            <a:ext cx="5557837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4400" b="1" dirty="0">
                <a:solidFill>
                  <a:srgbClr val="002060"/>
                </a:solidFill>
              </a:rPr>
              <a:t>  </a:t>
            </a:r>
            <a:r>
              <a:rPr lang="en-US" sz="3600" b="1" dirty="0">
                <a:solidFill>
                  <a:srgbClr val="002060"/>
                </a:solidFill>
              </a:rPr>
              <a:t>II. </a:t>
            </a:r>
            <a:r>
              <a:rPr lang="en-US" sz="3600" b="1" dirty="0" err="1">
                <a:solidFill>
                  <a:srgbClr val="002060"/>
                </a:solidFill>
              </a:rPr>
              <a:t>Dụng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cụ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đo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err="1">
                <a:solidFill>
                  <a:srgbClr val="002060"/>
                </a:solidFill>
              </a:rPr>
              <a:t>thời</a:t>
            </a:r>
            <a:r>
              <a:rPr lang="en-US" sz="3600" b="1">
                <a:solidFill>
                  <a:srgbClr val="002060"/>
                </a:solidFill>
              </a:rPr>
              <a:t> gian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7" name="Text Box 49"/>
          <p:cNvSpPr txBox="1">
            <a:spLocks noChangeArrowheads="1"/>
          </p:cNvSpPr>
          <p:nvPr/>
        </p:nvSpPr>
        <p:spPr bwMode="auto">
          <a:xfrm>
            <a:off x="1114571" y="3982223"/>
            <a:ext cx="9962857" cy="2485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3600" b="1" dirty="0">
                <a:solidFill>
                  <a:srgbClr val="002060"/>
                </a:solidFill>
                <a:sym typeface="Wingdings" panose="05000000000000000000" pitchFamily="2" charset="2"/>
              </a:rPr>
              <a:t>  - </a:t>
            </a:r>
            <a:r>
              <a:rPr lang="en-US" sz="3600" b="1" dirty="0" err="1">
                <a:solidFill>
                  <a:srgbClr val="002060"/>
                </a:solidFill>
                <a:sym typeface="Wingdings" panose="05000000000000000000" pitchFamily="2" charset="2"/>
              </a:rPr>
              <a:t>Đồng</a:t>
            </a:r>
            <a:r>
              <a:rPr lang="en-US" sz="3600" b="1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sym typeface="Wingdings" panose="05000000000000000000" pitchFamily="2" charset="2"/>
              </a:rPr>
              <a:t>hồ</a:t>
            </a:r>
            <a:r>
              <a:rPr lang="en-US" sz="3600" b="1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sym typeface="Wingdings" panose="05000000000000000000" pitchFamily="2" charset="2"/>
              </a:rPr>
              <a:t>là</a:t>
            </a:r>
            <a:r>
              <a:rPr lang="en-US" sz="3600" b="1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sym typeface="Wingdings" panose="05000000000000000000" pitchFamily="2" charset="2"/>
              </a:rPr>
              <a:t>dụng</a:t>
            </a:r>
            <a:r>
              <a:rPr lang="en-US" sz="3600" b="1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sym typeface="Wingdings" panose="05000000000000000000" pitchFamily="2" charset="2"/>
              </a:rPr>
              <a:t>cụ</a:t>
            </a:r>
            <a:r>
              <a:rPr lang="en-US" sz="3600" b="1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sym typeface="Wingdings" panose="05000000000000000000" pitchFamily="2" charset="2"/>
              </a:rPr>
              <a:t>đo</a:t>
            </a:r>
            <a:r>
              <a:rPr lang="en-US" sz="3600" b="1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sym typeface="Wingdings" panose="05000000000000000000" pitchFamily="2" charset="2"/>
              </a:rPr>
              <a:t>thời</a:t>
            </a:r>
            <a:r>
              <a:rPr lang="en-US" sz="3600" b="1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sym typeface="Wingdings" panose="05000000000000000000" pitchFamily="2" charset="2"/>
              </a:rPr>
              <a:t>gian</a:t>
            </a:r>
            <a:endParaRPr lang="en-US" sz="3600" b="1" dirty="0">
              <a:solidFill>
                <a:srgbClr val="002060"/>
              </a:solidFill>
              <a:sym typeface="Wingdings" panose="05000000000000000000" pitchFamily="2" charset="2"/>
            </a:endParaRPr>
          </a:p>
          <a:p>
            <a:pPr algn="just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sz="3600" b="1" dirty="0">
                <a:solidFill>
                  <a:srgbClr val="002060"/>
                </a:solidFill>
                <a:sym typeface="Wingdings" panose="05000000000000000000" pitchFamily="2" charset="2"/>
              </a:rPr>
              <a:t>  - </a:t>
            </a:r>
            <a:r>
              <a:rPr lang="en-US" sz="3600" b="1" dirty="0" err="1">
                <a:solidFill>
                  <a:srgbClr val="002060"/>
                </a:solidFill>
                <a:sym typeface="Wingdings" panose="05000000000000000000" pitchFamily="2" charset="2"/>
              </a:rPr>
              <a:t>Một</a:t>
            </a:r>
            <a:r>
              <a:rPr lang="en-US" sz="3600" b="1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sym typeface="Wingdings" panose="05000000000000000000" pitchFamily="2" charset="2"/>
              </a:rPr>
              <a:t>số</a:t>
            </a:r>
            <a:r>
              <a:rPr lang="en-US" sz="3600" b="1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sym typeface="Wingdings" panose="05000000000000000000" pitchFamily="2" charset="2"/>
              </a:rPr>
              <a:t>loại</a:t>
            </a:r>
            <a:r>
              <a:rPr lang="en-US" sz="3600" b="1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sym typeface="Wingdings" panose="05000000000000000000" pitchFamily="2" charset="2"/>
              </a:rPr>
              <a:t>đồng</a:t>
            </a:r>
            <a:r>
              <a:rPr lang="en-US" sz="3600" b="1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sym typeface="Wingdings" panose="05000000000000000000" pitchFamily="2" charset="2"/>
              </a:rPr>
              <a:t>hồ</a:t>
            </a:r>
            <a:r>
              <a:rPr lang="en-US" sz="3600" b="1" dirty="0">
                <a:solidFill>
                  <a:srgbClr val="002060"/>
                </a:solidFill>
                <a:sym typeface="Wingdings" panose="05000000000000000000" pitchFamily="2" charset="2"/>
              </a:rPr>
              <a:t>: </a:t>
            </a:r>
            <a:r>
              <a:rPr lang="en-US" sz="3600" b="1" dirty="0" err="1">
                <a:solidFill>
                  <a:srgbClr val="002060"/>
                </a:solidFill>
                <a:sym typeface="Wingdings" panose="05000000000000000000" pitchFamily="2" charset="2"/>
              </a:rPr>
              <a:t>đồng</a:t>
            </a:r>
            <a:r>
              <a:rPr lang="en-US" sz="3600" b="1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sym typeface="Wingdings" panose="05000000000000000000" pitchFamily="2" charset="2"/>
              </a:rPr>
              <a:t>hồ</a:t>
            </a:r>
            <a:r>
              <a:rPr lang="en-US" sz="3600" b="1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sym typeface="Wingdings" panose="05000000000000000000" pitchFamily="2" charset="2"/>
              </a:rPr>
              <a:t>đeo</a:t>
            </a:r>
            <a:r>
              <a:rPr lang="en-US" sz="3600" b="1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sym typeface="Wingdings" panose="05000000000000000000" pitchFamily="2" charset="2"/>
              </a:rPr>
              <a:t>tay</a:t>
            </a:r>
            <a:r>
              <a:rPr lang="en-US" sz="3600" b="1" dirty="0">
                <a:solidFill>
                  <a:srgbClr val="002060"/>
                </a:solidFill>
                <a:sym typeface="Wingdings" panose="05000000000000000000" pitchFamily="2" charset="2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sym typeface="Wingdings" panose="05000000000000000000" pitchFamily="2" charset="2"/>
              </a:rPr>
              <a:t>đồng</a:t>
            </a:r>
            <a:r>
              <a:rPr lang="en-US" sz="3600" b="1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sym typeface="Wingdings" panose="05000000000000000000" pitchFamily="2" charset="2"/>
              </a:rPr>
              <a:t>hồ</a:t>
            </a:r>
            <a:r>
              <a:rPr lang="en-US" sz="3600" b="1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sym typeface="Wingdings" panose="05000000000000000000" pitchFamily="2" charset="2"/>
              </a:rPr>
              <a:t>quả</a:t>
            </a:r>
            <a:r>
              <a:rPr lang="en-US" sz="3600" b="1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sym typeface="Wingdings" panose="05000000000000000000" pitchFamily="2" charset="2"/>
              </a:rPr>
              <a:t>lắc</a:t>
            </a:r>
            <a:r>
              <a:rPr lang="en-US" sz="3600" b="1" dirty="0">
                <a:solidFill>
                  <a:srgbClr val="002060"/>
                </a:solidFill>
                <a:sym typeface="Wingdings" panose="05000000000000000000" pitchFamily="2" charset="2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sym typeface="Wingdings" panose="05000000000000000000" pitchFamily="2" charset="2"/>
              </a:rPr>
              <a:t>đồng</a:t>
            </a:r>
            <a:r>
              <a:rPr lang="en-US" sz="3600" b="1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sym typeface="Wingdings" panose="05000000000000000000" pitchFamily="2" charset="2"/>
              </a:rPr>
              <a:t>hồ</a:t>
            </a:r>
            <a:r>
              <a:rPr lang="en-US" sz="3600" b="1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sym typeface="Wingdings" panose="05000000000000000000" pitchFamily="2" charset="2"/>
              </a:rPr>
              <a:t>điện</a:t>
            </a:r>
            <a:r>
              <a:rPr lang="en-US" sz="3600" b="1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sym typeface="Wingdings" panose="05000000000000000000" pitchFamily="2" charset="2"/>
              </a:rPr>
              <a:t>tử</a:t>
            </a:r>
            <a:r>
              <a:rPr lang="en-US" sz="3600" b="1" dirty="0">
                <a:solidFill>
                  <a:srgbClr val="002060"/>
                </a:solidFill>
                <a:sym typeface="Wingdings" panose="05000000000000000000" pitchFamily="2" charset="2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sym typeface="Wingdings" panose="05000000000000000000" pitchFamily="2" charset="2"/>
              </a:rPr>
              <a:t>đồng</a:t>
            </a:r>
            <a:r>
              <a:rPr lang="en-US" sz="3600" b="1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sym typeface="Wingdings" panose="05000000000000000000" pitchFamily="2" charset="2"/>
              </a:rPr>
              <a:t>hồ</a:t>
            </a:r>
            <a:r>
              <a:rPr lang="en-US" sz="3600" b="1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sym typeface="Wingdings" panose="05000000000000000000" pitchFamily="2" charset="2"/>
              </a:rPr>
              <a:t>bấm</a:t>
            </a:r>
            <a:r>
              <a:rPr lang="en-US" sz="3600" b="1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sym typeface="Wingdings" panose="05000000000000000000" pitchFamily="2" charset="2"/>
              </a:rPr>
              <a:t>giây</a:t>
            </a:r>
            <a:r>
              <a:rPr lang="en-US" sz="3600" b="1" dirty="0">
                <a:solidFill>
                  <a:srgbClr val="002060"/>
                </a:solidFill>
                <a:sym typeface="Wingdings" panose="05000000000000000000" pitchFamily="2" charset="2"/>
              </a:rPr>
              <a:t>…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114572" y="2477911"/>
            <a:ext cx="9962856" cy="1143000"/>
          </a:xfrm>
        </p:spPr>
        <p:txBody>
          <a:bodyPr>
            <a:normAutofit/>
          </a:bodyPr>
          <a:lstStyle/>
          <a:p>
            <a:pPr algn="l"/>
            <a:r>
              <a:rPr lang="vi-VN" dirty="0">
                <a:latin typeface="Times New Roman" pitchFamily="18" charset="0"/>
                <a:cs typeface="Times New Roman" pitchFamily="18" charset="0"/>
              </a:rPr>
              <a:t>Để đo thời gian thì chúng ta dùng dụng cụ đo thời gian là gì?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 descr="OPL20U25GSXzBJYl68kk8uQGfFKzs7yb1M4KJWUiLk6ZEvGF+qCIPSnY57AbBFCvTW2023.17.1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B1A3DCA-4A5E-3539-F1C5-088323A87715}"/>
              </a:ext>
            </a:extLst>
          </p:cNvPr>
          <p:cNvSpPr/>
          <p:nvPr/>
        </p:nvSpPr>
        <p:spPr>
          <a:xfrm>
            <a:off x="0" y="33055"/>
            <a:ext cx="12192000" cy="1046440"/>
          </a:xfrm>
          <a:prstGeom prst="rect">
            <a:avLst/>
          </a:prstGeom>
          <a:solidFill>
            <a:srgbClr val="002060"/>
          </a:solidFill>
          <a:ln>
            <a:solidFill>
              <a:srgbClr val="FFFF00"/>
            </a:solidFill>
          </a:ln>
        </p:spPr>
        <p:txBody>
          <a:bodyPr wrap="square" lIns="121920" tIns="60960" rIns="121920" bIns="6096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 w="22225">
                  <a:solidFill>
                    <a:srgbClr val="FA906A"/>
                  </a:solidFill>
                  <a:prstDash val="solid"/>
                </a:ln>
                <a:solidFill>
                  <a:srgbClr val="FA906A">
                    <a:lumMod val="40000"/>
                    <a:lumOff val="60000"/>
                  </a:srgbClr>
                </a:solidFill>
                <a:effectLst/>
                <a:uLnTx/>
                <a:uFillTx/>
                <a:latin typeface="Cambria"/>
              </a:rPr>
              <a:t>BÀI 7: </a:t>
            </a:r>
            <a:r>
              <a:rPr lang="en-US" sz="6000" b="1">
                <a:ln w="22225">
                  <a:solidFill>
                    <a:srgbClr val="FA906A"/>
                  </a:solidFill>
                  <a:prstDash val="solid"/>
                </a:ln>
                <a:solidFill>
                  <a:srgbClr val="FA906A">
                    <a:lumMod val="40000"/>
                    <a:lumOff val="60000"/>
                  </a:srgbClr>
                </a:solidFill>
                <a:latin typeface="Cambria"/>
              </a:rPr>
              <a:t>ĐO THỜI GIAN</a:t>
            </a:r>
            <a:endParaRPr kumimoji="0" lang="en-US" sz="6000" b="1" i="0" u="none" strike="noStrike" kern="1200" cap="none" spc="0" normalizeH="0" baseline="0" noProof="0" dirty="0">
              <a:ln w="22225">
                <a:solidFill>
                  <a:srgbClr val="FA906A"/>
                </a:solidFill>
                <a:prstDash val="solid"/>
              </a:ln>
              <a:solidFill>
                <a:srgbClr val="FA906A">
                  <a:lumMod val="40000"/>
                  <a:lumOff val="60000"/>
                </a:srgbClr>
              </a:solidFill>
              <a:effectLst/>
              <a:uLnTx/>
              <a:uFillTx/>
              <a:latin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846628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7" grpId="0"/>
      <p:bldP spid="5" grpId="0"/>
      <p:bldP spid="5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Box 47"/>
          <p:cNvSpPr txBox="1">
            <a:spLocks noChangeArrowheads="1"/>
          </p:cNvSpPr>
          <p:nvPr/>
        </p:nvSpPr>
        <p:spPr bwMode="auto">
          <a:xfrm>
            <a:off x="1524001" y="1"/>
            <a:ext cx="5557837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4400" b="1" dirty="0">
                <a:solidFill>
                  <a:srgbClr val="002060"/>
                </a:solidFill>
              </a:rPr>
              <a:t>  </a:t>
            </a:r>
            <a:r>
              <a:rPr lang="en-US" sz="3600" b="1" dirty="0">
                <a:solidFill>
                  <a:srgbClr val="002060"/>
                </a:solidFill>
              </a:rPr>
              <a:t>II. </a:t>
            </a:r>
            <a:r>
              <a:rPr lang="en-US" sz="3600" b="1" dirty="0" err="1">
                <a:solidFill>
                  <a:srgbClr val="002060"/>
                </a:solidFill>
              </a:rPr>
              <a:t>Dụng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cụ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đo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thời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gian</a:t>
            </a:r>
            <a:endParaRPr lang="en-US" sz="3600" b="1" dirty="0">
              <a:solidFill>
                <a:srgbClr val="002060"/>
              </a:solidFill>
            </a:endParaRPr>
          </a:p>
        </p:txBody>
      </p:sp>
      <p:pic>
        <p:nvPicPr>
          <p:cNvPr id="3074" name="Picture 2" descr="orient fac00003w0, đồng hồ orient chính hãng, đồng hồ nam, máy cơ / automatic, kính cong, dây da, chống nước 3atm, sku/upc/mpn: 4942715001285 - Ảnh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85801"/>
            <a:ext cx="2508614" cy="3344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Mẫu Đồng Hồ Quả Lắc Đẹp ĐGHG01 trang trí phòng khách Sang Trọ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4680" y="1251010"/>
            <a:ext cx="2466647" cy="4386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25+ Mẫu Đồng Hồ Casio Điện Tử Nam Chính Hãng Đáng Mua Nhấ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228601"/>
            <a:ext cx="2353494" cy="3137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Đồng hồ thông minh apple watch se apple giá rẻ, chính hãng 09/2021 -  Thegioididong.co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4130252"/>
            <a:ext cx="2045811" cy="2727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Đánh giá] đồng hồ bấm giờ đếm ngược điện tử mini tốt nhấ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3581401"/>
            <a:ext cx="2146150" cy="2861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4050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29AAD66-1429-4A55-B9EA-E1DB51BA9C77}"/>
              </a:ext>
            </a:extLst>
          </p:cNvPr>
          <p:cNvSpPr/>
          <p:nvPr/>
        </p:nvSpPr>
        <p:spPr>
          <a:xfrm>
            <a:off x="1854509" y="727359"/>
            <a:ext cx="2540578" cy="2493819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7181" t="-362" r="-3787" b="362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ADEAFEC-A287-41D7-8A41-049CDC5F625C}"/>
              </a:ext>
            </a:extLst>
          </p:cNvPr>
          <p:cNvSpPr/>
          <p:nvPr/>
        </p:nvSpPr>
        <p:spPr>
          <a:xfrm>
            <a:off x="6469161" y="727361"/>
            <a:ext cx="1766651" cy="4865753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rcRect/>
            <a:stretch>
              <a:fillRect t="1560" b="1618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960AC67-D465-40AD-B5F5-2262748C58EB}"/>
              </a:ext>
            </a:extLst>
          </p:cNvPr>
          <p:cNvSpPr/>
          <p:nvPr/>
        </p:nvSpPr>
        <p:spPr>
          <a:xfrm>
            <a:off x="8298157" y="727360"/>
            <a:ext cx="2049312" cy="4865753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6"/>
                </a:ext>
              </a:extLst>
            </a:blip>
            <a:srcRect/>
            <a:stretch>
              <a:fillRect l="-15469" r="-15469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07BF0FA-E90B-41F9-A669-24089031EA36}"/>
              </a:ext>
            </a:extLst>
          </p:cNvPr>
          <p:cNvSpPr/>
          <p:nvPr/>
        </p:nvSpPr>
        <p:spPr>
          <a:xfrm>
            <a:off x="1854509" y="3840707"/>
            <a:ext cx="2540578" cy="2493819"/>
          </a:xfrm>
          <a:prstGeom prst="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8"/>
                </a:ext>
              </a:extLst>
            </a:blip>
            <a:srcRect/>
            <a:stretch>
              <a:fillRect l="-5215" r="-5215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DA96B8E-93AC-4988-AB14-80961B740A25}"/>
              </a:ext>
            </a:extLst>
          </p:cNvPr>
          <p:cNvSpPr/>
          <p:nvPr/>
        </p:nvSpPr>
        <p:spPr>
          <a:xfrm>
            <a:off x="4532407" y="718324"/>
            <a:ext cx="1766651" cy="4874788"/>
          </a:xfrm>
          <a:prstGeom prst="rect">
            <a:avLst/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0"/>
                </a:ext>
              </a:extLst>
            </a:blip>
            <a:srcRect/>
            <a:stretch>
              <a:fillRect t="-848" b="1488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801E460-BBB3-4645-A371-A0C02A359E5C}"/>
              </a:ext>
            </a:extLst>
          </p:cNvPr>
          <p:cNvSpPr/>
          <p:nvPr/>
        </p:nvSpPr>
        <p:spPr>
          <a:xfrm>
            <a:off x="2906318" y="3220405"/>
            <a:ext cx="436961" cy="58261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1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E8EE805-792C-457C-B806-93A147C558D6}"/>
              </a:ext>
            </a:extLst>
          </p:cNvPr>
          <p:cNvSpPr/>
          <p:nvPr/>
        </p:nvSpPr>
        <p:spPr>
          <a:xfrm>
            <a:off x="2906318" y="6296065"/>
            <a:ext cx="436961" cy="58261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2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6BF1A79-87EE-4CE0-9EA0-692C0CF6C1F9}"/>
              </a:ext>
            </a:extLst>
          </p:cNvPr>
          <p:cNvSpPr/>
          <p:nvPr/>
        </p:nvSpPr>
        <p:spPr>
          <a:xfrm>
            <a:off x="5197252" y="5599369"/>
            <a:ext cx="436961" cy="58261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3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3E54761-8129-4274-B8FE-D98D06F73E53}"/>
              </a:ext>
            </a:extLst>
          </p:cNvPr>
          <p:cNvSpPr/>
          <p:nvPr/>
        </p:nvSpPr>
        <p:spPr>
          <a:xfrm>
            <a:off x="7134006" y="5602148"/>
            <a:ext cx="436961" cy="58261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4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31D75B3-DBB7-468B-B21F-3D48F738350E}"/>
              </a:ext>
            </a:extLst>
          </p:cNvPr>
          <p:cNvSpPr/>
          <p:nvPr/>
        </p:nvSpPr>
        <p:spPr>
          <a:xfrm>
            <a:off x="9104334" y="5568196"/>
            <a:ext cx="436961" cy="58261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5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B3F7242-9B61-4737-A540-99A36E1D50C1}"/>
              </a:ext>
            </a:extLst>
          </p:cNvPr>
          <p:cNvSpPr/>
          <p:nvPr/>
        </p:nvSpPr>
        <p:spPr>
          <a:xfrm>
            <a:off x="2077171" y="62962"/>
            <a:ext cx="8419028" cy="58261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C4C627-23EA-4037-B86A-24BB662C2FEF}"/>
              </a:ext>
            </a:extLst>
          </p:cNvPr>
          <p:cNvSpPr txBox="1"/>
          <p:nvPr/>
        </p:nvSpPr>
        <p:spPr>
          <a:xfrm>
            <a:off x="1524000" y="81029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DỤNG CỤ ĐO THỜI GIAN CỔ</a:t>
            </a:r>
          </a:p>
        </p:txBody>
      </p:sp>
    </p:spTree>
    <p:extLst>
      <p:ext uri="{BB962C8B-B14F-4D97-AF65-F5344CB8AC3E}">
        <p14:creationId xmlns:p14="http://schemas.microsoft.com/office/powerpoint/2010/main" val="731979974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10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decel="10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decel="10000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9C4C627-23EA-4037-B86A-24BB662C2FEF}"/>
              </a:ext>
            </a:extLst>
          </p:cNvPr>
          <p:cNvSpPr txBox="1"/>
          <p:nvPr/>
        </p:nvSpPr>
        <p:spPr>
          <a:xfrm>
            <a:off x="1524000" y="71996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DỤNG CỤ ĐO THỜI GIAN HIỆN ĐẠI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29AAD66-1429-4A55-B9EA-E1DB51BA9C77}"/>
              </a:ext>
            </a:extLst>
          </p:cNvPr>
          <p:cNvSpPr/>
          <p:nvPr/>
        </p:nvSpPr>
        <p:spPr>
          <a:xfrm>
            <a:off x="1851489" y="727359"/>
            <a:ext cx="2540578" cy="2493819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rcRect/>
            <a:stretch>
              <a:fillRect l="5148" t="-10924" r="5148" b="-1092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07BF0FA-E90B-41F9-A669-24089031EA36}"/>
              </a:ext>
            </a:extLst>
          </p:cNvPr>
          <p:cNvSpPr/>
          <p:nvPr/>
        </p:nvSpPr>
        <p:spPr>
          <a:xfrm>
            <a:off x="1851489" y="3629688"/>
            <a:ext cx="2540578" cy="2826321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23878" t="91" r="23878" b="-257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801E460-BBB3-4645-A371-A0C02A359E5C}"/>
              </a:ext>
            </a:extLst>
          </p:cNvPr>
          <p:cNvSpPr/>
          <p:nvPr/>
        </p:nvSpPr>
        <p:spPr>
          <a:xfrm>
            <a:off x="3875991" y="2638564"/>
            <a:ext cx="436961" cy="58261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1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E8EE805-792C-457C-B806-93A147C558D6}"/>
              </a:ext>
            </a:extLst>
          </p:cNvPr>
          <p:cNvSpPr/>
          <p:nvPr/>
        </p:nvSpPr>
        <p:spPr>
          <a:xfrm>
            <a:off x="3881792" y="5869951"/>
            <a:ext cx="436961" cy="58261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2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6BF1A79-87EE-4CE0-9EA0-692C0CF6C1F9}"/>
              </a:ext>
            </a:extLst>
          </p:cNvPr>
          <p:cNvSpPr/>
          <p:nvPr/>
        </p:nvSpPr>
        <p:spPr>
          <a:xfrm>
            <a:off x="7021604" y="2593798"/>
            <a:ext cx="436961" cy="58261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3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31D75B3-DBB7-468B-B21F-3D48F738350E}"/>
              </a:ext>
            </a:extLst>
          </p:cNvPr>
          <p:cNvSpPr/>
          <p:nvPr/>
        </p:nvSpPr>
        <p:spPr>
          <a:xfrm>
            <a:off x="9670981" y="2811555"/>
            <a:ext cx="436961" cy="58261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5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4C40DF0-C896-46E8-A88D-CA1D2691E9AE}"/>
              </a:ext>
            </a:extLst>
          </p:cNvPr>
          <p:cNvSpPr/>
          <p:nvPr/>
        </p:nvSpPr>
        <p:spPr>
          <a:xfrm>
            <a:off x="4917987" y="739660"/>
            <a:ext cx="2540578" cy="2493819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6"/>
                </a:ext>
              </a:extLst>
            </a:blip>
            <a:srcRect/>
            <a:stretch>
              <a:fillRect l="12119" t="-1455" r="12119" b="-145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66EC9B5-B73E-4716-8BFD-C3CCD9156AE9}"/>
              </a:ext>
            </a:extLst>
          </p:cNvPr>
          <p:cNvSpPr/>
          <p:nvPr/>
        </p:nvSpPr>
        <p:spPr>
          <a:xfrm>
            <a:off x="4922250" y="3624526"/>
            <a:ext cx="2536314" cy="2826321"/>
          </a:xfrm>
          <a:prstGeom prst="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4485" t="-2783" r="4485" b="-631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6719951-719A-42C6-931F-798969D280A2}"/>
              </a:ext>
            </a:extLst>
          </p:cNvPr>
          <p:cNvSpPr/>
          <p:nvPr/>
        </p:nvSpPr>
        <p:spPr>
          <a:xfrm>
            <a:off x="6780013" y="5886382"/>
            <a:ext cx="436961" cy="58261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4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CA2C150-8E07-4AC0-91A0-44C245E06EF8}"/>
              </a:ext>
            </a:extLst>
          </p:cNvPr>
          <p:cNvSpPr/>
          <p:nvPr/>
        </p:nvSpPr>
        <p:spPr>
          <a:xfrm>
            <a:off x="7846092" y="591618"/>
            <a:ext cx="2540578" cy="2826321"/>
          </a:xfrm>
          <a:prstGeom prst="rect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14643" t="1629" r="14643" b="291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D4E6AE7-8D04-4669-9FDA-431851973CDD}"/>
              </a:ext>
            </a:extLst>
          </p:cNvPr>
          <p:cNvSpPr/>
          <p:nvPr/>
        </p:nvSpPr>
        <p:spPr>
          <a:xfrm>
            <a:off x="7479810" y="3611999"/>
            <a:ext cx="2540578" cy="2882701"/>
          </a:xfrm>
          <a:prstGeom prst="rect">
            <a:avLst/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15683" t="-4746" r="15683" b="-279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0EC1DA94-D56B-4F9F-9018-E53835BA74B5}"/>
              </a:ext>
            </a:extLst>
          </p:cNvPr>
          <p:cNvSpPr/>
          <p:nvPr/>
        </p:nvSpPr>
        <p:spPr>
          <a:xfrm>
            <a:off x="9304697" y="5781173"/>
            <a:ext cx="436961" cy="58261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323242020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10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decel="10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decel="10000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decel="10000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decel="10000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2" grpId="0" animBg="1"/>
      <p:bldP spid="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BA7C422-3E40-4A14-AB93-F8EE66628D2D}"/>
              </a:ext>
            </a:extLst>
          </p:cNvPr>
          <p:cNvSpPr txBox="1"/>
          <p:nvPr/>
        </p:nvSpPr>
        <p:spPr>
          <a:xfrm>
            <a:off x="1524000" y="71996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imes New Roman" pitchFamily="18" charset="0"/>
                <a:ea typeface="Arial" pitchFamily="34" charset="0"/>
                <a:cs typeface="Times New Roman" pitchFamily="18" charset="0"/>
              </a:rPr>
              <a:t>? </a:t>
            </a:r>
            <a:r>
              <a:rPr lang="en-US" sz="3600" dirty="0" err="1">
                <a:latin typeface="Times New Roman" pitchFamily="18" charset="0"/>
                <a:ea typeface="Arial" pitchFamily="34" charset="0"/>
                <a:cs typeface="Times New Roman" pitchFamily="18" charset="0"/>
              </a:rPr>
              <a:t>Tìm</a:t>
            </a:r>
            <a:r>
              <a:rPr lang="en-US" sz="3600" dirty="0">
                <a:latin typeface="Times New Roman" pitchFamily="18" charset="0"/>
                <a:ea typeface="Arial" pitchFamily="34" charset="0"/>
                <a:cs typeface="Times New Roman" pitchFamily="18" charset="0"/>
              </a:rPr>
              <a:t> ĐCNN </a:t>
            </a:r>
            <a:r>
              <a:rPr lang="en-US" sz="3600" dirty="0" err="1">
                <a:latin typeface="Times New Roman" pitchFamily="18" charset="0"/>
                <a:ea typeface="Arial" pitchFamily="34" charset="0"/>
                <a:cs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" pitchFamily="34" charset="0"/>
                <a:cs typeface="Times New Roman" pitchFamily="18" charset="0"/>
              </a:rPr>
              <a:t>một</a:t>
            </a:r>
            <a:r>
              <a:rPr lang="en-US" sz="3600" dirty="0"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" pitchFamily="34" charset="0"/>
                <a:cs typeface="Times New Roman" pitchFamily="18" charset="0"/>
              </a:rPr>
              <a:t>số</a:t>
            </a:r>
            <a:r>
              <a:rPr lang="en-US" sz="3600" dirty="0"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" pitchFamily="34" charset="0"/>
                <a:cs typeface="Times New Roman" pitchFamily="18" charset="0"/>
              </a:rPr>
              <a:t>đồng</a:t>
            </a:r>
            <a:r>
              <a:rPr lang="en-US" sz="3600" dirty="0"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" pitchFamily="34" charset="0"/>
                <a:cs typeface="Times New Roman" pitchFamily="18" charset="0"/>
              </a:rPr>
              <a:t>hồ</a:t>
            </a:r>
            <a:r>
              <a:rPr lang="en-US" sz="3600" dirty="0"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" pitchFamily="34" charset="0"/>
                <a:cs typeface="Times New Roman" pitchFamily="18" charset="0"/>
              </a:rPr>
              <a:t>sau</a:t>
            </a:r>
            <a:r>
              <a:rPr lang="en-US" sz="3600" dirty="0">
                <a:latin typeface="Times New Roman" pitchFamily="18" charset="0"/>
                <a:ea typeface="Arial" pitchFamily="34" charset="0"/>
                <a:cs typeface="Times New Roman" pitchFamily="18" charset="0"/>
              </a:rPr>
              <a:t>:</a:t>
            </a:r>
            <a:endParaRPr lang="en-US" sz="3600" dirty="0">
              <a:latin typeface="A3.BoosterNextFYBlackRegular-Sa" panose="02000A03000000020004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97D9B75-5D84-430F-9143-A3D1E698A6A3}"/>
              </a:ext>
            </a:extLst>
          </p:cNvPr>
          <p:cNvSpPr/>
          <p:nvPr/>
        </p:nvSpPr>
        <p:spPr>
          <a:xfrm>
            <a:off x="1847850" y="860372"/>
            <a:ext cx="3111692" cy="4064371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rcRect/>
            <a:stretch>
              <a:fillRect l="-4912" t="-6095" r="-1582" b="-2613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4635570-1162-4BD8-A47D-9F81B545BB6C}"/>
              </a:ext>
            </a:extLst>
          </p:cNvPr>
          <p:cNvSpPr/>
          <p:nvPr/>
        </p:nvSpPr>
        <p:spPr>
          <a:xfrm>
            <a:off x="4310918" y="4198176"/>
            <a:ext cx="436961" cy="58261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1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727BB6B-1C0F-41A0-AEBF-F77F108993E0}"/>
              </a:ext>
            </a:extLst>
          </p:cNvPr>
          <p:cNvSpPr/>
          <p:nvPr/>
        </p:nvSpPr>
        <p:spPr>
          <a:xfrm>
            <a:off x="5056024" y="733662"/>
            <a:ext cx="2351740" cy="419108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266" b="-41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6B4BD09-B6A6-4A2D-A67A-811B65C11CF7}"/>
              </a:ext>
            </a:extLst>
          </p:cNvPr>
          <p:cNvSpPr/>
          <p:nvPr/>
        </p:nvSpPr>
        <p:spPr>
          <a:xfrm>
            <a:off x="7650288" y="733662"/>
            <a:ext cx="2902664" cy="4191080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3092" t="-2923" r="-6462" b="-3183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7D00402-2B9A-4204-B9ED-3C35A7274A2F}"/>
              </a:ext>
            </a:extLst>
          </p:cNvPr>
          <p:cNvSpPr/>
          <p:nvPr/>
        </p:nvSpPr>
        <p:spPr>
          <a:xfrm>
            <a:off x="7028328" y="4326700"/>
            <a:ext cx="436961" cy="58261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2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206B8F8-8824-4A1D-B351-0E6EFC2D18C7}"/>
              </a:ext>
            </a:extLst>
          </p:cNvPr>
          <p:cNvSpPr/>
          <p:nvPr/>
        </p:nvSpPr>
        <p:spPr>
          <a:xfrm>
            <a:off x="10061202" y="4317823"/>
            <a:ext cx="436961" cy="58261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FAB0EF3-3342-46D5-B1CF-059FBB91C81E}"/>
              </a:ext>
            </a:extLst>
          </p:cNvPr>
          <p:cNvSpPr txBox="1"/>
          <p:nvPr/>
        </p:nvSpPr>
        <p:spPr>
          <a:xfrm>
            <a:off x="1943470" y="5290475"/>
            <a:ext cx="278046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highlight>
                  <a:srgbClr val="FFFFFF"/>
                </a:highlight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ĐCNN: 1s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6E8D7BE-81A8-48F4-99A7-A77F7E1B7449}"/>
              </a:ext>
            </a:extLst>
          </p:cNvPr>
          <p:cNvSpPr txBox="1"/>
          <p:nvPr/>
        </p:nvSpPr>
        <p:spPr>
          <a:xfrm>
            <a:off x="4867452" y="5346464"/>
            <a:ext cx="278046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highlight>
                  <a:srgbClr val="FFFFFF"/>
                </a:highlight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ĐCNN: 0,2s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2F8708C-4838-4471-8400-71FB47A4F6CE}"/>
              </a:ext>
            </a:extLst>
          </p:cNvPr>
          <p:cNvSpPr txBox="1"/>
          <p:nvPr/>
        </p:nvSpPr>
        <p:spPr>
          <a:xfrm>
            <a:off x="7647914" y="5346463"/>
            <a:ext cx="278046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highlight>
                  <a:srgbClr val="FFFFFF"/>
                </a:highlight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ĐCNN: 0,01</a:t>
            </a:r>
            <a:r>
              <a:rPr lang="vi-VN" sz="3200" dirty="0">
                <a:highlight>
                  <a:srgbClr val="FFFFFF"/>
                </a:highlight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s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2003661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/>
      <p:bldP spid="14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1524000" y="1772530"/>
            <a:ext cx="91440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4000">
                <a:solidFill>
                  <a:srgbClr val="002060"/>
                </a:solidFill>
                <a:cs typeface="Times New Roman" panose="02020603050405020304" pitchFamily="18" charset="0"/>
              </a:rPr>
              <a:t>1. Hãy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mô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tả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tình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huống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cho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thấy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sự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cần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thiết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việc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ước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lượng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thời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gian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trong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đời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err="1">
                <a:solidFill>
                  <a:srgbClr val="002060"/>
                </a:solidFill>
                <a:cs typeface="Times New Roman" panose="02020603050405020304" pitchFamily="18" charset="0"/>
              </a:rPr>
              <a:t>sống</a:t>
            </a:r>
            <a:r>
              <a:rPr lang="en-US" sz="4000">
                <a:solidFill>
                  <a:srgbClr val="002060"/>
                </a:solidFill>
                <a:cs typeface="Times New Roman" panose="02020603050405020304" pitchFamily="18" charset="0"/>
              </a:rPr>
              <a:t> ?</a:t>
            </a:r>
            <a:endParaRPr lang="en-US" sz="4000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algn="just" eaLnBrk="1" hangingPunct="1"/>
            <a:r>
              <a:rPr lang="en-US" sz="4000">
                <a:solidFill>
                  <a:srgbClr val="002060"/>
                </a:solidFill>
                <a:cs typeface="Times New Roman" panose="02020603050405020304" pitchFamily="18" charset="0"/>
              </a:rPr>
              <a:t>2. Hãy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ước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lượng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thời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gian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đi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bộ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1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vòng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quanh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lớp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học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Sau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đó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kiểm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tra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kết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quả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bằng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đ</a:t>
            </a:r>
            <a:r>
              <a:rPr lang="vi-VN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ồng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hồ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bấm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giây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Rectangle 1" descr="OPL20U25GSXzBJYl68kk8uQGfFKzs7yb1M4KJWUiLk6ZEvGF+qCIPSnY57AbBFCvTW2023.17.1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7AE97B6-0F19-C667-6837-7290B0E78D54}"/>
              </a:ext>
            </a:extLst>
          </p:cNvPr>
          <p:cNvSpPr/>
          <p:nvPr/>
        </p:nvSpPr>
        <p:spPr>
          <a:xfrm>
            <a:off x="0" y="33055"/>
            <a:ext cx="12192000" cy="1046440"/>
          </a:xfrm>
          <a:prstGeom prst="rect">
            <a:avLst/>
          </a:prstGeom>
          <a:solidFill>
            <a:srgbClr val="002060"/>
          </a:solidFill>
          <a:ln>
            <a:solidFill>
              <a:srgbClr val="FFFF00"/>
            </a:solidFill>
          </a:ln>
        </p:spPr>
        <p:txBody>
          <a:bodyPr wrap="square" lIns="121920" tIns="60960" rIns="121920" bIns="6096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 w="22225">
                  <a:solidFill>
                    <a:srgbClr val="FA906A"/>
                  </a:solidFill>
                  <a:prstDash val="solid"/>
                </a:ln>
                <a:solidFill>
                  <a:srgbClr val="FA906A">
                    <a:lumMod val="40000"/>
                    <a:lumOff val="60000"/>
                  </a:srgbClr>
                </a:solidFill>
                <a:effectLst/>
                <a:uLnTx/>
                <a:uFillTx/>
                <a:latin typeface="Cambria"/>
              </a:rPr>
              <a:t>BÀI 7: </a:t>
            </a:r>
            <a:r>
              <a:rPr lang="en-US" sz="6000" b="1">
                <a:ln w="22225">
                  <a:solidFill>
                    <a:srgbClr val="FA906A"/>
                  </a:solidFill>
                  <a:prstDash val="solid"/>
                </a:ln>
                <a:solidFill>
                  <a:srgbClr val="FA906A">
                    <a:lumMod val="40000"/>
                    <a:lumOff val="60000"/>
                  </a:srgbClr>
                </a:solidFill>
                <a:latin typeface="Cambria"/>
              </a:rPr>
              <a:t>ĐO THỜI GIAN</a:t>
            </a:r>
            <a:endParaRPr kumimoji="0" lang="en-US" sz="6000" b="1" i="0" u="none" strike="noStrike" kern="1200" cap="none" spc="0" normalizeH="0" baseline="0" noProof="0" dirty="0">
              <a:ln w="22225">
                <a:solidFill>
                  <a:srgbClr val="FA906A"/>
                </a:solidFill>
                <a:prstDash val="solid"/>
              </a:ln>
              <a:solidFill>
                <a:srgbClr val="FA906A">
                  <a:lumMod val="40000"/>
                  <a:lumOff val="60000"/>
                </a:srgbClr>
              </a:solidFill>
              <a:effectLst/>
              <a:uLnTx/>
              <a:uFillTx/>
              <a:latin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4230919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3C036-BCD4-ED76-57BA-66CE5454FD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134" y="172705"/>
            <a:ext cx="10058400" cy="1188720"/>
          </a:xfrm>
        </p:spPr>
        <p:txBody>
          <a:bodyPr>
            <a:normAutofit/>
          </a:bodyPr>
          <a:lstStyle/>
          <a:p>
            <a:r>
              <a:rPr lang="en-US" sz="3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Hãy mô tả tình huống cho thấy sự cần thiết của việc ước lượng thời gian trong đời sống ?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AB6CB3-A879-87CD-831E-DAD7531D58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134" y="2210096"/>
            <a:ext cx="11167672" cy="3995831"/>
          </a:xfrm>
        </p:spPr>
        <p:txBody>
          <a:bodyPr>
            <a:noAutofit/>
          </a:bodyPr>
          <a:lstStyle/>
          <a:p>
            <a:pPr marL="0" indent="0" algn="just">
              <a:spcAft>
                <a:spcPts val="600"/>
              </a:spcAft>
              <a:buNone/>
            </a:pPr>
            <a:r>
              <a:rPr lang="nl-NL" sz="32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T</a:t>
            </a:r>
            <a:r>
              <a:rPr lang="en-US" sz="3200" b="1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rong đời sống ước lượng thời gian là rất cần thiết đối với mỗi người. Trong 1 ngày chúng ta cần phân bố thời gian một cách hợp lý như thời gian ngủ, thời gian làm việc, thời gian học tập ... </a:t>
            </a:r>
            <a:endParaRPr lang="en-US" sz="3200" b="1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spcAft>
                <a:spcPts val="600"/>
              </a:spcAft>
              <a:buNone/>
            </a:pPr>
            <a:r>
              <a:rPr lang="en-US" sz="3200" b="1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VD: trước khi đi học chúng ta cần ước lượng xem thời gian đi từ nhà đến trường là bao nhiêu để không phải đi học muộn</a:t>
            </a:r>
          </a:p>
          <a:p>
            <a:pPr marL="0" indent="0" algn="just">
              <a:spcAft>
                <a:spcPts val="600"/>
              </a:spcAft>
              <a:buNone/>
            </a:pPr>
            <a:endParaRPr lang="en-US" sz="3200" b="1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200" b="1"/>
          </a:p>
        </p:txBody>
      </p:sp>
    </p:spTree>
    <p:extLst>
      <p:ext uri="{BB962C8B-B14F-4D97-AF65-F5344CB8AC3E}">
        <p14:creationId xmlns:p14="http://schemas.microsoft.com/office/powerpoint/2010/main" val="2692603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02909-41B6-3E63-AB7F-E95C5E87C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Hãy ước lượng thời gian đi bộ 1 vòng quanh lớp học. Sau đó kiểm tra kết quả bằng đ</a:t>
            </a:r>
            <a:r>
              <a:rPr lang="vi-VN" sz="3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ồng</a:t>
            </a:r>
            <a:r>
              <a:rPr lang="en-US" sz="3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hồ bấm giây.</a:t>
            </a:r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06C0CC6-B330-58CC-8274-C15DEA01B592}"/>
              </a:ext>
            </a:extLst>
          </p:cNvPr>
          <p:cNvSpPr txBox="1"/>
          <p:nvPr/>
        </p:nvSpPr>
        <p:spPr>
          <a:xfrm>
            <a:off x="948129" y="2419366"/>
            <a:ext cx="10654258" cy="3354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3200" b="1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Ước lượng thời gian đi bộ một vòng quanh lớp học:</a:t>
            </a:r>
            <a:endParaRPr lang="en-US" sz="3200" b="1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en-US" sz="3200" b="1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Bắt đầu đi quan sát đồng hồ hiện bao nhiêu giờ</a:t>
            </a:r>
            <a:endParaRPr lang="en-US" sz="3200" b="1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en-US" sz="3200" b="1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mỗi bước đi đếm 1 giây </a:t>
            </a:r>
            <a:endParaRPr lang="en-US" sz="3200" b="1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en-US" sz="3200" b="1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=&gt; Sau khi đi hết 1 vòng quan sát đồng hồ chỉ mấy giờ</a:t>
            </a:r>
            <a:endParaRPr lang="en-US" sz="3200" b="1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en-US" sz="3200" b="1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tính thời gian đã đi hết 1 vòng rồi so sánh với số bước chân đã đếm được.</a:t>
            </a:r>
            <a:endParaRPr lang="en-US" sz="3200" b="1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7896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 descr="OPL20U25GSXzBJYl68kk8uQGfFKzs7yb1M4KJWUiLk6ZEvGF+qCIPSnY57AbBFCvTW2023.17.1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968828" y="1328057"/>
            <a:ext cx="4332515" cy="4132943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</a:t>
            </a:r>
          </a:p>
        </p:txBody>
      </p:sp>
      <p:sp>
        <p:nvSpPr>
          <p:cNvPr id="11" name="TextBox 10" descr="OPL20U25GSXzBJYl68kk8uQGfFKzs7yb1M4KJWUiLk6ZEvGF+qCIPSnY57AbBFCvTW2023.17.1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6293382" y="2013284"/>
            <a:ext cx="412643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Luyện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endParaRPr lang="en-US" sz="6000" dirty="0">
              <a:solidFill>
                <a:prstClr val="black"/>
              </a:solidFill>
            </a:endParaRPr>
          </a:p>
        </p:txBody>
      </p:sp>
      <p:pic>
        <p:nvPicPr>
          <p:cNvPr id="4" name="Hình ảnh 3" descr="OPL20U25GSXzBJYl68kk8uQGfFKzs7yb1M4KJWUiLk6ZEvGF+qCIPSnY57AbBFCvTW2023.17.1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5070DB6-3AAA-4E44-BD69-D8EC9843B0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3059724"/>
            <a:ext cx="635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675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32EF85-B4B5-85BD-F65F-E7ED8BF1B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716" y="52784"/>
            <a:ext cx="11757284" cy="1985878"/>
          </a:xfrm>
        </p:spPr>
        <p:txBody>
          <a:bodyPr>
            <a:normAutofit fontScale="90000"/>
          </a:bodyPr>
          <a:lstStyle/>
          <a:p>
            <a:r>
              <a:rPr lang="en-US" sz="3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?1.Muốn đo thời gian thực hiện các thí nghiệm trong phòng thí nghiệm và các sự kiện thể thao, người ta thường sử dụng loại đồng hồ nào ? Tại sao ?</a:t>
            </a:r>
            <a:br>
              <a:rPr lang="en-US" sz="3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?2.</a:t>
            </a: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780A1C1-A01C-1474-DFF2-4386B2B7532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8094877"/>
              </p:ext>
            </p:extLst>
          </p:nvPr>
        </p:nvGraphicFramePr>
        <p:xfrm>
          <a:off x="294807" y="2186384"/>
          <a:ext cx="11602386" cy="4267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694543">
                  <a:extLst>
                    <a:ext uri="{9D8B030D-6E8A-4147-A177-3AD203B41FA5}">
                      <a16:colId xmlns:a16="http://schemas.microsoft.com/office/drawing/2014/main" val="4108153750"/>
                    </a:ext>
                  </a:extLst>
                </a:gridCol>
                <a:gridCol w="8907843">
                  <a:extLst>
                    <a:ext uri="{9D8B030D-6E8A-4147-A177-3AD203B41FA5}">
                      <a16:colId xmlns:a16="http://schemas.microsoft.com/office/drawing/2014/main" val="4145818355"/>
                    </a:ext>
                  </a:extLst>
                </a:gridCol>
              </a:tblGrid>
              <a:tr h="563380">
                <a:tc>
                  <a:txBody>
                    <a:bodyPr/>
                    <a:lstStyle/>
                    <a:p>
                      <a:r>
                        <a:rPr lang="en-US" sz="3200"/>
                        <a:t>Các bước</a:t>
                      </a:r>
                      <a:endParaRPr lang="en-US" sz="3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>
                          <a:solidFill>
                            <a:srgbClr val="002060"/>
                          </a:solidFill>
                        </a:rPr>
                        <a:t>Các thao tác cần thiết khi dùng đồng hồ bấm giây </a:t>
                      </a:r>
                      <a:endParaRPr lang="en-US" sz="3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0919797"/>
                  </a:ext>
                </a:extLst>
              </a:tr>
              <a:tr h="563380">
                <a:tc>
                  <a:txBody>
                    <a:bodyPr/>
                    <a:lstStyle/>
                    <a:p>
                      <a:r>
                        <a:rPr lang="en-US" sz="3200"/>
                        <a:t>Bước 1</a:t>
                      </a:r>
                      <a:endParaRPr lang="en-US" sz="3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/>
                        <a:t>a) </a:t>
                      </a:r>
                      <a:r>
                        <a:rPr lang="en-US" sz="3200">
                          <a:solidFill>
                            <a:srgbClr val="002060"/>
                          </a:solidFill>
                        </a:rPr>
                        <a:t>Nhấn nút Start (bắt đầu) để bắt đầu tính thời gian.</a:t>
                      </a:r>
                      <a:endParaRPr lang="en-US" sz="320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5674822"/>
                  </a:ext>
                </a:extLst>
              </a:tr>
              <a:tr h="563380">
                <a:tc>
                  <a:txBody>
                    <a:bodyPr/>
                    <a:lstStyle/>
                    <a:p>
                      <a:r>
                        <a:rPr lang="en-US" sz="3200"/>
                        <a:t>Bước 2</a:t>
                      </a:r>
                      <a:endParaRPr lang="en-US" sz="3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3200">
                          <a:solidFill>
                            <a:srgbClr val="002060"/>
                          </a:solidFill>
                        </a:rPr>
                        <a:t>b</a:t>
                      </a:r>
                      <a:r>
                        <a:rPr lang="en-US" sz="3200">
                          <a:solidFill>
                            <a:srgbClr val="002060"/>
                          </a:solidFill>
                        </a:rPr>
                        <a:t>) Nhấn nút Stop (dừng) đúng thời điểm kết thúc sự kiện.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8952198"/>
                  </a:ext>
                </a:extLst>
              </a:tr>
              <a:tr h="563380">
                <a:tc>
                  <a:txBody>
                    <a:bodyPr/>
                    <a:lstStyle/>
                    <a:p>
                      <a:r>
                        <a:rPr lang="en-US" sz="3200"/>
                        <a:t>Bước 3</a:t>
                      </a:r>
                      <a:endParaRPr lang="en-US" sz="3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3200">
                          <a:solidFill>
                            <a:srgbClr val="002060"/>
                          </a:solidFill>
                        </a:rPr>
                        <a:t>c</a:t>
                      </a:r>
                      <a:r>
                        <a:rPr lang="en-US" sz="3200">
                          <a:solidFill>
                            <a:srgbClr val="002060"/>
                          </a:solidFill>
                        </a:rPr>
                        <a:t>) Nhấn nút Reset (thiết lập) để đưa đồng hồ bấm giây về số 0 trước khi tiến hành đo.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5104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290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 descr="OPL20U25GSXzBJYl68kk8uQGfFKzs7yb1M4KJWUiLk6ZEvGF+qCIPSnY57AbBFCvTW2023.17.1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6429814-EC20-F447-3F4C-3DDF60EEC675}"/>
              </a:ext>
            </a:extLst>
          </p:cNvPr>
          <p:cNvSpPr/>
          <p:nvPr/>
        </p:nvSpPr>
        <p:spPr>
          <a:xfrm>
            <a:off x="356004" y="696738"/>
            <a:ext cx="2811147" cy="5123949"/>
          </a:xfrm>
          <a:custGeom>
            <a:avLst/>
            <a:gdLst>
              <a:gd name="connsiteX0" fmla="*/ 30996 w 2371240"/>
              <a:gd name="connsiteY0" fmla="*/ 0 h 4680488"/>
              <a:gd name="connsiteX1" fmla="*/ 2371240 w 2371240"/>
              <a:gd name="connsiteY1" fmla="*/ 2340244 h 4680488"/>
              <a:gd name="connsiteX2" fmla="*/ 30996 w 2371240"/>
              <a:gd name="connsiteY2" fmla="*/ 4680488 h 4680488"/>
              <a:gd name="connsiteX3" fmla="*/ 0 w 2371240"/>
              <a:gd name="connsiteY3" fmla="*/ 4678923 h 4680488"/>
              <a:gd name="connsiteX4" fmla="*/ 0 w 2371240"/>
              <a:gd name="connsiteY4" fmla="*/ 1565 h 468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71240" h="4680488">
                <a:moveTo>
                  <a:pt x="30996" y="0"/>
                </a:moveTo>
                <a:cubicBezTo>
                  <a:pt x="1323477" y="0"/>
                  <a:pt x="2371240" y="1047763"/>
                  <a:pt x="2371240" y="2340244"/>
                </a:cubicBezTo>
                <a:cubicBezTo>
                  <a:pt x="2371240" y="3632725"/>
                  <a:pt x="1323477" y="4680488"/>
                  <a:pt x="30996" y="4680488"/>
                </a:cubicBezTo>
                <a:lnTo>
                  <a:pt x="0" y="4678923"/>
                </a:lnTo>
                <a:lnTo>
                  <a:pt x="0" y="1565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reeform: Shape 3" descr="OPL20U25GSXzBJYl68kk8uQGfFKzs7yb1M4KJWUiLk6ZEvGF+qCIPSnY57AbBFCvTW2023.17.1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FF9EDFA5-8EEE-5A3F-C59C-D898FFD15E21}"/>
              </a:ext>
            </a:extLst>
          </p:cNvPr>
          <p:cNvSpPr/>
          <p:nvPr/>
        </p:nvSpPr>
        <p:spPr>
          <a:xfrm>
            <a:off x="444139" y="4911176"/>
            <a:ext cx="2658944" cy="1635042"/>
          </a:xfrm>
          <a:custGeom>
            <a:avLst/>
            <a:gdLst>
              <a:gd name="connsiteX0" fmla="*/ 2276144 w 2566550"/>
              <a:gd name="connsiteY0" fmla="*/ 0 h 1540990"/>
              <a:gd name="connsiteX1" fmla="*/ 2566550 w 2566550"/>
              <a:gd name="connsiteY1" fmla="*/ 173918 h 1540990"/>
              <a:gd name="connsiteX2" fmla="*/ 2518433 w 2566550"/>
              <a:gd name="connsiteY2" fmla="*/ 245392 h 1540990"/>
              <a:gd name="connsiteX3" fmla="*/ 410197 w 2566550"/>
              <a:gd name="connsiteY3" fmla="*/ 1469752 h 1540990"/>
              <a:gd name="connsiteX4" fmla="*/ 311952 w 2566550"/>
              <a:gd name="connsiteY4" fmla="*/ 1476413 h 1540990"/>
              <a:gd name="connsiteX5" fmla="*/ 303524 w 2566550"/>
              <a:gd name="connsiteY5" fmla="*/ 1488914 h 1540990"/>
              <a:gd name="connsiteX6" fmla="*/ 177800 w 2566550"/>
              <a:gd name="connsiteY6" fmla="*/ 1540990 h 1540990"/>
              <a:gd name="connsiteX7" fmla="*/ 0 w 2566550"/>
              <a:gd name="connsiteY7" fmla="*/ 1363190 h 1540990"/>
              <a:gd name="connsiteX8" fmla="*/ 52077 w 2566550"/>
              <a:gd name="connsiteY8" fmla="*/ 1237467 h 1540990"/>
              <a:gd name="connsiteX9" fmla="*/ 93173 w 2566550"/>
              <a:gd name="connsiteY9" fmla="*/ 1209759 h 1540990"/>
              <a:gd name="connsiteX10" fmla="*/ 92169 w 2566550"/>
              <a:gd name="connsiteY10" fmla="*/ 1153604 h 1540990"/>
              <a:gd name="connsiteX11" fmla="*/ 2176965 w 2566550"/>
              <a:gd name="connsiteY11" fmla="*/ 135580 h 1540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66550" h="1540990">
                <a:moveTo>
                  <a:pt x="2276144" y="0"/>
                </a:moveTo>
                <a:lnTo>
                  <a:pt x="2566550" y="173918"/>
                </a:lnTo>
                <a:lnTo>
                  <a:pt x="2518433" y="245392"/>
                </a:lnTo>
                <a:cubicBezTo>
                  <a:pt x="2027852" y="907973"/>
                  <a:pt x="1275103" y="1367252"/>
                  <a:pt x="410197" y="1469752"/>
                </a:cubicBezTo>
                <a:lnTo>
                  <a:pt x="311952" y="1476413"/>
                </a:lnTo>
                <a:lnTo>
                  <a:pt x="303524" y="1488914"/>
                </a:lnTo>
                <a:cubicBezTo>
                  <a:pt x="271348" y="1521089"/>
                  <a:pt x="226898" y="1540990"/>
                  <a:pt x="177800" y="1540990"/>
                </a:cubicBezTo>
                <a:cubicBezTo>
                  <a:pt x="79604" y="1540990"/>
                  <a:pt x="0" y="1461386"/>
                  <a:pt x="0" y="1363190"/>
                </a:cubicBezTo>
                <a:cubicBezTo>
                  <a:pt x="0" y="1314092"/>
                  <a:pt x="19901" y="1269642"/>
                  <a:pt x="52077" y="1237467"/>
                </a:cubicBezTo>
                <a:lnTo>
                  <a:pt x="93173" y="1209759"/>
                </a:lnTo>
                <a:lnTo>
                  <a:pt x="92169" y="1153604"/>
                </a:lnTo>
                <a:cubicBezTo>
                  <a:pt x="936720" y="1138639"/>
                  <a:pt x="1685678" y="744051"/>
                  <a:pt x="2176965" y="135580"/>
                </a:cubicBezTo>
                <a:close/>
              </a:path>
            </a:pathLst>
          </a:custGeom>
          <a:solidFill>
            <a:srgbClr val="FF5C4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reeform: Shape 4" descr="OPL20U25GSXzBJYl68kk8uQGfFKzs7yb1M4KJWUiLk6ZEvGF+qCIPSnY57AbBFCvTW2023.17.1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F046D6E-76F8-FEF2-10F4-99439E585B9F}"/>
              </a:ext>
            </a:extLst>
          </p:cNvPr>
          <p:cNvSpPr/>
          <p:nvPr/>
        </p:nvSpPr>
        <p:spPr>
          <a:xfrm>
            <a:off x="2916069" y="1582351"/>
            <a:ext cx="810482" cy="3393992"/>
          </a:xfrm>
          <a:custGeom>
            <a:avLst/>
            <a:gdLst>
              <a:gd name="connsiteX0" fmla="*/ 289007 w 810482"/>
              <a:gd name="connsiteY0" fmla="*/ 0 h 3393992"/>
              <a:gd name="connsiteX1" fmla="*/ 430569 w 810482"/>
              <a:gd name="connsiteY1" fmla="*/ 229105 h 3393992"/>
              <a:gd name="connsiteX2" fmla="*/ 810356 w 810482"/>
              <a:gd name="connsiteY2" fmla="*/ 1677153 h 3393992"/>
              <a:gd name="connsiteX3" fmla="*/ 365644 w 810482"/>
              <a:gd name="connsiteY3" fmla="*/ 3291742 h 3393992"/>
              <a:gd name="connsiteX4" fmla="*/ 296808 w 810482"/>
              <a:gd name="connsiteY4" fmla="*/ 3393992 h 3393992"/>
              <a:gd name="connsiteX5" fmla="*/ 7258 w 810482"/>
              <a:gd name="connsiteY5" fmla="*/ 3223245 h 3393992"/>
              <a:gd name="connsiteX6" fmla="*/ 24561 w 810482"/>
              <a:gd name="connsiteY6" fmla="*/ 3199592 h 3393992"/>
              <a:gd name="connsiteX7" fmla="*/ 473015 w 810482"/>
              <a:gd name="connsiteY7" fmla="*/ 1680167 h 3393992"/>
              <a:gd name="connsiteX8" fmla="*/ 51356 w 810482"/>
              <a:gd name="connsiteY8" fmla="*/ 250933 h 3393992"/>
              <a:gd name="connsiteX9" fmla="*/ 0 w 810482"/>
              <a:gd name="connsiteY9" fmla="*/ 177557 h 3393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10482" h="3393992">
                <a:moveTo>
                  <a:pt x="289007" y="0"/>
                </a:moveTo>
                <a:lnTo>
                  <a:pt x="430569" y="229105"/>
                </a:lnTo>
                <a:cubicBezTo>
                  <a:pt x="668439" y="659038"/>
                  <a:pt x="805627" y="1152177"/>
                  <a:pt x="810356" y="1677153"/>
                </a:cubicBezTo>
                <a:cubicBezTo>
                  <a:pt x="815677" y="2267811"/>
                  <a:pt x="652624" y="2821165"/>
                  <a:pt x="365644" y="3291742"/>
                </a:cubicBezTo>
                <a:lnTo>
                  <a:pt x="296808" y="3393992"/>
                </a:lnTo>
                <a:lnTo>
                  <a:pt x="7258" y="3223245"/>
                </a:lnTo>
                <a:lnTo>
                  <a:pt x="24561" y="3199592"/>
                </a:lnTo>
                <a:cubicBezTo>
                  <a:pt x="312578" y="2763622"/>
                  <a:pt x="478070" y="2240778"/>
                  <a:pt x="473015" y="1680167"/>
                </a:cubicBezTo>
                <a:cubicBezTo>
                  <a:pt x="468277" y="1154655"/>
                  <a:pt x="314298" y="664996"/>
                  <a:pt x="51356" y="250933"/>
                </a:cubicBezTo>
                <a:lnTo>
                  <a:pt x="0" y="177557"/>
                </a:lnTo>
                <a:close/>
              </a:path>
            </a:pathLst>
          </a:custGeom>
          <a:solidFill>
            <a:srgbClr val="FFBA4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5" descr="OPL20U25GSXzBJYl68kk8uQGfFKzs7yb1M4KJWUiLk6ZEvGF+qCIPSnY57AbBFCvTW2023.17.1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0655144-EB85-7194-0BF3-75A452102604}"/>
              </a:ext>
            </a:extLst>
          </p:cNvPr>
          <p:cNvSpPr/>
          <p:nvPr/>
        </p:nvSpPr>
        <p:spPr>
          <a:xfrm>
            <a:off x="171895" y="-2265"/>
            <a:ext cx="3019826" cy="1714249"/>
          </a:xfrm>
          <a:custGeom>
            <a:avLst/>
            <a:gdLst>
              <a:gd name="connsiteX0" fmla="*/ 177800 w 2781143"/>
              <a:gd name="connsiteY0" fmla="*/ 0 h 1580907"/>
              <a:gd name="connsiteX1" fmla="*/ 195881 w 2781143"/>
              <a:gd name="connsiteY1" fmla="*/ 3651 h 1580907"/>
              <a:gd name="connsiteX2" fmla="*/ 195881 w 2781143"/>
              <a:gd name="connsiteY2" fmla="*/ 1 h 1580907"/>
              <a:gd name="connsiteX3" fmla="*/ 2734821 w 2781143"/>
              <a:gd name="connsiteY3" fmla="*/ 1335661 h 1580907"/>
              <a:gd name="connsiteX4" fmla="*/ 2781143 w 2781143"/>
              <a:gd name="connsiteY4" fmla="*/ 1410630 h 1580907"/>
              <a:gd name="connsiteX5" fmla="*/ 2491465 w 2781143"/>
              <a:gd name="connsiteY5" fmla="*/ 1580907 h 1580907"/>
              <a:gd name="connsiteX6" fmla="*/ 2369792 w 2781143"/>
              <a:gd name="connsiteY6" fmla="*/ 1407065 h 1580907"/>
              <a:gd name="connsiteX7" fmla="*/ 473897 w 2781143"/>
              <a:gd name="connsiteY7" fmla="*/ 351249 h 1580907"/>
              <a:gd name="connsiteX8" fmla="*/ 249379 w 2781143"/>
              <a:gd name="connsiteY8" fmla="*/ 340029 h 1580907"/>
              <a:gd name="connsiteX9" fmla="*/ 247008 w 2781143"/>
              <a:gd name="connsiteY9" fmla="*/ 341628 h 1580907"/>
              <a:gd name="connsiteX10" fmla="*/ 177800 w 2781143"/>
              <a:gd name="connsiteY10" fmla="*/ 355600 h 1580907"/>
              <a:gd name="connsiteX11" fmla="*/ 0 w 2781143"/>
              <a:gd name="connsiteY11" fmla="*/ 177800 h 1580907"/>
              <a:gd name="connsiteX12" fmla="*/ 177800 w 2781143"/>
              <a:gd name="connsiteY12" fmla="*/ 0 h 1580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781143" h="1580907">
                <a:moveTo>
                  <a:pt x="177800" y="0"/>
                </a:moveTo>
                <a:lnTo>
                  <a:pt x="195881" y="3651"/>
                </a:lnTo>
                <a:lnTo>
                  <a:pt x="195881" y="1"/>
                </a:lnTo>
                <a:cubicBezTo>
                  <a:pt x="1250026" y="1"/>
                  <a:pt x="2181077" y="528871"/>
                  <a:pt x="2734821" y="1335661"/>
                </a:cubicBezTo>
                <a:lnTo>
                  <a:pt x="2781143" y="1410630"/>
                </a:lnTo>
                <a:lnTo>
                  <a:pt x="2491465" y="1580907"/>
                </a:lnTo>
                <a:lnTo>
                  <a:pt x="2369792" y="1407065"/>
                </a:lnTo>
                <a:cubicBezTo>
                  <a:pt x="1922577" y="825425"/>
                  <a:pt x="1245299" y="428777"/>
                  <a:pt x="473897" y="351249"/>
                </a:cubicBezTo>
                <a:lnTo>
                  <a:pt x="249379" y="340029"/>
                </a:lnTo>
                <a:lnTo>
                  <a:pt x="247008" y="341628"/>
                </a:lnTo>
                <a:cubicBezTo>
                  <a:pt x="225736" y="350625"/>
                  <a:pt x="202349" y="355600"/>
                  <a:pt x="177800" y="355600"/>
                </a:cubicBezTo>
                <a:cubicBezTo>
                  <a:pt x="79604" y="355600"/>
                  <a:pt x="0" y="275996"/>
                  <a:pt x="0" y="177800"/>
                </a:cubicBezTo>
                <a:cubicBezTo>
                  <a:pt x="0" y="79604"/>
                  <a:pt x="79604" y="0"/>
                  <a:pt x="177800" y="0"/>
                </a:cubicBezTo>
                <a:close/>
              </a:path>
            </a:pathLst>
          </a:custGeom>
          <a:solidFill>
            <a:srgbClr val="F5FF6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" name="Group 6" descr="OPL20U25GSXzBJYl68kk8uQGfFKzs7yb1M4KJWUiLk6ZEvGF+qCIPSnY57AbBFCvTW2023.17.1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F112289B-4603-AA2D-E819-D581E80AF691}"/>
              </a:ext>
            </a:extLst>
          </p:cNvPr>
          <p:cNvGrpSpPr/>
          <p:nvPr/>
        </p:nvGrpSpPr>
        <p:grpSpPr>
          <a:xfrm>
            <a:off x="4341036" y="232931"/>
            <a:ext cx="492932" cy="1563704"/>
            <a:chOff x="5562600" y="980268"/>
            <a:chExt cx="492932" cy="2044349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0C0735EC-7F4F-8101-BCB1-1C18E26EF57E}"/>
                </a:ext>
              </a:extLst>
            </p:cNvPr>
            <p:cNvSpPr/>
            <p:nvPr/>
          </p:nvSpPr>
          <p:spPr>
            <a:xfrm>
              <a:off x="5562600" y="980268"/>
              <a:ext cx="492932" cy="492932"/>
            </a:xfrm>
            <a:prstGeom prst="ellipse">
              <a:avLst/>
            </a:prstGeom>
            <a:solidFill>
              <a:srgbClr val="F5FF6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BAA5475-1EFD-66DC-09BC-0A7A0BE2BFAB}"/>
                </a:ext>
              </a:extLst>
            </p:cNvPr>
            <p:cNvSpPr/>
            <p:nvPr/>
          </p:nvSpPr>
          <p:spPr>
            <a:xfrm>
              <a:off x="5758266" y="1473200"/>
              <a:ext cx="116580" cy="1551417"/>
            </a:xfrm>
            <a:prstGeom prst="rect">
              <a:avLst/>
            </a:prstGeom>
            <a:solidFill>
              <a:srgbClr val="F5FF6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50D2596C-8EA2-6CAD-45D6-013BAAE648A0}"/>
                </a:ext>
              </a:extLst>
            </p:cNvPr>
            <p:cNvSpPr/>
            <p:nvPr/>
          </p:nvSpPr>
          <p:spPr>
            <a:xfrm>
              <a:off x="5689600" y="1132668"/>
              <a:ext cx="223952" cy="223952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1" name="Group 10" descr="OPL20U25GSXzBJYl68kk8uQGfFKzs7yb1M4KJWUiLk6ZEvGF+qCIPSnY57AbBFCvTW2023.17.1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82A77FD-133E-EFC4-CC8E-CC5AF5D316BD}"/>
              </a:ext>
            </a:extLst>
          </p:cNvPr>
          <p:cNvGrpSpPr/>
          <p:nvPr/>
        </p:nvGrpSpPr>
        <p:grpSpPr>
          <a:xfrm>
            <a:off x="4412316" y="5233496"/>
            <a:ext cx="492932" cy="1613008"/>
            <a:chOff x="5562600" y="980268"/>
            <a:chExt cx="492932" cy="2044349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FB5476FE-D63B-8B09-15AA-095B5E466E24}"/>
                </a:ext>
              </a:extLst>
            </p:cNvPr>
            <p:cNvSpPr/>
            <p:nvPr/>
          </p:nvSpPr>
          <p:spPr>
            <a:xfrm>
              <a:off x="5562600" y="980268"/>
              <a:ext cx="492932" cy="492932"/>
            </a:xfrm>
            <a:prstGeom prst="ellipse">
              <a:avLst/>
            </a:prstGeom>
            <a:solidFill>
              <a:srgbClr val="FF5C4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C092140-B510-511C-E006-F7717A7DEE19}"/>
                </a:ext>
              </a:extLst>
            </p:cNvPr>
            <p:cNvSpPr/>
            <p:nvPr/>
          </p:nvSpPr>
          <p:spPr>
            <a:xfrm>
              <a:off x="5758266" y="1473200"/>
              <a:ext cx="116580" cy="1551417"/>
            </a:xfrm>
            <a:prstGeom prst="rect">
              <a:avLst/>
            </a:prstGeom>
            <a:solidFill>
              <a:srgbClr val="FF5C4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CB07F8A-1303-2F3F-B75F-37A7FD1A1F3A}"/>
                </a:ext>
              </a:extLst>
            </p:cNvPr>
            <p:cNvSpPr/>
            <p:nvPr/>
          </p:nvSpPr>
          <p:spPr>
            <a:xfrm>
              <a:off x="5689600" y="1132668"/>
              <a:ext cx="223952" cy="223952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5" name="Group 14" descr="OPL20U25GSXzBJYl68kk8uQGfFKzs7yb1M4KJWUiLk6ZEvGF+qCIPSnY57AbBFCvTW2023.17.1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5E2D8427-C271-D8EB-169C-4041A52536E5}"/>
              </a:ext>
            </a:extLst>
          </p:cNvPr>
          <p:cNvGrpSpPr/>
          <p:nvPr/>
        </p:nvGrpSpPr>
        <p:grpSpPr>
          <a:xfrm>
            <a:off x="4364889" y="1960767"/>
            <a:ext cx="492932" cy="1445633"/>
            <a:chOff x="5562600" y="980268"/>
            <a:chExt cx="492932" cy="2044349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E6C6AFC6-9E4A-0FD6-8ACB-2A03FDEB2222}"/>
                </a:ext>
              </a:extLst>
            </p:cNvPr>
            <p:cNvSpPr/>
            <p:nvPr/>
          </p:nvSpPr>
          <p:spPr>
            <a:xfrm>
              <a:off x="5562600" y="980268"/>
              <a:ext cx="492932" cy="492932"/>
            </a:xfrm>
            <a:prstGeom prst="ellipse">
              <a:avLst/>
            </a:prstGeom>
            <a:solidFill>
              <a:srgbClr val="FFBA4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8391722-88BB-E97D-DD09-4E97F058A3D8}"/>
                </a:ext>
              </a:extLst>
            </p:cNvPr>
            <p:cNvSpPr/>
            <p:nvPr/>
          </p:nvSpPr>
          <p:spPr>
            <a:xfrm>
              <a:off x="5758266" y="1473200"/>
              <a:ext cx="116580" cy="1551417"/>
            </a:xfrm>
            <a:prstGeom prst="rect">
              <a:avLst/>
            </a:prstGeom>
            <a:solidFill>
              <a:srgbClr val="FFBA4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BE7A8051-24F2-917C-3722-C3D9A7289041}"/>
                </a:ext>
              </a:extLst>
            </p:cNvPr>
            <p:cNvSpPr/>
            <p:nvPr/>
          </p:nvSpPr>
          <p:spPr>
            <a:xfrm>
              <a:off x="5689600" y="1132668"/>
              <a:ext cx="223952" cy="223952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9" name="Group 18" descr="OPL20U25GSXzBJYl68kk8uQGfFKzs7yb1M4KJWUiLk6ZEvGF+qCIPSnY57AbBFCvTW2023.17.1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D607968-85D8-3178-61EC-8141D64492F7}"/>
              </a:ext>
            </a:extLst>
          </p:cNvPr>
          <p:cNvGrpSpPr/>
          <p:nvPr/>
        </p:nvGrpSpPr>
        <p:grpSpPr>
          <a:xfrm>
            <a:off x="5230572" y="1871534"/>
            <a:ext cx="6555243" cy="1531316"/>
            <a:chOff x="4976189" y="80790"/>
            <a:chExt cx="6668162" cy="1985443"/>
          </a:xfrm>
        </p:grpSpPr>
        <p:sp>
          <p:nvSpPr>
            <p:cNvPr id="20" name="Rectangle: Top Corners Rounded 19">
              <a:extLst>
                <a:ext uri="{FF2B5EF4-FFF2-40B4-BE49-F238E27FC236}">
                  <a16:creationId xmlns:a16="http://schemas.microsoft.com/office/drawing/2014/main" id="{36D77945-EB30-5811-39F7-95176C52828F}"/>
                </a:ext>
              </a:extLst>
            </p:cNvPr>
            <p:cNvSpPr/>
            <p:nvPr/>
          </p:nvSpPr>
          <p:spPr>
            <a:xfrm rot="10800000">
              <a:off x="4976189" y="141479"/>
              <a:ext cx="1286662" cy="1924754"/>
            </a:xfrm>
            <a:prstGeom prst="round2SameRect">
              <a:avLst>
                <a:gd name="adj1" fmla="val 38628"/>
                <a:gd name="adj2" fmla="val 0"/>
              </a:avLst>
            </a:prstGeom>
            <a:solidFill>
              <a:srgbClr val="FFBA4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Rectangle: Top Corners Rounded 20">
              <a:extLst>
                <a:ext uri="{FF2B5EF4-FFF2-40B4-BE49-F238E27FC236}">
                  <a16:creationId xmlns:a16="http://schemas.microsoft.com/office/drawing/2014/main" id="{3552BDD8-2EF0-610E-8730-F6764064C9F9}"/>
                </a:ext>
              </a:extLst>
            </p:cNvPr>
            <p:cNvSpPr/>
            <p:nvPr/>
          </p:nvSpPr>
          <p:spPr>
            <a:xfrm rot="5400000">
              <a:off x="8358943" y="-1800121"/>
              <a:ext cx="1218573" cy="5352242"/>
            </a:xfrm>
            <a:prstGeom prst="round2SameRect">
              <a:avLst>
                <a:gd name="adj1" fmla="val 38628"/>
                <a:gd name="adj2" fmla="val 0"/>
              </a:avLst>
            </a:prstGeom>
            <a:solidFill>
              <a:schemeClr val="bg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D0F15C6-2BFF-7AF5-565F-1F94CFACEB7A}"/>
                </a:ext>
              </a:extLst>
            </p:cNvPr>
            <p:cNvSpPr txBox="1"/>
            <p:nvPr/>
          </p:nvSpPr>
          <p:spPr>
            <a:xfrm>
              <a:off x="6376245" y="80790"/>
              <a:ext cx="923676" cy="1200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0" cap="none" spc="0" normalizeH="0" baseline="0" noProof="0" dirty="0">
                  <a:ln>
                    <a:noFill/>
                  </a:ln>
                  <a:solidFill>
                    <a:srgbClr val="FFBA48"/>
                  </a:solidFill>
                  <a:effectLst/>
                  <a:uLnTx/>
                  <a:uFillTx/>
                  <a:latin typeface="#9Slide03 AllRoundGothic" panose="020B0703020202020104" pitchFamily="34" charset="0"/>
                  <a:ea typeface="+mn-ea"/>
                  <a:cs typeface="+mn-cs"/>
                </a:rPr>
                <a:t>2.</a:t>
              </a:r>
            </a:p>
          </p:txBody>
        </p:sp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83D02B5E-33BE-C97C-90F2-236D85562E55}"/>
                </a:ext>
              </a:extLst>
            </p:cNvPr>
            <p:cNvSpPr/>
            <p:nvPr/>
          </p:nvSpPr>
          <p:spPr>
            <a:xfrm>
              <a:off x="6240548" y="159389"/>
              <a:ext cx="371208" cy="320007"/>
            </a:xfrm>
            <a:prstGeom prst="triangle">
              <a:avLst>
                <a:gd name="adj" fmla="val 3480"/>
              </a:avLst>
            </a:prstGeom>
            <a:solidFill>
              <a:srgbClr val="E2A24C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A7116E00-9E04-4F83-9EDF-FD46062EAE0E}"/>
                </a:ext>
              </a:extLst>
            </p:cNvPr>
            <p:cNvSpPr/>
            <p:nvPr/>
          </p:nvSpPr>
          <p:spPr>
            <a:xfrm>
              <a:off x="6380427" y="1813837"/>
              <a:ext cx="4919665" cy="222049"/>
            </a:xfrm>
            <a:prstGeom prst="roundRect">
              <a:avLst>
                <a:gd name="adj" fmla="val 50000"/>
              </a:avLst>
            </a:prstGeom>
            <a:solidFill>
              <a:srgbClr val="FFBA4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5" name="Group 24" descr="OPL20U25GSXzBJYl68kk8uQGfFKzs7yb1M4KJWUiLk6ZEvGF+qCIPSnY57AbBFCvTW2023.17.1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6E289CE-7EBD-F35D-12BF-B12545E8A082}"/>
              </a:ext>
            </a:extLst>
          </p:cNvPr>
          <p:cNvGrpSpPr/>
          <p:nvPr/>
        </p:nvGrpSpPr>
        <p:grpSpPr>
          <a:xfrm>
            <a:off x="5136770" y="308054"/>
            <a:ext cx="6615013" cy="1502755"/>
            <a:chOff x="4976189" y="141479"/>
            <a:chExt cx="6615013" cy="1924754"/>
          </a:xfrm>
        </p:grpSpPr>
        <p:sp>
          <p:nvSpPr>
            <p:cNvPr id="26" name="Rectangle: Top Corners Rounded 25">
              <a:extLst>
                <a:ext uri="{FF2B5EF4-FFF2-40B4-BE49-F238E27FC236}">
                  <a16:creationId xmlns:a16="http://schemas.microsoft.com/office/drawing/2014/main" id="{0AEF0FCA-0446-1367-BA58-7422339E07B2}"/>
                </a:ext>
              </a:extLst>
            </p:cNvPr>
            <p:cNvSpPr/>
            <p:nvPr/>
          </p:nvSpPr>
          <p:spPr>
            <a:xfrm rot="10800000">
              <a:off x="4976189" y="141479"/>
              <a:ext cx="1286662" cy="1924754"/>
            </a:xfrm>
            <a:prstGeom prst="round2SameRect">
              <a:avLst>
                <a:gd name="adj1" fmla="val 38628"/>
                <a:gd name="adj2" fmla="val 0"/>
              </a:avLst>
            </a:prstGeom>
            <a:solidFill>
              <a:srgbClr val="F5FF6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Rectangle: Top Corners Rounded 26">
              <a:extLst>
                <a:ext uri="{FF2B5EF4-FFF2-40B4-BE49-F238E27FC236}">
                  <a16:creationId xmlns:a16="http://schemas.microsoft.com/office/drawing/2014/main" id="{EEAE1BB7-051D-B75B-32ED-41497CEF6E3A}"/>
                </a:ext>
              </a:extLst>
            </p:cNvPr>
            <p:cNvSpPr/>
            <p:nvPr/>
          </p:nvSpPr>
          <p:spPr>
            <a:xfrm rot="5400000">
              <a:off x="8305794" y="-1587438"/>
              <a:ext cx="1218574" cy="5352242"/>
            </a:xfrm>
            <a:prstGeom prst="round2SameRect">
              <a:avLst>
                <a:gd name="adj1" fmla="val 38628"/>
                <a:gd name="adj2" fmla="val 0"/>
              </a:avLst>
            </a:prstGeom>
            <a:solidFill>
              <a:schemeClr val="bg2">
                <a:lumMod val="9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9451BB1C-4E03-D995-1617-3681B78321A3}"/>
                </a:ext>
              </a:extLst>
            </p:cNvPr>
            <p:cNvSpPr txBox="1"/>
            <p:nvPr/>
          </p:nvSpPr>
          <p:spPr>
            <a:xfrm>
              <a:off x="6380427" y="515551"/>
              <a:ext cx="92324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0" cap="none" spc="0" normalizeH="0" baseline="0" noProof="0" dirty="0">
                  <a:ln>
                    <a:noFill/>
                  </a:ln>
                  <a:solidFill>
                    <a:srgbClr val="F5FF66"/>
                  </a:solidFill>
                  <a:effectLst/>
                  <a:uLnTx/>
                  <a:uFillTx/>
                  <a:latin typeface="#9Slide03 AllRoundGothic" panose="020B0703020202020104" pitchFamily="34" charset="0"/>
                  <a:ea typeface="+mn-ea"/>
                  <a:cs typeface="+mn-cs"/>
                </a:rPr>
                <a:t>1.</a:t>
              </a:r>
            </a:p>
          </p:txBody>
        </p:sp>
        <p:sp>
          <p:nvSpPr>
            <p:cNvPr id="29" name="Isosceles Triangle 28">
              <a:extLst>
                <a:ext uri="{FF2B5EF4-FFF2-40B4-BE49-F238E27FC236}">
                  <a16:creationId xmlns:a16="http://schemas.microsoft.com/office/drawing/2014/main" id="{C2ACB20A-ED13-11F2-033B-45B780EDC75A}"/>
                </a:ext>
              </a:extLst>
            </p:cNvPr>
            <p:cNvSpPr/>
            <p:nvPr/>
          </p:nvSpPr>
          <p:spPr>
            <a:xfrm>
              <a:off x="6240548" y="159389"/>
              <a:ext cx="371208" cy="320007"/>
            </a:xfrm>
            <a:prstGeom prst="triangle">
              <a:avLst>
                <a:gd name="adj" fmla="val 3480"/>
              </a:avLst>
            </a:prstGeom>
            <a:solidFill>
              <a:srgbClr val="FFC000">
                <a:lumMod val="60000"/>
                <a:lumOff val="4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1F626E8B-6656-3D6A-C603-1345DC3F7E30}"/>
                </a:ext>
              </a:extLst>
            </p:cNvPr>
            <p:cNvSpPr/>
            <p:nvPr/>
          </p:nvSpPr>
          <p:spPr>
            <a:xfrm>
              <a:off x="6380427" y="1813839"/>
              <a:ext cx="4919665" cy="252394"/>
            </a:xfrm>
            <a:prstGeom prst="roundRect">
              <a:avLst>
                <a:gd name="adj" fmla="val 50000"/>
              </a:avLst>
            </a:prstGeom>
            <a:solidFill>
              <a:srgbClr val="F5FF6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1" name="Group 30" descr="OPL20U25GSXzBJYl68kk8uQGfFKzs7yb1M4KJWUiLk6ZEvGF+qCIPSnY57AbBFCvTW2023.17.1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C744C4B-0C05-4662-3D08-4B35F018D217}"/>
              </a:ext>
            </a:extLst>
          </p:cNvPr>
          <p:cNvGrpSpPr/>
          <p:nvPr/>
        </p:nvGrpSpPr>
        <p:grpSpPr>
          <a:xfrm>
            <a:off x="5232066" y="5222525"/>
            <a:ext cx="6158317" cy="1613007"/>
            <a:chOff x="4976189" y="141479"/>
            <a:chExt cx="6615013" cy="1924754"/>
          </a:xfrm>
          <a:gradFill>
            <a:gsLst>
              <a:gs pos="0">
                <a:srgbClr val="4472C4">
                  <a:lumMod val="5000"/>
                  <a:lumOff val="95000"/>
                </a:srgbClr>
              </a:gs>
              <a:gs pos="74000">
                <a:srgbClr val="4472C4">
                  <a:lumMod val="45000"/>
                  <a:lumOff val="55000"/>
                </a:srgbClr>
              </a:gs>
              <a:gs pos="83000">
                <a:srgbClr val="4472C4">
                  <a:lumMod val="45000"/>
                  <a:lumOff val="55000"/>
                </a:srgbClr>
              </a:gs>
              <a:gs pos="100000">
                <a:srgbClr val="4472C4">
                  <a:lumMod val="30000"/>
                  <a:lumOff val="70000"/>
                </a:srgbClr>
              </a:gs>
            </a:gsLst>
            <a:lin ang="5400000" scaled="1"/>
          </a:gradFill>
        </p:grpSpPr>
        <p:sp>
          <p:nvSpPr>
            <p:cNvPr id="32" name="Rectangle: Top Corners Rounded 31">
              <a:extLst>
                <a:ext uri="{FF2B5EF4-FFF2-40B4-BE49-F238E27FC236}">
                  <a16:creationId xmlns:a16="http://schemas.microsoft.com/office/drawing/2014/main" id="{A961EE0F-71C7-FBB3-8A96-8624122AAD63}"/>
                </a:ext>
              </a:extLst>
            </p:cNvPr>
            <p:cNvSpPr/>
            <p:nvPr/>
          </p:nvSpPr>
          <p:spPr>
            <a:xfrm rot="10800000">
              <a:off x="4976189" y="141479"/>
              <a:ext cx="1286662" cy="1924754"/>
            </a:xfrm>
            <a:prstGeom prst="round2SameRect">
              <a:avLst>
                <a:gd name="adj1" fmla="val 38628"/>
                <a:gd name="adj2" fmla="val 0"/>
              </a:avLst>
            </a:prstGeom>
            <a:solidFill>
              <a:srgbClr val="FF5C4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Rectangle: Top Corners Rounded 32">
              <a:extLst>
                <a:ext uri="{FF2B5EF4-FFF2-40B4-BE49-F238E27FC236}">
                  <a16:creationId xmlns:a16="http://schemas.microsoft.com/office/drawing/2014/main" id="{C2407327-3E92-D6D7-6346-19E34A57B705}"/>
                </a:ext>
              </a:extLst>
            </p:cNvPr>
            <p:cNvSpPr/>
            <p:nvPr/>
          </p:nvSpPr>
          <p:spPr>
            <a:xfrm rot="5400000">
              <a:off x="8305794" y="-1587438"/>
              <a:ext cx="1218574" cy="5352242"/>
            </a:xfrm>
            <a:prstGeom prst="round2SameRect">
              <a:avLst>
                <a:gd name="adj1" fmla="val 38628"/>
                <a:gd name="adj2" fmla="val 0"/>
              </a:avLst>
            </a:prstGeom>
            <a:solidFill>
              <a:schemeClr val="bg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730E6A0-5C65-886C-6554-8412952B1719}"/>
                </a:ext>
              </a:extLst>
            </p:cNvPr>
            <p:cNvSpPr txBox="1"/>
            <p:nvPr/>
          </p:nvSpPr>
          <p:spPr>
            <a:xfrm>
              <a:off x="6380427" y="515551"/>
              <a:ext cx="1286663" cy="14323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7200" b="1" kern="0" dirty="0">
                  <a:solidFill>
                    <a:srgbClr val="FF5C45"/>
                  </a:solidFill>
                  <a:latin typeface="#9Slide03 AllRoundGothic" panose="020B0703020202020104" pitchFamily="34" charset="0"/>
                </a:rPr>
                <a:t>4</a:t>
              </a:r>
              <a:r>
                <a:rPr kumimoji="0" lang="en-US" sz="7200" b="1" i="0" u="none" strike="noStrike" kern="0" cap="none" spc="0" normalizeH="0" baseline="0" noProof="0" dirty="0">
                  <a:ln>
                    <a:noFill/>
                  </a:ln>
                  <a:solidFill>
                    <a:srgbClr val="FF5C45"/>
                  </a:solidFill>
                  <a:effectLst/>
                  <a:uLnTx/>
                  <a:uFillTx/>
                  <a:latin typeface="#9Slide03 AllRoundGothic" panose="020B0703020202020104" pitchFamily="34" charset="0"/>
                  <a:ea typeface="+mn-ea"/>
                  <a:cs typeface="+mn-cs"/>
                </a:rPr>
                <a:t>.</a:t>
              </a:r>
            </a:p>
          </p:txBody>
        </p:sp>
        <p:sp>
          <p:nvSpPr>
            <p:cNvPr id="35" name="Isosceles Triangle 34">
              <a:extLst>
                <a:ext uri="{FF2B5EF4-FFF2-40B4-BE49-F238E27FC236}">
                  <a16:creationId xmlns:a16="http://schemas.microsoft.com/office/drawing/2014/main" id="{63AA79EF-8999-8220-2AEC-3BF4672A70C2}"/>
                </a:ext>
              </a:extLst>
            </p:cNvPr>
            <p:cNvSpPr/>
            <p:nvPr/>
          </p:nvSpPr>
          <p:spPr>
            <a:xfrm>
              <a:off x="6240548" y="159389"/>
              <a:ext cx="371208" cy="320007"/>
            </a:xfrm>
            <a:prstGeom prst="triangle">
              <a:avLst>
                <a:gd name="adj" fmla="val 3480"/>
              </a:avLst>
            </a:prstGeom>
            <a:solidFill>
              <a:srgbClr val="91010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63967B14-0A0C-468F-E49E-62E541AB88DC}"/>
                </a:ext>
              </a:extLst>
            </p:cNvPr>
            <p:cNvSpPr/>
            <p:nvPr/>
          </p:nvSpPr>
          <p:spPr>
            <a:xfrm>
              <a:off x="6380427" y="1813838"/>
              <a:ext cx="4919665" cy="222049"/>
            </a:xfrm>
            <a:prstGeom prst="roundRect">
              <a:avLst>
                <a:gd name="adj" fmla="val 50000"/>
              </a:avLst>
            </a:prstGeom>
            <a:solidFill>
              <a:srgbClr val="FF5C4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37" name="Graphic 36" descr="Classroom with solid fill">
            <a:extLst>
              <a:ext uri="{FF2B5EF4-FFF2-40B4-BE49-F238E27FC236}">
                <a16:creationId xmlns:a16="http://schemas.microsoft.com/office/drawing/2014/main" id="{C0E08F07-A013-22D8-8375-7B4B2EE6605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78899" y="667951"/>
            <a:ext cx="914400" cy="914400"/>
          </a:xfrm>
          <a:prstGeom prst="rect">
            <a:avLst/>
          </a:prstGeom>
        </p:spPr>
      </p:pic>
      <p:pic>
        <p:nvPicPr>
          <p:cNvPr id="38" name="Graphic 37" descr="Lightbulb and gear with solid fill">
            <a:extLst>
              <a:ext uri="{FF2B5EF4-FFF2-40B4-BE49-F238E27FC236}">
                <a16:creationId xmlns:a16="http://schemas.microsoft.com/office/drawing/2014/main" id="{442FE48B-C858-FA15-3698-2E5BBF5D9255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363187" y="2232097"/>
            <a:ext cx="914400" cy="914400"/>
          </a:xfrm>
          <a:prstGeom prst="rect">
            <a:avLst/>
          </a:prstGeom>
        </p:spPr>
      </p:pic>
      <p:pic>
        <p:nvPicPr>
          <p:cNvPr id="39" name="Graphic 38" descr="Scientific Thought with solid fill">
            <a:extLst>
              <a:ext uri="{FF2B5EF4-FFF2-40B4-BE49-F238E27FC236}">
                <a16:creationId xmlns:a16="http://schemas.microsoft.com/office/drawing/2014/main" id="{0D25F7CA-D88C-715B-E6B0-B4B0821E5A7E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613567" y="5334114"/>
            <a:ext cx="914400" cy="914400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384BBEAC-83AA-7E76-564F-D07EBC7A7EB9}"/>
              </a:ext>
            </a:extLst>
          </p:cNvPr>
          <p:cNvSpPr txBox="1"/>
          <p:nvPr/>
        </p:nvSpPr>
        <p:spPr>
          <a:xfrm>
            <a:off x="378152" y="2743999"/>
            <a:ext cx="259766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ĐO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THỜI</a:t>
            </a:r>
            <a:r>
              <a:rPr kumimoji="0" lang="vi-VN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GIAN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EDAE203-CB6A-A3A5-9946-0EF1617A631F}"/>
              </a:ext>
            </a:extLst>
          </p:cNvPr>
          <p:cNvSpPr txBox="1"/>
          <p:nvPr/>
        </p:nvSpPr>
        <p:spPr>
          <a:xfrm>
            <a:off x="621587" y="2152242"/>
            <a:ext cx="2217403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4400" b="1" noProof="0" dirty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#9Slide03 Bebas Neue Bold" panose="020B0606020202050201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ED36A77-60A6-9594-A915-20607140797C}"/>
              </a:ext>
            </a:extLst>
          </p:cNvPr>
          <p:cNvSpPr txBox="1"/>
          <p:nvPr/>
        </p:nvSpPr>
        <p:spPr>
          <a:xfrm>
            <a:off x="7326010" y="861575"/>
            <a:ext cx="4646394" cy="597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ĐƠN VỊ THỜI GIAN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422B20C-D6B0-902B-8CE2-B705DA4B8984}"/>
              </a:ext>
            </a:extLst>
          </p:cNvPr>
          <p:cNvSpPr txBox="1"/>
          <p:nvPr/>
        </p:nvSpPr>
        <p:spPr>
          <a:xfrm>
            <a:off x="7434720" y="2202759"/>
            <a:ext cx="4428974" cy="597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1" noProof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 CỤ ĐO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9B5A7F7-C8B9-8BA1-17D8-88D03E23C05E}"/>
              </a:ext>
            </a:extLst>
          </p:cNvPr>
          <p:cNvSpPr txBox="1"/>
          <p:nvPr/>
        </p:nvSpPr>
        <p:spPr>
          <a:xfrm>
            <a:off x="7703558" y="5741008"/>
            <a:ext cx="4646394" cy="597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</a:t>
            </a:r>
            <a:r>
              <a:rPr kumimoji="0" lang="en-US" sz="3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TẬP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2" name="Group 1" descr="OPL20U25GSXzBJYl68kk8uQGfFKzs7yb1M4KJWUiLk6ZEvGF+qCIPSnY57AbBFCvTW2023.17.1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2EEDD31-C17F-909B-3430-9358D61DEB01}"/>
              </a:ext>
            </a:extLst>
          </p:cNvPr>
          <p:cNvGrpSpPr/>
          <p:nvPr/>
        </p:nvGrpSpPr>
        <p:grpSpPr>
          <a:xfrm>
            <a:off x="4404826" y="3474281"/>
            <a:ext cx="492932" cy="1613008"/>
            <a:chOff x="5562600" y="980268"/>
            <a:chExt cx="492932" cy="2044349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1DA8B74F-FC56-6EEC-C4E8-4BB537B22580}"/>
                </a:ext>
              </a:extLst>
            </p:cNvPr>
            <p:cNvSpPr/>
            <p:nvPr/>
          </p:nvSpPr>
          <p:spPr>
            <a:xfrm>
              <a:off x="5562600" y="980268"/>
              <a:ext cx="492932" cy="492932"/>
            </a:xfrm>
            <a:prstGeom prst="ellipse">
              <a:avLst/>
            </a:prstGeom>
            <a:solidFill>
              <a:srgbClr val="FF5C4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C71043E9-8116-3EAA-B504-0373995874DA}"/>
                </a:ext>
              </a:extLst>
            </p:cNvPr>
            <p:cNvSpPr/>
            <p:nvPr/>
          </p:nvSpPr>
          <p:spPr>
            <a:xfrm>
              <a:off x="5758266" y="1473200"/>
              <a:ext cx="116580" cy="1551417"/>
            </a:xfrm>
            <a:prstGeom prst="rect">
              <a:avLst/>
            </a:prstGeom>
            <a:solidFill>
              <a:srgbClr val="FF5C4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4164516F-9DF8-F351-DD0B-23BF880A7201}"/>
                </a:ext>
              </a:extLst>
            </p:cNvPr>
            <p:cNvSpPr/>
            <p:nvPr/>
          </p:nvSpPr>
          <p:spPr>
            <a:xfrm>
              <a:off x="5689600" y="1132668"/>
              <a:ext cx="223952" cy="223952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8" name="Group 47" descr="OPL20U25GSXzBJYl68kk8uQGfFKzs7yb1M4KJWUiLk6ZEvGF+qCIPSnY57AbBFCvTW2023.17.1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1E1F1B5-D852-4F6F-DE86-EF747D4DD335}"/>
              </a:ext>
            </a:extLst>
          </p:cNvPr>
          <p:cNvGrpSpPr/>
          <p:nvPr/>
        </p:nvGrpSpPr>
        <p:grpSpPr>
          <a:xfrm>
            <a:off x="5230572" y="3534365"/>
            <a:ext cx="6445989" cy="1535935"/>
            <a:chOff x="4976189" y="141479"/>
            <a:chExt cx="6615013" cy="1924754"/>
          </a:xfrm>
          <a:gradFill>
            <a:gsLst>
              <a:gs pos="0">
                <a:srgbClr val="4472C4">
                  <a:lumMod val="5000"/>
                  <a:lumOff val="95000"/>
                </a:srgbClr>
              </a:gs>
              <a:gs pos="74000">
                <a:srgbClr val="4472C4">
                  <a:lumMod val="45000"/>
                  <a:lumOff val="55000"/>
                </a:srgbClr>
              </a:gs>
              <a:gs pos="83000">
                <a:srgbClr val="4472C4">
                  <a:lumMod val="45000"/>
                  <a:lumOff val="55000"/>
                </a:srgbClr>
              </a:gs>
              <a:gs pos="100000">
                <a:srgbClr val="4472C4">
                  <a:lumMod val="30000"/>
                  <a:lumOff val="70000"/>
                </a:srgbClr>
              </a:gs>
            </a:gsLst>
            <a:lin ang="5400000" scaled="1"/>
          </a:gradFill>
        </p:grpSpPr>
        <p:sp>
          <p:nvSpPr>
            <p:cNvPr id="49" name="Rectangle: Top Corners Rounded 48">
              <a:extLst>
                <a:ext uri="{FF2B5EF4-FFF2-40B4-BE49-F238E27FC236}">
                  <a16:creationId xmlns:a16="http://schemas.microsoft.com/office/drawing/2014/main" id="{1CCB26B3-C6E3-E1CA-9E62-480F4FE9EE29}"/>
                </a:ext>
              </a:extLst>
            </p:cNvPr>
            <p:cNvSpPr/>
            <p:nvPr/>
          </p:nvSpPr>
          <p:spPr>
            <a:xfrm rot="10800000">
              <a:off x="4976189" y="141479"/>
              <a:ext cx="1286662" cy="1924754"/>
            </a:xfrm>
            <a:prstGeom prst="round2SameRect">
              <a:avLst>
                <a:gd name="adj1" fmla="val 38628"/>
                <a:gd name="adj2" fmla="val 0"/>
              </a:avLst>
            </a:prstGeom>
            <a:solidFill>
              <a:srgbClr val="FF5C4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Rectangle: Top Corners Rounded 49">
              <a:extLst>
                <a:ext uri="{FF2B5EF4-FFF2-40B4-BE49-F238E27FC236}">
                  <a16:creationId xmlns:a16="http://schemas.microsoft.com/office/drawing/2014/main" id="{BFCB7BF6-7218-9728-519C-6E73FFE40685}"/>
                </a:ext>
              </a:extLst>
            </p:cNvPr>
            <p:cNvSpPr/>
            <p:nvPr/>
          </p:nvSpPr>
          <p:spPr>
            <a:xfrm rot="5400000">
              <a:off x="8305794" y="-1587438"/>
              <a:ext cx="1218574" cy="5352242"/>
            </a:xfrm>
            <a:prstGeom prst="round2SameRect">
              <a:avLst>
                <a:gd name="adj1" fmla="val 38628"/>
                <a:gd name="adj2" fmla="val 0"/>
              </a:avLst>
            </a:prstGeom>
            <a:solidFill>
              <a:srgbClr val="96CD3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C5B05511-D56E-FEA8-1167-F3A65A09EA5E}"/>
                </a:ext>
              </a:extLst>
            </p:cNvPr>
            <p:cNvSpPr txBox="1"/>
            <p:nvPr/>
          </p:nvSpPr>
          <p:spPr>
            <a:xfrm>
              <a:off x="6349967" y="296234"/>
              <a:ext cx="1320127" cy="1504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0" cap="none" spc="0" normalizeH="0" baseline="0" noProof="0" dirty="0">
                  <a:ln>
                    <a:noFill/>
                  </a:ln>
                  <a:solidFill>
                    <a:srgbClr val="FF5C45"/>
                  </a:solidFill>
                  <a:effectLst/>
                  <a:uLnTx/>
                  <a:uFillTx/>
                  <a:latin typeface="#9Slide03 AllRoundGothic" panose="020B0703020202020104" pitchFamily="34" charset="0"/>
                  <a:ea typeface="+mn-ea"/>
                  <a:cs typeface="+mn-cs"/>
                </a:rPr>
                <a:t>3.</a:t>
              </a:r>
            </a:p>
          </p:txBody>
        </p:sp>
        <p:sp>
          <p:nvSpPr>
            <p:cNvPr id="52" name="Isosceles Triangle 51">
              <a:extLst>
                <a:ext uri="{FF2B5EF4-FFF2-40B4-BE49-F238E27FC236}">
                  <a16:creationId xmlns:a16="http://schemas.microsoft.com/office/drawing/2014/main" id="{7C1B0990-C855-4BA2-5116-71B7A1C0F0A1}"/>
                </a:ext>
              </a:extLst>
            </p:cNvPr>
            <p:cNvSpPr/>
            <p:nvPr/>
          </p:nvSpPr>
          <p:spPr>
            <a:xfrm>
              <a:off x="6240548" y="159389"/>
              <a:ext cx="371208" cy="320007"/>
            </a:xfrm>
            <a:prstGeom prst="triangle">
              <a:avLst>
                <a:gd name="adj" fmla="val 3480"/>
              </a:avLst>
            </a:prstGeom>
            <a:solidFill>
              <a:srgbClr val="91010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id="{F6E68105-5568-C260-B50E-57A863F1D8FD}"/>
                </a:ext>
              </a:extLst>
            </p:cNvPr>
            <p:cNvSpPr/>
            <p:nvPr/>
          </p:nvSpPr>
          <p:spPr>
            <a:xfrm>
              <a:off x="6380427" y="1813838"/>
              <a:ext cx="4919665" cy="222049"/>
            </a:xfrm>
            <a:prstGeom prst="roundRect">
              <a:avLst>
                <a:gd name="adj" fmla="val 50000"/>
              </a:avLst>
            </a:prstGeom>
            <a:solidFill>
              <a:srgbClr val="FF5C4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54253F05-DD08-D2F5-CFEC-3A0F21064A18}"/>
              </a:ext>
            </a:extLst>
          </p:cNvPr>
          <p:cNvSpPr txBox="1"/>
          <p:nvPr/>
        </p:nvSpPr>
        <p:spPr>
          <a:xfrm>
            <a:off x="7326010" y="3710703"/>
            <a:ext cx="4339782" cy="11519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CÁCH</a:t>
            </a:r>
            <a:r>
              <a:rPr kumimoji="0" lang="en-US" sz="3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ĐO THỜI GIAN BẰNG ĐỒNG HỒ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5" name="Graphic 54" descr="Lightbulb and gear with solid fill">
            <a:extLst>
              <a:ext uri="{FF2B5EF4-FFF2-40B4-BE49-F238E27FC236}">
                <a16:creationId xmlns:a16="http://schemas.microsoft.com/office/drawing/2014/main" id="{E88D5EB9-4841-4F9D-76AF-3DB60DB3C602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476960" y="36332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487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7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8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7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8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81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0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8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03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8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06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40" grpId="0"/>
      <p:bldP spid="41" grpId="0"/>
      <p:bldP spid="42" grpId="0"/>
      <p:bldP spid="43" grpId="0"/>
      <p:bldP spid="44" grpId="0"/>
      <p:bldP spid="44" grpId="1"/>
      <p:bldP spid="54" grpId="0"/>
      <p:bldP spid="54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1524000" y="1"/>
            <a:ext cx="91440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?1.Muốn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đo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thời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gian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thực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hiện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các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thí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nghiệm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trong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phòng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thí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nghiệm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các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sự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kiện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thể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thao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người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ta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thường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sử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dụng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loại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đồng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hồ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nào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?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Tại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sao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5" name="Text Box 15"/>
          <p:cNvSpPr txBox="1">
            <a:spLocks noChangeArrowheads="1"/>
          </p:cNvSpPr>
          <p:nvPr/>
        </p:nvSpPr>
        <p:spPr bwMode="auto">
          <a:xfrm>
            <a:off x="1524000" y="2590801"/>
            <a:ext cx="8991600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n-US" sz="3200" dirty="0">
                <a:solidFill>
                  <a:srgbClr val="C00000"/>
                </a:solidFill>
                <a:cs typeface="Times New Roman" panose="02020603050405020304" pitchFamily="18" charset="0"/>
              </a:rPr>
              <a:t>     </a:t>
            </a:r>
            <a:r>
              <a:rPr lang="en-US" sz="4000" dirty="0" err="1">
                <a:solidFill>
                  <a:srgbClr val="C00000"/>
                </a:solidFill>
                <a:cs typeface="Times New Roman" panose="02020603050405020304" pitchFamily="18" charset="0"/>
              </a:rPr>
              <a:t>Muốn</a:t>
            </a:r>
            <a:r>
              <a:rPr lang="en-US" sz="4000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cs typeface="Times New Roman" panose="02020603050405020304" pitchFamily="18" charset="0"/>
              </a:rPr>
              <a:t>đo</a:t>
            </a:r>
            <a:r>
              <a:rPr lang="en-US" sz="4000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cs typeface="Times New Roman" panose="02020603050405020304" pitchFamily="18" charset="0"/>
              </a:rPr>
              <a:t>thời</a:t>
            </a:r>
            <a:r>
              <a:rPr lang="en-US" sz="4000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cs typeface="Times New Roman" panose="02020603050405020304" pitchFamily="18" charset="0"/>
              </a:rPr>
              <a:t>gian</a:t>
            </a:r>
            <a:r>
              <a:rPr lang="en-US" sz="4000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cs typeface="Times New Roman" panose="02020603050405020304" pitchFamily="18" charset="0"/>
              </a:rPr>
              <a:t>thực</a:t>
            </a:r>
            <a:r>
              <a:rPr lang="en-US" sz="4000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cs typeface="Times New Roman" panose="02020603050405020304" pitchFamily="18" charset="0"/>
              </a:rPr>
              <a:t>hiện</a:t>
            </a:r>
            <a:r>
              <a:rPr lang="en-US" sz="4000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cs typeface="Times New Roman" panose="02020603050405020304" pitchFamily="18" charset="0"/>
              </a:rPr>
              <a:t>các</a:t>
            </a:r>
            <a:r>
              <a:rPr lang="en-US" sz="4000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cs typeface="Times New Roman" panose="02020603050405020304" pitchFamily="18" charset="0"/>
              </a:rPr>
              <a:t>thí</a:t>
            </a:r>
            <a:r>
              <a:rPr lang="en-US" sz="4000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cs typeface="Times New Roman" panose="02020603050405020304" pitchFamily="18" charset="0"/>
              </a:rPr>
              <a:t>nghiệm</a:t>
            </a:r>
            <a:r>
              <a:rPr lang="en-US" sz="4000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cs typeface="Times New Roman" panose="02020603050405020304" pitchFamily="18" charset="0"/>
              </a:rPr>
              <a:t>trong</a:t>
            </a:r>
            <a:r>
              <a:rPr lang="en-US" sz="4000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cs typeface="Times New Roman" panose="02020603050405020304" pitchFamily="18" charset="0"/>
              </a:rPr>
              <a:t>phòng</a:t>
            </a:r>
            <a:r>
              <a:rPr lang="en-US" sz="4000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cs typeface="Times New Roman" panose="02020603050405020304" pitchFamily="18" charset="0"/>
              </a:rPr>
              <a:t>thí</a:t>
            </a:r>
            <a:r>
              <a:rPr lang="en-US" sz="4000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cs typeface="Times New Roman" panose="02020603050405020304" pitchFamily="18" charset="0"/>
              </a:rPr>
              <a:t>nghiệm</a:t>
            </a:r>
            <a:r>
              <a:rPr lang="en-US" sz="4000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cs typeface="Times New Roman" panose="02020603050405020304" pitchFamily="18" charset="0"/>
              </a:rPr>
              <a:t>các</a:t>
            </a:r>
            <a:r>
              <a:rPr lang="en-US" sz="4000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cs typeface="Times New Roman" panose="02020603050405020304" pitchFamily="18" charset="0"/>
              </a:rPr>
              <a:t>sự</a:t>
            </a:r>
            <a:r>
              <a:rPr lang="en-US" sz="4000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cs typeface="Times New Roman" panose="02020603050405020304" pitchFamily="18" charset="0"/>
              </a:rPr>
              <a:t>kiện</a:t>
            </a:r>
            <a:r>
              <a:rPr lang="en-US" sz="4000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cs typeface="Times New Roman" panose="02020603050405020304" pitchFamily="18" charset="0"/>
              </a:rPr>
              <a:t>thể</a:t>
            </a:r>
            <a:r>
              <a:rPr lang="en-US" sz="4000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cs typeface="Times New Roman" panose="02020603050405020304" pitchFamily="18" charset="0"/>
              </a:rPr>
              <a:t>thao</a:t>
            </a:r>
            <a:r>
              <a:rPr lang="en-US" sz="4000" dirty="0">
                <a:solidFill>
                  <a:srgbClr val="C00000"/>
                </a:solidFill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C00000"/>
                </a:solidFill>
                <a:cs typeface="Times New Roman" panose="02020603050405020304" pitchFamily="18" charset="0"/>
              </a:rPr>
              <a:t>người</a:t>
            </a:r>
            <a:r>
              <a:rPr lang="en-US" sz="4000" dirty="0">
                <a:solidFill>
                  <a:srgbClr val="C00000"/>
                </a:solidFill>
                <a:cs typeface="Times New Roman" panose="02020603050405020304" pitchFamily="18" charset="0"/>
              </a:rPr>
              <a:t> ta </a:t>
            </a:r>
            <a:r>
              <a:rPr lang="en-US" sz="4000" dirty="0" err="1">
                <a:solidFill>
                  <a:srgbClr val="C00000"/>
                </a:solidFill>
                <a:cs typeface="Times New Roman" panose="02020603050405020304" pitchFamily="18" charset="0"/>
              </a:rPr>
              <a:t>thường</a:t>
            </a:r>
            <a:r>
              <a:rPr lang="en-US" sz="4000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cs typeface="Times New Roman" panose="02020603050405020304" pitchFamily="18" charset="0"/>
              </a:rPr>
              <a:t>sử</a:t>
            </a:r>
            <a:r>
              <a:rPr lang="en-US" sz="4000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cs typeface="Times New Roman" panose="02020603050405020304" pitchFamily="18" charset="0"/>
              </a:rPr>
              <a:t>dụng</a:t>
            </a:r>
            <a:r>
              <a:rPr lang="en-US" sz="4000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cs typeface="Times New Roman" panose="02020603050405020304" pitchFamily="18" charset="0"/>
              </a:rPr>
              <a:t>đồng</a:t>
            </a:r>
            <a:r>
              <a:rPr lang="en-US" sz="4000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cs typeface="Times New Roman" panose="02020603050405020304" pitchFamily="18" charset="0"/>
              </a:rPr>
              <a:t>hồ</a:t>
            </a:r>
            <a:r>
              <a:rPr lang="en-US" sz="4000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cs typeface="Times New Roman" panose="02020603050405020304" pitchFamily="18" charset="0"/>
              </a:rPr>
              <a:t>bấm</a:t>
            </a:r>
            <a:r>
              <a:rPr lang="en-US" sz="4000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cs typeface="Times New Roman" panose="02020603050405020304" pitchFamily="18" charset="0"/>
              </a:rPr>
              <a:t>giây</a:t>
            </a:r>
            <a:r>
              <a:rPr lang="en-US" sz="4000" dirty="0">
                <a:solidFill>
                  <a:srgbClr val="C00000"/>
                </a:solidFill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solidFill>
                  <a:srgbClr val="C00000"/>
                </a:solidFill>
                <a:cs typeface="Times New Roman" panose="02020603050405020304" pitchFamily="18" charset="0"/>
              </a:rPr>
              <a:t>Vì</a:t>
            </a:r>
            <a:r>
              <a:rPr lang="en-US" sz="4000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cs typeface="Times New Roman" panose="02020603050405020304" pitchFamily="18" charset="0"/>
              </a:rPr>
              <a:t>dụng</a:t>
            </a:r>
            <a:r>
              <a:rPr lang="en-US" sz="4000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cs typeface="Times New Roman" panose="02020603050405020304" pitchFamily="18" charset="0"/>
              </a:rPr>
              <a:t>cụ</a:t>
            </a:r>
            <a:r>
              <a:rPr lang="en-US" sz="4000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cs typeface="Times New Roman" panose="02020603050405020304" pitchFamily="18" charset="0"/>
              </a:rPr>
              <a:t>này</a:t>
            </a:r>
            <a:r>
              <a:rPr lang="en-US" sz="4000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cs typeface="Times New Roman" panose="02020603050405020304" pitchFamily="18" charset="0"/>
              </a:rPr>
              <a:t>cho</a:t>
            </a:r>
            <a:r>
              <a:rPr lang="en-US" sz="4000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cs typeface="Times New Roman" panose="02020603050405020304" pitchFamily="18" charset="0"/>
              </a:rPr>
              <a:t>kết</a:t>
            </a:r>
            <a:r>
              <a:rPr lang="en-US" sz="4000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cs typeface="Times New Roman" panose="02020603050405020304" pitchFamily="18" charset="0"/>
              </a:rPr>
              <a:t>quả</a:t>
            </a:r>
            <a:r>
              <a:rPr lang="en-US" sz="4000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cs typeface="Times New Roman" panose="02020603050405020304" pitchFamily="18" charset="0"/>
              </a:rPr>
              <a:t>nhanh</a:t>
            </a:r>
            <a:r>
              <a:rPr lang="en-US" sz="4000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cs typeface="Times New Roman" panose="02020603050405020304" pitchFamily="18" charset="0"/>
              </a:rPr>
              <a:t>chính</a:t>
            </a:r>
            <a:r>
              <a:rPr lang="en-US" sz="4000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cs typeface="Times New Roman" panose="02020603050405020304" pitchFamily="18" charset="0"/>
              </a:rPr>
              <a:t>xác</a:t>
            </a:r>
            <a:r>
              <a:rPr lang="en-US" sz="4000" dirty="0">
                <a:solidFill>
                  <a:srgbClr val="C00000"/>
                </a:solidFill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15585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773723" y="1536174"/>
            <a:ext cx="11226018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32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thao</a:t>
            </a:r>
            <a:r>
              <a:rPr lang="en-US" sz="40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tác</a:t>
            </a:r>
            <a:r>
              <a:rPr lang="en-US" sz="40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cần</a:t>
            </a:r>
            <a:r>
              <a:rPr lang="en-US" sz="40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thiết</a:t>
            </a:r>
            <a:r>
              <a:rPr lang="en-US" sz="40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khi</a:t>
            </a:r>
            <a:r>
              <a:rPr lang="en-US" sz="40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dùng</a:t>
            </a:r>
            <a:r>
              <a:rPr lang="en-US" sz="40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đồng</a:t>
            </a:r>
            <a:r>
              <a:rPr lang="en-US" sz="40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hồ</a:t>
            </a:r>
            <a:r>
              <a:rPr lang="en-US" sz="40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bấm</a:t>
            </a:r>
            <a:r>
              <a:rPr lang="en-US" sz="40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giây</a:t>
            </a:r>
            <a:r>
              <a:rPr lang="en-US" sz="40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</a:p>
          <a:p>
            <a:pPr eaLnBrk="1" hangingPunct="1"/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B1.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Nhấn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nút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Reset (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thiết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lập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)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để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đưa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đồng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hồ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bấm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giây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về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số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0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trước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khi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tiến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hành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đo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. </a:t>
            </a:r>
          </a:p>
          <a:p>
            <a:pPr eaLnBrk="1" hangingPunct="1"/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B2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Nhấn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nút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Start (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bắt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đầu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)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để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bắt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đầu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tính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thời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gian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.</a:t>
            </a:r>
          </a:p>
          <a:p>
            <a:pPr eaLnBrk="1" hangingPunct="1"/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B3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Nhấn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nút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Stop (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dừng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)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đúng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thời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điểm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kết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thúc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sự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kiện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Rectangle 1">
            <a:hlinkClick r:id="rId2" action="ppaction://hlinkfile"/>
          </p:cNvPr>
          <p:cNvSpPr/>
          <p:nvPr/>
        </p:nvSpPr>
        <p:spPr>
          <a:xfrm>
            <a:off x="1261403" y="5116785"/>
            <a:ext cx="1093059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bấm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giây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endParaRPr lang="vi-VN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ca” </a:t>
            </a:r>
          </a:p>
        </p:txBody>
      </p:sp>
      <p:sp>
        <p:nvSpPr>
          <p:cNvPr id="3" name="Rectangle 2" descr="OPL20U25GSXzBJYl68kk8uQGfFKzs7yb1M4KJWUiLk6ZEvGF+qCIPSnY57AbBFCvTW2023.17.1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1937785-5CCF-95F0-8BEA-555D6ADD5898}"/>
              </a:ext>
            </a:extLst>
          </p:cNvPr>
          <p:cNvSpPr/>
          <p:nvPr/>
        </p:nvSpPr>
        <p:spPr>
          <a:xfrm>
            <a:off x="0" y="33055"/>
            <a:ext cx="12192000" cy="1046440"/>
          </a:xfrm>
          <a:prstGeom prst="rect">
            <a:avLst/>
          </a:prstGeom>
          <a:solidFill>
            <a:srgbClr val="002060"/>
          </a:solidFill>
          <a:ln>
            <a:solidFill>
              <a:srgbClr val="FFFF00"/>
            </a:solidFill>
          </a:ln>
        </p:spPr>
        <p:txBody>
          <a:bodyPr wrap="square" lIns="121920" tIns="60960" rIns="121920" bIns="6096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 w="22225">
                  <a:solidFill>
                    <a:srgbClr val="FA906A"/>
                  </a:solidFill>
                  <a:prstDash val="solid"/>
                </a:ln>
                <a:solidFill>
                  <a:srgbClr val="FA906A">
                    <a:lumMod val="40000"/>
                    <a:lumOff val="60000"/>
                  </a:srgbClr>
                </a:solidFill>
                <a:effectLst/>
                <a:uLnTx/>
                <a:uFillTx/>
                <a:latin typeface="Cambria"/>
              </a:rPr>
              <a:t>BÀI 7: </a:t>
            </a:r>
            <a:r>
              <a:rPr lang="en-US" sz="6000" b="1">
                <a:ln w="22225">
                  <a:solidFill>
                    <a:srgbClr val="FA906A"/>
                  </a:solidFill>
                  <a:prstDash val="solid"/>
                </a:ln>
                <a:solidFill>
                  <a:srgbClr val="FA906A">
                    <a:lumMod val="40000"/>
                    <a:lumOff val="60000"/>
                  </a:srgbClr>
                </a:solidFill>
                <a:latin typeface="Cambria"/>
              </a:rPr>
              <a:t>ĐO THỜI GIAN</a:t>
            </a:r>
            <a:endParaRPr kumimoji="0" lang="en-US" sz="6000" b="1" i="0" u="none" strike="noStrike" kern="1200" cap="none" spc="0" normalizeH="0" baseline="0" noProof="0" dirty="0">
              <a:ln w="22225">
                <a:solidFill>
                  <a:srgbClr val="FA906A"/>
                </a:solidFill>
                <a:prstDash val="solid"/>
              </a:ln>
              <a:solidFill>
                <a:srgbClr val="FA906A">
                  <a:lumMod val="40000"/>
                  <a:lumOff val="60000"/>
                </a:srgbClr>
              </a:solidFill>
              <a:effectLst/>
              <a:uLnTx/>
              <a:uFillTx/>
              <a:latin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178175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108" y="236499"/>
            <a:ext cx="5051093" cy="562923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 ĐO THỜI GIAN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373" y="788933"/>
            <a:ext cx="4438627" cy="605858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788935"/>
            <a:ext cx="4648200" cy="5830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9083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62201" y="218364"/>
            <a:ext cx="784859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0225" indent="-530225" algn="ctr"/>
            <a:r>
              <a:rPr lang="en-US" sz="4200" b="1" spc="-4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4200" b="1" spc="-4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spc="-4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4200" b="1" spc="-4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4200" b="1" spc="-4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200" b="1" spc="-4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spc="-4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4200" b="1" spc="-4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en-US" sz="4200" b="1" spc="-4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200" b="1" spc="-4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spc="-4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4200" b="1" spc="-4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spc="-4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endParaRPr lang="en-US" sz="4200" b="1" spc="-4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752600" y="1066802"/>
          <a:ext cx="8686800" cy="46976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846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021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20884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</a:p>
                  </a:txBody>
                  <a:tcPr marL="68580" marR="68580" anchor="ctr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2818">
                <a:tc>
                  <a:txBody>
                    <a:bodyPr/>
                    <a:lstStyle/>
                    <a:p>
                      <a:pPr marL="443230" indent="-443230"/>
                      <a:r>
                        <a:rPr lang="en-US" sz="3000" b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 </a:t>
                      </a:r>
                      <a:r>
                        <a:rPr lang="en-US" sz="3000" b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Đồng</a:t>
                      </a:r>
                      <a:r>
                        <a:rPr lang="en-US" sz="30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hồ</a:t>
                      </a:r>
                      <a:r>
                        <a:rPr lang="en-US" sz="30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treo</a:t>
                      </a:r>
                      <a:r>
                        <a:rPr lang="en-US" sz="30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tường</a:t>
                      </a:r>
                      <a:endParaRPr lang="en-US" sz="3000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anchor="ctr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2630" indent="-457200" algn="just"/>
                      <a:r>
                        <a:rPr lang="en-US" sz="3000" b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a. </a:t>
                      </a:r>
                      <a:r>
                        <a:rPr lang="en-US" sz="3000" b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Dùng</a:t>
                      </a:r>
                      <a:r>
                        <a:rPr lang="en-US" sz="30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đo</a:t>
                      </a:r>
                      <a:r>
                        <a:rPr lang="en-US" sz="30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thời</a:t>
                      </a:r>
                      <a:r>
                        <a:rPr lang="en-US" sz="30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gian</a:t>
                      </a:r>
                      <a:r>
                        <a:rPr lang="en-US" sz="30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một</a:t>
                      </a:r>
                      <a:r>
                        <a:rPr lang="en-US" sz="30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sự</a:t>
                      </a:r>
                      <a:r>
                        <a:rPr lang="en-US" sz="30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kiện</a:t>
                      </a:r>
                      <a:r>
                        <a:rPr lang="en-US" sz="30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lang="en-US" sz="30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cần</a:t>
                      </a:r>
                      <a:r>
                        <a:rPr lang="en-US" sz="30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chính</a:t>
                      </a:r>
                      <a:r>
                        <a:rPr lang="en-US" sz="30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xác</a:t>
                      </a:r>
                      <a:r>
                        <a:rPr lang="en-US" sz="30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cao</a:t>
                      </a:r>
                      <a:r>
                        <a:rPr lang="en-US" sz="30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3000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96201">
                <a:tc>
                  <a:txBody>
                    <a:bodyPr/>
                    <a:lstStyle/>
                    <a:p>
                      <a:pPr marL="443230" indent="-443230"/>
                      <a:r>
                        <a:rPr lang="en-US" sz="3000" b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 </a:t>
                      </a:r>
                      <a:r>
                        <a:rPr lang="en-US" sz="3000" b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Đồng</a:t>
                      </a:r>
                      <a:r>
                        <a:rPr lang="en-US" sz="30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hồ</a:t>
                      </a:r>
                      <a:r>
                        <a:rPr lang="en-US" sz="30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cát</a:t>
                      </a:r>
                      <a:endParaRPr lang="en-US" sz="3000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anchor="ctr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2630" indent="-457200" algn="just"/>
                      <a:r>
                        <a:rPr lang="en-US" sz="3000" b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b. </a:t>
                      </a:r>
                      <a:r>
                        <a:rPr lang="en-US" sz="3000" b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Dùng</a:t>
                      </a:r>
                      <a:r>
                        <a:rPr lang="en-US" sz="30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để</a:t>
                      </a:r>
                      <a:r>
                        <a:rPr lang="en-US" sz="30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đo</a:t>
                      </a:r>
                      <a:r>
                        <a:rPr lang="en-US" sz="30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thời</a:t>
                      </a:r>
                      <a:r>
                        <a:rPr lang="en-US" sz="30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gian</a:t>
                      </a:r>
                      <a:r>
                        <a:rPr lang="en-US" sz="30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hằng</a:t>
                      </a:r>
                      <a:r>
                        <a:rPr lang="en-US" sz="30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ngày</a:t>
                      </a:r>
                      <a:endParaRPr lang="en-US" sz="3000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47736">
                <a:tc>
                  <a:txBody>
                    <a:bodyPr/>
                    <a:lstStyle/>
                    <a:p>
                      <a:pPr marL="443230" indent="-443230"/>
                      <a:r>
                        <a:rPr lang="en-US" sz="3000" b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 </a:t>
                      </a:r>
                      <a:r>
                        <a:rPr lang="en-US" sz="3000" b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Đồng</a:t>
                      </a:r>
                      <a:r>
                        <a:rPr lang="en-US" sz="30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hồ</a:t>
                      </a:r>
                      <a:r>
                        <a:rPr lang="en-US" sz="30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bấm</a:t>
                      </a:r>
                      <a:r>
                        <a:rPr lang="en-US" sz="30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giây</a:t>
                      </a:r>
                      <a:endParaRPr lang="en-US" sz="3000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anchor="ctr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2630" indent="-457200" algn="just"/>
                      <a:r>
                        <a:rPr lang="en-US" sz="3000" b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c. </a:t>
                      </a:r>
                      <a:r>
                        <a:rPr lang="en-US" sz="3000" b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Dùng</a:t>
                      </a:r>
                      <a:r>
                        <a:rPr lang="en-US" sz="30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để</a:t>
                      </a:r>
                      <a:r>
                        <a:rPr lang="en-US" sz="30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do </a:t>
                      </a:r>
                      <a:r>
                        <a:rPr lang="en-US" sz="30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thời</a:t>
                      </a:r>
                      <a:r>
                        <a:rPr lang="en-US" sz="30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gian</a:t>
                      </a:r>
                      <a:r>
                        <a:rPr lang="en-US" sz="30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trong</a:t>
                      </a:r>
                      <a:r>
                        <a:rPr lang="en-US" sz="30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thi</a:t>
                      </a:r>
                      <a:r>
                        <a:rPr lang="en-US" sz="30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đấu</a:t>
                      </a:r>
                      <a:r>
                        <a:rPr lang="en-US" sz="30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thể</a:t>
                      </a:r>
                      <a:r>
                        <a:rPr lang="en-US" sz="30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thao</a:t>
                      </a:r>
                      <a:r>
                        <a:rPr lang="en-US" sz="30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30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trong</a:t>
                      </a:r>
                      <a:r>
                        <a:rPr lang="en-US" sz="30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phòng</a:t>
                      </a:r>
                      <a:r>
                        <a:rPr lang="en-US" sz="30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thí</a:t>
                      </a:r>
                      <a:r>
                        <a:rPr lang="en-US" sz="30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nghiệm</a:t>
                      </a:r>
                      <a:r>
                        <a:rPr lang="en-US" sz="30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3000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8" name="Straight Arrow Connector 7"/>
          <p:cNvCxnSpPr>
            <a:cxnSpLocks/>
          </p:cNvCxnSpPr>
          <p:nvPr/>
        </p:nvCxnSpPr>
        <p:spPr>
          <a:xfrm rot="16200000" flipH="1">
            <a:off x="4001337" y="2399464"/>
            <a:ext cx="1376955" cy="1150027"/>
          </a:xfrm>
          <a:prstGeom prst="straightConnector1">
            <a:avLst/>
          </a:prstGeom>
          <a:ln w="5715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cxnSpLocks/>
          </p:cNvCxnSpPr>
          <p:nvPr/>
        </p:nvCxnSpPr>
        <p:spPr>
          <a:xfrm rot="5400000" flipH="1" flipV="1">
            <a:off x="4249572" y="2456028"/>
            <a:ext cx="1178256" cy="1143000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cxnSpLocks/>
          </p:cNvCxnSpPr>
          <p:nvPr/>
        </p:nvCxnSpPr>
        <p:spPr>
          <a:xfrm flipV="1">
            <a:off x="3733801" y="5145206"/>
            <a:ext cx="1846273" cy="36394"/>
          </a:xfrm>
          <a:prstGeom prst="straightConnector1">
            <a:avLst/>
          </a:prstGeom>
          <a:ln w="57150"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9671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81401" y="0"/>
            <a:ext cx="55386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0225" indent="-530225" algn="just"/>
            <a:r>
              <a:rPr lang="en-US" sz="2800" b="1" spc="-4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spc="-4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-4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spc="-4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-4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spc="-4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-4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b="1" spc="-4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800" b="1" spc="-4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endParaRPr lang="en-US" sz="2800" b="1" spc="-4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24000" y="533401"/>
          <a:ext cx="9144001" cy="664807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9342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138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Nội</a:t>
                      </a:r>
                      <a:r>
                        <a:rPr lang="en-US" sz="2800" b="1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dung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anchor="ctr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Đúng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Sai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7825">
                <a:tc>
                  <a:txBody>
                    <a:bodyPr/>
                    <a:lstStyle/>
                    <a:p>
                      <a:pPr marL="443230" indent="-443230"/>
                      <a:r>
                        <a:rPr lang="en-US" sz="2800" b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 </a:t>
                      </a:r>
                      <a:r>
                        <a:rPr lang="en-US" sz="2800" b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en-US" sz="28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giờ</a:t>
                      </a:r>
                      <a:r>
                        <a:rPr lang="en-US" sz="28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20 </a:t>
                      </a:r>
                      <a:r>
                        <a:rPr lang="en-US" sz="28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phút</a:t>
                      </a:r>
                      <a:r>
                        <a:rPr lang="en-US" sz="28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= 3 </a:t>
                      </a:r>
                      <a:r>
                        <a:rPr lang="en-US" sz="28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800s</a:t>
                      </a:r>
                      <a:r>
                        <a:rPr lang="en-US" sz="28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2800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anchor="ctr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3230" indent="-443230" algn="ctr"/>
                      <a:endParaRPr lang="en-US" sz="2800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2630" indent="-457200" algn="ctr"/>
                      <a:endParaRPr lang="en-US" sz="2800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94652">
                <a:tc>
                  <a:txBody>
                    <a:bodyPr/>
                    <a:lstStyle/>
                    <a:p>
                      <a:pPr marL="443230" indent="-443230"/>
                      <a:r>
                        <a:rPr lang="en-US" sz="2800" b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 </a:t>
                      </a:r>
                      <a:r>
                        <a:rPr lang="en-US" sz="2800" b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Muốn</a:t>
                      </a:r>
                      <a:r>
                        <a:rPr lang="en-US" sz="28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đo</a:t>
                      </a:r>
                      <a:r>
                        <a:rPr lang="en-US" sz="28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thời</a:t>
                      </a:r>
                      <a:r>
                        <a:rPr lang="en-US" sz="28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gian</a:t>
                      </a:r>
                      <a:r>
                        <a:rPr lang="en-US" sz="28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bằng</a:t>
                      </a:r>
                      <a:r>
                        <a:rPr lang="en-US" sz="28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đồng</a:t>
                      </a:r>
                      <a:r>
                        <a:rPr lang="en-US" sz="28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hồ</a:t>
                      </a:r>
                      <a:r>
                        <a:rPr lang="en-US" sz="28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bấm</a:t>
                      </a:r>
                      <a:r>
                        <a:rPr lang="en-US" sz="28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giây</a:t>
                      </a:r>
                      <a:r>
                        <a:rPr lang="en-US" sz="28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cần</a:t>
                      </a:r>
                      <a:r>
                        <a:rPr lang="en-US" sz="28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thực</a:t>
                      </a:r>
                      <a:r>
                        <a:rPr lang="en-US" sz="28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hiện</a:t>
                      </a:r>
                      <a:r>
                        <a:rPr lang="en-US" sz="28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thao</a:t>
                      </a:r>
                      <a:r>
                        <a:rPr lang="en-US" sz="28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tác</a:t>
                      </a:r>
                      <a:r>
                        <a:rPr lang="en-US" sz="28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sau</a:t>
                      </a:r>
                      <a:endParaRPr lang="en-US" sz="2800" b="0" baseline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 eaLnBrk="1" hangingPunct="1"/>
                      <a:r>
                        <a:rPr lang="en-US" sz="28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B1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Nhấn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nút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Reset (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thiết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lập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để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đưa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đồng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hồ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bấm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giây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về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0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trước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khi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tiến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hành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đo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</a:p>
                    <a:p>
                      <a:pPr algn="just" eaLnBrk="1" hangingPunct="1"/>
                      <a:r>
                        <a:rPr lang="en-US" sz="28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B2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Nhấn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nút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Start (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bắt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đầu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để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bắt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đầu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tính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thời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gian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algn="just" eaLnBrk="1" hangingPunct="1"/>
                      <a:r>
                        <a:rPr lang="en-US" sz="28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B3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Nhấn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nút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Stop (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dừng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đúng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thời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điểm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kết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thúc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sự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kiện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68580" marR="68580" anchor="ctr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3230" indent="-443230" algn="ctr"/>
                      <a:endParaRPr lang="en-US" sz="2800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2630" indent="-457200" algn="ctr"/>
                      <a:endParaRPr lang="en-US" sz="2800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44213">
                <a:tc>
                  <a:txBody>
                    <a:bodyPr/>
                    <a:lstStyle/>
                    <a:p>
                      <a:pPr marL="443230" indent="-443230"/>
                      <a:r>
                        <a:rPr lang="en-US" sz="2800" b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 </a:t>
                      </a:r>
                      <a:r>
                        <a:rPr lang="en-US" sz="2800" b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Khi</a:t>
                      </a:r>
                      <a:r>
                        <a:rPr lang="en-US" sz="2800" b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đo</a:t>
                      </a:r>
                      <a:r>
                        <a:rPr lang="en-US" sz="28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thời</a:t>
                      </a:r>
                      <a:r>
                        <a:rPr lang="en-US" sz="28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gian</a:t>
                      </a:r>
                      <a:r>
                        <a:rPr lang="en-US" sz="28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28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1 </a:t>
                      </a:r>
                      <a:r>
                        <a:rPr lang="en-US" sz="28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buổi</a:t>
                      </a:r>
                      <a:r>
                        <a:rPr lang="en-US" sz="28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học</a:t>
                      </a:r>
                      <a:r>
                        <a:rPr lang="en-US" sz="28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ta </a:t>
                      </a:r>
                      <a:r>
                        <a:rPr lang="en-US" sz="28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chỉ</a:t>
                      </a:r>
                      <a:r>
                        <a:rPr lang="en-US" sz="28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nên</a:t>
                      </a:r>
                      <a:r>
                        <a:rPr lang="en-US" sz="28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sử</a:t>
                      </a:r>
                      <a:r>
                        <a:rPr lang="en-US" sz="28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dụng</a:t>
                      </a:r>
                      <a:r>
                        <a:rPr lang="en-US" sz="28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đồng</a:t>
                      </a:r>
                      <a:r>
                        <a:rPr lang="en-US" sz="28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hồ</a:t>
                      </a:r>
                      <a:r>
                        <a:rPr lang="en-US" sz="28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bấm</a:t>
                      </a:r>
                      <a:r>
                        <a:rPr lang="en-US" sz="28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giây</a:t>
                      </a:r>
                      <a:r>
                        <a:rPr lang="en-US" sz="28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thay</a:t>
                      </a:r>
                      <a:r>
                        <a:rPr lang="en-US" sz="28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vì</a:t>
                      </a:r>
                      <a:r>
                        <a:rPr lang="en-US" sz="28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dùng</a:t>
                      </a:r>
                      <a:r>
                        <a:rPr lang="en-US" sz="28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đồng</a:t>
                      </a:r>
                      <a:r>
                        <a:rPr lang="en-US" sz="28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hồ</a:t>
                      </a:r>
                      <a:r>
                        <a:rPr lang="en-US" sz="28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treo</a:t>
                      </a:r>
                      <a:r>
                        <a:rPr lang="en-US" sz="28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tường</a:t>
                      </a:r>
                      <a:r>
                        <a:rPr lang="en-US" sz="28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trong</a:t>
                      </a:r>
                      <a:r>
                        <a:rPr lang="en-US" sz="28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lớp</a:t>
                      </a:r>
                      <a:r>
                        <a:rPr lang="en-US" sz="28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học</a:t>
                      </a:r>
                      <a:r>
                        <a:rPr lang="en-US" sz="28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để</a:t>
                      </a:r>
                      <a:r>
                        <a:rPr lang="en-US" sz="28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lang="en-US" sz="28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kết</a:t>
                      </a:r>
                      <a:r>
                        <a:rPr lang="en-US" sz="28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quả</a:t>
                      </a:r>
                      <a:r>
                        <a:rPr lang="en-US" sz="28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chính</a:t>
                      </a:r>
                      <a:r>
                        <a:rPr lang="en-US" sz="28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xác</a:t>
                      </a:r>
                      <a:endParaRPr lang="en-US" sz="2800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anchor="ctr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3230" indent="-443230" algn="ctr"/>
                      <a:endParaRPr lang="en-US" sz="2800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2630" marR="0" indent="-4572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410201" y="1295401"/>
            <a:ext cx="25056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1h20p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4.800s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134600" y="1371601"/>
            <a:ext cx="3536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10058400" y="5791201"/>
            <a:ext cx="343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839200" y="2895601"/>
            <a:ext cx="3536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</a:p>
        </p:txBody>
      </p:sp>
    </p:spTree>
    <p:extLst>
      <p:ext uri="{BB962C8B-B14F-4D97-AF65-F5344CB8AC3E}">
        <p14:creationId xmlns:p14="http://schemas.microsoft.com/office/powerpoint/2010/main" val="2709473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2" grpId="0"/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191" y="198438"/>
            <a:ext cx="11383618" cy="2011362"/>
          </a:xfrm>
        </p:spPr>
        <p:txBody>
          <a:bodyPr>
            <a:noAutofit/>
          </a:bodyPr>
          <a:lstStyle/>
          <a:p>
            <a:pPr algn="l"/>
            <a:r>
              <a:rPr lang="vi-VN" sz="4000" dirty="0">
                <a:latin typeface="Times New Roman" pitchFamily="18" charset="0"/>
                <a:cs typeface="Times New Roman" pitchFamily="18" charset="0"/>
              </a:rPr>
              <a:t>Trước khi tiến hành đo ta hiệu chỉnh kim đồng hồ về vạch nào là thuận tiện để chúng ta đo thời gian nhất. Về vạch số 0 hay để vạch nào thì để?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82" name="Picture 6" descr="Đồng hồ bấm giây cơ | Sản phẩm | Công ty TNHH Cung ứng Vật tư và Kỹ thuậ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34200" y="2209800"/>
            <a:ext cx="3276600" cy="3810000"/>
          </a:xfrm>
          <a:prstGeom prst="rect">
            <a:avLst/>
          </a:prstGeom>
          <a:noFill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981200" y="6172200"/>
            <a:ext cx="8229600" cy="487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defTabSz="914400">
              <a:spcBef>
                <a:spcPct val="0"/>
              </a:spcBef>
              <a:defRPr/>
            </a:pPr>
            <a:r>
              <a:rPr lang="vi-VN" sz="3600" dirty="0">
                <a:latin typeface="Times New Roman" pitchFamily="18" charset="0"/>
                <a:ea typeface="+mj-ea"/>
                <a:cs typeface="Times New Roman" pitchFamily="18" charset="0"/>
              </a:rPr>
              <a:t>           a,                                               b,</a:t>
            </a:r>
            <a:endParaRPr lang="en-US" sz="3600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181600" y="6096000"/>
            <a:ext cx="1524000" cy="487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914400">
              <a:spcBef>
                <a:spcPct val="0"/>
              </a:spcBef>
              <a:defRPr/>
            </a:pPr>
            <a:r>
              <a:rPr lang="vi-VN" sz="3600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Hình a</a:t>
            </a:r>
            <a:endParaRPr lang="en-US" sz="3600" dirty="0">
              <a:solidFill>
                <a:srgbClr val="C0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24584" name="Picture 8" descr="Doing One Minute Of Intense Exercise Three Times A Week Can Significantly  Benefit Your Healt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2438400"/>
            <a:ext cx="3619500" cy="36195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5" name="Text Box 4"/>
          <p:cNvSpPr txBox="1">
            <a:spLocks noChangeArrowheads="1"/>
          </p:cNvSpPr>
          <p:nvPr/>
        </p:nvSpPr>
        <p:spPr bwMode="auto">
          <a:xfrm>
            <a:off x="1523999" y="3047646"/>
            <a:ext cx="9143999" cy="3247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20000"/>
              </a:lnSpc>
              <a:spcBef>
                <a:spcPct val="50000"/>
              </a:spcBef>
            </a:pP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Đơn vị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giây</a:t>
            </a:r>
            <a:r>
              <a:rPr lang="vi-VN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vi-VN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just" eaLnBrk="1" hangingPunct="1">
              <a:lnSpc>
                <a:spcPct val="120000"/>
              </a:lnSpc>
              <a:spcBef>
                <a:spcPct val="50000"/>
              </a:spcBef>
            </a:pP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Người ta dùng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vi-VN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để đo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120000"/>
              </a:lnSpc>
              <a:spcBef>
                <a:spcPct val="50000"/>
              </a:spcBef>
            </a:pP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" name="AutoShape 2" descr="Tư duy sáng tạo"/>
          <p:cNvSpPr>
            <a:spLocks noChangeAspect="1" noChangeArrowheads="1"/>
          </p:cNvSpPr>
          <p:nvPr/>
        </p:nvSpPr>
        <p:spPr bwMode="auto">
          <a:xfrm>
            <a:off x="1640681" y="-144463"/>
            <a:ext cx="2286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2" name="Picture 8" descr="5 Phương Pháp Ghi Nhớ Hiệu Quả, Dễ Áp Dụng - UBra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937"/>
            <a:ext cx="9144000" cy="2186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3255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 descr="OPL20U25GSXzBJYl68kk8uQGfFKzs7yb1M4KJWUiLk6ZEvGF+qCIPSnY57AbBFCvTW2023.17.1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1117600" y="1041400"/>
            <a:ext cx="4292600" cy="4114800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</a:p>
        </p:txBody>
      </p:sp>
      <p:sp>
        <p:nvSpPr>
          <p:cNvPr id="11" name="TextBox 10" descr="OPL20U25GSXzBJYl68kk8uQGfFKzs7yb1M4KJWUiLk6ZEvGF+qCIPSnY57AbBFCvTW2023.17.1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5791200" y="2581999"/>
            <a:ext cx="5994400" cy="748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</a:rPr>
              <a:t>VẬN DỤNG</a:t>
            </a:r>
            <a:endParaRPr lang="en-US" sz="4267" dirty="0"/>
          </a:p>
        </p:txBody>
      </p:sp>
      <p:pic>
        <p:nvPicPr>
          <p:cNvPr id="4" name="Hình ảnh 3" descr="OPL20U25GSXzBJYl68kk8uQGfFKzs7yb1M4KJWUiLk6ZEvGF+qCIPSnY57AbBFCvTW2023.17.1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667EB62-86C3-4EF0-AA26-81461A6A5A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5633" y="3568116"/>
            <a:ext cx="3093627" cy="2979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046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1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Tư duy sáng tạo"/>
          <p:cNvSpPr>
            <a:spLocks noChangeAspect="1" noChangeArrowheads="1"/>
          </p:cNvSpPr>
          <p:nvPr/>
        </p:nvSpPr>
        <p:spPr bwMode="auto">
          <a:xfrm>
            <a:off x="1640681" y="-144463"/>
            <a:ext cx="2286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676400" y="685801"/>
            <a:ext cx="8839200" cy="2923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 ĐỘNG TRẢI NGHIỆM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vi-VN" sz="4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 thiết kế 1 cái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hồ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cát</a:t>
            </a:r>
            <a:r>
              <a:rPr lang="vi-VN" sz="4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đơn giản để sử dụng với các vật dụng như: 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chai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nhựa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keo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dính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cát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…</a:t>
            </a:r>
            <a:endParaRPr lang="en-US" sz="4000" dirty="0">
              <a:solidFill>
                <a:srgbClr val="002060"/>
              </a:solidFill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dirty="0">
              <a:latin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05000" y="3886200"/>
            <a:ext cx="86106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SBT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7.1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7.5</a:t>
            </a:r>
          </a:p>
        </p:txBody>
      </p:sp>
    </p:spTree>
    <p:extLst>
      <p:ext uri="{BB962C8B-B14F-4D97-AF65-F5344CB8AC3E}">
        <p14:creationId xmlns:p14="http://schemas.microsoft.com/office/powerpoint/2010/main" val="1937568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 descr="OPL20U25GSXzBJYl68kk8uQGfFKzs7yb1M4KJWUiLk6ZEvGF+qCIPSnY57AbBFCvTW2023.17.1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1905000" y="838200"/>
            <a:ext cx="4191000" cy="4114800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HOẠT ĐỘNG</a:t>
            </a:r>
          </a:p>
        </p:txBody>
      </p:sp>
      <p:sp>
        <p:nvSpPr>
          <p:cNvPr id="11" name="TextBox 10" descr="OPL20U25GSXzBJYl68kk8uQGfFKzs7yb1M4KJWUiLk6ZEvGF+qCIPSnY57AbBFCvTW2023.17.1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6324600" y="2541658"/>
            <a:ext cx="4495800" cy="83099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MỞ ĐẦU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pic>
        <p:nvPicPr>
          <p:cNvPr id="6" name="Hình ảnh 5" descr="OPL20U25GSXzBJYl68kk8uQGfFKzs7yb1M4KJWUiLk6ZEvGF+qCIPSnY57AbBFCvTW2023.17.1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4143E7E-651B-40FB-A4A2-3F088BFE4B6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11" t="12222" r="20015" b="20370"/>
          <a:stretch/>
        </p:blipFill>
        <p:spPr>
          <a:xfrm>
            <a:off x="7035801" y="3511716"/>
            <a:ext cx="3073399" cy="2975312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6449398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Box 47"/>
          <p:cNvSpPr txBox="1">
            <a:spLocks noChangeArrowheads="1"/>
          </p:cNvSpPr>
          <p:nvPr/>
        </p:nvSpPr>
        <p:spPr bwMode="auto">
          <a:xfrm>
            <a:off x="-107851" y="1369606"/>
            <a:ext cx="5386387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4400" b="1" dirty="0">
                <a:solidFill>
                  <a:srgbClr val="002060"/>
                </a:solidFill>
              </a:rPr>
              <a:t>  </a:t>
            </a:r>
            <a:r>
              <a:rPr lang="en-US" sz="3600" b="1" dirty="0">
                <a:solidFill>
                  <a:srgbClr val="002060"/>
                </a:solidFill>
              </a:rPr>
              <a:t>I. </a:t>
            </a:r>
            <a:r>
              <a:rPr lang="en-US" sz="3600" b="1" dirty="0" err="1">
                <a:solidFill>
                  <a:srgbClr val="002060"/>
                </a:solidFill>
              </a:rPr>
              <a:t>Đơn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vị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đo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thời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gian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7" name="Text Box 49"/>
          <p:cNvSpPr txBox="1">
            <a:spLocks noChangeArrowheads="1"/>
          </p:cNvSpPr>
          <p:nvPr/>
        </p:nvSpPr>
        <p:spPr bwMode="auto">
          <a:xfrm>
            <a:off x="827356" y="2077999"/>
            <a:ext cx="10308688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3600" dirty="0">
                <a:solidFill>
                  <a:srgbClr val="002060"/>
                </a:solidFill>
                <a:sym typeface="Wingdings" panose="05000000000000000000" pitchFamily="2" charset="2"/>
              </a:rPr>
              <a:t>- </a:t>
            </a:r>
            <a:r>
              <a:rPr lang="en-US" sz="3600" dirty="0" err="1">
                <a:solidFill>
                  <a:srgbClr val="002060"/>
                </a:solidFill>
                <a:sym typeface="Wingdings" panose="05000000000000000000" pitchFamily="2" charset="2"/>
              </a:rPr>
              <a:t>Trong</a:t>
            </a:r>
            <a:r>
              <a:rPr lang="en-US" sz="3600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dirty="0" err="1">
                <a:solidFill>
                  <a:srgbClr val="002060"/>
                </a:solidFill>
                <a:sym typeface="Wingdings" panose="05000000000000000000" pitchFamily="2" charset="2"/>
              </a:rPr>
              <a:t>hệ</a:t>
            </a:r>
            <a:r>
              <a:rPr lang="en-US" sz="3600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dirty="0" err="1">
                <a:solidFill>
                  <a:srgbClr val="002060"/>
                </a:solidFill>
                <a:sym typeface="Wingdings" panose="05000000000000000000" pitchFamily="2" charset="2"/>
              </a:rPr>
              <a:t>đơn</a:t>
            </a:r>
            <a:r>
              <a:rPr lang="en-US" sz="3600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dirty="0" err="1">
                <a:solidFill>
                  <a:srgbClr val="002060"/>
                </a:solidFill>
                <a:sym typeface="Wingdings" panose="05000000000000000000" pitchFamily="2" charset="2"/>
              </a:rPr>
              <a:t>vị</a:t>
            </a:r>
            <a:r>
              <a:rPr lang="en-US" sz="3600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dirty="0" err="1">
                <a:solidFill>
                  <a:srgbClr val="002060"/>
                </a:solidFill>
                <a:sym typeface="Wingdings" panose="05000000000000000000" pitchFamily="2" charset="2"/>
              </a:rPr>
              <a:t>đo</a:t>
            </a:r>
            <a:r>
              <a:rPr lang="en-US" sz="3600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dirty="0" err="1">
                <a:solidFill>
                  <a:srgbClr val="002060"/>
                </a:solidFill>
                <a:sym typeface="Wingdings" panose="05000000000000000000" pitchFamily="2" charset="2"/>
              </a:rPr>
              <a:t>lường</a:t>
            </a:r>
            <a:r>
              <a:rPr lang="en-US" sz="3600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dirty="0" err="1">
                <a:solidFill>
                  <a:srgbClr val="002060"/>
                </a:solidFill>
                <a:sym typeface="Wingdings" panose="05000000000000000000" pitchFamily="2" charset="2"/>
              </a:rPr>
              <a:t>hợp</a:t>
            </a:r>
            <a:r>
              <a:rPr lang="en-US" sz="3600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dirty="0" err="1">
                <a:solidFill>
                  <a:srgbClr val="002060"/>
                </a:solidFill>
                <a:sym typeface="Wingdings" panose="05000000000000000000" pitchFamily="2" charset="2"/>
              </a:rPr>
              <a:t>pháp</a:t>
            </a:r>
            <a:r>
              <a:rPr lang="en-US" sz="3600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dirty="0" err="1">
                <a:solidFill>
                  <a:srgbClr val="002060"/>
                </a:solidFill>
                <a:sym typeface="Wingdings" panose="05000000000000000000" pitchFamily="2" charset="2"/>
              </a:rPr>
              <a:t>của</a:t>
            </a:r>
            <a:r>
              <a:rPr lang="en-US" sz="3600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dirty="0" err="1">
                <a:solidFill>
                  <a:srgbClr val="002060"/>
                </a:solidFill>
                <a:sym typeface="Wingdings" panose="05000000000000000000" pitchFamily="2" charset="2"/>
              </a:rPr>
              <a:t>nước</a:t>
            </a:r>
            <a:r>
              <a:rPr lang="en-US" sz="3600" dirty="0">
                <a:solidFill>
                  <a:srgbClr val="002060"/>
                </a:solidFill>
                <a:sym typeface="Wingdings" panose="05000000000000000000" pitchFamily="2" charset="2"/>
              </a:rPr>
              <a:t> ta </a:t>
            </a:r>
            <a:r>
              <a:rPr lang="en-US" sz="3600" dirty="0" err="1">
                <a:solidFill>
                  <a:srgbClr val="002060"/>
                </a:solidFill>
                <a:sym typeface="Wingdings" panose="05000000000000000000" pitchFamily="2" charset="2"/>
              </a:rPr>
              <a:t>đơn</a:t>
            </a:r>
            <a:r>
              <a:rPr lang="en-US" sz="3600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dirty="0" err="1">
                <a:solidFill>
                  <a:srgbClr val="002060"/>
                </a:solidFill>
                <a:sym typeface="Wingdings" panose="05000000000000000000" pitchFamily="2" charset="2"/>
              </a:rPr>
              <a:t>vị</a:t>
            </a:r>
            <a:r>
              <a:rPr lang="en-US" sz="3600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dirty="0" err="1">
                <a:solidFill>
                  <a:srgbClr val="002060"/>
                </a:solidFill>
                <a:sym typeface="Wingdings" panose="05000000000000000000" pitchFamily="2" charset="2"/>
              </a:rPr>
              <a:t>cơ</a:t>
            </a:r>
            <a:r>
              <a:rPr lang="en-US" sz="3600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dirty="0" err="1">
                <a:solidFill>
                  <a:srgbClr val="002060"/>
                </a:solidFill>
                <a:sym typeface="Wingdings" panose="05000000000000000000" pitchFamily="2" charset="2"/>
              </a:rPr>
              <a:t>bản</a:t>
            </a:r>
            <a:r>
              <a:rPr lang="en-US" sz="3600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dirty="0" err="1">
                <a:solidFill>
                  <a:srgbClr val="002060"/>
                </a:solidFill>
                <a:sym typeface="Wingdings" panose="05000000000000000000" pitchFamily="2" charset="2"/>
              </a:rPr>
              <a:t>đo</a:t>
            </a:r>
            <a:r>
              <a:rPr lang="en-US" sz="3600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dirty="0" err="1">
                <a:solidFill>
                  <a:srgbClr val="002060"/>
                </a:solidFill>
                <a:sym typeface="Wingdings" panose="05000000000000000000" pitchFamily="2" charset="2"/>
              </a:rPr>
              <a:t>thời</a:t>
            </a:r>
            <a:r>
              <a:rPr lang="en-US" sz="3600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dirty="0" err="1">
                <a:solidFill>
                  <a:srgbClr val="002060"/>
                </a:solidFill>
                <a:sym typeface="Wingdings" panose="05000000000000000000" pitchFamily="2" charset="2"/>
              </a:rPr>
              <a:t>gian</a:t>
            </a:r>
            <a:r>
              <a:rPr lang="en-US" sz="3600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dirty="0" err="1">
                <a:solidFill>
                  <a:srgbClr val="002060"/>
                </a:solidFill>
                <a:sym typeface="Wingdings" panose="05000000000000000000" pitchFamily="2" charset="2"/>
              </a:rPr>
              <a:t>là</a:t>
            </a:r>
            <a:r>
              <a:rPr lang="en-US" sz="3600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sym typeface="Wingdings" panose="05000000000000000000" pitchFamily="2" charset="2"/>
              </a:rPr>
              <a:t>giây</a:t>
            </a:r>
            <a:r>
              <a:rPr lang="en-US" sz="3600" b="1" dirty="0">
                <a:solidFill>
                  <a:srgbClr val="002060"/>
                </a:solidFill>
                <a:sym typeface="Wingdings" panose="05000000000000000000" pitchFamily="2" charset="2"/>
              </a:rPr>
              <a:t>,</a:t>
            </a:r>
            <a:r>
              <a:rPr lang="en-US" sz="3600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dirty="0" err="1">
                <a:solidFill>
                  <a:srgbClr val="002060"/>
                </a:solidFill>
                <a:sym typeface="Wingdings" panose="05000000000000000000" pitchFamily="2" charset="2"/>
              </a:rPr>
              <a:t>kí</a:t>
            </a:r>
            <a:r>
              <a:rPr lang="en-US" sz="3600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dirty="0" err="1">
                <a:solidFill>
                  <a:srgbClr val="002060"/>
                </a:solidFill>
                <a:sym typeface="Wingdings" panose="05000000000000000000" pitchFamily="2" charset="2"/>
              </a:rPr>
              <a:t>hiệu</a:t>
            </a:r>
            <a:r>
              <a:rPr lang="en-US" sz="3600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b="1" dirty="0">
                <a:solidFill>
                  <a:srgbClr val="002060"/>
                </a:solidFill>
                <a:sym typeface="Wingdings" panose="05000000000000000000" pitchFamily="2" charset="2"/>
              </a:rPr>
              <a:t>s</a:t>
            </a:r>
            <a:r>
              <a:rPr lang="en-US" sz="3600" dirty="0">
                <a:solidFill>
                  <a:srgbClr val="002060"/>
                </a:solidFill>
                <a:sym typeface="Wingdings" panose="05000000000000000000" pitchFamily="2" charset="2"/>
              </a:rPr>
              <a:t>.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sz="3600" dirty="0">
                <a:solidFill>
                  <a:srgbClr val="002060"/>
                </a:solidFill>
              </a:rPr>
              <a:t>- </a:t>
            </a:r>
            <a:r>
              <a:rPr lang="en-US" sz="3600" dirty="0" err="1">
                <a:solidFill>
                  <a:srgbClr val="002060"/>
                </a:solidFill>
              </a:rPr>
              <a:t>Trong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thực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tế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thời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gian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còn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được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đo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bằng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nhiều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đơn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vị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khác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như</a:t>
            </a:r>
            <a:r>
              <a:rPr lang="en-US" sz="3600" dirty="0">
                <a:solidFill>
                  <a:srgbClr val="002060"/>
                </a:solidFill>
              </a:rPr>
              <a:t>: </a:t>
            </a:r>
            <a:r>
              <a:rPr lang="en-US" sz="3600" dirty="0" err="1">
                <a:solidFill>
                  <a:srgbClr val="002060"/>
                </a:solidFill>
              </a:rPr>
              <a:t>Phút</a:t>
            </a:r>
            <a:r>
              <a:rPr lang="en-US" sz="3600" dirty="0">
                <a:solidFill>
                  <a:srgbClr val="002060"/>
                </a:solidFill>
              </a:rPr>
              <a:t>, </a:t>
            </a:r>
            <a:r>
              <a:rPr lang="en-US" sz="3600" dirty="0" err="1">
                <a:solidFill>
                  <a:srgbClr val="002060"/>
                </a:solidFill>
              </a:rPr>
              <a:t>giờ</a:t>
            </a:r>
            <a:r>
              <a:rPr lang="en-US" sz="3600" dirty="0">
                <a:solidFill>
                  <a:srgbClr val="002060"/>
                </a:solidFill>
              </a:rPr>
              <a:t>, </a:t>
            </a:r>
            <a:r>
              <a:rPr lang="en-US" sz="3600" dirty="0" err="1">
                <a:solidFill>
                  <a:srgbClr val="002060"/>
                </a:solidFill>
              </a:rPr>
              <a:t>ngày</a:t>
            </a:r>
            <a:r>
              <a:rPr lang="en-US" sz="3600" dirty="0">
                <a:solidFill>
                  <a:srgbClr val="002060"/>
                </a:solidFill>
              </a:rPr>
              <a:t>, </a:t>
            </a:r>
            <a:r>
              <a:rPr lang="en-US" sz="3600" dirty="0" err="1">
                <a:solidFill>
                  <a:srgbClr val="002060"/>
                </a:solidFill>
              </a:rPr>
              <a:t>tháng</a:t>
            </a:r>
            <a:r>
              <a:rPr lang="en-US" sz="3600" dirty="0">
                <a:solidFill>
                  <a:srgbClr val="002060"/>
                </a:solidFill>
              </a:rPr>
              <a:t>, </a:t>
            </a:r>
            <a:r>
              <a:rPr lang="en-US" sz="3600" dirty="0" err="1">
                <a:solidFill>
                  <a:srgbClr val="002060"/>
                </a:solidFill>
              </a:rPr>
              <a:t>năm</a:t>
            </a:r>
            <a:r>
              <a:rPr lang="en-US" sz="3600" dirty="0">
                <a:solidFill>
                  <a:srgbClr val="002060"/>
                </a:solidFill>
              </a:rPr>
              <a:t>, </a:t>
            </a:r>
            <a:r>
              <a:rPr lang="en-US" sz="3600" dirty="0" err="1">
                <a:solidFill>
                  <a:srgbClr val="002060"/>
                </a:solidFill>
              </a:rPr>
              <a:t>thế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kỷ</a:t>
            </a:r>
            <a:r>
              <a:rPr lang="en-US" sz="3600" dirty="0">
                <a:solidFill>
                  <a:srgbClr val="002060"/>
                </a:solidFill>
              </a:rPr>
              <a:t> …</a:t>
            </a:r>
          </a:p>
        </p:txBody>
      </p:sp>
      <p:sp>
        <p:nvSpPr>
          <p:cNvPr id="2" name="Rectangle 1"/>
          <p:cNvSpPr/>
          <p:nvPr/>
        </p:nvSpPr>
        <p:spPr>
          <a:xfrm>
            <a:off x="1055956" y="4661879"/>
            <a:ext cx="9144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Điền số thích hợp vào chỗ trống: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2,5h = .... phút = .......giây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1 ngày = .....giờ = ....... phút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40 giây = ......phút 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 descr="OPL20U25GSXzBJYl68kk8uQGfFKzs7yb1M4KJWUiLk6ZEvGF+qCIPSnY57AbBFCvTW2023.17.1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377ED1E-8033-220B-FD0E-E2C89F83C225}"/>
              </a:ext>
            </a:extLst>
          </p:cNvPr>
          <p:cNvSpPr/>
          <p:nvPr/>
        </p:nvSpPr>
        <p:spPr>
          <a:xfrm>
            <a:off x="0" y="0"/>
            <a:ext cx="12192000" cy="1231106"/>
          </a:xfrm>
          <a:prstGeom prst="rect">
            <a:avLst/>
          </a:prstGeom>
          <a:solidFill>
            <a:srgbClr val="002060"/>
          </a:solidFill>
          <a:ln>
            <a:solidFill>
              <a:srgbClr val="FFFF00"/>
            </a:solidFill>
          </a:ln>
        </p:spPr>
        <p:txBody>
          <a:bodyPr wrap="square" lIns="121920" tIns="60960" rIns="121920" bIns="6096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>
                <a:ln w="22225">
                  <a:solidFill>
                    <a:srgbClr val="FA906A"/>
                  </a:solidFill>
                  <a:prstDash val="solid"/>
                </a:ln>
                <a:solidFill>
                  <a:srgbClr val="FA906A">
                    <a:lumMod val="40000"/>
                    <a:lumOff val="60000"/>
                  </a:srgbClr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BÀI 7: </a:t>
            </a:r>
            <a:r>
              <a:rPr lang="en-US" sz="7200" b="1">
                <a:ln w="22225">
                  <a:solidFill>
                    <a:srgbClr val="FA906A"/>
                  </a:solidFill>
                  <a:prstDash val="solid"/>
                </a:ln>
                <a:solidFill>
                  <a:srgbClr val="FA906A">
                    <a:lumMod val="40000"/>
                    <a:lumOff val="60000"/>
                  </a:srgbClr>
                </a:solidFill>
                <a:latin typeface="Cambria"/>
              </a:rPr>
              <a:t>ĐO THỜI GIAN</a:t>
            </a:r>
            <a:endParaRPr kumimoji="0" lang="en-US" sz="7200" b="1" i="0" u="none" strike="noStrike" kern="1200" cap="none" spc="0" normalizeH="0" baseline="0" noProof="0" dirty="0">
              <a:ln w="22225">
                <a:solidFill>
                  <a:srgbClr val="FA906A"/>
                </a:solidFill>
                <a:prstDash val="solid"/>
              </a:ln>
              <a:solidFill>
                <a:srgbClr val="FA906A">
                  <a:lumMod val="40000"/>
                  <a:lumOff val="60000"/>
                </a:srgbClr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0302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Box 47"/>
          <p:cNvSpPr txBox="1">
            <a:spLocks noChangeArrowheads="1"/>
          </p:cNvSpPr>
          <p:nvPr/>
        </p:nvSpPr>
        <p:spPr bwMode="auto">
          <a:xfrm>
            <a:off x="927847" y="1"/>
            <a:ext cx="10434831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400" b="1" dirty="0">
                <a:solidFill>
                  <a:srgbClr val="002060"/>
                </a:solidFill>
              </a:rPr>
              <a:t> </a:t>
            </a:r>
            <a:r>
              <a:rPr lang="en-US" sz="3600" b="1" dirty="0">
                <a:solidFill>
                  <a:srgbClr val="002060"/>
                </a:solidFill>
              </a:rPr>
              <a:t>?</a:t>
            </a:r>
            <a:r>
              <a:rPr lang="en-US" sz="3600" b="1" dirty="0" err="1">
                <a:solidFill>
                  <a:srgbClr val="002060"/>
                </a:solidFill>
              </a:rPr>
              <a:t>Hãy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nên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những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ưu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điểm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và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hạn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chế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của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từng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dụng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cụ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đo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thời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gian</a:t>
            </a:r>
            <a:r>
              <a:rPr lang="en-US" sz="3600" b="1" dirty="0">
                <a:solidFill>
                  <a:srgbClr val="002060"/>
                </a:solidFill>
              </a:rPr>
              <a:t> ở </a:t>
            </a:r>
            <a:r>
              <a:rPr lang="en-US" sz="3600" b="1" dirty="0" err="1">
                <a:solidFill>
                  <a:srgbClr val="002060"/>
                </a:solidFill>
              </a:rPr>
              <a:t>hình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dưới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đây</a:t>
            </a:r>
            <a:r>
              <a:rPr lang="en-US" sz="3600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32" name="Text Box 49"/>
          <p:cNvSpPr txBox="1">
            <a:spLocks noChangeArrowheads="1"/>
          </p:cNvSpPr>
          <p:nvPr/>
        </p:nvSpPr>
        <p:spPr bwMode="auto">
          <a:xfrm>
            <a:off x="927848" y="5548496"/>
            <a:ext cx="389853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dirty="0" err="1">
                <a:solidFill>
                  <a:srgbClr val="002060"/>
                </a:solidFill>
                <a:sym typeface="Wingdings" panose="05000000000000000000" pitchFamily="2" charset="2"/>
              </a:rPr>
              <a:t>Đồng</a:t>
            </a:r>
            <a:r>
              <a:rPr lang="en-US" sz="3600" b="1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b="1" err="1">
                <a:solidFill>
                  <a:srgbClr val="002060"/>
                </a:solidFill>
                <a:sym typeface="Wingdings" panose="05000000000000000000" pitchFamily="2" charset="2"/>
              </a:rPr>
              <a:t>hồ</a:t>
            </a:r>
            <a:r>
              <a:rPr lang="en-US" sz="3600" b="1">
                <a:solidFill>
                  <a:srgbClr val="002060"/>
                </a:solidFill>
                <a:sym typeface="Wingdings" panose="05000000000000000000" pitchFamily="2" charset="2"/>
              </a:rPr>
              <a:t> mặt</a:t>
            </a:r>
            <a:r>
              <a:rPr lang="en-US" sz="3600" b="1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b="1">
                <a:solidFill>
                  <a:srgbClr val="002060"/>
                </a:solidFill>
                <a:sym typeface="Wingdings" panose="05000000000000000000" pitchFamily="2" charset="2"/>
              </a:rPr>
              <a:t>trời</a:t>
            </a:r>
            <a:endParaRPr lang="en-US" sz="3600" b="1" dirty="0">
              <a:solidFill>
                <a:srgbClr val="002060"/>
              </a:solidFill>
            </a:endParaRPr>
          </a:p>
        </p:txBody>
      </p:sp>
      <p:pic>
        <p:nvPicPr>
          <p:cNvPr id="2050" name="Picture 2" descr="Đồng hồ mặt trờ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0681" y="1219201"/>
            <a:ext cx="4044236" cy="4126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Đồng hồ cát và nến chỉ giờ. - Physics and Life - Nguyễn Thanh Hả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295400"/>
            <a:ext cx="2300288" cy="4429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W-5600DE-2 Đồng hồ Casio G-Shock Nam chính hãng BẢO HÀNH 5 NĂM – Bell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1" y="990601"/>
            <a:ext cx="3287891" cy="526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5181600" y="5715001"/>
            <a:ext cx="25442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Đồng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hồ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vi-VN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cát</a:t>
            </a:r>
            <a:endParaRPr lang="en-US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015288" y="6191411"/>
            <a:ext cx="33473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Đồng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hồ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vi-VN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điện tử</a:t>
            </a:r>
            <a:endParaRPr lang="en-US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9095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A751226-C867-4616-A842-AE203B44EB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2337580"/>
              </p:ext>
            </p:extLst>
          </p:nvPr>
        </p:nvGraphicFramePr>
        <p:xfrm>
          <a:off x="0" y="0"/>
          <a:ext cx="12192000" cy="68870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23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764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831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11067">
                <a:tc>
                  <a:txBody>
                    <a:bodyPr/>
                    <a:lstStyle/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latin typeface="Times New Roman" pitchFamily="18" charset="0"/>
                          <a:cs typeface="Times New Roman" pitchFamily="18" charset="0"/>
                        </a:rPr>
                        <a:t>TIỆN ÍCH</a:t>
                      </a:r>
                      <a:endParaRPr lang="en-US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latin typeface="Times New Roman" pitchFamily="18" charset="0"/>
                          <a:cs typeface="Times New Roman" pitchFamily="18" charset="0"/>
                        </a:rPr>
                        <a:t>HẠN</a:t>
                      </a:r>
                      <a:r>
                        <a:rPr lang="vi-VN" sz="3600" baseline="0" dirty="0">
                          <a:latin typeface="Times New Roman" pitchFamily="18" charset="0"/>
                          <a:cs typeface="Times New Roman" pitchFamily="18" charset="0"/>
                        </a:rPr>
                        <a:t> CHẾ</a:t>
                      </a:r>
                      <a:endParaRPr lang="en-US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98045">
                <a:tc>
                  <a:txBody>
                    <a:bodyPr/>
                    <a:lstStyle/>
                    <a:p>
                      <a:r>
                        <a:rPr lang="vi-VN" sz="4000" b="1" dirty="0">
                          <a:latin typeface="Times New Roman" pitchFamily="18" charset="0"/>
                          <a:cs typeface="Times New Roman" pitchFamily="18" charset="0"/>
                        </a:rPr>
                        <a:t>Đồng</a:t>
                      </a:r>
                      <a:r>
                        <a:rPr lang="vi-VN" sz="40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hồ mặt trời</a:t>
                      </a:r>
                      <a:endParaRPr lang="en-US" sz="4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42942">
                <a:tc>
                  <a:txBody>
                    <a:bodyPr/>
                    <a:lstStyle/>
                    <a:p>
                      <a:r>
                        <a:rPr lang="vi-VN" sz="4000" b="1" dirty="0">
                          <a:latin typeface="Times New Roman" pitchFamily="18" charset="0"/>
                          <a:cs typeface="Times New Roman" pitchFamily="18" charset="0"/>
                        </a:rPr>
                        <a:t>Đồng</a:t>
                      </a:r>
                      <a:r>
                        <a:rPr lang="vi-VN" sz="40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hồ cát</a:t>
                      </a:r>
                      <a:endParaRPr lang="en-US" sz="4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05946">
                <a:tc>
                  <a:txBody>
                    <a:bodyPr/>
                    <a:lstStyle/>
                    <a:p>
                      <a:r>
                        <a:rPr lang="vi-VN" sz="4000" b="1" dirty="0">
                          <a:latin typeface="Times New Roman" pitchFamily="18" charset="0"/>
                          <a:cs typeface="Times New Roman" pitchFamily="18" charset="0"/>
                        </a:rPr>
                        <a:t>Đồng</a:t>
                      </a:r>
                      <a:r>
                        <a:rPr lang="vi-VN" sz="40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hồ điện tử</a:t>
                      </a:r>
                      <a:endParaRPr lang="en-US" sz="4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4116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9871155"/>
              </p:ext>
            </p:extLst>
          </p:nvPr>
        </p:nvGraphicFramePr>
        <p:xfrm>
          <a:off x="0" y="0"/>
          <a:ext cx="11725834" cy="64994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6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536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658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0647">
                <a:tc>
                  <a:txBody>
                    <a:bodyPr/>
                    <a:lstStyle/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3200" dirty="0">
                          <a:latin typeface="Times New Roman" pitchFamily="18" charset="0"/>
                          <a:cs typeface="Times New Roman" pitchFamily="18" charset="0"/>
                        </a:rPr>
                        <a:t>TIỆN ÍCH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3200" dirty="0">
                          <a:latin typeface="Times New Roman" pitchFamily="18" charset="0"/>
                          <a:cs typeface="Times New Roman" pitchFamily="18" charset="0"/>
                        </a:rPr>
                        <a:t>HẠN</a:t>
                      </a:r>
                      <a:r>
                        <a:rPr lang="vi-VN" sz="3200" baseline="0" dirty="0">
                          <a:latin typeface="Times New Roman" pitchFamily="18" charset="0"/>
                          <a:cs typeface="Times New Roman" pitchFamily="18" charset="0"/>
                        </a:rPr>
                        <a:t> CHẾ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75148">
                <a:tc>
                  <a:txBody>
                    <a:bodyPr/>
                    <a:lstStyle/>
                    <a:p>
                      <a:r>
                        <a:rPr lang="vi-VN" sz="3200" dirty="0">
                          <a:latin typeface="Times New Roman" pitchFamily="18" charset="0"/>
                          <a:cs typeface="Times New Roman" pitchFamily="18" charset="0"/>
                        </a:rPr>
                        <a:t>Đồng</a:t>
                      </a:r>
                      <a:r>
                        <a:rPr lang="vi-VN" sz="3200" baseline="0" dirty="0">
                          <a:latin typeface="Times New Roman" pitchFamily="18" charset="0"/>
                          <a:cs typeface="Times New Roman" pitchFamily="18" charset="0"/>
                        </a:rPr>
                        <a:t> hồ mặt trời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2400" b="1" i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Giúp con người xa xưa biết được thời gian khi chưa có nhiều dụng cụ đo hiện đại như ngày nay.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2400" b="1" i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Chiếc đồng hồ này không thể chỉ giờ vào những ngày âm u hay vào ban </a:t>
                      </a:r>
                      <a:r>
                        <a:rPr lang="vi-VN" sz="2400" b="1" i="0" kern="120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đêm.</a:t>
                      </a:r>
                      <a:r>
                        <a:rPr lang="en-US" sz="2400" b="1" i="0" kern="120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b="1" i="0" kern="120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Nó </a:t>
                      </a:r>
                      <a:r>
                        <a:rPr lang="vi-VN" sz="2400" b="1" i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cũng không chính xác vì mặt trời ở những góc khác nhau vào các thời điểm khác nhau trong năm; giờ có thể ngắn hơn hoặc dài hơn tùy thuộc vào </a:t>
                      </a:r>
                      <a:r>
                        <a:rPr lang="vi-VN" sz="2400" b="1" i="0" kern="120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mùa.</a:t>
                      </a:r>
                      <a:r>
                        <a:rPr lang="en-US" sz="2400" b="1" i="0" kern="120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b="1" i="0" kern="120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Rất </a:t>
                      </a:r>
                      <a:r>
                        <a:rPr lang="vi-VN" sz="2400" b="1" i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cồng kềnh.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51819">
                <a:tc>
                  <a:txBody>
                    <a:bodyPr/>
                    <a:lstStyle/>
                    <a:p>
                      <a:r>
                        <a:rPr lang="vi-VN" sz="3200" dirty="0">
                          <a:latin typeface="Times New Roman" pitchFamily="18" charset="0"/>
                          <a:cs typeface="Times New Roman" pitchFamily="18" charset="0"/>
                        </a:rPr>
                        <a:t>Đồng</a:t>
                      </a:r>
                      <a:r>
                        <a:rPr lang="vi-VN" sz="3200" baseline="0" dirty="0">
                          <a:latin typeface="Times New Roman" pitchFamily="18" charset="0"/>
                          <a:cs typeface="Times New Roman" pitchFamily="18" charset="0"/>
                        </a:rPr>
                        <a:t> hồ cát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2400" b="1" i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Giúp con người đo được khoảng thời gian nhất định nào </a:t>
                      </a:r>
                      <a:r>
                        <a:rPr lang="vi-VN" sz="2400" b="1" i="0" kern="120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đó.</a:t>
                      </a:r>
                      <a:r>
                        <a:rPr lang="en-US" sz="2400" b="1" i="0" kern="120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b="1" i="0" kern="120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Hiện </a:t>
                      </a:r>
                      <a:r>
                        <a:rPr lang="vi-VN" sz="2400" b="1" i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nay có thể dùng làm món quà ý nghĩa tặng người khác. 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i="0" kern="1200" dirty="0" err="1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Độ</a:t>
                      </a:r>
                      <a:r>
                        <a:rPr lang="en-US" sz="2400" b="1" i="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i="0" kern="1200" dirty="0" err="1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chính</a:t>
                      </a:r>
                      <a:r>
                        <a:rPr lang="en-US" sz="2400" b="1" i="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i="0" kern="1200" dirty="0" err="1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xác</a:t>
                      </a:r>
                      <a:r>
                        <a:rPr lang="en-US" sz="2400" b="1" i="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i="0" kern="1200" dirty="0" err="1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không</a:t>
                      </a:r>
                      <a:r>
                        <a:rPr lang="en-US" sz="2400" b="1" i="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i="0" kern="1200" dirty="0" err="1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cao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16757">
                <a:tc>
                  <a:txBody>
                    <a:bodyPr/>
                    <a:lstStyle/>
                    <a:p>
                      <a:r>
                        <a:rPr lang="vi-VN" sz="3200" dirty="0">
                          <a:latin typeface="Times New Roman" pitchFamily="18" charset="0"/>
                          <a:cs typeface="Times New Roman" pitchFamily="18" charset="0"/>
                        </a:rPr>
                        <a:t>Đồng</a:t>
                      </a:r>
                      <a:r>
                        <a:rPr lang="vi-VN" sz="3200" baseline="0" dirty="0">
                          <a:latin typeface="Times New Roman" pitchFamily="18" charset="0"/>
                          <a:cs typeface="Times New Roman" pitchFamily="18" charset="0"/>
                        </a:rPr>
                        <a:t> hồ điện tử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2400" b="1" i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Độ chính xác cao, sai số ít, ít bị ảnh hưởng bởi các yếu tố bên </a:t>
                      </a:r>
                      <a:r>
                        <a:rPr lang="vi-VN" sz="2400" b="1" i="0" kern="120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ngoài.</a:t>
                      </a:r>
                      <a:r>
                        <a:rPr lang="en-US" sz="2400" b="1" i="0" kern="120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b="1" i="0" kern="120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Nhỏ</a:t>
                      </a:r>
                      <a:r>
                        <a:rPr lang="vi-VN" sz="2400" b="1" i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gọn dễ sử dụng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2400" b="1" i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Sau một thời gian dùng sẽ phải thay pin và chỉnh lại đồng hồ đo.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 descr="OPL20U25GSXzBJYl68kk8uQGfFKzs7yb1M4KJWUiLk6ZEvGF+qCIPSnY57AbBFCvTW2023.17.1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968828" y="1328057"/>
            <a:ext cx="4316473" cy="4114800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</a:p>
        </p:txBody>
      </p:sp>
      <p:sp>
        <p:nvSpPr>
          <p:cNvPr id="11" name="TextBox 10" descr="OPL20U25GSXzBJYl68kk8uQGfFKzs7yb1M4KJWUiLk6ZEvGF+qCIPSnY57AbBFCvTW2023.17.1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5285301" y="2403851"/>
            <a:ext cx="623751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kiến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endParaRPr lang="en-US" sz="4800" dirty="0">
              <a:solidFill>
                <a:prstClr val="black"/>
              </a:solidFill>
            </a:endParaRPr>
          </a:p>
        </p:txBody>
      </p:sp>
      <p:pic>
        <p:nvPicPr>
          <p:cNvPr id="4" name="Hình ảnh 3" descr="OPL20U25GSXzBJYl68kk8uQGfFKzs7yb1M4KJWUiLk6ZEvGF+qCIPSnY57AbBFCvTW2023.17.1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87EE42C-D077-4645-BBF8-B59F43E898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1431" y="3565732"/>
            <a:ext cx="2915653" cy="2915653"/>
          </a:xfrm>
          <a:prstGeom prst="rect">
            <a:avLst/>
          </a:prstGeom>
        </p:spPr>
      </p:pic>
      <p:sp>
        <p:nvSpPr>
          <p:cNvPr id="6" name="Google Shape;157;p20" descr="OPL20U25GSXzBJYl68kk8uQGfFKzs7yb1M4KJWUiLk6ZEvGF+qCIPSnY57AbBFCvTW2023.17.1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549CE1D0-6956-4876-8361-E0F1378BD373}"/>
              </a:ext>
            </a:extLst>
          </p:cNvPr>
          <p:cNvSpPr/>
          <p:nvPr/>
        </p:nvSpPr>
        <p:spPr>
          <a:xfrm>
            <a:off x="5285302" y="927673"/>
            <a:ext cx="1417580" cy="800768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163;p20" descr="OPL20U25GSXzBJYl68kk8uQGfFKzs7yb1M4KJWUiLk6ZEvGF+qCIPSnY57AbBFCvTW2023.17.1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EF570CD-1298-405C-894A-213B5893CEEA}"/>
              </a:ext>
            </a:extLst>
          </p:cNvPr>
          <p:cNvSpPr/>
          <p:nvPr/>
        </p:nvSpPr>
        <p:spPr>
          <a:xfrm>
            <a:off x="6662646" y="606224"/>
            <a:ext cx="696695" cy="393592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157;p20" descr="OPL20U25GSXzBJYl68kk8uQGfFKzs7yb1M4KJWUiLk6ZEvGF+qCIPSnY57AbBFCvTW2023.17.1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3F07BD9-D0A3-45DF-92E3-95CBDA06D588}"/>
              </a:ext>
            </a:extLst>
          </p:cNvPr>
          <p:cNvSpPr/>
          <p:nvPr/>
        </p:nvSpPr>
        <p:spPr>
          <a:xfrm>
            <a:off x="7548391" y="1152805"/>
            <a:ext cx="1711335" cy="913343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48924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Box 47"/>
          <p:cNvSpPr txBox="1">
            <a:spLocks noChangeArrowheads="1"/>
          </p:cNvSpPr>
          <p:nvPr/>
        </p:nvSpPr>
        <p:spPr bwMode="auto">
          <a:xfrm>
            <a:off x="-196948" y="1115312"/>
            <a:ext cx="5386387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4400" b="1" dirty="0">
                <a:solidFill>
                  <a:srgbClr val="002060"/>
                </a:solidFill>
              </a:rPr>
              <a:t>  </a:t>
            </a:r>
            <a:r>
              <a:rPr lang="en-US" sz="3600" b="1" dirty="0">
                <a:solidFill>
                  <a:srgbClr val="002060"/>
                </a:solidFill>
              </a:rPr>
              <a:t>I. </a:t>
            </a:r>
            <a:r>
              <a:rPr lang="en-US" sz="3600" b="1" dirty="0" err="1">
                <a:solidFill>
                  <a:srgbClr val="002060"/>
                </a:solidFill>
              </a:rPr>
              <a:t>Đơn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vị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đo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thời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gian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7" name="Text Box 49"/>
          <p:cNvSpPr txBox="1">
            <a:spLocks noChangeArrowheads="1"/>
          </p:cNvSpPr>
          <p:nvPr/>
        </p:nvSpPr>
        <p:spPr bwMode="auto">
          <a:xfrm>
            <a:off x="1073833" y="1846832"/>
            <a:ext cx="10292862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3600" dirty="0">
                <a:solidFill>
                  <a:srgbClr val="002060"/>
                </a:solidFill>
                <a:sym typeface="Wingdings" panose="05000000000000000000" pitchFamily="2" charset="2"/>
              </a:rPr>
              <a:t>- </a:t>
            </a:r>
            <a:r>
              <a:rPr lang="en-US" sz="3600" dirty="0" err="1">
                <a:solidFill>
                  <a:srgbClr val="002060"/>
                </a:solidFill>
                <a:sym typeface="Wingdings" panose="05000000000000000000" pitchFamily="2" charset="2"/>
              </a:rPr>
              <a:t>Trong</a:t>
            </a:r>
            <a:r>
              <a:rPr lang="en-US" sz="3600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dirty="0" err="1">
                <a:solidFill>
                  <a:srgbClr val="002060"/>
                </a:solidFill>
                <a:sym typeface="Wingdings" panose="05000000000000000000" pitchFamily="2" charset="2"/>
              </a:rPr>
              <a:t>hệ</a:t>
            </a:r>
            <a:r>
              <a:rPr lang="en-US" sz="3600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dirty="0" err="1">
                <a:solidFill>
                  <a:srgbClr val="002060"/>
                </a:solidFill>
                <a:sym typeface="Wingdings" panose="05000000000000000000" pitchFamily="2" charset="2"/>
              </a:rPr>
              <a:t>đơn</a:t>
            </a:r>
            <a:r>
              <a:rPr lang="en-US" sz="3600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dirty="0" err="1">
                <a:solidFill>
                  <a:srgbClr val="002060"/>
                </a:solidFill>
                <a:sym typeface="Wingdings" panose="05000000000000000000" pitchFamily="2" charset="2"/>
              </a:rPr>
              <a:t>vị</a:t>
            </a:r>
            <a:r>
              <a:rPr lang="en-US" sz="3600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dirty="0" err="1">
                <a:solidFill>
                  <a:srgbClr val="002060"/>
                </a:solidFill>
                <a:sym typeface="Wingdings" panose="05000000000000000000" pitchFamily="2" charset="2"/>
              </a:rPr>
              <a:t>đo</a:t>
            </a:r>
            <a:r>
              <a:rPr lang="en-US" sz="3600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dirty="0" err="1">
                <a:solidFill>
                  <a:srgbClr val="002060"/>
                </a:solidFill>
                <a:sym typeface="Wingdings" panose="05000000000000000000" pitchFamily="2" charset="2"/>
              </a:rPr>
              <a:t>lường</a:t>
            </a:r>
            <a:r>
              <a:rPr lang="en-US" sz="3600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dirty="0" err="1">
                <a:solidFill>
                  <a:srgbClr val="002060"/>
                </a:solidFill>
                <a:sym typeface="Wingdings" panose="05000000000000000000" pitchFamily="2" charset="2"/>
              </a:rPr>
              <a:t>hợp</a:t>
            </a:r>
            <a:r>
              <a:rPr lang="en-US" sz="3600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dirty="0" err="1">
                <a:solidFill>
                  <a:srgbClr val="002060"/>
                </a:solidFill>
                <a:sym typeface="Wingdings" panose="05000000000000000000" pitchFamily="2" charset="2"/>
              </a:rPr>
              <a:t>pháp</a:t>
            </a:r>
            <a:r>
              <a:rPr lang="en-US" sz="3600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dirty="0" err="1">
                <a:solidFill>
                  <a:srgbClr val="002060"/>
                </a:solidFill>
                <a:sym typeface="Wingdings" panose="05000000000000000000" pitchFamily="2" charset="2"/>
              </a:rPr>
              <a:t>của</a:t>
            </a:r>
            <a:r>
              <a:rPr lang="en-US" sz="3600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dirty="0" err="1">
                <a:solidFill>
                  <a:srgbClr val="002060"/>
                </a:solidFill>
                <a:sym typeface="Wingdings" panose="05000000000000000000" pitchFamily="2" charset="2"/>
              </a:rPr>
              <a:t>nước</a:t>
            </a:r>
            <a:r>
              <a:rPr lang="en-US" sz="3600" dirty="0">
                <a:solidFill>
                  <a:srgbClr val="002060"/>
                </a:solidFill>
                <a:sym typeface="Wingdings" panose="05000000000000000000" pitchFamily="2" charset="2"/>
              </a:rPr>
              <a:t> ta </a:t>
            </a:r>
            <a:r>
              <a:rPr lang="en-US" sz="3600" dirty="0" err="1">
                <a:solidFill>
                  <a:srgbClr val="002060"/>
                </a:solidFill>
                <a:sym typeface="Wingdings" panose="05000000000000000000" pitchFamily="2" charset="2"/>
              </a:rPr>
              <a:t>đơn</a:t>
            </a:r>
            <a:r>
              <a:rPr lang="en-US" sz="3600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dirty="0" err="1">
                <a:solidFill>
                  <a:srgbClr val="002060"/>
                </a:solidFill>
                <a:sym typeface="Wingdings" panose="05000000000000000000" pitchFamily="2" charset="2"/>
              </a:rPr>
              <a:t>vị</a:t>
            </a:r>
            <a:r>
              <a:rPr lang="en-US" sz="3600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dirty="0" err="1">
                <a:solidFill>
                  <a:srgbClr val="002060"/>
                </a:solidFill>
                <a:sym typeface="Wingdings" panose="05000000000000000000" pitchFamily="2" charset="2"/>
              </a:rPr>
              <a:t>cơ</a:t>
            </a:r>
            <a:r>
              <a:rPr lang="en-US" sz="3600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dirty="0" err="1">
                <a:solidFill>
                  <a:srgbClr val="002060"/>
                </a:solidFill>
                <a:sym typeface="Wingdings" panose="05000000000000000000" pitchFamily="2" charset="2"/>
              </a:rPr>
              <a:t>bản</a:t>
            </a:r>
            <a:r>
              <a:rPr lang="en-US" sz="3600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dirty="0" err="1">
                <a:solidFill>
                  <a:srgbClr val="002060"/>
                </a:solidFill>
                <a:sym typeface="Wingdings" panose="05000000000000000000" pitchFamily="2" charset="2"/>
              </a:rPr>
              <a:t>đo</a:t>
            </a:r>
            <a:r>
              <a:rPr lang="en-US" sz="3600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dirty="0" err="1">
                <a:solidFill>
                  <a:srgbClr val="002060"/>
                </a:solidFill>
                <a:sym typeface="Wingdings" panose="05000000000000000000" pitchFamily="2" charset="2"/>
              </a:rPr>
              <a:t>thời</a:t>
            </a:r>
            <a:r>
              <a:rPr lang="en-US" sz="3600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dirty="0" err="1">
                <a:solidFill>
                  <a:srgbClr val="002060"/>
                </a:solidFill>
                <a:sym typeface="Wingdings" panose="05000000000000000000" pitchFamily="2" charset="2"/>
              </a:rPr>
              <a:t>gian</a:t>
            </a:r>
            <a:r>
              <a:rPr lang="en-US" sz="3600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dirty="0" err="1">
                <a:solidFill>
                  <a:srgbClr val="002060"/>
                </a:solidFill>
                <a:sym typeface="Wingdings" panose="05000000000000000000" pitchFamily="2" charset="2"/>
              </a:rPr>
              <a:t>là</a:t>
            </a:r>
            <a:r>
              <a:rPr lang="en-US" sz="3600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sym typeface="Wingdings" panose="05000000000000000000" pitchFamily="2" charset="2"/>
              </a:rPr>
              <a:t>giây</a:t>
            </a:r>
            <a:r>
              <a:rPr lang="en-US" sz="3600" b="1" dirty="0">
                <a:solidFill>
                  <a:srgbClr val="002060"/>
                </a:solidFill>
                <a:sym typeface="Wingdings" panose="05000000000000000000" pitchFamily="2" charset="2"/>
              </a:rPr>
              <a:t>,</a:t>
            </a:r>
            <a:r>
              <a:rPr lang="en-US" sz="3600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dirty="0" err="1">
                <a:solidFill>
                  <a:srgbClr val="002060"/>
                </a:solidFill>
                <a:sym typeface="Wingdings" panose="05000000000000000000" pitchFamily="2" charset="2"/>
              </a:rPr>
              <a:t>kí</a:t>
            </a:r>
            <a:r>
              <a:rPr lang="en-US" sz="3600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dirty="0" err="1">
                <a:solidFill>
                  <a:srgbClr val="002060"/>
                </a:solidFill>
                <a:sym typeface="Wingdings" panose="05000000000000000000" pitchFamily="2" charset="2"/>
              </a:rPr>
              <a:t>hiệu</a:t>
            </a:r>
            <a:r>
              <a:rPr lang="en-US" sz="3600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b="1" dirty="0">
                <a:solidFill>
                  <a:srgbClr val="002060"/>
                </a:solidFill>
                <a:sym typeface="Wingdings" panose="05000000000000000000" pitchFamily="2" charset="2"/>
              </a:rPr>
              <a:t>s</a:t>
            </a:r>
            <a:r>
              <a:rPr lang="en-US" sz="3600" dirty="0">
                <a:solidFill>
                  <a:srgbClr val="002060"/>
                </a:solidFill>
                <a:sym typeface="Wingdings" panose="05000000000000000000" pitchFamily="2" charset="2"/>
              </a:rPr>
              <a:t>.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sz="3600" dirty="0">
                <a:solidFill>
                  <a:srgbClr val="002060"/>
                </a:solidFill>
              </a:rPr>
              <a:t>- </a:t>
            </a:r>
            <a:r>
              <a:rPr lang="en-US" sz="3600" dirty="0" err="1">
                <a:solidFill>
                  <a:srgbClr val="002060"/>
                </a:solidFill>
              </a:rPr>
              <a:t>Trong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thực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tế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thời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gian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còn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được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đo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bằng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nhiều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đơn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vị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khác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như</a:t>
            </a:r>
            <a:r>
              <a:rPr lang="en-US" sz="3600" dirty="0">
                <a:solidFill>
                  <a:srgbClr val="002060"/>
                </a:solidFill>
              </a:rPr>
              <a:t>: </a:t>
            </a:r>
            <a:r>
              <a:rPr lang="en-US" sz="3600" dirty="0" err="1">
                <a:solidFill>
                  <a:srgbClr val="002060"/>
                </a:solidFill>
              </a:rPr>
              <a:t>Phút</a:t>
            </a:r>
            <a:r>
              <a:rPr lang="en-US" sz="3600" dirty="0">
                <a:solidFill>
                  <a:srgbClr val="002060"/>
                </a:solidFill>
              </a:rPr>
              <a:t>, </a:t>
            </a:r>
            <a:r>
              <a:rPr lang="en-US" sz="3600" dirty="0" err="1">
                <a:solidFill>
                  <a:srgbClr val="002060"/>
                </a:solidFill>
              </a:rPr>
              <a:t>giờ</a:t>
            </a:r>
            <a:r>
              <a:rPr lang="en-US" sz="3600" dirty="0">
                <a:solidFill>
                  <a:srgbClr val="002060"/>
                </a:solidFill>
              </a:rPr>
              <a:t>, </a:t>
            </a:r>
            <a:r>
              <a:rPr lang="en-US" sz="3600" dirty="0" err="1">
                <a:solidFill>
                  <a:srgbClr val="002060"/>
                </a:solidFill>
              </a:rPr>
              <a:t>ngày</a:t>
            </a:r>
            <a:r>
              <a:rPr lang="en-US" sz="3600" dirty="0">
                <a:solidFill>
                  <a:srgbClr val="002060"/>
                </a:solidFill>
              </a:rPr>
              <a:t>, </a:t>
            </a:r>
            <a:r>
              <a:rPr lang="en-US" sz="3600" dirty="0" err="1">
                <a:solidFill>
                  <a:srgbClr val="002060"/>
                </a:solidFill>
              </a:rPr>
              <a:t>tháng</a:t>
            </a:r>
            <a:r>
              <a:rPr lang="en-US" sz="3600" dirty="0">
                <a:solidFill>
                  <a:srgbClr val="002060"/>
                </a:solidFill>
              </a:rPr>
              <a:t>, </a:t>
            </a:r>
            <a:r>
              <a:rPr lang="en-US" sz="3600" dirty="0" err="1">
                <a:solidFill>
                  <a:srgbClr val="002060"/>
                </a:solidFill>
              </a:rPr>
              <a:t>năm</a:t>
            </a:r>
            <a:r>
              <a:rPr lang="en-US" sz="3600" dirty="0">
                <a:solidFill>
                  <a:srgbClr val="002060"/>
                </a:solidFill>
              </a:rPr>
              <a:t>, </a:t>
            </a:r>
            <a:r>
              <a:rPr lang="en-US" sz="3600" dirty="0" err="1">
                <a:solidFill>
                  <a:srgbClr val="002060"/>
                </a:solidFill>
              </a:rPr>
              <a:t>thế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kỷ</a:t>
            </a:r>
            <a:r>
              <a:rPr lang="en-US" sz="3600" dirty="0">
                <a:solidFill>
                  <a:srgbClr val="002060"/>
                </a:solidFill>
              </a:rPr>
              <a:t> …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0" y="4651417"/>
            <a:ext cx="9144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Điền số thích hợp vào chỗ trống: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2,5h = 150 phút = 9000 giây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1 ngày = 24 giờ = 1440 phút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40 giây = 2/3 phút 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 descr="OPL20U25GSXzBJYl68kk8uQGfFKzs7yb1M4KJWUiLk6ZEvGF+qCIPSnY57AbBFCvTW2023.17.1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0ECB260-AA5D-A094-D2A7-258B785C71A6}"/>
              </a:ext>
            </a:extLst>
          </p:cNvPr>
          <p:cNvSpPr/>
          <p:nvPr/>
        </p:nvSpPr>
        <p:spPr>
          <a:xfrm>
            <a:off x="0" y="0"/>
            <a:ext cx="12192000" cy="1231106"/>
          </a:xfrm>
          <a:prstGeom prst="rect">
            <a:avLst/>
          </a:prstGeom>
          <a:solidFill>
            <a:srgbClr val="002060"/>
          </a:solidFill>
          <a:ln>
            <a:solidFill>
              <a:srgbClr val="FFFF00"/>
            </a:solidFill>
          </a:ln>
        </p:spPr>
        <p:txBody>
          <a:bodyPr wrap="square" lIns="121920" tIns="60960" rIns="121920" bIns="6096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>
                <a:ln w="22225">
                  <a:solidFill>
                    <a:srgbClr val="FA906A"/>
                  </a:solidFill>
                  <a:prstDash val="solid"/>
                </a:ln>
                <a:solidFill>
                  <a:srgbClr val="FA906A">
                    <a:lumMod val="40000"/>
                    <a:lumOff val="60000"/>
                  </a:srgbClr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BÀI 7: </a:t>
            </a:r>
            <a:r>
              <a:rPr lang="en-US" sz="7200" b="1">
                <a:ln w="22225">
                  <a:solidFill>
                    <a:srgbClr val="FA906A"/>
                  </a:solidFill>
                  <a:prstDash val="solid"/>
                </a:ln>
                <a:solidFill>
                  <a:srgbClr val="FA906A">
                    <a:lumMod val="40000"/>
                    <a:lumOff val="60000"/>
                  </a:srgbClr>
                </a:solidFill>
                <a:latin typeface="Cambria"/>
              </a:rPr>
              <a:t>ĐO THỜI GIAN</a:t>
            </a:r>
            <a:endParaRPr kumimoji="0" lang="en-US" sz="7200" b="1" i="0" u="none" strike="noStrike" kern="1200" cap="none" spc="0" normalizeH="0" baseline="0" noProof="0" dirty="0">
              <a:ln w="22225">
                <a:solidFill>
                  <a:srgbClr val="FA906A"/>
                </a:solidFill>
                <a:prstDash val="solid"/>
              </a:ln>
              <a:solidFill>
                <a:srgbClr val="FA906A">
                  <a:lumMod val="40000"/>
                  <a:lumOff val="60000"/>
                </a:srgbClr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4311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7DA5D292-9417-462E-960B-BD2A367889A4}"/>
              </a:ext>
            </a:extLst>
          </p:cNvPr>
          <p:cNvSpPr txBox="1"/>
          <p:nvPr/>
        </p:nvSpPr>
        <p:spPr>
          <a:xfrm>
            <a:off x="7199802" y="1841242"/>
            <a:ext cx="433785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en-US" sz="3200" b="1" i="1" u="sng" dirty="0" err="1">
                <a:solidFill>
                  <a:srgbClr val="00206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giây</a:t>
            </a:r>
            <a:r>
              <a:rPr lang="en-US" sz="3200" b="1" i="1" u="sng" dirty="0">
                <a:solidFill>
                  <a:srgbClr val="00206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 (s)</a:t>
            </a:r>
          </a:p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1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phút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 (min) = 60s</a:t>
            </a:r>
          </a:p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1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giờ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 (h) = 60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phút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ea typeface="A3.NotoSans-San" panose="020B0502040504020204" pitchFamily="34" charset="0"/>
              <a:cs typeface="Times New Roman" pitchFamily="18" charset="0"/>
            </a:endParaRPr>
          </a:p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1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ngày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đêm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 = 24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giờ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ea typeface="A3.NotoSans-San" panose="020B0502040504020204" pitchFamily="34" charset="0"/>
              <a:cs typeface="Times New Roman" pitchFamily="18" charset="0"/>
            </a:endParaRPr>
          </a:p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Tuần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ea typeface="A3.NotoSans-San" panose="020B0502040504020204" pitchFamily="34" charset="0"/>
              <a:cs typeface="Times New Roman" pitchFamily="18" charset="0"/>
            </a:endParaRPr>
          </a:p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Tháng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ea typeface="A3.NotoSans-San" panose="020B0502040504020204" pitchFamily="34" charset="0"/>
              <a:cs typeface="Times New Roman" pitchFamily="18" charset="0"/>
            </a:endParaRPr>
          </a:p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Năm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dương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lịch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ea typeface="A3.NotoSans-San" panose="020B0502040504020204" pitchFamily="34" charset="0"/>
              <a:cs typeface="Times New Roman" pitchFamily="18" charset="0"/>
            </a:endParaRPr>
          </a:p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Thập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niên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ea typeface="A3.NotoSans-San" panose="020B0502040504020204" pitchFamily="34" charset="0"/>
              <a:cs typeface="Times New Roman" pitchFamily="18" charset="0"/>
            </a:endParaRPr>
          </a:p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Thế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kỉ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ea typeface="A3.NotoSans-San" panose="020B0502040504020204" pitchFamily="34" charset="0"/>
              <a:cs typeface="Times New Roman" pitchFamily="18" charset="0"/>
            </a:endParaRPr>
          </a:p>
          <a:p>
            <a:pPr algn="just"/>
            <a:r>
              <a:rPr lang="en-US" sz="3200" dirty="0">
                <a:solidFill>
                  <a:schemeClr val="bg1"/>
                </a:solidFill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……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4796FF1-A47B-41C2-AFE5-90BE6BABB71B}"/>
              </a:ext>
            </a:extLst>
          </p:cNvPr>
          <p:cNvSpPr txBox="1"/>
          <p:nvPr/>
        </p:nvSpPr>
        <p:spPr>
          <a:xfrm>
            <a:off x="1579486" y="2957602"/>
            <a:ext cx="422040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en-US" sz="3600" dirty="0">
                <a:solidFill>
                  <a:srgbClr val="7030A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1 </a:t>
            </a:r>
            <a:r>
              <a:rPr lang="en-US" sz="3600" dirty="0" err="1">
                <a:solidFill>
                  <a:srgbClr val="7030A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phân</a:t>
            </a:r>
            <a:r>
              <a:rPr lang="en-US" sz="3600" dirty="0">
                <a:solidFill>
                  <a:srgbClr val="7030A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 = 15s</a:t>
            </a:r>
          </a:p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en-US" sz="3600" dirty="0">
                <a:solidFill>
                  <a:srgbClr val="7030A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1 </a:t>
            </a:r>
            <a:r>
              <a:rPr lang="en-US" sz="3600" dirty="0" err="1">
                <a:solidFill>
                  <a:srgbClr val="7030A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khắc</a:t>
            </a:r>
            <a:r>
              <a:rPr lang="en-US" sz="3600" dirty="0">
                <a:solidFill>
                  <a:srgbClr val="7030A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 = 15 </a:t>
            </a:r>
            <a:r>
              <a:rPr lang="en-US" sz="3600" dirty="0" err="1">
                <a:solidFill>
                  <a:srgbClr val="7030A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phút</a:t>
            </a:r>
            <a:endParaRPr lang="en-US" sz="3600" dirty="0">
              <a:solidFill>
                <a:srgbClr val="7030A0"/>
              </a:solidFill>
              <a:latin typeface="Times New Roman" pitchFamily="18" charset="0"/>
              <a:ea typeface="A3.NotoSans-San" panose="020B0502040504020204" pitchFamily="34" charset="0"/>
              <a:cs typeface="Times New Roman" pitchFamily="18" charset="0"/>
            </a:endParaRPr>
          </a:p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en-US" sz="3600" dirty="0">
                <a:solidFill>
                  <a:srgbClr val="7030A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1 </a:t>
            </a:r>
            <a:r>
              <a:rPr lang="en-US" sz="3600" dirty="0" err="1">
                <a:solidFill>
                  <a:srgbClr val="7030A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canh</a:t>
            </a:r>
            <a:r>
              <a:rPr lang="en-US" sz="3600" dirty="0">
                <a:solidFill>
                  <a:srgbClr val="7030A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 = 2 </a:t>
            </a:r>
            <a:r>
              <a:rPr lang="en-US" sz="3600" dirty="0" err="1">
                <a:solidFill>
                  <a:srgbClr val="7030A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giờ</a:t>
            </a:r>
            <a:endParaRPr lang="en-US" sz="3600" dirty="0">
              <a:solidFill>
                <a:srgbClr val="7030A0"/>
              </a:solidFill>
              <a:latin typeface="Times New Roman" pitchFamily="18" charset="0"/>
              <a:ea typeface="A3.NotoSans-San" panose="020B0502040504020204" pitchFamily="34" charset="0"/>
              <a:cs typeface="Times New Roman" pitchFamily="18" charset="0"/>
            </a:endParaRPr>
          </a:p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en-US" sz="3600" dirty="0" err="1">
                <a:solidFill>
                  <a:srgbClr val="7030A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Tuần</a:t>
            </a:r>
            <a:r>
              <a:rPr lang="en-US" sz="3600" dirty="0">
                <a:solidFill>
                  <a:srgbClr val="7030A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trăng</a:t>
            </a:r>
            <a:endParaRPr lang="en-US" sz="3600" dirty="0">
              <a:solidFill>
                <a:srgbClr val="7030A0"/>
              </a:solidFill>
              <a:latin typeface="Times New Roman" pitchFamily="18" charset="0"/>
              <a:ea typeface="A3.NotoSans-San" panose="020B0502040504020204" pitchFamily="34" charset="0"/>
              <a:cs typeface="Times New Roman" pitchFamily="18" charset="0"/>
            </a:endParaRPr>
          </a:p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en-US" sz="3600" dirty="0" err="1">
                <a:solidFill>
                  <a:srgbClr val="7030A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Năm</a:t>
            </a:r>
            <a:r>
              <a:rPr lang="en-US" sz="3600" dirty="0">
                <a:solidFill>
                  <a:srgbClr val="7030A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âm</a:t>
            </a:r>
            <a:r>
              <a:rPr lang="en-US" sz="3600" dirty="0">
                <a:solidFill>
                  <a:srgbClr val="7030A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lịch</a:t>
            </a:r>
            <a:endParaRPr lang="en-US" sz="3600" dirty="0">
              <a:solidFill>
                <a:srgbClr val="7030A0"/>
              </a:solidFill>
              <a:latin typeface="Times New Roman" pitchFamily="18" charset="0"/>
              <a:ea typeface="A3.NotoSans-San" panose="020B0502040504020204" pitchFamily="34" charset="0"/>
              <a:cs typeface="Times New Roman" pitchFamily="18" charset="0"/>
            </a:endParaRPr>
          </a:p>
          <a:p>
            <a:pPr algn="just"/>
            <a:r>
              <a:rPr lang="en-US" sz="3600" dirty="0">
                <a:solidFill>
                  <a:srgbClr val="FFFF0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……</a:t>
            </a:r>
          </a:p>
          <a:p>
            <a:pPr marL="571500" indent="-571500" algn="just">
              <a:buFont typeface="Wingdings" panose="05000000000000000000" pitchFamily="2" charset="2"/>
              <a:buChar char="ü"/>
            </a:pPr>
            <a:endParaRPr lang="en-US" sz="3200" dirty="0">
              <a:solidFill>
                <a:schemeClr val="bg1"/>
              </a:solidFill>
              <a:latin typeface="A3.NotoSans-San" panose="020B0502040504020204" pitchFamily="34" charset="0"/>
              <a:ea typeface="A3.NotoSans-San" panose="020B0502040504020204" pitchFamily="34" charset="0"/>
              <a:cs typeface="A3.NotoSans-San" panose="020B0502040504020204" pitchFamily="34" charset="0"/>
            </a:endParaRPr>
          </a:p>
          <a:p>
            <a:pPr marL="571500" indent="-571500" algn="just">
              <a:buFont typeface="Wingdings" panose="05000000000000000000" pitchFamily="2" charset="2"/>
              <a:buChar char="ü"/>
            </a:pPr>
            <a:endParaRPr lang="en-US" sz="3200" dirty="0">
              <a:solidFill>
                <a:schemeClr val="bg1"/>
              </a:solidFill>
              <a:latin typeface="A3.NotoSans-San" panose="020B0502040504020204" pitchFamily="34" charset="0"/>
              <a:ea typeface="A3.NotoSans-San" panose="020B0502040504020204" pitchFamily="34" charset="0"/>
              <a:cs typeface="A3.NotoSans-San" panose="020B0502040504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9348" y="1364188"/>
            <a:ext cx="82867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HIỂU THÊM 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 ĐƠN VỊ ĐO THỜI GIAN</a:t>
            </a:r>
          </a:p>
        </p:txBody>
      </p:sp>
      <p:sp>
        <p:nvSpPr>
          <p:cNvPr id="2" name="Rectangle 1" descr="OPL20U25GSXzBJYl68kk8uQGfFKzs7yb1M4KJWUiLk6ZEvGF+qCIPSnY57AbBFCvTW2023.17.1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DA02670-E811-D472-4591-FB6EB87A2266}"/>
              </a:ext>
            </a:extLst>
          </p:cNvPr>
          <p:cNvSpPr/>
          <p:nvPr/>
        </p:nvSpPr>
        <p:spPr>
          <a:xfrm>
            <a:off x="0" y="33055"/>
            <a:ext cx="12192000" cy="1046440"/>
          </a:xfrm>
          <a:prstGeom prst="rect">
            <a:avLst/>
          </a:prstGeom>
          <a:solidFill>
            <a:srgbClr val="002060"/>
          </a:solidFill>
          <a:ln>
            <a:solidFill>
              <a:srgbClr val="FFFF00"/>
            </a:solidFill>
          </a:ln>
        </p:spPr>
        <p:txBody>
          <a:bodyPr wrap="square" lIns="121920" tIns="60960" rIns="121920" bIns="6096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 w="22225">
                  <a:solidFill>
                    <a:srgbClr val="FA906A"/>
                  </a:solidFill>
                  <a:prstDash val="solid"/>
                </a:ln>
                <a:solidFill>
                  <a:srgbClr val="FA906A">
                    <a:lumMod val="40000"/>
                    <a:lumOff val="60000"/>
                  </a:srgbClr>
                </a:solidFill>
                <a:effectLst/>
                <a:uLnTx/>
                <a:uFillTx/>
                <a:latin typeface="Cambria"/>
              </a:rPr>
              <a:t>BÀI 7: </a:t>
            </a:r>
            <a:r>
              <a:rPr lang="en-US" sz="6000" b="1">
                <a:ln w="22225">
                  <a:solidFill>
                    <a:srgbClr val="FA906A"/>
                  </a:solidFill>
                  <a:prstDash val="solid"/>
                </a:ln>
                <a:solidFill>
                  <a:srgbClr val="FA906A">
                    <a:lumMod val="40000"/>
                    <a:lumOff val="60000"/>
                  </a:srgbClr>
                </a:solidFill>
                <a:latin typeface="Cambria"/>
              </a:rPr>
              <a:t>ĐO THỜI GIAN</a:t>
            </a:r>
            <a:endParaRPr kumimoji="0" lang="en-US" sz="6000" b="1" i="0" u="none" strike="noStrike" kern="1200" cap="none" spc="0" normalizeH="0" baseline="0" noProof="0" dirty="0">
              <a:ln w="22225">
                <a:solidFill>
                  <a:srgbClr val="FA906A"/>
                </a:solidFill>
                <a:prstDash val="solid"/>
              </a:ln>
              <a:solidFill>
                <a:srgbClr val="FA906A">
                  <a:lumMod val="40000"/>
                  <a:lumOff val="60000"/>
                </a:srgbClr>
              </a:solidFill>
              <a:effectLst/>
              <a:uLnTx/>
              <a:uFillTx/>
              <a:latin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851402354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3" grpId="0"/>
    </p:bldLst>
  </p:timing>
</p:sld>
</file>

<file path=ppt/theme/theme1.xml><?xml version="1.0" encoding="utf-8"?>
<a:theme xmlns:a="http://schemas.openxmlformats.org/drawingml/2006/main" name="Cherry Blossom 16x9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0001117.potx" id="{A8D831F9-2DA4-4700-B230-431725864604}" vid="{ED9A2A59-32A4-4461-8593-D9E87F204B1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125</TotalTime>
  <Words>1577</Words>
  <Application>Microsoft Office PowerPoint</Application>
  <PresentationFormat>Widescreen</PresentationFormat>
  <Paragraphs>169</Paragraphs>
  <Slides>29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9" baseType="lpstr">
      <vt:lpstr>#9Slide03 AllRoundGothic</vt:lpstr>
      <vt:lpstr>#9Slide03 Bebas Neue Bold</vt:lpstr>
      <vt:lpstr>A3.BoosterNextFYBlackRegular-Sa</vt:lpstr>
      <vt:lpstr>A3.NotoSans-San</vt:lpstr>
      <vt:lpstr>Arial</vt:lpstr>
      <vt:lpstr>Calibri</vt:lpstr>
      <vt:lpstr>Cambria</vt:lpstr>
      <vt:lpstr>Times New Roman</vt:lpstr>
      <vt:lpstr>Wingdings</vt:lpstr>
      <vt:lpstr>Cherry Blossom 16x9</vt:lpstr>
      <vt:lpstr>KHOA HỌC TỰ NHIÊN 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Để đo thời gian thì chúng ta dùng dụng cụ đo thời gian là gì?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1. Hãy mô tả tình huống cho thấy sự cần thiết của việc ước lượng thời gian trong đời sống ?</vt:lpstr>
      <vt:lpstr>2. Hãy ước lượng thời gian đi bộ 1 vòng quanh lớp học. Sau đó kiểm tra kết quả bằng đồng hồ bấm giây.</vt:lpstr>
      <vt:lpstr>PowerPoint Presentation</vt:lpstr>
      <vt:lpstr>?1.Muốn đo thời gian thực hiện các thí nghiệm trong phòng thí nghiệm và các sự kiện thể thao, người ta thường sử dụng loại đồng hồ nào ? Tại sao ? ?2.</vt:lpstr>
      <vt:lpstr>PowerPoint Presentation</vt:lpstr>
      <vt:lpstr>PowerPoint Presentation</vt:lpstr>
      <vt:lpstr>CÁCH ĐO THỜI GIAN </vt:lpstr>
      <vt:lpstr>PowerPoint Presentation</vt:lpstr>
      <vt:lpstr>PowerPoint Presentation</vt:lpstr>
      <vt:lpstr>Trước khi tiến hành đo ta hiệu chỉnh kim đồng hồ về vạch nào là thuận tiện để chúng ta đo thời gian nhất. Về vạch số 0 hay để vạch nào thì để?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KHOA HỌC TỰ NHIÊN 6</dc:title>
  <dc:creator>Hà Thị Vân Anh</dc:creator>
  <cp:lastModifiedBy>Administrator</cp:lastModifiedBy>
  <cp:revision>8</cp:revision>
  <dcterms:created xsi:type="dcterms:W3CDTF">2023-09-24T09:45:13Z</dcterms:created>
  <dcterms:modified xsi:type="dcterms:W3CDTF">2025-09-18T10:38:22Z</dcterms:modified>
</cp:coreProperties>
</file>