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4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5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6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8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9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0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1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2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3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24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25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6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7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28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40" r:id="rId5"/>
    <p:sldMasterId id="2147483757" r:id="rId6"/>
    <p:sldMasterId id="2147483774" r:id="rId7"/>
    <p:sldMasterId id="2147483786" r:id="rId8"/>
    <p:sldMasterId id="2147483803" r:id="rId9"/>
    <p:sldMasterId id="2147483815" r:id="rId10"/>
    <p:sldMasterId id="2147483827" r:id="rId11"/>
    <p:sldMasterId id="2147483839" r:id="rId12"/>
    <p:sldMasterId id="2147483856" r:id="rId13"/>
    <p:sldMasterId id="2147483873" r:id="rId14"/>
    <p:sldMasterId id="2147483885" r:id="rId15"/>
    <p:sldMasterId id="2147483897" r:id="rId16"/>
    <p:sldMasterId id="2147483909" r:id="rId17"/>
    <p:sldMasterId id="2147483921" r:id="rId18"/>
    <p:sldMasterId id="2147483933" r:id="rId19"/>
    <p:sldMasterId id="2147483945" r:id="rId20"/>
    <p:sldMasterId id="2147483962" r:id="rId21"/>
    <p:sldMasterId id="2147483979" r:id="rId22"/>
    <p:sldMasterId id="2147483991" r:id="rId23"/>
    <p:sldMasterId id="2147484003" r:id="rId24"/>
    <p:sldMasterId id="2147484015" r:id="rId25"/>
    <p:sldMasterId id="2147484027" r:id="rId26"/>
    <p:sldMasterId id="2147484039" r:id="rId27"/>
    <p:sldMasterId id="2147484051" r:id="rId28"/>
    <p:sldMasterId id="2147484063" r:id="rId29"/>
  </p:sldMasterIdLst>
  <p:notesMasterIdLst>
    <p:notesMasterId r:id="rId67"/>
  </p:notesMasterIdLst>
  <p:sldIdLst>
    <p:sldId id="259" r:id="rId30"/>
    <p:sldId id="267" r:id="rId31"/>
    <p:sldId id="260" r:id="rId32"/>
    <p:sldId id="268" r:id="rId33"/>
    <p:sldId id="258" r:id="rId34"/>
    <p:sldId id="264" r:id="rId35"/>
    <p:sldId id="263" r:id="rId36"/>
    <p:sldId id="269" r:id="rId37"/>
    <p:sldId id="262" r:id="rId38"/>
    <p:sldId id="270" r:id="rId39"/>
    <p:sldId id="271" r:id="rId40"/>
    <p:sldId id="272" r:id="rId41"/>
    <p:sldId id="300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61" r:id="rId53"/>
    <p:sldId id="283" r:id="rId54"/>
    <p:sldId id="284" r:id="rId55"/>
    <p:sldId id="287" r:id="rId56"/>
    <p:sldId id="288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63" Type="http://schemas.openxmlformats.org/officeDocument/2006/relationships/slide" Target="slides/slide34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0.xml"/><Relationship Id="rId34" Type="http://schemas.openxmlformats.org/officeDocument/2006/relationships/slide" Target="slides/slide5.xml"/><Relationship Id="rId50" Type="http://schemas.openxmlformats.org/officeDocument/2006/relationships/slide" Target="slides/slide21.xml"/><Relationship Id="rId5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A9ED-7661-4FFC-A71F-78114D526C1C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3F1E4-56DE-4451-989C-4F5C76C1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7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21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0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2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3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Bài trước hs đã học định nghĩa về GHD, DCNN. Yêu cầu nhắc lại.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9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Kết luận: Để đo được chiều dài cần chọn thước. Để chọn được thước thích hợp cần ước lượng chiều dài của vật cần đo trước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7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1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Yêu cầu các nhóm đọc cách đo.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3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12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0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7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2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774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785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113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101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1995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175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055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7615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3544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284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2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178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814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82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72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06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949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645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055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289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728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4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7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293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828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460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758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549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165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555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380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500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752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2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560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507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38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376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366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990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128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920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845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887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06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335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20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744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69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718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875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624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068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200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280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644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90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5421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2163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193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751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1578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6583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568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869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1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3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85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60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243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208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668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85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0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585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0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065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799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103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521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79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075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31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9781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25859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034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8987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474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5064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8264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8503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29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6233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152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0722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2147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6199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053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2142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414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252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3390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4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1506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1506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7561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180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60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852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1115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018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5268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479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56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2006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7647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3863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095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5939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7990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9975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1482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573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1549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87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7747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1541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881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5198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8722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4338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5626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4313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1130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0477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49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1781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4757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607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4808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5085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0111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459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3963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823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2962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11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7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2939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3931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656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0445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472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6542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35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2973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6951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3785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98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5609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1482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6819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428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7088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6111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5805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3048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672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9987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71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3351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96242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5110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3838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5349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5065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3066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773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2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5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4033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1904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14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6444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1822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2233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1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619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1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4451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012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7151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93059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0538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4870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136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609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3936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4201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0040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56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6735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0899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8399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7766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9936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2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0759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2375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1162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8205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454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728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1858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8122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795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8453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4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6233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8266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6779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815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0719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1047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696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2519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8930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5833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4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33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1506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6532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6933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924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5108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6200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895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6811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3313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3618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69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2006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0132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2162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8642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4143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7524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4315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45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4140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6705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09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7747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6705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0955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7230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4467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7824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6605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9213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5766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9886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02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1781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5359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4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8947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550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4764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8317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0727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3997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7328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94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7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5217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8859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923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1221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0603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6086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5987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9874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1940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0148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10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6965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707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8534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8400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1692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7396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4796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6434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940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52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77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82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2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9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64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42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10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76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48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478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4309350" y="1237033"/>
            <a:ext cx="4834500" cy="453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4920700" y="4530333"/>
            <a:ext cx="4358700" cy="647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 rot="5400000">
            <a:off x="5357625" y="1953047"/>
            <a:ext cx="247200" cy="778650"/>
            <a:chOff x="423200" y="3972675"/>
            <a:chExt cx="185400" cy="778650"/>
          </a:xfrm>
        </p:grpSpPr>
        <p:sp>
          <p:nvSpPr>
            <p:cNvPr id="22" name="Google Shape;22;p3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920700" y="3007767"/>
            <a:ext cx="35796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6754750" y="1516859"/>
            <a:ext cx="1745400" cy="15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5083725" y="4582633"/>
            <a:ext cx="3416400" cy="5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216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670350" y="1030000"/>
            <a:ext cx="7803300" cy="479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1687500" y="2917633"/>
            <a:ext cx="5769000" cy="185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720000" y="1607497"/>
            <a:ext cx="77040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241550" y="3017533"/>
            <a:ext cx="4661100" cy="1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-4275" y="-71733"/>
            <a:ext cx="9171600" cy="7028800"/>
          </a:xfrm>
          <a:prstGeom prst="frame">
            <a:avLst>
              <a:gd name="adj1" fmla="val 668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76" name="Google Shape;76;p9"/>
          <p:cNvGrpSpPr/>
          <p:nvPr/>
        </p:nvGrpSpPr>
        <p:grpSpPr>
          <a:xfrm rot="5400000">
            <a:off x="4448400" y="4926431"/>
            <a:ext cx="247200" cy="778650"/>
            <a:chOff x="423200" y="3972675"/>
            <a:chExt cx="185400" cy="778650"/>
          </a:xfrm>
        </p:grpSpPr>
        <p:sp>
          <p:nvSpPr>
            <p:cNvPr id="77" name="Google Shape;77;p9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5293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-25" y="4840100"/>
            <a:ext cx="9144000" cy="206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0" y="1568667"/>
            <a:ext cx="9144000" cy="32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290025" y="5133200"/>
            <a:ext cx="45639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1458125" y="2600133"/>
            <a:ext cx="6227700" cy="18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26" name="Google Shape;126;p14"/>
          <p:cNvGrpSpPr/>
          <p:nvPr/>
        </p:nvGrpSpPr>
        <p:grpSpPr>
          <a:xfrm rot="5400000">
            <a:off x="4448400" y="1680808"/>
            <a:ext cx="247200" cy="778650"/>
            <a:chOff x="423200" y="3972675"/>
            <a:chExt cx="185400" cy="778650"/>
          </a:xfrm>
        </p:grpSpPr>
        <p:sp>
          <p:nvSpPr>
            <p:cNvPr id="127" name="Google Shape;127;p14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825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/>
          <p:nvPr/>
        </p:nvSpPr>
        <p:spPr>
          <a:xfrm>
            <a:off x="-4275" y="-71733"/>
            <a:ext cx="4449300" cy="7028800"/>
          </a:xfrm>
          <a:prstGeom prst="frame">
            <a:avLst>
              <a:gd name="adj1" fmla="val 668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-294090" y="2282933"/>
            <a:ext cx="4449300" cy="239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4330676" y="-71732"/>
            <a:ext cx="4846200" cy="69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5119850" y="956305"/>
            <a:ext cx="3033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1"/>
          </p:nvPr>
        </p:nvSpPr>
        <p:spPr>
          <a:xfrm>
            <a:off x="5119850" y="1661713"/>
            <a:ext cx="3033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 idx="2"/>
          </p:nvPr>
        </p:nvSpPr>
        <p:spPr>
          <a:xfrm>
            <a:off x="5119849" y="2653505"/>
            <a:ext cx="3033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3"/>
          </p:nvPr>
        </p:nvSpPr>
        <p:spPr>
          <a:xfrm>
            <a:off x="5119849" y="3358913"/>
            <a:ext cx="3033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 idx="4"/>
          </p:nvPr>
        </p:nvSpPr>
        <p:spPr>
          <a:xfrm>
            <a:off x="5119847" y="4358072"/>
            <a:ext cx="3033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5"/>
          </p:nvPr>
        </p:nvSpPr>
        <p:spPr>
          <a:xfrm>
            <a:off x="5119847" y="5063480"/>
            <a:ext cx="3033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title" idx="6"/>
          </p:nvPr>
        </p:nvSpPr>
        <p:spPr>
          <a:xfrm>
            <a:off x="715100" y="2835376"/>
            <a:ext cx="28743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17"/>
          <p:cNvGrpSpPr/>
          <p:nvPr/>
        </p:nvGrpSpPr>
        <p:grpSpPr>
          <a:xfrm rot="5400000">
            <a:off x="8305300" y="883034"/>
            <a:ext cx="247200" cy="778650"/>
            <a:chOff x="423200" y="3972675"/>
            <a:chExt cx="185400" cy="778650"/>
          </a:xfrm>
        </p:grpSpPr>
        <p:sp>
          <p:nvSpPr>
            <p:cNvPr id="161" name="Google Shape;161;p17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021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6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32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9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1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41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97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804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33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22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8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238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8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789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311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0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075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5065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528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386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294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614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990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298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15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077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623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004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320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863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6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876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611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888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084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516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842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18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150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5759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71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964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205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2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680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54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673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435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7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200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856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2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909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254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048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736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317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420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71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0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40.xml"/><Relationship Id="rId16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5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slideLayout" Target="../slideLayouts/slideLayout26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6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256.xml"/><Relationship Id="rId16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slideLayout" Target="../slideLayouts/slideLayout26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9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94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3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7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46182" y="0"/>
            <a:ext cx="942828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3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46182" y="0"/>
            <a:ext cx="942828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9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6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8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46182" y="0"/>
            <a:ext cx="942828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6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46182" y="0"/>
            <a:ext cx="942828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4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4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2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8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3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1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8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1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0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6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46182" y="0"/>
            <a:ext cx="942828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9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46182" y="0"/>
            <a:ext cx="942828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8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6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46182" y="0"/>
            <a:ext cx="942828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5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7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31.xml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5.xml"/><Relationship Id="rId1" Type="http://schemas.openxmlformats.org/officeDocument/2006/relationships/vide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6.xml"/><Relationship Id="rId1" Type="http://schemas.openxmlformats.org/officeDocument/2006/relationships/video" Target="NULL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7.xml"/><Relationship Id="rId1" Type="http://schemas.openxmlformats.org/officeDocument/2006/relationships/video" Target="NULL" TargetMode="External"/><Relationship Id="rId5" Type="http://schemas.openxmlformats.org/officeDocument/2006/relationships/image" Target="../media/image25.png"/><Relationship Id="rId4" Type="http://schemas.openxmlformats.org/officeDocument/2006/relationships/audio" Target="../media/audio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72.xml"/><Relationship Id="rId1" Type="http://schemas.openxmlformats.org/officeDocument/2006/relationships/video" Target="NULL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5.xml"/><Relationship Id="rId4" Type="http://schemas.openxmlformats.org/officeDocument/2006/relationships/image" Target="../media/image44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" Target="slide9.xml"/><Relationship Id="rId1" Type="http://schemas.openxmlformats.org/officeDocument/2006/relationships/slideLayout" Target="../slideLayouts/slideLayout343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49.xml"/><Relationship Id="rId1" Type="http://schemas.openxmlformats.org/officeDocument/2006/relationships/video" Target="NULL" TargetMode="Externa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Ảnh Mầm Non Vui Nhộn, Ngộ Ngĩnh, Cute,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9144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6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MÔN: KHTN </a:t>
            </a:r>
            <a:r>
              <a:rPr lang="en-US" sz="6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485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629478-4B83-499B-92ED-D52549E5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8991600" cy="294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>
              <a:defRPr/>
            </a:pP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>
              <a:defRPr/>
            </a:pPr>
            <a:r>
              <a:rPr lang="en-US" altLang="vi-VN" sz="32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in (inch) = 2,54cm</a:t>
            </a:r>
          </a:p>
          <a:p>
            <a:pPr algn="l">
              <a:defRPr/>
            </a:pP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+ 1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(mile) = 1609m (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≈ 1,6km)</a:t>
            </a:r>
          </a:p>
          <a:p>
            <a:pPr algn="l">
              <a:defRPr/>
            </a:pPr>
            <a:r>
              <a:rPr lang="vi-VN" sz="2800" dirty="0">
                <a:solidFill>
                  <a:prstClr val="black"/>
                </a:solidFill>
                <a:ea typeface="Calibri" panose="020F0502020204030204" pitchFamily="34" charset="0"/>
              </a:rPr>
              <a:t>Một số đơn vị đo chiều dài với khoảng cách lớn như đơn vị thiên văn (AU), đơn vị năm ánh sáng(ly) </a:t>
            </a:r>
            <a:r>
              <a:rPr lang="vi-VN" sz="2800" dirty="0">
                <a:solidFill>
                  <a:srgbClr val="0070C0"/>
                </a:solidFill>
                <a:ea typeface="Calibri" panose="020F0502020204030204" pitchFamily="34" charset="0"/>
              </a:rPr>
              <a:t>(1 n.a.s</a:t>
            </a:r>
            <a:r>
              <a:rPr lang="en-US" altLang="vi-VN" sz="28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≈</a:t>
            </a:r>
            <a:r>
              <a:rPr lang="vi-VN" altLang="vi-VN" sz="2800" i="1" kern="0" dirty="0">
                <a:solidFill>
                  <a:srgbClr val="0070C0"/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 9461 tỉ km</a:t>
            </a:r>
            <a:r>
              <a:rPr lang="vi-VN" sz="2800" dirty="0">
                <a:solidFill>
                  <a:srgbClr val="0070C0"/>
                </a:solidFill>
                <a:ea typeface="Calibri" panose="020F0502020204030204" pitchFamily="34" charset="0"/>
              </a:rPr>
              <a:t> ) </a:t>
            </a:r>
            <a:r>
              <a:rPr lang="vi-VN" sz="2800" dirty="0">
                <a:solidFill>
                  <a:prstClr val="black"/>
                </a:solidFill>
                <a:ea typeface="Calibri" panose="020F0502020204030204" pitchFamily="34" charset="0"/>
              </a:rPr>
              <a:t>và đơn vị đo dùng để đo kích thước các vật nhỏ micromet, nanomet, angstrom</a:t>
            </a:r>
            <a:r>
              <a:rPr lang="vi-VN" sz="2400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</a:p>
          <a:p>
            <a:pPr algn="l">
              <a:defRPr/>
            </a:pPr>
            <a:endParaRPr lang="vi-VN" altLang="vi-VN" sz="2510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D36D2A9-C065-495A-B572-8803B2A23999}"/>
              </a:ext>
            </a:extLst>
          </p:cNvPr>
          <p:cNvSpPr/>
          <p:nvPr/>
        </p:nvSpPr>
        <p:spPr>
          <a:xfrm>
            <a:off x="2743200" y="4381101"/>
            <a:ext cx="6400800" cy="2455797"/>
          </a:xfrm>
          <a:prstGeom prst="cloudCallout">
            <a:avLst>
              <a:gd name="adj1" fmla="val -97608"/>
              <a:gd name="adj2" fmla="val 44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718" tIns="35859" rIns="71718" bIns="35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Tivi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có màn hình 98 inch. Hãy tính chiều dài của tivi theo đơn vị cm?</a:t>
            </a:r>
          </a:p>
          <a:p>
            <a:pPr algn="ctr"/>
            <a:endParaRPr lang="vi-VN" sz="141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42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38" y="332510"/>
            <a:ext cx="8271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Oval 2"/>
          <p:cNvSpPr/>
          <p:nvPr/>
        </p:nvSpPr>
        <p:spPr>
          <a:xfrm>
            <a:off x="568038" y="1604881"/>
            <a:ext cx="1925782" cy="2681021"/>
          </a:xfrm>
          <a:prstGeom prst="ellipse">
            <a:avLst/>
          </a:prstGeom>
          <a:blipFill>
            <a:blip r:embed="rId2"/>
            <a:srcRect/>
            <a:stretch>
              <a:fillRect l="-2207" r="-22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19946" y="1604881"/>
            <a:ext cx="1925782" cy="2681021"/>
          </a:xfrm>
          <a:prstGeom prst="ellipse">
            <a:avLst/>
          </a:prstGeom>
          <a:blipFill>
            <a:blip r:embed="rId3"/>
            <a:srcRect/>
            <a:stretch>
              <a:fillRect l="-2553" t="-3445" r="-68705" b="-75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70073" y="1604881"/>
            <a:ext cx="1925782" cy="2681021"/>
          </a:xfrm>
          <a:prstGeom prst="ellipse">
            <a:avLst/>
          </a:prstGeom>
          <a:blipFill>
            <a:blip r:embed="rId4"/>
            <a:srcRect/>
            <a:stretch>
              <a:fillRect l="-35712" t="-5512" r="-733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64773" y="3784664"/>
            <a:ext cx="1925782" cy="2681021"/>
          </a:xfrm>
          <a:prstGeom prst="ellipse">
            <a:avLst/>
          </a:prstGeom>
          <a:blipFill>
            <a:blip r:embed="rId5"/>
            <a:srcRect/>
            <a:stretch>
              <a:fillRect l="-62050" t="-1378" r="-396" b="-27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095011" y="3784664"/>
            <a:ext cx="1925782" cy="2681021"/>
          </a:xfrm>
          <a:prstGeom prst="ellipse">
            <a:avLst/>
          </a:prstGeom>
          <a:blipFill>
            <a:blip r:embed="rId6"/>
            <a:srcRect/>
            <a:stretch>
              <a:fillRect l="-15958" t="1378" r="-35431" b="-13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4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467" y="3878101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128CA0-8845-42B0-B530-EB3BA7A9ADAB}"/>
              </a:ext>
            </a:extLst>
          </p:cNvPr>
          <p:cNvSpPr txBox="1">
            <a:spLocks noChangeArrowheads="1"/>
          </p:cNvSpPr>
          <p:nvPr/>
        </p:nvSpPr>
        <p:spPr>
          <a:xfrm>
            <a:off x="145952" y="214169"/>
            <a:ext cx="5943600" cy="567513"/>
          </a:xfrm>
          <a:prstGeom prst="rect">
            <a:avLst/>
          </a:prstGeom>
        </p:spPr>
        <p:txBody>
          <a:bodyPr vert="horz" lIns="71718" tIns="35859" rIns="71718" bIns="35859" rtlCol="0" anchor="ctr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0597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vi-VN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Dụng cụ đ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altLang="vi-VN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chiều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vi-VN" altLang="vi-V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280B18E-281B-4D7A-9D21-A0556D14B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8561" y="811537"/>
            <a:ext cx="8390335" cy="62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 a, b, c, d </a:t>
            </a:r>
            <a:endParaRPr lang="en-US" alt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CC80EE38-FB41-46C5-8617-9CDAF51B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72" y="4117983"/>
            <a:ext cx="3939801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CFAC25E-BB25-4DF0-8BEB-C7AE76B15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90" y="1469442"/>
            <a:ext cx="2299073" cy="24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78A93379-E3F3-48B5-A488-9F599489A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17526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64F50DDA-8847-4500-8706-5276264BE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0200"/>
            <a:ext cx="16764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9C14092-9F01-437A-AA33-0C639412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86400"/>
            <a:ext cx="19050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5">
            <a:extLst>
              <a:ext uri="{FF2B5EF4-FFF2-40B4-BE49-F238E27FC236}">
                <a16:creationId xmlns:a16="http://schemas.microsoft.com/office/drawing/2014/main" id="{F5DD3B1F-79B1-4C0F-BA27-7B87D682E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8" y="1609094"/>
            <a:ext cx="4845345" cy="88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811796B8-AA55-496A-926B-6993B516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3" y="3467826"/>
            <a:ext cx="2727698" cy="194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72E55300-92E1-445D-8E9A-DA6440C4E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531" y="6048755"/>
            <a:ext cx="2959847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 </a:t>
            </a:r>
            <a:endParaRPr lang="en-US" altLang="vi-VN" sz="3294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C4970484-ABFA-41AC-A99D-5CD188DE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382" y="2724551"/>
            <a:ext cx="2990418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altLang="vi-VN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709BF038-2577-456B-9354-CAC960A2D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29000"/>
            <a:ext cx="24384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vi-VN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148770F1-7658-435F-BAA7-BEC2FAE8D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257800"/>
            <a:ext cx="3043704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333A6164-F3E4-42C4-AF0E-C655C286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257800"/>
            <a:ext cx="25146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337F2E4-9F15-4680-B026-D366FF730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657600"/>
            <a:ext cx="19050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91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0D7BE5-4343-48A3-B109-97E31D835617}"/>
              </a:ext>
            </a:extLst>
          </p:cNvPr>
          <p:cNvSpPr txBox="1">
            <a:spLocks noChangeArrowheads="1"/>
          </p:cNvSpPr>
          <p:nvPr/>
        </p:nvSpPr>
        <p:spPr>
          <a:xfrm>
            <a:off x="145952" y="214169"/>
            <a:ext cx="5943600" cy="567513"/>
          </a:xfrm>
          <a:prstGeom prst="rect">
            <a:avLst/>
          </a:prstGeom>
        </p:spPr>
        <p:txBody>
          <a:bodyPr vert="horz" lIns="71718" tIns="35859" rIns="71718" bIns="35859" rtlCol="0" anchor="ctr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0597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vi-VN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Dụng cụ đ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altLang="vi-VN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chiều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vi-VN" altLang="vi-V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8">
            <a:hlinkClick r:id="rId2" action="ppaction://hlinksldjump"/>
            <a:extLst>
              <a:ext uri="{FF2B5EF4-FFF2-40B4-BE49-F238E27FC236}">
                <a16:creationId xmlns:a16="http://schemas.microsoft.com/office/drawing/2014/main" id="{8C339C1C-2055-40D2-B639-1F43A28B4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>
            <a:hlinkClick r:id="rId2" action="ppaction://hlinksldjump"/>
            <a:extLst>
              <a:ext uri="{FF2B5EF4-FFF2-40B4-BE49-F238E27FC236}">
                <a16:creationId xmlns:a16="http://schemas.microsoft.com/office/drawing/2014/main" id="{82E43B80-56AC-443B-84C6-1ADFD3413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68" y="1845849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2725" y="456199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22725" y="1485777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6242" y="2540565"/>
            <a:ext cx="5462587" cy="4603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5" descr="ruler_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36" y="3352800"/>
            <a:ext cx="70564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4213" y="5486626"/>
            <a:ext cx="45836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</a:p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ĐCNN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33600" y="5440233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133600" y="5791200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0,1cm</a:t>
            </a:r>
          </a:p>
        </p:txBody>
      </p:sp>
    </p:spTree>
    <p:extLst>
      <p:ext uri="{BB962C8B-B14F-4D97-AF65-F5344CB8AC3E}">
        <p14:creationId xmlns:p14="http://schemas.microsoft.com/office/powerpoint/2010/main" val="4290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9" y="3680014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8" y="161740"/>
            <a:ext cx="8768033" cy="63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917" y="3742796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A5B49FE-1A2A-445A-92EE-4CB70B6FA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826"/>
            <a:ext cx="5122956" cy="227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83C77D25-56F3-4F7E-9F43-DDF2CAEFD7E1}"/>
              </a:ext>
            </a:extLst>
          </p:cNvPr>
          <p:cNvGrpSpPr>
            <a:grpSpLocks/>
          </p:cNvGrpSpPr>
          <p:nvPr/>
        </p:nvGrpSpPr>
        <p:grpSpPr bwMode="auto">
          <a:xfrm>
            <a:off x="-10886" y="3595006"/>
            <a:ext cx="5037978" cy="1303290"/>
            <a:chOff x="555507" y="5174654"/>
            <a:chExt cx="8563863" cy="1660797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51630413-BB06-4291-A626-FDF45236A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367" y="5827339"/>
              <a:ext cx="7746003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39067D7F-3533-40ED-8C8D-D814BDB72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07" y="5174654"/>
              <a:ext cx="837976" cy="133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551" tIns="53275" rIns="106551" bIns="53275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4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17164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vi-VN" sz="3294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vi-VN" sz="2823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endParaRPr lang="en-US" altLang="vi-VN" sz="3294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5">
            <a:extLst>
              <a:ext uri="{FF2B5EF4-FFF2-40B4-BE49-F238E27FC236}">
                <a16:creationId xmlns:a16="http://schemas.microsoft.com/office/drawing/2014/main" id="{D3D2DEB9-4364-4E42-B8D8-24D97EE8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395559"/>
            <a:ext cx="3505200" cy="96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a)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10cm    </a:t>
            </a: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0,5cm </a:t>
            </a:r>
            <a:endParaRPr lang="vi-VN" altLang="vi-VN" sz="18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EC3BC81-6325-4AB7-8E9D-7865F7ED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614981"/>
            <a:ext cx="3581400" cy="96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10cm    </a:t>
            </a: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0,1cm </a:t>
            </a:r>
            <a:endParaRPr lang="vi-VN" altLang="vi-VN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293F77B6-6FA8-44F0-9482-6B760F1C5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18287"/>
            <a:ext cx="3657600" cy="96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15cm    </a:t>
            </a: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1cm </a:t>
            </a:r>
            <a:endParaRPr lang="vi-VN" altLang="vi-VN" sz="18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89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7194" y="3731303"/>
            <a:ext cx="2164745" cy="936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52512" y="2595721"/>
            <a:ext cx="2176341" cy="9401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52613" y="1348015"/>
            <a:ext cx="2180435" cy="99744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779" y="339513"/>
            <a:ext cx="751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loại thước đo thích hợp để đo độ dài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314028" y="1319543"/>
            <a:ext cx="4334207" cy="792475"/>
          </a:xfrm>
          <a:prstGeom prst="round2DiagRect">
            <a:avLst/>
          </a:prstGeom>
          <a:solidFill>
            <a:srgbClr val="EB2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2254017"/>
            <a:ext cx="4419600" cy="792475"/>
          </a:xfrm>
          <a:prstGeom prst="round2DiagRect">
            <a:avLst/>
          </a:prstGeom>
          <a:solidFill>
            <a:srgbClr val="08D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54724" y="3208832"/>
            <a:ext cx="4393476" cy="792475"/>
          </a:xfrm>
          <a:prstGeom prst="round2Diag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41662" y="4114801"/>
            <a:ext cx="4807134" cy="773928"/>
          </a:xfrm>
          <a:prstGeom prst="round2DiagRect">
            <a:avLst/>
          </a:prstGeom>
          <a:solidFill>
            <a:srgbClr val="00D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05981" y="5071444"/>
            <a:ext cx="4807134" cy="792475"/>
          </a:xfrm>
          <a:prstGeom prst="round2DiagRect">
            <a:avLst/>
          </a:prstGeom>
          <a:solidFill>
            <a:srgbClr val="DAE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130" y="1348217"/>
            <a:ext cx="3517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chân của con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894" y="2345463"/>
            <a:ext cx="4781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ngoài của miệng cốc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992" y="3274251"/>
            <a:ext cx="465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cao cửa ra vào lớp học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003" y="4199302"/>
            <a:ext cx="508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trong của miện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cốc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205869"/>
            <a:ext cx="486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ngoài của ống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726" y="1492473"/>
            <a:ext cx="2124497" cy="57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068" tIns="71033" rIns="142068" bIns="71033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561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thẳng</a:t>
            </a:r>
            <a:endParaRPr lang="en-US" alt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573" y="2725921"/>
            <a:ext cx="2153475" cy="57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068" tIns="71033" rIns="142068" bIns="71033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561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cuộn</a:t>
            </a:r>
            <a:endParaRPr lang="en-US" altLang="vi-VN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625" y="3967352"/>
            <a:ext cx="2328768" cy="57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068" tIns="71033" rIns="142068" bIns="71033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561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dây</a:t>
            </a:r>
            <a:endParaRPr lang="en-US" alt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4648202" y="1997525"/>
            <a:ext cx="2170875" cy="1427355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V="1">
            <a:off x="5436628" y="-867698"/>
            <a:ext cx="15596" cy="4390079"/>
          </a:xfrm>
          <a:prstGeom prst="bentConnector3">
            <a:avLst>
              <a:gd name="adj1" fmla="val 2054347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589401" y="4999482"/>
            <a:ext cx="2178646" cy="936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801" y="5206071"/>
            <a:ext cx="2328768" cy="57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068" tIns="71033" rIns="142068" bIns="71033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561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kẹp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Elbow Connector 39"/>
          <p:cNvCxnSpPr>
            <a:stCxn id="23" idx="1"/>
            <a:endCxn id="8" idx="0"/>
          </p:cNvCxnSpPr>
          <p:nvPr/>
        </p:nvCxnSpPr>
        <p:spPr>
          <a:xfrm rot="10800000">
            <a:off x="4648302" y="2650256"/>
            <a:ext cx="1908893" cy="154924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5048796" y="4444359"/>
            <a:ext cx="1509858" cy="888738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0800000" flipV="1">
            <a:off x="4648202" y="3065995"/>
            <a:ext cx="1839285" cy="56156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 flipV="1">
            <a:off x="5092340" y="5596396"/>
            <a:ext cx="1483485" cy="7742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13992" y="6"/>
            <a:ext cx="820270" cy="995209"/>
            <a:chOff x="2068621" y="1287961"/>
            <a:chExt cx="820270" cy="913570"/>
          </a:xfrm>
        </p:grpSpPr>
        <p:sp>
          <p:nvSpPr>
            <p:cNvPr id="44" name="Oval Callout 43"/>
            <p:cNvSpPr/>
            <p:nvPr/>
          </p:nvSpPr>
          <p:spPr>
            <a:xfrm>
              <a:off x="2068621" y="1371601"/>
              <a:ext cx="726141" cy="685800"/>
            </a:xfrm>
            <a:prstGeom prst="wedgeEllipseCallout">
              <a:avLst>
                <a:gd name="adj1" fmla="val 43982"/>
                <a:gd name="adj2" fmla="val 801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91870" y="1287961"/>
              <a:ext cx="697021" cy="91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67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24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400186" y="3384364"/>
            <a:ext cx="2439101" cy="137392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446" y="381174"/>
            <a:ext cx="751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loại thước đo thích hợp để đo độ dài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574762" y="2395564"/>
            <a:ext cx="4987838" cy="792475"/>
          </a:xfrm>
          <a:prstGeom prst="round2DiagRect">
            <a:avLst/>
          </a:prstGeom>
          <a:solidFill>
            <a:srgbClr val="00D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574762" y="3321995"/>
            <a:ext cx="4987838" cy="792475"/>
          </a:xfrm>
          <a:prstGeom prst="round2DiagRect">
            <a:avLst/>
          </a:prstGeom>
          <a:solidFill>
            <a:srgbClr val="DAE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76" y="2530017"/>
            <a:ext cx="508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trong của miện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446" y="3384364"/>
            <a:ext cx="477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ngoài của ống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942" y="3516998"/>
            <a:ext cx="2319258" cy="100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068" tIns="71033" rIns="142068" bIns="71033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561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thẳng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561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com pa</a:t>
            </a:r>
          </a:p>
        </p:txBody>
      </p:sp>
      <p:cxnSp>
        <p:nvCxnSpPr>
          <p:cNvPr id="27" name="Elbow Connector 26"/>
          <p:cNvCxnSpPr/>
          <p:nvPr/>
        </p:nvCxnSpPr>
        <p:spPr>
          <a:xfrm rot="16200000" flipV="1">
            <a:off x="5269769" y="-515164"/>
            <a:ext cx="15596" cy="4390079"/>
          </a:xfrm>
          <a:prstGeom prst="bentConnector3">
            <a:avLst>
              <a:gd name="adj1" fmla="val 2054347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325275" y="1665570"/>
            <a:ext cx="2178646" cy="936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046" y="1846599"/>
            <a:ext cx="2328768" cy="57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068" tIns="71033" rIns="142068" bIns="71033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561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kẹp</a:t>
            </a:r>
            <a:endParaRPr lang="en-US" alt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3157" y="1613253"/>
            <a:ext cx="5760089" cy="320701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4" name="Elbow Connector 13"/>
          <p:cNvCxnSpPr>
            <a:endCxn id="4" idx="4"/>
          </p:cNvCxnSpPr>
          <p:nvPr/>
        </p:nvCxnSpPr>
        <p:spPr>
          <a:xfrm rot="10800000" flipV="1">
            <a:off x="2993174" y="4019789"/>
            <a:ext cx="3436611" cy="800483"/>
          </a:xfrm>
          <a:prstGeom prst="bentConnector4">
            <a:avLst>
              <a:gd name="adj1" fmla="val 8098"/>
              <a:gd name="adj2" fmla="val 138077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1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891" y="396688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DD8966-B3C6-4025-8F12-8AE1E34B4D0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6705600" cy="626480"/>
          </a:xfrm>
          <a:prstGeom prst="rect">
            <a:avLst/>
          </a:prstGeom>
        </p:spPr>
        <p:txBody>
          <a:bodyPr vert="horz" lIns="71718" tIns="35859" rIns="71718" bIns="35859" rtlCol="0" anchor="ctr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0597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đo chiều dài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7ADBB-F4A2-42F3-8D0A-9F31CA815927}"/>
              </a:ext>
            </a:extLst>
          </p:cNvPr>
          <p:cNvSpPr txBox="1"/>
          <p:nvPr/>
        </p:nvSpPr>
        <p:spPr>
          <a:xfrm>
            <a:off x="0" y="533402"/>
            <a:ext cx="9144000" cy="320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Lựa chọn nhanh thước đo trong các trường hợp sau và giải thích?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TH1: Đo độ dày sách giáo khoa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KHTN 6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TH2: Đo chiều cao của các bạn trong lớp.</a:t>
            </a: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TH3: Đo chiều dài và chiều rộng của phòng học.</a:t>
            </a: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 loại thước đo được chọn:</a:t>
            </a: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F6F4F4-883F-4F25-9236-C0930C558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87" y="3962400"/>
            <a:ext cx="8473439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6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9" y="3680014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1" y="223520"/>
            <a:ext cx="8768033" cy="641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891" y="390811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6A4F7E-517A-4357-8AB0-4DC03903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4107"/>
            <a:ext cx="82296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 sát hình 4.3 cho biết đo chiều dài trong trường hợp nào nhanh và cho kết quả chính xác hơn? Tại sao?</a:t>
            </a:r>
            <a:endParaRPr lang="vi-VN" altLang="vi-VN" sz="3200" dirty="0">
              <a:solidFill>
                <a:prstClr val="black"/>
              </a:solidFill>
            </a:endParaRPr>
          </a:p>
          <a:p>
            <a:endParaRPr lang="vi-VN" altLang="vi-VN" dirty="0">
              <a:solidFill>
                <a:prstClr val="black"/>
              </a:solidFill>
            </a:endParaRPr>
          </a:p>
        </p:txBody>
      </p:sp>
      <p:pic>
        <p:nvPicPr>
          <p:cNvPr id="26625" name="Picture 1">
            <a:extLst>
              <a:ext uri="{FF2B5EF4-FFF2-40B4-BE49-F238E27FC236}">
                <a16:creationId xmlns:a16="http://schemas.microsoft.com/office/drawing/2014/main" id="{B80CA525-D961-464C-941A-A5974914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3190877"/>
            <a:ext cx="7719060" cy="30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98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C6CE480-F8D2-485A-8B4E-50ACF988C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22099"/>
            <a:ext cx="9067800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423326" algn="l"/>
              </a:tabLst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Quan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 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sánh chiều dài 2 đoạn thẳng  trong từng hình sau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vi-VN" alt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9C037C48-7E68-4F04-955F-D6EF230E456A}"/>
              </a:ext>
            </a:extLst>
          </p:cNvPr>
          <p:cNvGrpSpPr>
            <a:grpSpLocks/>
          </p:cNvGrpSpPr>
          <p:nvPr/>
        </p:nvGrpSpPr>
        <p:grpSpPr bwMode="auto">
          <a:xfrm>
            <a:off x="1766514" y="1465817"/>
            <a:ext cx="2466130" cy="2942477"/>
            <a:chOff x="1146175" y="2601913"/>
            <a:chExt cx="5689600" cy="429981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4DA7FC-6D0E-44BA-8697-EF7A777AA84D}"/>
                </a:ext>
              </a:extLst>
            </p:cNvPr>
            <p:cNvSpPr/>
            <p:nvPr/>
          </p:nvSpPr>
          <p:spPr>
            <a:xfrm>
              <a:off x="2084387" y="2601913"/>
              <a:ext cx="935038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98A639-ACF9-46EB-A53A-5069F4369A50}"/>
                </a:ext>
              </a:extLst>
            </p:cNvPr>
            <p:cNvSpPr/>
            <p:nvPr/>
          </p:nvSpPr>
          <p:spPr>
            <a:xfrm>
              <a:off x="4964112" y="2601913"/>
              <a:ext cx="936625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B20633-ECA0-471E-9143-15E6998852B8}"/>
                </a:ext>
              </a:extLst>
            </p:cNvPr>
            <p:cNvCxnSpPr>
              <a:stCxn id="7" idx="2"/>
              <a:endCxn id="8" idx="6"/>
            </p:cNvCxnSpPr>
            <p:nvPr/>
          </p:nvCxnSpPr>
          <p:spPr>
            <a:xfrm>
              <a:off x="2084387" y="3070225"/>
              <a:ext cx="381635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D975DD24-4E99-44D5-A612-96ABA64AE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3050" y="2691858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altLang="vi-VN" sz="251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E221E8FF-E287-4C85-9AA5-7EA0168C4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425" y="2691858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altLang="vi-VN" sz="251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EA774F0-6F5F-40D7-AA07-DEB57B5AFFB1}"/>
                </a:ext>
              </a:extLst>
            </p:cNvPr>
            <p:cNvSpPr/>
            <p:nvPr/>
          </p:nvSpPr>
          <p:spPr>
            <a:xfrm>
              <a:off x="1146175" y="4875213"/>
              <a:ext cx="936625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15878DB-BF46-4F46-AB92-5C256567976E}"/>
                </a:ext>
              </a:extLst>
            </p:cNvPr>
            <p:cNvSpPr/>
            <p:nvPr/>
          </p:nvSpPr>
          <p:spPr>
            <a:xfrm>
              <a:off x="5900737" y="4891088"/>
              <a:ext cx="935038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 dirty="0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4D8B64-FAF9-4937-BD75-DFD2B34A9E98}"/>
                </a:ext>
              </a:extLst>
            </p:cNvPr>
            <p:cNvCxnSpPr>
              <a:cxnSpLocks/>
            </p:cNvCxnSpPr>
            <p:nvPr/>
          </p:nvCxnSpPr>
          <p:spPr>
            <a:xfrm>
              <a:off x="2084387" y="5359400"/>
              <a:ext cx="381635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7549D25-859A-473C-AE07-B8712F1F5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2800" y="4834442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altLang="vi-VN" sz="251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F9794AB5-1320-4FA3-9DD1-F0516F1B0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6595" y="4775200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altLang="vi-VN" sz="251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72F1FDEB-A0A4-4AE2-A774-7D8BD040A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715" y="6202361"/>
              <a:ext cx="2312767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TH1</a:t>
              </a:r>
              <a:endParaRPr lang="vi-VN" altLang="vi-VN" sz="251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F14F5D7B-4621-4700-BE06-6BA3EFA636A3}"/>
              </a:ext>
            </a:extLst>
          </p:cNvPr>
          <p:cNvGrpSpPr>
            <a:grpSpLocks/>
          </p:cNvGrpSpPr>
          <p:nvPr/>
        </p:nvGrpSpPr>
        <p:grpSpPr bwMode="auto">
          <a:xfrm>
            <a:off x="5303887" y="1457031"/>
            <a:ext cx="2404625" cy="2951263"/>
            <a:chOff x="7972926" y="2024425"/>
            <a:chExt cx="6768752" cy="48955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D412AE-86D0-4D13-B391-CA3198C0D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7391" y="6126095"/>
              <a:ext cx="2288269" cy="793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TH2</a:t>
              </a:r>
              <a:endParaRPr lang="vi-VN" altLang="vi-VN" sz="251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6E7E2D84-62FE-4E22-B6A9-C3F68DFA9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2926" y="2024425"/>
              <a:ext cx="6768752" cy="3548856"/>
              <a:chOff x="7972926" y="2024425"/>
              <a:chExt cx="6768752" cy="3548856"/>
            </a:xfrm>
          </p:grpSpPr>
          <p:grpSp>
            <p:nvGrpSpPr>
              <p:cNvPr id="21" name="Group 21">
                <a:extLst>
                  <a:ext uri="{FF2B5EF4-FFF2-40B4-BE49-F238E27FC236}">
                    <a16:creationId xmlns:a16="http://schemas.microsoft.com/office/drawing/2014/main" id="{E90E4D57-73C6-4377-A749-586521EB1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72926" y="2024425"/>
                <a:ext cx="6768752" cy="3548856"/>
                <a:chOff x="8492480" y="1810544"/>
                <a:chExt cx="6768752" cy="3548856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CD9DE31-17B5-4DCA-93A4-C5C36D83D8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2891531"/>
                  <a:ext cx="2520820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0B0719A-B10B-4D5C-8D04-A7C037FB58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4053474"/>
                  <a:ext cx="2520820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CCCD86A-353C-4ED4-B0F9-7340BEF936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4668" y="1878800"/>
                  <a:ext cx="1881091" cy="348106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468861B-54BA-4DF7-9951-CDD1E70FB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23243"/>
                  <a:ext cx="1717587" cy="352075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58F732DE-C014-4003-A724-86DAC12BC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92480" y="2026424"/>
                  <a:ext cx="3573279" cy="331756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C649B35-EDAD-439F-9E07-F0A32C8C8C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10544"/>
                  <a:ext cx="3195473" cy="353344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50CEAF3B-B387-4048-9BDD-C7312DA65B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2852" y="2601914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8">
                <a:extLst>
                  <a:ext uri="{FF2B5EF4-FFF2-40B4-BE49-F238E27FC236}">
                    <a16:creationId xmlns:a16="http://schemas.microsoft.com/office/drawing/2014/main" id="{EA34CB93-B6E8-4173-8689-04E94445C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51398" y="2609851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72FDFE16-5B4B-4A76-9AF9-26DADD78D2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89691" y="4253243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altLang="vi-VN" sz="251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13">
                <a:extLst>
                  <a:ext uri="{FF2B5EF4-FFF2-40B4-BE49-F238E27FC236}">
                    <a16:creationId xmlns:a16="http://schemas.microsoft.com/office/drawing/2014/main" id="{3B1A92D3-90FC-4534-A1D6-89517D33D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03103" y="4144397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vi-VN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Cloud Callout 1"/>
          <p:cNvSpPr/>
          <p:nvPr/>
        </p:nvSpPr>
        <p:spPr>
          <a:xfrm>
            <a:off x="704456" y="4767226"/>
            <a:ext cx="7056375" cy="1249914"/>
          </a:xfrm>
          <a:prstGeom prst="cloud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6195" eaLnBrk="0" fontAlgn="base" hangingPunct="0">
              <a:spcBef>
                <a:spcPct val="0"/>
              </a:spcBef>
              <a:spcAft>
                <a:spcPct val="0"/>
              </a:spcAft>
              <a:tabLst>
                <a:tab pos="564421" algn="l"/>
              </a:tabLst>
            </a:pP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  <a:endParaRPr lang="vi-VN" altLang="vi-VN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9" y="3680014"/>
            <a:ext cx="430306" cy="573741"/>
          </a:xfrm>
        </p:spPr>
      </p:pic>
      <p:sp>
        <p:nvSpPr>
          <p:cNvPr id="4" name="Rectangle 3"/>
          <p:cNvSpPr/>
          <p:nvPr/>
        </p:nvSpPr>
        <p:spPr>
          <a:xfrm>
            <a:off x="209249" y="396688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7EA037-7219-45C3-A6BD-3985D138D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848600" cy="72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17164" fontAlgn="base">
              <a:spcBef>
                <a:spcPts val="471"/>
              </a:spcBef>
              <a:spcAft>
                <a:spcPts val="471"/>
              </a:spcAft>
              <a:buFontTx/>
              <a:buNone/>
            </a:pPr>
            <a:r>
              <a:rPr lang="vi-VN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Tinh thần đồng đội</a:t>
            </a:r>
            <a:endParaRPr lang="en-US" altLang="vi-VN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DA0818-61DC-4078-B1C0-AE41B76DA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21950"/>
              </p:ext>
            </p:extLst>
          </p:nvPr>
        </p:nvGraphicFramePr>
        <p:xfrm>
          <a:off x="166891" y="685806"/>
          <a:ext cx="8768033" cy="5999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8061">
                  <a:extLst>
                    <a:ext uri="{9D8B030D-6E8A-4147-A177-3AD203B41FA5}">
                      <a16:colId xmlns:a16="http://schemas.microsoft.com/office/drawing/2014/main" val="1546647830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val="4290244580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val="3334846472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val="1575175807"/>
                    </a:ext>
                  </a:extLst>
                </a:gridCol>
                <a:gridCol w="919491">
                  <a:extLst>
                    <a:ext uri="{9D8B030D-6E8A-4147-A177-3AD203B41FA5}">
                      <a16:colId xmlns:a16="http://schemas.microsoft.com/office/drawing/2014/main" val="408523256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val="831772060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val="4080410994"/>
                    </a:ext>
                  </a:extLst>
                </a:gridCol>
                <a:gridCol w="1317661">
                  <a:extLst>
                    <a:ext uri="{9D8B030D-6E8A-4147-A177-3AD203B41FA5}">
                      <a16:colId xmlns:a16="http://schemas.microsoft.com/office/drawing/2014/main" val="1765761641"/>
                    </a:ext>
                  </a:extLst>
                </a:gridCol>
              </a:tblGrid>
              <a:tr h="6990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Vật cần đo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Dụng cụ đo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Lần đo 1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Lần đo 2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Lần đo 3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Giá trị trung bình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val="4025510037"/>
                  </a:ext>
                </a:extLst>
              </a:tr>
              <a:tr h="883161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Tên dụng cụ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GHD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ĐCNN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984150"/>
                  </a:ext>
                </a:extLst>
              </a:tr>
              <a:tr h="883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Chiều dài đoạn thẳng AB, CD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1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2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3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tb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val="2969945422"/>
                  </a:ext>
                </a:extLst>
              </a:tr>
              <a:tr h="883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Độ dày quyển sách KHTN 6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1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2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3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tb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 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val="3154528616"/>
                  </a:ext>
                </a:extLst>
              </a:tr>
              <a:tr h="1484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Chiều cao của bạn A và B ở phần đặt vấn đề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1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2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3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tb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val="3318039707"/>
                  </a:ext>
                </a:extLst>
              </a:tr>
              <a:tr h="582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..........................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val="1633618637"/>
                  </a:ext>
                </a:extLst>
              </a:tr>
              <a:tr h="583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..........................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val="2591952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248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56849" y="3680014"/>
            <a:ext cx="430306" cy="573741"/>
          </a:xfrm>
        </p:spPr>
      </p:pic>
      <p:sp>
        <p:nvSpPr>
          <p:cNvPr id="4" name="Rectangle 3"/>
          <p:cNvSpPr/>
          <p:nvPr/>
        </p:nvSpPr>
        <p:spPr>
          <a:xfrm>
            <a:off x="209249" y="393859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C4A51-88CF-4277-BD40-88DE4D0428AF}"/>
              </a:ext>
            </a:extLst>
          </p:cNvPr>
          <p:cNvSpPr txBox="1"/>
          <p:nvPr/>
        </p:nvSpPr>
        <p:spPr>
          <a:xfrm>
            <a:off x="152400" y="677994"/>
            <a:ext cx="8686800" cy="5684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tabLst>
                <a:tab pos="450215" algn="l"/>
              </a:tabLst>
            </a:pPr>
            <a:r>
              <a:rPr lang="vi-VN" sz="3600" b="1" dirty="0">
                <a:solidFill>
                  <a:srgbClr val="006600"/>
                </a:solidFill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Các bước đo chiều dài:</a:t>
            </a:r>
            <a:endParaRPr lang="vi-VN" sz="3600" b="1" dirty="0">
              <a:solidFill>
                <a:srgbClr val="006600"/>
              </a:solidFill>
              <a:latin typeface="Times New Roma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1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Ước lượng chiều dài của vật cần đo để chọn thước đo có GHD và ĐCNN phù hợp.</a:t>
            </a:r>
            <a:endParaRPr lang="vi-VN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2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Đặt thước đo đúng cách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( Đặt dọc theo chiều dài vật cần đo, một đầu của  vật trùng với vạch số 0 của thước).</a:t>
            </a:r>
            <a:endParaRPr lang="vi-VN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3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Đặt mắt vuông góc với thước, đọc giá trị chiều dài của vật cần đo theo giá trị của vạch chia gần nhất với đầu kia của vật.</a:t>
            </a:r>
            <a:endParaRPr lang="vi-VN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4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Ghi kết quả theo đơn vị ĐCNN cho mỗi lần đo.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(Nếu đo nhiều lần thì kết quả đo chiều dài lấy là trung bình cộng của tất cả các lần đo).</a:t>
            </a:r>
            <a:endParaRPr lang="vi-VN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41514" y="1"/>
            <a:ext cx="2430410" cy="1044303"/>
            <a:chOff x="2780707" y="1263036"/>
            <a:chExt cx="1980327" cy="1814565"/>
          </a:xfrm>
        </p:grpSpPr>
        <p:sp>
          <p:nvSpPr>
            <p:cNvPr id="10" name=" 3"/>
            <p:cNvSpPr/>
            <p:nvPr/>
          </p:nvSpPr>
          <p:spPr>
            <a:xfrm>
              <a:off x="2780707" y="1263036"/>
              <a:ext cx="1980327" cy="1458709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 4"/>
            <p:cNvSpPr/>
            <p:nvPr/>
          </p:nvSpPr>
          <p:spPr>
            <a:xfrm>
              <a:off x="3274051" y="1928957"/>
              <a:ext cx="1337493" cy="1148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>
                <a:solidFill>
                  <a:srgbClr val="FF33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073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DD8966-B3C6-4025-8F12-8AE1E34B4D0B}"/>
              </a:ext>
            </a:extLst>
          </p:cNvPr>
          <p:cNvSpPr txBox="1">
            <a:spLocks noChangeArrowheads="1"/>
          </p:cNvSpPr>
          <p:nvPr/>
        </p:nvSpPr>
        <p:spPr>
          <a:xfrm>
            <a:off x="90897" y="-27272"/>
            <a:ext cx="4366804" cy="626480"/>
          </a:xfrm>
          <a:prstGeom prst="rect">
            <a:avLst/>
          </a:prstGeom>
        </p:spPr>
        <p:txBody>
          <a:bodyPr vert="horz" lIns="71718" tIns="35859" rIns="71718" bIns="35859" rtlCol="0" anchor="ctr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0597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vi-VN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381004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Cách xác định giới hạn đo và độ chia nhỏ nhất của thước đo</a:t>
            </a:r>
            <a:endParaRPr lang="vi-VN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56523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Xác định GHĐ: là giá trị lớn nhất ghi trên thước</a:t>
            </a:r>
            <a:endParaRPr lang="vi-VN" sz="2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00374"/>
            <a:ext cx="8915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 định ĐCNN theo các bước: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Xác định đơn vị đo của thước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Xác định «  n » là số khoảng cách  chia giữa 2 số ghi liên tiếp   ( số bé và số lớn)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ĐCNN = (số lớn – số bé ) / n (đơn vị như đơn vị ghi trên thước)</a:t>
            </a:r>
            <a:endParaRPr lang="vi-VN" sz="2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" y="3733800"/>
            <a:ext cx="86483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 dụ: </a:t>
            </a:r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 thước kẻ có ghi số lớn nhất là 30cm. Giữ số 1 và số 2 có 5 khoảng. Xác định GHĐ và ĐCNN </a:t>
            </a:r>
            <a:endParaRPr lang="vi-VN" sz="2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87" y="4648200"/>
            <a:ext cx="86483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 dẫn:</a:t>
            </a:r>
          </a:p>
          <a:p>
            <a:pPr algn="just"/>
            <a:r>
              <a:rPr lang="vi-VN" sz="2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Tóm tắt: </a:t>
            </a:r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lớn = 2;   số bé = 1;   n = 5</a:t>
            </a:r>
            <a:endParaRPr lang="vi-VN" sz="2600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565338"/>
            <a:ext cx="8686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GHĐ =  30cm</a:t>
            </a:r>
          </a:p>
          <a:p>
            <a:pPr marL="457200" indent="-457200"/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ĐCNN =  ( số lớn – số bé ) / n = (2 -1) / 5 = 0,2cm</a:t>
            </a:r>
            <a:endParaRPr lang="vi-VN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65255"/>
      </p:ext>
    </p:extLst>
  </p:cSld>
  <p:clrMapOvr>
    <a:masterClrMapping/>
  </p:clrMapOvr>
  <p:transition advClick="0" advTm="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549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Cách đặt thước và đọc kết quả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633" y="490005"/>
            <a:ext cx="8674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-Đặt thước và mắt đúng cách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8844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và ghi kết quả đúng quy định. Tính chiều dài vật theo công</a:t>
            </a:r>
          </a:p>
          <a:p>
            <a:pPr marL="457200" indent="-457200"/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    </a:t>
            </a:r>
            <a:r>
              <a:rPr lang="vi-VN" sz="260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l = N + (n’ . ĐCNN)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Với:+N:giá trị nhỏ ghi trên thước mà ở gần đầu kia của vật cần đo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n’: là số khoảng chia kể từ vạch có giá trị nhỏ (N) đến vạch chia gần nhất với đầu kia của vật.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823" y="3217830"/>
            <a:ext cx="8530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 định chiều dài của bút chì: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77" y="3124200"/>
            <a:ext cx="3354225" cy="82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4038774"/>
            <a:ext cx="899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Hướng dẫn: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Tóm tắt:   n = 5;  số lớn = 8;  số bé = 7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" y="4883446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làm: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ĐCNN = ( số lớn – số bé ) / n = (8 – 7) / 5 = 0,2 cm</a:t>
            </a:r>
          </a:p>
          <a:p>
            <a:pPr marL="457200" indent="-457200">
              <a:buFont typeface="Wingdings"/>
              <a:buChar char="à"/>
            </a:pP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 = 7 và n’ =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15087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 chiều dài của bút chì là: </a:t>
            </a:r>
            <a:r>
              <a:rPr lang="vi-VN" sz="260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l = N + (n’ .ĐCNN) </a:t>
            </a:r>
            <a:r>
              <a:rPr lang="vi-V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7 + (3.0,2) =  7,6 (cm) </a:t>
            </a:r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533400"/>
            <a:ext cx="1752294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55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7696200" cy="4482352"/>
          </a:xfrm>
          <a:prstGeom prst="rect">
            <a:avLst/>
          </a:prstGeom>
          <a:blipFill>
            <a:blip r:embed="rId3"/>
            <a:srcRect/>
            <a:stretch>
              <a:fillRect t="-9956" b="-995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9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3085" y="517201"/>
            <a:ext cx="8287536" cy="533513"/>
            <a:chOff x="674747" y="607835"/>
            <a:chExt cx="7650215" cy="400136"/>
          </a:xfrm>
        </p:grpSpPr>
        <p:sp>
          <p:nvSpPr>
            <p:cNvPr id="4" name="TextBox 3"/>
            <p:cNvSpPr txBox="1"/>
            <p:nvPr/>
          </p:nvSpPr>
          <p:spPr>
            <a:xfrm>
              <a:off x="674747" y="615555"/>
              <a:ext cx="818708" cy="392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49742" y="607835"/>
              <a:ext cx="7075220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1040285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520" y="1527682"/>
            <a:ext cx="850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en-US" sz="2800" baseline="30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266" y="1924014"/>
            <a:ext cx="256960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  <a:r>
              <a:rPr lang="en-US" sz="2800" b="1" baseline="30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087" y="2438400"/>
            <a:ext cx="269781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733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1mL = 1 cm</a:t>
            </a:r>
            <a:r>
              <a:rPr lang="en-US" sz="2800" b="1" baseline="30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999" y="2971800"/>
            <a:ext cx="854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5.4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4" descr="Do_the_tich_vat_ran_khong_tham_nuoc_bang_binh_chia_do 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67" y="3552103"/>
            <a:ext cx="2898535" cy="311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9932" y="3999043"/>
            <a:ext cx="4739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7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660288" y="907348"/>
            <a:ext cx="2950357" cy="4890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4" descr="Do_the_tich_vat_ran_khong_tham_nuoc_bang_binh_chia_do 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14" y="1265870"/>
            <a:ext cx="2349686" cy="437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9761" y="562700"/>
            <a:ext cx="54965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</a:t>
            </a:r>
            <a:r>
              <a:rPr lang="en-US" baseline="-25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2057445"/>
            <a:ext cx="502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</a:t>
            </a:r>
            <a:r>
              <a:rPr lang="en-US" baseline="-25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200c</a:t>
            </a:r>
            <a:r>
              <a:rPr lang="en-US" baseline="30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4800" y="4395829"/>
            <a:ext cx="502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baseline="-25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</a:t>
            </a:r>
            <a:r>
              <a:rPr lang="en-US" baseline="-25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44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5.4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12" descr="Do_the_tich_vat_ran_khong_tham_nuoc_bang_binh_tran 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461807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22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0885"/>
            <a:ext cx="9054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887" y="838222"/>
            <a:ext cx="47897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1:Đổ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838201"/>
            <a:ext cx="3200400" cy="2209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 cap="flat" cmpd="sng" algn="ctr">
            <a:solidFill>
              <a:srgbClr val="22B7C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22" y="3056897"/>
            <a:ext cx="522301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792351"/>
            <a:ext cx="3352800" cy="23224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 cap="flat" cmpd="sng" algn="ctr">
            <a:solidFill>
              <a:srgbClr val="22B7C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201" y="4495822"/>
            <a:ext cx="493987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3:Thể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srgbClr val="004070"/>
              </a:solidFill>
              <a:latin typeface=".VnArial" panose="020B72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0200" y="4079206"/>
            <a:ext cx="3505200" cy="2649157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38100" cap="flat" cmpd="sng" algn="ctr">
            <a:solidFill>
              <a:srgbClr val="22B7C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0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6" grpId="0" animBg="1"/>
      <p:bldP spid="7" grpId="0" autoUpdateAnimBg="0"/>
      <p:bldP spid="8" grpId="0" animBg="1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4816"/>
            <a:ext cx="2598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21123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vi-VN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7714" y="1295401"/>
            <a:ext cx="2631111" cy="762000"/>
            <a:chOff x="1414130" y="2232837"/>
            <a:chExt cx="2631110" cy="1073889"/>
          </a:xfrm>
        </p:grpSpPr>
        <p:sp>
          <p:nvSpPr>
            <p:cNvPr id="6" name="Rounded Rectangle 5"/>
            <p:cNvSpPr/>
            <p:nvPr/>
          </p:nvSpPr>
          <p:spPr>
            <a:xfrm>
              <a:off x="1414130" y="2232837"/>
              <a:ext cx="2413591" cy="1073889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57673" y="2283163"/>
              <a:ext cx="2587567" cy="939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A.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thước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1260031"/>
            <a:ext cx="2819400" cy="732812"/>
            <a:chOff x="4943850" y="2204927"/>
            <a:chExt cx="2413591" cy="780930"/>
          </a:xfrm>
        </p:grpSpPr>
        <p:sp>
          <p:nvSpPr>
            <p:cNvPr id="9" name="Rounded Rectangle 8"/>
            <p:cNvSpPr/>
            <p:nvPr/>
          </p:nvSpPr>
          <p:spPr>
            <a:xfrm>
              <a:off x="4943850" y="2232836"/>
              <a:ext cx="2413591" cy="753021"/>
            </a:xfrm>
            <a:prstGeom prst="roundRect">
              <a:avLst/>
            </a:prstGeom>
            <a:solidFill>
              <a:srgbClr val="EB22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62488" y="2204927"/>
              <a:ext cx="2329858" cy="710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.gang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tay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1257" y="2231571"/>
            <a:ext cx="2413591" cy="762000"/>
            <a:chOff x="1457925" y="3552539"/>
            <a:chExt cx="2413591" cy="1073889"/>
          </a:xfrm>
        </p:grpSpPr>
        <p:sp>
          <p:nvSpPr>
            <p:cNvPr id="12" name="Rounded Rectangle 11"/>
            <p:cNvSpPr/>
            <p:nvPr/>
          </p:nvSpPr>
          <p:spPr>
            <a:xfrm>
              <a:off x="1457925" y="3552539"/>
              <a:ext cx="2413591" cy="1073889"/>
            </a:xfrm>
            <a:prstGeom prst="roundRect">
              <a:avLst/>
            </a:prstGeom>
            <a:solidFill>
              <a:srgbClr val="DAEF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12353" y="3575922"/>
              <a:ext cx="2359163" cy="500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C.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sợi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dây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51060" y="2198915"/>
            <a:ext cx="2776018" cy="696686"/>
            <a:chOff x="4943849" y="3629246"/>
            <a:chExt cx="2547256" cy="1073889"/>
          </a:xfrm>
        </p:grpSpPr>
        <p:sp>
          <p:nvSpPr>
            <p:cNvPr id="15" name="Rounded Rectangle 14"/>
            <p:cNvSpPr/>
            <p:nvPr/>
          </p:nvSpPr>
          <p:spPr>
            <a:xfrm>
              <a:off x="4943849" y="3629246"/>
              <a:ext cx="2413591" cy="1073889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98278" y="3666100"/>
              <a:ext cx="2492827" cy="500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D.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bàn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chân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30628" y="2993571"/>
            <a:ext cx="8937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1514" y="3581400"/>
            <a:ext cx="87738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B.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0628" y="5037284"/>
            <a:ext cx="450492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29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ơn 200 mẫu hình nền powerpoint chủ đề giáo dục phù hợp cho các slide liên  quan đến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527" y="1676654"/>
            <a:ext cx="6995233" cy="1898365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ctr" defTabSz="512060">
              <a:defRPr/>
            </a:pPr>
            <a:r>
              <a:rPr lang="en-US" sz="6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5.</a:t>
            </a:r>
          </a:p>
          <a:p>
            <a:pPr algn="ctr" defTabSz="512060">
              <a:defRPr/>
            </a:pPr>
            <a:r>
              <a:rPr lang="en-US" sz="6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 CHIỀU DÀI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27CFDE-F55F-4338-B100-A8A65CED2203}"/>
              </a:ext>
            </a:extLst>
          </p:cNvPr>
          <p:cNvSpPr/>
          <p:nvPr/>
        </p:nvSpPr>
        <p:spPr>
          <a:xfrm>
            <a:off x="914526" y="3575019"/>
            <a:ext cx="6995233" cy="421038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ctr" defTabSz="512060"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Thu Nga</a:t>
            </a:r>
          </a:p>
        </p:txBody>
      </p:sp>
    </p:spTree>
    <p:extLst>
      <p:ext uri="{BB962C8B-B14F-4D97-AF65-F5344CB8AC3E}">
        <p14:creationId xmlns:p14="http://schemas.microsoft.com/office/powerpoint/2010/main" val="4485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sp>
        <p:nvSpPr>
          <p:cNvPr id="4" name="Rectangle 3"/>
          <p:cNvSpPr/>
          <p:nvPr/>
        </p:nvSpPr>
        <p:spPr>
          <a:xfrm>
            <a:off x="166804" y="390811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D0061C-176C-4EFB-A4F7-379DE55B5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53527"/>
            <a:ext cx="8610600" cy="59708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m</a:t>
            </a:r>
            <a:r>
              <a:rPr lang="en-US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   B. m 	             C. kg            D.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fr-FR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vi-VN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0 cm 	         </a:t>
            </a:r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1cm.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0,5cm.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1mm.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alt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F45669E-4D64-48AD-9327-BC707467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6858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971800" y="1600200"/>
            <a:ext cx="457200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" y="5715000"/>
            <a:ext cx="457200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97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measure_wa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438400" y="51054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dây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066800" y="5334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người trong ảnh sử dụng loại thước nào?</a:t>
            </a:r>
          </a:p>
        </p:txBody>
      </p:sp>
    </p:spTree>
    <p:extLst>
      <p:ext uri="{BB962C8B-B14F-4D97-AF65-F5344CB8AC3E}">
        <p14:creationId xmlns:p14="http://schemas.microsoft.com/office/powerpoint/2010/main" val="5275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26545ebd-0164-4b42-be4f-1a7a758f10eb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3850"/>
            <a:ext cx="7002463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413125" y="5897563"/>
            <a:ext cx="2606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kẻ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85800" y="704850"/>
            <a:ext cx="937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người trong ảnh sử dụng loại thước nào?</a:t>
            </a:r>
          </a:p>
        </p:txBody>
      </p:sp>
    </p:spTree>
    <p:extLst>
      <p:ext uri="{BB962C8B-B14F-4D97-AF65-F5344CB8AC3E}">
        <p14:creationId xmlns:p14="http://schemas.microsoft.com/office/powerpoint/2010/main" val="12603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22728"/>
          <a:stretch>
            <a:fillRect/>
          </a:stretch>
        </p:blipFill>
        <p:spPr bwMode="auto">
          <a:xfrm>
            <a:off x="914400" y="1249363"/>
            <a:ext cx="769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09800" y="5668963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Thước mét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09600" y="40798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người trong ảnh sử dụng loại thước nào?</a:t>
            </a:r>
          </a:p>
        </p:txBody>
      </p:sp>
      <p:pic>
        <p:nvPicPr>
          <p:cNvPr id="1843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89638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1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Cach_do_do_d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253288"/>
            <a:ext cx="4724400" cy="532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1000" y="253425"/>
            <a:ext cx="472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70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ach_do_do_dai hinh con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1816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472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8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16450"/>
            <a:ext cx="16811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472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ach_do_do_dai hinh_ 3l">
            <a:extLst>
              <a:ext uri="{FF2B5EF4-FFF2-40B4-BE49-F238E27FC236}">
                <a16:creationId xmlns:a16="http://schemas.microsoft.com/office/drawing/2014/main" id="{676D41C8-CC3C-4C36-A0F7-3224D1D18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1762"/>
            <a:ext cx="49625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339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sp>
        <p:nvSpPr>
          <p:cNvPr id="4" name="Rectangle 3"/>
          <p:cNvSpPr/>
          <p:nvPr/>
        </p:nvSpPr>
        <p:spPr>
          <a:xfrm>
            <a:off x="166804" y="390811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654BC-D1BD-4431-80E8-81E7F0E29169}"/>
              </a:ext>
            </a:extLst>
          </p:cNvPr>
          <p:cNvSpPr txBox="1"/>
          <p:nvPr/>
        </p:nvSpPr>
        <p:spPr>
          <a:xfrm>
            <a:off x="163287" y="100279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E15A1-7DCB-4675-866C-FBEFEE82F29E}"/>
              </a:ext>
            </a:extLst>
          </p:cNvPr>
          <p:cNvSpPr txBox="1"/>
          <p:nvPr/>
        </p:nvSpPr>
        <p:spPr>
          <a:xfrm>
            <a:off x="1308848" y="82223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thành 4 góc 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học sinh được lựa chọn góc)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54D39514-7953-4F0B-9818-4A065E1B3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759"/>
              </p:ext>
            </p:extLst>
          </p:nvPr>
        </p:nvGraphicFramePr>
        <p:xfrm>
          <a:off x="0" y="1943100"/>
          <a:ext cx="9144000" cy="469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712">
                  <a:extLst>
                    <a:ext uri="{9D8B030D-6E8A-4147-A177-3AD203B41FA5}">
                      <a16:colId xmlns:a16="http://schemas.microsoft.com/office/drawing/2014/main" val="2117760538"/>
                    </a:ext>
                  </a:extLst>
                </a:gridCol>
                <a:gridCol w="4113288">
                  <a:extLst>
                    <a:ext uri="{9D8B030D-6E8A-4147-A177-3AD203B41FA5}">
                      <a16:colId xmlns:a16="http://schemas.microsoft.com/office/drawing/2014/main" val="997987000"/>
                    </a:ext>
                  </a:extLst>
                </a:gridCol>
              </a:tblGrid>
              <a:tr h="197038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FF0000"/>
                          </a:solidFill>
                          <a:latin typeface="+mj-lt"/>
                        </a:rPr>
                        <a:t>Chuyên gia toán học</a:t>
                      </a:r>
                    </a:p>
                    <a:p>
                      <a:pPr algn="ctr"/>
                      <a:endParaRPr lang="vi-VN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 đường kính nắp</a:t>
                      </a:r>
                      <a:r>
                        <a:rPr lang="vi-VN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rgbClr val="FF0000"/>
                          </a:solidFill>
                          <a:latin typeface="+mj-lt"/>
                        </a:rPr>
                        <a:t>Chuyên gia vật lí</a:t>
                      </a:r>
                    </a:p>
                    <a:p>
                      <a:pPr algn="ctr"/>
                      <a:endParaRPr lang="vi-VN" sz="2800" dirty="0">
                        <a:latin typeface="+mj-lt"/>
                      </a:endParaRPr>
                    </a:p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Đ</a:t>
                      </a:r>
                      <a:r>
                        <a:rPr lang="vi-VN" sz="2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 thể tích của một khối lập phương và đá.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293755095"/>
                  </a:ext>
                </a:extLst>
              </a:tr>
              <a:tr h="2721000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00"/>
                          </a:solidFill>
                          <a:latin typeface="+mj-lt"/>
                        </a:rPr>
                        <a:t>Chuyên gia chăm sóc sức khỏe</a:t>
                      </a:r>
                    </a:p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Đo và đánh giá chiều cao của bạn trong nhóm và đề ra biện pháp tăng chiều cao.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00"/>
                          </a:solidFill>
                          <a:latin typeface="+mj-lt"/>
                        </a:rPr>
                        <a:t>Chuyên gia đo đạc</a:t>
                      </a:r>
                    </a:p>
                    <a:p>
                      <a:pPr algn="ctr"/>
                      <a:endParaRPr lang="vi-VN" sz="2800" dirty="0">
                        <a:latin typeface="+mj-lt"/>
                      </a:endParaRPr>
                    </a:p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Dùng điện thoại để đo đạc một số trường hợp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994577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107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8595123" y="557213"/>
            <a:ext cx="548878" cy="525462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>
                <a:solidFill>
                  <a:srgbClr val="A6BCC9"/>
                </a:solidFill>
              </a:rPr>
              <a:pPr/>
              <a:t>4</a:t>
            </a:fld>
            <a:endParaRPr lang="en">
              <a:solidFill>
                <a:srgbClr val="A6BCC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4024" y="362578"/>
            <a:ext cx="517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24674" y="3575416"/>
            <a:ext cx="7315200" cy="8219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72512" y="1719758"/>
            <a:ext cx="1162217" cy="1946556"/>
            <a:chOff x="772410" y="1330457"/>
            <a:chExt cx="1162217" cy="1459917"/>
          </a:xfrm>
        </p:grpSpPr>
        <p:sp>
          <p:nvSpPr>
            <p:cNvPr id="6" name="Oval Callout 5"/>
            <p:cNvSpPr/>
            <p:nvPr/>
          </p:nvSpPr>
          <p:spPr>
            <a:xfrm rot="20421738">
              <a:off x="772410" y="1330457"/>
              <a:ext cx="1162217" cy="1190425"/>
            </a:xfrm>
            <a:prstGeom prst="wedgeEllipseCallout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9755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1527" y="1602503"/>
              <a:ext cx="52398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319354" y="2696026"/>
              <a:ext cx="105412" cy="94348"/>
            </a:xfrm>
            <a:prstGeom prst="ellipse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001" y="3906149"/>
            <a:ext cx="2630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4208" y="2387831"/>
            <a:ext cx="2229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4994" y="4080233"/>
            <a:ext cx="299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5288" y="1930982"/>
            <a:ext cx="2550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757822" y="3512766"/>
            <a:ext cx="1162217" cy="1958625"/>
            <a:chOff x="2757693" y="2634381"/>
            <a:chExt cx="1162217" cy="1468969"/>
          </a:xfrm>
        </p:grpSpPr>
        <p:grpSp>
          <p:nvGrpSpPr>
            <p:cNvPr id="20" name="Group 19"/>
            <p:cNvGrpSpPr/>
            <p:nvPr/>
          </p:nvGrpSpPr>
          <p:grpSpPr>
            <a:xfrm>
              <a:off x="2757693" y="2912925"/>
              <a:ext cx="1162217" cy="1190425"/>
              <a:chOff x="2936831" y="2920226"/>
              <a:chExt cx="1162217" cy="1190425"/>
            </a:xfrm>
          </p:grpSpPr>
          <p:sp>
            <p:nvSpPr>
              <p:cNvPr id="8" name="Oval Callout 7"/>
              <p:cNvSpPr/>
              <p:nvPr/>
            </p:nvSpPr>
            <p:spPr>
              <a:xfrm rot="9776117">
                <a:off x="2936831" y="2920226"/>
                <a:ext cx="1162217" cy="1190425"/>
              </a:xfrm>
              <a:prstGeom prst="wedgeEllipseCallou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55948" y="3192272"/>
                <a:ext cx="523982" cy="484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286095" y="2634381"/>
              <a:ext cx="108402" cy="1088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22230" y="1678545"/>
            <a:ext cx="1162217" cy="1975004"/>
            <a:chOff x="4822167" y="1258908"/>
            <a:chExt cx="1162217" cy="1481253"/>
          </a:xfrm>
        </p:grpSpPr>
        <p:grpSp>
          <p:nvGrpSpPr>
            <p:cNvPr id="21" name="Group 20"/>
            <p:cNvGrpSpPr/>
            <p:nvPr/>
          </p:nvGrpSpPr>
          <p:grpSpPr>
            <a:xfrm>
              <a:off x="4822167" y="1258908"/>
              <a:ext cx="1162217" cy="1190425"/>
              <a:chOff x="4942005" y="1361277"/>
              <a:chExt cx="1162217" cy="1190425"/>
            </a:xfrm>
          </p:grpSpPr>
          <p:sp>
            <p:nvSpPr>
              <p:cNvPr id="7" name="Oval Callout 6"/>
              <p:cNvSpPr/>
              <p:nvPr/>
            </p:nvSpPr>
            <p:spPr>
              <a:xfrm rot="20421738">
                <a:off x="4942005" y="1361277"/>
                <a:ext cx="1162217" cy="1190425"/>
              </a:xfrm>
              <a:prstGeom prst="wedgeEllipseCallout">
                <a:avLst/>
              </a:prstGeom>
              <a:solidFill>
                <a:srgbClr val="FFC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61122" y="1617913"/>
                <a:ext cx="523982" cy="484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5349075" y="2631342"/>
              <a:ext cx="108402" cy="108819"/>
            </a:xfrm>
            <a:prstGeom prst="ellipse">
              <a:avLst/>
            </a:prstGeom>
            <a:solidFill>
              <a:srgbClr val="FFC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77786" y="3495777"/>
            <a:ext cx="1162217" cy="1975611"/>
            <a:chOff x="7077657" y="2621640"/>
            <a:chExt cx="1162217" cy="1481708"/>
          </a:xfrm>
        </p:grpSpPr>
        <p:grpSp>
          <p:nvGrpSpPr>
            <p:cNvPr id="22" name="Group 21"/>
            <p:cNvGrpSpPr/>
            <p:nvPr/>
          </p:nvGrpSpPr>
          <p:grpSpPr>
            <a:xfrm>
              <a:off x="7077657" y="2912923"/>
              <a:ext cx="1162217" cy="1190425"/>
              <a:chOff x="7247073" y="2873395"/>
              <a:chExt cx="1162217" cy="1190425"/>
            </a:xfrm>
          </p:grpSpPr>
          <p:sp>
            <p:nvSpPr>
              <p:cNvPr id="9" name="Oval Callout 8"/>
              <p:cNvSpPr/>
              <p:nvPr/>
            </p:nvSpPr>
            <p:spPr>
              <a:xfrm rot="9776117">
                <a:off x="7247073" y="2873395"/>
                <a:ext cx="1162217" cy="1190425"/>
              </a:xfrm>
              <a:prstGeom prst="wedgeEllipseCallout">
                <a:avLst/>
              </a:prstGeom>
              <a:solidFill>
                <a:srgbClr val="FC4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94002" y="3145441"/>
                <a:ext cx="523982" cy="484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7632376" y="2621640"/>
              <a:ext cx="108402" cy="108819"/>
            </a:xfrm>
            <a:prstGeom prst="ellipse">
              <a:avLst/>
            </a:prstGeom>
            <a:solidFill>
              <a:srgbClr val="FC4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038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7570" y="16643"/>
            <a:ext cx="46163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782580" y="611721"/>
            <a:ext cx="7086600" cy="144780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80048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ãy kể tên những đơn vị đo chiều dài mà em biết?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56409" y="4195472"/>
            <a:ext cx="1788664" cy="1295400"/>
            <a:chOff x="4580192" y="1500636"/>
            <a:chExt cx="1540130" cy="1251425"/>
          </a:xfrm>
        </p:grpSpPr>
        <p:sp>
          <p:nvSpPr>
            <p:cNvPr id="6" name="Rectangle 5"/>
            <p:cNvSpPr/>
            <p:nvPr/>
          </p:nvSpPr>
          <p:spPr>
            <a:xfrm>
              <a:off x="4580192" y="1738128"/>
              <a:ext cx="1540130" cy="727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8D2C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mét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8D2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4761421" y="1500636"/>
              <a:ext cx="1274619" cy="1251425"/>
            </a:xfrm>
            <a:prstGeom prst="donut">
              <a:avLst>
                <a:gd name="adj" fmla="val 10327"/>
              </a:avLst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53947" y="3644183"/>
            <a:ext cx="1702543" cy="1173615"/>
            <a:chOff x="4447621" y="1275626"/>
            <a:chExt cx="1772755" cy="1251425"/>
          </a:xfrm>
          <a:solidFill>
            <a:srgbClr val="EB2264"/>
          </a:solidFill>
        </p:grpSpPr>
        <p:sp>
          <p:nvSpPr>
            <p:cNvPr id="9" name="Rectangle 8"/>
            <p:cNvSpPr/>
            <p:nvPr/>
          </p:nvSpPr>
          <p:spPr>
            <a:xfrm>
              <a:off x="4447621" y="1436882"/>
              <a:ext cx="1772755" cy="802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B22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dm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EB226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032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4001" y="5107851"/>
            <a:ext cx="2317376" cy="1574625"/>
            <a:chOff x="4569547" y="1275626"/>
            <a:chExt cx="1772755" cy="1251425"/>
          </a:xfrm>
          <a:solidFill>
            <a:srgbClr val="FF0000"/>
          </a:solidFill>
        </p:grpSpPr>
        <p:sp>
          <p:nvSpPr>
            <p:cNvPr id="12" name="Rectangle 11"/>
            <p:cNvSpPr/>
            <p:nvPr/>
          </p:nvSpPr>
          <p:spPr>
            <a:xfrm>
              <a:off x="4569547" y="1507363"/>
              <a:ext cx="1772755" cy="598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mm</a:t>
              </a:r>
            </a:p>
          </p:txBody>
        </p:sp>
        <p:sp>
          <p:nvSpPr>
            <p:cNvPr id="13" name="Donut 12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032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60749" y="2894767"/>
            <a:ext cx="1880361" cy="1272963"/>
            <a:chOff x="4452806" y="1275626"/>
            <a:chExt cx="1772755" cy="1251425"/>
          </a:xfrm>
        </p:grpSpPr>
        <p:sp>
          <p:nvSpPr>
            <p:cNvPr id="15" name="Rectangle 14"/>
            <p:cNvSpPr/>
            <p:nvPr/>
          </p:nvSpPr>
          <p:spPr>
            <a:xfrm>
              <a:off x="4452806" y="1462689"/>
              <a:ext cx="1772755" cy="740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km</a:t>
              </a:r>
            </a:p>
          </p:txBody>
        </p:sp>
        <p:sp>
          <p:nvSpPr>
            <p:cNvPr id="16" name="Donut 15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9973"/>
              </a:avLst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18886" y="3388498"/>
            <a:ext cx="1702543" cy="1173615"/>
            <a:chOff x="4447621" y="1275626"/>
            <a:chExt cx="1772755" cy="1251425"/>
          </a:xfrm>
          <a:solidFill>
            <a:srgbClr val="FFC000"/>
          </a:solidFill>
        </p:grpSpPr>
        <p:sp>
          <p:nvSpPr>
            <p:cNvPr id="18" name="Rectangle 17"/>
            <p:cNvSpPr/>
            <p:nvPr/>
          </p:nvSpPr>
          <p:spPr>
            <a:xfrm>
              <a:off x="4447621" y="1436882"/>
              <a:ext cx="1772755" cy="802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</a:p>
          </p:txBody>
        </p:sp>
        <p:sp>
          <p:nvSpPr>
            <p:cNvPr id="19" name="Donut 18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032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03862" y="4691944"/>
            <a:ext cx="2829796" cy="2013656"/>
            <a:chOff x="4644748" y="1275626"/>
            <a:chExt cx="1772755" cy="1251425"/>
          </a:xfrm>
          <a:solidFill>
            <a:srgbClr val="22B7CB"/>
          </a:solidFill>
        </p:grpSpPr>
        <p:sp>
          <p:nvSpPr>
            <p:cNvPr id="21" name="Rectangle 20"/>
            <p:cNvSpPr/>
            <p:nvPr/>
          </p:nvSpPr>
          <p:spPr>
            <a:xfrm>
              <a:off x="4644748" y="1433539"/>
              <a:ext cx="1772755" cy="878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inch</a:t>
              </a:r>
            </a:p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(in)</a:t>
              </a:r>
            </a:p>
          </p:txBody>
        </p:sp>
        <p:sp>
          <p:nvSpPr>
            <p:cNvPr id="22" name="Donut 21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0327"/>
              </a:avLst>
            </a:prstGeom>
            <a:solidFill>
              <a:srgbClr val="FFC000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43200" y="2087519"/>
            <a:ext cx="2829796" cy="2013656"/>
            <a:chOff x="4644748" y="1275626"/>
            <a:chExt cx="1772755" cy="1251425"/>
          </a:xfrm>
          <a:solidFill>
            <a:srgbClr val="22B7CB"/>
          </a:solidFill>
        </p:grpSpPr>
        <p:sp>
          <p:nvSpPr>
            <p:cNvPr id="24" name="Rectangle 23"/>
            <p:cNvSpPr/>
            <p:nvPr/>
          </p:nvSpPr>
          <p:spPr>
            <a:xfrm>
              <a:off x="4644748" y="1433539"/>
              <a:ext cx="1772755" cy="878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22B7C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mile</a:t>
              </a:r>
            </a:p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22B7C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2B7C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dặm</a:t>
              </a: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22B7C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5" name="Donut 24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032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6" name="Picture 45" descr="dau hoi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15" y="2134143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1233004" y="658609"/>
            <a:ext cx="6667437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93135" y="745745"/>
            <a:ext cx="75577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85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  <p:bldP spid="27" grpId="0" build="p"/>
      <p:bldP spid="27" grpId="1" build="p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2BC3-376C-465F-973C-03386E8B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87" y="255459"/>
            <a:ext cx="8640086" cy="59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717164">
              <a:defRPr/>
            </a:pP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vi-VN" altLang="vi-VN" sz="3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171" y="1141344"/>
            <a:ext cx="524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1milimét (mm)= 0,001m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127" y="1158565"/>
            <a:ext cx="3447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1m=1000 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173" y="1750598"/>
            <a:ext cx="5007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1centimét (cm)= 0,001m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0547" y="1750598"/>
            <a:ext cx="393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1m=100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335373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1đềximét (</a:t>
            </a:r>
            <a:r>
              <a:rPr lang="en-US" sz="32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 0,01m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2318" y="2343941"/>
            <a:ext cx="393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1m=10 </a:t>
            </a:r>
            <a:r>
              <a:rPr lang="en-US" sz="32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200" b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87" y="2902144"/>
            <a:ext cx="494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1kilômét (km)= 1000m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0547" y="2902144"/>
            <a:ext cx="393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1m=0,001 m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B8E4DF96-2A2D-4787-8B62-FFEB2A83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19169"/>
            <a:ext cx="7924800" cy="323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9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5" y="0"/>
            <a:ext cx="2567365" cy="1344366"/>
            <a:chOff x="2787900" y="1928957"/>
            <a:chExt cx="4155831" cy="1877846"/>
          </a:xfrm>
        </p:grpSpPr>
        <p:sp>
          <p:nvSpPr>
            <p:cNvPr id="3" name=" 3"/>
            <p:cNvSpPr/>
            <p:nvPr/>
          </p:nvSpPr>
          <p:spPr>
            <a:xfrm>
              <a:off x="2787900" y="2419467"/>
              <a:ext cx="4155831" cy="1387336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nhớ</a:t>
              </a:r>
              <a:endPara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" name=" 4"/>
            <p:cNvSpPr/>
            <p:nvPr/>
          </p:nvSpPr>
          <p:spPr>
            <a:xfrm>
              <a:off x="3274051" y="1928957"/>
              <a:ext cx="1337493" cy="11486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9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 txBox="1">
            <a:spLocks noGrp="1"/>
          </p:cNvSpPr>
          <p:nvPr>
            <p:ph type="sldNum" sz="quarter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fld id="{00000000-1234-1234-1234-123412341234}" type="slidenum">
              <a:rPr lang="en">
                <a:solidFill>
                  <a:prstClr val="black">
                    <a:tint val="75000"/>
                  </a:prstClr>
                </a:solidFill>
              </a:rPr>
              <a:pPr algn="ctr"/>
              <a:t>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304801"/>
            <a:ext cx="4191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80048">
              <a:lnSpc>
                <a:spcPct val="115000"/>
              </a:lnSpc>
            </a:pPr>
            <a:r>
              <a:rPr lang="en-US" sz="3200" b="1" dirty="0" err="1">
                <a:solidFill>
                  <a:srgbClr val="0051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0051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51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0051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0051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đơn vị </a:t>
            </a:r>
            <a:endParaRPr lang="en-US" sz="3200" b="1" dirty="0">
              <a:solidFill>
                <a:srgbClr val="00518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24D27-2909-4EF4-A79A-B92F23EFC08C}"/>
              </a:ext>
            </a:extLst>
          </p:cNvPr>
          <p:cNvSpPr txBox="1"/>
          <p:nvPr/>
        </p:nvSpPr>
        <p:spPr>
          <a:xfrm>
            <a:off x="457200" y="918287"/>
            <a:ext cx="53340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936" indent="-268936"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vi-VN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1,25m = ..........dm                                  </a:t>
            </a: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b. 0,1dm = .......mm</a:t>
            </a:r>
            <a:endParaRPr lang="vi-VN" sz="20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c. ........mm = 0,1m                                    </a:t>
            </a: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d. .......cm = 0,5dm</a:t>
            </a: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e. 3 km = ...........m</a:t>
            </a:r>
            <a:endParaRPr lang="vi-VN" sz="20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7771" y="918286"/>
            <a:ext cx="11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12,5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4960" y="1447800"/>
            <a:ext cx="659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032817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537" y="2544446"/>
            <a:ext cx="659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1571" y="3129221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3000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726558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vị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4406452"/>
            <a:ext cx="8686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1850 m             1 Foot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0,3 m </a:t>
            </a:r>
          </a:p>
          <a:p>
            <a:pPr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Inch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2,54 cm                     1 yard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0,9 km </a:t>
            </a:r>
          </a:p>
          <a:p>
            <a:pPr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(mile)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1,6 km </a:t>
            </a:r>
          </a:p>
          <a:p>
            <a:pPr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29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3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"/>
            <a:ext cx="4038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7852" y="2745242"/>
            <a:ext cx="3187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vi 32 inch  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7" y="686042"/>
            <a:ext cx="5889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29200" y="809641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inch = 81,28 cm  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3276600"/>
            <a:ext cx="85344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1dm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1mm</a:t>
            </a:r>
          </a:p>
          <a:p>
            <a:pPr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642"/>
            <a:ext cx="2514600" cy="188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784850" y="4419600"/>
            <a:ext cx="8382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dash"/>
          </a:ln>
          <a:effectLst/>
        </p:spPr>
      </p:cxnSp>
      <p:cxnSp>
        <p:nvCxnSpPr>
          <p:cNvPr id="9" name="Straight Connector 8"/>
          <p:cNvCxnSpPr/>
          <p:nvPr/>
        </p:nvCxnSpPr>
        <p:spPr>
          <a:xfrm>
            <a:off x="5696857" y="5105400"/>
            <a:ext cx="8382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dash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6535178" y="4419600"/>
            <a:ext cx="5443" cy="685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pic>
        <p:nvPicPr>
          <p:cNvPr id="13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57" y="5465689"/>
            <a:ext cx="5889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351133" y="5624754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 cm  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792121" y="4409962"/>
            <a:ext cx="235188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  <p:bldP spid="14" grpId="0"/>
      <p:bldP spid="15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2068</Words>
  <Application>Microsoft Office PowerPoint</Application>
  <PresentationFormat>On-screen Show (4:3)</PresentationFormat>
  <Paragraphs>292</Paragraphs>
  <Slides>37</Slides>
  <Notes>10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29</vt:i4>
      </vt:variant>
      <vt:variant>
        <vt:lpstr>Slide Titles</vt:lpstr>
      </vt:variant>
      <vt:variant>
        <vt:i4>37</vt:i4>
      </vt:variant>
    </vt:vector>
  </HeadingPairs>
  <TitlesOfParts>
    <vt:vector size="75" baseType="lpstr">
      <vt:lpstr>等线</vt:lpstr>
      <vt:lpstr>.VnArial</vt:lpstr>
      <vt:lpstr>Arial</vt:lpstr>
      <vt:lpstr>Calibri</vt:lpstr>
      <vt:lpstr>Calibri Light</vt:lpstr>
      <vt:lpstr>Segoe UI Symbol</vt:lpstr>
      <vt:lpstr>Times New Roman</vt:lpstr>
      <vt:lpstr>Verdana</vt:lpstr>
      <vt:lpstr>Wingdings</vt:lpstr>
      <vt:lpstr>2_Office Theme</vt:lpstr>
      <vt:lpstr>3_Office Theme</vt:lpstr>
      <vt:lpstr>4_Office Theme</vt:lpstr>
      <vt:lpstr>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GHĐ và ĐCNN của thước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27</cp:revision>
  <dcterms:created xsi:type="dcterms:W3CDTF">2025-08-20T07:34:17Z</dcterms:created>
  <dcterms:modified xsi:type="dcterms:W3CDTF">2025-09-18T09:55:24Z</dcterms:modified>
</cp:coreProperties>
</file>