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  <p:sldId id="277" r:id="rId6"/>
    <p:sldId id="278" r:id="rId7"/>
    <p:sldId id="268" r:id="rId8"/>
    <p:sldId id="276" r:id="rId9"/>
    <p:sldId id="261" r:id="rId10"/>
    <p:sldId id="271" r:id="rId11"/>
    <p:sldId id="270" r:id="rId12"/>
    <p:sldId id="269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720" y="7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2AAC248-9483-1973-15A3-036CE82C1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9D89718-6758-446F-19A4-EC17FA277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788BFC0-3EAA-BCC6-127A-EE3F3A85C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A3482DA-C14B-951C-FEE5-92158DEB6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CF2BDF0-A55B-8876-01FC-A5FF7ED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31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8317FCC-7387-B516-48FE-50DF5D05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CAC9384-9015-062C-8052-AD707973C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F683649-A88E-E6A6-C737-BF5D96F1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6380647-0855-36CD-9B8E-F9EEF2DE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E5720B5-E7FA-E248-7C6F-DEBBC1315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97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3F75DEB-B4F0-5AF1-17A3-135C46A3B5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B709108-BF8A-2062-6855-877217E8A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374CC7B-D6FD-CAC2-881F-212F59CA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92A9DC1-66B3-941A-1AAB-999CB5E0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B56B309-5C48-3A16-441B-10F00535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810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E5A739-CF5C-9248-6EFA-D2541CAD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F111556-9793-3A21-D979-B15E8DFD2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D19AD00-B77F-D1CF-9B07-905809BA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495A3D6-5644-1DC7-87C8-BDD12B22F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8DCFED9-7BAC-FAB8-AD92-B93669E2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55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FB093C-AF3D-A257-B449-7E98EDD24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B28E3DB-7EFA-7E9B-3B7D-2CEB31DAB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DB6167F-81F7-41A0-4DDC-542D9C163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C95794A-33F1-D3E6-B147-665F28C07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43A3CB0-AAE4-29F4-F1EB-6D682E4B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46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26C102B-E62A-348C-7FEF-28317F246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580F6B7-669E-BF5A-91E5-ED84D2B6C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52293013-E1FA-4E0E-E35A-1AAA4B685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8041551-3546-79E5-6B71-6B7662E3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F997D8D-FF99-E58D-03B6-F936F2AD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590233F-82F0-BA5B-58E8-93A0BD04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05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BFCD268-BC97-348B-D0F1-3E3AC0938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E54CCB5-E416-C93E-2CD8-841ECCFA8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2DE6ED75-0315-7934-34A7-D6BBF08F4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76DB3C39-7736-B5CC-94BD-F8AF289906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247F6E29-0C0B-3CBD-3613-E2B922E90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CA94D24-FB58-F7D5-BCE4-1292C21E5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74A7F067-2491-5326-D6F3-F204BD04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1C5A8796-1D47-EE96-4072-4D2A73D0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4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8D09E8C-326C-155C-36B5-57A90B00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DBF448B9-B28E-DED3-D737-F432CA08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545A2F3B-FB31-D039-38BD-F5896C47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7E1248AD-452D-19A4-237B-17EB67B4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9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9EEE926F-72B6-C77D-1BD7-52701CB7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2672C08D-84E3-6457-08C8-C73D6B253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CA09A773-B94B-555A-82B5-198E8C980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35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F2FDD90-E1EE-45F7-B02E-5CC53820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934762F-CFCE-248F-2789-F3A721F06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6672633-171E-A35D-6E93-B02065FC6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45462BC-5DFB-0AAF-A57F-17D599048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D145508-2870-9758-A0B3-6C33FD0B4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E86CDB2-6994-61CF-B0F5-4B8AA2E3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65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F03D0DB-5B51-2C85-F99F-95E9A89E8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B839103F-15CD-1E11-BCC3-99387187B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C413383-E3DC-D8DD-09CE-F1E7189A1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5863658-6D19-B4B5-AD9D-F999362DA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441CF7C-7B5D-7B5E-BC59-1B60A6E44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1F50E29-DB67-0E31-9BA5-4FBE9F80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6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>
                <a:lumMod val="8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88F9F3CF-8E96-68B1-53D8-4D6A8FC05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FE404978-C4E8-591E-3233-437914538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697A9B3-89BC-E33F-51D9-C50F86767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0EFD-98F0-4204-BB64-C10418F47431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CFCAD00-E8D6-2736-D8E4-D7FFEA1413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D7B3017-9A15-0E4B-1B80-13282C0C0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6F5F-CD8F-41A3-B321-D29535B0F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7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0BE1CD79-CED9-D087-CEE4-9C6066836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27" name="Flowchart: Connector 8">
            <a:extLst>
              <a:ext uri="{FF2B5EF4-FFF2-40B4-BE49-F238E27FC236}">
                <a16:creationId xmlns:a16="http://schemas.microsoft.com/office/drawing/2014/main" id="{65EAD63F-F8C4-5CC8-FEDD-2A00546C5973}"/>
              </a:ext>
            </a:extLst>
          </p:cNvPr>
          <p:cNvSpPr/>
          <p:nvPr/>
        </p:nvSpPr>
        <p:spPr>
          <a:xfrm>
            <a:off x="900405" y="1368928"/>
            <a:ext cx="4184779" cy="4120143"/>
          </a:xfrm>
          <a:prstGeom prst="flowChartConnector">
            <a:avLst/>
          </a:prstGeom>
          <a:solidFill>
            <a:srgbClr val="00B0F0">
              <a:alpha val="60000"/>
            </a:srgbClr>
          </a:solidFill>
          <a:ln>
            <a:noFill/>
          </a:ln>
          <a:effectLst>
            <a:outerShdw blurRad="127000" dist="38100" dir="4920000" sx="99000" sy="99000" algn="ctr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4BF154DF-C6EC-CB3E-6851-CA2D96595C6B}"/>
              </a:ext>
            </a:extLst>
          </p:cNvPr>
          <p:cNvSpPr txBox="1"/>
          <p:nvPr/>
        </p:nvSpPr>
        <p:spPr>
          <a:xfrm>
            <a:off x="863859" y="2914531"/>
            <a:ext cx="4257869" cy="117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TIẾT 7:</a:t>
            </a:r>
            <a:r>
              <a:rPr lang="vi-VN" sz="3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</a:rPr>
              <a:t>THỰC HÀNH TIẾNG VIỆT</a:t>
            </a:r>
            <a:endParaRPr lang="en-US" b="1" dirty="0">
              <a:solidFill>
                <a:schemeClr val="bg1"/>
              </a:solidFill>
              <a:effectLst/>
              <a:latin typeface="Segoe UI" panose="020B0502040204020203" pitchFamily="34" charset="0"/>
              <a:ea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D7B7AB-9245-1FAA-8D01-319ABFCA37AA}"/>
              </a:ext>
            </a:extLst>
          </p:cNvPr>
          <p:cNvSpPr txBox="1"/>
          <p:nvPr/>
        </p:nvSpPr>
        <p:spPr>
          <a:xfrm>
            <a:off x="5552492" y="3428999"/>
            <a:ext cx="617220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MỞ RỘNG THÀNH PHẦN CHÍNH CỦA CÂU BẰNG CỤM TỪ</a:t>
            </a:r>
            <a:endParaRPr lang="en-US" sz="3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187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ỗ dành sẵn cho Nội dung 4">
            <a:extLst>
              <a:ext uri="{FF2B5EF4-FFF2-40B4-BE49-F238E27FC236}">
                <a16:creationId xmlns:a16="http://schemas.microsoft.com/office/drawing/2014/main" id="{38577E90-6873-80B1-0702-6FB845571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593250"/>
              </p:ext>
            </p:extLst>
          </p:nvPr>
        </p:nvGraphicFramePr>
        <p:xfrm>
          <a:off x="884076" y="1644854"/>
          <a:ext cx="10839060" cy="5109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1093">
                  <a:extLst>
                    <a:ext uri="{9D8B030D-6E8A-4147-A177-3AD203B41FA5}">
                      <a16:colId xmlns:a16="http://schemas.microsoft.com/office/drawing/2014/main" val="1988478906"/>
                    </a:ext>
                  </a:extLst>
                </a:gridCol>
                <a:gridCol w="1474449">
                  <a:extLst>
                    <a:ext uri="{9D8B030D-6E8A-4147-A177-3AD203B41FA5}">
                      <a16:colId xmlns:a16="http://schemas.microsoft.com/office/drawing/2014/main" val="3411927826"/>
                    </a:ext>
                  </a:extLst>
                </a:gridCol>
                <a:gridCol w="8543518">
                  <a:extLst>
                    <a:ext uri="{9D8B030D-6E8A-4147-A177-3AD203B41FA5}">
                      <a16:colId xmlns:a16="http://schemas.microsoft.com/office/drawing/2014/main" val="1599673474"/>
                    </a:ext>
                  </a:extLst>
                </a:gridCol>
              </a:tblGrid>
              <a:tr h="52509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gọn CN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 xét sự thay đổi nghĩa sau khi rút gọn CN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768283"/>
                  </a:ext>
                </a:extLst>
              </a:tr>
              <a:tr h="1034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lá rơi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không còn ý nghĩa chỉ sự phiếm định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và thời gian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 này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877341"/>
                  </a:ext>
                </a:extLst>
              </a:tr>
              <a:tr h="1034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Phút yên tĩnh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sẽ bị mất đi ý nghĩa miêu tả, hạn định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rừng ban mai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108404"/>
                  </a:ext>
                </a:extLst>
              </a:tr>
              <a:tr h="149937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gầm ghì</a:t>
                      </a:r>
                      <a:endParaRPr lang="en-US" sz="2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sẽ không còn ý nghĩa chỉ số lượng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và đặc điểm của sự vật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 lông màu xanh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82" marR="607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598986"/>
                  </a:ext>
                </a:extLst>
              </a:tr>
            </a:tbl>
          </a:graphicData>
        </a:graphic>
      </p:graphicFrame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219ADA84-858E-34E0-28AD-93C1B12F7A02}"/>
              </a:ext>
            </a:extLst>
          </p:cNvPr>
          <p:cNvSpPr txBox="1"/>
          <p:nvPr/>
        </p:nvSpPr>
        <p:spPr>
          <a:xfrm>
            <a:off x="884076" y="372235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2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07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7AF08A12-4C66-6E1B-2006-E12E4F472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647763"/>
              </p:ext>
            </p:extLst>
          </p:nvPr>
        </p:nvGraphicFramePr>
        <p:xfrm>
          <a:off x="1273948" y="2422286"/>
          <a:ext cx="10156001" cy="2238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140">
                  <a:extLst>
                    <a:ext uri="{9D8B030D-6E8A-4147-A177-3AD203B41FA5}">
                      <a16:colId xmlns:a16="http://schemas.microsoft.com/office/drawing/2014/main" val="3332097868"/>
                    </a:ext>
                  </a:extLst>
                </a:gridCol>
                <a:gridCol w="2949449">
                  <a:extLst>
                    <a:ext uri="{9D8B030D-6E8A-4147-A177-3AD203B41FA5}">
                      <a16:colId xmlns:a16="http://schemas.microsoft.com/office/drawing/2014/main" val="627044036"/>
                    </a:ext>
                  </a:extLst>
                </a:gridCol>
                <a:gridCol w="6228412">
                  <a:extLst>
                    <a:ext uri="{9D8B030D-6E8A-4147-A177-3AD203B41FA5}">
                      <a16:colId xmlns:a16="http://schemas.microsoft.com/office/drawing/2014/main" val="3910543557"/>
                    </a:ext>
                  </a:extLst>
                </a:gridCol>
              </a:tblGrid>
              <a:tr h="7660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317639"/>
                  </a:ext>
                </a:extLst>
              </a:tr>
              <a:tr h="3696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818011"/>
                  </a:ext>
                </a:extLst>
              </a:tr>
              <a:tr h="3696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776639"/>
                  </a:ext>
                </a:extLst>
              </a:tr>
              <a:tr h="50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07702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7553BFAC-A940-7D5F-39A1-93DC7EBE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200" y="1032647"/>
            <a:ext cx="38484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7475" algn="l"/>
              </a:tabLs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2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9E482A2-8E5C-3BDA-3B40-C9BE8A436E7C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3/tr.25: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009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ỗ dành sẵn cho Nội dung 3">
            <a:extLst>
              <a:ext uri="{FF2B5EF4-FFF2-40B4-BE49-F238E27FC236}">
                <a16:creationId xmlns:a16="http://schemas.microsoft.com/office/drawing/2014/main" id="{E839448E-1AC1-39F6-775B-DB7A2E4750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377375"/>
              </p:ext>
            </p:extLst>
          </p:nvPr>
        </p:nvGraphicFramePr>
        <p:xfrm>
          <a:off x="635721" y="1116291"/>
          <a:ext cx="11186165" cy="4495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0719">
                  <a:extLst>
                    <a:ext uri="{9D8B030D-6E8A-4147-A177-3AD203B41FA5}">
                      <a16:colId xmlns:a16="http://schemas.microsoft.com/office/drawing/2014/main" val="1322295814"/>
                    </a:ext>
                  </a:extLst>
                </a:gridCol>
                <a:gridCol w="2022353">
                  <a:extLst>
                    <a:ext uri="{9D8B030D-6E8A-4147-A177-3AD203B41FA5}">
                      <a16:colId xmlns:a16="http://schemas.microsoft.com/office/drawing/2014/main" val="2557244467"/>
                    </a:ext>
                  </a:extLst>
                </a:gridCol>
                <a:gridCol w="8423093">
                  <a:extLst>
                    <a:ext uri="{9D8B030D-6E8A-4147-A177-3AD203B41FA5}">
                      <a16:colId xmlns:a16="http://schemas.microsoft.com/office/drawing/2014/main" val="3973639476"/>
                    </a:ext>
                  </a:extLst>
                </a:gridCol>
              </a:tblGrid>
              <a:tr h="59121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 gọn VN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187225"/>
                  </a:ext>
                </a:extLst>
              </a:tr>
              <a:tr h="14974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vẫn</a:t>
                      </a:r>
                      <a:r>
                        <a:rPr lang="pt-BR" sz="2800" b="1" i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không rời tổ ong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về đặc</a:t>
                      </a:r>
                      <a:r>
                        <a:rPr lang="pt-BR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 và vị trí của tổ ong (</a:t>
                      </a:r>
                      <a:r>
                        <a:rPr lang="pt-BR" sz="2800" i="1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 nhúc trên cây tràm thấp kia</a:t>
                      </a:r>
                      <a:r>
                        <a:rPr lang="pt-BR" sz="2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621112"/>
                  </a:ext>
                </a:extLst>
              </a:tr>
              <a:tr h="105485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 lặng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về mức độ của trạng thái im lặng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943997"/>
                  </a:ext>
                </a:extLst>
              </a:tr>
              <a:tr h="11738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lại lợp, bện bằng rơm</a:t>
                      </a:r>
                      <a:endParaRPr lang="en-US" sz="2800" b="1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 sẽ không nêu được thông tin về đặc điểm kiểu dáng của tổ ong (</a:t>
                      </a:r>
                      <a:r>
                        <a:rPr lang="pt-BR" sz="28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 kiểu, hình thù khác nhau</a:t>
                      </a:r>
                      <a:r>
                        <a:rPr lang="pt-BR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47" marR="393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4970597"/>
                  </a:ext>
                </a:extLst>
              </a:tr>
            </a:tbl>
          </a:graphicData>
        </a:graphic>
      </p:graphicFrame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FD81B08-BC97-60CC-517C-A6F104A2AEFC}"/>
              </a:ext>
            </a:extLst>
          </p:cNvPr>
          <p:cNvSpPr txBox="1"/>
          <p:nvPr/>
        </p:nvSpPr>
        <p:spPr>
          <a:xfrm>
            <a:off x="529513" y="120862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3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9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FD17DA6-36BD-CB12-BABC-D34E031D883C}"/>
              </a:ext>
            </a:extLst>
          </p:cNvPr>
          <p:cNvSpPr txBox="1"/>
          <p:nvPr/>
        </p:nvSpPr>
        <p:spPr>
          <a:xfrm>
            <a:off x="3017675" y="2490166"/>
            <a:ext cx="7569459" cy="1953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a) Gió mùa đông bắc đang thổi về lạnh buốt;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b) Không khí buổi sớm rất trong lành;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c) Ong trong rừng bay ào ào;...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EEF8762-A629-9442-5011-AB3E53EDADFC}"/>
              </a:ext>
            </a:extLst>
          </p:cNvPr>
          <p:cNvSpPr txBox="1"/>
          <p:nvPr/>
        </p:nvSpPr>
        <p:spPr>
          <a:xfrm>
            <a:off x="1593590" y="661044"/>
            <a:ext cx="2848170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</a:t>
            </a:r>
            <a:r>
              <a:rPr lang="pt-BR" sz="3200" b="1" dirty="0">
                <a:solidFill>
                  <a:srgbClr val="00B0F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4</a:t>
            </a: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ộn: Ngang 6">
            <a:extLst>
              <a:ext uri="{FF2B5EF4-FFF2-40B4-BE49-F238E27FC236}">
                <a16:creationId xmlns:a16="http://schemas.microsoft.com/office/drawing/2014/main" id="{A1828531-1E55-3115-BAB6-36672FC76EAE}"/>
              </a:ext>
            </a:extLst>
          </p:cNvPr>
          <p:cNvSpPr/>
          <p:nvPr/>
        </p:nvSpPr>
        <p:spPr>
          <a:xfrm>
            <a:off x="1866122" y="1894114"/>
            <a:ext cx="8721012" cy="3293706"/>
          </a:xfrm>
          <a:prstGeom prst="horizontalScroll">
            <a:avLst/>
          </a:prstGeom>
          <a:noFill/>
          <a:ln w="762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64C2295E-7E18-52AF-1D8E-7D56E2BBFF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36446" y="1894114"/>
            <a:ext cx="2021260" cy="202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831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ộn: Ngang 3">
            <a:extLst>
              <a:ext uri="{FF2B5EF4-FFF2-40B4-BE49-F238E27FC236}">
                <a16:creationId xmlns:a16="http://schemas.microsoft.com/office/drawing/2014/main" id="{5B783F83-04E8-69F1-EA7A-020DBB942453}"/>
              </a:ext>
            </a:extLst>
          </p:cNvPr>
          <p:cNvSpPr/>
          <p:nvPr/>
        </p:nvSpPr>
        <p:spPr>
          <a:xfrm>
            <a:off x="1866122" y="1894114"/>
            <a:ext cx="8721012" cy="3293706"/>
          </a:xfrm>
          <a:prstGeom prst="horizontalScroll">
            <a:avLst/>
          </a:prstGeom>
          <a:noFill/>
          <a:ln w="7620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E2A6F212-1DC3-05E8-D223-145166D217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36446" y="1894114"/>
            <a:ext cx="2021260" cy="2021260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52A037E5-A738-7CAF-F703-642AF22683E7}"/>
              </a:ext>
            </a:extLst>
          </p:cNvPr>
          <p:cNvSpPr txBox="1"/>
          <p:nvPr/>
        </p:nvSpPr>
        <p:spPr>
          <a:xfrm>
            <a:off x="3254051" y="1071617"/>
            <a:ext cx="6097554" cy="613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</a:pPr>
            <a:r>
              <a:rPr lang="en-US" sz="3200" b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  <a:endParaRPr lang="en-US" sz="2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074BC5DF-DDA2-87B6-C12F-621076C2C5B4}"/>
              </a:ext>
            </a:extLst>
          </p:cNvPr>
          <p:cNvSpPr txBox="1"/>
          <p:nvPr/>
        </p:nvSpPr>
        <p:spPr>
          <a:xfrm>
            <a:off x="3346968" y="2630694"/>
            <a:ext cx="6295796" cy="587853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buSzPts val="1400"/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đủ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240A244-F05C-53AA-B472-E8A846681D35}"/>
              </a:ext>
            </a:extLst>
          </p:cNvPr>
          <p:cNvSpPr txBox="1"/>
          <p:nvPr/>
        </p:nvSpPr>
        <p:spPr>
          <a:xfrm>
            <a:off x="3346967" y="3507978"/>
            <a:ext cx="6723307" cy="1083374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buSzPts val="1400"/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(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Võ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SGK.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21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799" y="2733090"/>
            <a:ext cx="3248123" cy="3248123"/>
          </a:xfrm>
          <a:prstGeom prst="rect">
            <a:avLst/>
          </a:prstGeom>
        </p:spPr>
      </p:pic>
      <p:sp>
        <p:nvSpPr>
          <p:cNvPr id="19" name="Bong bóng Lời nói: Hình bầu dục 18">
            <a:extLst>
              <a:ext uri="{FF2B5EF4-FFF2-40B4-BE49-F238E27FC236}">
                <a16:creationId xmlns:a16="http://schemas.microsoft.com/office/drawing/2014/main" id="{D7CDBC88-B427-A7CB-2E10-7D972648A012}"/>
              </a:ext>
            </a:extLst>
          </p:cNvPr>
          <p:cNvSpPr/>
          <p:nvPr/>
        </p:nvSpPr>
        <p:spPr>
          <a:xfrm>
            <a:off x="5831342" y="2206411"/>
            <a:ext cx="6132757" cy="1222589"/>
          </a:xfrm>
          <a:prstGeom prst="wedgeEllipseCallout">
            <a:avLst>
              <a:gd name="adj1" fmla="val -52569"/>
              <a:gd name="adj2" fmla="val 95975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6.</a:t>
            </a:r>
            <a:endParaRPr lang="en-US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Hộp Văn bản 12">
            <a:extLst>
              <a:ext uri="{FF2B5EF4-FFF2-40B4-BE49-F238E27FC236}">
                <a16:creationId xmlns:a16="http://schemas.microsoft.com/office/drawing/2014/main" id="{267F59A1-A54C-D2C1-6A99-8220F0579245}"/>
              </a:ext>
            </a:extLst>
          </p:cNvPr>
          <p:cNvSpPr txBox="1"/>
          <p:nvPr/>
        </p:nvSpPr>
        <p:spPr>
          <a:xfrm>
            <a:off x="6415219" y="4357151"/>
            <a:ext cx="5440415" cy="95410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6: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DT;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ĐT;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901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60843" y="38868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987" y="3785846"/>
            <a:ext cx="3982132" cy="3982132"/>
          </a:xfrm>
          <a:prstGeom prst="rect">
            <a:avLst/>
          </a:prstGeom>
        </p:spPr>
      </p:pic>
      <p:sp>
        <p:nvSpPr>
          <p:cNvPr id="19" name="Bong bóng Lời nói: Hình bầu dục 18">
            <a:extLst>
              <a:ext uri="{FF2B5EF4-FFF2-40B4-BE49-F238E27FC236}">
                <a16:creationId xmlns:a16="http://schemas.microsoft.com/office/drawing/2014/main" id="{D7CDBC88-B427-A7CB-2E10-7D972648A012}"/>
              </a:ext>
            </a:extLst>
          </p:cNvPr>
          <p:cNvSpPr/>
          <p:nvPr/>
        </p:nvSpPr>
        <p:spPr>
          <a:xfrm>
            <a:off x="4147897" y="770356"/>
            <a:ext cx="8044103" cy="3706779"/>
          </a:xfrm>
          <a:prstGeom prst="wedgeEllipseCallout">
            <a:avLst>
              <a:gd name="adj1" fmla="val -52569"/>
              <a:gd name="adj2" fmla="val 95975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Thành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5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5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5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mèo</a:t>
            </a:r>
            <a:r>
              <a:rPr lang="en-US" sz="25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đen</a:t>
            </a:r>
            <a:r>
              <a:rPr lang="en-US" sz="25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kia/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đổ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lọ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  <a:endParaRPr lang="en-US" sz="25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Hộp Văn bản 12">
            <a:extLst>
              <a:ext uri="{FF2B5EF4-FFF2-40B4-BE49-F238E27FC236}">
                <a16:creationId xmlns:a16="http://schemas.microsoft.com/office/drawing/2014/main" id="{10ED382E-ED15-138A-DBE0-D6729F81F91E}"/>
              </a:ext>
            </a:extLst>
          </p:cNvPr>
          <p:cNvSpPr txBox="1"/>
          <p:nvPr/>
        </p:nvSpPr>
        <p:spPr>
          <a:xfrm>
            <a:off x="6096000" y="5066277"/>
            <a:ext cx="5440415" cy="95410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</a:rPr>
              <a:t>Mở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cụm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</a:rPr>
              <a:t>từ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5794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Lý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" name="Hình ảnh 17">
            <a:extLst>
              <a:ext uri="{FF2B5EF4-FFF2-40B4-BE49-F238E27FC236}">
                <a16:creationId xmlns:a16="http://schemas.microsoft.com/office/drawing/2014/main" id="{C280E3F0-5C84-97D8-BF0C-63DDC008B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18" y="1786552"/>
            <a:ext cx="3853474" cy="3853474"/>
          </a:xfrm>
          <a:prstGeom prst="rect">
            <a:avLst/>
          </a:prstGeom>
        </p:spPr>
      </p:pic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38A252B-DF0C-1434-3E0A-6494FA950BA4}"/>
              </a:ext>
            </a:extLst>
          </p:cNvPr>
          <p:cNvSpPr txBox="1"/>
          <p:nvPr/>
        </p:nvSpPr>
        <p:spPr>
          <a:xfrm>
            <a:off x="4456572" y="1786552"/>
            <a:ext cx="6838001" cy="2995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1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386840" algn="l"/>
              </a:tabLst>
            </a:pP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</a:t>
            </a:r>
            <a:r>
              <a:rPr lang="en-US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 </a:t>
            </a:r>
            <a:r>
              <a:rPr lang="en-US" sz="25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5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5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say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sưa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445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Þ"/>
              <a:tabLst>
                <a:tab pos="1386840" algn="l"/>
              </a:tabLst>
            </a:pP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CN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CDT</a:t>
            </a:r>
          </a:p>
          <a:p>
            <a:pPr marL="101600" algn="just">
              <a:lnSpc>
                <a:spcPct val="107000"/>
              </a:lnSpc>
              <a:tabLst>
                <a:tab pos="1386840" algn="l"/>
              </a:tabLst>
            </a:pP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Các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hăng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hái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đài</a:t>
            </a:r>
            <a:r>
              <a:rPr lang="en-US" sz="25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445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Þ"/>
              <a:tabLst>
                <a:tab pos="1386840" algn="l"/>
              </a:tabLst>
            </a:pP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VN </a:t>
            </a:r>
            <a:r>
              <a:rPr lang="en-US" sz="2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CĐT</a:t>
            </a:r>
          </a:p>
          <a:p>
            <a:pPr marL="101600" algn="just">
              <a:lnSpc>
                <a:spcPct val="107000"/>
              </a:lnSpc>
              <a:tabLst>
                <a:tab pos="1386840" algn="l"/>
              </a:tabLst>
            </a:pP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5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5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445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Þ"/>
              <a:tabLst>
                <a:tab pos="1386840" algn="l"/>
              </a:tabLst>
            </a:pP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VN </a:t>
            </a:r>
            <a:r>
              <a:rPr lang="en-US" sz="25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CTT</a:t>
            </a:r>
          </a:p>
        </p:txBody>
      </p:sp>
    </p:spTree>
    <p:extLst>
      <p:ext uri="{BB962C8B-B14F-4D97-AF65-F5344CB8AC3E}">
        <p14:creationId xmlns:p14="http://schemas.microsoft.com/office/powerpoint/2010/main" val="3248829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8281A-52EA-FEB7-9CC1-59D5A016F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10E4D6CD-D4EB-A09A-B0BD-895DC73B060F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FB4085-4CFD-52D3-0A96-29F7CC45E40A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Lý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7E276DE0-85A8-E531-593A-D250E8C8B3B7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23311C-74A1-B4C3-A6B0-F329F2F01CD9}"/>
              </a:ext>
            </a:extLst>
          </p:cNvPr>
          <p:cNvSpPr txBox="1"/>
          <p:nvPr/>
        </p:nvSpPr>
        <p:spPr>
          <a:xfrm>
            <a:off x="4497352" y="2451584"/>
            <a:ext cx="6989797" cy="2301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0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thể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mở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rộng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thành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phần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chính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câu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bằng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cụm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động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cụm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tính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không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0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Tác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dụng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việc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mở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rộng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thành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phần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chính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0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câu</a:t>
            </a:r>
            <a:r>
              <a:rPr lang="en-US" sz="3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n-US" sz="3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Hình ảnh 4">
            <a:extLst>
              <a:ext uri="{FF2B5EF4-FFF2-40B4-BE49-F238E27FC236}">
                <a16:creationId xmlns:a16="http://schemas.microsoft.com/office/drawing/2014/main" id="{636C21E1-CCFA-77AC-80BD-341FA194B7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0" y="2270533"/>
            <a:ext cx="3855186" cy="323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402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25C03-F3F0-4C2E-1430-E167D0765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5B77A69A-07B5-C009-4E47-45370719C25C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E5E408-F323-7411-F944-38090CD554E7}"/>
              </a:ext>
            </a:extLst>
          </p:cNvPr>
          <p:cNvSpPr txBox="1"/>
          <p:nvPr/>
        </p:nvSpPr>
        <p:spPr>
          <a:xfrm>
            <a:off x="6251512" y="176731"/>
            <a:ext cx="3248123" cy="707886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Lý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12CA48F1-A66C-1935-5DA9-A6F380821F96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0546F2-0E89-D54D-3C98-ACA0A346820E}"/>
              </a:ext>
            </a:extLst>
          </p:cNvPr>
          <p:cNvSpPr txBox="1"/>
          <p:nvPr/>
        </p:nvSpPr>
        <p:spPr>
          <a:xfrm>
            <a:off x="3266102" y="2190332"/>
            <a:ext cx="89925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thể mở rộng t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cụm danh từ, cụm động từ, cụm tính từ.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 dụng của việc mở rộng t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bằng cụ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từ: cung cấp được nhiều thông tin hơn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cho người đọc, người nghe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Hình ảnh 17">
            <a:extLst>
              <a:ext uri="{FF2B5EF4-FFF2-40B4-BE49-F238E27FC236}">
                <a16:creationId xmlns:a16="http://schemas.microsoft.com/office/drawing/2014/main" id="{A8E3E496-9EB0-4738-57E4-CE5948C37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18" y="2190332"/>
            <a:ext cx="3449694" cy="344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54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04456F8A-472B-3E38-CEFE-1AB93F17BBF0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Hình tự do: Hình 8">
            <a:extLst>
              <a:ext uri="{FF2B5EF4-FFF2-40B4-BE49-F238E27FC236}">
                <a16:creationId xmlns:a16="http://schemas.microsoft.com/office/drawing/2014/main" id="{0FBA6EEB-5020-72FB-4EE9-828D49258747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73C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8D4735-63C1-4F13-B5A7-14243DE4D769}"/>
              </a:ext>
            </a:extLst>
          </p:cNvPr>
          <p:cNvSpPr txBox="1"/>
          <p:nvPr/>
        </p:nvSpPr>
        <p:spPr>
          <a:xfrm>
            <a:off x="5663682" y="302569"/>
            <a:ext cx="3497476" cy="707886"/>
          </a:xfrm>
          <a:prstGeom prst="rect">
            <a:avLst/>
          </a:prstGeom>
          <a:solidFill>
            <a:srgbClr val="4179DA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DE69D012-F883-01C9-12FC-4D01A6F75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817" y="1300572"/>
            <a:ext cx="2505075" cy="2505075"/>
          </a:xfrm>
          <a:prstGeom prst="rect">
            <a:avLst/>
          </a:prstGeom>
        </p:spPr>
      </p:pic>
      <p:graphicFrame>
        <p:nvGraphicFramePr>
          <p:cNvPr id="2" name="Đối tượng 1">
            <a:extLst>
              <a:ext uri="{FF2B5EF4-FFF2-40B4-BE49-F238E27FC236}">
                <a16:creationId xmlns:a16="http://schemas.microsoft.com/office/drawing/2014/main" id="{6B292B20-5763-B0F8-5851-2D0775A9B6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27600" y="26416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216000" progId="Equation.DSMT4">
                  <p:embed/>
                </p:oleObj>
              </mc:Choice>
              <mc:Fallback>
                <p:oleObj name="Equation" r:id="rId3" imgW="914400" imgH="216000" progId="Equation.DSMT4">
                  <p:embed/>
                  <p:pic>
                    <p:nvPicPr>
                      <p:cNvPr id="2" name="Đối tượng 1">
                        <a:extLst>
                          <a:ext uri="{FF2B5EF4-FFF2-40B4-BE49-F238E27FC236}">
                            <a16:creationId xmlns:a16="http://schemas.microsoft.com/office/drawing/2014/main" id="{6B292B20-5763-B0F8-5851-2D0775A9B6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27600" y="2641600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Hình ảnh 5">
            <a:extLst>
              <a:ext uri="{FF2B5EF4-FFF2-40B4-BE49-F238E27FC236}">
                <a16:creationId xmlns:a16="http://schemas.microsoft.com/office/drawing/2014/main" id="{9686CB9C-1753-B9E6-1831-71C188BDCA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49" y="1496238"/>
            <a:ext cx="6505841" cy="461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85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A7A29E34-BB13-49F5-CCF2-851E559383EE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Bài tập 1/tr.24: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F1D0F6B-48BD-7497-75D0-B86D839D983B}"/>
              </a:ext>
            </a:extLst>
          </p:cNvPr>
          <p:cNvSpPr txBox="1"/>
          <p:nvPr/>
        </p:nvSpPr>
        <p:spPr>
          <a:xfrm>
            <a:off x="6733310" y="4354042"/>
            <a:ext cx="4872480" cy="153233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4. Thể hiện sự am tường trong quan sát, sự gắn bó của tác giả với thiên nhiên,...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" name="Oval 14">
            <a:extLst>
              <a:ext uri="{FF2B5EF4-FFF2-40B4-BE49-F238E27FC236}">
                <a16:creationId xmlns:a16="http://schemas.microsoft.com/office/drawing/2014/main" id="{66CF5190-799A-D2A1-1625-36F5F37BC5FF}"/>
              </a:ext>
            </a:extLst>
          </p:cNvPr>
          <p:cNvSpPr/>
          <p:nvPr/>
        </p:nvSpPr>
        <p:spPr>
          <a:xfrm>
            <a:off x="5148619" y="2503959"/>
            <a:ext cx="1894762" cy="1760000"/>
          </a:xfrm>
          <a:prstGeom prst="ellipse">
            <a:avLst/>
          </a:prstGeom>
          <a:solidFill>
            <a:srgbClr val="0099FF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Tác dụng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6CE24C8-6A86-D217-3F0C-26DC99AB3260}"/>
              </a:ext>
            </a:extLst>
          </p:cNvPr>
          <p:cNvSpPr txBox="1"/>
          <p:nvPr/>
        </p:nvSpPr>
        <p:spPr>
          <a:xfrm>
            <a:off x="461544" y="1438526"/>
            <a:ext cx="4807920" cy="1055608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1. Giúp cho đoạn văn giàu chất thơ, giàu hình ảnh sinh động.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12C75085-B121-B762-9656-5E73016366B9}"/>
              </a:ext>
            </a:extLst>
          </p:cNvPr>
          <p:cNvSpPr txBox="1"/>
          <p:nvPr/>
        </p:nvSpPr>
        <p:spPr>
          <a:xfrm>
            <a:off x="7043381" y="1448351"/>
            <a:ext cx="4562408" cy="1055608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2. Miêu tả được vẻ đẹp của buổi trưa trong rừng U Minh.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02709F2E-074A-7268-D4C1-1A8CE66E853B}"/>
              </a:ext>
            </a:extLst>
          </p:cNvPr>
          <p:cNvSpPr txBox="1"/>
          <p:nvPr/>
        </p:nvSpPr>
        <p:spPr>
          <a:xfrm>
            <a:off x="461544" y="4293211"/>
            <a:ext cx="5476118" cy="2009061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 panose="02020609040205080304" pitchFamily="49" charset="-128"/>
                <a:cs typeface="+mn-cs"/>
              </a:rPr>
              <a:t>3. Vẻ đẹp của khu rừng được cảm nhận bằng nhiều giác quan: tiếng chim, hương thơm, kì nhông nằm phơi lưng, biến đổi màu.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8356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7AF08A12-4C66-6E1B-2006-E12E4F472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266568"/>
              </p:ext>
            </p:extLst>
          </p:nvPr>
        </p:nvGraphicFramePr>
        <p:xfrm>
          <a:off x="1133988" y="2310318"/>
          <a:ext cx="10156001" cy="260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8140">
                  <a:extLst>
                    <a:ext uri="{9D8B030D-6E8A-4147-A177-3AD203B41FA5}">
                      <a16:colId xmlns:a16="http://schemas.microsoft.com/office/drawing/2014/main" val="3332097868"/>
                    </a:ext>
                  </a:extLst>
                </a:gridCol>
                <a:gridCol w="2949449">
                  <a:extLst>
                    <a:ext uri="{9D8B030D-6E8A-4147-A177-3AD203B41FA5}">
                      <a16:colId xmlns:a16="http://schemas.microsoft.com/office/drawing/2014/main" val="627044036"/>
                    </a:ext>
                  </a:extLst>
                </a:gridCol>
                <a:gridCol w="6228412">
                  <a:extLst>
                    <a:ext uri="{9D8B030D-6E8A-4147-A177-3AD203B41FA5}">
                      <a16:colId xmlns:a16="http://schemas.microsoft.com/office/drawing/2014/main" val="3910543557"/>
                    </a:ext>
                  </a:extLst>
                </a:gridCol>
              </a:tblGrid>
              <a:tr h="8392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317639"/>
                  </a:ext>
                </a:extLst>
              </a:tr>
              <a:tr h="4578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818011"/>
                  </a:ext>
                </a:extLst>
              </a:tr>
              <a:tr h="397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776639"/>
                  </a:ext>
                </a:extLst>
              </a:tr>
              <a:tr h="8392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707702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7553BFAC-A940-7D5F-39A1-93DC7EBE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200" y="1032647"/>
            <a:ext cx="38484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87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87475" algn="l"/>
              </a:tabLst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1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F1409B0-5BAE-5E37-D1B8-450FDA3D14CA}"/>
              </a:ext>
            </a:extLst>
          </p:cNvPr>
          <p:cNvSpPr txBox="1"/>
          <p:nvPr/>
        </p:nvSpPr>
        <p:spPr>
          <a:xfrm>
            <a:off x="884076" y="242159"/>
            <a:ext cx="2848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2/tr.25:</a:t>
            </a:r>
            <a:endParaRPr lang="en-US" sz="320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1545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748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Segoe UI</vt:lpstr>
      <vt:lpstr>Symbol</vt:lpstr>
      <vt:lpstr>Times New Roman</vt:lpstr>
      <vt:lpstr>Chủ đề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Thúy Mai</dc:creator>
  <cp:lastModifiedBy>nguyenngoc632002@gmail.com</cp:lastModifiedBy>
  <cp:revision>11</cp:revision>
  <dcterms:created xsi:type="dcterms:W3CDTF">2022-05-31T12:47:08Z</dcterms:created>
  <dcterms:modified xsi:type="dcterms:W3CDTF">2025-09-12T14:10:33Z</dcterms:modified>
</cp:coreProperties>
</file>