
<file path=[Content_Types].xml><?xml version="1.0" encoding="utf-8"?>
<Types xmlns="http://schemas.openxmlformats.org/package/2006/content-types">
  <Default Extension="emf" ContentType="image/x-emf"/>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40"/>
  </p:notesMasterIdLst>
  <p:sldIdLst>
    <p:sldId id="256" r:id="rId3"/>
    <p:sldId id="257" r:id="rId4"/>
    <p:sldId id="259" r:id="rId5"/>
    <p:sldId id="258" r:id="rId6"/>
    <p:sldId id="263" r:id="rId7"/>
    <p:sldId id="260" r:id="rId8"/>
    <p:sldId id="311" r:id="rId9"/>
    <p:sldId id="341" r:id="rId10"/>
    <p:sldId id="345" r:id="rId11"/>
    <p:sldId id="262" r:id="rId12"/>
    <p:sldId id="264" r:id="rId13"/>
    <p:sldId id="378" r:id="rId14"/>
    <p:sldId id="316" r:id="rId15"/>
    <p:sldId id="348" r:id="rId16"/>
    <p:sldId id="379" r:id="rId17"/>
    <p:sldId id="342" r:id="rId18"/>
    <p:sldId id="344" r:id="rId19"/>
    <p:sldId id="347" r:id="rId20"/>
    <p:sldId id="276" r:id="rId21"/>
    <p:sldId id="277" r:id="rId22"/>
    <p:sldId id="278" r:id="rId23"/>
    <p:sldId id="279" r:id="rId24"/>
    <p:sldId id="270" r:id="rId25"/>
    <p:sldId id="280" r:id="rId26"/>
    <p:sldId id="281" r:id="rId27"/>
    <p:sldId id="282" r:id="rId28"/>
    <p:sldId id="286" r:id="rId29"/>
    <p:sldId id="361" r:id="rId30"/>
    <p:sldId id="272" r:id="rId31"/>
    <p:sldId id="363" r:id="rId32"/>
    <p:sldId id="366" r:id="rId33"/>
    <p:sldId id="295" r:id="rId34"/>
    <p:sldId id="335" r:id="rId35"/>
    <p:sldId id="380" r:id="rId36"/>
    <p:sldId id="381" r:id="rId37"/>
    <p:sldId id="308" r:id="rId38"/>
    <p:sldId id="340" r:id="rId39"/>
  </p:sldIdLst>
  <p:sldSz cx="9144000" cy="5143500" type="screen16x9"/>
  <p:notesSz cx="6858000" cy="9144000"/>
  <p:embeddedFontLst>
    <p:embeddedFont>
      <p:font typeface="Bebas Neue" panose="020B0606020202050201" pitchFamily="34" charset="0"/>
      <p:regular r:id="rId41"/>
    </p:embeddedFont>
    <p:embeddedFont>
      <p:font typeface="Cambria Math" panose="02040503050406030204" pitchFamily="18" charset="0"/>
      <p:regular r:id="rId42"/>
    </p:embeddedFont>
    <p:embeddedFont>
      <p:font typeface="DM Serif Display" pitchFamily="2" charset="0"/>
      <p:regular r:id="rId43"/>
      <p:italic r:id="rId44"/>
    </p:embeddedFont>
    <p:embeddedFont>
      <p:font typeface="Montserrat" panose="00000500000000000000" pitchFamily="2" charset="0"/>
      <p:regular r:id="rId45"/>
      <p:bold r:id="rId46"/>
      <p:italic r:id="rId47"/>
      <p:boldItalic r:id="rId48"/>
    </p:embeddedFont>
    <p:embeddedFont>
      <p:font typeface="Nunito Light" pitchFamily="2" charset="0"/>
      <p:regular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EBB"/>
    <a:srgbClr val="D1F7FF"/>
    <a:srgbClr val="FB9C6D"/>
    <a:srgbClr val="FFEEEB"/>
    <a:srgbClr val="3FCDFF"/>
    <a:srgbClr val="FFD5D1"/>
    <a:srgbClr val="FEE1D2"/>
    <a:srgbClr val="FBFFDD"/>
    <a:srgbClr val="CDFFE4"/>
    <a:srgbClr val="EFF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CB30FA-0AF9-443A-92D9-077627606730}">
  <a:tblStyle styleId="{FFCB30FA-0AF9-443A-92D9-0776276067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09" autoAdjust="0"/>
    <p:restoredTop sz="94660"/>
  </p:normalViewPr>
  <p:slideViewPr>
    <p:cSldViewPr snapToGrid="0">
      <p:cViewPr varScale="1">
        <p:scale>
          <a:sx n="80" d="100"/>
          <a:sy n="80" d="100"/>
        </p:scale>
        <p:origin x="7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397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0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25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139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82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0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8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70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628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19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1958e4b1c6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1958e4b1c6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73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388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497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668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5526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772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aa2cd3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aa2cd3a3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05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281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32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9200" y="539500"/>
            <a:ext cx="7185600" cy="3395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107350" y="3975800"/>
            <a:ext cx="4929300" cy="4359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4261609" cy="3427984"/>
            <a:chOff x="0" y="0"/>
            <a:chExt cx="4261609" cy="3427984"/>
          </a:xfrm>
        </p:grpSpPr>
        <p:sp>
          <p:nvSpPr>
            <p:cNvPr id="12" name="Google Shape;12;p2"/>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6880000" y="2039350"/>
            <a:ext cx="2264012" cy="3104139"/>
            <a:chOff x="6880000" y="2039350"/>
            <a:chExt cx="2264012" cy="3104139"/>
          </a:xfrm>
        </p:grpSpPr>
        <p:sp>
          <p:nvSpPr>
            <p:cNvPr id="15" name="Google Shape;15;p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78"/>
        <p:cNvGrpSpPr/>
        <p:nvPr/>
      </p:nvGrpSpPr>
      <p:grpSpPr>
        <a:xfrm>
          <a:off x="0" y="0"/>
          <a:ext cx="0" cy="0"/>
          <a:chOff x="0" y="0"/>
          <a:chExt cx="0" cy="0"/>
        </a:xfrm>
      </p:grpSpPr>
      <p:grpSp>
        <p:nvGrpSpPr>
          <p:cNvPr id="179" name="Google Shape;179;p14"/>
          <p:cNvGrpSpPr/>
          <p:nvPr/>
        </p:nvGrpSpPr>
        <p:grpSpPr>
          <a:xfrm>
            <a:off x="-12" y="-49588"/>
            <a:ext cx="4261609" cy="3427984"/>
            <a:chOff x="0" y="0"/>
            <a:chExt cx="4261609" cy="3427984"/>
          </a:xfrm>
        </p:grpSpPr>
        <p:sp>
          <p:nvSpPr>
            <p:cNvPr id="180" name="Google Shape;180;p14"/>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3" name="Google Shape;183;p14"/>
          <p:cNvGrpSpPr/>
          <p:nvPr/>
        </p:nvGrpSpPr>
        <p:grpSpPr>
          <a:xfrm rot="10800000" flipH="1">
            <a:off x="6952421" y="4422568"/>
            <a:ext cx="2191588" cy="730392"/>
            <a:chOff x="1358725" y="239400"/>
            <a:chExt cx="1333975" cy="444575"/>
          </a:xfrm>
        </p:grpSpPr>
        <p:sp>
          <p:nvSpPr>
            <p:cNvPr id="184" name="Google Shape;184;p1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4"/>
          <p:cNvGrpSpPr/>
          <p:nvPr/>
        </p:nvGrpSpPr>
        <p:grpSpPr>
          <a:xfrm>
            <a:off x="8619088" y="152825"/>
            <a:ext cx="342685" cy="940000"/>
            <a:chOff x="8606213" y="4046575"/>
            <a:chExt cx="342685" cy="940000"/>
          </a:xfrm>
        </p:grpSpPr>
        <p:grpSp>
          <p:nvGrpSpPr>
            <p:cNvPr id="187" name="Google Shape;187;p14"/>
            <p:cNvGrpSpPr/>
            <p:nvPr/>
          </p:nvGrpSpPr>
          <p:grpSpPr>
            <a:xfrm>
              <a:off x="8606213" y="4046575"/>
              <a:ext cx="104150" cy="104150"/>
              <a:chOff x="7648113" y="3202125"/>
              <a:chExt cx="104150" cy="104150"/>
            </a:xfrm>
          </p:grpSpPr>
          <p:sp>
            <p:nvSpPr>
              <p:cNvPr id="188" name="Google Shape;188;p1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4"/>
          <p:cNvGrpSpPr/>
          <p:nvPr/>
        </p:nvGrpSpPr>
        <p:grpSpPr>
          <a:xfrm>
            <a:off x="188488" y="4186825"/>
            <a:ext cx="408861" cy="834343"/>
            <a:chOff x="158738" y="274450"/>
            <a:chExt cx="408861" cy="834343"/>
          </a:xfrm>
        </p:grpSpPr>
        <p:grpSp>
          <p:nvGrpSpPr>
            <p:cNvPr id="193" name="Google Shape;193;p14"/>
            <p:cNvGrpSpPr/>
            <p:nvPr/>
          </p:nvGrpSpPr>
          <p:grpSpPr>
            <a:xfrm>
              <a:off x="158738" y="626738"/>
              <a:ext cx="109300" cy="109625"/>
              <a:chOff x="9043313" y="2299825"/>
              <a:chExt cx="109300" cy="109625"/>
            </a:xfrm>
          </p:grpSpPr>
          <p:sp>
            <p:nvSpPr>
              <p:cNvPr id="194" name="Google Shape;194;p1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98"/>
        <p:cNvGrpSpPr/>
        <p:nvPr/>
      </p:nvGrpSpPr>
      <p:grpSpPr>
        <a:xfrm>
          <a:off x="0" y="0"/>
          <a:ext cx="0" cy="0"/>
          <a:chOff x="0" y="0"/>
          <a:chExt cx="0" cy="0"/>
        </a:xfrm>
      </p:grpSpPr>
      <p:grpSp>
        <p:nvGrpSpPr>
          <p:cNvPr id="199" name="Google Shape;199;p15"/>
          <p:cNvGrpSpPr/>
          <p:nvPr/>
        </p:nvGrpSpPr>
        <p:grpSpPr>
          <a:xfrm flipH="1">
            <a:off x="4882400" y="-49588"/>
            <a:ext cx="4261609" cy="3427984"/>
            <a:chOff x="0" y="0"/>
            <a:chExt cx="4261609" cy="3427984"/>
          </a:xfrm>
        </p:grpSpPr>
        <p:sp>
          <p:nvSpPr>
            <p:cNvPr id="200" name="Google Shape;200;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3" name="Google Shape;203;p15"/>
          <p:cNvGrpSpPr/>
          <p:nvPr/>
        </p:nvGrpSpPr>
        <p:grpSpPr>
          <a:xfrm>
            <a:off x="8619088" y="4118575"/>
            <a:ext cx="342685" cy="940000"/>
            <a:chOff x="8606213" y="4046575"/>
            <a:chExt cx="342685" cy="940000"/>
          </a:xfrm>
        </p:grpSpPr>
        <p:grpSp>
          <p:nvGrpSpPr>
            <p:cNvPr id="204" name="Google Shape;204;p15"/>
            <p:cNvGrpSpPr/>
            <p:nvPr/>
          </p:nvGrpSpPr>
          <p:grpSpPr>
            <a:xfrm>
              <a:off x="8606213" y="4046575"/>
              <a:ext cx="104150" cy="104150"/>
              <a:chOff x="7648113" y="3202125"/>
              <a:chExt cx="104150" cy="104150"/>
            </a:xfrm>
          </p:grpSpPr>
          <p:sp>
            <p:nvSpPr>
              <p:cNvPr id="205" name="Google Shape;205;p1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5"/>
          <p:cNvGrpSpPr/>
          <p:nvPr/>
        </p:nvGrpSpPr>
        <p:grpSpPr>
          <a:xfrm>
            <a:off x="179788" y="71200"/>
            <a:ext cx="408861" cy="834343"/>
            <a:chOff x="158738" y="274450"/>
            <a:chExt cx="408861" cy="834343"/>
          </a:xfrm>
        </p:grpSpPr>
        <p:grpSp>
          <p:nvGrpSpPr>
            <p:cNvPr id="210" name="Google Shape;210;p15"/>
            <p:cNvGrpSpPr/>
            <p:nvPr/>
          </p:nvGrpSpPr>
          <p:grpSpPr>
            <a:xfrm>
              <a:off x="158738" y="626738"/>
              <a:ext cx="109300" cy="109625"/>
              <a:chOff x="9043313" y="2299825"/>
              <a:chExt cx="109300" cy="109625"/>
            </a:xfrm>
          </p:grpSpPr>
          <p:sp>
            <p:nvSpPr>
              <p:cNvPr id="211" name="Google Shape;211;p1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5"/>
          <p:cNvGrpSpPr/>
          <p:nvPr/>
        </p:nvGrpSpPr>
        <p:grpSpPr>
          <a:xfrm rot="681697">
            <a:off x="8478777" y="3177011"/>
            <a:ext cx="592213" cy="545426"/>
            <a:chOff x="6578186" y="3304323"/>
            <a:chExt cx="592215" cy="545427"/>
          </a:xfrm>
        </p:grpSpPr>
        <p:sp>
          <p:nvSpPr>
            <p:cNvPr id="216" name="Google Shape;216;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5"/>
          <p:cNvGrpSpPr/>
          <p:nvPr/>
        </p:nvGrpSpPr>
        <p:grpSpPr>
          <a:xfrm rot="-1516568">
            <a:off x="88102" y="1005888"/>
            <a:ext cx="592241" cy="545451"/>
            <a:chOff x="6578186" y="3304323"/>
            <a:chExt cx="592215" cy="545427"/>
          </a:xfrm>
        </p:grpSpPr>
        <p:sp>
          <p:nvSpPr>
            <p:cNvPr id="221" name="Google Shape;221;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5"/>
          <p:cNvGrpSpPr/>
          <p:nvPr/>
        </p:nvGrpSpPr>
        <p:grpSpPr>
          <a:xfrm rot="10800000" flipH="1">
            <a:off x="0" y="1867912"/>
            <a:ext cx="4261609" cy="3427984"/>
            <a:chOff x="0" y="0"/>
            <a:chExt cx="4261609" cy="3427984"/>
          </a:xfrm>
        </p:grpSpPr>
        <p:sp>
          <p:nvSpPr>
            <p:cNvPr id="226" name="Google Shape;226;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228"/>
        <p:cNvGrpSpPr/>
        <p:nvPr/>
      </p:nvGrpSpPr>
      <p:grpSpPr>
        <a:xfrm>
          <a:off x="0" y="0"/>
          <a:ext cx="0" cy="0"/>
          <a:chOff x="0" y="0"/>
          <a:chExt cx="0" cy="0"/>
        </a:xfrm>
      </p:grpSpPr>
      <p:grpSp>
        <p:nvGrpSpPr>
          <p:cNvPr id="229" name="Google Shape;229;p16"/>
          <p:cNvGrpSpPr/>
          <p:nvPr/>
        </p:nvGrpSpPr>
        <p:grpSpPr>
          <a:xfrm>
            <a:off x="-12" y="-49588"/>
            <a:ext cx="4261609" cy="3427984"/>
            <a:chOff x="0" y="0"/>
            <a:chExt cx="4261609" cy="3427984"/>
          </a:xfrm>
        </p:grpSpPr>
        <p:sp>
          <p:nvSpPr>
            <p:cNvPr id="230" name="Google Shape;230;p1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3" name="Google Shape;233;p16"/>
          <p:cNvGrpSpPr/>
          <p:nvPr/>
        </p:nvGrpSpPr>
        <p:grpSpPr>
          <a:xfrm rot="10800000" flipH="1">
            <a:off x="6952421" y="4422568"/>
            <a:ext cx="2191588" cy="730392"/>
            <a:chOff x="1358725" y="239400"/>
            <a:chExt cx="1333975" cy="444575"/>
          </a:xfrm>
        </p:grpSpPr>
        <p:sp>
          <p:nvSpPr>
            <p:cNvPr id="234" name="Google Shape;234;p1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6"/>
          <p:cNvGrpSpPr/>
          <p:nvPr/>
        </p:nvGrpSpPr>
        <p:grpSpPr>
          <a:xfrm>
            <a:off x="533869" y="1960550"/>
            <a:ext cx="2390262" cy="2453100"/>
            <a:chOff x="1462363" y="2189150"/>
            <a:chExt cx="2390262" cy="2453100"/>
          </a:xfrm>
        </p:grpSpPr>
        <p:sp>
          <p:nvSpPr>
            <p:cNvPr id="237" name="Google Shape;237;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6"/>
            <p:cNvGrpSpPr/>
            <p:nvPr/>
          </p:nvGrpSpPr>
          <p:grpSpPr>
            <a:xfrm>
              <a:off x="1462363" y="2258079"/>
              <a:ext cx="436432" cy="2287335"/>
              <a:chOff x="2249101" y="2920987"/>
              <a:chExt cx="142868" cy="748768"/>
            </a:xfrm>
          </p:grpSpPr>
          <p:grpSp>
            <p:nvGrpSpPr>
              <p:cNvPr id="239" name="Google Shape;239;p16"/>
              <p:cNvGrpSpPr/>
              <p:nvPr/>
            </p:nvGrpSpPr>
            <p:grpSpPr>
              <a:xfrm>
                <a:off x="2308246" y="2925325"/>
                <a:ext cx="83723" cy="740823"/>
                <a:chOff x="2308246" y="2925325"/>
                <a:chExt cx="83723" cy="740823"/>
              </a:xfrm>
            </p:grpSpPr>
            <p:sp>
              <p:nvSpPr>
                <p:cNvPr id="240" name="Google Shape;240;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16"/>
              <p:cNvGrpSpPr/>
              <p:nvPr/>
            </p:nvGrpSpPr>
            <p:grpSpPr>
              <a:xfrm>
                <a:off x="2249101" y="2920987"/>
                <a:ext cx="107891" cy="748768"/>
                <a:chOff x="2249101" y="2920987"/>
                <a:chExt cx="107891" cy="748768"/>
              </a:xfrm>
            </p:grpSpPr>
            <p:sp>
              <p:nvSpPr>
                <p:cNvPr id="249" name="Google Shape;249;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7" name="Google Shape;257;p16"/>
          <p:cNvGrpSpPr/>
          <p:nvPr/>
        </p:nvGrpSpPr>
        <p:grpSpPr>
          <a:xfrm>
            <a:off x="3376869" y="1960550"/>
            <a:ext cx="2390262" cy="2453100"/>
            <a:chOff x="1462363" y="2189150"/>
            <a:chExt cx="2390262" cy="2453100"/>
          </a:xfrm>
        </p:grpSpPr>
        <p:sp>
          <p:nvSpPr>
            <p:cNvPr id="258" name="Google Shape;258;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6"/>
            <p:cNvGrpSpPr/>
            <p:nvPr/>
          </p:nvGrpSpPr>
          <p:grpSpPr>
            <a:xfrm>
              <a:off x="1462363" y="2258079"/>
              <a:ext cx="436432" cy="2287335"/>
              <a:chOff x="2249101" y="2920987"/>
              <a:chExt cx="142868" cy="748768"/>
            </a:xfrm>
          </p:grpSpPr>
          <p:grpSp>
            <p:nvGrpSpPr>
              <p:cNvPr id="260" name="Google Shape;260;p16"/>
              <p:cNvGrpSpPr/>
              <p:nvPr/>
            </p:nvGrpSpPr>
            <p:grpSpPr>
              <a:xfrm>
                <a:off x="2308246" y="2925325"/>
                <a:ext cx="83723" cy="740823"/>
                <a:chOff x="2308246" y="2925325"/>
                <a:chExt cx="83723" cy="740823"/>
              </a:xfrm>
            </p:grpSpPr>
            <p:sp>
              <p:nvSpPr>
                <p:cNvPr id="261" name="Google Shape;261;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6"/>
              <p:cNvGrpSpPr/>
              <p:nvPr/>
            </p:nvGrpSpPr>
            <p:grpSpPr>
              <a:xfrm>
                <a:off x="2249101" y="2920987"/>
                <a:ext cx="107891" cy="748768"/>
                <a:chOff x="2249101" y="2920987"/>
                <a:chExt cx="107891" cy="748768"/>
              </a:xfrm>
            </p:grpSpPr>
            <p:sp>
              <p:nvSpPr>
                <p:cNvPr id="270" name="Google Shape;270;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8" name="Google Shape;278;p16"/>
          <p:cNvGrpSpPr/>
          <p:nvPr/>
        </p:nvGrpSpPr>
        <p:grpSpPr>
          <a:xfrm>
            <a:off x="6219869" y="1960550"/>
            <a:ext cx="2390262" cy="2453100"/>
            <a:chOff x="1462363" y="2189150"/>
            <a:chExt cx="2390262" cy="2453100"/>
          </a:xfrm>
        </p:grpSpPr>
        <p:sp>
          <p:nvSpPr>
            <p:cNvPr id="279" name="Google Shape;279;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6"/>
            <p:cNvGrpSpPr/>
            <p:nvPr/>
          </p:nvGrpSpPr>
          <p:grpSpPr>
            <a:xfrm>
              <a:off x="1462363" y="2258079"/>
              <a:ext cx="436432" cy="2287335"/>
              <a:chOff x="2249101" y="2920987"/>
              <a:chExt cx="142868" cy="748768"/>
            </a:xfrm>
          </p:grpSpPr>
          <p:grpSp>
            <p:nvGrpSpPr>
              <p:cNvPr id="281" name="Google Shape;281;p16"/>
              <p:cNvGrpSpPr/>
              <p:nvPr/>
            </p:nvGrpSpPr>
            <p:grpSpPr>
              <a:xfrm>
                <a:off x="2308246" y="2925325"/>
                <a:ext cx="83723" cy="740823"/>
                <a:chOff x="2308246" y="2925325"/>
                <a:chExt cx="83723" cy="740823"/>
              </a:xfrm>
            </p:grpSpPr>
            <p:sp>
              <p:nvSpPr>
                <p:cNvPr id="282" name="Google Shape;282;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2249101" y="2920987"/>
                <a:ext cx="107891" cy="748768"/>
                <a:chOff x="2249101" y="2920987"/>
                <a:chExt cx="107891" cy="748768"/>
              </a:xfrm>
            </p:grpSpPr>
            <p:sp>
              <p:nvSpPr>
                <p:cNvPr id="291" name="Google Shape;291;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grpSp>
        <p:nvGrpSpPr>
          <p:cNvPr id="300" name="Google Shape;300;p17"/>
          <p:cNvGrpSpPr/>
          <p:nvPr/>
        </p:nvGrpSpPr>
        <p:grpSpPr>
          <a:xfrm flipH="1">
            <a:off x="4882400" y="-49588"/>
            <a:ext cx="4261609" cy="3427984"/>
            <a:chOff x="0" y="0"/>
            <a:chExt cx="4261609" cy="3427984"/>
          </a:xfrm>
        </p:grpSpPr>
        <p:sp>
          <p:nvSpPr>
            <p:cNvPr id="301" name="Google Shape;301;p17"/>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4" name="Google Shape;304;p17"/>
          <p:cNvGrpSpPr/>
          <p:nvPr/>
        </p:nvGrpSpPr>
        <p:grpSpPr>
          <a:xfrm rot="10800000">
            <a:off x="-12" y="4422568"/>
            <a:ext cx="2191588" cy="730392"/>
            <a:chOff x="1358725" y="239400"/>
            <a:chExt cx="1333975" cy="444575"/>
          </a:xfrm>
        </p:grpSpPr>
        <p:sp>
          <p:nvSpPr>
            <p:cNvPr id="305" name="Google Shape;305;p17"/>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7"/>
          <p:cNvGrpSpPr/>
          <p:nvPr/>
        </p:nvGrpSpPr>
        <p:grpSpPr>
          <a:xfrm>
            <a:off x="8619088" y="3313450"/>
            <a:ext cx="342685" cy="940000"/>
            <a:chOff x="8606213" y="4046575"/>
            <a:chExt cx="342685" cy="940000"/>
          </a:xfrm>
        </p:grpSpPr>
        <p:grpSp>
          <p:nvGrpSpPr>
            <p:cNvPr id="308" name="Google Shape;308;p17"/>
            <p:cNvGrpSpPr/>
            <p:nvPr/>
          </p:nvGrpSpPr>
          <p:grpSpPr>
            <a:xfrm>
              <a:off x="8606213" y="4046575"/>
              <a:ext cx="104150" cy="104150"/>
              <a:chOff x="7648113" y="3202125"/>
              <a:chExt cx="104150" cy="104150"/>
            </a:xfrm>
          </p:grpSpPr>
          <p:sp>
            <p:nvSpPr>
              <p:cNvPr id="309" name="Google Shape;309;p17"/>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17"/>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7"/>
          <p:cNvGrpSpPr/>
          <p:nvPr/>
        </p:nvGrpSpPr>
        <p:grpSpPr>
          <a:xfrm>
            <a:off x="179788" y="3677625"/>
            <a:ext cx="408861" cy="834343"/>
            <a:chOff x="158738" y="274450"/>
            <a:chExt cx="408861" cy="834343"/>
          </a:xfrm>
        </p:grpSpPr>
        <p:grpSp>
          <p:nvGrpSpPr>
            <p:cNvPr id="314" name="Google Shape;314;p17"/>
            <p:cNvGrpSpPr/>
            <p:nvPr/>
          </p:nvGrpSpPr>
          <p:grpSpPr>
            <a:xfrm>
              <a:off x="158738" y="626738"/>
              <a:ext cx="109300" cy="109625"/>
              <a:chOff x="9043313" y="2299825"/>
              <a:chExt cx="109300" cy="109625"/>
            </a:xfrm>
          </p:grpSpPr>
          <p:sp>
            <p:nvSpPr>
              <p:cNvPr id="315" name="Google Shape;315;p1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319"/>
        <p:cNvGrpSpPr/>
        <p:nvPr/>
      </p:nvGrpSpPr>
      <p:grpSpPr>
        <a:xfrm>
          <a:off x="0" y="0"/>
          <a:ext cx="0" cy="0"/>
          <a:chOff x="0" y="0"/>
          <a:chExt cx="0" cy="0"/>
        </a:xfrm>
      </p:grpSpPr>
      <p:sp>
        <p:nvSpPr>
          <p:cNvPr id="320" name="Google Shape;32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18"/>
          <p:cNvSpPr txBox="1">
            <a:spLocks noGrp="1"/>
          </p:cNvSpPr>
          <p:nvPr>
            <p:ph type="title" idx="2"/>
          </p:nvPr>
        </p:nvSpPr>
        <p:spPr>
          <a:xfrm>
            <a:off x="109002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2" name="Google Shape;322;p18"/>
          <p:cNvSpPr txBox="1">
            <a:spLocks noGrp="1"/>
          </p:cNvSpPr>
          <p:nvPr>
            <p:ph type="subTitle" idx="1"/>
          </p:nvPr>
        </p:nvSpPr>
        <p:spPr>
          <a:xfrm>
            <a:off x="109002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3" name="Google Shape;323;p18"/>
          <p:cNvSpPr txBox="1">
            <a:spLocks noGrp="1"/>
          </p:cNvSpPr>
          <p:nvPr>
            <p:ph type="title" idx="3"/>
          </p:nvPr>
        </p:nvSpPr>
        <p:spPr>
          <a:xfrm>
            <a:off x="3484347"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4" name="Google Shape;324;p18"/>
          <p:cNvSpPr txBox="1">
            <a:spLocks noGrp="1"/>
          </p:cNvSpPr>
          <p:nvPr>
            <p:ph type="subTitle" idx="4"/>
          </p:nvPr>
        </p:nvSpPr>
        <p:spPr>
          <a:xfrm>
            <a:off x="3484347"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5" name="Google Shape;325;p18"/>
          <p:cNvSpPr txBox="1">
            <a:spLocks noGrp="1"/>
          </p:cNvSpPr>
          <p:nvPr>
            <p:ph type="title" idx="5"/>
          </p:nvPr>
        </p:nvSpPr>
        <p:spPr>
          <a:xfrm>
            <a:off x="587867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6" name="Google Shape;326;p18"/>
          <p:cNvSpPr txBox="1">
            <a:spLocks noGrp="1"/>
          </p:cNvSpPr>
          <p:nvPr>
            <p:ph type="subTitle" idx="6"/>
          </p:nvPr>
        </p:nvSpPr>
        <p:spPr>
          <a:xfrm>
            <a:off x="587867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7" name="Google Shape;327;p18"/>
          <p:cNvSpPr txBox="1">
            <a:spLocks noGrp="1"/>
          </p:cNvSpPr>
          <p:nvPr>
            <p:ph type="title" idx="7" hasCustomPrompt="1"/>
          </p:nvPr>
        </p:nvSpPr>
        <p:spPr>
          <a:xfrm>
            <a:off x="1810321"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8"/>
          <p:cNvSpPr txBox="1">
            <a:spLocks noGrp="1"/>
          </p:cNvSpPr>
          <p:nvPr>
            <p:ph type="title" idx="8" hasCustomPrompt="1"/>
          </p:nvPr>
        </p:nvSpPr>
        <p:spPr>
          <a:xfrm>
            <a:off x="4204652"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9" name="Google Shape;329;p18"/>
          <p:cNvSpPr txBox="1">
            <a:spLocks noGrp="1"/>
          </p:cNvSpPr>
          <p:nvPr>
            <p:ph type="title" idx="9" hasCustomPrompt="1"/>
          </p:nvPr>
        </p:nvSpPr>
        <p:spPr>
          <a:xfrm>
            <a:off x="6598977"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330" name="Google Shape;330;p18"/>
          <p:cNvGrpSpPr/>
          <p:nvPr/>
        </p:nvGrpSpPr>
        <p:grpSpPr>
          <a:xfrm rot="10800000" flipH="1">
            <a:off x="7268397" y="11"/>
            <a:ext cx="1875613" cy="2571614"/>
            <a:chOff x="2782925" y="1553350"/>
            <a:chExt cx="879125" cy="1205350"/>
          </a:xfrm>
        </p:grpSpPr>
        <p:sp>
          <p:nvSpPr>
            <p:cNvPr id="331" name="Google Shape;331;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8"/>
          <p:cNvGrpSpPr/>
          <p:nvPr/>
        </p:nvGrpSpPr>
        <p:grpSpPr>
          <a:xfrm>
            <a:off x="8606213" y="4046575"/>
            <a:ext cx="342685" cy="940000"/>
            <a:chOff x="8606213" y="4046575"/>
            <a:chExt cx="342685" cy="940000"/>
          </a:xfrm>
        </p:grpSpPr>
        <p:grpSp>
          <p:nvGrpSpPr>
            <p:cNvPr id="334" name="Google Shape;334;p18"/>
            <p:cNvGrpSpPr/>
            <p:nvPr/>
          </p:nvGrpSpPr>
          <p:grpSpPr>
            <a:xfrm>
              <a:off x="8606213" y="4046575"/>
              <a:ext cx="104150" cy="104150"/>
              <a:chOff x="7648113" y="3202125"/>
              <a:chExt cx="104150" cy="104150"/>
            </a:xfrm>
          </p:grpSpPr>
          <p:sp>
            <p:nvSpPr>
              <p:cNvPr id="335" name="Google Shape;335;p1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8"/>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8"/>
          <p:cNvGrpSpPr/>
          <p:nvPr/>
        </p:nvGrpSpPr>
        <p:grpSpPr>
          <a:xfrm flipH="1">
            <a:off x="97" y="2571736"/>
            <a:ext cx="1875613" cy="2571614"/>
            <a:chOff x="2782925" y="1553350"/>
            <a:chExt cx="879125" cy="1205350"/>
          </a:xfrm>
        </p:grpSpPr>
        <p:sp>
          <p:nvSpPr>
            <p:cNvPr id="340" name="Google Shape;340;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8"/>
          <p:cNvGrpSpPr/>
          <p:nvPr/>
        </p:nvGrpSpPr>
        <p:grpSpPr>
          <a:xfrm>
            <a:off x="158738" y="2797900"/>
            <a:ext cx="408861" cy="834343"/>
            <a:chOff x="158738" y="274450"/>
            <a:chExt cx="408861" cy="834343"/>
          </a:xfrm>
        </p:grpSpPr>
        <p:grpSp>
          <p:nvGrpSpPr>
            <p:cNvPr id="343" name="Google Shape;343;p18"/>
            <p:cNvGrpSpPr/>
            <p:nvPr/>
          </p:nvGrpSpPr>
          <p:grpSpPr>
            <a:xfrm>
              <a:off x="158738" y="626738"/>
              <a:ext cx="109300" cy="109625"/>
              <a:chOff x="9043313" y="2299825"/>
              <a:chExt cx="109300" cy="109625"/>
            </a:xfrm>
          </p:grpSpPr>
          <p:sp>
            <p:nvSpPr>
              <p:cNvPr id="344" name="Google Shape;344;p1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8"/>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8"/>
          <p:cNvGrpSpPr/>
          <p:nvPr/>
        </p:nvGrpSpPr>
        <p:grpSpPr>
          <a:xfrm rot="525240">
            <a:off x="196802" y="266778"/>
            <a:ext cx="592244" cy="545455"/>
            <a:chOff x="6578186" y="3304323"/>
            <a:chExt cx="592215" cy="545427"/>
          </a:xfrm>
        </p:grpSpPr>
        <p:sp>
          <p:nvSpPr>
            <p:cNvPr id="349" name="Google Shape;349;p1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7"/>
        <p:cNvGrpSpPr/>
        <p:nvPr/>
      </p:nvGrpSpPr>
      <p:grpSpPr>
        <a:xfrm>
          <a:off x="0" y="0"/>
          <a:ext cx="0" cy="0"/>
          <a:chOff x="0" y="0"/>
          <a:chExt cx="0" cy="0"/>
        </a:xfrm>
      </p:grpSpPr>
      <p:sp>
        <p:nvSpPr>
          <p:cNvPr id="378" name="Google Shape;378;p20"/>
          <p:cNvSpPr txBox="1">
            <a:spLocks noGrp="1"/>
          </p:cNvSpPr>
          <p:nvPr>
            <p:ph type="title"/>
          </p:nvPr>
        </p:nvSpPr>
        <p:spPr>
          <a:xfrm>
            <a:off x="4148600" y="2813225"/>
            <a:ext cx="4282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9" name="Google Shape;379;p20"/>
          <p:cNvSpPr txBox="1">
            <a:spLocks noGrp="1"/>
          </p:cNvSpPr>
          <p:nvPr>
            <p:ph type="subTitle" idx="1"/>
          </p:nvPr>
        </p:nvSpPr>
        <p:spPr>
          <a:xfrm>
            <a:off x="2986950" y="857175"/>
            <a:ext cx="5443800" cy="203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80" name="Google Shape;380;p20"/>
          <p:cNvSpPr/>
          <p:nvPr/>
        </p:nvSpPr>
        <p:spPr>
          <a:xfrm>
            <a:off x="-3742125" y="254250"/>
            <a:ext cx="7965118" cy="4889278"/>
          </a:xfrm>
          <a:custGeom>
            <a:avLst/>
            <a:gdLst/>
            <a:ahLst/>
            <a:cxnLst/>
            <a:rect l="l" t="t" r="r" b="b"/>
            <a:pathLst>
              <a:path w="83115" h="51019" extrusionOk="0">
                <a:moveTo>
                  <a:pt x="45372" y="1"/>
                </a:moveTo>
                <a:cubicBezTo>
                  <a:pt x="36090" y="1"/>
                  <a:pt x="26274" y="3235"/>
                  <a:pt x="24823" y="8182"/>
                </a:cubicBezTo>
                <a:cubicBezTo>
                  <a:pt x="22179" y="17196"/>
                  <a:pt x="23262" y="17363"/>
                  <a:pt x="11632" y="26351"/>
                </a:cubicBezTo>
                <a:cubicBezTo>
                  <a:pt x="1" y="35351"/>
                  <a:pt x="23082" y="51018"/>
                  <a:pt x="23082" y="51018"/>
                </a:cubicBezTo>
                <a:cubicBezTo>
                  <a:pt x="23082" y="51018"/>
                  <a:pt x="38637" y="50540"/>
                  <a:pt x="59613" y="50540"/>
                </a:cubicBezTo>
                <a:cubicBezTo>
                  <a:pt x="60151" y="50540"/>
                  <a:pt x="60692" y="50541"/>
                  <a:pt x="61237" y="50541"/>
                </a:cubicBezTo>
                <a:cubicBezTo>
                  <a:pt x="61250" y="50541"/>
                  <a:pt x="61263" y="50541"/>
                  <a:pt x="61275" y="50541"/>
                </a:cubicBezTo>
                <a:cubicBezTo>
                  <a:pt x="83016" y="50541"/>
                  <a:pt x="83115" y="28669"/>
                  <a:pt x="76182" y="24391"/>
                </a:cubicBezTo>
                <a:cubicBezTo>
                  <a:pt x="69257" y="20097"/>
                  <a:pt x="66575" y="18949"/>
                  <a:pt x="62230" y="7396"/>
                </a:cubicBezTo>
                <a:cubicBezTo>
                  <a:pt x="60264" y="2184"/>
                  <a:pt x="52998" y="1"/>
                  <a:pt x="45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20"/>
          <p:cNvGrpSpPr/>
          <p:nvPr/>
        </p:nvGrpSpPr>
        <p:grpSpPr>
          <a:xfrm>
            <a:off x="6880000" y="2039350"/>
            <a:ext cx="2264012" cy="3104139"/>
            <a:chOff x="6880000" y="2039350"/>
            <a:chExt cx="2264012" cy="3104139"/>
          </a:xfrm>
        </p:grpSpPr>
        <p:sp>
          <p:nvSpPr>
            <p:cNvPr id="382" name="Google Shape;382;p20"/>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0"/>
          <p:cNvGrpSpPr/>
          <p:nvPr/>
        </p:nvGrpSpPr>
        <p:grpSpPr>
          <a:xfrm>
            <a:off x="248860" y="556120"/>
            <a:ext cx="412405" cy="1330822"/>
            <a:chOff x="158738" y="422086"/>
            <a:chExt cx="266342" cy="859482"/>
          </a:xfrm>
        </p:grpSpPr>
        <p:grpSp>
          <p:nvGrpSpPr>
            <p:cNvPr id="385" name="Google Shape;385;p20"/>
            <p:cNvGrpSpPr/>
            <p:nvPr/>
          </p:nvGrpSpPr>
          <p:grpSpPr>
            <a:xfrm>
              <a:off x="158738" y="626738"/>
              <a:ext cx="109300" cy="109625"/>
              <a:chOff x="9043313" y="2299825"/>
              <a:chExt cx="109300" cy="109625"/>
            </a:xfrm>
          </p:grpSpPr>
          <p:sp>
            <p:nvSpPr>
              <p:cNvPr id="386" name="Google Shape;386;p20"/>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20"/>
            <p:cNvSpPr/>
            <p:nvPr/>
          </p:nvSpPr>
          <p:spPr>
            <a:xfrm flipH="1">
              <a:off x="360185" y="892479"/>
              <a:ext cx="49018"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268038" y="42208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rot="2873646">
              <a:off x="294480" y="1144750"/>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20"/>
          <p:cNvGrpSpPr/>
          <p:nvPr/>
        </p:nvGrpSpPr>
        <p:grpSpPr>
          <a:xfrm>
            <a:off x="5877311" y="10"/>
            <a:ext cx="3266638" cy="1088720"/>
            <a:chOff x="1358725" y="239400"/>
            <a:chExt cx="1333975" cy="444575"/>
          </a:xfrm>
        </p:grpSpPr>
        <p:sp>
          <p:nvSpPr>
            <p:cNvPr id="392" name="Google Shape;392;p20"/>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426"/>
        <p:cNvGrpSpPr/>
        <p:nvPr/>
      </p:nvGrpSpPr>
      <p:grpSpPr>
        <a:xfrm>
          <a:off x="0" y="0"/>
          <a:ext cx="0" cy="0"/>
          <a:chOff x="0" y="0"/>
          <a:chExt cx="0" cy="0"/>
        </a:xfrm>
      </p:grpSpPr>
      <p:sp>
        <p:nvSpPr>
          <p:cNvPr id="427" name="Google Shape;427;p22"/>
          <p:cNvSpPr txBox="1">
            <a:spLocks noGrp="1"/>
          </p:cNvSpPr>
          <p:nvPr>
            <p:ph type="title"/>
          </p:nvPr>
        </p:nvSpPr>
        <p:spPr>
          <a:xfrm>
            <a:off x="713225" y="818800"/>
            <a:ext cx="4448100" cy="102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8" name="Google Shape;428;p22"/>
          <p:cNvSpPr txBox="1">
            <a:spLocks noGrp="1"/>
          </p:cNvSpPr>
          <p:nvPr>
            <p:ph type="subTitle" idx="1"/>
          </p:nvPr>
        </p:nvSpPr>
        <p:spPr>
          <a:xfrm>
            <a:off x="1437275" y="2346600"/>
            <a:ext cx="3000000" cy="736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
        <p:nvSpPr>
          <p:cNvPr id="429" name="Google Shape;429;p22"/>
          <p:cNvSpPr txBox="1"/>
          <p:nvPr/>
        </p:nvSpPr>
        <p:spPr>
          <a:xfrm>
            <a:off x="713225"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a:solidFill>
                  <a:schemeClr val="dk1"/>
                </a:solidFill>
                <a:latin typeface="Montserrat"/>
                <a:ea typeface="Montserrat"/>
                <a:cs typeface="Montserrat"/>
                <a:sym typeface="Montserrat"/>
              </a:rPr>
              <a:t>CREDITS:</a:t>
            </a:r>
            <a:r>
              <a:rPr lang="en" sz="1100">
                <a:solidFill>
                  <a:schemeClr val="dk1"/>
                </a:solidFill>
                <a:latin typeface="Montserrat"/>
                <a:ea typeface="Montserrat"/>
                <a:cs typeface="Montserrat"/>
                <a:sym typeface="Montserrat"/>
              </a:rPr>
              <a:t> This presentation template was created by </a:t>
            </a:r>
            <a:r>
              <a:rPr lang="en" sz="1100" b="1">
                <a:solidFill>
                  <a:schemeClr val="hlink"/>
                </a:solidFill>
                <a:uFill>
                  <a:noFill/>
                </a:uFill>
                <a:latin typeface="Montserrat"/>
                <a:ea typeface="Montserrat"/>
                <a:cs typeface="Montserrat"/>
                <a:sym typeface="Montserrat"/>
                <a:hlinkClick r:id="rId2"/>
              </a:rPr>
              <a:t>Slidesgo</a:t>
            </a:r>
            <a:r>
              <a:rPr lang="en" sz="1100">
                <a:solidFill>
                  <a:schemeClr val="dk1"/>
                </a:solidFill>
                <a:latin typeface="Montserrat"/>
                <a:ea typeface="Montserrat"/>
                <a:cs typeface="Montserrat"/>
                <a:sym typeface="Montserrat"/>
              </a:rPr>
              <a:t>, and includes icons by </a:t>
            </a:r>
            <a:r>
              <a:rPr lang="en" sz="11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100">
                <a:solidFill>
                  <a:schemeClr val="dk1"/>
                </a:solidFill>
                <a:latin typeface="Montserrat"/>
                <a:ea typeface="Montserrat"/>
                <a:cs typeface="Montserrat"/>
                <a:sym typeface="Montserrat"/>
              </a:rPr>
              <a:t>, and infographics &amp; images by </a:t>
            </a:r>
            <a:r>
              <a:rPr lang="en" sz="11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100">
                <a:solidFill>
                  <a:schemeClr val="dk1"/>
                </a:solidFill>
                <a:latin typeface="Montserrat"/>
                <a:ea typeface="Montserrat"/>
                <a:cs typeface="Montserrat"/>
                <a:sym typeface="Montserrat"/>
              </a:rPr>
              <a:t> </a:t>
            </a:r>
            <a:endParaRPr sz="1100" b="1">
              <a:solidFill>
                <a:schemeClr val="dk1"/>
              </a:solidFill>
              <a:latin typeface="Montserrat"/>
              <a:ea typeface="Montserrat"/>
              <a:cs typeface="Montserrat"/>
              <a:sym typeface="Montserrat"/>
            </a:endParaRPr>
          </a:p>
        </p:txBody>
      </p:sp>
      <p:grpSp>
        <p:nvGrpSpPr>
          <p:cNvPr id="430" name="Google Shape;430;p22"/>
          <p:cNvGrpSpPr/>
          <p:nvPr/>
        </p:nvGrpSpPr>
        <p:grpSpPr>
          <a:xfrm rot="10800000">
            <a:off x="-3" y="-8"/>
            <a:ext cx="1875734" cy="2571779"/>
            <a:chOff x="6880000" y="2039350"/>
            <a:chExt cx="2264012" cy="3104139"/>
          </a:xfrm>
        </p:grpSpPr>
        <p:sp>
          <p:nvSpPr>
            <p:cNvPr id="431" name="Google Shape;431;p2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7677305" y="3132328"/>
            <a:ext cx="1466908" cy="2011247"/>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3"/>
          <p:cNvGrpSpPr/>
          <p:nvPr/>
        </p:nvGrpSpPr>
        <p:grpSpPr>
          <a:xfrm flipH="1">
            <a:off x="-84" y="6"/>
            <a:ext cx="1537000" cy="759579"/>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7168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27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038200" y="2274200"/>
            <a:ext cx="5067600" cy="13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890700" y="1139600"/>
            <a:ext cx="1362600" cy="841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2038200" y="370510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grpSp>
        <p:nvGrpSpPr>
          <p:cNvPr id="21" name="Google Shape;21;p3"/>
          <p:cNvGrpSpPr/>
          <p:nvPr/>
        </p:nvGrpSpPr>
        <p:grpSpPr>
          <a:xfrm rot="10800000">
            <a:off x="-11" y="-2"/>
            <a:ext cx="3871707" cy="2571834"/>
            <a:chOff x="837475" y="2641675"/>
            <a:chExt cx="1785925" cy="1186325"/>
          </a:xfrm>
        </p:grpSpPr>
        <p:sp>
          <p:nvSpPr>
            <p:cNvPr id="22" name="Google Shape;22;p3"/>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flipH="1">
            <a:off x="4912556" y="4235865"/>
            <a:ext cx="4231439" cy="907689"/>
            <a:chOff x="-323372" y="1437008"/>
            <a:chExt cx="2478730" cy="531714"/>
          </a:xfrm>
        </p:grpSpPr>
        <p:sp>
          <p:nvSpPr>
            <p:cNvPr id="25" name="Google Shape;25;p3"/>
            <p:cNvSpPr/>
            <p:nvPr/>
          </p:nvSpPr>
          <p:spPr>
            <a:xfrm>
              <a:off x="-323372" y="1518854"/>
              <a:ext cx="2381786" cy="449868"/>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3372" y="1437008"/>
              <a:ext cx="2478730" cy="531712"/>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369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4660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104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778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3582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909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6517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488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720000" y="1139551"/>
            <a:ext cx="7704000" cy="354900"/>
          </a:xfrm>
          <a:prstGeom prst="rect">
            <a:avLst/>
          </a:prstGeom>
        </p:spPr>
        <p:txBody>
          <a:bodyPr spcFirstLastPara="1" wrap="square" lIns="91425" tIns="91425" rIns="91425" bIns="91425" anchor="t" anchorCtr="0">
            <a:noAutofit/>
          </a:bodyPr>
          <a:lstStyle>
            <a:lvl1pPr marL="457200" lvl="0" indent="-298450" algn="ctr" rtl="0">
              <a:lnSpc>
                <a:spcPct val="100000"/>
              </a:lnSpc>
              <a:spcBef>
                <a:spcPts val="0"/>
              </a:spcBef>
              <a:spcAft>
                <a:spcPts val="0"/>
              </a:spcAft>
              <a:buClr>
                <a:srgbClr val="42FFB7"/>
              </a:buClr>
              <a:buSzPts val="1100"/>
              <a:buFont typeface="Nunito Light"/>
              <a:buChar char="●"/>
              <a:defRPr sz="1200"/>
            </a:lvl1pPr>
            <a:lvl2pPr marL="914400" lvl="1" indent="-298450" rtl="0">
              <a:lnSpc>
                <a:spcPct val="115000"/>
              </a:lnSpc>
              <a:spcBef>
                <a:spcPts val="0"/>
              </a:spcBef>
              <a:spcAft>
                <a:spcPts val="0"/>
              </a:spcAft>
              <a:buClr>
                <a:srgbClr val="FFC800"/>
              </a:buClr>
              <a:buSzPts val="1100"/>
              <a:buFont typeface="Nunito Light"/>
              <a:buChar char="○"/>
              <a:defRPr>
                <a:solidFill>
                  <a:srgbClr val="434343"/>
                </a:solidFill>
              </a:defRPr>
            </a:lvl2pPr>
            <a:lvl3pPr marL="1371600" lvl="2" indent="-298450" rtl="0">
              <a:lnSpc>
                <a:spcPct val="115000"/>
              </a:lnSpc>
              <a:spcBef>
                <a:spcPts val="1600"/>
              </a:spcBef>
              <a:spcAft>
                <a:spcPts val="0"/>
              </a:spcAft>
              <a:buClr>
                <a:srgbClr val="FFC800"/>
              </a:buClr>
              <a:buSzPts val="1100"/>
              <a:buFont typeface="Nunito Light"/>
              <a:buChar char="■"/>
              <a:defRPr>
                <a:solidFill>
                  <a:srgbClr val="434343"/>
                </a:solidFill>
              </a:defRPr>
            </a:lvl3pPr>
            <a:lvl4pPr marL="1828800" lvl="3" indent="-298450" rtl="0">
              <a:lnSpc>
                <a:spcPct val="115000"/>
              </a:lnSpc>
              <a:spcBef>
                <a:spcPts val="1600"/>
              </a:spcBef>
              <a:spcAft>
                <a:spcPts val="0"/>
              </a:spcAft>
              <a:buClr>
                <a:srgbClr val="FFC800"/>
              </a:buClr>
              <a:buSzPts val="1100"/>
              <a:buFont typeface="Nunito Light"/>
              <a:buChar char="●"/>
              <a:defRPr>
                <a:solidFill>
                  <a:srgbClr val="434343"/>
                </a:solidFill>
              </a:defRPr>
            </a:lvl4pPr>
            <a:lvl5pPr marL="2286000" lvl="4" indent="-298450" rtl="0">
              <a:lnSpc>
                <a:spcPct val="115000"/>
              </a:lnSpc>
              <a:spcBef>
                <a:spcPts val="1600"/>
              </a:spcBef>
              <a:spcAft>
                <a:spcPts val="0"/>
              </a:spcAft>
              <a:buClr>
                <a:srgbClr val="434343"/>
              </a:buClr>
              <a:buSzPts val="1100"/>
              <a:buFont typeface="Nunito Light"/>
              <a:buChar char="○"/>
              <a:defRPr>
                <a:solidFill>
                  <a:srgbClr val="434343"/>
                </a:solidFill>
              </a:defRPr>
            </a:lvl5pPr>
            <a:lvl6pPr marL="2743200" lvl="5" indent="-298450" rtl="0">
              <a:lnSpc>
                <a:spcPct val="115000"/>
              </a:lnSpc>
              <a:spcBef>
                <a:spcPts val="1600"/>
              </a:spcBef>
              <a:spcAft>
                <a:spcPts val="0"/>
              </a:spcAft>
              <a:buClr>
                <a:srgbClr val="434343"/>
              </a:buClr>
              <a:buSzPts val="1100"/>
              <a:buFont typeface="Nunito Light"/>
              <a:buChar char="■"/>
              <a:defRPr>
                <a:solidFill>
                  <a:srgbClr val="434343"/>
                </a:solidFill>
              </a:defRPr>
            </a:lvl6pPr>
            <a:lvl7pPr marL="3200400" lvl="6" indent="-298450" rtl="0">
              <a:lnSpc>
                <a:spcPct val="115000"/>
              </a:lnSpc>
              <a:spcBef>
                <a:spcPts val="1600"/>
              </a:spcBef>
              <a:spcAft>
                <a:spcPts val="0"/>
              </a:spcAft>
              <a:buClr>
                <a:srgbClr val="434343"/>
              </a:buClr>
              <a:buSzPts val="1100"/>
              <a:buFont typeface="Nunito Light"/>
              <a:buChar char="●"/>
              <a:defRPr>
                <a:solidFill>
                  <a:srgbClr val="434343"/>
                </a:solidFill>
              </a:defRPr>
            </a:lvl7pPr>
            <a:lvl8pPr marL="3657600" lvl="7" indent="-298450" rtl="0">
              <a:lnSpc>
                <a:spcPct val="115000"/>
              </a:lnSpc>
              <a:spcBef>
                <a:spcPts val="1600"/>
              </a:spcBef>
              <a:spcAft>
                <a:spcPts val="0"/>
              </a:spcAft>
              <a:buClr>
                <a:srgbClr val="434343"/>
              </a:buClr>
              <a:buSzPts val="1100"/>
              <a:buFont typeface="Nunito Light"/>
              <a:buChar char="○"/>
              <a:defRPr>
                <a:solidFill>
                  <a:srgbClr val="434343"/>
                </a:solidFill>
              </a:defRPr>
            </a:lvl8pPr>
            <a:lvl9pPr marL="4114800" lvl="8" indent="-298450" rtl="0">
              <a:lnSpc>
                <a:spcPct val="115000"/>
              </a:lnSpc>
              <a:spcBef>
                <a:spcPts val="1600"/>
              </a:spcBef>
              <a:spcAft>
                <a:spcPts val="1600"/>
              </a:spcAft>
              <a:buClr>
                <a:srgbClr val="434343"/>
              </a:buClr>
              <a:buSzPts val="1100"/>
              <a:buFont typeface="Nunito Light"/>
              <a:buChar char="■"/>
              <a:defRPr>
                <a:solidFill>
                  <a:srgbClr val="434343"/>
                </a:solidFill>
              </a:defRPr>
            </a:lvl9pPr>
          </a:lstStyle>
          <a:p>
            <a:endParaRPr/>
          </a:p>
        </p:txBody>
      </p:sp>
      <p:grpSp>
        <p:nvGrpSpPr>
          <p:cNvPr id="30" name="Google Shape;30;p4"/>
          <p:cNvGrpSpPr/>
          <p:nvPr/>
        </p:nvGrpSpPr>
        <p:grpSpPr>
          <a:xfrm>
            <a:off x="6952413" y="-4"/>
            <a:ext cx="2191588" cy="730392"/>
            <a:chOff x="1358725" y="239400"/>
            <a:chExt cx="1333975" cy="444575"/>
          </a:xfrm>
        </p:grpSpPr>
        <p:sp>
          <p:nvSpPr>
            <p:cNvPr id="31" name="Google Shape;31;p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flipH="1">
            <a:off x="-61" y="2571823"/>
            <a:ext cx="3871707" cy="2571834"/>
            <a:chOff x="837475" y="2641675"/>
            <a:chExt cx="1785925" cy="1186325"/>
          </a:xfrm>
        </p:grpSpPr>
        <p:sp>
          <p:nvSpPr>
            <p:cNvPr id="34" name="Google Shape;34;p4"/>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5055275"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583300"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5055275"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583300"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 name="Google Shape;42;p5"/>
          <p:cNvGrpSpPr/>
          <p:nvPr/>
        </p:nvGrpSpPr>
        <p:grpSpPr>
          <a:xfrm flipH="1">
            <a:off x="-61" y="-4"/>
            <a:ext cx="2191588" cy="730392"/>
            <a:chOff x="1358725" y="239400"/>
            <a:chExt cx="1333975" cy="444575"/>
          </a:xfrm>
        </p:grpSpPr>
        <p:sp>
          <p:nvSpPr>
            <p:cNvPr id="43" name="Google Shape;43;p5"/>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5"/>
          <p:cNvGrpSpPr/>
          <p:nvPr/>
        </p:nvGrpSpPr>
        <p:grpSpPr>
          <a:xfrm>
            <a:off x="5272293" y="2571823"/>
            <a:ext cx="3871707" cy="2571834"/>
            <a:chOff x="837475" y="2641675"/>
            <a:chExt cx="1785925" cy="1186325"/>
          </a:xfrm>
        </p:grpSpPr>
        <p:sp>
          <p:nvSpPr>
            <p:cNvPr id="46" name="Google Shape;46;p5"/>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5"/>
          <p:cNvGrpSpPr/>
          <p:nvPr/>
        </p:nvGrpSpPr>
        <p:grpSpPr>
          <a:xfrm>
            <a:off x="8619088" y="126200"/>
            <a:ext cx="342685" cy="940000"/>
            <a:chOff x="8606213" y="4046575"/>
            <a:chExt cx="342685" cy="940000"/>
          </a:xfrm>
        </p:grpSpPr>
        <p:grpSp>
          <p:nvGrpSpPr>
            <p:cNvPr id="49" name="Google Shape;49;p5"/>
            <p:cNvGrpSpPr/>
            <p:nvPr/>
          </p:nvGrpSpPr>
          <p:grpSpPr>
            <a:xfrm>
              <a:off x="8606213" y="4046575"/>
              <a:ext cx="104150" cy="104150"/>
              <a:chOff x="7648113" y="3202125"/>
              <a:chExt cx="104150" cy="104150"/>
            </a:xfrm>
          </p:grpSpPr>
          <p:sp>
            <p:nvSpPr>
              <p:cNvPr id="50" name="Google Shape;50;p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88488" y="4186825"/>
            <a:ext cx="408861" cy="834343"/>
            <a:chOff x="158738" y="274450"/>
            <a:chExt cx="408861" cy="834343"/>
          </a:xfrm>
        </p:grpSpPr>
        <p:grpSp>
          <p:nvGrpSpPr>
            <p:cNvPr id="55" name="Google Shape;55;p5"/>
            <p:cNvGrpSpPr/>
            <p:nvPr/>
          </p:nvGrpSpPr>
          <p:grpSpPr>
            <a:xfrm>
              <a:off x="158738" y="626738"/>
              <a:ext cx="109300" cy="109625"/>
              <a:chOff x="9043313" y="2299825"/>
              <a:chExt cx="109300" cy="109625"/>
            </a:xfrm>
          </p:grpSpPr>
          <p:sp>
            <p:nvSpPr>
              <p:cNvPr id="56" name="Google Shape;56;p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grpSp>
        <p:nvGrpSpPr>
          <p:cNvPr id="61" name="Google Shape;61;p6"/>
          <p:cNvGrpSpPr/>
          <p:nvPr/>
        </p:nvGrpSpPr>
        <p:grpSpPr>
          <a:xfrm rot="10800000">
            <a:off x="4882400" y="1774561"/>
            <a:ext cx="4261609" cy="3427984"/>
            <a:chOff x="0" y="0"/>
            <a:chExt cx="4261609" cy="3427984"/>
          </a:xfrm>
        </p:grpSpPr>
        <p:sp>
          <p:nvSpPr>
            <p:cNvPr id="62" name="Google Shape;62;p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5" name="Google Shape;65;p6"/>
          <p:cNvGrpSpPr/>
          <p:nvPr/>
        </p:nvGrpSpPr>
        <p:grpSpPr>
          <a:xfrm flipH="1">
            <a:off x="-12" y="-4"/>
            <a:ext cx="2191588" cy="730392"/>
            <a:chOff x="1358725" y="239400"/>
            <a:chExt cx="1333975" cy="444575"/>
          </a:xfrm>
        </p:grpSpPr>
        <p:sp>
          <p:nvSpPr>
            <p:cNvPr id="66" name="Google Shape;66;p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6"/>
          <p:cNvGrpSpPr/>
          <p:nvPr/>
        </p:nvGrpSpPr>
        <p:grpSpPr>
          <a:xfrm>
            <a:off x="1462363" y="1711388"/>
            <a:ext cx="6076637" cy="3083400"/>
            <a:chOff x="1462363" y="1558988"/>
            <a:chExt cx="6076637" cy="3083400"/>
          </a:xfrm>
        </p:grpSpPr>
        <p:sp>
          <p:nvSpPr>
            <p:cNvPr id="69" name="Google Shape;69;p6"/>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a:off x="1462363" y="1664049"/>
              <a:ext cx="441262" cy="2868057"/>
              <a:chOff x="2249101" y="2730885"/>
              <a:chExt cx="144449" cy="938869"/>
            </a:xfrm>
          </p:grpSpPr>
          <p:grpSp>
            <p:nvGrpSpPr>
              <p:cNvPr id="71" name="Google Shape;71;p6"/>
              <p:cNvGrpSpPr/>
              <p:nvPr/>
            </p:nvGrpSpPr>
            <p:grpSpPr>
              <a:xfrm>
                <a:off x="2308246" y="2735050"/>
                <a:ext cx="85304" cy="931099"/>
                <a:chOff x="2308246" y="2735050"/>
                <a:chExt cx="85304" cy="931099"/>
              </a:xfrm>
            </p:grpSpPr>
            <p:sp>
              <p:nvSpPr>
                <p:cNvPr id="72" name="Google Shape;72;p6"/>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2249101" y="2730885"/>
                <a:ext cx="109152" cy="938869"/>
                <a:chOff x="2249101" y="2730885"/>
                <a:chExt cx="109152" cy="938869"/>
              </a:xfrm>
            </p:grpSpPr>
            <p:sp>
              <p:nvSpPr>
                <p:cNvPr id="83" name="Google Shape;83;p6"/>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872400" y="826025"/>
            <a:ext cx="3573900" cy="1215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7"/>
          <p:cNvSpPr txBox="1">
            <a:spLocks noGrp="1"/>
          </p:cNvSpPr>
          <p:nvPr>
            <p:ph type="subTitle" idx="1"/>
          </p:nvPr>
        </p:nvSpPr>
        <p:spPr>
          <a:xfrm>
            <a:off x="872400" y="1999150"/>
            <a:ext cx="3699600" cy="260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400"/>
            </a:lvl1pPr>
            <a:lvl2pPr lvl="1" algn="ctr" rtl="0">
              <a:lnSpc>
                <a:spcPct val="100000"/>
              </a:lnSpc>
              <a:spcBef>
                <a:spcPts val="0"/>
              </a:spcBef>
              <a:spcAft>
                <a:spcPts val="0"/>
              </a:spcAft>
              <a:buClr>
                <a:srgbClr val="E76A28"/>
              </a:buClr>
              <a:buSzPts val="1100"/>
              <a:buFont typeface="Nunito Light"/>
              <a:buChar char="○"/>
              <a:defRPr/>
            </a:lvl2pPr>
            <a:lvl3pPr lvl="2" algn="ctr" rtl="0">
              <a:lnSpc>
                <a:spcPct val="100000"/>
              </a:lnSpc>
              <a:spcBef>
                <a:spcPts val="1600"/>
              </a:spcBef>
              <a:spcAft>
                <a:spcPts val="0"/>
              </a:spcAft>
              <a:buClr>
                <a:srgbClr val="E76A28"/>
              </a:buClr>
              <a:buSzPts val="1100"/>
              <a:buFont typeface="Nunito Light"/>
              <a:buChar char="■"/>
              <a:defRPr/>
            </a:lvl3pPr>
            <a:lvl4pPr lvl="3" algn="ctr" rtl="0">
              <a:lnSpc>
                <a:spcPct val="100000"/>
              </a:lnSpc>
              <a:spcBef>
                <a:spcPts val="1600"/>
              </a:spcBef>
              <a:spcAft>
                <a:spcPts val="0"/>
              </a:spcAft>
              <a:buClr>
                <a:srgbClr val="E76A28"/>
              </a:buClr>
              <a:buSzPts val="11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100"/>
              <a:buFont typeface="Nunito Light"/>
              <a:buChar char="●"/>
              <a:defRPr/>
            </a:lvl7pPr>
            <a:lvl8pPr lvl="7" algn="ctr" rtl="0">
              <a:lnSpc>
                <a:spcPct val="100000"/>
              </a:lnSpc>
              <a:spcBef>
                <a:spcPts val="1600"/>
              </a:spcBef>
              <a:spcAft>
                <a:spcPts val="0"/>
              </a:spcAft>
              <a:buClr>
                <a:srgbClr val="999999"/>
              </a:buClr>
              <a:buSzPts val="11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96" name="Google Shape;96;p7"/>
          <p:cNvSpPr>
            <a:spLocks noGrp="1"/>
          </p:cNvSpPr>
          <p:nvPr>
            <p:ph type="pic" idx="2"/>
          </p:nvPr>
        </p:nvSpPr>
        <p:spPr>
          <a:xfrm>
            <a:off x="4903750" y="972050"/>
            <a:ext cx="2811000" cy="3631800"/>
          </a:xfrm>
          <a:prstGeom prst="round2DiagRect">
            <a:avLst>
              <a:gd name="adj1" fmla="val 16667"/>
              <a:gd name="adj2" fmla="val 0"/>
            </a:avLst>
          </a:prstGeom>
          <a:noFill/>
          <a:ln>
            <a:noFill/>
          </a:ln>
        </p:spPr>
      </p:sp>
      <p:grpSp>
        <p:nvGrpSpPr>
          <p:cNvPr id="97" name="Google Shape;97;p7"/>
          <p:cNvGrpSpPr/>
          <p:nvPr/>
        </p:nvGrpSpPr>
        <p:grpSpPr>
          <a:xfrm>
            <a:off x="190913" y="783000"/>
            <a:ext cx="408863" cy="834343"/>
            <a:chOff x="158738" y="274450"/>
            <a:chExt cx="408863" cy="834343"/>
          </a:xfrm>
        </p:grpSpPr>
        <p:grpSp>
          <p:nvGrpSpPr>
            <p:cNvPr id="98" name="Google Shape;98;p7"/>
            <p:cNvGrpSpPr/>
            <p:nvPr/>
          </p:nvGrpSpPr>
          <p:grpSpPr>
            <a:xfrm>
              <a:off x="158738" y="626738"/>
              <a:ext cx="109300" cy="109625"/>
              <a:chOff x="9043313" y="2299825"/>
              <a:chExt cx="109300" cy="109625"/>
            </a:xfrm>
          </p:grpSpPr>
          <p:sp>
            <p:nvSpPr>
              <p:cNvPr id="99" name="Google Shape;99;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7"/>
          <p:cNvGrpSpPr/>
          <p:nvPr/>
        </p:nvGrpSpPr>
        <p:grpSpPr>
          <a:xfrm rot="5400000">
            <a:off x="1270312" y="8400"/>
            <a:ext cx="408863" cy="834343"/>
            <a:chOff x="158738" y="274450"/>
            <a:chExt cx="408863" cy="834343"/>
          </a:xfrm>
        </p:grpSpPr>
        <p:grpSp>
          <p:nvGrpSpPr>
            <p:cNvPr id="105" name="Google Shape;105;p7"/>
            <p:cNvGrpSpPr/>
            <p:nvPr/>
          </p:nvGrpSpPr>
          <p:grpSpPr>
            <a:xfrm>
              <a:off x="158738" y="626738"/>
              <a:ext cx="109300" cy="109625"/>
              <a:chOff x="9043313" y="2299825"/>
              <a:chExt cx="109300" cy="109625"/>
            </a:xfrm>
          </p:grpSpPr>
          <p:sp>
            <p:nvSpPr>
              <p:cNvPr id="106" name="Google Shape;106;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rot="850416">
            <a:off x="352919" y="183309"/>
            <a:ext cx="473316" cy="435922"/>
            <a:chOff x="6578186" y="3304323"/>
            <a:chExt cx="592215" cy="545427"/>
          </a:xfrm>
        </p:grpSpPr>
        <p:sp>
          <p:nvSpPr>
            <p:cNvPr id="112" name="Google Shape;112;p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rot="5400000">
            <a:off x="-354175" y="2476377"/>
            <a:ext cx="2264012" cy="3104139"/>
            <a:chOff x="6880000" y="2039350"/>
            <a:chExt cx="2264012" cy="3104139"/>
          </a:xfrm>
        </p:grpSpPr>
        <p:sp>
          <p:nvSpPr>
            <p:cNvPr id="117" name="Google Shape;117;p7"/>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7"/>
          <p:cNvGrpSpPr/>
          <p:nvPr/>
        </p:nvGrpSpPr>
        <p:grpSpPr>
          <a:xfrm rot="10800000" flipH="1">
            <a:off x="7268397" y="11"/>
            <a:ext cx="1875613" cy="2571614"/>
            <a:chOff x="2782925" y="1553350"/>
            <a:chExt cx="879125" cy="1205350"/>
          </a:xfrm>
        </p:grpSpPr>
        <p:sp>
          <p:nvSpPr>
            <p:cNvPr id="120" name="Google Shape;120;p7"/>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TITLE_ONLY_2">
    <p:spTree>
      <p:nvGrpSpPr>
        <p:cNvPr id="1" name="Shape 133"/>
        <p:cNvGrpSpPr/>
        <p:nvPr/>
      </p:nvGrpSpPr>
      <p:grpSpPr>
        <a:xfrm>
          <a:off x="0" y="0"/>
          <a:ext cx="0" cy="0"/>
          <a:chOff x="0" y="0"/>
          <a:chExt cx="0" cy="0"/>
        </a:xfrm>
      </p:grpSpPr>
      <p:grpSp>
        <p:nvGrpSpPr>
          <p:cNvPr id="134" name="Google Shape;134;p13"/>
          <p:cNvGrpSpPr/>
          <p:nvPr/>
        </p:nvGrpSpPr>
        <p:grpSpPr>
          <a:xfrm flipH="1">
            <a:off x="4882400" y="-4"/>
            <a:ext cx="4261609" cy="3427984"/>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2" y="4472153"/>
            <a:ext cx="2191588" cy="730392"/>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3"/>
          <p:cNvGrpSpPr/>
          <p:nvPr/>
        </p:nvGrpSpPr>
        <p:grpSpPr>
          <a:xfrm>
            <a:off x="1462363" y="1558988"/>
            <a:ext cx="6076637" cy="30834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 name="Google Shape;166;p13"/>
          <p:cNvGrpSpPr/>
          <p:nvPr/>
        </p:nvGrpSpPr>
        <p:grpSpPr>
          <a:xfrm>
            <a:off x="8619088" y="3459825"/>
            <a:ext cx="342685" cy="940000"/>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a:off x="188488" y="3637800"/>
            <a:ext cx="408861" cy="834343"/>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6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606223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26" Type="http://schemas.openxmlformats.org/officeDocument/2006/relationships/image" Target="../media/image48.svg"/><Relationship Id="rId3" Type="http://schemas.openxmlformats.org/officeDocument/2006/relationships/slideLayout" Target="../slideLayouts/slideLayout24.xml"/><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audio" Target="../media/media1.mp3"/><Relationship Id="rId16" Type="http://schemas.openxmlformats.org/officeDocument/2006/relationships/image" Target="../media/image38.svg"/><Relationship Id="rId20" Type="http://schemas.openxmlformats.org/officeDocument/2006/relationships/image" Target="../media/image42.svg"/><Relationship Id="rId29" Type="http://schemas.openxmlformats.org/officeDocument/2006/relationships/slide" Target="slide20.xml"/><Relationship Id="rId1" Type="http://schemas.microsoft.com/office/2007/relationships/media" Target="../media/media1.mp3"/><Relationship Id="rId6" Type="http://schemas.openxmlformats.org/officeDocument/2006/relationships/image" Target="../media/image28.svg"/><Relationship Id="rId11" Type="http://schemas.openxmlformats.org/officeDocument/2006/relationships/image" Target="../media/image33.png"/><Relationship Id="rId24" Type="http://schemas.openxmlformats.org/officeDocument/2006/relationships/image" Target="../media/image46.sv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sv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notesSlide" Target="../notesSlides/notesSlide18.xml"/><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 Id="rId27" Type="http://schemas.openxmlformats.org/officeDocument/2006/relationships/image" Target="../media/image49.png"/><Relationship Id="rId30"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svg"/><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5.png"/><Relationship Id="rId18" Type="http://schemas.openxmlformats.org/officeDocument/2006/relationships/image" Target="../media/image56.png"/><Relationship Id="rId3" Type="http://schemas.openxmlformats.org/officeDocument/2006/relationships/image" Target="../media/image28.svg"/><Relationship Id="rId21" Type="http://schemas.openxmlformats.org/officeDocument/2006/relationships/image" Target="../media/image57.png"/><Relationship Id="rId7" Type="http://schemas.openxmlformats.org/officeDocument/2006/relationships/image" Target="../media/image32.svg"/><Relationship Id="rId12" Type="http://schemas.openxmlformats.org/officeDocument/2006/relationships/image" Target="../media/image54.png"/><Relationship Id="rId17" Type="http://schemas.openxmlformats.org/officeDocument/2006/relationships/slide" Target="slide26.xml"/><Relationship Id="rId2" Type="http://schemas.openxmlformats.org/officeDocument/2006/relationships/image" Target="../media/image27.png"/><Relationship Id="rId16" Type="http://schemas.openxmlformats.org/officeDocument/2006/relationships/slide" Target="slide25.xml"/><Relationship Id="rId20" Type="http://schemas.openxmlformats.org/officeDocument/2006/relationships/slide" Target="slide27.xml"/><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53.png"/><Relationship Id="rId5" Type="http://schemas.openxmlformats.org/officeDocument/2006/relationships/image" Target="../media/image30.svg"/><Relationship Id="rId15" Type="http://schemas.openxmlformats.org/officeDocument/2006/relationships/slide" Target="slide23.xml"/><Relationship Id="rId10" Type="http://schemas.openxmlformats.org/officeDocument/2006/relationships/image" Target="../media/image52.png"/><Relationship Id="rId19" Type="http://schemas.openxmlformats.org/officeDocument/2006/relationships/slide" Target="slide24.xml"/><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slide" Target="slide22.xml"/><Relationship Id="rId22" Type="http://schemas.openxmlformats.org/officeDocument/2006/relationships/image" Target="../media/image58.sv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1.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27.png"/><Relationship Id="rId16" Type="http://schemas.openxmlformats.org/officeDocument/2006/relationships/image" Target="../media/image64.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59.png"/><Relationship Id="rId5" Type="http://schemas.openxmlformats.org/officeDocument/2006/relationships/image" Target="../media/image30.svg"/><Relationship Id="rId15" Type="http://schemas.openxmlformats.org/officeDocument/2006/relationships/image" Target="../media/image63.png"/><Relationship Id="rId10" Type="http://schemas.openxmlformats.org/officeDocument/2006/relationships/slide" Target="slide21.xml"/><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9.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slide" Target="slide21.xml"/><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67.svg"/><Relationship Id="rId5" Type="http://schemas.openxmlformats.org/officeDocument/2006/relationships/image" Target="../media/image30.svg"/><Relationship Id="rId10" Type="http://schemas.openxmlformats.org/officeDocument/2006/relationships/image" Target="../media/image66.png"/><Relationship Id="rId4" Type="http://schemas.openxmlformats.org/officeDocument/2006/relationships/image" Target="../media/image29.pn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1.png"/><Relationship Id="rId18" Type="http://schemas.openxmlformats.org/officeDocument/2006/relationships/image" Target="../media/image74.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70.svg"/><Relationship Id="rId17" Type="http://schemas.openxmlformats.org/officeDocument/2006/relationships/image" Target="../media/image73.png"/><Relationship Id="rId2" Type="http://schemas.openxmlformats.org/officeDocument/2006/relationships/image" Target="../media/image27.png"/><Relationship Id="rId16" Type="http://schemas.openxmlformats.org/officeDocument/2006/relationships/image" Target="../media/image72.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69.png"/><Relationship Id="rId5" Type="http://schemas.openxmlformats.org/officeDocument/2006/relationships/image" Target="../media/image30.svg"/><Relationship Id="rId15" Type="http://schemas.openxmlformats.org/officeDocument/2006/relationships/image" Target="../media/image59.png"/><Relationship Id="rId10" Type="http://schemas.openxmlformats.org/officeDocument/2006/relationships/image" Target="../media/image68.png"/><Relationship Id="rId19" Type="http://schemas.openxmlformats.org/officeDocument/2006/relationships/image" Target="../media/image7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9.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slide" Target="slide21.xml"/><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77.svg"/><Relationship Id="rId5" Type="http://schemas.openxmlformats.org/officeDocument/2006/relationships/image" Target="../media/image30.svg"/><Relationship Id="rId10" Type="http://schemas.openxmlformats.org/officeDocument/2006/relationships/image" Target="../media/image76.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78.emf"/></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81.png"/><Relationship Id="rId18" Type="http://schemas.openxmlformats.org/officeDocument/2006/relationships/image" Target="../media/image84.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80.svg"/><Relationship Id="rId17" Type="http://schemas.openxmlformats.org/officeDocument/2006/relationships/image" Target="../media/image83.png"/><Relationship Id="rId2" Type="http://schemas.openxmlformats.org/officeDocument/2006/relationships/image" Target="../media/image27.png"/><Relationship Id="rId16" Type="http://schemas.openxmlformats.org/officeDocument/2006/relationships/image" Target="../media/image82.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79.png"/><Relationship Id="rId5" Type="http://schemas.openxmlformats.org/officeDocument/2006/relationships/image" Target="../media/image30.svg"/><Relationship Id="rId15" Type="http://schemas.openxmlformats.org/officeDocument/2006/relationships/image" Target="../media/image59.png"/><Relationship Id="rId10" Type="http://schemas.openxmlformats.org/officeDocument/2006/relationships/image" Target="../media/image78.png"/><Relationship Id="rId19" Type="http://schemas.openxmlformats.org/officeDocument/2006/relationships/image" Target="../media/image8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8"/>
          <p:cNvSpPr txBox="1">
            <a:spLocks noGrp="1"/>
          </p:cNvSpPr>
          <p:nvPr>
            <p:ph type="ctrTitle"/>
          </p:nvPr>
        </p:nvSpPr>
        <p:spPr>
          <a:xfrm>
            <a:off x="49198" y="1344512"/>
            <a:ext cx="8824013" cy="195120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a:solidFill>
                  <a:schemeClr val="accent6"/>
                </a:solidFill>
                <a:latin typeface="Arial" panose="020B0604020202020204" pitchFamily="34" charset="0"/>
                <a:cs typeface="Arial" panose="020B0604020202020204" pitchFamily="34" charset="0"/>
              </a:rPr>
              <a:t>CHÀO MỪNG CÁC EM </a:t>
            </a:r>
            <a:br>
              <a:rPr lang="en" sz="4000" dirty="0">
                <a:solidFill>
                  <a:schemeClr val="accent6"/>
                </a:solidFill>
                <a:latin typeface="Arial" panose="020B0604020202020204" pitchFamily="34" charset="0"/>
                <a:cs typeface="Arial" panose="020B0604020202020204" pitchFamily="34" charset="0"/>
              </a:rPr>
            </a:br>
            <a:r>
              <a:rPr lang="en" sz="4000" dirty="0">
                <a:solidFill>
                  <a:schemeClr val="accent6"/>
                </a:solidFill>
                <a:latin typeface="Arial" panose="020B0604020202020204" pitchFamily="34" charset="0"/>
                <a:cs typeface="Arial" panose="020B0604020202020204" pitchFamily="34" charset="0"/>
              </a:rPr>
              <a:t>ĐẾN VỚI BÀI GIẢNG HÔM NAY</a:t>
            </a:r>
            <a:endParaRPr sz="4000" dirty="0">
              <a:latin typeface="Arial" panose="020B0604020202020204" pitchFamily="34" charset="0"/>
              <a:cs typeface="Arial" panose="020B0604020202020204" pitchFamily="34" charset="0"/>
            </a:endParaRPr>
          </a:p>
        </p:txBody>
      </p:sp>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240DF478-FE9B-1A5C-59F5-8DF9BC970721}"/>
              </a:ext>
            </a:extLst>
          </p:cNvPr>
          <p:cNvSpPr txBox="1"/>
          <p:nvPr/>
        </p:nvSpPr>
        <p:spPr>
          <a:xfrm>
            <a:off x="1789726" y="2237935"/>
            <a:ext cx="5737543" cy="1695144"/>
          </a:xfrm>
          <a:prstGeom prst="rect">
            <a:avLst/>
          </a:prstGeom>
          <a:noFill/>
        </p:spPr>
        <p:txBody>
          <a:bodyPr wrap="square">
            <a:spAutoFit/>
          </a:bodyPr>
          <a:lstStyle/>
          <a:p>
            <a:pPr algn="just">
              <a:lnSpc>
                <a:spcPct val="150000"/>
              </a:lnSpc>
              <a:spcBef>
                <a:spcPts val="100"/>
              </a:spcBef>
              <a:spcAft>
                <a:spcPts val="100"/>
              </a:spcAft>
            </a:pPr>
            <a:r>
              <a:rPr lang="en-US" sz="2400" kern="100" dirty="0" err="1">
                <a:latin typeface="+mj-lt"/>
                <a:ea typeface="Times New Roman" panose="02020603050405020304" pitchFamily="18" charset="0"/>
                <a:cs typeface="Times New Roman" panose="02020603050405020304" pitchFamily="18" charset="0"/>
              </a:rPr>
              <a:t>Tứ</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giác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lồi</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tứ</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giác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luôn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nằm</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về</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một</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phía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đường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thẳng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chứa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một</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cạnh</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bất</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kì</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tứ</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giác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đó</a:t>
            </a:r>
            <a:r>
              <a:rPr lang="en-US" sz="24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237690" y="806196"/>
            <a:ext cx="2668620" cy="749166"/>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KHÁI NIỆM</a:t>
            </a:r>
          </a:p>
        </p:txBody>
      </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494980" y="327825"/>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tr.99</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ECD6FFAB-267E-B2E0-B2B5-BB207CC5679A}"/>
              </a:ext>
            </a:extLst>
          </p:cNvPr>
          <p:cNvSpPr txBox="1"/>
          <p:nvPr/>
        </p:nvSpPr>
        <p:spPr>
          <a:xfrm>
            <a:off x="449875" y="249842"/>
            <a:ext cx="8229148" cy="1284711"/>
          </a:xfrm>
          <a:prstGeom prst="rect">
            <a:avLst/>
          </a:prstGeom>
          <a:noFill/>
        </p:spPr>
        <p:txBody>
          <a:bodyPr wrap="square">
            <a:spAutoFit/>
          </a:bodyPr>
          <a:lstStyle/>
          <a:p>
            <a:pPr algn="just">
              <a:lnSpc>
                <a:spcPct val="200000"/>
              </a:lnSpc>
              <a:buClrTx/>
              <a:buFontTx/>
              <a:buNone/>
            </a:pPr>
            <a:r>
              <a:rPr lang="en-US" sz="2100" kern="1200" dirty="0">
                <a:solidFill>
                  <a:prstClr val="black"/>
                </a:solidFill>
                <a:latin typeface="+mj-lt"/>
                <a:ea typeface="+mn-ea"/>
                <a:cs typeface="Arial" panose="020B0604020202020204" pitchFamily="34" charset="0"/>
              </a:rPr>
              <a:t>			     Quan </a:t>
            </a:r>
            <a:r>
              <a:rPr lang="en-US" sz="2100" kern="1200" dirty="0" err="1">
                <a:solidFill>
                  <a:prstClr val="black"/>
                </a:solidFill>
                <a:latin typeface="+mj-lt"/>
                <a:ea typeface="+mn-ea"/>
                <a:cs typeface="Arial" panose="020B0604020202020204" pitchFamily="34" charset="0"/>
              </a:rPr>
              <a:t>sát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Hình</a:t>
            </a:r>
            <a:r>
              <a:rPr lang="en-US" sz="2100" kern="1200" dirty="0">
                <a:solidFill>
                  <a:prstClr val="black"/>
                </a:solidFill>
                <a:latin typeface="+mj-lt"/>
                <a:ea typeface="+mn-ea"/>
                <a:cs typeface="Arial" panose="020B0604020202020204" pitchFamily="34" charset="0"/>
              </a:rPr>
              <a:t> 15, </a:t>
            </a:r>
            <a:r>
              <a:rPr lang="en-US" sz="2100" kern="1200" dirty="0" err="1">
                <a:solidFill>
                  <a:prstClr val="black"/>
                </a:solidFill>
                <a:latin typeface="+mj-lt"/>
                <a:ea typeface="+mn-ea"/>
                <a:cs typeface="Arial" panose="020B0604020202020204" pitchFamily="34" charset="0"/>
              </a:rPr>
              <a:t>tứ</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nào</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là</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tứ</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lồi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Đọc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tên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cạnh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đỉnh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góc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tứ</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lồi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đó</a:t>
            </a:r>
            <a:endParaRPr lang="en-US" sz="2100" kern="1200" dirty="0">
              <a:solidFill>
                <a:prstClr val="black"/>
              </a:solidFill>
              <a:latin typeface="+mj-lt"/>
              <a:ea typeface="+mn-ea"/>
              <a:cs typeface="Arial" panose="020B0604020202020204" pitchFamily="34" charset="0"/>
            </a:endParaRPr>
          </a:p>
        </p:txBody>
      </p:sp>
      <p:sp>
        <p:nvSpPr>
          <p:cNvPr id="4" name="Oval Callout 29">
            <a:extLst>
              <a:ext uri="{FF2B5EF4-FFF2-40B4-BE49-F238E27FC236}">
                <a16:creationId xmlns:a16="http://schemas.microsoft.com/office/drawing/2014/main" id="{71ADF563-D090-8AEB-F75A-F12EFD732D06}"/>
              </a:ext>
            </a:extLst>
          </p:cNvPr>
          <p:cNvSpPr/>
          <p:nvPr/>
        </p:nvSpPr>
        <p:spPr>
          <a:xfrm>
            <a:off x="339918" y="2949789"/>
            <a:ext cx="972752" cy="425555"/>
          </a:xfrm>
          <a:prstGeom prst="wedgeEllipseCallout">
            <a:avLst>
              <a:gd name="adj1" fmla="val 3963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7" name="TextBox 6">
            <a:extLst>
              <a:ext uri="{FF2B5EF4-FFF2-40B4-BE49-F238E27FC236}">
                <a16:creationId xmlns:a16="http://schemas.microsoft.com/office/drawing/2014/main" id="{AB59BAA7-9857-51BD-F9BA-91922F29BA18}"/>
              </a:ext>
            </a:extLst>
          </p:cNvPr>
          <p:cNvSpPr txBox="1"/>
          <p:nvPr/>
        </p:nvSpPr>
        <p:spPr>
          <a:xfrm>
            <a:off x="1072972" y="3470894"/>
            <a:ext cx="7524267" cy="1486689"/>
          </a:xfrm>
          <a:prstGeom prst="rect">
            <a:avLst/>
          </a:prstGeom>
          <a:noFill/>
        </p:spPr>
        <p:txBody>
          <a:bodyPr wrap="square">
            <a:spAutoFit/>
          </a:bodyPr>
          <a:lstStyle/>
          <a:p>
            <a:pPr>
              <a:lnSpc>
                <a:spcPct val="150000"/>
              </a:lnSpc>
            </a:pPr>
            <a:r>
              <a:rPr lang="en-US" sz="2100" dirty="0">
                <a:latin typeface="+mj-lt"/>
              </a:rPr>
              <a:t>Trong </a:t>
            </a:r>
            <a:r>
              <a:rPr lang="en-US" sz="2100" dirty="0" err="1">
                <a:latin typeface="+mj-lt"/>
              </a:rPr>
              <a:t>hai</a:t>
            </a:r>
            <a:r>
              <a:rPr lang="en-US" sz="2100" dirty="0">
                <a:latin typeface="+mj-lt"/>
              </a:rPr>
              <a:t> </a:t>
            </a:r>
            <a:r>
              <a:rPr lang="en-US" sz="2100" dirty="0" err="1">
                <a:latin typeface="+mj-lt"/>
              </a:rPr>
              <a:t>tứ</a:t>
            </a:r>
            <a:r>
              <a:rPr lang="en-US" sz="2100" dirty="0">
                <a:latin typeface="+mj-lt"/>
              </a:rPr>
              <a:t> </a:t>
            </a:r>
            <a:r>
              <a:rPr lang="en-US" sz="2100" dirty="0" err="1">
                <a:latin typeface="+mj-lt"/>
              </a:rPr>
              <a:t>giác</a:t>
            </a:r>
            <a:r>
              <a:rPr lang="en-US" sz="2100" dirty="0">
                <a:latin typeface="+mj-lt"/>
              </a:rPr>
              <a:t> ở </a:t>
            </a:r>
            <a:r>
              <a:rPr lang="en-US" sz="2100" dirty="0" err="1">
                <a:latin typeface="+mj-lt"/>
              </a:rPr>
              <a:t>Hình</a:t>
            </a:r>
            <a:r>
              <a:rPr lang="en-US" sz="2100" dirty="0">
                <a:latin typeface="+mj-lt"/>
              </a:rPr>
              <a:t> 15, </a:t>
            </a:r>
            <a:r>
              <a:rPr lang="en-US" sz="2100" dirty="0" err="1">
                <a:latin typeface="+mj-lt"/>
              </a:rPr>
              <a:t>chỉ</a:t>
            </a:r>
            <a:r>
              <a:rPr lang="en-US" sz="2100" dirty="0">
                <a:latin typeface="+mj-lt"/>
              </a:rPr>
              <a:t> </a:t>
            </a:r>
            <a:r>
              <a:rPr lang="en-US" sz="2100" dirty="0" err="1">
                <a:latin typeface="+mj-lt"/>
              </a:rPr>
              <a:t>có</a:t>
            </a:r>
            <a:r>
              <a:rPr lang="en-US" sz="2100" dirty="0">
                <a:latin typeface="+mj-lt"/>
              </a:rPr>
              <a:t> </a:t>
            </a:r>
            <a:r>
              <a:rPr lang="en-US" sz="2100" dirty="0" err="1">
                <a:latin typeface="+mj-lt"/>
              </a:rPr>
              <a:t>tứ</a:t>
            </a:r>
            <a:r>
              <a:rPr lang="en-US" sz="2100" dirty="0">
                <a:latin typeface="+mj-lt"/>
              </a:rPr>
              <a:t> </a:t>
            </a:r>
            <a:r>
              <a:rPr lang="en-US" sz="2100" dirty="0" err="1">
                <a:latin typeface="+mj-lt"/>
              </a:rPr>
              <a:t>giác</a:t>
            </a:r>
            <a:r>
              <a:rPr lang="en-US" sz="2100" dirty="0">
                <a:latin typeface="+mj-lt"/>
              </a:rPr>
              <a:t> GHIK </a:t>
            </a:r>
            <a:r>
              <a:rPr lang="en-US" sz="2100" dirty="0" err="1">
                <a:latin typeface="+mj-lt"/>
              </a:rPr>
              <a:t>luôn</a:t>
            </a:r>
            <a:r>
              <a:rPr lang="en-US" sz="2100" dirty="0">
                <a:latin typeface="+mj-lt"/>
              </a:rPr>
              <a:t> </a:t>
            </a:r>
            <a:r>
              <a:rPr lang="en-US" sz="2100" dirty="0" err="1">
                <a:latin typeface="+mj-lt"/>
              </a:rPr>
              <a:t>nằm</a:t>
            </a:r>
            <a:r>
              <a:rPr lang="en-US" sz="2100" dirty="0">
                <a:latin typeface="+mj-lt"/>
              </a:rPr>
              <a:t> </a:t>
            </a:r>
            <a:r>
              <a:rPr lang="en-US" sz="2100" dirty="0" err="1">
                <a:latin typeface="+mj-lt"/>
              </a:rPr>
              <a:t>về</a:t>
            </a:r>
            <a:r>
              <a:rPr lang="en-US" sz="2100" dirty="0">
                <a:latin typeface="+mj-lt"/>
              </a:rPr>
              <a:t> </a:t>
            </a:r>
            <a:r>
              <a:rPr lang="en-US" sz="2100" dirty="0" err="1">
                <a:latin typeface="+mj-lt"/>
              </a:rPr>
              <a:t>một</a:t>
            </a:r>
            <a:r>
              <a:rPr lang="en-US" sz="2100" dirty="0">
                <a:latin typeface="+mj-lt"/>
              </a:rPr>
              <a:t> </a:t>
            </a:r>
            <a:r>
              <a:rPr lang="en-US" sz="2100" dirty="0" err="1">
                <a:latin typeface="+mj-lt"/>
              </a:rPr>
              <a:t>phía</a:t>
            </a:r>
            <a:r>
              <a:rPr lang="en-US" sz="2100" dirty="0">
                <a:latin typeface="+mj-lt"/>
              </a:rPr>
              <a:t> </a:t>
            </a:r>
            <a:r>
              <a:rPr lang="en-US" sz="2100" dirty="0" err="1">
                <a:latin typeface="+mj-lt"/>
              </a:rPr>
              <a:t>của</a:t>
            </a:r>
            <a:r>
              <a:rPr lang="en-US" sz="2100" dirty="0">
                <a:latin typeface="+mj-lt"/>
              </a:rPr>
              <a:t> </a:t>
            </a:r>
            <a:r>
              <a:rPr lang="en-US" sz="2100" dirty="0" err="1">
                <a:latin typeface="+mj-lt"/>
              </a:rPr>
              <a:t>đường</a:t>
            </a:r>
            <a:r>
              <a:rPr lang="en-US" sz="2100" dirty="0">
                <a:latin typeface="+mj-lt"/>
              </a:rPr>
              <a:t> </a:t>
            </a:r>
            <a:r>
              <a:rPr lang="en-US" sz="2100" dirty="0" err="1">
                <a:latin typeface="+mj-lt"/>
              </a:rPr>
              <a:t>thẳng</a:t>
            </a:r>
            <a:r>
              <a:rPr lang="en-US" sz="2100" dirty="0">
                <a:latin typeface="+mj-lt"/>
              </a:rPr>
              <a:t> </a:t>
            </a:r>
            <a:r>
              <a:rPr lang="en-US" sz="2100" dirty="0" err="1">
                <a:latin typeface="+mj-lt"/>
              </a:rPr>
              <a:t>chứa</a:t>
            </a:r>
            <a:r>
              <a:rPr lang="en-US" sz="2100" dirty="0">
                <a:latin typeface="+mj-lt"/>
              </a:rPr>
              <a:t> </a:t>
            </a:r>
            <a:r>
              <a:rPr lang="en-US" sz="2100" dirty="0" err="1">
                <a:latin typeface="+mj-lt"/>
              </a:rPr>
              <a:t>một</a:t>
            </a:r>
            <a:r>
              <a:rPr lang="en-US" sz="2100" dirty="0">
                <a:latin typeface="+mj-lt"/>
              </a:rPr>
              <a:t> </a:t>
            </a:r>
            <a:r>
              <a:rPr lang="en-US" sz="2100" dirty="0" err="1">
                <a:latin typeface="+mj-lt"/>
              </a:rPr>
              <a:t>cạnh</a:t>
            </a:r>
            <a:r>
              <a:rPr lang="en-US" sz="2100" dirty="0">
                <a:latin typeface="+mj-lt"/>
              </a:rPr>
              <a:t> </a:t>
            </a:r>
            <a:r>
              <a:rPr lang="en-US" sz="2100" dirty="0" err="1">
                <a:latin typeface="+mj-lt"/>
              </a:rPr>
              <a:t>bất</a:t>
            </a:r>
            <a:r>
              <a:rPr lang="en-US" sz="2100" dirty="0">
                <a:latin typeface="+mj-lt"/>
              </a:rPr>
              <a:t> </a:t>
            </a:r>
            <a:r>
              <a:rPr lang="en-US" sz="2100" dirty="0" err="1">
                <a:latin typeface="+mj-lt"/>
              </a:rPr>
              <a:t>kì</a:t>
            </a:r>
            <a:r>
              <a:rPr lang="en-US" sz="2100" dirty="0">
                <a:latin typeface="+mj-lt"/>
              </a:rPr>
              <a:t> </a:t>
            </a:r>
            <a:r>
              <a:rPr lang="en-US" sz="2100" dirty="0" err="1">
                <a:latin typeface="+mj-lt"/>
              </a:rPr>
              <a:t>của</a:t>
            </a:r>
            <a:r>
              <a:rPr lang="en-US" sz="2100" dirty="0">
                <a:latin typeface="+mj-lt"/>
              </a:rPr>
              <a:t> </a:t>
            </a:r>
            <a:r>
              <a:rPr lang="en-US" sz="2100" dirty="0" err="1">
                <a:latin typeface="+mj-lt"/>
              </a:rPr>
              <a:t>tứ</a:t>
            </a:r>
            <a:r>
              <a:rPr lang="en-US" sz="2100" dirty="0">
                <a:latin typeface="+mj-lt"/>
              </a:rPr>
              <a:t> </a:t>
            </a:r>
            <a:r>
              <a:rPr lang="en-US" sz="2100" dirty="0" err="1">
                <a:latin typeface="+mj-lt"/>
              </a:rPr>
              <a:t>giác</a:t>
            </a:r>
            <a:r>
              <a:rPr lang="en-US" sz="2100" dirty="0">
                <a:latin typeface="+mj-lt"/>
              </a:rPr>
              <a:t> </a:t>
            </a:r>
            <a:r>
              <a:rPr lang="en-US" sz="2100" dirty="0" err="1">
                <a:latin typeface="+mj-lt"/>
              </a:rPr>
              <a:t>đó</a:t>
            </a:r>
            <a:r>
              <a:rPr lang="en-US" sz="2100" dirty="0">
                <a:latin typeface="+mj-lt"/>
              </a:rPr>
              <a:t> </a:t>
            </a:r>
            <a:r>
              <a:rPr lang="en-US" sz="2100" dirty="0" err="1">
                <a:latin typeface="+mj-lt"/>
              </a:rPr>
              <a:t>nên</a:t>
            </a:r>
            <a:r>
              <a:rPr lang="en-US" sz="2100" dirty="0">
                <a:latin typeface="+mj-lt"/>
              </a:rPr>
              <a:t> </a:t>
            </a:r>
            <a:r>
              <a:rPr lang="en-US" sz="2100" dirty="0" err="1">
                <a:latin typeface="+mj-lt"/>
              </a:rPr>
              <a:t>tứ</a:t>
            </a:r>
            <a:r>
              <a:rPr lang="en-US" sz="2100" dirty="0">
                <a:latin typeface="+mj-lt"/>
              </a:rPr>
              <a:t> </a:t>
            </a:r>
            <a:r>
              <a:rPr lang="en-US" sz="2100" dirty="0" err="1">
                <a:latin typeface="+mj-lt"/>
              </a:rPr>
              <a:t>giác</a:t>
            </a:r>
            <a:r>
              <a:rPr lang="en-US" sz="2100" dirty="0">
                <a:latin typeface="+mj-lt"/>
              </a:rPr>
              <a:t> GHIK </a:t>
            </a:r>
            <a:r>
              <a:rPr lang="en-US" sz="2100" dirty="0" err="1">
                <a:latin typeface="+mj-lt"/>
              </a:rPr>
              <a:t>là</a:t>
            </a:r>
            <a:r>
              <a:rPr lang="en-US" sz="2100" dirty="0">
                <a:latin typeface="+mj-lt"/>
              </a:rPr>
              <a:t> </a:t>
            </a:r>
            <a:r>
              <a:rPr lang="en-US" sz="2100" dirty="0" err="1">
                <a:latin typeface="+mj-lt"/>
              </a:rPr>
              <a:t>tứ</a:t>
            </a:r>
            <a:r>
              <a:rPr lang="en-US" sz="2100" dirty="0">
                <a:latin typeface="+mj-lt"/>
              </a:rPr>
              <a:t> </a:t>
            </a:r>
            <a:r>
              <a:rPr lang="en-US" sz="2100" dirty="0" err="1">
                <a:latin typeface="+mj-lt"/>
              </a:rPr>
              <a:t>giác</a:t>
            </a:r>
            <a:r>
              <a:rPr lang="en-US" sz="2100" dirty="0">
                <a:latin typeface="+mj-lt"/>
              </a:rPr>
              <a:t> </a:t>
            </a:r>
            <a:r>
              <a:rPr lang="en-US" sz="2100" dirty="0" err="1">
                <a:latin typeface="+mj-lt"/>
              </a:rPr>
              <a:t>lồi</a:t>
            </a:r>
            <a:endParaRPr lang="en-US" sz="2100" dirty="0">
              <a:latin typeface="+mj-lt"/>
            </a:endParaRPr>
          </a:p>
        </p:txBody>
      </p:sp>
      <p:pic>
        <p:nvPicPr>
          <p:cNvPr id="8" name="Picture 7">
            <a:extLst>
              <a:ext uri="{FF2B5EF4-FFF2-40B4-BE49-F238E27FC236}">
                <a16:creationId xmlns:a16="http://schemas.microsoft.com/office/drawing/2014/main" id="{7A0959DE-614B-665B-59C3-FF2F55F3D2E3}"/>
              </a:ext>
            </a:extLst>
          </p:cNvPr>
          <p:cNvPicPr>
            <a:picLocks noChangeAspect="1"/>
          </p:cNvPicPr>
          <p:nvPr/>
        </p:nvPicPr>
        <p:blipFill rotWithShape="1">
          <a:blip r:embed="rId3"/>
          <a:srcRect l="21081" t="15707" r="20540" b="40229"/>
          <a:stretch/>
        </p:blipFill>
        <p:spPr>
          <a:xfrm>
            <a:off x="2457622" y="1769638"/>
            <a:ext cx="4213654" cy="1604223"/>
          </a:xfrm>
          <a:prstGeom prst="rect">
            <a:avLst/>
          </a:prstGeom>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475326" y="276377"/>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tr.99</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ECD6FFAB-267E-B2E0-B2B5-BB207CC5679A}"/>
              </a:ext>
            </a:extLst>
          </p:cNvPr>
          <p:cNvSpPr txBox="1"/>
          <p:nvPr/>
        </p:nvSpPr>
        <p:spPr>
          <a:xfrm>
            <a:off x="430221" y="198394"/>
            <a:ext cx="8229148" cy="1284711"/>
          </a:xfrm>
          <a:prstGeom prst="rect">
            <a:avLst/>
          </a:prstGeom>
          <a:noFill/>
        </p:spPr>
        <p:txBody>
          <a:bodyPr wrap="square">
            <a:spAutoFit/>
          </a:bodyPr>
          <a:lstStyle/>
          <a:p>
            <a:pPr algn="just">
              <a:lnSpc>
                <a:spcPct val="200000"/>
              </a:lnSpc>
              <a:buClrTx/>
              <a:buFontTx/>
              <a:buNone/>
            </a:pPr>
            <a:r>
              <a:rPr lang="en-US" sz="2100" kern="1200" dirty="0">
                <a:solidFill>
                  <a:prstClr val="black"/>
                </a:solidFill>
                <a:latin typeface="+mj-lt"/>
                <a:ea typeface="+mn-ea"/>
                <a:cs typeface="Arial" panose="020B0604020202020204" pitchFamily="34" charset="0"/>
              </a:rPr>
              <a:t>			     Quan </a:t>
            </a:r>
            <a:r>
              <a:rPr lang="en-US" sz="2100" kern="1200" dirty="0" err="1">
                <a:solidFill>
                  <a:prstClr val="black"/>
                </a:solidFill>
                <a:latin typeface="+mj-lt"/>
                <a:ea typeface="+mn-ea"/>
                <a:cs typeface="Arial" panose="020B0604020202020204" pitchFamily="34" charset="0"/>
              </a:rPr>
              <a:t>sát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Hình</a:t>
            </a:r>
            <a:r>
              <a:rPr lang="en-US" sz="2100" kern="1200" dirty="0">
                <a:solidFill>
                  <a:prstClr val="black"/>
                </a:solidFill>
                <a:latin typeface="+mj-lt"/>
                <a:ea typeface="+mn-ea"/>
                <a:cs typeface="Arial" panose="020B0604020202020204" pitchFamily="34" charset="0"/>
              </a:rPr>
              <a:t> 15, </a:t>
            </a:r>
            <a:r>
              <a:rPr lang="en-US" sz="2100" kern="1200" dirty="0" err="1">
                <a:solidFill>
                  <a:prstClr val="black"/>
                </a:solidFill>
                <a:latin typeface="+mj-lt"/>
                <a:ea typeface="+mn-ea"/>
                <a:cs typeface="Arial" panose="020B0604020202020204" pitchFamily="34" charset="0"/>
              </a:rPr>
              <a:t>tứ</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nào</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là</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tứ</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lồi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Đọc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tên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cạnh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đỉnh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góc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tứ</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lồi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đó</a:t>
            </a:r>
            <a:endParaRPr lang="en-US" sz="2100" kern="1200" dirty="0">
              <a:solidFill>
                <a:prstClr val="black"/>
              </a:solidFill>
              <a:latin typeface="+mj-lt"/>
              <a:ea typeface="+mn-ea"/>
              <a:cs typeface="Arial" panose="020B0604020202020204" pitchFamily="34" charset="0"/>
            </a:endParaRPr>
          </a:p>
        </p:txBody>
      </p:sp>
      <p:sp>
        <p:nvSpPr>
          <p:cNvPr id="4" name="Oval Callout 29">
            <a:extLst>
              <a:ext uri="{FF2B5EF4-FFF2-40B4-BE49-F238E27FC236}">
                <a16:creationId xmlns:a16="http://schemas.microsoft.com/office/drawing/2014/main" id="{71ADF563-D090-8AEB-F75A-F12EFD732D06}"/>
              </a:ext>
            </a:extLst>
          </p:cNvPr>
          <p:cNvSpPr/>
          <p:nvPr/>
        </p:nvSpPr>
        <p:spPr>
          <a:xfrm>
            <a:off x="193577" y="1581557"/>
            <a:ext cx="972752" cy="425555"/>
          </a:xfrm>
          <a:prstGeom prst="wedgeEllipseCallout">
            <a:avLst>
              <a:gd name="adj1" fmla="val 33286"/>
              <a:gd name="adj2" fmla="val 77776"/>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1050317" y="1894477"/>
                <a:ext cx="4003598" cy="1983300"/>
              </a:xfrm>
              <a:prstGeom prst="rect">
                <a:avLst/>
              </a:prstGeom>
              <a:noFill/>
            </p:spPr>
            <p:txBody>
              <a:bodyPr wrap="square">
                <a:spAutoFit/>
              </a:bodyPr>
              <a:lstStyle/>
              <a:p>
                <a:pPr>
                  <a:lnSpc>
                    <a:spcPct val="150000"/>
                  </a:lnSpc>
                </a:pPr>
                <a:r>
                  <a:rPr lang="en-US" sz="2100" dirty="0">
                    <a:latin typeface="+mj-lt"/>
                  </a:rPr>
                  <a:t>Tứ </a:t>
                </a:r>
                <a:r>
                  <a:rPr lang="en-US" sz="2100" dirty="0" err="1">
                    <a:latin typeface="+mj-lt"/>
                  </a:rPr>
                  <a:t>giác</a:t>
                </a:r>
                <a:r>
                  <a:rPr lang="en-US" sz="2100" dirty="0">
                    <a:latin typeface="+mj-lt"/>
                  </a:rPr>
                  <a:t> GHIK </a:t>
                </a:r>
                <a:r>
                  <a:rPr lang="en-US" sz="2100" dirty="0" err="1">
                    <a:latin typeface="+mj-lt"/>
                  </a:rPr>
                  <a:t>có</a:t>
                </a:r>
                <a:r>
                  <a:rPr lang="en-US" sz="2100" dirty="0">
                    <a:latin typeface="+mj-lt"/>
                  </a:rPr>
                  <a:t> </a:t>
                </a:r>
              </a:p>
              <a:p>
                <a:pPr>
                  <a:lnSpc>
                    <a:spcPct val="150000"/>
                  </a:lnSpc>
                </a:pPr>
                <a:r>
                  <a:rPr lang="en-US" sz="2100" dirty="0" err="1">
                    <a:latin typeface="+mj-lt"/>
                  </a:rPr>
                  <a:t>các</a:t>
                </a:r>
                <a:r>
                  <a:rPr lang="en-US" sz="2100" dirty="0">
                    <a:latin typeface="+mj-lt"/>
                  </a:rPr>
                  <a:t> </a:t>
                </a:r>
                <a:r>
                  <a:rPr lang="en-US" sz="2100" dirty="0" err="1">
                    <a:latin typeface="+mj-lt"/>
                  </a:rPr>
                  <a:t>cạnh</a:t>
                </a:r>
                <a:r>
                  <a:rPr lang="en-US" sz="2100" dirty="0">
                    <a:latin typeface="+mj-lt"/>
                  </a:rPr>
                  <a:t> </a:t>
                </a:r>
                <a:r>
                  <a:rPr lang="en-US" sz="2100" dirty="0" err="1">
                    <a:latin typeface="+mj-lt"/>
                  </a:rPr>
                  <a:t>là</a:t>
                </a:r>
                <a:r>
                  <a:rPr lang="en-US" sz="2100" dirty="0">
                    <a:latin typeface="+mj-lt"/>
                  </a:rPr>
                  <a:t>: GH, HI, IK, KG; </a:t>
                </a:r>
              </a:p>
              <a:p>
                <a:pPr>
                  <a:lnSpc>
                    <a:spcPct val="150000"/>
                  </a:lnSpc>
                </a:pPr>
                <a:r>
                  <a:rPr lang="en-US" sz="2100" dirty="0" err="1">
                    <a:latin typeface="+mj-lt"/>
                  </a:rPr>
                  <a:t>các</a:t>
                </a:r>
                <a:r>
                  <a:rPr lang="en-US" sz="2100" dirty="0">
                    <a:latin typeface="+mj-lt"/>
                  </a:rPr>
                  <a:t> </a:t>
                </a:r>
                <a:r>
                  <a:rPr lang="en-US" sz="2100" dirty="0" err="1">
                    <a:latin typeface="+mj-lt"/>
                  </a:rPr>
                  <a:t>đỉnh</a:t>
                </a:r>
                <a:r>
                  <a:rPr lang="en-US" sz="2100" dirty="0">
                    <a:latin typeface="+mj-lt"/>
                  </a:rPr>
                  <a:t> </a:t>
                </a:r>
                <a:r>
                  <a:rPr lang="en-US" sz="2100" dirty="0" err="1">
                    <a:latin typeface="+mj-lt"/>
                  </a:rPr>
                  <a:t>là</a:t>
                </a:r>
                <a:r>
                  <a:rPr lang="en-US" sz="2100" dirty="0">
                    <a:latin typeface="+mj-lt"/>
                  </a:rPr>
                  <a:t>: G, H, I, K; </a:t>
                </a:r>
              </a:p>
              <a:p>
                <a:pPr>
                  <a:lnSpc>
                    <a:spcPct val="150000"/>
                  </a:lnSpc>
                </a:pPr>
                <a:r>
                  <a:rPr lang="en-US" sz="2100" dirty="0" err="1">
                    <a:latin typeface="+mj-lt"/>
                  </a:rPr>
                  <a:t>các</a:t>
                </a:r>
                <a:r>
                  <a:rPr lang="en-US" sz="2100" dirty="0">
                    <a:latin typeface="+mj-lt"/>
                  </a:rPr>
                  <a:t> </a:t>
                </a:r>
                <a:r>
                  <a:rPr lang="en-US" sz="2100" dirty="0" err="1">
                    <a:latin typeface="+mj-lt"/>
                  </a:rPr>
                  <a:t>góc</a:t>
                </a:r>
                <a:r>
                  <a:rPr lang="en-US" sz="2100" dirty="0">
                    <a:latin typeface="+mj-lt"/>
                  </a:rPr>
                  <a:t> </a:t>
                </a:r>
                <a:r>
                  <a:rPr lang="en-US" sz="2100" dirty="0" err="1">
                    <a:latin typeface="+mj-lt"/>
                  </a:rPr>
                  <a:t>là</a:t>
                </a:r>
                <a:r>
                  <a:rPr lang="en-US" sz="2100" dirty="0">
                    <a:latin typeface="+mj-lt"/>
                  </a:rPr>
                  <a:t>: </a:t>
                </a:r>
                <a14:m>
                  <m:oMath xmlns:m="http://schemas.openxmlformats.org/officeDocument/2006/math">
                    <m:acc>
                      <m:accPr>
                        <m:chr m:val="̂"/>
                        <m:ctrlPr>
                          <a:rPr lang="en-US" sz="2100" b="0" i="1" smtClean="0">
                            <a:latin typeface="Cambria Math" panose="02040503050406030204" pitchFamily="18" charset="0"/>
                          </a:rPr>
                        </m:ctrlPr>
                      </m:accPr>
                      <m:e>
                        <m:r>
                          <a:rPr lang="en-US" sz="2100" b="0" i="1" smtClean="0">
                            <a:latin typeface="Cambria Math" panose="02040503050406030204" pitchFamily="18" charset="0"/>
                          </a:rPr>
                          <m:t>𝐺</m:t>
                        </m:r>
                      </m:e>
                    </m:acc>
                  </m:oMath>
                </a14:m>
                <a:r>
                  <a:rPr lang="en-US" sz="2100" dirty="0">
                    <a:latin typeface="+mj-lt"/>
                  </a:rPr>
                  <a:t>, </a:t>
                </a:r>
                <a14:m>
                  <m:oMath xmlns:m="http://schemas.openxmlformats.org/officeDocument/2006/math">
                    <m:acc>
                      <m:accPr>
                        <m:chr m:val="̂"/>
                        <m:ctrlPr>
                          <a:rPr lang="en-US" sz="2100" b="0" i="1" smtClean="0">
                            <a:latin typeface="Cambria Math" panose="02040503050406030204" pitchFamily="18" charset="0"/>
                          </a:rPr>
                        </m:ctrlPr>
                      </m:accPr>
                      <m:e>
                        <m:r>
                          <a:rPr lang="en-US" sz="2100" b="0" i="1" smtClean="0">
                            <a:latin typeface="Cambria Math" panose="02040503050406030204" pitchFamily="18" charset="0"/>
                          </a:rPr>
                          <m:t>𝐻</m:t>
                        </m:r>
                      </m:e>
                    </m:acc>
                  </m:oMath>
                </a14:m>
                <a:r>
                  <a:rPr lang="en-US" sz="2100" dirty="0">
                    <a:latin typeface="+mj-lt"/>
                  </a:rPr>
                  <a:t>, </a:t>
                </a:r>
                <a14:m>
                  <m:oMath xmlns:m="http://schemas.openxmlformats.org/officeDocument/2006/math">
                    <m:acc>
                      <m:accPr>
                        <m:chr m:val="̂"/>
                        <m:ctrlPr>
                          <a:rPr lang="en-US" sz="2100" b="0" i="1" smtClean="0">
                            <a:latin typeface="Cambria Math" panose="02040503050406030204" pitchFamily="18" charset="0"/>
                          </a:rPr>
                        </m:ctrlPr>
                      </m:accPr>
                      <m:e>
                        <m:r>
                          <a:rPr lang="en-US" sz="2100" b="0" i="1" smtClean="0">
                            <a:latin typeface="Cambria Math" panose="02040503050406030204" pitchFamily="18" charset="0"/>
                          </a:rPr>
                          <m:t>𝐼</m:t>
                        </m:r>
                      </m:e>
                    </m:acc>
                  </m:oMath>
                </a14:m>
                <a:r>
                  <a:rPr lang="en-US" sz="2100" dirty="0">
                    <a:latin typeface="+mj-lt"/>
                  </a:rPr>
                  <a:t>, </a:t>
                </a:r>
                <a14:m>
                  <m:oMath xmlns:m="http://schemas.openxmlformats.org/officeDocument/2006/math">
                    <m:acc>
                      <m:accPr>
                        <m:chr m:val="̂"/>
                        <m:ctrlPr>
                          <a:rPr lang="en-US" sz="2100" b="0" i="1" smtClean="0">
                            <a:latin typeface="Cambria Math" panose="02040503050406030204" pitchFamily="18" charset="0"/>
                          </a:rPr>
                        </m:ctrlPr>
                      </m:accPr>
                      <m:e>
                        <m:r>
                          <a:rPr lang="en-US" sz="2100" b="0" i="1" smtClean="0">
                            <a:latin typeface="Cambria Math" panose="02040503050406030204" pitchFamily="18" charset="0"/>
                          </a:rPr>
                          <m:t>𝐾</m:t>
                        </m:r>
                      </m:e>
                    </m:acc>
                  </m:oMath>
                </a14:m>
                <a:endParaRPr lang="en-US" sz="2100" dirty="0">
                  <a:latin typeface="+mj-lt"/>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1050317" y="1894477"/>
                <a:ext cx="4003598" cy="1983300"/>
              </a:xfrm>
              <a:prstGeom prst="rect">
                <a:avLst/>
              </a:prstGeom>
              <a:blipFill>
                <a:blip r:embed="rId3"/>
                <a:stretch>
                  <a:fillRect l="-1826" b="-492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A0959DE-614B-665B-59C3-FF2F55F3D2E3}"/>
              </a:ext>
            </a:extLst>
          </p:cNvPr>
          <p:cNvPicPr>
            <a:picLocks noChangeAspect="1"/>
          </p:cNvPicPr>
          <p:nvPr/>
        </p:nvPicPr>
        <p:blipFill rotWithShape="1">
          <a:blip r:embed="rId4"/>
          <a:srcRect l="21081" t="15707" r="20540" b="40229"/>
          <a:stretch/>
        </p:blipFill>
        <p:spPr>
          <a:xfrm>
            <a:off x="4572000" y="2137266"/>
            <a:ext cx="4217951" cy="1605859"/>
          </a:xfrm>
          <a:prstGeom prst="rect">
            <a:avLst/>
          </a:prstGeom>
        </p:spPr>
      </p:pic>
      <p:sp>
        <p:nvSpPr>
          <p:cNvPr id="6" name="TextBox 5">
            <a:extLst>
              <a:ext uri="{FF2B5EF4-FFF2-40B4-BE49-F238E27FC236}">
                <a16:creationId xmlns:a16="http://schemas.microsoft.com/office/drawing/2014/main" id="{B6B73818-EAD8-85D5-2850-0914DF76F6A0}"/>
              </a:ext>
            </a:extLst>
          </p:cNvPr>
          <p:cNvSpPr txBox="1"/>
          <p:nvPr/>
        </p:nvSpPr>
        <p:spPr>
          <a:xfrm>
            <a:off x="679953" y="3877777"/>
            <a:ext cx="7870185" cy="1001941"/>
          </a:xfrm>
          <a:prstGeom prst="rect">
            <a:avLst/>
          </a:prstGeom>
          <a:noFill/>
        </p:spPr>
        <p:txBody>
          <a:bodyPr wrap="square">
            <a:spAutoFit/>
          </a:bodyPr>
          <a:lstStyle/>
          <a:p>
            <a:pPr>
              <a:lnSpc>
                <a:spcPct val="150000"/>
              </a:lnSpc>
            </a:pPr>
            <a:r>
              <a:rPr lang="en-US" sz="2100" b="1" i="1" dirty="0">
                <a:effectLst/>
                <a:latin typeface="+mj-lt"/>
                <a:ea typeface="Times New Roman" panose="02020603050405020304" pitchFamily="18" charset="0"/>
                <a:cs typeface="Times New Roman" panose="02020603050405020304" pitchFamily="18" charset="0"/>
              </a:rPr>
              <a:t>Quy </a:t>
            </a:r>
            <a:r>
              <a:rPr lang="en-US" sz="2100" b="1" i="1" dirty="0" err="1">
                <a:effectLst/>
                <a:latin typeface="+mj-lt"/>
                <a:ea typeface="Times New Roman" panose="02020603050405020304" pitchFamily="18" charset="0"/>
              </a:rPr>
              <a:t>ướ</a:t>
            </a:r>
            <a:r>
              <a:rPr lang="en-US" sz="2100" b="1" i="1" dirty="0" err="1">
                <a:effectLst/>
                <a:latin typeface="+mj-lt"/>
                <a:ea typeface="Times New Roman" panose="02020603050405020304" pitchFamily="18" charset="0"/>
                <a:cs typeface="Times New Roman" panose="02020603050405020304" pitchFamily="18" charset="0"/>
              </a:rPr>
              <a:t>c</a:t>
            </a:r>
            <a:r>
              <a:rPr lang="en-US" sz="2100" b="1" i="1" dirty="0">
                <a:effectLst/>
                <a:latin typeface="+mj-lt"/>
                <a:ea typeface="Times New Roman" panose="02020603050405020304" pitchFamily="18" charset="0"/>
                <a:cs typeface="Times New Roman" panose="02020603050405020304" pitchFamily="18" charset="0"/>
              </a:rPr>
              <a:t>:</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T</a:t>
            </a:r>
            <a:r>
              <a:rPr lang="en-US" sz="2100" i="1" dirty="0" err="1">
                <a:effectLst/>
                <a:latin typeface="+mj-lt"/>
                <a:ea typeface="Times New Roman" panose="02020603050405020304" pitchFamily="18" charset="0"/>
              </a:rPr>
              <a:t>ừ</a:t>
            </a:r>
            <a:r>
              <a:rPr lang="en-US" sz="2100" i="1" dirty="0">
                <a:effectLst/>
                <a:latin typeface="+mj-lt"/>
                <a:ea typeface="Times New Roman" panose="02020603050405020304" pitchFamily="18" charset="0"/>
                <a:cs typeface="Times New Roman" panose="02020603050405020304" pitchFamily="18" charset="0"/>
              </a:rPr>
              <a:t> nay </a:t>
            </a:r>
            <a:r>
              <a:rPr lang="en-US" sz="2100" i="1" dirty="0" err="1">
                <a:effectLst/>
                <a:latin typeface="+mj-lt"/>
                <a:ea typeface="Times New Roman" panose="02020603050405020304" pitchFamily="18" charset="0"/>
                <a:cs typeface="Times New Roman" panose="02020603050405020304" pitchFamily="18" charset="0"/>
              </a:rPr>
              <a:t>v</a:t>
            </a:r>
            <a:r>
              <a:rPr lang="en-US" sz="2100" i="1" dirty="0" err="1">
                <a:effectLst/>
                <a:latin typeface="+mj-lt"/>
                <a:ea typeface="Times New Roman" panose="02020603050405020304" pitchFamily="18" charset="0"/>
              </a:rPr>
              <a:t>ề</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sau</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khi</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n</a:t>
            </a:r>
            <a:r>
              <a:rPr lang="en-US" sz="2100" i="1" dirty="0" err="1">
                <a:effectLst/>
                <a:latin typeface="+mj-lt"/>
                <a:ea typeface="Times New Roman" panose="02020603050405020304" pitchFamily="18" charset="0"/>
              </a:rPr>
              <a:t>ó</a:t>
            </a:r>
            <a:r>
              <a:rPr lang="en-US" sz="2100" i="1" dirty="0" err="1">
                <a:effectLst/>
                <a:latin typeface="+mj-lt"/>
                <a:ea typeface="Times New Roman" panose="02020603050405020304" pitchFamily="18" charset="0"/>
                <a:cs typeface="Times New Roman" panose="02020603050405020304" pitchFamily="18" charset="0"/>
              </a:rPr>
              <a:t>i</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v</a:t>
            </a:r>
            <a:r>
              <a:rPr lang="en-US" sz="2100" i="1" dirty="0" err="1">
                <a:effectLst/>
                <a:latin typeface="+mj-lt"/>
                <a:ea typeface="Times New Roman" panose="02020603050405020304" pitchFamily="18" charset="0"/>
              </a:rPr>
              <a:t>ề</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t</a:t>
            </a:r>
            <a:r>
              <a:rPr lang="en-US" sz="2100" i="1" dirty="0" err="1">
                <a:effectLst/>
                <a:latin typeface="+mj-lt"/>
                <a:ea typeface="Times New Roman" panose="02020603050405020304" pitchFamily="18" charset="0"/>
              </a:rPr>
              <a:t>ứ</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gi</a:t>
            </a:r>
            <a:r>
              <a:rPr lang="en-US" sz="2100" i="1" dirty="0" err="1">
                <a:effectLst/>
                <a:latin typeface="+mj-lt"/>
                <a:ea typeface="Times New Roman" panose="02020603050405020304" pitchFamily="18" charset="0"/>
              </a:rPr>
              <a:t>á</a:t>
            </a:r>
            <a:r>
              <a:rPr lang="en-US" sz="2100" i="1" dirty="0" err="1">
                <a:effectLst/>
                <a:latin typeface="+mj-lt"/>
                <a:ea typeface="Times New Roman" panose="02020603050405020304" pitchFamily="18" charset="0"/>
                <a:cs typeface="Times New Roman" panose="02020603050405020304" pitchFamily="18" charset="0"/>
              </a:rPr>
              <a:t>c</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m</a:t>
            </a:r>
            <a:r>
              <a:rPr lang="en-US" sz="2100" i="1" dirty="0" err="1">
                <a:effectLst/>
                <a:latin typeface="+mj-lt"/>
                <a:ea typeface="Times New Roman" panose="02020603050405020304" pitchFamily="18" charset="0"/>
              </a:rPr>
              <a:t>à</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kh</a:t>
            </a:r>
            <a:r>
              <a:rPr lang="en-US" sz="2100" i="1" dirty="0" err="1">
                <a:effectLst/>
                <a:latin typeface="+mj-lt"/>
                <a:ea typeface="Times New Roman" panose="02020603050405020304" pitchFamily="18" charset="0"/>
              </a:rPr>
              <a:t>ô</a:t>
            </a:r>
            <a:r>
              <a:rPr lang="en-US" sz="2100" i="1" dirty="0" err="1">
                <a:effectLst/>
                <a:latin typeface="+mj-lt"/>
                <a:ea typeface="Times New Roman" panose="02020603050405020304" pitchFamily="18" charset="0"/>
                <a:cs typeface="Times New Roman" panose="02020603050405020304" pitchFamily="18" charset="0"/>
              </a:rPr>
              <a:t>ng</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c</a:t>
            </a:r>
            <a:r>
              <a:rPr lang="en-US" sz="2100" i="1" dirty="0" err="1">
                <a:effectLst/>
                <a:latin typeface="+mj-lt"/>
                <a:ea typeface="Times New Roman" panose="02020603050405020304" pitchFamily="18" charset="0"/>
              </a:rPr>
              <a:t>ó</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ch</a:t>
            </a:r>
            <a:r>
              <a:rPr lang="en-US" sz="2100" i="1" dirty="0" err="1">
                <a:effectLst/>
                <a:latin typeface="+mj-lt"/>
                <a:ea typeface="Times New Roman" panose="02020603050405020304" pitchFamily="18" charset="0"/>
              </a:rPr>
              <a:t>ú</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th</a:t>
            </a:r>
            <a:r>
              <a:rPr lang="en-US" sz="2100" i="1" dirty="0" err="1">
                <a:effectLst/>
                <a:latin typeface="+mj-lt"/>
                <a:ea typeface="Times New Roman" panose="02020603050405020304" pitchFamily="18" charset="0"/>
              </a:rPr>
              <a:t>í</a:t>
            </a:r>
            <a:r>
              <a:rPr lang="en-US" sz="2100" i="1" dirty="0" err="1">
                <a:effectLst/>
                <a:latin typeface="+mj-lt"/>
                <a:ea typeface="Times New Roman" panose="02020603050405020304" pitchFamily="18" charset="0"/>
                <a:cs typeface="Times New Roman" panose="02020603050405020304" pitchFamily="18" charset="0"/>
              </a:rPr>
              <a:t>ch</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g</a:t>
            </a:r>
            <a:r>
              <a:rPr lang="en-US" sz="2100" i="1" dirty="0" err="1">
                <a:effectLst/>
                <a:latin typeface="+mj-lt"/>
                <a:ea typeface="Times New Roman" panose="02020603050405020304" pitchFamily="18" charset="0"/>
              </a:rPr>
              <a:t>ì</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th</a:t>
            </a:r>
            <a:r>
              <a:rPr lang="en-US" sz="2100" i="1" dirty="0" err="1">
                <a:effectLst/>
                <a:latin typeface="+mj-lt"/>
                <a:ea typeface="Times New Roman" panose="02020603050405020304" pitchFamily="18" charset="0"/>
              </a:rPr>
              <a:t>ê</a:t>
            </a:r>
            <a:r>
              <a:rPr lang="en-US" sz="2100" i="1" dirty="0" err="1">
                <a:effectLst/>
                <a:latin typeface="+mj-lt"/>
                <a:ea typeface="Times New Roman" panose="02020603050405020304" pitchFamily="18" charset="0"/>
                <a:cs typeface="Times New Roman" panose="02020603050405020304" pitchFamily="18" charset="0"/>
              </a:rPr>
              <a:t>m</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th</a:t>
            </a:r>
            <a:r>
              <a:rPr lang="en-US" sz="2100" i="1" dirty="0" err="1">
                <a:effectLst/>
                <a:latin typeface="+mj-lt"/>
                <a:ea typeface="Times New Roman" panose="02020603050405020304" pitchFamily="18" charset="0"/>
              </a:rPr>
              <a:t>ì</a:t>
            </a:r>
            <a:r>
              <a:rPr lang="en-US" sz="2100" i="1" dirty="0">
                <a:effectLst/>
                <a:latin typeface="+mj-lt"/>
                <a:ea typeface="Times New Roman" panose="02020603050405020304" pitchFamily="18" charset="0"/>
                <a:cs typeface="Times New Roman" panose="02020603050405020304" pitchFamily="18" charset="0"/>
              </a:rPr>
              <a:t> ta </a:t>
            </a:r>
            <a:r>
              <a:rPr lang="en-US" sz="2100" i="1" dirty="0" err="1">
                <a:effectLst/>
                <a:latin typeface="+mj-lt"/>
                <a:ea typeface="Times New Roman" panose="02020603050405020304" pitchFamily="18" charset="0"/>
                <a:cs typeface="Times New Roman" panose="02020603050405020304" pitchFamily="18" charset="0"/>
              </a:rPr>
              <a:t>hi</a:t>
            </a:r>
            <a:r>
              <a:rPr lang="en-US" sz="2100" i="1" dirty="0" err="1">
                <a:effectLst/>
                <a:latin typeface="+mj-lt"/>
                <a:ea typeface="Times New Roman" panose="02020603050405020304" pitchFamily="18" charset="0"/>
              </a:rPr>
              <a:t>ể</a:t>
            </a:r>
            <a:r>
              <a:rPr lang="en-US" sz="2100" i="1" dirty="0" err="1">
                <a:effectLst/>
                <a:latin typeface="+mj-lt"/>
                <a:ea typeface="Times New Roman" panose="02020603050405020304" pitchFamily="18" charset="0"/>
                <a:cs typeface="Times New Roman" panose="02020603050405020304" pitchFamily="18" charset="0"/>
              </a:rPr>
              <a:t>u</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rPr>
              <a:t>đó</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l</a:t>
            </a:r>
            <a:r>
              <a:rPr lang="en-US" sz="2100" i="1" dirty="0" err="1">
                <a:effectLst/>
                <a:latin typeface="+mj-lt"/>
                <a:ea typeface="Times New Roman" panose="02020603050405020304" pitchFamily="18" charset="0"/>
              </a:rPr>
              <a:t>à</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t</a:t>
            </a:r>
            <a:r>
              <a:rPr lang="en-US" sz="2100" i="1" dirty="0" err="1">
                <a:effectLst/>
                <a:latin typeface="+mj-lt"/>
                <a:ea typeface="Times New Roman" panose="02020603050405020304" pitchFamily="18" charset="0"/>
              </a:rPr>
              <a:t>ứ</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gi</a:t>
            </a:r>
            <a:r>
              <a:rPr lang="en-US" sz="2100" i="1" dirty="0" err="1">
                <a:effectLst/>
                <a:latin typeface="+mj-lt"/>
                <a:ea typeface="Times New Roman" panose="02020603050405020304" pitchFamily="18" charset="0"/>
              </a:rPr>
              <a:t>á</a:t>
            </a:r>
            <a:r>
              <a:rPr lang="en-US" sz="2100" i="1" dirty="0" err="1">
                <a:effectLst/>
                <a:latin typeface="+mj-lt"/>
                <a:ea typeface="Times New Roman" panose="02020603050405020304" pitchFamily="18" charset="0"/>
                <a:cs typeface="Times New Roman" panose="02020603050405020304" pitchFamily="18" charset="0"/>
              </a:rPr>
              <a:t>c</a:t>
            </a:r>
            <a:r>
              <a:rPr lang="en-US" sz="2100" i="1" dirty="0">
                <a:effectLst/>
                <a:latin typeface="+mj-lt"/>
                <a:ea typeface="Times New Roman" panose="02020603050405020304" pitchFamily="18" charset="0"/>
                <a:cs typeface="Times New Roman" panose="02020603050405020304" pitchFamily="18" charset="0"/>
              </a:rPr>
              <a:t> </a:t>
            </a:r>
            <a:r>
              <a:rPr lang="en-US" sz="2100" i="1" dirty="0" err="1">
                <a:effectLst/>
                <a:latin typeface="+mj-lt"/>
                <a:ea typeface="Times New Roman" panose="02020603050405020304" pitchFamily="18" charset="0"/>
                <a:cs typeface="Times New Roman" panose="02020603050405020304" pitchFamily="18" charset="0"/>
              </a:rPr>
              <a:t>l</a:t>
            </a:r>
            <a:r>
              <a:rPr lang="en-US" sz="2100" i="1" dirty="0" err="1">
                <a:effectLst/>
                <a:latin typeface="+mj-lt"/>
                <a:ea typeface="Times New Roman" panose="02020603050405020304" pitchFamily="18" charset="0"/>
              </a:rPr>
              <a:t>ồ</a:t>
            </a:r>
            <a:r>
              <a:rPr lang="en-US" sz="2100" i="1" dirty="0" err="1">
                <a:effectLst/>
                <a:latin typeface="+mj-lt"/>
                <a:ea typeface="Times New Roman" panose="02020603050405020304" pitchFamily="18" charset="0"/>
                <a:cs typeface="Times New Roman" panose="02020603050405020304" pitchFamily="18" charset="0"/>
              </a:rPr>
              <a:t>i</a:t>
            </a:r>
            <a:r>
              <a:rPr lang="en-US" sz="2100" i="1" dirty="0">
                <a:effectLst/>
                <a:latin typeface="+mj-lt"/>
                <a:ea typeface="Times New Roman" panose="02020603050405020304" pitchFamily="18" charset="0"/>
                <a:cs typeface="Times New Roman" panose="02020603050405020304" pitchFamily="18" charset="0"/>
              </a:rPr>
              <a:t>.</a:t>
            </a:r>
            <a:endParaRPr lang="en-US" sz="2100" i="1" dirty="0">
              <a:latin typeface="+mj-lt"/>
            </a:endParaRPr>
          </a:p>
        </p:txBody>
      </p:sp>
    </p:spTree>
    <p:extLst>
      <p:ext uri="{BB962C8B-B14F-4D97-AF65-F5344CB8AC3E}">
        <p14:creationId xmlns:p14="http://schemas.microsoft.com/office/powerpoint/2010/main" val="1414716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id="{156E1EDB-CA46-6BBE-918F-5076DB0A3D96}"/>
              </a:ext>
            </a:extLst>
          </p:cNvPr>
          <p:cNvSpPr txBox="1">
            <a:spLocks/>
          </p:cNvSpPr>
          <p:nvPr/>
        </p:nvSpPr>
        <p:spPr>
          <a:xfrm>
            <a:off x="299989" y="1911972"/>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II. TỔNG CÁC GÓC CỦA MỘT TỨ GIÁC</a:t>
            </a:r>
          </a:p>
        </p:txBody>
      </p:sp>
      <p:grpSp>
        <p:nvGrpSpPr>
          <p:cNvPr id="3" name="Google Shape;1928;p52">
            <a:extLst>
              <a:ext uri="{FF2B5EF4-FFF2-40B4-BE49-F238E27FC236}">
                <a16:creationId xmlns:a16="http://schemas.microsoft.com/office/drawing/2014/main"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271186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15" name="Rectangle 14">
            <a:extLst>
              <a:ext uri="{FF2B5EF4-FFF2-40B4-BE49-F238E27FC236}">
                <a16:creationId xmlns:a16="http://schemas.microsoft.com/office/drawing/2014/main" id="{305AFB49-8571-35FF-1C82-2D21F6DEC217}"/>
              </a:ext>
            </a:extLst>
          </p:cNvPr>
          <p:cNvSpPr/>
          <p:nvPr/>
        </p:nvSpPr>
        <p:spPr>
          <a:xfrm>
            <a:off x="585228" y="1100610"/>
            <a:ext cx="84029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dirty="0">
                <a:solidFill>
                  <a:prstClr val="black"/>
                </a:solidFill>
                <a:ea typeface="+mn-ea"/>
                <a:cs typeface="Arial" panose="020B0604020202020204" pitchFamily="34" charset="0"/>
              </a:rPr>
              <a:t>3</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9" name="TextBox 8">
            <a:extLst>
              <a:ext uri="{FF2B5EF4-FFF2-40B4-BE49-F238E27FC236}">
                <a16:creationId xmlns:a16="http://schemas.microsoft.com/office/drawing/2014/main" id="{DB38070F-DE2C-5962-B5BD-30FA9EA490D6}"/>
              </a:ext>
            </a:extLst>
          </p:cNvPr>
          <p:cNvSpPr txBox="1"/>
          <p:nvPr/>
        </p:nvSpPr>
        <p:spPr>
          <a:xfrm>
            <a:off x="585228" y="995921"/>
            <a:ext cx="5230438" cy="3728649"/>
          </a:xfrm>
          <a:prstGeom prst="rect">
            <a:avLst/>
          </a:prstGeom>
          <a:noFill/>
        </p:spPr>
        <p:txBody>
          <a:bodyPr wrap="square">
            <a:spAutoFit/>
          </a:bodyPr>
          <a:lstStyle/>
          <a:p>
            <a:pPr algn="just">
              <a:lnSpc>
                <a:spcPct val="150000"/>
              </a:lnSpc>
            </a:pPr>
            <a:r>
              <a:rPr lang="en-US" sz="2000" dirty="0">
                <a:latin typeface="+mn-lt"/>
              </a:rPr>
              <a:t>          </a:t>
            </a:r>
            <a:r>
              <a:rPr lang="vi-VN" sz="2000" dirty="0">
                <a:latin typeface="+mn-lt"/>
              </a:rPr>
              <a:t>Quan sát tứ giác ABCD ở Hình 16, đường chéo AC chia nó thành hai tam giác ABC và ACD.</a:t>
            </a:r>
          </a:p>
          <a:p>
            <a:pPr algn="just">
              <a:lnSpc>
                <a:spcPct val="150000"/>
              </a:lnSpc>
            </a:pPr>
            <a:r>
              <a:rPr lang="vi-VN" sz="2000" dirty="0">
                <a:latin typeface="+mn-lt"/>
              </a:rPr>
              <a:t>a) Gọi T</a:t>
            </a:r>
            <a:r>
              <a:rPr lang="vi-VN" sz="2000" baseline="-25000" dirty="0">
                <a:latin typeface="+mn-lt"/>
              </a:rPr>
              <a:t>1</a:t>
            </a:r>
            <a:r>
              <a:rPr lang="vi-VN" sz="2000" dirty="0">
                <a:latin typeface="+mn-lt"/>
              </a:rPr>
              <a:t> và T</a:t>
            </a:r>
            <a:r>
              <a:rPr lang="vi-VN" sz="2000" baseline="-25000" dirty="0">
                <a:latin typeface="+mn-lt"/>
              </a:rPr>
              <a:t>2</a:t>
            </a:r>
            <a:r>
              <a:rPr lang="vi-VN" sz="2000" dirty="0">
                <a:latin typeface="+mn-lt"/>
              </a:rPr>
              <a:t> lần lượt là tổng các góc của tam giác ABC và tam giác ACD. Tổng T</a:t>
            </a:r>
            <a:r>
              <a:rPr lang="vi-VN" sz="2000" baseline="-25000" dirty="0">
                <a:latin typeface="+mn-lt"/>
              </a:rPr>
              <a:t>1</a:t>
            </a:r>
            <a:r>
              <a:rPr lang="vi-VN" sz="2000" dirty="0">
                <a:latin typeface="+mn-lt"/>
              </a:rPr>
              <a:t> + T</a:t>
            </a:r>
            <a:r>
              <a:rPr lang="vi-VN" sz="2000" baseline="-25000" dirty="0">
                <a:latin typeface="+mn-lt"/>
              </a:rPr>
              <a:t>2</a:t>
            </a:r>
            <a:r>
              <a:rPr lang="vi-VN" sz="2000" dirty="0">
                <a:latin typeface="+mn-lt"/>
              </a:rPr>
              <a:t> bằng bao nhiêu độ?</a:t>
            </a:r>
          </a:p>
          <a:p>
            <a:pPr algn="just">
              <a:lnSpc>
                <a:spcPct val="150000"/>
              </a:lnSpc>
            </a:pPr>
            <a:r>
              <a:rPr lang="vi-VN" sz="2000" dirty="0">
                <a:latin typeface="+mn-lt"/>
              </a:rPr>
              <a:t>b) Gọi T là tổng các góc của tứ giác ABCD. So sánh T với T</a:t>
            </a:r>
            <a:r>
              <a:rPr lang="vi-VN" sz="2000" baseline="-25000" dirty="0">
                <a:latin typeface="+mn-lt"/>
              </a:rPr>
              <a:t>1</a:t>
            </a:r>
            <a:r>
              <a:rPr lang="vi-VN" sz="2000" dirty="0">
                <a:latin typeface="+mn-lt"/>
              </a:rPr>
              <a:t> +T</a:t>
            </a:r>
            <a:r>
              <a:rPr lang="vi-VN" sz="2000" baseline="-25000" dirty="0">
                <a:latin typeface="+mn-lt"/>
              </a:rPr>
              <a:t>2</a:t>
            </a:r>
            <a:r>
              <a:rPr lang="vi-VN" sz="2000" dirty="0">
                <a:latin typeface="+mn-lt"/>
              </a:rPr>
              <a:t>.</a:t>
            </a:r>
          </a:p>
        </p:txBody>
      </p:sp>
      <p:pic>
        <p:nvPicPr>
          <p:cNvPr id="12" name="Picture 11">
            <a:extLst>
              <a:ext uri="{FF2B5EF4-FFF2-40B4-BE49-F238E27FC236}">
                <a16:creationId xmlns:a16="http://schemas.microsoft.com/office/drawing/2014/main" id="{87E648D9-CA00-9204-65C2-AC8CA74112CD}"/>
              </a:ext>
            </a:extLst>
          </p:cNvPr>
          <p:cNvPicPr>
            <a:picLocks noChangeAspect="1"/>
          </p:cNvPicPr>
          <p:nvPr/>
        </p:nvPicPr>
        <p:blipFill>
          <a:blip r:embed="rId3"/>
          <a:stretch>
            <a:fillRect/>
          </a:stretch>
        </p:blipFill>
        <p:spPr>
          <a:xfrm>
            <a:off x="6087375" y="3493859"/>
            <a:ext cx="2471397" cy="1390161"/>
          </a:xfrm>
          <a:prstGeom prst="rect">
            <a:avLst/>
          </a:prstGeom>
        </p:spPr>
      </p:pic>
      <p:pic>
        <p:nvPicPr>
          <p:cNvPr id="3" name="Picture 2">
            <a:extLst>
              <a:ext uri="{FF2B5EF4-FFF2-40B4-BE49-F238E27FC236}">
                <a16:creationId xmlns:a16="http://schemas.microsoft.com/office/drawing/2014/main" id="{1C26E8B2-9EC8-8A33-9E03-F2E8D5DBBF8F}"/>
              </a:ext>
            </a:extLst>
          </p:cNvPr>
          <p:cNvPicPr>
            <a:picLocks noChangeAspect="1"/>
          </p:cNvPicPr>
          <p:nvPr/>
        </p:nvPicPr>
        <p:blipFill rotWithShape="1">
          <a:blip r:embed="rId4"/>
          <a:srcRect l="67973" t="15629" r="3513" b="7614"/>
          <a:stretch/>
        </p:blipFill>
        <p:spPr>
          <a:xfrm>
            <a:off x="5961923" y="1100610"/>
            <a:ext cx="2722299" cy="2193323"/>
          </a:xfrm>
          <a:prstGeom prst="rect">
            <a:avLst/>
          </a:prstGeom>
        </p:spPr>
      </p:pic>
      <p:grpSp>
        <p:nvGrpSpPr>
          <p:cNvPr id="7" name="Group 6">
            <a:extLst>
              <a:ext uri="{FF2B5EF4-FFF2-40B4-BE49-F238E27FC236}">
                <a16:creationId xmlns:a16="http://schemas.microsoft.com/office/drawing/2014/main" id="{4DAD59D8-2D87-4832-B898-DA86A2D71D58}"/>
              </a:ext>
            </a:extLst>
          </p:cNvPr>
          <p:cNvGrpSpPr/>
          <p:nvPr/>
        </p:nvGrpSpPr>
        <p:grpSpPr>
          <a:xfrm>
            <a:off x="2083126" y="387453"/>
            <a:ext cx="4977748" cy="400110"/>
            <a:chOff x="4770114" y="1084302"/>
            <a:chExt cx="4977748" cy="400110"/>
          </a:xfrm>
        </p:grpSpPr>
        <p:sp>
          <p:nvSpPr>
            <p:cNvPr id="10" name="Rectangle 1">
              <a:extLst>
                <a:ext uri="{FF2B5EF4-FFF2-40B4-BE49-F238E27FC236}">
                  <a16:creationId xmlns:a16="http://schemas.microsoft.com/office/drawing/2014/main" id="{B325BA18-0A88-F173-6E0A-FC262E9749B8}"/>
                </a:ext>
              </a:extLst>
            </p:cNvPr>
            <p:cNvSpPr>
              <a:spLocks noChangeArrowheads="1"/>
            </p:cNvSpPr>
            <p:nvPr/>
          </p:nvSpPr>
          <p:spPr bwMode="auto">
            <a:xfrm>
              <a:off x="5134098" y="1084302"/>
              <a:ext cx="46137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ba</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2000" b="1" i="1" dirty="0">
                  <a:solidFill>
                    <a:srgbClr val="000000"/>
                  </a:solidFill>
                  <a:latin typeface="Arial" panose="020B0604020202020204" pitchFamily="34" charset="0"/>
                  <a:cs typeface="Arial" panose="020B0604020202020204" pitchFamily="34" charset="0"/>
                </a:rPr>
                <a:t>HĐ</a:t>
              </a:r>
              <a:r>
                <a:rPr lang="en-US" altLang="en-US" sz="2000" b="1" i="1" dirty="0">
                  <a:latin typeface="Arial" panose="020B0604020202020204" pitchFamily="34" charset="0"/>
                  <a:cs typeface="Arial" panose="020B0604020202020204" pitchFamily="34" charset="0"/>
                </a:rPr>
                <a:t>3</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8E624767-12DE-6639-934D-98C4354355E4}"/>
                </a:ext>
              </a:extLst>
            </p:cNvPr>
            <p:cNvPicPr>
              <a:picLocks noChangeAspect="1"/>
            </p:cNvPicPr>
            <p:nvPr/>
          </p:nvPicPr>
          <p:blipFill>
            <a:blip r:embed="rId5"/>
            <a:stretch>
              <a:fillRect/>
            </a:stretch>
          </p:blipFill>
          <p:spPr>
            <a:xfrm>
              <a:off x="4770114" y="1132700"/>
              <a:ext cx="563298" cy="303314"/>
            </a:xfrm>
            <a:prstGeom prst="rect">
              <a:avLst/>
            </a:prstGeom>
          </p:spPr>
        </p:pic>
      </p:grpSp>
    </p:spTree>
    <p:extLst>
      <p:ext uri="{BB962C8B-B14F-4D97-AF65-F5344CB8AC3E}">
        <p14:creationId xmlns:p14="http://schemas.microsoft.com/office/powerpoint/2010/main" val="3684452394"/>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fade">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grpSp>
        <p:nvGrpSpPr>
          <p:cNvPr id="4" name="Group 3">
            <a:extLst>
              <a:ext uri="{FF2B5EF4-FFF2-40B4-BE49-F238E27FC236}">
                <a16:creationId xmlns:a16="http://schemas.microsoft.com/office/drawing/2014/main" id="{485DA0F9-8995-145C-A6BD-149A290FDB0F}"/>
              </a:ext>
            </a:extLst>
          </p:cNvPr>
          <p:cNvGrpSpPr/>
          <p:nvPr/>
        </p:nvGrpSpPr>
        <p:grpSpPr>
          <a:xfrm flipH="1">
            <a:off x="7685368" y="531241"/>
            <a:ext cx="1080645" cy="537264"/>
            <a:chOff x="8441668" y="4587774"/>
            <a:chExt cx="1263473" cy="823613"/>
          </a:xfrm>
        </p:grpSpPr>
        <p:pic>
          <p:nvPicPr>
            <p:cNvPr id="5" name="Picture 4">
              <a:extLst>
                <a:ext uri="{FF2B5EF4-FFF2-40B4-BE49-F238E27FC236}">
                  <a16:creationId xmlns:a16="http://schemas.microsoft.com/office/drawing/2014/main" id="{E8851E52-1473-3873-6409-82B1C00F022F}"/>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0395C747-F5A8-DD76-0D01-7A1A3CDCD2A5}"/>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p:pic>
        <p:nvPicPr>
          <p:cNvPr id="12" name="Picture 11">
            <a:extLst>
              <a:ext uri="{FF2B5EF4-FFF2-40B4-BE49-F238E27FC236}">
                <a16:creationId xmlns:a16="http://schemas.microsoft.com/office/drawing/2014/main" id="{87E648D9-CA00-9204-65C2-AC8CA74112CD}"/>
              </a:ext>
            </a:extLst>
          </p:cNvPr>
          <p:cNvPicPr>
            <a:picLocks noChangeAspect="1"/>
          </p:cNvPicPr>
          <p:nvPr/>
        </p:nvPicPr>
        <p:blipFill>
          <a:blip r:embed="rId4"/>
          <a:stretch>
            <a:fillRect/>
          </a:stretch>
        </p:blipFill>
        <p:spPr>
          <a:xfrm>
            <a:off x="6636928" y="3647210"/>
            <a:ext cx="2507072" cy="141022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B9F411A-B5A8-2B2F-6769-B00720F9EAD3}"/>
                  </a:ext>
                </a:extLst>
              </p:cNvPr>
              <p:cNvSpPr txBox="1"/>
              <p:nvPr/>
            </p:nvSpPr>
            <p:spPr>
              <a:xfrm>
                <a:off x="918309" y="488061"/>
                <a:ext cx="6573795" cy="4457759"/>
              </a:xfrm>
              <a:prstGeom prst="rect">
                <a:avLst/>
              </a:prstGeom>
              <a:noFill/>
            </p:spPr>
            <p:txBody>
              <a:bodyPr wrap="square">
                <a:spAutoFit/>
              </a:bodyPr>
              <a:lstStyle/>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a) Theo </a:t>
                </a:r>
                <a:r>
                  <a:rPr lang="en-US" sz="2000" kern="100" dirty="0" err="1">
                    <a:effectLst/>
                    <a:latin typeface="+mj-lt"/>
                    <a:ea typeface="Calibri" panose="020F0502020204030204" pitchFamily="34" charset="0"/>
                    <a:cs typeface="Times New Roman" panose="02020603050405020304" pitchFamily="18" charset="0"/>
                  </a:rPr>
                  <a:t>định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lí</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tổng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góc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trong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một</a:t>
                </a:r>
                <a:r>
                  <a:rPr lang="en-US" sz="2000" kern="100" dirty="0">
                    <a:effectLst/>
                    <a:latin typeface="+mj-lt"/>
                    <a:ea typeface="Calibri" panose="020F0502020204030204" pitchFamily="34" charset="0"/>
                    <a:cs typeface="Times New Roman" panose="02020603050405020304" pitchFamily="18" charset="0"/>
                  </a:rPr>
                  <a:t> tam </a:t>
                </a:r>
                <a:r>
                  <a:rPr lang="en-US" sz="2000" kern="100" dirty="0" err="1">
                    <a:effectLst/>
                    <a:latin typeface="+mj-lt"/>
                    <a:ea typeface="Calibri" panose="020F0502020204030204" pitchFamily="34" charset="0"/>
                    <a:cs typeface="Times New Roman" panose="02020603050405020304" pitchFamily="18" charset="0"/>
                  </a:rPr>
                  <a:t>giác</a:t>
                </a:r>
                <a:r>
                  <a:rPr lang="en-US" sz="2000" kern="100" dirty="0">
                    <a:effectLst/>
                    <a:latin typeface="+mj-lt"/>
                    <a:ea typeface="Calibri" panose="020F0502020204030204" pitchFamily="34" charset="0"/>
                    <a:cs typeface="Times New Roman" panose="02020603050405020304" pitchFamily="18" charset="0"/>
                  </a:rPr>
                  <a:t> ta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𝑇</m:t>
                        </m:r>
                      </m:e>
                      <m: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tổng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các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góc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𝐵𝐴𝐶</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𝐴𝐶𝐵</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180</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𝑇</m:t>
                        </m:r>
                      </m:e>
                      <m: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tổng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các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góc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𝐴𝐶𝐷</m:t>
                    </m:r>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𝐷𝐴𝐶</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𝐴𝐶𝐷</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180</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err="1">
                    <a:effectLst/>
                    <a:latin typeface="+mj-lt"/>
                    <a:ea typeface="Calibri" panose="020F0502020204030204" pitchFamily="34" charset="0"/>
                    <a:cs typeface="Times New Roman" panose="02020603050405020304" pitchFamily="18" charset="0"/>
                  </a:rPr>
                  <a:t>Vậy</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𝑇</m:t>
                        </m:r>
                      </m:e>
                      <m: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𝑇</m:t>
                        </m:r>
                      </m:e>
                      <m: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360</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b) Ta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𝑇</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𝐷</m:t>
                        </m:r>
                      </m:e>
                    </m:acc>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𝑇</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𝐵𝐴𝐶</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𝐴𝐶𝐵</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𝐷𝐴𝐶</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𝐴𝐶𝐷</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𝑇</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𝑇</m:t>
                        </m:r>
                      </m:e>
                      <m: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𝑇</m:t>
                        </m:r>
                      </m:e>
                      <m: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360</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9B9F411A-B5A8-2B2F-6769-B00720F9EAD3}"/>
                  </a:ext>
                </a:extLst>
              </p:cNvPr>
              <p:cNvSpPr txBox="1">
                <a:spLocks noRot="1" noChangeAspect="1" noMove="1" noResize="1" noEditPoints="1" noAdjustHandles="1" noChangeArrowheads="1" noChangeShapeType="1" noTextEdit="1"/>
              </p:cNvSpPr>
              <p:nvPr/>
            </p:nvSpPr>
            <p:spPr>
              <a:xfrm>
                <a:off x="918309" y="488061"/>
                <a:ext cx="6573795" cy="4457759"/>
              </a:xfrm>
              <a:prstGeom prst="rect">
                <a:avLst/>
              </a:prstGeom>
              <a:blipFill>
                <a:blip r:embed="rId5"/>
                <a:stretch>
                  <a:fillRect l="-102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25E7C32-7B79-FF4B-4FFB-9F6CDF635D10}"/>
              </a:ext>
            </a:extLst>
          </p:cNvPr>
          <p:cNvPicPr>
            <a:picLocks noChangeAspect="1"/>
          </p:cNvPicPr>
          <p:nvPr/>
        </p:nvPicPr>
        <p:blipFill rotWithShape="1">
          <a:blip r:embed="rId6"/>
          <a:srcRect l="67973" t="15629" r="3513" b="7614"/>
          <a:stretch/>
        </p:blipFill>
        <p:spPr>
          <a:xfrm>
            <a:off x="5095291" y="1261196"/>
            <a:ext cx="2722299" cy="2193323"/>
          </a:xfrm>
          <a:prstGeom prst="rect">
            <a:avLst/>
          </a:prstGeom>
        </p:spPr>
      </p:pic>
    </p:spTree>
    <p:extLst>
      <p:ext uri="{BB962C8B-B14F-4D97-AF65-F5344CB8AC3E}">
        <p14:creationId xmlns:p14="http://schemas.microsoft.com/office/powerpoint/2010/main" val="2496443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down)">
                                      <p:cBhvr>
                                        <p:cTn id="34" dur="500"/>
                                        <p:tgtEl>
                                          <p:spTgt spid="3">
                                            <p:txEl>
                                              <p:pRg st="6" end="6"/>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ipe(down)">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0DF478-FE9B-1A5C-59F5-8DF9BC970721}"/>
                  </a:ext>
                </a:extLst>
              </p:cNvPr>
              <p:cNvSpPr txBox="1"/>
              <p:nvPr/>
            </p:nvSpPr>
            <p:spPr>
              <a:xfrm>
                <a:off x="1891711" y="1871813"/>
                <a:ext cx="5757121" cy="537391"/>
              </a:xfrm>
              <a:prstGeom prst="rect">
                <a:avLst/>
              </a:prstGeom>
              <a:noFill/>
            </p:spPr>
            <p:txBody>
              <a:bodyPr wrap="square">
                <a:spAutoFit/>
              </a:bodyPr>
              <a:lstStyle/>
              <a:p>
                <a:pPr algn="just">
                  <a:lnSpc>
                    <a:spcPct val="150000"/>
                  </a:lnSpc>
                  <a:spcBef>
                    <a:spcPts val="100"/>
                  </a:spcBef>
                  <a:spcAft>
                    <a:spcPts val="100"/>
                  </a:spcAft>
                </a:pPr>
                <a:r>
                  <a:rPr lang="en-US" sz="2200" b="1" i="1" kern="100" dirty="0" err="1">
                    <a:latin typeface="+mj-lt"/>
                    <a:ea typeface="Calibri" panose="020F0502020204030204" pitchFamily="34" charset="0"/>
                    <a:cs typeface="Times New Roman" panose="02020603050405020304" pitchFamily="18" charset="0"/>
                  </a:rPr>
                  <a:t>Tổng</a:t>
                </a:r>
                <a:r>
                  <a:rPr lang="en-US" sz="2200" b="1" i="1" kern="100" dirty="0">
                    <a:latin typeface="+mj-lt"/>
                    <a:ea typeface="Calibri" panose="020F0502020204030204" pitchFamily="34" charset="0"/>
                    <a:cs typeface="Times New Roman" panose="02020603050405020304" pitchFamily="18" charset="0"/>
                  </a:rPr>
                  <a:t> </a:t>
                </a:r>
                <a:r>
                  <a:rPr lang="en-US" sz="2200" b="1" i="1" kern="100" dirty="0" err="1">
                    <a:latin typeface="+mj-lt"/>
                    <a:ea typeface="Calibri" panose="020F0502020204030204" pitchFamily="34" charset="0"/>
                    <a:cs typeface="Times New Roman" panose="02020603050405020304" pitchFamily="18" charset="0"/>
                  </a:rPr>
                  <a:t>các</a:t>
                </a:r>
                <a:r>
                  <a:rPr lang="en-US" sz="2200" b="1" i="1" kern="100" dirty="0">
                    <a:latin typeface="+mj-lt"/>
                    <a:ea typeface="Calibri" panose="020F0502020204030204" pitchFamily="34" charset="0"/>
                    <a:cs typeface="Times New Roman" panose="02020603050405020304" pitchFamily="18" charset="0"/>
                  </a:rPr>
                  <a:t> </a:t>
                </a:r>
                <a:r>
                  <a:rPr lang="en-US" sz="2200" b="1" i="1" kern="100" dirty="0" err="1">
                    <a:latin typeface="+mj-lt"/>
                    <a:ea typeface="Calibri" panose="020F0502020204030204" pitchFamily="34" charset="0"/>
                    <a:cs typeface="Times New Roman" panose="02020603050405020304" pitchFamily="18" charset="0"/>
                  </a:rPr>
                  <a:t>góc</a:t>
                </a:r>
                <a:r>
                  <a:rPr lang="en-US" sz="2200" b="1" i="1" kern="100" dirty="0">
                    <a:latin typeface="+mj-lt"/>
                    <a:ea typeface="Calibri" panose="020F0502020204030204" pitchFamily="34" charset="0"/>
                    <a:cs typeface="Times New Roman" panose="02020603050405020304" pitchFamily="18" charset="0"/>
                  </a:rPr>
                  <a:t> </a:t>
                </a:r>
                <a:r>
                  <a:rPr lang="en-US" sz="2200" b="1" i="1" kern="100" dirty="0" err="1">
                    <a:latin typeface="+mj-lt"/>
                    <a:ea typeface="Calibri" panose="020F0502020204030204" pitchFamily="34" charset="0"/>
                    <a:cs typeface="Times New Roman" panose="02020603050405020304" pitchFamily="18" charset="0"/>
                  </a:rPr>
                  <a:t>của</a:t>
                </a:r>
                <a:r>
                  <a:rPr lang="en-US" sz="2200" b="1" i="1" kern="100" dirty="0">
                    <a:latin typeface="+mj-lt"/>
                    <a:ea typeface="Calibri" panose="020F0502020204030204" pitchFamily="34" charset="0"/>
                    <a:cs typeface="Times New Roman" panose="02020603050405020304" pitchFamily="18" charset="0"/>
                  </a:rPr>
                  <a:t> </a:t>
                </a:r>
                <a:r>
                  <a:rPr lang="en-US" sz="2200" b="1" i="1" kern="100" dirty="0" err="1">
                    <a:latin typeface="+mj-lt"/>
                    <a:ea typeface="Calibri" panose="020F0502020204030204" pitchFamily="34" charset="0"/>
                    <a:cs typeface="Times New Roman" panose="02020603050405020304" pitchFamily="18" charset="0"/>
                  </a:rPr>
                  <a:t>một</a:t>
                </a:r>
                <a:r>
                  <a:rPr lang="en-US" sz="2200" b="1" i="1" kern="100" dirty="0">
                    <a:latin typeface="+mj-lt"/>
                    <a:ea typeface="Calibri" panose="020F0502020204030204" pitchFamily="34" charset="0"/>
                    <a:cs typeface="Times New Roman" panose="02020603050405020304" pitchFamily="18" charset="0"/>
                  </a:rPr>
                  <a:t> </a:t>
                </a:r>
                <a:r>
                  <a:rPr lang="en-US" sz="2200" b="1" i="1" kern="100" dirty="0" err="1">
                    <a:latin typeface="+mj-lt"/>
                    <a:ea typeface="Calibri" panose="020F0502020204030204" pitchFamily="34" charset="0"/>
                    <a:cs typeface="Times New Roman" panose="02020603050405020304" pitchFamily="18" charset="0"/>
                  </a:rPr>
                  <a:t>tứ</a:t>
                </a:r>
                <a:r>
                  <a:rPr lang="en-US" sz="2200" b="1" i="1" kern="100" dirty="0">
                    <a:latin typeface="+mj-lt"/>
                    <a:ea typeface="Calibri" panose="020F0502020204030204" pitchFamily="34" charset="0"/>
                    <a:cs typeface="Times New Roman" panose="02020603050405020304" pitchFamily="18" charset="0"/>
                  </a:rPr>
                  <a:t> </a:t>
                </a:r>
                <a:r>
                  <a:rPr lang="en-US" sz="2200" b="1" i="1" kern="100" dirty="0" err="1">
                    <a:latin typeface="+mj-lt"/>
                    <a:ea typeface="Calibri" panose="020F0502020204030204" pitchFamily="34" charset="0"/>
                    <a:cs typeface="Times New Roman" panose="02020603050405020304" pitchFamily="18" charset="0"/>
                  </a:rPr>
                  <a:t>giác</a:t>
                </a:r>
                <a:r>
                  <a:rPr lang="en-US" sz="2200" b="1" i="1" kern="100" dirty="0">
                    <a:latin typeface="+mj-lt"/>
                    <a:ea typeface="Calibri" panose="020F0502020204030204" pitchFamily="34" charset="0"/>
                    <a:cs typeface="Times New Roman" panose="02020603050405020304" pitchFamily="18" charset="0"/>
                  </a:rPr>
                  <a:t> </a:t>
                </a:r>
                <a:r>
                  <a:rPr lang="en-US" sz="2200" b="1" i="1" kern="100" dirty="0" err="1">
                    <a:latin typeface="+mj-lt"/>
                    <a:ea typeface="Calibri" panose="020F0502020204030204" pitchFamily="34" charset="0"/>
                    <a:cs typeface="Times New Roman" panose="02020603050405020304" pitchFamily="18" charset="0"/>
                  </a:rPr>
                  <a:t>bằng</a:t>
                </a:r>
                <a:r>
                  <a:rPr lang="en-US" sz="2200" b="1" i="1" kern="100" dirty="0">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2200" b="1"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200" b="1" i="1" kern="100">
                            <a:latin typeface="Cambria Math" panose="02040503050406030204" pitchFamily="18" charset="0"/>
                            <a:ea typeface="Calibri" panose="020F0502020204030204" pitchFamily="34" charset="0"/>
                            <a:cs typeface="Times New Roman" panose="02020603050405020304" pitchFamily="18" charset="0"/>
                          </a:rPr>
                          <m:t>𝟑𝟔𝟎</m:t>
                        </m:r>
                      </m:e>
                      <m:sup>
                        <m:r>
                          <a:rPr lang="en-US" sz="2200" b="1" i="1" kern="100">
                            <a:latin typeface="Cambria Math" panose="02040503050406030204" pitchFamily="18" charset="0"/>
                            <a:ea typeface="Calibri" panose="020F0502020204030204" pitchFamily="34" charset="0"/>
                            <a:cs typeface="Times New Roman" panose="02020603050405020304" pitchFamily="18" charset="0"/>
                          </a:rPr>
                          <m:t>𝒐</m:t>
                        </m:r>
                      </m:sup>
                    </m:sSup>
                  </m:oMath>
                </a14:m>
                <a:r>
                  <a:rPr lang="en-US" sz="2200" b="1" i="1" kern="100" dirty="0">
                    <a:latin typeface="+mj-lt"/>
                    <a:ea typeface="Times New Roman" panose="02020603050405020304" pitchFamily="18" charset="0"/>
                    <a:cs typeface="Times New Roman" panose="02020603050405020304" pitchFamily="18" charset="0"/>
                  </a:rPr>
                  <a:t>.</a:t>
                </a:r>
                <a:endParaRPr lang="en-US" sz="2200" b="1" i="1"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240DF478-FE9B-1A5C-59F5-8DF9BC970721}"/>
                  </a:ext>
                </a:extLst>
              </p:cNvPr>
              <p:cNvSpPr txBox="1">
                <a:spLocks noRot="1" noChangeAspect="1" noMove="1" noResize="1" noEditPoints="1" noAdjustHandles="1" noChangeArrowheads="1" noChangeShapeType="1" noTextEdit="1"/>
              </p:cNvSpPr>
              <p:nvPr/>
            </p:nvSpPr>
            <p:spPr>
              <a:xfrm>
                <a:off x="1891711" y="1871813"/>
                <a:ext cx="5757121" cy="537391"/>
              </a:xfrm>
              <a:prstGeom prst="rect">
                <a:avLst/>
              </a:prstGeom>
              <a:blipFill>
                <a:blip r:embed="rId3"/>
                <a:stretch>
                  <a:fillRect l="-1376" b="-23864"/>
                </a:stretch>
              </a:blipFill>
            </p:spPr>
            <p:txBody>
              <a:bodyPr/>
              <a:lstStyle/>
              <a:p>
                <a:r>
                  <a:rPr lang="en-US">
                    <a:noFill/>
                  </a:rPr>
                  <a:t> </a:t>
                </a:r>
              </a:p>
            </p:txBody>
          </p:sp>
        </mc:Fallback>
      </mc:AlternateContent>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237690" y="490872"/>
            <a:ext cx="2668620" cy="749166"/>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ĐỊNH LÍ</a:t>
            </a:r>
          </a:p>
        </p:txBody>
      </p:sp>
      <p:pic>
        <p:nvPicPr>
          <p:cNvPr id="5" name="Picture 4">
            <a:extLst>
              <a:ext uri="{FF2B5EF4-FFF2-40B4-BE49-F238E27FC236}">
                <a16:creationId xmlns:a16="http://schemas.microsoft.com/office/drawing/2014/main" id="{3E6146F0-16BE-4C61-7AF2-276610F62B85}"/>
              </a:ext>
            </a:extLst>
          </p:cNvPr>
          <p:cNvPicPr>
            <a:picLocks noChangeAspect="1"/>
          </p:cNvPicPr>
          <p:nvPr/>
        </p:nvPicPr>
        <p:blipFill rotWithShape="1">
          <a:blip r:embed="rId4"/>
          <a:srcRect l="70766" r="4108"/>
          <a:stretch/>
        </p:blipFill>
        <p:spPr>
          <a:xfrm>
            <a:off x="5333050" y="2486862"/>
            <a:ext cx="2107721" cy="220056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F9227F-27D6-0172-1E38-238C20660D3B}"/>
                  </a:ext>
                </a:extLst>
              </p:cNvPr>
              <p:cNvSpPr txBox="1"/>
              <p:nvPr/>
            </p:nvSpPr>
            <p:spPr>
              <a:xfrm>
                <a:off x="1767311" y="2571750"/>
                <a:ext cx="3851213" cy="1684435"/>
              </a:xfrm>
              <a:prstGeom prst="rect">
                <a:avLst/>
              </a:prstGeom>
              <a:noFill/>
            </p:spPr>
            <p:txBody>
              <a:bodyPr wrap="square">
                <a:spAutoFit/>
              </a:bodyPr>
              <a:lstStyle/>
              <a:p>
                <a:pPr algn="just">
                  <a:lnSpc>
                    <a:spcPct val="150000"/>
                  </a:lnSpc>
                  <a:spcBef>
                    <a:spcPts val="100"/>
                  </a:spcBef>
                  <a:spcAft>
                    <a:spcPts val="100"/>
                  </a:spcAft>
                </a:pPr>
                <a:r>
                  <a:rPr lang="en-US" sz="2200" kern="100" dirty="0" err="1">
                    <a:effectLst/>
                    <a:latin typeface="+mj-lt"/>
                    <a:ea typeface="Calibri" panose="020F0502020204030204" pitchFamily="34" charset="0"/>
                    <a:cs typeface="Times New Roman" panose="02020603050405020304" pitchFamily="18" charset="0"/>
                  </a:rPr>
                  <a:t>Chẳng</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hạn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với</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tứ</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giác</a:t>
                </a:r>
                <a:r>
                  <a:rPr lang="en-US" sz="22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200" kern="100" dirty="0">
                    <a:effectLst/>
                    <a:latin typeface="+mj-lt"/>
                    <a:ea typeface="Times New Roman" panose="02020603050405020304" pitchFamily="18" charset="0"/>
                    <a:cs typeface="Times New Roman" panose="02020603050405020304" pitchFamily="18" charset="0"/>
                  </a:rPr>
                  <a:t>Ta </a:t>
                </a:r>
                <a:r>
                  <a:rPr lang="en-US" sz="2200" kern="100" dirty="0" err="1">
                    <a:effectLst/>
                    <a:latin typeface="+mj-lt"/>
                    <a:ea typeface="Times New Roman" panose="02020603050405020304" pitchFamily="18" charset="0"/>
                    <a:cs typeface="Times New Roman" panose="02020603050405020304" pitchFamily="18" charset="0"/>
                  </a:rPr>
                  <a:t>có</a:t>
                </a:r>
                <a:r>
                  <a:rPr lang="en-US" sz="2200" kern="100" dirty="0">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𝐶</m:t>
                          </m:r>
                        </m:e>
                      </m:acc>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𝐷</m:t>
                          </m:r>
                        </m:e>
                      </m:acc>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360</m:t>
                          </m:r>
                        </m:e>
                        <m:sup>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𝑜</m:t>
                          </m:r>
                        </m:sup>
                      </m:sSup>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6F9227F-27D6-0172-1E38-238C20660D3B}"/>
                  </a:ext>
                </a:extLst>
              </p:cNvPr>
              <p:cNvSpPr txBox="1">
                <a:spLocks noRot="1" noChangeAspect="1" noMove="1" noResize="1" noEditPoints="1" noAdjustHandles="1" noChangeArrowheads="1" noChangeShapeType="1" noTextEdit="1"/>
              </p:cNvSpPr>
              <p:nvPr/>
            </p:nvSpPr>
            <p:spPr>
              <a:xfrm>
                <a:off x="1767311" y="2571750"/>
                <a:ext cx="3851213" cy="1684435"/>
              </a:xfrm>
              <a:prstGeom prst="rect">
                <a:avLst/>
              </a:prstGeom>
              <a:blipFill>
                <a:blip r:embed="rId5"/>
                <a:stretch>
                  <a:fillRect l="-2057"/>
                </a:stretch>
              </a:blipFill>
            </p:spPr>
            <p:txBody>
              <a:bodyPr/>
              <a:lstStyle/>
              <a:p>
                <a:r>
                  <a:rPr lang="en-US">
                    <a:noFill/>
                  </a:rPr>
                  <a:t> </a:t>
                </a:r>
              </a:p>
            </p:txBody>
          </p:sp>
        </mc:Fallback>
      </mc:AlternateContent>
    </p:spTree>
    <p:extLst>
      <p:ext uri="{BB962C8B-B14F-4D97-AF65-F5344CB8AC3E}">
        <p14:creationId xmlns:p14="http://schemas.microsoft.com/office/powerpoint/2010/main" val="389224353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525495" y="467621"/>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tr.100</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D6FFAB-267E-B2E0-B2B5-BB207CC5679A}"/>
                  </a:ext>
                </a:extLst>
              </p:cNvPr>
              <p:cNvSpPr txBox="1"/>
              <p:nvPr/>
            </p:nvSpPr>
            <p:spPr>
              <a:xfrm>
                <a:off x="674653" y="296425"/>
                <a:ext cx="8072873" cy="1306255"/>
              </a:xfrm>
              <a:prstGeom prst="rect">
                <a:avLst/>
              </a:prstGeom>
              <a:noFill/>
            </p:spPr>
            <p:txBody>
              <a:bodyPr wrap="square">
                <a:spAutoFit/>
              </a:bodyPr>
              <a:lstStyle/>
              <a:p>
                <a:pPr algn="just">
                  <a:lnSpc>
                    <a:spcPct val="200000"/>
                  </a:lnSpc>
                  <a:buClrTx/>
                  <a:buFontTx/>
                  <a:buNone/>
                </a:pP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Tứ</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MNPQ </a:t>
                </a:r>
                <a:r>
                  <a:rPr lang="en-US" sz="2100" kern="1200" dirty="0" err="1">
                    <a:solidFill>
                      <a:prstClr val="black"/>
                    </a:solidFill>
                    <a:latin typeface="+mj-lt"/>
                    <a:ea typeface="+mn-ea"/>
                    <a:cs typeface="Arial" panose="020B0604020202020204" pitchFamily="34" charset="0"/>
                  </a:rPr>
                  <a:t>có</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số</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đo</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14:m>
                  <m:oMath xmlns:m="http://schemas.openxmlformats.org/officeDocument/2006/math">
                    <m:acc>
                      <m:accPr>
                        <m:chr m:val="̂"/>
                        <m:ctrlPr>
                          <a:rPr lang="en-US" sz="2100" b="0" i="1" kern="1200" smtClean="0">
                            <a:solidFill>
                              <a:prstClr val="black"/>
                            </a:solidFill>
                            <a:latin typeface="Cambria Math" panose="02040503050406030204" pitchFamily="18" charset="0"/>
                            <a:ea typeface="+mn-ea"/>
                            <a:cs typeface="Arial" panose="020B0604020202020204" pitchFamily="34" charset="0"/>
                          </a:rPr>
                        </m:ctrlPr>
                      </m:accPr>
                      <m:e>
                        <m:r>
                          <a:rPr lang="en-US" sz="2100" b="0" i="1" kern="1200" smtClean="0">
                            <a:solidFill>
                              <a:prstClr val="black"/>
                            </a:solidFill>
                            <a:latin typeface="Cambria Math" panose="02040503050406030204" pitchFamily="18" charset="0"/>
                            <a:ea typeface="+mn-ea"/>
                            <a:cs typeface="Arial" panose="020B0604020202020204" pitchFamily="34" charset="0"/>
                          </a:rPr>
                          <m:t>𝑀</m:t>
                        </m:r>
                      </m:e>
                    </m:acc>
                    <m:r>
                      <a:rPr lang="en-US" sz="2100" b="0" i="1" kern="1200" dirty="0" smtClean="0">
                        <a:solidFill>
                          <a:prstClr val="black"/>
                        </a:solidFill>
                        <a:latin typeface="Cambria Math" panose="02040503050406030204" pitchFamily="18" charset="0"/>
                        <a:ea typeface="+mn-ea"/>
                        <a:cs typeface="Arial" panose="020B0604020202020204" pitchFamily="34" charset="0"/>
                      </a:rPr>
                      <m:t>, </m:t>
                    </m:r>
                    <m:acc>
                      <m:accPr>
                        <m:chr m:val="̂"/>
                        <m:ctrlPr>
                          <a:rPr lang="en-US" sz="2100" b="0" i="1" kern="1200" dirty="0" smtClean="0">
                            <a:solidFill>
                              <a:prstClr val="black"/>
                            </a:solidFill>
                            <a:latin typeface="Cambria Math" panose="02040503050406030204" pitchFamily="18" charset="0"/>
                            <a:ea typeface="+mn-ea"/>
                            <a:cs typeface="Arial" panose="020B0604020202020204" pitchFamily="34" charset="0"/>
                          </a:rPr>
                        </m:ctrlPr>
                      </m:accPr>
                      <m:e>
                        <m:r>
                          <a:rPr lang="en-US" sz="2100" b="0" i="1" kern="1200" dirty="0" smtClean="0">
                            <a:solidFill>
                              <a:prstClr val="black"/>
                            </a:solidFill>
                            <a:latin typeface="Cambria Math" panose="02040503050406030204" pitchFamily="18" charset="0"/>
                            <a:ea typeface="+mn-ea"/>
                            <a:cs typeface="Arial" panose="020B0604020202020204" pitchFamily="34" charset="0"/>
                          </a:rPr>
                          <m:t>𝑁</m:t>
                        </m:r>
                      </m:e>
                    </m:acc>
                    <m:r>
                      <a:rPr lang="en-US" sz="2100" b="0" i="1" kern="1200" dirty="0" smtClean="0">
                        <a:solidFill>
                          <a:prstClr val="black"/>
                        </a:solidFill>
                        <a:latin typeface="Cambria Math" panose="02040503050406030204" pitchFamily="18" charset="0"/>
                        <a:ea typeface="+mn-ea"/>
                        <a:cs typeface="Arial" panose="020B0604020202020204" pitchFamily="34" charset="0"/>
                      </a:rPr>
                      <m:t>, </m:t>
                    </m:r>
                    <m:acc>
                      <m:accPr>
                        <m:chr m:val="̂"/>
                        <m:ctrlPr>
                          <a:rPr lang="en-US" sz="2100" b="0" i="1" kern="1200" dirty="0" smtClean="0">
                            <a:solidFill>
                              <a:prstClr val="black"/>
                            </a:solidFill>
                            <a:latin typeface="Cambria Math" panose="02040503050406030204" pitchFamily="18" charset="0"/>
                            <a:ea typeface="+mn-ea"/>
                            <a:cs typeface="Arial" panose="020B0604020202020204" pitchFamily="34" charset="0"/>
                          </a:rPr>
                        </m:ctrlPr>
                      </m:accPr>
                      <m:e>
                        <m:r>
                          <a:rPr lang="en-US" sz="2100" b="0" i="1" kern="1200" dirty="0" smtClean="0">
                            <a:solidFill>
                              <a:prstClr val="black"/>
                            </a:solidFill>
                            <a:latin typeface="Cambria Math" panose="02040503050406030204" pitchFamily="18" charset="0"/>
                            <a:ea typeface="+mn-ea"/>
                            <a:cs typeface="Arial" panose="020B0604020202020204" pitchFamily="34" charset="0"/>
                          </a:rPr>
                          <m:t>𝑃</m:t>
                        </m:r>
                      </m:e>
                    </m:acc>
                    <m:r>
                      <a:rPr lang="en-US" sz="2100" b="0" i="1" kern="1200" dirty="0" smtClean="0">
                        <a:solidFill>
                          <a:prstClr val="black"/>
                        </a:solidFill>
                        <a:latin typeface="Cambria Math" panose="02040503050406030204" pitchFamily="18" charset="0"/>
                        <a:ea typeface="+mn-ea"/>
                        <a:cs typeface="Arial" panose="020B0604020202020204" pitchFamily="34" charset="0"/>
                      </a:rPr>
                      <m:t>, </m:t>
                    </m:r>
                    <m:acc>
                      <m:accPr>
                        <m:chr m:val="̂"/>
                        <m:ctrlPr>
                          <a:rPr lang="en-US" sz="2100" b="0" i="1" kern="1200" dirty="0" smtClean="0">
                            <a:solidFill>
                              <a:prstClr val="black"/>
                            </a:solidFill>
                            <a:latin typeface="Cambria Math" panose="02040503050406030204" pitchFamily="18" charset="0"/>
                            <a:ea typeface="+mn-ea"/>
                            <a:cs typeface="Arial" panose="020B0604020202020204" pitchFamily="34" charset="0"/>
                          </a:rPr>
                        </m:ctrlPr>
                      </m:accPr>
                      <m:e>
                        <m:r>
                          <a:rPr lang="en-US" sz="2100" b="0" i="1" kern="1200" dirty="0" smtClean="0">
                            <a:solidFill>
                              <a:prstClr val="black"/>
                            </a:solidFill>
                            <a:latin typeface="Cambria Math" panose="02040503050406030204" pitchFamily="18" charset="0"/>
                            <a:ea typeface="+mn-ea"/>
                            <a:cs typeface="Arial" panose="020B0604020202020204" pitchFamily="34" charset="0"/>
                          </a:rPr>
                          <m:t>𝑄</m:t>
                        </m:r>
                      </m:e>
                    </m:acc>
                  </m:oMath>
                </a14:m>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lần</a:t>
                </a:r>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lượt</a:t>
                </a:r>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là</a:t>
                </a:r>
                <a:r>
                  <a:rPr lang="en-US" sz="2100" b="0" kern="1200" dirty="0">
                    <a:solidFill>
                      <a:prstClr val="black"/>
                    </a:solidFill>
                    <a:latin typeface="+mj-lt"/>
                    <a:ea typeface="+mn-ea"/>
                    <a:cs typeface="Arial" panose="020B0604020202020204" pitchFamily="34" charset="0"/>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 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 3</m:t>
                    </m:r>
                    <m:r>
                      <a:rPr lang="en-US" sz="21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và</a:t>
                </a:r>
                <a:r>
                  <a:rPr lang="en-US" sz="2100" b="0" kern="1200" dirty="0">
                    <a:solidFill>
                      <a:prstClr val="black"/>
                    </a:solidFill>
                    <a:latin typeface="+mj-lt"/>
                    <a:ea typeface="+mn-ea"/>
                    <a:cs typeface="Arial" panose="020B0604020202020204" pitchFamily="34" charset="0"/>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Tính</a:t>
                </a:r>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số</a:t>
                </a:r>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đo</a:t>
                </a:r>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mỗi</a:t>
                </a:r>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góc</a:t>
                </a:r>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của</a:t>
                </a:r>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tứ</a:t>
                </a:r>
                <a:r>
                  <a:rPr lang="en-US" sz="2100" b="0" kern="1200" dirty="0">
                    <a:solidFill>
                      <a:prstClr val="black"/>
                    </a:solidFill>
                    <a:latin typeface="+mj-lt"/>
                    <a:ea typeface="+mn-ea"/>
                    <a:cs typeface="Arial" panose="020B0604020202020204" pitchFamily="34" charset="0"/>
                  </a:rPr>
                  <a:t> </a:t>
                </a:r>
                <a:r>
                  <a:rPr lang="en-US" sz="2100" b="0" kern="1200" dirty="0" err="1">
                    <a:solidFill>
                      <a:prstClr val="black"/>
                    </a:solidFill>
                    <a:latin typeface="+mj-lt"/>
                    <a:ea typeface="+mn-ea"/>
                    <a:cs typeface="Arial" panose="020B0604020202020204" pitchFamily="34" charset="0"/>
                  </a:rPr>
                  <a:t>giác</a:t>
                </a:r>
                <a:r>
                  <a:rPr lang="en-US" sz="2100" b="0" kern="1200" dirty="0">
                    <a:solidFill>
                      <a:prstClr val="black"/>
                    </a:solidFill>
                    <a:latin typeface="+mj-lt"/>
                    <a:ea typeface="+mn-ea"/>
                    <a:cs typeface="Arial" panose="020B0604020202020204" pitchFamily="34" charset="0"/>
                  </a:rPr>
                  <a:t> MNPQ</a:t>
                </a:r>
              </a:p>
            </p:txBody>
          </p:sp>
        </mc:Choice>
        <mc:Fallback xmlns="">
          <p:sp>
            <p:nvSpPr>
              <p:cNvPr id="3" name="TextBox 2">
                <a:extLst>
                  <a:ext uri="{FF2B5EF4-FFF2-40B4-BE49-F238E27FC236}">
                    <a16:creationId xmlns:a16="http://schemas.microsoft.com/office/drawing/2014/main" id="{ECD6FFAB-267E-B2E0-B2B5-BB207CC5679A}"/>
                  </a:ext>
                </a:extLst>
              </p:cNvPr>
              <p:cNvSpPr txBox="1">
                <a:spLocks noRot="1" noChangeAspect="1" noMove="1" noResize="1" noEditPoints="1" noAdjustHandles="1" noChangeArrowheads="1" noChangeShapeType="1" noTextEdit="1"/>
              </p:cNvSpPr>
              <p:nvPr/>
            </p:nvSpPr>
            <p:spPr>
              <a:xfrm>
                <a:off x="674653" y="296425"/>
                <a:ext cx="8072873" cy="1306255"/>
              </a:xfrm>
              <a:prstGeom prst="rect">
                <a:avLst/>
              </a:prstGeom>
              <a:blipFill>
                <a:blip r:embed="rId3"/>
                <a:stretch>
                  <a:fillRect l="-906" r="-3701" b="-7944"/>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71ADF563-D090-8AEB-F75A-F12EFD732D06}"/>
              </a:ext>
            </a:extLst>
          </p:cNvPr>
          <p:cNvSpPr/>
          <p:nvPr/>
        </p:nvSpPr>
        <p:spPr>
          <a:xfrm>
            <a:off x="4176031" y="1825979"/>
            <a:ext cx="1070115" cy="353803"/>
          </a:xfrm>
          <a:prstGeom prst="wedgeEllipseCallout">
            <a:avLst>
              <a:gd name="adj1" fmla="val -7375"/>
              <a:gd name="adj2" fmla="val 83765"/>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2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1346002" y="2439932"/>
                <a:ext cx="7527673" cy="2497222"/>
              </a:xfrm>
              <a:prstGeom prst="rect">
                <a:avLst/>
              </a:prstGeom>
              <a:noFill/>
            </p:spPr>
            <p:txBody>
              <a:bodyPr wrap="square">
                <a:spAutoFit/>
              </a:bodyPr>
              <a:lstStyle/>
              <a:p>
                <a:pPr>
                  <a:lnSpc>
                    <a:spcPct val="150000"/>
                  </a:lnSpc>
                </a:pPr>
                <a:r>
                  <a:rPr lang="en-US" sz="2100" dirty="0">
                    <a:latin typeface="+mj-lt"/>
                  </a:rPr>
                  <a:t>Trong </a:t>
                </a:r>
                <a:r>
                  <a:rPr lang="en-US" sz="2100" dirty="0" err="1">
                    <a:latin typeface="+mj-lt"/>
                  </a:rPr>
                  <a:t>tứ</a:t>
                </a:r>
                <a:r>
                  <a:rPr lang="en-US" sz="2100" dirty="0">
                    <a:latin typeface="+mj-lt"/>
                  </a:rPr>
                  <a:t> </a:t>
                </a:r>
                <a:r>
                  <a:rPr lang="en-US" sz="2100" dirty="0" err="1">
                    <a:latin typeface="+mj-lt"/>
                  </a:rPr>
                  <a:t>giác</a:t>
                </a:r>
                <a:r>
                  <a:rPr lang="en-US" sz="2100" dirty="0">
                    <a:latin typeface="+mj-lt"/>
                  </a:rPr>
                  <a:t> MNPQ, ta </a:t>
                </a:r>
                <a:r>
                  <a:rPr lang="en-US" sz="2100" dirty="0" err="1">
                    <a:latin typeface="+mj-lt"/>
                  </a:rPr>
                  <a:t>có</a:t>
                </a:r>
                <a:r>
                  <a:rPr lang="en-US" sz="2100" dirty="0">
                    <a:latin typeface="+mj-lt"/>
                  </a:rPr>
                  <a:t> </a:t>
                </a:r>
                <a14:m>
                  <m:oMath xmlns:m="http://schemas.openxmlformats.org/officeDocument/2006/math">
                    <m:acc>
                      <m:accPr>
                        <m:chr m:val="̂"/>
                        <m:ctrlPr>
                          <a:rPr lang="en-US" sz="2100" b="0" i="1" smtClean="0">
                            <a:latin typeface="Cambria Math" panose="02040503050406030204" pitchFamily="18" charset="0"/>
                          </a:rPr>
                        </m:ctrlPr>
                      </m:accPr>
                      <m:e>
                        <m:r>
                          <a:rPr lang="en-US" sz="2100" b="0" i="1" smtClean="0">
                            <a:latin typeface="Cambria Math" panose="02040503050406030204" pitchFamily="18" charset="0"/>
                          </a:rPr>
                          <m:t>𝑀</m:t>
                        </m:r>
                      </m:e>
                    </m:acc>
                    <m:r>
                      <a:rPr lang="en-US" sz="2100" b="0" i="1" dirty="0" smtClean="0">
                        <a:latin typeface="Cambria Math" panose="02040503050406030204" pitchFamily="18" charset="0"/>
                      </a:rPr>
                      <m:t>+</m:t>
                    </m:r>
                    <m:acc>
                      <m:accPr>
                        <m:chr m:val="̂"/>
                        <m:ctrlPr>
                          <a:rPr lang="en-US" sz="2100" b="0" i="1" dirty="0" smtClean="0">
                            <a:latin typeface="Cambria Math" panose="02040503050406030204" pitchFamily="18" charset="0"/>
                          </a:rPr>
                        </m:ctrlPr>
                      </m:accPr>
                      <m:e>
                        <m:r>
                          <a:rPr lang="en-US" sz="2100" b="0" i="1" dirty="0" smtClean="0">
                            <a:latin typeface="Cambria Math" panose="02040503050406030204" pitchFamily="18" charset="0"/>
                          </a:rPr>
                          <m:t>𝑁</m:t>
                        </m:r>
                      </m:e>
                    </m:acc>
                    <m:r>
                      <a:rPr lang="en-US" sz="2100" b="0" i="1" dirty="0" smtClean="0">
                        <a:latin typeface="Cambria Math" panose="02040503050406030204" pitchFamily="18" charset="0"/>
                      </a:rPr>
                      <m:t>+</m:t>
                    </m:r>
                    <m:acc>
                      <m:accPr>
                        <m:chr m:val="̂"/>
                        <m:ctrlPr>
                          <a:rPr lang="en-US" sz="2100" b="0" i="1" dirty="0" smtClean="0">
                            <a:latin typeface="Cambria Math" panose="02040503050406030204" pitchFamily="18" charset="0"/>
                          </a:rPr>
                        </m:ctrlPr>
                      </m:accPr>
                      <m:e>
                        <m:r>
                          <a:rPr lang="en-US" sz="2100" b="0" i="1" dirty="0" smtClean="0">
                            <a:latin typeface="Cambria Math" panose="02040503050406030204" pitchFamily="18" charset="0"/>
                          </a:rPr>
                          <m:t>𝑃</m:t>
                        </m:r>
                      </m:e>
                    </m:acc>
                    <m:r>
                      <a:rPr lang="en-US" sz="2100" b="0" i="1" dirty="0" smtClean="0">
                        <a:latin typeface="Cambria Math" panose="02040503050406030204" pitchFamily="18" charset="0"/>
                      </a:rPr>
                      <m:t>+</m:t>
                    </m:r>
                    <m:acc>
                      <m:accPr>
                        <m:chr m:val="̂"/>
                        <m:ctrlPr>
                          <a:rPr lang="en-US" sz="2100" b="0" i="1" dirty="0" smtClean="0">
                            <a:latin typeface="Cambria Math" panose="02040503050406030204" pitchFamily="18" charset="0"/>
                          </a:rPr>
                        </m:ctrlPr>
                      </m:accPr>
                      <m:e>
                        <m:r>
                          <a:rPr lang="en-US" sz="2100" b="0" i="1" dirty="0" smtClean="0">
                            <a:latin typeface="Cambria Math" panose="02040503050406030204" pitchFamily="18" charset="0"/>
                          </a:rPr>
                          <m:t>𝑄</m:t>
                        </m:r>
                      </m:e>
                    </m:acc>
                    <m:r>
                      <a:rPr lang="en-US" sz="2100" b="0" i="1" dirty="0" smtClean="0">
                        <a:latin typeface="Cambria Math" panose="02040503050406030204" pitchFamily="18" charset="0"/>
                      </a:rPr>
                      <m:t>=</m:t>
                    </m:r>
                    <m:sSup>
                      <m:sSupPr>
                        <m:ctrlPr>
                          <a:rPr lang="en-US" sz="2100" b="0" i="1" dirty="0" smtClean="0">
                            <a:latin typeface="Cambria Math" panose="02040503050406030204" pitchFamily="18" charset="0"/>
                          </a:rPr>
                        </m:ctrlPr>
                      </m:sSupPr>
                      <m:e>
                        <m:r>
                          <a:rPr lang="en-US" sz="2100" b="0" i="1" dirty="0" smtClean="0">
                            <a:latin typeface="Cambria Math" panose="02040503050406030204" pitchFamily="18" charset="0"/>
                          </a:rPr>
                          <m:t>360</m:t>
                        </m:r>
                      </m:e>
                      <m:sup>
                        <m:r>
                          <a:rPr lang="en-US" sz="2100" b="0" i="1" dirty="0" smtClean="0">
                            <a:latin typeface="Cambria Math" panose="02040503050406030204" pitchFamily="18" charset="0"/>
                          </a:rPr>
                          <m:t>𝑜</m:t>
                        </m:r>
                      </m:sup>
                    </m:sSup>
                  </m:oMath>
                </a14:m>
                <a:endParaRPr lang="en-US" sz="2100" dirty="0">
                  <a:latin typeface="+mj-lt"/>
                </a:endParaRPr>
              </a:p>
              <a:p>
                <a:pPr>
                  <a:lnSpc>
                    <a:spcPct val="150000"/>
                  </a:lnSpc>
                </a:pPr>
                <a:r>
                  <a:rPr lang="en-US" sz="2100" dirty="0">
                    <a:latin typeface="+mj-lt"/>
                  </a:rPr>
                  <a:t>Do </a:t>
                </a:r>
                <a:r>
                  <a:rPr lang="en-US" sz="2100" dirty="0" err="1">
                    <a:latin typeface="+mj-lt"/>
                  </a:rPr>
                  <a:t>đó</a:t>
                </a:r>
                <a:r>
                  <a:rPr lang="en-US" sz="2100" dirty="0">
                    <a:latin typeface="+mj-lt"/>
                  </a:rPr>
                  <a:t>: </a:t>
                </a:r>
                <a14:m>
                  <m:oMath xmlns:m="http://schemas.openxmlformats.org/officeDocument/2006/math">
                    <m:r>
                      <a:rPr lang="en-US" sz="2100" b="0" i="1" smtClean="0">
                        <a:latin typeface="Cambria Math" panose="02040503050406030204" pitchFamily="18" charset="0"/>
                      </a:rPr>
                      <m:t>𝑥</m:t>
                    </m:r>
                    <m:r>
                      <a:rPr lang="en-US" sz="2100" b="0" i="1" smtClean="0">
                        <a:latin typeface="Cambria Math" panose="02040503050406030204" pitchFamily="18" charset="0"/>
                      </a:rPr>
                      <m:t>+2</m:t>
                    </m:r>
                    <m:r>
                      <a:rPr lang="en-US" sz="2100" b="0" i="1" smtClean="0">
                        <a:latin typeface="Cambria Math" panose="02040503050406030204" pitchFamily="18" charset="0"/>
                      </a:rPr>
                      <m:t>𝑥</m:t>
                    </m:r>
                    <m:r>
                      <a:rPr lang="en-US" sz="2100" b="0" i="1" smtClean="0">
                        <a:latin typeface="Cambria Math" panose="02040503050406030204" pitchFamily="18" charset="0"/>
                      </a:rPr>
                      <m:t>+3</m:t>
                    </m:r>
                    <m:r>
                      <a:rPr lang="en-US" sz="2100" b="0" i="1" smtClean="0">
                        <a:latin typeface="Cambria Math" panose="02040503050406030204" pitchFamily="18" charset="0"/>
                      </a:rPr>
                      <m:t>𝑥</m:t>
                    </m:r>
                    <m:r>
                      <a:rPr lang="en-US" sz="2100" b="0" i="1" smtClean="0">
                        <a:latin typeface="Cambria Math" panose="02040503050406030204" pitchFamily="18" charset="0"/>
                      </a:rPr>
                      <m:t>+4</m:t>
                    </m:r>
                    <m:r>
                      <a:rPr lang="en-US" sz="2100" b="0" i="1" smtClean="0">
                        <a:latin typeface="Cambria Math" panose="02040503050406030204" pitchFamily="18" charset="0"/>
                      </a:rPr>
                      <m:t>𝑥</m:t>
                    </m:r>
                    <m:r>
                      <a:rPr lang="en-US" sz="2100" b="0" i="1" smtClean="0">
                        <a:latin typeface="Cambria Math" panose="02040503050406030204" pitchFamily="18" charset="0"/>
                      </a:rPr>
                      <m:t>=</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360</m:t>
                        </m:r>
                      </m:e>
                      <m:sup>
                        <m:r>
                          <a:rPr lang="en-US" sz="2100" b="0" i="1" smtClean="0">
                            <a:latin typeface="Cambria Math" panose="02040503050406030204" pitchFamily="18" charset="0"/>
                          </a:rPr>
                          <m:t>𝑜</m:t>
                        </m:r>
                      </m:sup>
                    </m:sSup>
                  </m:oMath>
                </a14:m>
                <a:r>
                  <a:rPr lang="en-US" sz="2100" dirty="0">
                    <a:latin typeface="+mj-lt"/>
                  </a:rPr>
                  <a:t> hay </a:t>
                </a:r>
                <a14:m>
                  <m:oMath xmlns:m="http://schemas.openxmlformats.org/officeDocument/2006/math">
                    <m:r>
                      <a:rPr lang="en-US" sz="2100" b="0" i="1" smtClean="0">
                        <a:latin typeface="Cambria Math" panose="02040503050406030204" pitchFamily="18" charset="0"/>
                      </a:rPr>
                      <m:t>10</m:t>
                    </m:r>
                    <m:r>
                      <a:rPr lang="en-US" sz="2100" b="0" i="1" smtClean="0">
                        <a:latin typeface="Cambria Math" panose="02040503050406030204" pitchFamily="18" charset="0"/>
                      </a:rPr>
                      <m:t>𝑥</m:t>
                    </m:r>
                    <m:r>
                      <a:rPr lang="en-US" sz="2100" b="0" i="1" smtClean="0">
                        <a:latin typeface="Cambria Math" panose="02040503050406030204" pitchFamily="18" charset="0"/>
                      </a:rPr>
                      <m:t>=</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360</m:t>
                        </m:r>
                      </m:e>
                      <m:sup>
                        <m:r>
                          <a:rPr lang="en-US" sz="2100" b="0" i="1" smtClean="0">
                            <a:latin typeface="Cambria Math" panose="02040503050406030204" pitchFamily="18" charset="0"/>
                          </a:rPr>
                          <m:t>𝑜</m:t>
                        </m:r>
                      </m:sup>
                    </m:sSup>
                  </m:oMath>
                </a14:m>
                <a:endParaRPr lang="en-US" sz="2100" dirty="0">
                  <a:latin typeface="+mj-lt"/>
                </a:endParaRPr>
              </a:p>
              <a:p>
                <a:pPr>
                  <a:lnSpc>
                    <a:spcPct val="150000"/>
                  </a:lnSpc>
                </a:pPr>
                <a:r>
                  <a:rPr lang="en-US" sz="2100" dirty="0" err="1">
                    <a:latin typeface="+mj-lt"/>
                  </a:rPr>
                  <a:t>Suy</a:t>
                </a:r>
                <a:r>
                  <a:rPr lang="en-US" sz="2100" dirty="0">
                    <a:latin typeface="+mj-lt"/>
                  </a:rPr>
                  <a:t> </a:t>
                </a:r>
                <a:r>
                  <a:rPr lang="en-US" sz="2100" dirty="0" err="1">
                    <a:latin typeface="+mj-lt"/>
                  </a:rPr>
                  <a:t>ra</a:t>
                </a:r>
                <a:r>
                  <a:rPr lang="en-US" sz="2100" dirty="0">
                    <a:latin typeface="+mj-lt"/>
                  </a:rPr>
                  <a:t> </a:t>
                </a:r>
                <a14:m>
                  <m:oMath xmlns:m="http://schemas.openxmlformats.org/officeDocument/2006/math">
                    <m:r>
                      <a:rPr lang="en-US" sz="2100" b="0" i="1" smtClean="0">
                        <a:latin typeface="Cambria Math" panose="02040503050406030204" pitchFamily="18" charset="0"/>
                      </a:rPr>
                      <m:t>𝑥</m:t>
                    </m:r>
                    <m:r>
                      <a:rPr lang="en-US" sz="2100" b="0" i="1" smtClean="0">
                        <a:latin typeface="Cambria Math" panose="02040503050406030204" pitchFamily="18" charset="0"/>
                      </a:rPr>
                      <m:t>=</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36</m:t>
                        </m:r>
                      </m:e>
                      <m:sup>
                        <m:r>
                          <a:rPr lang="en-US" sz="2100" b="0" i="1" smtClean="0">
                            <a:latin typeface="Cambria Math" panose="02040503050406030204" pitchFamily="18" charset="0"/>
                          </a:rPr>
                          <m:t>𝑜</m:t>
                        </m:r>
                      </m:sup>
                    </m:sSup>
                  </m:oMath>
                </a14:m>
                <a:endParaRPr lang="en-US" sz="2100" dirty="0">
                  <a:latin typeface="+mj-lt"/>
                </a:endParaRPr>
              </a:p>
              <a:p>
                <a:pPr>
                  <a:lnSpc>
                    <a:spcPct val="150000"/>
                  </a:lnSpc>
                </a:pPr>
                <a:r>
                  <a:rPr lang="en-US" sz="2100" dirty="0" err="1">
                    <a:latin typeface="+mj-lt"/>
                  </a:rPr>
                  <a:t>Vậy</a:t>
                </a:r>
                <a:r>
                  <a:rPr lang="en-US" sz="2100" dirty="0">
                    <a:latin typeface="+mj-lt"/>
                  </a:rPr>
                  <a:t> </a:t>
                </a:r>
                <a:r>
                  <a:rPr lang="en-US" sz="2100" dirty="0" err="1">
                    <a:latin typeface="+mj-lt"/>
                  </a:rPr>
                  <a:t>tứ</a:t>
                </a:r>
                <a:r>
                  <a:rPr lang="en-US" sz="2100" dirty="0">
                    <a:latin typeface="+mj-lt"/>
                  </a:rPr>
                  <a:t> </a:t>
                </a:r>
                <a:r>
                  <a:rPr lang="en-US" sz="2100" dirty="0" err="1">
                    <a:latin typeface="+mj-lt"/>
                  </a:rPr>
                  <a:t>giác</a:t>
                </a:r>
                <a:r>
                  <a:rPr lang="en-US" sz="2100" dirty="0">
                    <a:latin typeface="+mj-lt"/>
                  </a:rPr>
                  <a:t> MNPQ </a:t>
                </a:r>
                <a:r>
                  <a:rPr lang="en-US" sz="2100" dirty="0" err="1">
                    <a:latin typeface="+mj-lt"/>
                  </a:rPr>
                  <a:t>có</a:t>
                </a:r>
                <a:r>
                  <a:rPr lang="en-US" sz="2100" dirty="0">
                    <a:latin typeface="+mj-lt"/>
                  </a:rPr>
                  <a:t>: </a:t>
                </a:r>
                <a14:m>
                  <m:oMath xmlns:m="http://schemas.openxmlformats.org/officeDocument/2006/math">
                    <m:acc>
                      <m:accPr>
                        <m:chr m:val="̂"/>
                        <m:ctrlPr>
                          <a:rPr lang="en-US" sz="2100" b="0" i="1" smtClean="0">
                            <a:latin typeface="Cambria Math" panose="02040503050406030204" pitchFamily="18" charset="0"/>
                          </a:rPr>
                        </m:ctrlPr>
                      </m:accPr>
                      <m:e>
                        <m:r>
                          <a:rPr lang="en-US" sz="2100" b="0" i="1" smtClean="0">
                            <a:latin typeface="Cambria Math" panose="02040503050406030204" pitchFamily="18" charset="0"/>
                          </a:rPr>
                          <m:t>𝑀</m:t>
                        </m:r>
                      </m:e>
                    </m:acc>
                    <m:r>
                      <a:rPr lang="en-US" sz="2100" b="0" i="1" dirty="0" smtClean="0">
                        <a:latin typeface="Cambria Math" panose="02040503050406030204" pitchFamily="18" charset="0"/>
                      </a:rPr>
                      <m:t>=</m:t>
                    </m:r>
                    <m:r>
                      <a:rPr lang="en-US" sz="2100" b="0" i="1" dirty="0" smtClean="0">
                        <a:latin typeface="Cambria Math" panose="02040503050406030204" pitchFamily="18" charset="0"/>
                      </a:rPr>
                      <m:t>𝑥</m:t>
                    </m:r>
                    <m:r>
                      <a:rPr lang="en-US" sz="2100" b="0" i="1" dirty="0" smtClean="0">
                        <a:latin typeface="Cambria Math" panose="02040503050406030204" pitchFamily="18" charset="0"/>
                      </a:rPr>
                      <m:t>=</m:t>
                    </m:r>
                    <m:sSup>
                      <m:sSupPr>
                        <m:ctrlPr>
                          <a:rPr lang="en-US" sz="2100" b="0" i="1" dirty="0" smtClean="0">
                            <a:latin typeface="Cambria Math" panose="02040503050406030204" pitchFamily="18" charset="0"/>
                          </a:rPr>
                        </m:ctrlPr>
                      </m:sSupPr>
                      <m:e>
                        <m:r>
                          <a:rPr lang="en-US" sz="2100" b="0" i="1" dirty="0" smtClean="0">
                            <a:latin typeface="Cambria Math" panose="02040503050406030204" pitchFamily="18" charset="0"/>
                          </a:rPr>
                          <m:t>36</m:t>
                        </m:r>
                      </m:e>
                      <m:sup>
                        <m:r>
                          <a:rPr lang="en-US" sz="2100" b="0" i="1" dirty="0" smtClean="0">
                            <a:latin typeface="Cambria Math" panose="02040503050406030204" pitchFamily="18" charset="0"/>
                          </a:rPr>
                          <m:t>𝑜</m:t>
                        </m:r>
                      </m:sup>
                    </m:sSup>
                    <m:r>
                      <a:rPr lang="en-US" sz="2100" b="0" i="1" dirty="0" smtClean="0">
                        <a:latin typeface="Cambria Math" panose="02040503050406030204" pitchFamily="18" charset="0"/>
                      </a:rPr>
                      <m:t>;</m:t>
                    </m:r>
                    <m:acc>
                      <m:accPr>
                        <m:chr m:val="̂"/>
                        <m:ctrlPr>
                          <a:rPr lang="en-US" sz="2100" b="0" i="1" dirty="0" smtClean="0">
                            <a:latin typeface="Cambria Math" panose="02040503050406030204" pitchFamily="18" charset="0"/>
                          </a:rPr>
                        </m:ctrlPr>
                      </m:accPr>
                      <m:e>
                        <m:r>
                          <a:rPr lang="en-US" sz="2100" b="0" i="1" dirty="0" smtClean="0">
                            <a:latin typeface="Cambria Math" panose="02040503050406030204" pitchFamily="18" charset="0"/>
                          </a:rPr>
                          <m:t>𝑁</m:t>
                        </m:r>
                      </m:e>
                    </m:acc>
                    <m:r>
                      <a:rPr lang="en-US" sz="2100" b="0" i="1" dirty="0" smtClean="0">
                        <a:latin typeface="Cambria Math" panose="02040503050406030204" pitchFamily="18" charset="0"/>
                      </a:rPr>
                      <m:t>=2</m:t>
                    </m:r>
                    <m:r>
                      <a:rPr lang="en-US" sz="2100" b="0" i="1" dirty="0" smtClean="0">
                        <a:latin typeface="Cambria Math" panose="02040503050406030204" pitchFamily="18" charset="0"/>
                      </a:rPr>
                      <m:t>𝑥</m:t>
                    </m:r>
                    <m:r>
                      <a:rPr lang="en-US" sz="2100" b="0" i="1" dirty="0" smtClean="0">
                        <a:latin typeface="Cambria Math" panose="02040503050406030204" pitchFamily="18" charset="0"/>
                      </a:rPr>
                      <m:t>=</m:t>
                    </m:r>
                    <m:sSup>
                      <m:sSupPr>
                        <m:ctrlPr>
                          <a:rPr lang="en-US" sz="2100" b="0" i="1" dirty="0" smtClean="0">
                            <a:latin typeface="Cambria Math" panose="02040503050406030204" pitchFamily="18" charset="0"/>
                          </a:rPr>
                        </m:ctrlPr>
                      </m:sSupPr>
                      <m:e>
                        <m:r>
                          <a:rPr lang="en-US" sz="2100" b="0" i="1" dirty="0" smtClean="0">
                            <a:latin typeface="Cambria Math" panose="02040503050406030204" pitchFamily="18" charset="0"/>
                          </a:rPr>
                          <m:t>72</m:t>
                        </m:r>
                      </m:e>
                      <m:sup>
                        <m:r>
                          <a:rPr lang="en-US" sz="2100" b="0" i="1" dirty="0" smtClean="0">
                            <a:latin typeface="Cambria Math" panose="02040503050406030204" pitchFamily="18" charset="0"/>
                          </a:rPr>
                          <m:t>𝑜</m:t>
                        </m:r>
                      </m:sup>
                    </m:sSup>
                    <m:r>
                      <a:rPr lang="en-US" sz="2100" b="0" i="1" dirty="0" smtClean="0">
                        <a:latin typeface="Cambria Math" panose="02040503050406030204" pitchFamily="18" charset="0"/>
                      </a:rPr>
                      <m:t>;</m:t>
                    </m:r>
                  </m:oMath>
                </a14:m>
                <a:endParaRPr lang="en-US" sz="2100" b="0" i="1" dirty="0">
                  <a:latin typeface="Cambria Math" panose="02040503050406030204" pitchFamily="18" charset="0"/>
                </a:endParaRPr>
              </a:p>
              <a:p>
                <a:pPr>
                  <a:lnSpc>
                    <a:spcPct val="150000"/>
                  </a:lnSpc>
                </a:pPr>
                <a:r>
                  <a:rPr lang="en-US" sz="2100" b="0" dirty="0"/>
                  <a:t>			</a:t>
                </a:r>
                <a14:m>
                  <m:oMath xmlns:m="http://schemas.openxmlformats.org/officeDocument/2006/math">
                    <m:acc>
                      <m:accPr>
                        <m:chr m:val="̂"/>
                        <m:ctrlPr>
                          <a:rPr lang="en-US" sz="2100" b="0" i="1" dirty="0" smtClean="0">
                            <a:latin typeface="Cambria Math" panose="02040503050406030204" pitchFamily="18" charset="0"/>
                          </a:rPr>
                        </m:ctrlPr>
                      </m:accPr>
                      <m:e>
                        <m:r>
                          <a:rPr lang="en-US" sz="2100" b="0" i="1" dirty="0" smtClean="0">
                            <a:latin typeface="Cambria Math" panose="02040503050406030204" pitchFamily="18" charset="0"/>
                          </a:rPr>
                          <m:t>𝑃</m:t>
                        </m:r>
                      </m:e>
                    </m:acc>
                    <m:r>
                      <a:rPr lang="en-US" sz="2100" b="0" i="1" dirty="0" smtClean="0">
                        <a:latin typeface="Cambria Math" panose="02040503050406030204" pitchFamily="18" charset="0"/>
                      </a:rPr>
                      <m:t>=3</m:t>
                    </m:r>
                    <m:r>
                      <a:rPr lang="en-US" sz="2100" b="0" i="1" dirty="0" smtClean="0">
                        <a:latin typeface="Cambria Math" panose="02040503050406030204" pitchFamily="18" charset="0"/>
                      </a:rPr>
                      <m:t>𝑥</m:t>
                    </m:r>
                    <m:r>
                      <a:rPr lang="en-US" sz="2100" b="0" i="1" dirty="0" smtClean="0">
                        <a:latin typeface="Cambria Math" panose="02040503050406030204" pitchFamily="18" charset="0"/>
                      </a:rPr>
                      <m:t>=</m:t>
                    </m:r>
                    <m:sSup>
                      <m:sSupPr>
                        <m:ctrlPr>
                          <a:rPr lang="en-US" sz="2100" b="0" i="1" dirty="0" smtClean="0">
                            <a:latin typeface="Cambria Math" panose="02040503050406030204" pitchFamily="18" charset="0"/>
                          </a:rPr>
                        </m:ctrlPr>
                      </m:sSupPr>
                      <m:e>
                        <m:r>
                          <a:rPr lang="en-US" sz="2100" b="0" i="1" dirty="0" smtClean="0">
                            <a:latin typeface="Cambria Math" panose="02040503050406030204" pitchFamily="18" charset="0"/>
                          </a:rPr>
                          <m:t>108</m:t>
                        </m:r>
                      </m:e>
                      <m:sup>
                        <m:r>
                          <a:rPr lang="en-US" sz="2100" b="0" i="1" dirty="0" smtClean="0">
                            <a:latin typeface="Cambria Math" panose="02040503050406030204" pitchFamily="18" charset="0"/>
                          </a:rPr>
                          <m:t>𝑜</m:t>
                        </m:r>
                      </m:sup>
                    </m:sSup>
                    <m:r>
                      <a:rPr lang="en-US" sz="2100" b="0" i="1" dirty="0" smtClean="0">
                        <a:latin typeface="Cambria Math" panose="02040503050406030204" pitchFamily="18" charset="0"/>
                      </a:rPr>
                      <m:t>;</m:t>
                    </m:r>
                    <m:acc>
                      <m:accPr>
                        <m:chr m:val="̂"/>
                        <m:ctrlPr>
                          <a:rPr lang="en-US" sz="2100" b="0" i="1" dirty="0" smtClean="0">
                            <a:latin typeface="Cambria Math" panose="02040503050406030204" pitchFamily="18" charset="0"/>
                          </a:rPr>
                        </m:ctrlPr>
                      </m:accPr>
                      <m:e>
                        <m:r>
                          <a:rPr lang="en-US" sz="2100" b="0" i="1" dirty="0" smtClean="0">
                            <a:latin typeface="Cambria Math" panose="02040503050406030204" pitchFamily="18" charset="0"/>
                          </a:rPr>
                          <m:t>𝑄</m:t>
                        </m:r>
                      </m:e>
                    </m:acc>
                    <m:r>
                      <a:rPr lang="en-US" sz="2100" b="0" i="1" dirty="0" smtClean="0">
                        <a:latin typeface="Cambria Math" panose="02040503050406030204" pitchFamily="18" charset="0"/>
                      </a:rPr>
                      <m:t>=4</m:t>
                    </m:r>
                    <m:r>
                      <a:rPr lang="en-US" sz="2100" b="0" i="1" dirty="0" smtClean="0">
                        <a:latin typeface="Cambria Math" panose="02040503050406030204" pitchFamily="18" charset="0"/>
                      </a:rPr>
                      <m:t>𝑥</m:t>
                    </m:r>
                    <m:r>
                      <a:rPr lang="en-US" sz="2100" b="0" i="1" dirty="0" smtClean="0">
                        <a:latin typeface="Cambria Math" panose="02040503050406030204" pitchFamily="18" charset="0"/>
                      </a:rPr>
                      <m:t>=</m:t>
                    </m:r>
                    <m:sSup>
                      <m:sSupPr>
                        <m:ctrlPr>
                          <a:rPr lang="en-US" sz="2100" b="0" i="1" dirty="0" smtClean="0">
                            <a:latin typeface="Cambria Math" panose="02040503050406030204" pitchFamily="18" charset="0"/>
                          </a:rPr>
                        </m:ctrlPr>
                      </m:sSupPr>
                      <m:e>
                        <m:r>
                          <a:rPr lang="en-US" sz="2100" b="0" i="1" dirty="0" smtClean="0">
                            <a:latin typeface="Cambria Math" panose="02040503050406030204" pitchFamily="18" charset="0"/>
                          </a:rPr>
                          <m:t>144</m:t>
                        </m:r>
                      </m:e>
                      <m:sup>
                        <m:r>
                          <a:rPr lang="en-US" sz="2100" b="0" i="1" dirty="0" smtClean="0">
                            <a:latin typeface="Cambria Math" panose="02040503050406030204" pitchFamily="18" charset="0"/>
                          </a:rPr>
                          <m:t>𝑜</m:t>
                        </m:r>
                      </m:sup>
                    </m:sSup>
                  </m:oMath>
                </a14:m>
                <a:r>
                  <a:rPr lang="en-US" sz="2100" dirty="0">
                    <a:latin typeface="+mj-lt"/>
                  </a:rPr>
                  <a:t> </a:t>
                </a: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1346002" y="2439932"/>
                <a:ext cx="7527673" cy="2497222"/>
              </a:xfrm>
              <a:prstGeom prst="rect">
                <a:avLst/>
              </a:prstGeom>
              <a:blipFill>
                <a:blip r:embed="rId4"/>
                <a:stretch>
                  <a:fillRect l="-972" b="-1951"/>
                </a:stretch>
              </a:blipFill>
            </p:spPr>
            <p:txBody>
              <a:bodyPr/>
              <a:lstStyle/>
              <a:p>
                <a:r>
                  <a:rPr lang="en-US">
                    <a:noFill/>
                  </a:rPr>
                  <a:t> </a:t>
                </a:r>
              </a:p>
            </p:txBody>
          </p:sp>
        </mc:Fallback>
      </mc:AlternateContent>
    </p:spTree>
    <p:extLst>
      <p:ext uri="{BB962C8B-B14F-4D97-AF65-F5344CB8AC3E}">
        <p14:creationId xmlns:p14="http://schemas.microsoft.com/office/powerpoint/2010/main" val="190867503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3470BCF-1BE7-A239-2924-9A9137865468}"/>
                  </a:ext>
                </a:extLst>
              </p:cNvPr>
              <p:cNvSpPr txBox="1"/>
              <p:nvPr/>
            </p:nvSpPr>
            <p:spPr>
              <a:xfrm>
                <a:off x="2666150" y="779131"/>
                <a:ext cx="2924655" cy="577850"/>
              </a:xfrm>
              <a:prstGeom prst="rect">
                <a:avLst/>
              </a:prstGeom>
              <a:noFill/>
            </p:spPr>
            <p:txBody>
              <a:bodyPr wrap="square">
                <a:spAutoFit/>
              </a:bodyPr>
              <a:lstStyle/>
              <a:p>
                <a:pPr lvl="0" algn="just" defTabSz="609630">
                  <a:lnSpc>
                    <a:spcPct val="150000"/>
                  </a:lnSpc>
                  <a:buClrTx/>
                  <a:defRPr/>
                </a:pPr>
                <a:r>
                  <a:rPr lang="en-US" sz="2400" kern="1200" noProof="0" dirty="0">
                    <a:solidFill>
                      <a:prstClr val="black"/>
                    </a:solidFill>
                    <a:latin typeface="Arial" panose="020B0604020202020204" pitchFamily="34" charset="0"/>
                    <a:ea typeface="+mn-ea"/>
                    <a:cs typeface="Arial" panose="020B0604020202020204" pitchFamily="34" charset="0"/>
                  </a:rPr>
                  <a:t>Tìm </a:t>
                </a:r>
                <a14:m>
                  <m:oMath xmlns:m="http://schemas.openxmlformats.org/officeDocument/2006/math">
                    <m:r>
                      <a:rPr lang="en-US" sz="2400" b="0" i="1" kern="1200" noProof="0" smtClean="0">
                        <a:solidFill>
                          <a:prstClr val="black"/>
                        </a:solidFill>
                        <a:latin typeface="Cambria Math" panose="02040503050406030204" pitchFamily="18" charset="0"/>
                        <a:ea typeface="+mn-ea"/>
                        <a:cs typeface="Arial" panose="020B0604020202020204" pitchFamily="34" charset="0"/>
                      </a:rPr>
                      <m:t>𝑥</m:t>
                    </m:r>
                  </m:oMath>
                </a14:m>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trong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18</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TextBox 7">
                <a:extLst>
                  <a:ext uri="{FF2B5EF4-FFF2-40B4-BE49-F238E27FC236}">
                    <a16:creationId xmlns:a16="http://schemas.microsoft.com/office/drawing/2014/main" id="{A3470BCF-1BE7-A239-2924-9A9137865468}"/>
                  </a:ext>
                </a:extLst>
              </p:cNvPr>
              <p:cNvSpPr txBox="1">
                <a:spLocks noRot="1" noChangeAspect="1" noMove="1" noResize="1" noEditPoints="1" noAdjustHandles="1" noChangeArrowheads="1" noChangeShapeType="1" noTextEdit="1"/>
              </p:cNvSpPr>
              <p:nvPr/>
            </p:nvSpPr>
            <p:spPr>
              <a:xfrm>
                <a:off x="2666150" y="779131"/>
                <a:ext cx="2924655" cy="577850"/>
              </a:xfrm>
              <a:prstGeom prst="rect">
                <a:avLst/>
              </a:prstGeom>
              <a:blipFill>
                <a:blip r:embed="rId2"/>
                <a:stretch>
                  <a:fillRect l="-3125" r="-625" b="-24211"/>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9608290-FDC0-74C1-97A4-1988750918F8}"/>
              </a:ext>
            </a:extLst>
          </p:cNvPr>
          <p:cNvSpPr/>
          <p:nvPr/>
        </p:nvSpPr>
        <p:spPr>
          <a:xfrm>
            <a:off x="4128477" y="1836153"/>
            <a:ext cx="778826" cy="577850"/>
          </a:xfrm>
          <a:prstGeom prst="rect">
            <a:avLst/>
          </a:prstGeom>
        </p:spPr>
        <p:txBody>
          <a:bodyPr wrap="square">
            <a:spAutoFit/>
          </a:bodyPr>
          <a:lstStyle/>
          <a:p>
            <a:pPr algn="just" defTabSz="609630">
              <a:lnSpc>
                <a:spcPct val="150000"/>
              </a:lnSpc>
              <a:buClrTx/>
              <a:buFontTx/>
              <a:buNone/>
              <a:defRPr/>
            </a:pPr>
            <a:r>
              <a:rPr lang="vi-VN" sz="2400" b="1" u="sng" kern="1200" dirty="0">
                <a:solidFill>
                  <a:prstClr val="black"/>
                </a:solidFill>
                <a:latin typeface="Arial" panose="020B0604020202020204" pitchFamily="34" charset="0"/>
                <a:ea typeface="+mn-ea"/>
                <a:cs typeface="Arial" panose="020B0604020202020204" pitchFamily="34" charset="0"/>
              </a:rPr>
              <a:t>Giải</a:t>
            </a:r>
            <a:endParaRPr lang="en-US" sz="2400" b="1" u="sng" kern="1200" dirty="0">
              <a:solidFill>
                <a:prstClr val="black"/>
              </a:solidFill>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CEC9ECAF-2673-924C-98A2-98BBBB60DEF4}"/>
              </a:ext>
            </a:extLst>
          </p:cNvPr>
          <p:cNvGrpSpPr/>
          <p:nvPr/>
        </p:nvGrpSpPr>
        <p:grpSpPr>
          <a:xfrm>
            <a:off x="439637" y="725821"/>
            <a:ext cx="2114343" cy="739140"/>
            <a:chOff x="1624734" y="1360680"/>
            <a:chExt cx="5309466" cy="1569778"/>
          </a:xfrm>
        </p:grpSpPr>
        <p:sp>
          <p:nvSpPr>
            <p:cNvPr id="11" name="Rectangle 10">
              <a:extLst>
                <a:ext uri="{FF2B5EF4-FFF2-40B4-BE49-F238E27FC236}">
                  <a16:creationId xmlns:a16="http://schemas.microsoft.com/office/drawing/2014/main" id="{BA911094-05FC-AE4F-7BDE-46946493E8BC}"/>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88F7A33C-D91D-3340-5130-5606A87C23F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6FD3AB-C7EE-D8FC-DA74-0C18078851BC}"/>
                  </a:ext>
                </a:extLst>
              </p:cNvPr>
              <p:cNvSpPr txBox="1"/>
              <p:nvPr/>
            </p:nvSpPr>
            <p:spPr>
              <a:xfrm>
                <a:off x="542405" y="2860451"/>
                <a:ext cx="6192027" cy="1935466"/>
              </a:xfrm>
              <a:prstGeom prst="rect">
                <a:avLst/>
              </a:prstGeom>
              <a:noFill/>
            </p:spPr>
            <p:txBody>
              <a:bodyPr wrap="square">
                <a:spAutoFit/>
              </a:bodyPr>
              <a:lstStyle/>
              <a:p>
                <a:pPr algn="just">
                  <a:lnSpc>
                    <a:spcPct val="150000"/>
                  </a:lnSpc>
                  <a:spcBef>
                    <a:spcPts val="600"/>
                  </a:spcBef>
                  <a:spcAft>
                    <a:spcPts val="300"/>
                  </a:spcAft>
                </a:pPr>
                <a:r>
                  <a:rPr lang="en-US" sz="2400" kern="100" dirty="0">
                    <a:latin typeface="+mj-lt"/>
                    <a:ea typeface="Times New Roman" panose="02020603050405020304" pitchFamily="18" charset="0"/>
                    <a:cs typeface="Times New Roman" panose="02020603050405020304" pitchFamily="18" charset="0"/>
                  </a:rPr>
                  <a:t>Xét </a:t>
                </a:r>
                <a:r>
                  <a:rPr lang="en-US" sz="2400" kern="100" dirty="0" err="1">
                    <a:latin typeface="+mj-lt"/>
                    <a:ea typeface="Times New Roman" panose="02020603050405020304" pitchFamily="18" charset="0"/>
                    <a:cs typeface="Times New Roman" panose="02020603050405020304" pitchFamily="18" charset="0"/>
                  </a:rPr>
                  <a:t>tứ</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giác</a:t>
                </a:r>
                <a:r>
                  <a:rPr lang="en-US" sz="2400" kern="100" dirty="0">
                    <a:latin typeface="+mj-lt"/>
                    <a:ea typeface="Times New Roman" panose="02020603050405020304" pitchFamily="18" charset="0"/>
                    <a:cs typeface="Times New Roman" panose="02020603050405020304" pitchFamily="18" charset="0"/>
                  </a:rPr>
                  <a:t> ABCD </a:t>
                </a:r>
                <a:r>
                  <a:rPr lang="en-US" sz="2400" kern="100" dirty="0" err="1">
                    <a:latin typeface="+mj-lt"/>
                    <a:ea typeface="Times New Roman" panose="02020603050405020304" pitchFamily="18" charset="0"/>
                    <a:cs typeface="Times New Roman" panose="02020603050405020304" pitchFamily="18" charset="0"/>
                  </a:rPr>
                  <a:t>có</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𝐴</m:t>
                        </m:r>
                      </m:e>
                    </m:acc>
                    <m: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t>𝐵</m:t>
                        </m:r>
                      </m:e>
                    </m:acc>
                    <m: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t>𝐶</m:t>
                        </m:r>
                      </m:e>
                    </m:acc>
                    <m: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t>𝐷</m:t>
                        </m:r>
                      </m:e>
                    </m:acc>
                    <m: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t>360</m:t>
                        </m:r>
                      </m:e>
                      <m:sup>
                        <m:r>
                          <a:rPr lang="en-US" sz="2400" b="0" i="1" kern="100" dirty="0" smtClean="0">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400" kern="100"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en-US" sz="2400" kern="100" dirty="0" err="1">
                    <a:latin typeface="+mj-lt"/>
                    <a:ea typeface="Times New Roman" panose="02020603050405020304" pitchFamily="18" charset="0"/>
                    <a:cs typeface="Times New Roman" panose="02020603050405020304" pitchFamily="18" charset="0"/>
                  </a:rPr>
                  <a:t>Suy</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ra</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85</m:t>
                        </m:r>
                      </m:e>
                      <m: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65</m:t>
                        </m:r>
                      </m:e>
                      <m: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75</m:t>
                        </m:r>
                      </m:e>
                      <m: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360</m:t>
                        </m:r>
                      </m:e>
                      <m: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400" kern="100"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en-US" sz="2400" kern="100" dirty="0">
                    <a:latin typeface="+mj-lt"/>
                    <a:ea typeface="Times New Roman" panose="02020603050405020304" pitchFamily="18" charset="0"/>
                    <a:cs typeface="Times New Roman" panose="02020603050405020304" pitchFamily="18" charset="0"/>
                  </a:rPr>
                  <a:t>Do </a:t>
                </a:r>
                <a:r>
                  <a:rPr lang="en-US" sz="2400" kern="100" dirty="0" err="1">
                    <a:latin typeface="+mj-lt"/>
                    <a:ea typeface="Times New Roman" panose="02020603050405020304" pitchFamily="18" charset="0"/>
                    <a:cs typeface="Times New Roman" panose="02020603050405020304" pitchFamily="18" charset="0"/>
                  </a:rPr>
                  <a:t>đó</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360</m:t>
                        </m:r>
                      </m:e>
                      <m: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85</m:t>
                        </m:r>
                      </m:e>
                      <m: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65</m:t>
                        </m:r>
                      </m:e>
                      <m: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75</m:t>
                        </m:r>
                      </m:e>
                      <m: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135</m:t>
                        </m:r>
                      </m:e>
                      <m:sup>
                        <m:r>
                          <a:rPr lang="en-US" sz="2400" b="0" i="1" kern="100" smtClean="0">
                            <a:latin typeface="Cambria Math" panose="02040503050406030204" pitchFamily="18" charset="0"/>
                            <a:ea typeface="Times New Roman" panose="02020603050405020304" pitchFamily="18" charset="0"/>
                            <a:cs typeface="Times New Roman" panose="02020603050405020304" pitchFamily="18" charset="0"/>
                          </a:rPr>
                          <m:t>𝑜</m:t>
                        </m:r>
                      </m:sup>
                    </m:sSup>
                  </m:oMath>
                </a14:m>
                <a:r>
                  <a:rPr lang="en-US" sz="2400" kern="100" dirty="0">
                    <a:latin typeface="+mj-lt"/>
                    <a:ea typeface="Times New Roman" panose="02020603050405020304" pitchFamily="18" charset="0"/>
                    <a:cs typeface="Times New Roman" panose="02020603050405020304" pitchFamily="18" charset="0"/>
                  </a:rPr>
                  <a:t> </a:t>
                </a:r>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56FD3AB-C7EE-D8FC-DA74-0C18078851BC}"/>
                  </a:ext>
                </a:extLst>
              </p:cNvPr>
              <p:cNvSpPr txBox="1">
                <a:spLocks noRot="1" noChangeAspect="1" noMove="1" noResize="1" noEditPoints="1" noAdjustHandles="1" noChangeArrowheads="1" noChangeShapeType="1" noTextEdit="1"/>
              </p:cNvSpPr>
              <p:nvPr/>
            </p:nvSpPr>
            <p:spPr>
              <a:xfrm>
                <a:off x="542405" y="2860451"/>
                <a:ext cx="6192027" cy="1935466"/>
              </a:xfrm>
              <a:prstGeom prst="rect">
                <a:avLst/>
              </a:prstGeom>
              <a:blipFill>
                <a:blip r:embed="rId3"/>
                <a:stretch>
                  <a:fillRect l="-1575" b="-6289"/>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C92AC8C0-250A-2B28-195B-B86C2F1E8819}"/>
              </a:ext>
            </a:extLst>
          </p:cNvPr>
          <p:cNvPicPr>
            <a:picLocks noChangeAspect="1"/>
          </p:cNvPicPr>
          <p:nvPr/>
        </p:nvPicPr>
        <p:blipFill>
          <a:blip r:embed="rId4"/>
          <a:stretch>
            <a:fillRect/>
          </a:stretch>
        </p:blipFill>
        <p:spPr>
          <a:xfrm>
            <a:off x="6351373" y="3255654"/>
            <a:ext cx="2738246" cy="1540263"/>
          </a:xfrm>
          <a:prstGeom prst="rect">
            <a:avLst/>
          </a:prstGeom>
        </p:spPr>
      </p:pic>
      <p:pic>
        <p:nvPicPr>
          <p:cNvPr id="3" name="Picture 2">
            <a:extLst>
              <a:ext uri="{FF2B5EF4-FFF2-40B4-BE49-F238E27FC236}">
                <a16:creationId xmlns:a16="http://schemas.microsoft.com/office/drawing/2014/main" id="{33EE66E0-656D-1BEF-7DDB-7AF7A8B2BE71}"/>
              </a:ext>
            </a:extLst>
          </p:cNvPr>
          <p:cNvPicPr>
            <a:picLocks noChangeAspect="1"/>
          </p:cNvPicPr>
          <p:nvPr/>
        </p:nvPicPr>
        <p:blipFill rotWithShape="1">
          <a:blip r:embed="rId5"/>
          <a:srcRect l="37678" t="25105" r="34730" b="10992"/>
          <a:stretch/>
        </p:blipFill>
        <p:spPr>
          <a:xfrm>
            <a:off x="5929010" y="347583"/>
            <a:ext cx="2523011" cy="2305138"/>
          </a:xfrm>
          <a:prstGeom prst="rect">
            <a:avLst/>
          </a:prstGeom>
        </p:spPr>
      </p:pic>
    </p:spTree>
    <p:extLst>
      <p:ext uri="{BB962C8B-B14F-4D97-AF65-F5344CB8AC3E}">
        <p14:creationId xmlns:p14="http://schemas.microsoft.com/office/powerpoint/2010/main" val="154724353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A8CF26A-4848-0909-B6FC-3492B9D10AD3}"/>
              </a:ext>
            </a:extLst>
          </p:cNvPr>
          <p:cNvSpPr/>
          <p:nvPr/>
        </p:nvSpPr>
        <p:spPr>
          <a:xfrm>
            <a:off x="3035766" y="322623"/>
            <a:ext cx="3072467" cy="673829"/>
          </a:xfrm>
          <a:prstGeom prst="roundRect">
            <a:avLst>
              <a:gd name="adj" fmla="val 33017"/>
            </a:avLst>
          </a:prstGeom>
          <a:solidFill>
            <a:srgbClr val="CDFBFF"/>
          </a:solidFill>
          <a:ln>
            <a:solidFill>
              <a:srgbClr val="C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KHỞI ĐỘNG</a:t>
            </a:r>
          </a:p>
        </p:txBody>
      </p:sp>
      <p:grpSp>
        <p:nvGrpSpPr>
          <p:cNvPr id="572" name="Google Shape;572;p29"/>
          <p:cNvGrpSpPr/>
          <p:nvPr/>
        </p:nvGrpSpPr>
        <p:grpSpPr>
          <a:xfrm>
            <a:off x="8638388" y="736375"/>
            <a:ext cx="104150" cy="104150"/>
            <a:chOff x="7648113" y="3202125"/>
            <a:chExt cx="104150" cy="104150"/>
          </a:xfrm>
        </p:grpSpPr>
        <p:sp>
          <p:nvSpPr>
            <p:cNvPr id="573" name="Google Shape;573;p29"/>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9"/>
          <p:cNvSpPr/>
          <p:nvPr/>
        </p:nvSpPr>
        <p:spPr>
          <a:xfrm>
            <a:off x="8641938" y="110880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29"/>
          <p:cNvGrpSpPr/>
          <p:nvPr/>
        </p:nvGrpSpPr>
        <p:grpSpPr>
          <a:xfrm>
            <a:off x="158738" y="274450"/>
            <a:ext cx="408863" cy="834343"/>
            <a:chOff x="158738" y="274450"/>
            <a:chExt cx="408863" cy="834343"/>
          </a:xfrm>
        </p:grpSpPr>
        <p:grpSp>
          <p:nvGrpSpPr>
            <p:cNvPr id="579" name="Google Shape;579;p29"/>
            <p:cNvGrpSpPr/>
            <p:nvPr/>
          </p:nvGrpSpPr>
          <p:grpSpPr>
            <a:xfrm>
              <a:off x="158738" y="626738"/>
              <a:ext cx="109300" cy="109625"/>
              <a:chOff x="9043313" y="2299825"/>
              <a:chExt cx="109300" cy="109625"/>
            </a:xfrm>
          </p:grpSpPr>
          <p:sp>
            <p:nvSpPr>
              <p:cNvPr id="580" name="Google Shape;580;p2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2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6FB5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9"/>
          <p:cNvSpPr/>
          <p:nvPr/>
        </p:nvSpPr>
        <p:spPr>
          <a:xfrm>
            <a:off x="8921095" y="1048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476E6337-631A-8064-C1D1-224BDCE046C0}"/>
              </a:ext>
            </a:extLst>
          </p:cNvPr>
          <p:cNvPicPr>
            <a:picLocks noChangeAspect="1"/>
          </p:cNvPicPr>
          <p:nvPr/>
        </p:nvPicPr>
        <p:blipFill>
          <a:blip r:embed="rId3"/>
          <a:stretch>
            <a:fillRect/>
          </a:stretch>
        </p:blipFill>
        <p:spPr>
          <a:xfrm>
            <a:off x="91440" y="3656730"/>
            <a:ext cx="2275840" cy="1280160"/>
          </a:xfrm>
          <a:prstGeom prst="rect">
            <a:avLst/>
          </a:prstGeom>
        </p:spPr>
      </p:pic>
      <p:sp>
        <p:nvSpPr>
          <p:cNvPr id="8" name="Thought Bubble: Cloud 7">
            <a:extLst>
              <a:ext uri="{FF2B5EF4-FFF2-40B4-BE49-F238E27FC236}">
                <a16:creationId xmlns:a16="http://schemas.microsoft.com/office/drawing/2014/main" id="{F8EA67E9-38D5-AE07-8121-6C2A329D555B}"/>
              </a:ext>
            </a:extLst>
          </p:cNvPr>
          <p:cNvSpPr/>
          <p:nvPr/>
        </p:nvSpPr>
        <p:spPr>
          <a:xfrm>
            <a:off x="2367280" y="3701932"/>
            <a:ext cx="4040652" cy="1280159"/>
          </a:xfrm>
          <a:prstGeom prst="cloudCallout">
            <a:avLst>
              <a:gd name="adj1" fmla="val -62043"/>
              <a:gd name="adj2" fmla="val -9443"/>
            </a:avLst>
          </a:prstGeom>
          <a:solidFill>
            <a:schemeClr val="bg1"/>
          </a:solidFill>
          <a:ln>
            <a:solidFill>
              <a:srgbClr val="0070C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mj-lt"/>
              </a:rPr>
              <a:t>Tứ</a:t>
            </a:r>
            <a:r>
              <a:rPr lang="en-US" sz="2000" dirty="0">
                <a:solidFill>
                  <a:srgbClr val="000000"/>
                </a:solidFill>
                <a:latin typeface="+mj-lt"/>
              </a:rPr>
              <a:t> </a:t>
            </a:r>
            <a:r>
              <a:rPr lang="en-US" sz="2000" dirty="0" err="1">
                <a:solidFill>
                  <a:srgbClr val="000000"/>
                </a:solidFill>
                <a:latin typeface="+mj-lt"/>
              </a:rPr>
              <a:t>giác</a:t>
            </a:r>
            <a:r>
              <a:rPr lang="en-US" sz="2000" dirty="0">
                <a:solidFill>
                  <a:srgbClr val="000000"/>
                </a:solidFill>
                <a:latin typeface="+mj-lt"/>
              </a:rPr>
              <a:t> </a:t>
            </a:r>
            <a:r>
              <a:rPr lang="en-US" sz="2000" dirty="0" err="1">
                <a:solidFill>
                  <a:srgbClr val="000000"/>
                </a:solidFill>
                <a:latin typeface="+mj-lt"/>
              </a:rPr>
              <a:t>là</a:t>
            </a:r>
            <a:r>
              <a:rPr lang="en-US" sz="2000" dirty="0">
                <a:solidFill>
                  <a:srgbClr val="000000"/>
                </a:solidFill>
                <a:latin typeface="+mj-lt"/>
              </a:rPr>
              <a:t> </a:t>
            </a:r>
            <a:r>
              <a:rPr lang="en-US" sz="2000" dirty="0" err="1">
                <a:solidFill>
                  <a:srgbClr val="000000"/>
                </a:solidFill>
                <a:latin typeface="+mj-lt"/>
              </a:rPr>
              <a:t>hình</a:t>
            </a:r>
            <a:r>
              <a:rPr lang="en-US" sz="2000" dirty="0">
                <a:solidFill>
                  <a:srgbClr val="000000"/>
                </a:solidFill>
                <a:latin typeface="+mj-lt"/>
              </a:rPr>
              <a:t> </a:t>
            </a:r>
            <a:r>
              <a:rPr lang="en-US" sz="2000" dirty="0" err="1">
                <a:solidFill>
                  <a:srgbClr val="000000"/>
                </a:solidFill>
                <a:latin typeface="+mj-lt"/>
              </a:rPr>
              <a:t>có</a:t>
            </a:r>
            <a:r>
              <a:rPr lang="en-US" sz="2000" dirty="0">
                <a:solidFill>
                  <a:srgbClr val="000000"/>
                </a:solidFill>
                <a:latin typeface="+mj-lt"/>
              </a:rPr>
              <a:t> </a:t>
            </a:r>
            <a:r>
              <a:rPr lang="en-US" sz="2000" dirty="0" err="1">
                <a:solidFill>
                  <a:srgbClr val="000000"/>
                </a:solidFill>
                <a:latin typeface="+mj-lt"/>
              </a:rPr>
              <a:t>những</a:t>
            </a:r>
            <a:r>
              <a:rPr lang="en-US" sz="2000" dirty="0">
                <a:solidFill>
                  <a:srgbClr val="000000"/>
                </a:solidFill>
                <a:latin typeface="+mj-lt"/>
              </a:rPr>
              <a:t> </a:t>
            </a:r>
            <a:r>
              <a:rPr lang="en-US" sz="2000" dirty="0" err="1">
                <a:solidFill>
                  <a:srgbClr val="000000"/>
                </a:solidFill>
                <a:latin typeface="+mj-lt"/>
              </a:rPr>
              <a:t>tính</a:t>
            </a:r>
            <a:r>
              <a:rPr lang="en-US" sz="2000" dirty="0">
                <a:solidFill>
                  <a:srgbClr val="000000"/>
                </a:solidFill>
                <a:latin typeface="+mj-lt"/>
              </a:rPr>
              <a:t> </a:t>
            </a:r>
            <a:r>
              <a:rPr lang="en-US" sz="2000" dirty="0" err="1">
                <a:solidFill>
                  <a:srgbClr val="000000"/>
                </a:solidFill>
                <a:latin typeface="+mj-lt"/>
              </a:rPr>
              <a:t>chất</a:t>
            </a:r>
            <a:r>
              <a:rPr lang="en-US" sz="2000" dirty="0">
                <a:solidFill>
                  <a:srgbClr val="000000"/>
                </a:solidFill>
                <a:latin typeface="+mj-lt"/>
              </a:rPr>
              <a:t> </a:t>
            </a:r>
            <a:r>
              <a:rPr lang="en-US" sz="2000" dirty="0" err="1">
                <a:solidFill>
                  <a:srgbClr val="000000"/>
                </a:solidFill>
                <a:latin typeface="+mj-lt"/>
              </a:rPr>
              <a:t>gì</a:t>
            </a:r>
            <a:r>
              <a:rPr lang="en-US" sz="2000" dirty="0">
                <a:solidFill>
                  <a:srgbClr val="000000"/>
                </a:solidFill>
                <a:latin typeface="+mj-lt"/>
              </a:rPr>
              <a:t>?</a:t>
            </a:r>
          </a:p>
        </p:txBody>
      </p:sp>
      <p:sp>
        <p:nvSpPr>
          <p:cNvPr id="3" name="TextBox 2">
            <a:extLst>
              <a:ext uri="{FF2B5EF4-FFF2-40B4-BE49-F238E27FC236}">
                <a16:creationId xmlns:a16="http://schemas.microsoft.com/office/drawing/2014/main" id="{ADB6D80C-A4F7-7C0C-7C57-912439F4360D}"/>
              </a:ext>
            </a:extLst>
          </p:cNvPr>
          <p:cNvSpPr txBox="1"/>
          <p:nvPr/>
        </p:nvSpPr>
        <p:spPr>
          <a:xfrm>
            <a:off x="317063" y="1659775"/>
            <a:ext cx="4415174" cy="1445973"/>
          </a:xfrm>
          <a:prstGeom prst="rect">
            <a:avLst/>
          </a:prstGeom>
          <a:noFill/>
        </p:spPr>
        <p:txBody>
          <a:bodyPr wrap="square">
            <a:spAutoFit/>
          </a:bodyPr>
          <a:lstStyle/>
          <a:p>
            <a:pPr>
              <a:lnSpc>
                <a:spcPct val="150000"/>
              </a:lnSpc>
              <a:spcBef>
                <a:spcPts val="100"/>
              </a:spcBef>
              <a:spcAft>
                <a:spcPts val="100"/>
              </a:spcAft>
            </a:pPr>
            <a:r>
              <a:rPr lang="da-DK" sz="2000" kern="100" dirty="0">
                <a:latin typeface="+mj-lt"/>
                <a:ea typeface="Calibri" panose="020F0502020204030204" pitchFamily="34" charset="0"/>
                <a:cs typeface="Times New Roman" panose="02020603050405020304" pitchFamily="18" charset="0"/>
              </a:rPr>
              <a:t>Hình ảnh thửa ruộng nhìn từ trên cao hay hình ảnh cánh diều (hình 12) gợi nên những hình tứ giác. </a:t>
            </a:r>
            <a:endParaRPr lang="en-US" sz="2000" kern="100" dirty="0">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17AD90D-3641-8711-A4A7-76E0E17EEE8F}"/>
              </a:ext>
            </a:extLst>
          </p:cNvPr>
          <p:cNvPicPr>
            <a:picLocks noChangeAspect="1"/>
          </p:cNvPicPr>
          <p:nvPr/>
        </p:nvPicPr>
        <p:blipFill rotWithShape="1">
          <a:blip r:embed="rId4"/>
          <a:srcRect l="41931" t="21189" r="4767" b="6257"/>
          <a:stretch/>
        </p:blipFill>
        <p:spPr>
          <a:xfrm>
            <a:off x="4698336" y="1228860"/>
            <a:ext cx="4040652" cy="23674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2400" kern="1200" noProof="1">
                <a:solidFill>
                  <a:prstClr val="black"/>
                </a:solidFill>
                <a:latin typeface="Arial" panose="020B0604020202020204" pitchFamily="34" charset="0"/>
                <a:cs typeface="Arial" panose="020B0604020202020204" pitchFamily="34" charset="0"/>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7" name="Đáp án sai 1">
            <a:extLst>
              <a:ext uri="{FF2B5EF4-FFF2-40B4-BE49-F238E27FC236}">
                <a16:creationId xmlns:a16="http://schemas.microsoft.com/office/drawing/2014/main" id="{5615FDC2-5DAE-01DC-73AC-64601178DA19}"/>
              </a:ext>
            </a:extLst>
          </p:cNvPr>
          <p:cNvSpPr/>
          <p:nvPr/>
        </p:nvSpPr>
        <p:spPr>
          <a:xfrm>
            <a:off x="827903" y="1253935"/>
            <a:ext cx="7426412" cy="537714"/>
          </a:xfrm>
          <a:prstGeom prst="roundRect">
            <a:avLst/>
          </a:prstGeom>
          <a:solidFill>
            <a:sysClr val="window" lastClr="FFFFFF"/>
          </a:solidFill>
          <a:ln w="12700" cap="flat" cmpd="sng" algn="ctr">
            <a:noFill/>
            <a:prstDash val="solid"/>
            <a:miter lim="800000"/>
          </a:ln>
          <a:effectLst/>
        </p:spPr>
        <p:txBody>
          <a:bodyPr rtlCol="0" anchor="ctr"/>
          <a:lstStyle/>
          <a:p>
            <a:pPr defTabSz="1028752">
              <a:buClrTx/>
              <a:defRPr/>
            </a:pPr>
            <a:r>
              <a:rPr lang="en-US" sz="1800" noProof="1">
                <a:solidFill>
                  <a:prstClr val="black"/>
                </a:solidFill>
                <a:latin typeface="Arial" panose="020B0604020202020204" pitchFamily="34" charset="0"/>
                <a:ea typeface="+mn-ea"/>
                <a:cs typeface="Arial" panose="020B0604020202020204" pitchFamily="34" charset="0"/>
              </a:rPr>
              <a:t>A.</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Tứ</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giác</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lồi</a:t>
            </a:r>
            <a:r>
              <a:rPr lang="fr-FR" sz="1800" dirty="0">
                <a:latin typeface="Arial" panose="020B0604020202020204" pitchFamily="34" charset="0"/>
                <a:ea typeface="Calibri" panose="020F0502020204030204" pitchFamily="34" charset="0"/>
                <a:cs typeface="Arial" panose="020B0604020202020204" pitchFamily="34" charset="0"/>
              </a:rPr>
              <a:t> là </a:t>
            </a:r>
            <a:r>
              <a:rPr lang="fr-FR" sz="1800" dirty="0" err="1">
                <a:latin typeface="Arial" panose="020B0604020202020204" pitchFamily="34" charset="0"/>
                <a:ea typeface="Calibri" panose="020F0502020204030204" pitchFamily="34" charset="0"/>
                <a:cs typeface="Arial" panose="020B0604020202020204" pitchFamily="34" charset="0"/>
              </a:rPr>
              <a:t>tứ</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giác</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luôn</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nằm</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trong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một</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nửa</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mặt</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phẳng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có</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bờ</a:t>
            </a:r>
            <a:r>
              <a:rPr lang="fr-FR" sz="1800" dirty="0">
                <a:latin typeface="Arial" panose="020B0604020202020204" pitchFamily="34" charset="0"/>
                <a:ea typeface="Calibri" panose="020F0502020204030204" pitchFamily="34" charset="0"/>
                <a:cs typeface="Arial" panose="020B0604020202020204" pitchFamily="34" charset="0"/>
              </a:rPr>
              <a:t> là </a:t>
            </a:r>
            <a:r>
              <a:rPr lang="fr-FR" sz="1800" dirty="0" err="1">
                <a:latin typeface="Arial" panose="020B0604020202020204" pitchFamily="34" charset="0"/>
                <a:ea typeface="Calibri" panose="020F0502020204030204" pitchFamily="34" charset="0"/>
                <a:cs typeface="Arial" panose="020B0604020202020204" pitchFamily="34" charset="0"/>
              </a:rPr>
              <a:t>đường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thẳng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chứa</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bất</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kỳ</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cạnh</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nào</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của</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tứ</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giác</a:t>
            </a:r>
            <a:r>
              <a:rPr lang="fr-FR" sz="1800" dirty="0">
                <a:latin typeface="Arial" panose="020B0604020202020204" pitchFamily="34" charset="0"/>
                <a:ea typeface="Calibri" panose="020F0502020204030204" pitchFamily="34" charset="0"/>
                <a:cs typeface="Arial" panose="020B0604020202020204" pitchFamily="34" charset="0"/>
              </a:rPr>
              <a:t>.</a:t>
            </a:r>
            <a:r>
              <a:rPr lang="en-US" sz="1800" noProof="1">
                <a:solidFill>
                  <a:prstClr val="black"/>
                </a:solidFill>
                <a:latin typeface="Arial" panose="020B0604020202020204" pitchFamily="34" charset="0"/>
                <a:ea typeface="+mn-ea"/>
                <a:cs typeface="Arial" panose="020B0604020202020204" pitchFamily="34" charset="0"/>
              </a:rPr>
              <a:t> </a:t>
            </a:r>
            <a:endParaRPr lang="vi-VN" sz="1800" noProof="1">
              <a:solidFill>
                <a:prstClr val="black"/>
              </a:solidFill>
              <a:latin typeface="Arial" panose="020B0604020202020204" pitchFamily="34" charset="0"/>
              <a:ea typeface="+mn-ea"/>
              <a:cs typeface="Arial" panose="020B0604020202020204" pitchFamily="34" charset="0"/>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7" name="Picture 6">
            <a:hlinkClick r:id="rId10"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1"/>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685" y="3553196"/>
            <a:ext cx="1135079" cy="1590303"/>
          </a:xfrm>
          <a:prstGeom prst="rect">
            <a:avLst/>
          </a:prstGeom>
        </p:spPr>
      </p:pic>
      <mc:AlternateContent xmlns:mc="http://schemas.openxmlformats.org/markup-compatibility/2006">
        <mc:Choice xmlns:a14="http://schemas.microsoft.com/office/drawing/2010/main" Requires="a14">
          <p:sp>
            <p:nvSpPr>
              <p:cNvPr id="11" name="Đáp án sai 1">
                <a:extLst>
                  <a:ext uri="{FF2B5EF4-FFF2-40B4-BE49-F238E27FC236}">
                    <a16:creationId xmlns:a16="http://schemas.microsoft.com/office/drawing/2014/main" id="{2DE8C9A0-C97A-624C-3AC8-AB9E1DACB141}"/>
                  </a:ext>
                </a:extLst>
              </p:cNvPr>
              <p:cNvSpPr/>
              <p:nvPr/>
            </p:nvSpPr>
            <p:spPr>
              <a:xfrm>
                <a:off x="828528" y="2532089"/>
                <a:ext cx="7425817" cy="598084"/>
              </a:xfrm>
              <a:prstGeom prst="roundRect">
                <a:avLst/>
              </a:prstGeom>
              <a:solidFill>
                <a:sysClr val="window" lastClr="FFFFFF"/>
              </a:solidFill>
              <a:ln w="12700" cap="flat" cmpd="sng" algn="ctr">
                <a:noFill/>
                <a:prstDash val="solid"/>
                <a:miter lim="800000"/>
              </a:ln>
              <a:effectLst/>
            </p:spPr>
            <p:txBody>
              <a:bodyPr rtlCol="0" anchor="ctr"/>
              <a:lstStyle/>
              <a:p>
                <a:pPr defTabSz="1028752">
                  <a:buClrTx/>
                  <a:defRPr/>
                </a:pPr>
                <a:r>
                  <a:rPr lang="en-US" sz="1800" noProof="1">
                    <a:solidFill>
                      <a:prstClr val="black"/>
                    </a:solidFill>
                    <a:latin typeface="Arial" panose="020B0604020202020204" pitchFamily="34" charset="0"/>
                    <a:ea typeface="+mn-ea"/>
                    <a:cs typeface="Arial" panose="020B0604020202020204" pitchFamily="34" charset="0"/>
                  </a:rPr>
                  <a:t>C. </a:t>
                </a:r>
                <a:r>
                  <a:rPr lang="fr-FR" sz="1800" dirty="0" err="1">
                    <a:latin typeface="Arial" panose="020B0604020202020204" pitchFamily="34" charset="0"/>
                    <a:cs typeface="Arial" panose="020B0604020202020204" pitchFamily="34" charset="0"/>
                  </a:rPr>
                  <a:t>Tổng</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các</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góc</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của</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một</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tứ</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giác</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bằng</a:t>
                </a:r>
                <a:r>
                  <a:rPr lang="fr-FR" sz="1800" dirty="0">
                    <a:latin typeface="Arial" panose="020B0604020202020204" pitchFamily="34" charset="0"/>
                    <a:cs typeface="Arial" panose="020B0604020202020204" pitchFamily="34" charset="0"/>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36</m:t>
                        </m:r>
                        <m:r>
                          <a:rPr lang="fr-FR" sz="1800" b="0" i="1">
                            <a:latin typeface="Cambria Math" panose="02040503050406030204" pitchFamily="18" charset="0"/>
                          </a:rPr>
                          <m:t>0</m:t>
                        </m:r>
                      </m:e>
                      <m:sup>
                        <m:r>
                          <a:rPr lang="fr-FR" sz="1800" b="0" i="1">
                            <a:latin typeface="Cambria Math" panose="02040503050406030204" pitchFamily="18" charset="0"/>
                          </a:rPr>
                          <m:t>𝑜</m:t>
                        </m:r>
                      </m:sup>
                    </m:sSup>
                  </m:oMath>
                </a14:m>
                <a:r>
                  <a:rPr lang="fr-FR" sz="1800" dirty="0">
                    <a:latin typeface="Arial" panose="020B0604020202020204" pitchFamily="34" charset="0"/>
                    <a:cs typeface="Arial" panose="020B0604020202020204" pitchFamily="34" charset="0"/>
                  </a:rPr>
                  <a:t>.</a:t>
                </a:r>
                <a:endParaRPr lang="vi-VN" sz="1800" noProof="1">
                  <a:solidFill>
                    <a:prstClr val="black"/>
                  </a:solidFill>
                  <a:latin typeface="Arial" panose="020B0604020202020204" pitchFamily="34" charset="0"/>
                  <a:ea typeface="+mn-ea"/>
                  <a:cs typeface="Arial" panose="020B0604020202020204" pitchFamily="34" charset="0"/>
                </a:endParaRPr>
              </a:p>
            </p:txBody>
          </p:sp>
        </mc:Choice>
        <mc:Fallback>
          <p:sp>
            <p:nvSpPr>
              <p:cNvPr id="11" name="Đáp án sai 1">
                <a:extLst>
                  <a:ext uri="{FF2B5EF4-FFF2-40B4-BE49-F238E27FC236}">
                    <a16:creationId xmlns:a16="http://schemas.microsoft.com/office/drawing/2014/main" id="{2DE8C9A0-C97A-624C-3AC8-AB9E1DACB141}"/>
                  </a:ext>
                </a:extLst>
              </p:cNvPr>
              <p:cNvSpPr>
                <a:spLocks noRot="1" noChangeAspect="1" noMove="1" noResize="1" noEditPoints="1" noAdjustHandles="1" noChangeArrowheads="1" noChangeShapeType="1" noTextEdit="1"/>
              </p:cNvSpPr>
              <p:nvPr/>
            </p:nvSpPr>
            <p:spPr>
              <a:xfrm>
                <a:off x="828528" y="2532089"/>
                <a:ext cx="7425817" cy="598084"/>
              </a:xfrm>
              <a:prstGeom prst="roundRect">
                <a:avLst/>
              </a:prstGeom>
              <a:blipFill>
                <a:blip r:embed="rId14"/>
                <a:stretch>
                  <a:fillRect l="-328"/>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A6FA1030-51E3-541C-FC12-EAD4A26C1059}"/>
                  </a:ext>
                </a:extLst>
              </p:cNvPr>
              <p:cNvSpPr/>
              <p:nvPr/>
            </p:nvSpPr>
            <p:spPr>
              <a:xfrm>
                <a:off x="816707" y="1866384"/>
                <a:ext cx="7426411" cy="598083"/>
              </a:xfrm>
              <a:prstGeom prst="roundRect">
                <a:avLst/>
              </a:prstGeom>
              <a:solidFill>
                <a:sysClr val="window" lastClr="FFFFFF"/>
              </a:solidFill>
              <a:ln w="12700" cap="flat" cmpd="sng" algn="ctr">
                <a:noFill/>
                <a:prstDash val="solid"/>
                <a:miter lim="800000"/>
              </a:ln>
              <a:effectLst/>
            </p:spPr>
            <p:txBody>
              <a:bodyPr rtlCol="0" anchor="ctr"/>
              <a:lstStyle/>
              <a:p>
                <a:pPr algn="just" defTabSz="1028752">
                  <a:buClrTx/>
                  <a:defRPr/>
                </a:pPr>
                <a:r>
                  <a:rPr lang="en-US" sz="1800" noProof="1">
                    <a:solidFill>
                      <a:prstClr val="black"/>
                    </a:solidFill>
                    <a:latin typeface="Arial" panose="020B0604020202020204" pitchFamily="34" charset="0"/>
                    <a:ea typeface="+mn-ea"/>
                    <a:cs typeface="Arial" panose="020B0604020202020204" pitchFamily="34" charset="0"/>
                  </a:rPr>
                  <a:t>B. </a:t>
                </a:r>
                <a:r>
                  <a:rPr lang="fr-FR" sz="1800" dirty="0" err="1">
                    <a:latin typeface="Arial" panose="020B0604020202020204" pitchFamily="34" charset="0"/>
                    <a:ea typeface="Calibri" panose="020F0502020204030204" pitchFamily="34" charset="0"/>
                    <a:cs typeface="Arial" panose="020B0604020202020204" pitchFamily="34" charset="0"/>
                  </a:rPr>
                  <a:t>Tổng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các</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góc</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của</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một</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tứ</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giác</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bằng</a:t>
                </a:r>
                <a:r>
                  <a:rPr lang="fr-FR" sz="1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1800" i="1">
                            <a:latin typeface="Cambria Math" panose="020405030504060302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180</m:t>
                        </m:r>
                      </m:e>
                      <m:sup>
                        <m:r>
                          <a:rPr lang="fr-FR" sz="1800" i="1">
                            <a:latin typeface="Cambria Math" panose="02040503050406030204" pitchFamily="18" charset="0"/>
                            <a:ea typeface="Calibri" panose="020F0502020204030204" pitchFamily="34" charset="0"/>
                            <a:cs typeface="Times New Roman" panose="02020603050405020304" pitchFamily="18" charset="0"/>
                          </a:rPr>
                          <m:t>𝑜</m:t>
                        </m:r>
                      </m:sup>
                    </m:sSup>
                  </m:oMath>
                </a14:m>
                <a:r>
                  <a:rPr lang="en-US" sz="1800" noProof="1">
                    <a:solidFill>
                      <a:prstClr val="black"/>
                    </a:solidFill>
                    <a:latin typeface="Arial" panose="020B0604020202020204" pitchFamily="34" charset="0"/>
                    <a:ea typeface="+mn-ea"/>
                    <a:cs typeface="Arial" panose="020B0604020202020204" pitchFamily="34" charset="0"/>
                  </a:rPr>
                  <a:t> </a:t>
                </a:r>
                <a:endParaRPr lang="vi-VN" sz="18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5" name="Đáp án sai 1">
                <a:extLst>
                  <a:ext uri="{FF2B5EF4-FFF2-40B4-BE49-F238E27FC236}">
                    <a16:creationId xmlns:a16="http://schemas.microsoft.com/office/drawing/2014/main" id="{A6FA1030-51E3-541C-FC12-EAD4A26C1059}"/>
                  </a:ext>
                </a:extLst>
              </p:cNvPr>
              <p:cNvSpPr>
                <a:spLocks noRot="1" noChangeAspect="1" noMove="1" noResize="1" noEditPoints="1" noAdjustHandles="1" noChangeArrowheads="1" noChangeShapeType="1" noTextEdit="1"/>
              </p:cNvSpPr>
              <p:nvPr/>
            </p:nvSpPr>
            <p:spPr>
              <a:xfrm>
                <a:off x="816707" y="1866384"/>
                <a:ext cx="7426411" cy="598083"/>
              </a:xfrm>
              <a:prstGeom prst="roundRect">
                <a:avLst/>
              </a:prstGeom>
              <a:blipFill>
                <a:blip r:embed="rId15"/>
                <a:stretch>
                  <a:fillRect l="-328"/>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Đáp án sai 1">
                <a:extLst>
                  <a:ext uri="{FF2B5EF4-FFF2-40B4-BE49-F238E27FC236}">
                    <a16:creationId xmlns:a16="http://schemas.microsoft.com/office/drawing/2014/main" id="{372D6353-AD85-8B42-B496-6678D68673E2}"/>
                  </a:ext>
                </a:extLst>
              </p:cNvPr>
              <p:cNvSpPr/>
              <p:nvPr/>
            </p:nvSpPr>
            <p:spPr>
              <a:xfrm>
                <a:off x="806349" y="3227628"/>
                <a:ext cx="7446897" cy="598084"/>
              </a:xfrm>
              <a:prstGeom prst="roundRect">
                <a:avLst/>
              </a:prstGeom>
              <a:solidFill>
                <a:sysClr val="window" lastClr="FFFFFF"/>
              </a:solidFill>
              <a:ln w="12700" cap="flat" cmpd="sng" algn="ctr">
                <a:noFill/>
                <a:prstDash val="solid"/>
                <a:miter lim="800000"/>
              </a:ln>
              <a:effectLst/>
            </p:spPr>
            <p:txBody>
              <a:bodyPr rtlCol="0" anchor="ctr"/>
              <a:lstStyle/>
              <a:p>
                <a:pPr defTabSz="1028752">
                  <a:buClrTx/>
                  <a:defRPr/>
                </a:pPr>
                <a:r>
                  <a:rPr lang="en-US" sz="1800" noProof="1">
                    <a:solidFill>
                      <a:prstClr val="black"/>
                    </a:solidFill>
                    <a:latin typeface="Arial" panose="020B0604020202020204" pitchFamily="34" charset="0"/>
                    <a:ea typeface="+mn-ea"/>
                    <a:cs typeface="Arial" panose="020B0604020202020204" pitchFamily="34" charset="0"/>
                  </a:rPr>
                  <a:t>D.</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Tứ</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giác</a:t>
                </a:r>
                <a:r>
                  <a:rPr lang="fr-FR" sz="1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1800" b="0" i="1">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fr-FR" sz="1800" dirty="0">
                    <a:latin typeface="Arial" panose="020B0604020202020204" pitchFamily="34" charset="0"/>
                    <a:ea typeface="Calibri" panose="020F0502020204030204" pitchFamily="34" charset="0"/>
                    <a:cs typeface="Arial" panose="020B0604020202020204" pitchFamily="34" charset="0"/>
                  </a:rPr>
                  <a:t> là </a:t>
                </a:r>
                <a:r>
                  <a:rPr lang="fr-FR" sz="1800" dirty="0" err="1">
                    <a:latin typeface="Arial" panose="020B0604020202020204" pitchFamily="34" charset="0"/>
                    <a:ea typeface="Calibri" panose="020F0502020204030204" pitchFamily="34" charset="0"/>
                    <a:cs typeface="Arial" panose="020B0604020202020204" pitchFamily="34" charset="0"/>
                  </a:rPr>
                  <a:t>hình</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gồm</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đoạn</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thẳng</a:t>
                </a:r>
                <a:r>
                  <a:rPr lang="fr-FR" sz="1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1800" b="0" i="1">
                        <a:latin typeface="Cambria Math" panose="02040503050406030204" pitchFamily="18" charset="0"/>
                        <a:ea typeface="Calibri" panose="020F0502020204030204" pitchFamily="34" charset="0"/>
                        <a:cs typeface="Times New Roman" panose="02020603050405020304" pitchFamily="18" charset="0"/>
                      </a:rPr>
                      <m:t>𝐴𝐵</m:t>
                    </m:r>
                    <m:r>
                      <a:rPr lang="fr-FR" sz="1800" b="0" i="1">
                        <a:latin typeface="Cambria Math" panose="02040503050406030204" pitchFamily="18" charset="0"/>
                        <a:ea typeface="Calibri" panose="020F0502020204030204" pitchFamily="34" charset="0"/>
                        <a:cs typeface="Times New Roman" panose="02020603050405020304" pitchFamily="18" charset="0"/>
                      </a:rPr>
                      <m:t>, </m:t>
                    </m:r>
                    <m:r>
                      <a:rPr lang="fr-FR" sz="1800" b="0" i="1">
                        <a:latin typeface="Cambria Math" panose="02040503050406030204" pitchFamily="18" charset="0"/>
                        <a:ea typeface="Calibri" panose="020F0502020204030204" pitchFamily="34" charset="0"/>
                        <a:cs typeface="Times New Roman" panose="02020603050405020304" pitchFamily="18" charset="0"/>
                      </a:rPr>
                      <m:t>𝐵𝐶</m:t>
                    </m:r>
                    <m:r>
                      <a:rPr lang="fr-FR" sz="1800" b="0" i="1">
                        <a:latin typeface="Cambria Math" panose="02040503050406030204" pitchFamily="18" charset="0"/>
                        <a:ea typeface="Calibri" panose="020F0502020204030204" pitchFamily="34" charset="0"/>
                        <a:cs typeface="Times New Roman" panose="02020603050405020304" pitchFamily="18" charset="0"/>
                      </a:rPr>
                      <m:t>, </m:t>
                    </m:r>
                    <m:r>
                      <a:rPr lang="fr-FR" sz="1800" b="0" i="1">
                        <a:latin typeface="Cambria Math" panose="02040503050406030204" pitchFamily="18" charset="0"/>
                        <a:ea typeface="Calibri" panose="020F0502020204030204" pitchFamily="34" charset="0"/>
                        <a:cs typeface="Times New Roman" panose="02020603050405020304" pitchFamily="18" charset="0"/>
                      </a:rPr>
                      <m:t>𝐶𝐷</m:t>
                    </m:r>
                    <m:r>
                      <a:rPr lang="fr-FR" sz="1800" b="0" i="1">
                        <a:latin typeface="Cambria Math" panose="02040503050406030204" pitchFamily="18" charset="0"/>
                        <a:ea typeface="Calibri" panose="020F0502020204030204" pitchFamily="34" charset="0"/>
                        <a:cs typeface="Times New Roman" panose="02020603050405020304" pitchFamily="18" charset="0"/>
                      </a:rPr>
                      <m:t>, </m:t>
                    </m:r>
                    <m:r>
                      <a:rPr lang="fr-FR" sz="1800" b="0" i="1">
                        <a:latin typeface="Cambria Math" panose="02040503050406030204" pitchFamily="18" charset="0"/>
                        <a:ea typeface="Calibri" panose="020F0502020204030204" pitchFamily="34" charset="0"/>
                        <a:cs typeface="Times New Roman" panose="02020603050405020304" pitchFamily="18" charset="0"/>
                      </a:rPr>
                      <m:t>𝐷𝐴</m:t>
                    </m:r>
                  </m:oMath>
                </a14:m>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trong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đó</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bất</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kì</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hai</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đoạn</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thẳng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nào</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cũng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không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nằm</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trên</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một</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đường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thẳng</a:t>
                </a:r>
                <a:r>
                  <a:rPr lang="fr-FR" sz="1800" dirty="0">
                    <a:latin typeface="Arial" panose="020B0604020202020204" pitchFamily="34" charset="0"/>
                    <a:ea typeface="Calibri" panose="020F0502020204030204" pitchFamily="34" charset="0"/>
                    <a:cs typeface="Arial" panose="020B0604020202020204" pitchFamily="34" charset="0"/>
                  </a:rPr>
                  <a:t>.</a:t>
                </a:r>
                <a:r>
                  <a:rPr lang="en-US" sz="1800" noProof="1">
                    <a:solidFill>
                      <a:prstClr val="black"/>
                    </a:solidFill>
                    <a:latin typeface="Arial" panose="020B0604020202020204" pitchFamily="34" charset="0"/>
                    <a:ea typeface="+mn-ea"/>
                    <a:cs typeface="Arial" panose="020B0604020202020204" pitchFamily="34" charset="0"/>
                  </a:rPr>
                  <a:t> </a:t>
                </a:r>
                <a:endParaRPr lang="vi-VN" sz="1800" noProof="1">
                  <a:solidFill>
                    <a:prstClr val="black"/>
                  </a:solidFill>
                  <a:latin typeface="Arial" panose="020B0604020202020204" pitchFamily="34" charset="0"/>
                  <a:ea typeface="+mn-ea"/>
                  <a:cs typeface="Arial" panose="020B0604020202020204" pitchFamily="34" charset="0"/>
                </a:endParaRPr>
              </a:p>
            </p:txBody>
          </p:sp>
        </mc:Choice>
        <mc:Fallback>
          <p:sp>
            <p:nvSpPr>
              <p:cNvPr id="16" name="Đáp án sai 1">
                <a:extLst>
                  <a:ext uri="{FF2B5EF4-FFF2-40B4-BE49-F238E27FC236}">
                    <a16:creationId xmlns:a16="http://schemas.microsoft.com/office/drawing/2014/main" id="{372D6353-AD85-8B42-B496-6678D68673E2}"/>
                  </a:ext>
                </a:extLst>
              </p:cNvPr>
              <p:cNvSpPr>
                <a:spLocks noRot="1" noChangeAspect="1" noMove="1" noResize="1" noEditPoints="1" noAdjustHandles="1" noChangeArrowheads="1" noChangeShapeType="1" noTextEdit="1"/>
              </p:cNvSpPr>
              <p:nvPr/>
            </p:nvSpPr>
            <p:spPr>
              <a:xfrm>
                <a:off x="806349" y="3227628"/>
                <a:ext cx="7446897" cy="598084"/>
              </a:xfrm>
              <a:prstGeom prst="roundRect">
                <a:avLst/>
              </a:prstGeom>
              <a:blipFill>
                <a:blip r:embed="rId16"/>
                <a:stretch>
                  <a:fillRect l="-245" t="-8081" b="-19192"/>
                </a:stretch>
              </a:blipFill>
              <a:ln w="12700" cap="flat" cmpd="sng" algn="ctr">
                <a:noFill/>
                <a:prstDash val="solid"/>
                <a:miter lim="800000"/>
              </a:ln>
              <a:effectLst/>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A6A8ADF2-3762-1664-9D3E-3D2230AA262A}"/>
              </a:ext>
            </a:extLst>
          </p:cNvPr>
          <p:cNvSpPr/>
          <p:nvPr/>
        </p:nvSpPr>
        <p:spPr>
          <a:xfrm>
            <a:off x="502103" y="404664"/>
            <a:ext cx="8139793" cy="6420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00" b="1" kern="1200" noProof="1">
                <a:solidFill>
                  <a:prstClr val="black"/>
                </a:solidFill>
                <a:latin typeface="Arial" panose="020B0604020202020204" pitchFamily="34" charset="0"/>
                <a:cs typeface="Arial" panose="020B0604020202020204" pitchFamily="34" charset="0"/>
              </a:rPr>
              <a:t>Câu hỏi</a:t>
            </a:r>
            <a:r>
              <a:rPr lang="en-US" sz="2200" b="1" kern="1200" noProof="1">
                <a:solidFill>
                  <a:prstClr val="black"/>
                </a:solidFill>
                <a:latin typeface="Arial" panose="020B0604020202020204" pitchFamily="34" charset="0"/>
                <a:cs typeface="Arial" panose="020B0604020202020204" pitchFamily="34" charset="0"/>
              </a:rPr>
              <a:t> 1: Hãy chọn câu sai</a:t>
            </a:r>
          </a:p>
        </p:txBody>
      </p:sp>
      <mc:AlternateContent xmlns:mc="http://schemas.openxmlformats.org/markup-compatibility/2006">
        <mc:Choice xmlns:a14="http://schemas.microsoft.com/office/drawing/2010/main" Requires="a14">
          <p:sp>
            <p:nvSpPr>
              <p:cNvPr id="14" name="Đáp án đúng">
                <a:extLst>
                  <a:ext uri="{FF2B5EF4-FFF2-40B4-BE49-F238E27FC236}">
                    <a16:creationId xmlns:a16="http://schemas.microsoft.com/office/drawing/2014/main" id="{1728F394-2715-18DC-B977-79A6B035E6DB}"/>
                  </a:ext>
                </a:extLst>
              </p:cNvPr>
              <p:cNvSpPr/>
              <p:nvPr/>
            </p:nvSpPr>
            <p:spPr>
              <a:xfrm>
                <a:off x="816707" y="1864092"/>
                <a:ext cx="7436539" cy="598084"/>
              </a:xfrm>
              <a:prstGeom prst="roundRect">
                <a:avLst/>
              </a:prstGeom>
              <a:solidFill>
                <a:srgbClr val="A6FD83"/>
              </a:solidFill>
              <a:ln w="12700" cap="flat" cmpd="sng" algn="ctr">
                <a:noFill/>
                <a:prstDash val="solid"/>
                <a:miter lim="800000"/>
              </a:ln>
              <a:effectLst/>
            </p:spPr>
            <p:txBody>
              <a:bodyPr rtlCol="0" anchor="ctr"/>
              <a:lstStyle/>
              <a:p>
                <a:pPr defTabSz="1028752">
                  <a:buClrTx/>
                  <a:defRPr/>
                </a:pPr>
                <a:r>
                  <a:rPr lang="en-US" sz="1800" noProof="1">
                    <a:solidFill>
                      <a:prstClr val="black"/>
                    </a:solidFill>
                    <a:latin typeface="Arial" panose="020B0604020202020204" pitchFamily="34" charset="0"/>
                    <a:cs typeface="Arial" panose="020B0604020202020204" pitchFamily="34" charset="0"/>
                  </a:rPr>
                  <a:t>B. </a:t>
                </a:r>
                <a:r>
                  <a:rPr lang="fr-FR" sz="1800" dirty="0" err="1">
                    <a:latin typeface="Arial" panose="020B0604020202020204" pitchFamily="34" charset="0"/>
                    <a:ea typeface="Calibri" panose="020F0502020204030204" pitchFamily="34" charset="0"/>
                    <a:cs typeface="Arial" panose="020B0604020202020204" pitchFamily="34" charset="0"/>
                  </a:rPr>
                  <a:t>Tổng</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các</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góc</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của</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một</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tứ</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giác</a:t>
                </a:r>
                <a:r>
                  <a:rPr lang="fr-FR" sz="1800" dirty="0">
                    <a:latin typeface="Arial" panose="020B0604020202020204" pitchFamily="34" charset="0"/>
                    <a:ea typeface="Calibri" panose="020F0502020204030204" pitchFamily="34" charset="0"/>
                    <a:cs typeface="Arial" panose="020B0604020202020204" pitchFamily="34" charset="0"/>
                  </a:rPr>
                  <a:t> </a:t>
                </a:r>
                <a:r>
                  <a:rPr lang="fr-FR" sz="1800" dirty="0" err="1">
                    <a:latin typeface="Arial" panose="020B0604020202020204" pitchFamily="34" charset="0"/>
                    <a:ea typeface="Calibri" panose="020F0502020204030204" pitchFamily="34" charset="0"/>
                    <a:cs typeface="Arial" panose="020B0604020202020204" pitchFamily="34" charset="0"/>
                  </a:rPr>
                  <a:t>bằng</a:t>
                </a:r>
                <a:r>
                  <a:rPr lang="fr-FR" sz="1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1800" i="1">
                            <a:latin typeface="Cambria Math" panose="02040503050406030204" pitchFamily="18" charset="0"/>
                          </a:rPr>
                        </m:ctrlPr>
                      </m:sSupPr>
                      <m:e>
                        <m:r>
                          <a:rPr lang="fr-FR" sz="1800" b="0" i="1">
                            <a:latin typeface="Cambria Math" panose="02040503050406030204" pitchFamily="18" charset="0"/>
                            <a:ea typeface="Calibri" panose="020F0502020204030204" pitchFamily="34" charset="0"/>
                            <a:cs typeface="Times New Roman" panose="02020603050405020304" pitchFamily="18" charset="0"/>
                          </a:rPr>
                          <m:t>180</m:t>
                        </m:r>
                      </m:e>
                      <m:sup>
                        <m:r>
                          <a:rPr lang="fr-FR" sz="1800" b="0" i="1">
                            <a:latin typeface="Cambria Math" panose="02040503050406030204" pitchFamily="18" charset="0"/>
                            <a:ea typeface="Calibri" panose="020F0502020204030204" pitchFamily="34" charset="0"/>
                            <a:cs typeface="Times New Roman" panose="02020603050405020304" pitchFamily="18" charset="0"/>
                          </a:rPr>
                          <m:t>𝑜</m:t>
                        </m:r>
                      </m:sup>
                    </m:sSup>
                  </m:oMath>
                </a14:m>
                <a:r>
                  <a:rPr lang="en-US" sz="1800" noProof="1">
                    <a:solidFill>
                      <a:prstClr val="black"/>
                    </a:solidFill>
                    <a:latin typeface="Arial" panose="020B0604020202020204" pitchFamily="34" charset="0"/>
                    <a:cs typeface="Arial" panose="020B0604020202020204" pitchFamily="34" charset="0"/>
                  </a:rPr>
                  <a:t> </a:t>
                </a:r>
                <a:endParaRPr lang="vi-VN" sz="1800" noProof="1">
                  <a:solidFill>
                    <a:prstClr val="black"/>
                  </a:solidFill>
                  <a:latin typeface="Arial" panose="020B0604020202020204" pitchFamily="34" charset="0"/>
                  <a:cs typeface="Arial" panose="020B0604020202020204" pitchFamily="34" charset="0"/>
                </a:endParaRPr>
              </a:p>
            </p:txBody>
          </p:sp>
        </mc:Choice>
        <mc:Fallback>
          <p:sp>
            <p:nvSpPr>
              <p:cNvPr id="14" name="Đáp án đúng">
                <a:extLst>
                  <a:ext uri="{FF2B5EF4-FFF2-40B4-BE49-F238E27FC236}">
                    <a16:creationId xmlns:a16="http://schemas.microsoft.com/office/drawing/2014/main" id="{1728F394-2715-18DC-B977-79A6B035E6DB}"/>
                  </a:ext>
                </a:extLst>
              </p:cNvPr>
              <p:cNvSpPr>
                <a:spLocks noRot="1" noChangeAspect="1" noMove="1" noResize="1" noEditPoints="1" noAdjustHandles="1" noChangeArrowheads="1" noChangeShapeType="1" noTextEdit="1"/>
              </p:cNvSpPr>
              <p:nvPr/>
            </p:nvSpPr>
            <p:spPr>
              <a:xfrm>
                <a:off x="816707" y="1864092"/>
                <a:ext cx="7436539" cy="598084"/>
              </a:xfrm>
              <a:prstGeom prst="roundRect">
                <a:avLst/>
              </a:prstGeom>
              <a:blipFill>
                <a:blip r:embed="rId17"/>
                <a:stretch>
                  <a:fillRect l="-328"/>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P spid="16" grpId="0" animBg="1"/>
      <p:bldP spid="18"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00" b="1" kern="1200" noProof="1">
                <a:solidFill>
                  <a:prstClr val="black"/>
                </a:solidFill>
                <a:latin typeface="Arial" panose="020B0604020202020204" pitchFamily="34" charset="0"/>
                <a:cs typeface="Arial" panose="020B0604020202020204" pitchFamily="34" charset="0"/>
              </a:rPr>
              <a:t>Câu hỏi</a:t>
            </a:r>
            <a:r>
              <a:rPr lang="en-US" sz="2600" b="1" kern="1200" noProof="1">
                <a:solidFill>
                  <a:prstClr val="black"/>
                </a:solidFill>
                <a:latin typeface="Arial" panose="020B0604020202020204" pitchFamily="34" charset="0"/>
                <a:cs typeface="Arial" panose="020B0604020202020204" pitchFamily="34" charset="0"/>
              </a:rPr>
              <a:t> 2:</a:t>
            </a:r>
          </a:p>
          <a:p>
            <a:pPr algn="ctr" defTabSz="685800">
              <a:lnSpc>
                <a:spcPct val="150000"/>
              </a:lnSpc>
              <a:buClrTx/>
            </a:pPr>
            <a:r>
              <a:rPr lang="en-US" sz="2600" b="1" dirty="0" err="1">
                <a:solidFill>
                  <a:srgbClr val="000000"/>
                </a:solidFill>
                <a:latin typeface="Arial" panose="020B0604020202020204" pitchFamily="34" charset="0"/>
                <a:ea typeface="Arial" panose="020B0604020202020204" pitchFamily="34" charset="0"/>
                <a:cs typeface="Arial" panose="020B0604020202020204" pitchFamily="34" charset="0"/>
              </a:rPr>
              <a:t>Các</a:t>
            </a:r>
            <a:r>
              <a:rPr lang="en-US" sz="26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b="1" dirty="0" err="1">
                <a:solidFill>
                  <a:srgbClr val="000000"/>
                </a:solidFill>
                <a:latin typeface="Arial" panose="020B0604020202020204" pitchFamily="34" charset="0"/>
                <a:ea typeface="Arial" panose="020B0604020202020204" pitchFamily="34" charset="0"/>
                <a:cs typeface="Arial" panose="020B0604020202020204" pitchFamily="34" charset="0"/>
              </a:rPr>
              <a:t>góc</a:t>
            </a:r>
            <a:r>
              <a:rPr lang="en-US" sz="26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b="1" dirty="0" err="1">
                <a:solidFill>
                  <a:srgbClr val="000000"/>
                </a:solidFill>
                <a:latin typeface="Arial" panose="020B0604020202020204" pitchFamily="34" charset="0"/>
                <a:ea typeface="Arial" panose="020B0604020202020204" pitchFamily="34" charset="0"/>
                <a:cs typeface="Arial" panose="020B0604020202020204" pitchFamily="34" charset="0"/>
              </a:rPr>
              <a:t>của</a:t>
            </a:r>
            <a:r>
              <a:rPr lang="en-US" sz="26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b="1" dirty="0" err="1">
                <a:solidFill>
                  <a:srgbClr val="000000"/>
                </a:solidFill>
                <a:latin typeface="Arial" panose="020B0604020202020204" pitchFamily="34" charset="0"/>
                <a:ea typeface="Arial" panose="020B0604020202020204" pitchFamily="34" charset="0"/>
                <a:cs typeface="Arial" panose="020B0604020202020204" pitchFamily="34" charset="0"/>
              </a:rPr>
              <a:t>tứ</a:t>
            </a:r>
            <a:r>
              <a:rPr lang="en-US" sz="26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b="1" dirty="0" err="1">
                <a:solidFill>
                  <a:srgbClr val="000000"/>
                </a:solidFill>
                <a:latin typeface="Arial" panose="020B0604020202020204" pitchFamily="34" charset="0"/>
                <a:ea typeface="Arial" panose="020B0604020202020204" pitchFamily="34" charset="0"/>
                <a:cs typeface="Arial" panose="020B0604020202020204" pitchFamily="34" charset="0"/>
              </a:rPr>
              <a:t>giác</a:t>
            </a:r>
            <a:r>
              <a:rPr lang="en-US" sz="26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b="1" dirty="0" err="1">
                <a:solidFill>
                  <a:srgbClr val="000000"/>
                </a:solidFill>
                <a:latin typeface="Arial" panose="020B0604020202020204" pitchFamily="34" charset="0"/>
                <a:ea typeface="Arial" panose="020B0604020202020204" pitchFamily="34" charset="0"/>
                <a:cs typeface="Arial" panose="020B0604020202020204" pitchFamily="34" charset="0"/>
              </a:rPr>
              <a:t>có</a:t>
            </a:r>
            <a:r>
              <a:rPr lang="en-US" sz="26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b="1" dirty="0" err="1">
                <a:solidFill>
                  <a:srgbClr val="000000"/>
                </a:solidFill>
                <a:latin typeface="Arial" panose="020B0604020202020204" pitchFamily="34" charset="0"/>
                <a:ea typeface="Arial" panose="020B0604020202020204" pitchFamily="34" charset="0"/>
                <a:cs typeface="Arial" panose="020B0604020202020204" pitchFamily="34" charset="0"/>
              </a:rPr>
              <a:t>thể</a:t>
            </a:r>
            <a:r>
              <a:rPr lang="en-US" sz="26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b="1" dirty="0" err="1">
                <a:solidFill>
                  <a:srgbClr val="000000"/>
                </a:solidFill>
                <a:latin typeface="Arial" panose="020B0604020202020204" pitchFamily="34" charset="0"/>
                <a:ea typeface="Arial" panose="020B0604020202020204" pitchFamily="34" charset="0"/>
                <a:cs typeface="Arial" panose="020B0604020202020204" pitchFamily="34" charset="0"/>
              </a:rPr>
              <a:t>là</a:t>
            </a:r>
            <a:endParaRPr lang="vi-VN" sz="2600" b="1" kern="1200" noProof="1">
              <a:solidFill>
                <a:prstClr val="black"/>
              </a:solidFill>
              <a:latin typeface="Arial" panose="020B0604020202020204" pitchFamily="34" charset="0"/>
              <a:cs typeface="Arial" panose="020B0604020202020204" pitchFamily="34" charset="0"/>
            </a:endParaRPr>
          </a:p>
        </p:txBody>
      </p:sp>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3077655"/>
            <a:ext cx="1613942" cy="2065845"/>
          </a:xfrm>
          <a:prstGeom prst="rect">
            <a:avLst/>
          </a:prstGeom>
        </p:spPr>
      </p:pic>
      <p:sp>
        <p:nvSpPr>
          <p:cNvPr id="6" name="Đáp án sai 1">
            <a:extLst>
              <a:ext uri="{FF2B5EF4-FFF2-40B4-BE49-F238E27FC236}">
                <a16:creationId xmlns:a16="http://schemas.microsoft.com/office/drawing/2014/main"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A. 4 góc nhọn</a:t>
            </a:r>
            <a:endParaRPr lang="vi-VN" sz="2200" noProof="1">
              <a:solidFill>
                <a:prstClr val="black"/>
              </a:solidFill>
              <a:latin typeface="Arial" panose="020B0604020202020204" pitchFamily="34" charset="0"/>
              <a:ea typeface="+mn-ea"/>
              <a:cs typeface="Arial" panose="020B0604020202020204" pitchFamily="34" charset="0"/>
            </a:endParaRPr>
          </a:p>
        </p:txBody>
      </p:sp>
      <p:pic>
        <p:nvPicPr>
          <p:cNvPr id="7" name="Picture 6">
            <a:hlinkClick r:id="rId12" action="ppaction://hlinksldjump"/>
            <a:extLst>
              <a:ext uri="{FF2B5EF4-FFF2-40B4-BE49-F238E27FC236}">
                <a16:creationId xmlns:a16="http://schemas.microsoft.com/office/drawing/2014/main" id="{8BDCCCD0-A391-2F0D-1287-B6EEF9AC87F4}"/>
              </a:ext>
            </a:extLst>
          </p:cNvPr>
          <p:cNvPicPr>
            <a:picLocks noChangeAspect="1"/>
          </p:cNvPicPr>
          <p:nvPr/>
        </p:nvPicPr>
        <p:blipFill>
          <a:blip r:embed="rId13"/>
          <a:stretch>
            <a:fillRect/>
          </a:stretch>
        </p:blipFill>
        <p:spPr>
          <a:xfrm>
            <a:off x="7702709" y="4060756"/>
            <a:ext cx="1441292" cy="1074105"/>
          </a:xfrm>
          <a:prstGeom prst="rect">
            <a:avLst/>
          </a:prstGeom>
        </p:spPr>
      </p:pic>
      <p:sp>
        <p:nvSpPr>
          <p:cNvPr id="8" name="Đáp án sai 1">
            <a:extLst>
              <a:ext uri="{FF2B5EF4-FFF2-40B4-BE49-F238E27FC236}">
                <a16:creationId xmlns:a16="http://schemas.microsoft.com/office/drawing/2014/main"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C. </a:t>
            </a:r>
            <a:r>
              <a:rPr lang="en-US" sz="2200" noProof="1">
                <a:solidFill>
                  <a:prstClr val="black"/>
                </a:solidFill>
                <a:latin typeface="Arial" panose="020B0604020202020204" pitchFamily="34" charset="0"/>
                <a:cs typeface="Arial" panose="020B0604020202020204" pitchFamily="34" charset="0"/>
              </a:rPr>
              <a:t>4 góc vuông</a:t>
            </a:r>
            <a:endParaRPr lang="vi-VN" sz="2200" noProof="1">
              <a:solidFill>
                <a:prstClr val="black"/>
              </a:solidFill>
              <a:latin typeface="Arial" panose="020B0604020202020204" pitchFamily="34" charset="0"/>
              <a:ea typeface="+mn-ea"/>
              <a:cs typeface="Arial" panose="020B0604020202020204" pitchFamily="34" charset="0"/>
            </a:endParaRPr>
          </a:p>
        </p:txBody>
      </p:sp>
      <p:sp>
        <p:nvSpPr>
          <p:cNvPr id="12" name="Đáp án sai 1">
            <a:extLst>
              <a:ext uri="{FF2B5EF4-FFF2-40B4-BE49-F238E27FC236}">
                <a16:creationId xmlns:a16="http://schemas.microsoft.com/office/drawing/2014/main" id="{A9D4494D-6496-1DC1-CC3F-E831FF25AA19}"/>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B. </a:t>
            </a:r>
            <a:r>
              <a:rPr lang="en-US" sz="2200" noProof="1">
                <a:solidFill>
                  <a:prstClr val="black"/>
                </a:solidFill>
                <a:latin typeface="Arial" panose="020B0604020202020204" pitchFamily="34" charset="0"/>
                <a:cs typeface="Arial" panose="020B0604020202020204" pitchFamily="34" charset="0"/>
              </a:rPr>
              <a:t>4 góc tù</a:t>
            </a:r>
            <a:endParaRPr lang="vi-VN" sz="2200" noProof="1">
              <a:solidFill>
                <a:prstClr val="black"/>
              </a:solidFill>
              <a:latin typeface="Arial" panose="020B0604020202020204" pitchFamily="34" charset="0"/>
              <a:ea typeface="+mn-ea"/>
              <a:cs typeface="Arial" panose="020B0604020202020204" pitchFamily="34" charset="0"/>
            </a:endParaRPr>
          </a:p>
        </p:txBody>
      </p:sp>
      <p:sp>
        <p:nvSpPr>
          <p:cNvPr id="13" name="Đáp án sai 1">
            <a:extLst>
              <a:ext uri="{FF2B5EF4-FFF2-40B4-BE49-F238E27FC236}">
                <a16:creationId xmlns:a16="http://schemas.microsoft.com/office/drawing/2014/main"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D. 1</a:t>
            </a:r>
            <a:r>
              <a:rPr lang="en-US" sz="2200" noProof="1">
                <a:solidFill>
                  <a:prstClr val="black"/>
                </a:solidFill>
                <a:latin typeface="Arial" panose="020B0604020202020204" pitchFamily="34" charset="0"/>
                <a:cs typeface="Arial" panose="020B0604020202020204" pitchFamily="34" charset="0"/>
              </a:rPr>
              <a:t> góc vuông, 3 góc nhọn</a:t>
            </a:r>
            <a:endParaRPr lang="vi-VN" sz="2200" noProof="1">
              <a:solidFill>
                <a:prstClr val="black"/>
              </a:solidFill>
              <a:latin typeface="Arial" panose="020B0604020202020204" pitchFamily="34" charset="0"/>
              <a:ea typeface="+mn-ea"/>
              <a:cs typeface="Arial" panose="020B0604020202020204" pitchFamily="34" charset="0"/>
            </a:endParaRPr>
          </a:p>
        </p:txBody>
      </p:sp>
      <p:sp>
        <p:nvSpPr>
          <p:cNvPr id="11" name="Đáp án đúng">
            <a:extLst>
              <a:ext uri="{FF2B5EF4-FFF2-40B4-BE49-F238E27FC236}">
                <a16:creationId xmlns:a16="http://schemas.microsoft.com/office/drawing/2014/main" id="{6D129776-EA53-07AD-5FF7-046F4803AA09}"/>
              </a:ext>
            </a:extLst>
          </p:cNvPr>
          <p:cNvSpPr/>
          <p:nvPr/>
        </p:nvSpPr>
        <p:spPr>
          <a:xfrm>
            <a:off x="1345280" y="3348101"/>
            <a:ext cx="2813220" cy="873957"/>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cs typeface="Arial" panose="020B0604020202020204" pitchFamily="34" charset="0"/>
              </a:rPr>
              <a:t>C. 4 góc vuông</a:t>
            </a:r>
            <a:endParaRPr lang="vi-VN" sz="2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30113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b="1" kern="1200" noProof="1">
                    <a:solidFill>
                      <a:schemeClr val="tx1"/>
                    </a:solidFill>
                    <a:latin typeface="Arial" panose="020B0604020202020204" pitchFamily="34" charset="0"/>
                    <a:cs typeface="Arial" panose="020B0604020202020204" pitchFamily="34" charset="0"/>
                  </a:rPr>
                  <a:t>Câu hỏi</a:t>
                </a:r>
                <a:r>
                  <a:rPr lang="en-US" sz="2600" b="1" kern="1200" noProof="1">
                    <a:solidFill>
                      <a:schemeClr val="tx1"/>
                    </a:solidFill>
                    <a:latin typeface="Arial" panose="020B0604020202020204" pitchFamily="34" charset="0"/>
                    <a:cs typeface="Arial" panose="020B0604020202020204" pitchFamily="34" charset="0"/>
                  </a:rPr>
                  <a:t> 3: </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tứ</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giác</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𝑨𝑩𝑪𝑫</m:t>
                    </m:r>
                  </m:oMath>
                </a14:m>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lgn="ctr" defTabSz="685800">
                  <a:lnSpc>
                    <a:spcPct val="150000"/>
                  </a:lnSpc>
                  <a:buClrTx/>
                </a:pP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Tổng</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đo</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các</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góc</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ngoài</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tại</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4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đỉnh</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𝑨</m:t>
                    </m:r>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𝑩</m:t>
                    </m:r>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𝑪</m:t>
                    </m:r>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𝑫</m:t>
                    </m:r>
                  </m:oMath>
                </a14:m>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là</a:t>
                </a:r>
                <a:endParaRPr lang="vi-VN" sz="2600" b="1" kern="1200" noProof="1">
                  <a:solidFill>
                    <a:schemeClr val="tx1"/>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301133" cy="1510195"/>
              </a:xfrm>
              <a:prstGeom prst="roundRect">
                <a:avLst/>
              </a:prstGeom>
              <a:blipFill>
                <a:blip r:embed="rId10"/>
                <a:stretch>
                  <a:fillRect l="-294" r="-294" b="-6478"/>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651" y="3180996"/>
            <a:ext cx="1382360" cy="1953866"/>
          </a:xfrm>
          <a:prstGeom prst="rect">
            <a:avLst/>
          </a:prstGeom>
        </p:spPr>
      </p:pic>
      <mc:AlternateContent xmlns:mc="http://schemas.openxmlformats.org/markup-compatibility/2006">
        <mc:Choice xmlns:a14="http://schemas.microsoft.com/office/drawing/2010/main" Requires="a14">
          <p:sp>
            <p:nvSpPr>
              <p:cNvPr id="6" name="Đáp án sai 1">
                <a:extLst>
                  <a:ext uri="{FF2B5EF4-FFF2-40B4-BE49-F238E27FC236}">
                    <a16:creationId xmlns:a16="http://schemas.microsoft.com/office/drawing/2014/main"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sSup>
                      <m:sSupPr>
                        <m:ctrlPr>
                          <a:rPr lang="en-US" sz="2700" i="1" noProof="1" smtClean="0">
                            <a:solidFill>
                              <a:prstClr val="black"/>
                            </a:solidFill>
                            <a:latin typeface="Cambria Math" panose="02040503050406030204" pitchFamily="18" charset="0"/>
                            <a:ea typeface="+mn-ea"/>
                            <a:cs typeface="Arial" panose="020B0604020202020204" pitchFamily="34" charset="0"/>
                          </a:rPr>
                        </m:ctrlPr>
                      </m:sSupPr>
                      <m:e>
                        <m:r>
                          <a:rPr lang="en-US" sz="2700" b="0" i="1" noProof="1" smtClean="0">
                            <a:solidFill>
                              <a:prstClr val="black"/>
                            </a:solidFill>
                            <a:latin typeface="Cambria Math" panose="02040503050406030204" pitchFamily="18" charset="0"/>
                            <a:ea typeface="+mn-ea"/>
                            <a:cs typeface="Arial" panose="020B0604020202020204" pitchFamily="34" charset="0"/>
                          </a:rPr>
                          <m:t>300</m:t>
                        </m:r>
                      </m:e>
                      <m:sup>
                        <m:r>
                          <a:rPr lang="en-US" sz="2700" b="0" i="1" noProof="1" smtClean="0">
                            <a:solidFill>
                              <a:prstClr val="black"/>
                            </a:solidFill>
                            <a:latin typeface="Cambria Math" panose="02040503050406030204" pitchFamily="18" charset="0"/>
                            <a:ea typeface="+mn-ea"/>
                            <a:cs typeface="Arial" panose="020B0604020202020204" pitchFamily="34" charset="0"/>
                          </a:rPr>
                          <m:t>𝑜</m:t>
                        </m:r>
                      </m:sup>
                    </m:sSup>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p:sp>
            <p:nvSpPr>
              <p:cNvPr id="6" name="Đáp án sai 1">
                <a:extLst>
                  <a:ext uri="{FF2B5EF4-FFF2-40B4-BE49-F238E27FC236}">
                    <a16:creationId xmlns:a16="http://schemas.microsoft.com/office/drawing/2014/main" id="{F451D9A9-5E15-BDFD-1271-8F4EBB715FCE}"/>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B573D4E0-A363-B786-1D77-E42A6102E323}"/>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mc:Choice xmlns:a14="http://schemas.microsoft.com/office/drawing/2010/main" Requires="a14">
          <p:sp>
            <p:nvSpPr>
              <p:cNvPr id="8" name="Đáp án sai 1">
                <a:extLst>
                  <a:ext uri="{FF2B5EF4-FFF2-40B4-BE49-F238E27FC236}">
                    <a16:creationId xmlns:a16="http://schemas.microsoft.com/office/drawing/2014/main"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sSup>
                      <m:sSupPr>
                        <m:ctrlPr>
                          <a:rPr lang="en-US" sz="2700" i="1" noProof="1" smtClean="0">
                            <a:solidFill>
                              <a:prstClr val="black"/>
                            </a:solidFill>
                            <a:latin typeface="Cambria Math" panose="02040503050406030204" pitchFamily="18" charset="0"/>
                            <a:ea typeface="+mn-ea"/>
                            <a:cs typeface="Arial" panose="020B0604020202020204" pitchFamily="34" charset="0"/>
                          </a:rPr>
                        </m:ctrlPr>
                      </m:sSupPr>
                      <m:e>
                        <m:r>
                          <a:rPr lang="en-US" sz="2700" b="0" i="1" noProof="1" smtClean="0">
                            <a:solidFill>
                              <a:prstClr val="black"/>
                            </a:solidFill>
                            <a:latin typeface="Cambria Math" panose="02040503050406030204" pitchFamily="18" charset="0"/>
                            <a:ea typeface="+mn-ea"/>
                            <a:cs typeface="Arial" panose="020B0604020202020204" pitchFamily="34" charset="0"/>
                          </a:rPr>
                          <m:t>180</m:t>
                        </m:r>
                      </m:e>
                      <m:sup>
                        <m:r>
                          <a:rPr lang="en-US" sz="2700" b="0" i="1" noProof="1" smtClean="0">
                            <a:solidFill>
                              <a:prstClr val="black"/>
                            </a:solidFill>
                            <a:latin typeface="Cambria Math" panose="02040503050406030204" pitchFamily="18" charset="0"/>
                            <a:ea typeface="+mn-ea"/>
                            <a:cs typeface="Arial" panose="020B0604020202020204" pitchFamily="34" charset="0"/>
                          </a:rPr>
                          <m:t>𝑜</m:t>
                        </m:r>
                      </m:sup>
                    </m:sSup>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p:sp>
            <p:nvSpPr>
              <p:cNvPr id="8" name="Đáp án sai 1">
                <a:extLst>
                  <a:ext uri="{FF2B5EF4-FFF2-40B4-BE49-F238E27FC236}">
                    <a16:creationId xmlns:a16="http://schemas.microsoft.com/office/drawing/2014/main" id="{61E4079C-FF64-F0AD-92A1-8F5E477B34D2}"/>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sSup>
                      <m:sSupPr>
                        <m:ctrlPr>
                          <a:rPr lang="en-US" sz="2700" i="1" noProof="1" smtClean="0">
                            <a:solidFill>
                              <a:prstClr val="black"/>
                            </a:solidFill>
                            <a:latin typeface="Cambria Math" panose="02040503050406030204" pitchFamily="18" charset="0"/>
                            <a:ea typeface="+mn-ea"/>
                            <a:cs typeface="Arial" panose="020B0604020202020204" pitchFamily="34" charset="0"/>
                          </a:rPr>
                        </m:ctrlPr>
                      </m:sSupPr>
                      <m:e>
                        <m:r>
                          <a:rPr lang="en-US" sz="2700" b="0" i="1" noProof="1" smtClean="0">
                            <a:solidFill>
                              <a:prstClr val="black"/>
                            </a:solidFill>
                            <a:latin typeface="Cambria Math" panose="02040503050406030204" pitchFamily="18" charset="0"/>
                            <a:ea typeface="+mn-ea"/>
                            <a:cs typeface="Arial" panose="020B0604020202020204" pitchFamily="34" charset="0"/>
                          </a:rPr>
                          <m:t>270</m:t>
                        </m:r>
                      </m:e>
                      <m:sup>
                        <m:r>
                          <a:rPr lang="en-US" sz="2700" b="0" i="1" noProof="1" smtClean="0">
                            <a:solidFill>
                              <a:prstClr val="black"/>
                            </a:solidFill>
                            <a:latin typeface="Cambria Math" panose="02040503050406030204" pitchFamily="18" charset="0"/>
                            <a:ea typeface="+mn-ea"/>
                            <a:cs typeface="Arial" panose="020B0604020202020204" pitchFamily="34" charset="0"/>
                          </a:rPr>
                          <m:t>𝑜</m:t>
                        </m:r>
                      </m:sup>
                    </m:sSup>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p:sp>
            <p:nvSpPr>
              <p:cNvPr id="10" name="Đáp án sai 1">
                <a:extLst>
                  <a:ext uri="{FF2B5EF4-FFF2-40B4-BE49-F238E27FC236}">
                    <a16:creationId xmlns:a16="http://schemas.microsoft.com/office/drawing/2014/main" id="{C6B608DB-DA94-4AAF-B03E-98FCC37DD1E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sSup>
                      <m:sSupPr>
                        <m:ctrlPr>
                          <a:rPr lang="en-US" sz="2700" b="0" i="1" noProof="1" smtClean="0">
                            <a:solidFill>
                              <a:prstClr val="black"/>
                            </a:solidFill>
                            <a:latin typeface="Cambria Math" panose="02040503050406030204" pitchFamily="18" charset="0"/>
                            <a:ea typeface="+mn-ea"/>
                            <a:cs typeface="Arial" panose="020B0604020202020204" pitchFamily="34" charset="0"/>
                          </a:rPr>
                        </m:ctrlPr>
                      </m:sSupPr>
                      <m:e>
                        <m:r>
                          <a:rPr lang="en-US" sz="2700" b="0" i="1" noProof="1" smtClean="0">
                            <a:solidFill>
                              <a:prstClr val="black"/>
                            </a:solidFill>
                            <a:latin typeface="Cambria Math" panose="02040503050406030204" pitchFamily="18" charset="0"/>
                            <a:ea typeface="+mn-ea"/>
                            <a:cs typeface="Arial" panose="020B0604020202020204" pitchFamily="34" charset="0"/>
                          </a:rPr>
                          <m:t>360</m:t>
                        </m:r>
                      </m:e>
                      <m:sup>
                        <m:r>
                          <a:rPr lang="en-US" sz="2700" b="0" i="1" noProof="1" smtClean="0">
                            <a:solidFill>
                              <a:prstClr val="black"/>
                            </a:solidFill>
                            <a:latin typeface="Cambria Math" panose="02040503050406030204" pitchFamily="18" charset="0"/>
                            <a:ea typeface="+mn-ea"/>
                            <a:cs typeface="Arial" panose="020B0604020202020204" pitchFamily="34" charset="0"/>
                          </a:rPr>
                          <m:t>𝑜</m:t>
                        </m:r>
                      </m:sup>
                    </m:sSup>
                  </m:oMath>
                </a14:m>
                <a:r>
                  <a:rPr lang="en-US" sz="2700" noProof="1">
                    <a:solidFill>
                      <a:prstClr val="black"/>
                    </a:solidFill>
                    <a:latin typeface="Arial" panose="020B0604020202020204" pitchFamily="34" charset="0"/>
                    <a:ea typeface="+mn-ea"/>
                    <a:cs typeface="Arial" panose="020B0604020202020204" pitchFamily="34" charset="0"/>
                  </a:rPr>
                  <a:t> </a:t>
                </a:r>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57B2BD6A-AE66-9145-EF24-4F0D51EA74AA}"/>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EEC76957-F287-ABE6-519F-A78BABD1EFDD}"/>
                  </a:ext>
                </a:extLst>
              </p:cNvPr>
              <p:cNvSpPr/>
              <p:nvPr/>
            </p:nvSpPr>
            <p:spPr>
              <a:xfrm>
                <a:off x="4894563" y="3405050"/>
                <a:ext cx="2808146" cy="841910"/>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cs typeface="Arial" panose="020B0604020202020204" pitchFamily="34" charset="0"/>
                  </a:rPr>
                  <a:t>D. </a:t>
                </a:r>
                <a14:m>
                  <m:oMath xmlns:m="http://schemas.openxmlformats.org/officeDocument/2006/math">
                    <m:sSup>
                      <m:sSupPr>
                        <m:ctrlPr>
                          <a:rPr lang="en-US" sz="2700" i="1" noProof="1">
                            <a:solidFill>
                              <a:prstClr val="black"/>
                            </a:solidFill>
                            <a:latin typeface="Cambria Math" panose="02040503050406030204" pitchFamily="18" charset="0"/>
                            <a:cs typeface="Arial" panose="020B0604020202020204" pitchFamily="34" charset="0"/>
                          </a:rPr>
                        </m:ctrlPr>
                      </m:sSupPr>
                      <m:e>
                        <m:r>
                          <a:rPr lang="en-US" sz="2700" b="0" i="1" noProof="1">
                            <a:solidFill>
                              <a:prstClr val="black"/>
                            </a:solidFill>
                            <a:latin typeface="Cambria Math" panose="02040503050406030204" pitchFamily="18" charset="0"/>
                            <a:cs typeface="Arial" panose="020B0604020202020204" pitchFamily="34" charset="0"/>
                          </a:rPr>
                          <m:t>360</m:t>
                        </m:r>
                      </m:e>
                      <m:sup>
                        <m:r>
                          <a:rPr lang="en-US" sz="2700" b="0" i="1" noProof="1">
                            <a:solidFill>
                              <a:prstClr val="black"/>
                            </a:solidFill>
                            <a:latin typeface="Cambria Math" panose="02040503050406030204" pitchFamily="18" charset="0"/>
                            <a:cs typeface="Arial" panose="020B0604020202020204" pitchFamily="34" charset="0"/>
                          </a:rPr>
                          <m:t>𝑜</m:t>
                        </m:r>
                      </m:sup>
                    </m:sSup>
                  </m:oMath>
                </a14:m>
                <a:r>
                  <a:rPr lang="en-US" sz="2700" noProof="1">
                    <a:solidFill>
                      <a:prstClr val="black"/>
                    </a:solidFill>
                    <a:latin typeface="Arial" panose="020B0604020202020204" pitchFamily="34" charset="0"/>
                    <a:cs typeface="Arial" panose="020B0604020202020204" pitchFamily="34" charset="0"/>
                  </a:rPr>
                  <a:t> </a:t>
                </a:r>
                <a:endParaRPr lang="vi-VN" sz="2700" noProof="1">
                  <a:solidFill>
                    <a:prstClr val="black"/>
                  </a:solidFill>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EEC76957-F287-ABE6-519F-A78BABD1EFDD}"/>
                  </a:ext>
                </a:extLst>
              </p:cNvPr>
              <p:cNvSpPr>
                <a:spLocks noRot="1" noChangeAspect="1" noMove="1" noResize="1" noEditPoints="1" noAdjustHandles="1" noChangeArrowheads="1" noChangeShapeType="1" noTextEdit="1"/>
              </p:cNvSpPr>
              <p:nvPr/>
            </p:nvSpPr>
            <p:spPr>
              <a:xfrm>
                <a:off x="4894563" y="3405050"/>
                <a:ext cx="2808146" cy="841910"/>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sp>
        <p:nvSpPr>
          <p:cNvPr id="28" name="Rectangle: Rounded Corners 27">
            <a:extLst>
              <a:ext uri="{FF2B5EF4-FFF2-40B4-BE49-F238E27FC236}">
                <a16:creationId xmlns:a16="http://schemas.microsoft.com/office/drawing/2014/main" id="{E61D4046-9D0D-71A8-5E6D-C216D938944C}"/>
              </a:ext>
            </a:extLst>
          </p:cNvPr>
          <p:cNvSpPr/>
          <p:nvPr/>
        </p:nvSpPr>
        <p:spPr>
          <a:xfrm>
            <a:off x="500961" y="-202288"/>
            <a:ext cx="8285230" cy="21619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lnSpc>
                <a:spcPct val="150000"/>
              </a:lnSpc>
              <a:buClrTx/>
            </a:pPr>
            <a:r>
              <a:rPr lang="vi-VN" sz="2700" b="1" kern="1200" noProof="1">
                <a:solidFill>
                  <a:prstClr val="black"/>
                </a:solidFill>
                <a:latin typeface="Arial" panose="020B0604020202020204" pitchFamily="34" charset="0"/>
                <a:cs typeface="Arial" panose="020B0604020202020204" pitchFamily="34" charset="0"/>
              </a:rPr>
              <a:t>Câu hỏi</a:t>
            </a:r>
            <a:r>
              <a:rPr lang="en-US" sz="2700" b="1" kern="1200" noProof="1">
                <a:solidFill>
                  <a:prstClr val="black"/>
                </a:solidFill>
                <a:latin typeface="Arial" panose="020B0604020202020204" pitchFamily="34" charset="0"/>
                <a:cs typeface="Arial" panose="020B0604020202020204" pitchFamily="34" charset="0"/>
              </a:rPr>
              <a:t> 4: Tìm x, biết:</a:t>
            </a:r>
          </a:p>
        </p:txBody>
      </p:sp>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7684" y="3330421"/>
            <a:ext cx="1468594" cy="1813080"/>
          </a:xfrm>
          <a:prstGeom prst="rect">
            <a:avLst/>
          </a:prstGeom>
        </p:spPr>
      </p:pic>
      <p:sp>
        <p:nvSpPr>
          <p:cNvPr id="6" name="Đáp án sai 1">
            <a:extLst>
              <a:ext uri="{FF2B5EF4-FFF2-40B4-BE49-F238E27FC236}">
                <a16:creationId xmlns:a16="http://schemas.microsoft.com/office/drawing/2014/main" id="{CDF706D4-2006-FE8D-9E39-606337390B25}"/>
              </a:ext>
            </a:extLst>
          </p:cNvPr>
          <p:cNvSpPr/>
          <p:nvPr/>
        </p:nvSpPr>
        <p:spPr>
          <a:xfrm>
            <a:off x="962108" y="2211968"/>
            <a:ext cx="3609892" cy="847796"/>
          </a:xfrm>
          <a:prstGeom prst="roundRect">
            <a:avLst/>
          </a:prstGeom>
          <a:solidFill>
            <a:sysClr val="window" lastClr="FFFFFF"/>
          </a:solidFill>
          <a:ln w="12700" cap="flat" cmpd="sng" algn="ctr">
            <a:noFill/>
            <a:prstDash val="solid"/>
            <a:miter lim="800000"/>
          </a:ln>
          <a:effectLst/>
        </p:spPr>
        <p:txBody>
          <a:bodyPr rtlCol="0" anchor="ctr"/>
          <a:lstStyle/>
          <a:p>
            <a:pPr algn="ctr" defTabSz="1028752">
              <a:lnSpc>
                <a:spcPct val="150000"/>
              </a:lnSpc>
              <a:buClrTx/>
              <a:defRPr/>
            </a:pPr>
            <a:r>
              <a:rPr lang="en-US" sz="2000" noProof="1">
                <a:solidFill>
                  <a:prstClr val="black"/>
                </a:solidFill>
                <a:latin typeface="Arial" panose="020B0604020202020204" pitchFamily="34" charset="0"/>
                <a:ea typeface="+mn-ea"/>
                <a:cs typeface="Arial" panose="020B0604020202020204" pitchFamily="34" charset="0"/>
              </a:rPr>
              <a:t>A. x = 20</a:t>
            </a:r>
            <a:r>
              <a:rPr lang="en-US" sz="2000" baseline="30000" noProof="1">
                <a:solidFill>
                  <a:prstClr val="black"/>
                </a:solidFill>
                <a:latin typeface="Arial" panose="020B0604020202020204" pitchFamily="34" charset="0"/>
                <a:ea typeface="+mn-ea"/>
                <a:cs typeface="Arial" panose="020B0604020202020204" pitchFamily="34" charset="0"/>
              </a:rPr>
              <a:t>0</a:t>
            </a:r>
            <a:endParaRPr lang="vi-VN" sz="2000" noProof="1">
              <a:solidFill>
                <a:prstClr val="black"/>
              </a:solidFill>
              <a:latin typeface="Arial" panose="020B0604020202020204" pitchFamily="34" charset="0"/>
              <a:ea typeface="+mn-ea"/>
              <a:cs typeface="Arial" panose="020B0604020202020204" pitchFamily="34" charset="0"/>
            </a:endParaRPr>
          </a:p>
        </p:txBody>
      </p:sp>
      <p:pic>
        <p:nvPicPr>
          <p:cNvPr id="7" name="Picture 6">
            <a:hlinkClick r:id="rId12" action="ppaction://hlinksldjump"/>
            <a:extLst>
              <a:ext uri="{FF2B5EF4-FFF2-40B4-BE49-F238E27FC236}">
                <a16:creationId xmlns:a16="http://schemas.microsoft.com/office/drawing/2014/main" id="{1DE1B923-5780-A246-38FF-51A402D4A6D1}"/>
              </a:ext>
            </a:extLst>
          </p:cNvPr>
          <p:cNvPicPr>
            <a:picLocks noChangeAspect="1"/>
          </p:cNvPicPr>
          <p:nvPr/>
        </p:nvPicPr>
        <p:blipFill>
          <a:blip r:embed="rId13"/>
          <a:stretch>
            <a:fillRect/>
          </a:stretch>
        </p:blipFill>
        <p:spPr>
          <a:xfrm>
            <a:off x="7702709" y="4060756"/>
            <a:ext cx="1441292" cy="1074105"/>
          </a:xfrm>
          <a:prstGeom prst="rect">
            <a:avLst/>
          </a:prstGeom>
        </p:spPr>
      </p:pic>
      <p:sp>
        <p:nvSpPr>
          <p:cNvPr id="8" name="Đáp án sai 1">
            <a:extLst>
              <a:ext uri="{FF2B5EF4-FFF2-40B4-BE49-F238E27FC236}">
                <a16:creationId xmlns:a16="http://schemas.microsoft.com/office/drawing/2014/main" id="{1BB79414-20E5-7A0F-6A2E-92E4B2283821}"/>
              </a:ext>
            </a:extLst>
          </p:cNvPr>
          <p:cNvSpPr/>
          <p:nvPr/>
        </p:nvSpPr>
        <p:spPr>
          <a:xfrm>
            <a:off x="962108" y="3369573"/>
            <a:ext cx="3609892" cy="847796"/>
          </a:xfrm>
          <a:prstGeom prst="roundRect">
            <a:avLst/>
          </a:prstGeom>
          <a:solidFill>
            <a:sysClr val="window" lastClr="FFFFFF"/>
          </a:solidFill>
          <a:ln w="12700" cap="flat" cmpd="sng" algn="ctr">
            <a:noFill/>
            <a:prstDash val="solid"/>
            <a:miter lim="800000"/>
          </a:ln>
          <a:effectLst/>
        </p:spPr>
        <p:txBody>
          <a:bodyPr rtlCol="0" anchor="ctr"/>
          <a:lstStyle/>
          <a:p>
            <a:pPr algn="ctr" defTabSz="1028752">
              <a:lnSpc>
                <a:spcPct val="150000"/>
              </a:lnSpc>
              <a:buClrTx/>
              <a:defRPr/>
            </a:pPr>
            <a:r>
              <a:rPr lang="en-US" sz="2000" noProof="1">
                <a:solidFill>
                  <a:prstClr val="black"/>
                </a:solidFill>
                <a:latin typeface="Arial" panose="020B0604020202020204" pitchFamily="34" charset="0"/>
                <a:ea typeface="+mn-ea"/>
                <a:cs typeface="Arial" panose="020B0604020202020204" pitchFamily="34" charset="0"/>
              </a:rPr>
              <a:t>C. </a:t>
            </a:r>
            <a:r>
              <a:rPr lang="en-US" sz="2000" noProof="1">
                <a:solidFill>
                  <a:prstClr val="black"/>
                </a:solidFill>
                <a:latin typeface="Arial" panose="020B0604020202020204" pitchFamily="34" charset="0"/>
                <a:cs typeface="Arial" panose="020B0604020202020204" pitchFamily="34" charset="0"/>
              </a:rPr>
              <a:t>x = 50</a:t>
            </a:r>
            <a:r>
              <a:rPr lang="en-US" sz="2000" baseline="30000" noProof="1">
                <a:solidFill>
                  <a:prstClr val="black"/>
                </a:solidFill>
                <a:latin typeface="Arial" panose="020B0604020202020204" pitchFamily="34" charset="0"/>
                <a:cs typeface="Arial" panose="020B0604020202020204" pitchFamily="34" charset="0"/>
              </a:rPr>
              <a:t>0</a:t>
            </a:r>
            <a:endParaRPr lang="vi-VN" sz="2000" noProof="1">
              <a:solidFill>
                <a:prstClr val="black"/>
              </a:solidFill>
              <a:latin typeface="Arial" panose="020B0604020202020204" pitchFamily="34" charset="0"/>
              <a:ea typeface="+mn-ea"/>
              <a:cs typeface="Arial" panose="020B0604020202020204" pitchFamily="34" charset="0"/>
            </a:endParaRPr>
          </a:p>
        </p:txBody>
      </p:sp>
      <p:sp>
        <p:nvSpPr>
          <p:cNvPr id="12" name="Đáp án sai 1">
            <a:extLst>
              <a:ext uri="{FF2B5EF4-FFF2-40B4-BE49-F238E27FC236}">
                <a16:creationId xmlns:a16="http://schemas.microsoft.com/office/drawing/2014/main" id="{199A6713-322F-7C8C-7C53-4D1497770C57}"/>
              </a:ext>
            </a:extLst>
          </p:cNvPr>
          <p:cNvSpPr/>
          <p:nvPr/>
        </p:nvSpPr>
        <p:spPr>
          <a:xfrm>
            <a:off x="4894563" y="2219637"/>
            <a:ext cx="3126290" cy="847796"/>
          </a:xfrm>
          <a:prstGeom prst="roundRect">
            <a:avLst/>
          </a:prstGeom>
          <a:solidFill>
            <a:sysClr val="window" lastClr="FFFFFF"/>
          </a:solidFill>
          <a:ln w="12700" cap="flat" cmpd="sng" algn="ctr">
            <a:noFill/>
            <a:prstDash val="solid"/>
            <a:miter lim="800000"/>
          </a:ln>
          <a:effectLst/>
        </p:spPr>
        <p:txBody>
          <a:bodyPr rtlCol="0" anchor="ctr"/>
          <a:lstStyle/>
          <a:p>
            <a:pPr algn="ctr" defTabSz="1028752">
              <a:lnSpc>
                <a:spcPct val="150000"/>
              </a:lnSpc>
              <a:buClrTx/>
              <a:defRPr/>
            </a:pPr>
            <a:r>
              <a:rPr lang="en-US" sz="2000" noProof="1">
                <a:solidFill>
                  <a:prstClr val="black"/>
                </a:solidFill>
                <a:latin typeface="Arial" panose="020B0604020202020204" pitchFamily="34" charset="0"/>
                <a:ea typeface="+mn-ea"/>
                <a:cs typeface="Arial" panose="020B0604020202020204" pitchFamily="34" charset="0"/>
              </a:rPr>
              <a:t>B. </a:t>
            </a:r>
            <a:r>
              <a:rPr lang="en-US" sz="2000" noProof="1">
                <a:solidFill>
                  <a:prstClr val="black"/>
                </a:solidFill>
                <a:latin typeface="Arial" panose="020B0604020202020204" pitchFamily="34" charset="0"/>
                <a:cs typeface="Arial" panose="020B0604020202020204" pitchFamily="34" charset="0"/>
              </a:rPr>
              <a:t>x = 30</a:t>
            </a:r>
            <a:r>
              <a:rPr lang="en-US" sz="2000" baseline="30000" noProof="1">
                <a:solidFill>
                  <a:prstClr val="black"/>
                </a:solidFill>
                <a:latin typeface="Arial" panose="020B0604020202020204" pitchFamily="34" charset="0"/>
                <a:cs typeface="Arial" panose="020B0604020202020204" pitchFamily="34" charset="0"/>
              </a:rPr>
              <a:t>0</a:t>
            </a:r>
            <a:endParaRPr lang="vi-VN" sz="2000" noProof="1">
              <a:solidFill>
                <a:prstClr val="black"/>
              </a:solidFill>
              <a:latin typeface="Arial" panose="020B0604020202020204" pitchFamily="34" charset="0"/>
              <a:ea typeface="+mn-ea"/>
              <a:cs typeface="Arial" panose="020B0604020202020204" pitchFamily="34" charset="0"/>
            </a:endParaRPr>
          </a:p>
        </p:txBody>
      </p:sp>
      <p:sp>
        <p:nvSpPr>
          <p:cNvPr id="13" name="Đáp án sai 1">
            <a:extLst>
              <a:ext uri="{FF2B5EF4-FFF2-40B4-BE49-F238E27FC236}">
                <a16:creationId xmlns:a16="http://schemas.microsoft.com/office/drawing/2014/main" id="{76D6FD68-0C99-FBCC-FA56-ADD7BC50E0F9}"/>
              </a:ext>
            </a:extLst>
          </p:cNvPr>
          <p:cNvSpPr/>
          <p:nvPr/>
        </p:nvSpPr>
        <p:spPr>
          <a:xfrm>
            <a:off x="4894562" y="3414417"/>
            <a:ext cx="3126289" cy="847796"/>
          </a:xfrm>
          <a:prstGeom prst="roundRect">
            <a:avLst/>
          </a:prstGeom>
          <a:solidFill>
            <a:sysClr val="window" lastClr="FFFFFF"/>
          </a:solidFill>
          <a:ln w="12700" cap="flat" cmpd="sng" algn="ctr">
            <a:noFill/>
            <a:prstDash val="solid"/>
            <a:miter lim="800000"/>
          </a:ln>
          <a:effectLst/>
        </p:spPr>
        <p:txBody>
          <a:bodyPr rtlCol="0" anchor="ctr"/>
          <a:lstStyle/>
          <a:p>
            <a:pPr algn="ctr" defTabSz="1028752">
              <a:lnSpc>
                <a:spcPct val="150000"/>
              </a:lnSpc>
              <a:buClrTx/>
              <a:defRPr/>
            </a:pPr>
            <a:r>
              <a:rPr lang="en-US" sz="2000" noProof="1">
                <a:solidFill>
                  <a:prstClr val="black"/>
                </a:solidFill>
                <a:latin typeface="Arial" panose="020B0604020202020204" pitchFamily="34" charset="0"/>
                <a:ea typeface="+mn-ea"/>
                <a:cs typeface="Arial" panose="020B0604020202020204" pitchFamily="34" charset="0"/>
              </a:rPr>
              <a:t>D. </a:t>
            </a:r>
            <a:r>
              <a:rPr lang="en-US" sz="2000" noProof="1">
                <a:solidFill>
                  <a:prstClr val="black"/>
                </a:solidFill>
                <a:latin typeface="Arial" panose="020B0604020202020204" pitchFamily="34" charset="0"/>
                <a:cs typeface="Arial" panose="020B0604020202020204" pitchFamily="34" charset="0"/>
              </a:rPr>
              <a:t>x = 60</a:t>
            </a:r>
            <a:r>
              <a:rPr lang="en-US" sz="2000" baseline="30000" noProof="1">
                <a:solidFill>
                  <a:prstClr val="black"/>
                </a:solidFill>
                <a:latin typeface="Arial" panose="020B0604020202020204" pitchFamily="34" charset="0"/>
                <a:cs typeface="Arial" panose="020B0604020202020204" pitchFamily="34" charset="0"/>
              </a:rPr>
              <a:t>0</a:t>
            </a:r>
            <a:endParaRPr lang="vi-VN" sz="2000" noProof="1">
              <a:solidFill>
                <a:prstClr val="black"/>
              </a:solidFill>
              <a:latin typeface="Arial" panose="020B0604020202020204" pitchFamily="34" charset="0"/>
              <a:ea typeface="+mn-ea"/>
              <a:cs typeface="Arial" panose="020B0604020202020204" pitchFamily="34" charset="0"/>
            </a:endParaRPr>
          </a:p>
        </p:txBody>
      </p:sp>
      <p:sp>
        <p:nvSpPr>
          <p:cNvPr id="9" name="Đáp án đúng">
            <a:extLst>
              <a:ext uri="{FF2B5EF4-FFF2-40B4-BE49-F238E27FC236}">
                <a16:creationId xmlns:a16="http://schemas.microsoft.com/office/drawing/2014/main" id="{742F3C4F-881E-0785-86F9-2DCBFD0E70DB}"/>
              </a:ext>
            </a:extLst>
          </p:cNvPr>
          <p:cNvSpPr/>
          <p:nvPr/>
        </p:nvSpPr>
        <p:spPr>
          <a:xfrm>
            <a:off x="4884673" y="3405732"/>
            <a:ext cx="3146066" cy="865165"/>
          </a:xfrm>
          <a:prstGeom prst="roundRect">
            <a:avLst/>
          </a:prstGeom>
          <a:solidFill>
            <a:srgbClr val="A6FD83"/>
          </a:solidFill>
          <a:ln w="12700" cap="flat" cmpd="sng" algn="ctr">
            <a:noFill/>
            <a:prstDash val="solid"/>
            <a:miter lim="800000"/>
          </a:ln>
          <a:effectLst/>
        </p:spPr>
        <p:txBody>
          <a:bodyPr rtlCol="0" anchor="ctr"/>
          <a:lstStyle/>
          <a:p>
            <a:pPr algn="ctr" defTabSz="1028752">
              <a:lnSpc>
                <a:spcPct val="150000"/>
              </a:lnSpc>
              <a:buClrTx/>
              <a:defRPr/>
            </a:pPr>
            <a:r>
              <a:rPr lang="en-US" sz="2000" noProof="1">
                <a:solidFill>
                  <a:prstClr val="black"/>
                </a:solidFill>
                <a:latin typeface="Arial" panose="020B0604020202020204" pitchFamily="34" charset="0"/>
                <a:cs typeface="Arial" panose="020B0604020202020204" pitchFamily="34" charset="0"/>
              </a:rPr>
              <a:t>D. x = 60</a:t>
            </a:r>
            <a:r>
              <a:rPr lang="en-US" sz="2000" baseline="30000" noProof="1">
                <a:solidFill>
                  <a:prstClr val="black"/>
                </a:solidFill>
                <a:latin typeface="Arial" panose="020B0604020202020204" pitchFamily="34" charset="0"/>
                <a:cs typeface="Arial" panose="020B0604020202020204" pitchFamily="34" charset="0"/>
              </a:rPr>
              <a:t>0</a:t>
            </a:r>
            <a:endParaRPr lang="vi-VN" sz="2000" noProof="1">
              <a:solidFill>
                <a:prstClr val="black"/>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1D1DD8B-7511-A6F7-106C-006D1C20E789}"/>
              </a:ext>
            </a:extLst>
          </p:cNvPr>
          <p:cNvPicPr>
            <a:picLocks noChangeAspect="1"/>
          </p:cNvPicPr>
          <p:nvPr/>
        </p:nvPicPr>
        <p:blipFill>
          <a:blip r:embed="rId14" cstate="print">
            <a:lum bright="-40000" contrast="-40000"/>
            <a:extLst>
              <a:ext uri="{28A0092B-C50C-407E-A947-70E740481C1C}">
                <a14:useLocalDpi xmlns:a14="http://schemas.microsoft.com/office/drawing/2010/main" val="0"/>
              </a:ext>
            </a:extLst>
          </a:blip>
          <a:srcRect/>
          <a:stretch>
            <a:fillRect/>
          </a:stretch>
        </p:blipFill>
        <p:spPr bwMode="auto">
          <a:xfrm>
            <a:off x="4541906" y="-191540"/>
            <a:ext cx="3635507" cy="2250903"/>
          </a:xfrm>
          <a:prstGeom prst="rect">
            <a:avLst/>
          </a:prstGeom>
          <a:noFill/>
          <a:ln>
            <a:noFill/>
          </a:ln>
        </p:spPr>
      </p:pic>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b="1" kern="1200" noProof="1">
                    <a:solidFill>
                      <a:schemeClr val="tx1"/>
                    </a:solidFill>
                    <a:latin typeface="Arial" panose="020B0604020202020204" pitchFamily="34" charset="0"/>
                    <a:cs typeface="Arial" panose="020B0604020202020204" pitchFamily="34" charset="0"/>
                  </a:rPr>
                  <a:t>Câu hỏi</a:t>
                </a:r>
                <a:r>
                  <a:rPr lang="en-US" sz="2600" b="1" kern="1200" noProof="1">
                    <a:solidFill>
                      <a:schemeClr val="tx1"/>
                    </a:solidFill>
                    <a:latin typeface="Arial" panose="020B0604020202020204" pitchFamily="34" charset="0"/>
                    <a:cs typeface="Arial" panose="020B0604020202020204" pitchFamily="34" charset="0"/>
                  </a:rPr>
                  <a:t> 5: </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tứ</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giác</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𝑨𝑩𝑪𝑫</m:t>
                    </m:r>
                  </m:oMath>
                </a14:m>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có</a:t>
                </a:r>
              </a:p>
              <a:p>
                <a:pPr algn="ctr" defTabSz="685800">
                  <a:lnSpc>
                    <a:spcPct val="150000"/>
                  </a:lnSpc>
                  <a:buClrTx/>
                </a:pP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2800" b="1" i="1">
                            <a:solidFill>
                              <a:schemeClr val="tx1"/>
                            </a:solidFill>
                            <a:latin typeface="Cambria Math" panose="02040503050406030204" pitchFamily="18" charset="0"/>
                          </a:rPr>
                        </m:ctrlPr>
                      </m:accPr>
                      <m:e>
                        <m:r>
                          <a:rPr lang="en-US"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𝑨</m:t>
                        </m:r>
                      </m:e>
                    </m:acc>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𝟐</m:t>
                    </m:r>
                    <m:acc>
                      <m:accPr>
                        <m:chr m:val="̂"/>
                        <m:ctrlPr>
                          <a:rPr lang="en-US" sz="2800" b="1" i="1">
                            <a:solidFill>
                              <a:schemeClr val="tx1"/>
                            </a:solidFill>
                            <a:latin typeface="Cambria Math" panose="02040503050406030204" pitchFamily="18" charset="0"/>
                          </a:rPr>
                        </m:ctrlPr>
                      </m:accPr>
                      <m:e>
                        <m:r>
                          <a:rPr lang="en-US"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𝑩</m:t>
                        </m:r>
                      </m:e>
                    </m:acc>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𝟏𝟐𝟎</m:t>
                        </m:r>
                      </m:e>
                      <m:sup>
                        <m:r>
                          <a:rPr lang="en-US" sz="28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𝒐</m:t>
                        </m:r>
                      </m:sup>
                    </m:sSup>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2800" b="1" i="1">
                            <a:solidFill>
                              <a:schemeClr val="tx1"/>
                            </a:solidFill>
                            <a:latin typeface="Cambria Math" panose="02040503050406030204" pitchFamily="18" charset="0"/>
                          </a:rPr>
                        </m:ctrlPr>
                      </m:accPr>
                      <m:e>
                        <m:r>
                          <a:rPr lang="en-US"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𝑪</m:t>
                        </m:r>
                      </m:e>
                    </m:acc>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fr-FR"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𝟐</m:t>
                    </m:r>
                    <m:acc>
                      <m:accPr>
                        <m:chr m:val="̂"/>
                        <m:ctrlPr>
                          <a:rPr lang="en-US" sz="2800" b="1" i="1">
                            <a:solidFill>
                              <a:schemeClr val="tx1"/>
                            </a:solidFill>
                            <a:latin typeface="Cambria Math" panose="02040503050406030204" pitchFamily="18" charset="0"/>
                          </a:rPr>
                        </m:ctrlPr>
                      </m:accPr>
                      <m:e>
                        <m:r>
                          <a:rPr lang="en-US"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𝑫</m:t>
                        </m:r>
                      </m:e>
                    </m:acc>
                  </m:oMath>
                </a14:m>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chemeClr val="tx1"/>
                    </a:solidFill>
                    <a:latin typeface="Arial" panose="020B0604020202020204" pitchFamily="34" charset="0"/>
                    <a:ea typeface="Calibri" panose="020F0502020204030204" pitchFamily="34" charset="0"/>
                    <a:cs typeface="Arial" panose="020B0604020202020204" pitchFamily="34" charset="0"/>
                  </a:rPr>
                  <a:t>Tính</a:t>
                </a:r>
                <a:r>
                  <a:rPr lang="fr-FR" sz="2800" b="1" dirty="0">
                    <a:solidFill>
                      <a:schemeClr val="tx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2800" b="1" i="1">
                            <a:solidFill>
                              <a:schemeClr val="tx1"/>
                            </a:solidFill>
                            <a:latin typeface="Cambria Math" panose="02040503050406030204" pitchFamily="18" charset="0"/>
                          </a:rPr>
                        </m:ctrlPr>
                      </m:accPr>
                      <m:e>
                        <m:r>
                          <a:rPr lang="en-US" sz="28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𝑫</m:t>
                        </m:r>
                      </m:e>
                    </m:acc>
                  </m:oMath>
                </a14:m>
                <a:endParaRPr lang="vi-VN" sz="2600" b="1" kern="1200" noProof="1">
                  <a:solidFill>
                    <a:schemeClr val="tx1"/>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b="-6478"/>
                </a:stretch>
              </a:blipFill>
              <a:ln>
                <a:noFill/>
              </a:ln>
            </p:spPr>
            <p:txBody>
              <a:bodyPr/>
              <a:lstStyle/>
              <a:p>
                <a:r>
                  <a:rPr lang="en-US">
                    <a:noFill/>
                  </a:rPr>
                  <a:t> </a:t>
                </a:r>
              </a:p>
            </p:txBody>
          </p:sp>
        </mc:Fallback>
      </mc:AlternateContent>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3155931"/>
            <a:ext cx="1284467" cy="1987570"/>
          </a:xfrm>
          <a:prstGeom prst="rect">
            <a:avLst/>
          </a:prstGeom>
        </p:spPr>
      </p:pic>
      <mc:AlternateContent xmlns:mc="http://schemas.openxmlformats.org/markup-compatibility/2006">
        <mc:Choice xmlns:a14="http://schemas.microsoft.com/office/drawing/2010/main" Requires="a14">
          <p:sp>
            <p:nvSpPr>
              <p:cNvPr id="6" name="Đáp án sai 1">
                <a:extLst>
                  <a:ext uri="{FF2B5EF4-FFF2-40B4-BE49-F238E27FC236}">
                    <a16:creationId xmlns:a16="http://schemas.microsoft.com/office/drawing/2014/main"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45</m:t>
                        </m:r>
                      </m:e>
                      <m:sup>
                        <m:r>
                          <a:rPr lang="en-US" sz="2800" b="0" i="1" smtClean="0">
                            <a:latin typeface="Cambria Math" panose="02040503050406030204" pitchFamily="18" charset="0"/>
                            <a:cs typeface="Times New Roman" panose="02020603050405020304" pitchFamily="18" charset="0"/>
                          </a:rPr>
                          <m:t>𝑜</m:t>
                        </m:r>
                      </m:sup>
                    </m:sSup>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p:sp>
            <p:nvSpPr>
              <p:cNvPr id="6" name="Đáp án sai 1">
                <a:extLst>
                  <a:ext uri="{FF2B5EF4-FFF2-40B4-BE49-F238E27FC236}">
                    <a16:creationId xmlns:a16="http://schemas.microsoft.com/office/drawing/2014/main" id="{B66A4424-2046-B1B1-0D0F-2048DA663BA7}"/>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9B1D0546-D4AE-1AA9-57D8-7B8DF841FFE0}"/>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mc:Choice xmlns:a14="http://schemas.microsoft.com/office/drawing/2010/main" Requires="a14">
          <p:sp>
            <p:nvSpPr>
              <p:cNvPr id="8" name="Đáp án sai 1">
                <a:extLst>
                  <a:ext uri="{FF2B5EF4-FFF2-40B4-BE49-F238E27FC236}">
                    <a16:creationId xmlns:a16="http://schemas.microsoft.com/office/drawing/2014/main"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120</m:t>
                        </m:r>
                      </m:e>
                      <m:sup>
                        <m:r>
                          <a:rPr lang="en-US" sz="2800" b="0" i="1" smtClean="0">
                            <a:latin typeface="Cambria Math" panose="02040503050406030204" pitchFamily="18" charset="0"/>
                            <a:cs typeface="Times New Roman" panose="02020603050405020304" pitchFamily="18" charset="0"/>
                          </a:rPr>
                          <m:t>𝑜</m:t>
                        </m:r>
                      </m:sup>
                    </m:sSup>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p:sp>
            <p:nvSpPr>
              <p:cNvPr id="8" name="Đáp án sai 1">
                <a:extLst>
                  <a:ext uri="{FF2B5EF4-FFF2-40B4-BE49-F238E27FC236}">
                    <a16:creationId xmlns:a16="http://schemas.microsoft.com/office/drawing/2014/main" id="{631B0EC4-61A7-6881-C8EB-2D7F07B26B3F}"/>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b="-735"/>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1">
                <a:extLst>
                  <a:ext uri="{FF2B5EF4-FFF2-40B4-BE49-F238E27FC236}">
                    <a16:creationId xmlns:a16="http://schemas.microsoft.com/office/drawing/2014/main"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90</m:t>
                        </m:r>
                      </m:e>
                      <m:sup>
                        <m:r>
                          <a:rPr lang="en-US" sz="2800" b="0" i="1" smtClean="0">
                            <a:latin typeface="Cambria Math" panose="02040503050406030204" pitchFamily="18" charset="0"/>
                            <a:cs typeface="Times New Roman" panose="02020603050405020304" pitchFamily="18" charset="0"/>
                          </a:rPr>
                          <m:t>𝑜</m:t>
                        </m:r>
                      </m:sup>
                    </m:sSup>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p:sp>
            <p:nvSpPr>
              <p:cNvPr id="12" name="Đáp án sai 1">
                <a:extLst>
                  <a:ext uri="{FF2B5EF4-FFF2-40B4-BE49-F238E27FC236}">
                    <a16:creationId xmlns:a16="http://schemas.microsoft.com/office/drawing/2014/main" id="{C038F706-35C5-7C67-0E5D-3113985429B8}"/>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sSup>
                      <m:sSupPr>
                        <m:ctrlPr>
                          <a:rPr lang="en-US" sz="2800" b="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60</m:t>
                        </m:r>
                      </m:e>
                      <m:sup>
                        <m:r>
                          <a:rPr lang="en-US" sz="2800" b="0" i="1" smtClean="0">
                            <a:latin typeface="Cambria Math" panose="02040503050406030204" pitchFamily="18" charset="0"/>
                            <a:cs typeface="Times New Roman" panose="02020603050405020304" pitchFamily="18" charset="0"/>
                          </a:rPr>
                          <m:t>𝑜</m:t>
                        </m:r>
                      </m:sup>
                    </m:sSup>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2E70E2ED-EA1D-3200-CCB0-5D646E5F56E6}"/>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7C65FBDF-8E13-925E-7CD5-4D284C13AA3A}"/>
                  </a:ext>
                </a:extLst>
              </p:cNvPr>
              <p:cNvSpPr/>
              <p:nvPr/>
            </p:nvSpPr>
            <p:spPr>
              <a:xfrm>
                <a:off x="4889327" y="3398108"/>
                <a:ext cx="2818617" cy="856285"/>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400" noProof="1">
                    <a:solidFill>
                      <a:prstClr val="black"/>
                    </a:solidFill>
                    <a:latin typeface="Arial" panose="020B0604020202020204" pitchFamily="34" charset="0"/>
                    <a:cs typeface="Arial" panose="020B0604020202020204" pitchFamily="34" charset="0"/>
                  </a:rPr>
                  <a:t>D. </a:t>
                </a:r>
                <a14:m>
                  <m:oMath xmlns:m="http://schemas.openxmlformats.org/officeDocument/2006/math">
                    <m:sSup>
                      <m:sSupPr>
                        <m:ctrlPr>
                          <a:rPr lang="en-US" sz="2400" i="1">
                            <a:latin typeface="Cambria Math" panose="02040503050406030204" pitchFamily="18" charset="0"/>
                            <a:cs typeface="Times New Roman" panose="02020603050405020304" pitchFamily="18" charset="0"/>
                          </a:rPr>
                        </m:ctrlPr>
                      </m:sSupPr>
                      <m:e>
                        <m:r>
                          <a:rPr lang="en-US" sz="2400" b="0" i="1">
                            <a:latin typeface="Cambria Math" panose="02040503050406030204" pitchFamily="18" charset="0"/>
                            <a:cs typeface="Times New Roman" panose="02020603050405020304" pitchFamily="18" charset="0"/>
                          </a:rPr>
                          <m:t>60</m:t>
                        </m:r>
                      </m:e>
                      <m:sup>
                        <m:r>
                          <a:rPr lang="en-US" sz="2400" b="0" i="1">
                            <a:latin typeface="Cambria Math" panose="02040503050406030204" pitchFamily="18" charset="0"/>
                            <a:cs typeface="Times New Roman" panose="02020603050405020304" pitchFamily="18" charset="0"/>
                          </a:rPr>
                          <m:t>𝑜</m:t>
                        </m:r>
                      </m:sup>
                    </m:sSup>
                  </m:oMath>
                </a14:m>
                <a:endParaRPr lang="vi-VN" sz="2400" noProof="1">
                  <a:solidFill>
                    <a:prstClr val="black"/>
                  </a:solidFill>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7C65FBDF-8E13-925E-7CD5-4D284C13AA3A}"/>
                  </a:ext>
                </a:extLst>
              </p:cNvPr>
              <p:cNvSpPr>
                <a:spLocks noRot="1" noChangeAspect="1" noMove="1" noResize="1" noEditPoints="1" noAdjustHandles="1" noChangeArrowheads="1" noChangeShapeType="1" noTextEdit="1"/>
              </p:cNvSpPr>
              <p:nvPr/>
            </p:nvSpPr>
            <p:spPr>
              <a:xfrm>
                <a:off x="4889327" y="3398108"/>
                <a:ext cx="2818617" cy="856285"/>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345261"/>
            <a:ext cx="3162378"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100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268164" y="246897"/>
            <a:ext cx="8319782" cy="1227965"/>
          </a:xfrm>
          <a:prstGeom prst="rect">
            <a:avLst/>
          </a:prstGeom>
          <a:noFill/>
        </p:spPr>
        <p:txBody>
          <a:bodyPr wrap="square">
            <a:spAutoFit/>
          </a:bodyPr>
          <a:lstStyle/>
          <a:p>
            <a:pPr algn="just">
              <a:lnSpc>
                <a:spcPct val="200000"/>
              </a:lnSpc>
              <a:buClrTx/>
              <a:defRPr/>
            </a:pPr>
            <a:r>
              <a:rPr lang="en-US" sz="2000" dirty="0">
                <a:latin typeface="+mj-lt"/>
              </a:rPr>
              <a:t>			        Trong </a:t>
            </a:r>
            <a:r>
              <a:rPr lang="en-US" sz="2000" dirty="0" err="1">
                <a:latin typeface="+mj-lt"/>
              </a:rPr>
              <a:t>các</a:t>
            </a:r>
            <a:r>
              <a:rPr lang="en-US" sz="2000" dirty="0">
                <a:latin typeface="+mj-lt"/>
              </a:rPr>
              <a:t> </a:t>
            </a:r>
            <a:r>
              <a:rPr lang="en-US" sz="2000" dirty="0" err="1">
                <a:latin typeface="+mj-lt"/>
              </a:rPr>
              <a:t>tứ</a:t>
            </a:r>
            <a:r>
              <a:rPr lang="en-US" sz="2000" dirty="0">
                <a:latin typeface="+mj-lt"/>
              </a:rPr>
              <a:t> </a:t>
            </a:r>
            <a:r>
              <a:rPr lang="en-US" sz="2000" dirty="0" err="1">
                <a:latin typeface="+mj-lt"/>
              </a:rPr>
              <a:t>giác</a:t>
            </a:r>
            <a:r>
              <a:rPr lang="en-US" sz="2000" dirty="0">
                <a:latin typeface="+mj-lt"/>
              </a:rPr>
              <a:t> ở </a:t>
            </a:r>
            <a:r>
              <a:rPr lang="en-US" sz="2000" dirty="0" err="1">
                <a:latin typeface="+mj-lt"/>
              </a:rPr>
              <a:t>hình</a:t>
            </a:r>
            <a:r>
              <a:rPr lang="en-US" sz="2000" dirty="0">
                <a:latin typeface="+mj-lt"/>
              </a:rPr>
              <a:t> 19a, 19b, 19c, 19d, 19e, 19g, </a:t>
            </a:r>
            <a:r>
              <a:rPr lang="en-US" sz="2000" dirty="0" err="1">
                <a:latin typeface="+mj-lt"/>
              </a:rPr>
              <a:t>tứ</a:t>
            </a:r>
            <a:r>
              <a:rPr lang="en-US" sz="2000" dirty="0">
                <a:latin typeface="+mj-lt"/>
              </a:rPr>
              <a:t> </a:t>
            </a:r>
            <a:r>
              <a:rPr lang="en-US" sz="2000" dirty="0" err="1">
                <a:latin typeface="+mj-lt"/>
              </a:rPr>
              <a:t>giác</a:t>
            </a:r>
            <a:r>
              <a:rPr lang="en-US" sz="2000" dirty="0">
                <a:latin typeface="+mj-lt"/>
              </a:rPr>
              <a:t> </a:t>
            </a:r>
            <a:r>
              <a:rPr lang="en-US" sz="2000" dirty="0" err="1">
                <a:latin typeface="+mj-lt"/>
              </a:rPr>
              <a:t>nào</a:t>
            </a:r>
            <a:r>
              <a:rPr lang="en-US" sz="2000" dirty="0">
                <a:latin typeface="+mj-lt"/>
              </a:rPr>
              <a:t> </a:t>
            </a:r>
            <a:r>
              <a:rPr lang="en-US" sz="2000" dirty="0" err="1">
                <a:latin typeface="+mj-lt"/>
              </a:rPr>
              <a:t>không</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tứ</a:t>
            </a:r>
            <a:r>
              <a:rPr lang="en-US" sz="2000" dirty="0">
                <a:latin typeface="+mj-lt"/>
              </a:rPr>
              <a:t> </a:t>
            </a:r>
            <a:r>
              <a:rPr lang="en-US" sz="2000" dirty="0" err="1">
                <a:latin typeface="+mj-lt"/>
              </a:rPr>
              <a:t>giác</a:t>
            </a:r>
            <a:r>
              <a:rPr lang="en-US" sz="2000" dirty="0">
                <a:latin typeface="+mj-lt"/>
              </a:rPr>
              <a:t> </a:t>
            </a:r>
            <a:r>
              <a:rPr lang="en-US" sz="2000" dirty="0" err="1">
                <a:latin typeface="+mj-lt"/>
              </a:rPr>
              <a:t>lồi</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endParaRPr lang="en-US" sz="2000" kern="1200" dirty="0">
              <a:solidFill>
                <a:prstClr val="black"/>
              </a:solidFill>
              <a:latin typeface="+mj-lt"/>
              <a:ea typeface="+mn-ea"/>
              <a:cs typeface="Arial" panose="020B0604020202020204" pitchFamily="34" charset="0"/>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3"/>
          <a:stretch>
            <a:fillRect/>
          </a:stretch>
        </p:blipFill>
        <p:spPr>
          <a:xfrm>
            <a:off x="7303325" y="2776069"/>
            <a:ext cx="2259087" cy="1270737"/>
          </a:xfrm>
          <a:prstGeom prst="rect">
            <a:avLst/>
          </a:prstGeom>
        </p:spPr>
      </p:pic>
      <p:pic>
        <p:nvPicPr>
          <p:cNvPr id="7" name="Picture 6">
            <a:extLst>
              <a:ext uri="{FF2B5EF4-FFF2-40B4-BE49-F238E27FC236}">
                <a16:creationId xmlns:a16="http://schemas.microsoft.com/office/drawing/2014/main" id="{E2D7D969-72A4-243D-E5E3-DB92CB69A49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5163" t="18212" r="9250" b="3023"/>
          <a:stretch/>
        </p:blipFill>
        <p:spPr>
          <a:xfrm>
            <a:off x="1706919" y="1794465"/>
            <a:ext cx="5730161" cy="2770031"/>
          </a:xfrm>
          <a:prstGeom prst="rect">
            <a:avLst/>
          </a:prstGeom>
        </p:spPr>
      </p:pic>
    </p:spTree>
    <p:extLst>
      <p:ext uri="{BB962C8B-B14F-4D97-AF65-F5344CB8AC3E}">
        <p14:creationId xmlns:p14="http://schemas.microsoft.com/office/powerpoint/2010/main" val="36034528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46940" y="545725"/>
            <a:ext cx="3323016"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kumimoji="0" lang="nl-NL" sz="2100" b="1" i="0" u="none" strike="noStrike" kern="1200" cap="none" spc="0" normalizeH="0" baseline="0" dirty="0">
                <a:ln>
                  <a:noFill/>
                </a:ln>
                <a:effectLst/>
                <a:uLnTx/>
                <a:uFillTx/>
                <a:latin typeface="+mj-lt"/>
                <a:ea typeface="+mn-ea"/>
                <a:cs typeface="Arial" panose="020B0604020202020204" pitchFamily="34" charset="0"/>
              </a:rPr>
              <a:t>100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6E4EF424-95F6-F946-15E8-D31A2E84DC0E}"/>
              </a:ext>
            </a:extLst>
          </p:cNvPr>
          <p:cNvSpPr/>
          <p:nvPr/>
        </p:nvSpPr>
        <p:spPr>
          <a:xfrm>
            <a:off x="7262088" y="753567"/>
            <a:ext cx="972752" cy="364371"/>
          </a:xfrm>
          <a:prstGeom prst="wedgeEllipseCallout">
            <a:avLst>
              <a:gd name="adj1" fmla="val -18202"/>
              <a:gd name="adj2" fmla="val 89578"/>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3"/>
          <a:stretch>
            <a:fillRect/>
          </a:stretch>
        </p:blipFill>
        <p:spPr>
          <a:xfrm>
            <a:off x="7009175" y="3685125"/>
            <a:ext cx="2259087" cy="1270737"/>
          </a:xfrm>
          <a:prstGeom prst="rect">
            <a:avLst/>
          </a:prstGeom>
        </p:spPr>
      </p:pic>
      <p:sp>
        <p:nvSpPr>
          <p:cNvPr id="7" name="TextBox 6">
            <a:extLst>
              <a:ext uri="{FF2B5EF4-FFF2-40B4-BE49-F238E27FC236}">
                <a16:creationId xmlns:a16="http://schemas.microsoft.com/office/drawing/2014/main" id="{26DBA980-8B73-18BF-69E9-376773590B9A}"/>
              </a:ext>
            </a:extLst>
          </p:cNvPr>
          <p:cNvSpPr txBox="1"/>
          <p:nvPr/>
        </p:nvSpPr>
        <p:spPr>
          <a:xfrm>
            <a:off x="948528" y="1238511"/>
            <a:ext cx="4858313" cy="2805320"/>
          </a:xfrm>
          <a:prstGeom prst="rect">
            <a:avLst/>
          </a:prstGeom>
          <a:noFill/>
        </p:spPr>
        <p:txBody>
          <a:bodyPr wrap="square">
            <a:spAutoFit/>
          </a:bodyPr>
          <a:lstStyle/>
          <a:p>
            <a:pPr algn="just">
              <a:lnSpc>
                <a:spcPct val="150000"/>
              </a:lnSpc>
              <a:spcBef>
                <a:spcPts val="100"/>
              </a:spcBef>
              <a:spcAft>
                <a:spcPts val="100"/>
              </a:spcAft>
            </a:pPr>
            <a:r>
              <a:rPr lang="fr-FR" sz="2000" kern="100" dirty="0" err="1">
                <a:latin typeface="+mj-lt"/>
                <a:ea typeface="Calibri" panose="020F0502020204030204" pitchFamily="34" charset="0"/>
                <a:cs typeface="Times New Roman" panose="02020603050405020304" pitchFamily="18" charset="0"/>
              </a:rPr>
              <a:t>Trong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tứ</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giác</a:t>
            </a:r>
            <a:r>
              <a:rPr lang="fr-FR" sz="2000" kern="100" dirty="0">
                <a:latin typeface="+mj-lt"/>
                <a:ea typeface="Calibri" panose="020F0502020204030204" pitchFamily="34" charset="0"/>
                <a:cs typeface="Times New Roman" panose="02020603050405020304" pitchFamily="18" charset="0"/>
              </a:rPr>
              <a:t> ở </a:t>
            </a:r>
            <a:r>
              <a:rPr lang="fr-FR" sz="2000" kern="100" dirty="0" err="1">
                <a:latin typeface="+mj-lt"/>
                <a:ea typeface="Calibri" panose="020F0502020204030204" pitchFamily="34" charset="0"/>
                <a:cs typeface="Times New Roman" panose="02020603050405020304" pitchFamily="18" charset="0"/>
              </a:rPr>
              <a:t>Hình</a:t>
            </a:r>
            <a:r>
              <a:rPr lang="fr-FR" sz="2000" kern="100" dirty="0">
                <a:latin typeface="+mj-lt"/>
                <a:ea typeface="Calibri" panose="020F0502020204030204" pitchFamily="34" charset="0"/>
                <a:cs typeface="Times New Roman" panose="02020603050405020304" pitchFamily="18" charset="0"/>
              </a:rPr>
              <a:t> 19, </a:t>
            </a:r>
            <a:r>
              <a:rPr lang="fr-FR" sz="2000" kern="100" dirty="0" err="1">
                <a:latin typeface="+mj-lt"/>
                <a:ea typeface="Calibri" panose="020F0502020204030204" pitchFamily="34" charset="0"/>
                <a:cs typeface="Times New Roman" panose="02020603050405020304" pitchFamily="18" charset="0"/>
              </a:rPr>
              <a:t>tứ</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giác</a:t>
            </a:r>
            <a:r>
              <a:rPr lang="fr-FR" sz="2000" kern="100" dirty="0">
                <a:latin typeface="+mj-lt"/>
                <a:ea typeface="Calibri" panose="020F0502020204030204" pitchFamily="34" charset="0"/>
                <a:cs typeface="Times New Roman" panose="02020603050405020304" pitchFamily="18" charset="0"/>
              </a:rPr>
              <a:t> ở </a:t>
            </a:r>
            <a:r>
              <a:rPr lang="fr-FR" sz="2000" kern="100" dirty="0" err="1">
                <a:latin typeface="+mj-lt"/>
                <a:ea typeface="Calibri" panose="020F0502020204030204" pitchFamily="34" charset="0"/>
                <a:cs typeface="Times New Roman" panose="02020603050405020304" pitchFamily="18" charset="0"/>
              </a:rPr>
              <a:t>hình</a:t>
            </a:r>
            <a:r>
              <a:rPr lang="fr-FR" sz="2000" kern="100" dirty="0">
                <a:latin typeface="+mj-lt"/>
                <a:ea typeface="Calibri" panose="020F0502020204030204" pitchFamily="34" charset="0"/>
                <a:cs typeface="Times New Roman" panose="02020603050405020304" pitchFamily="18" charset="0"/>
              </a:rPr>
              <a:t> 19c </a:t>
            </a:r>
            <a:r>
              <a:rPr lang="fr-FR" sz="2000" kern="100" dirty="0" err="1">
                <a:latin typeface="+mj-lt"/>
                <a:ea typeface="Calibri" panose="020F0502020204030204" pitchFamily="34" charset="0"/>
                <a:cs typeface="Times New Roman" panose="02020603050405020304" pitchFamily="18" charset="0"/>
              </a:rPr>
              <a:t>không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phải</a:t>
            </a:r>
            <a:r>
              <a:rPr lang="fr-FR" sz="2000" kern="100" dirty="0">
                <a:latin typeface="+mj-lt"/>
                <a:ea typeface="Calibri" panose="020F0502020204030204" pitchFamily="34" charset="0"/>
                <a:cs typeface="Times New Roman" panose="02020603050405020304" pitchFamily="18" charset="0"/>
              </a:rPr>
              <a:t> là </a:t>
            </a:r>
            <a:r>
              <a:rPr lang="fr-FR" sz="2000" kern="100" dirty="0" err="1">
                <a:latin typeface="+mj-lt"/>
                <a:ea typeface="Calibri" panose="020F0502020204030204" pitchFamily="34" charset="0"/>
                <a:cs typeface="Times New Roman" panose="02020603050405020304" pitchFamily="18" charset="0"/>
              </a:rPr>
              <a:t>tứ</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giác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lồi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vì</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tứ</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giác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này</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không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nằm</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về</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một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phía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đối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với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hai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chứa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lần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lượt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hai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cạnh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tứ</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giác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hai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màu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đen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được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vẽ</a:t>
            </a:r>
            <a:r>
              <a:rPr lang="fr-FR" sz="2000" kern="100" dirty="0">
                <a:latin typeface="+mj-lt"/>
                <a:ea typeface="Calibri" panose="020F0502020204030204" pitchFamily="34" charset="0"/>
                <a:cs typeface="Times New Roman" panose="02020603050405020304" pitchFamily="18" charset="0"/>
              </a:rPr>
              <a:t> ở </a:t>
            </a:r>
            <a:r>
              <a:rPr lang="fr-FR" sz="2000" kern="100" dirty="0" err="1">
                <a:latin typeface="+mj-lt"/>
                <a:ea typeface="Calibri" panose="020F0502020204030204" pitchFamily="34" charset="0"/>
                <a:cs typeface="Times New Roman" panose="02020603050405020304" pitchFamily="18" charset="0"/>
              </a:rPr>
              <a:t>hình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bên</a:t>
            </a:r>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p:pic>
        <p:nvPicPr>
          <p:cNvPr id="6" name="Picture 5" descr="A blue triangle with black lines&#10;&#10;Description automatically generated">
            <a:extLst>
              <a:ext uri="{FF2B5EF4-FFF2-40B4-BE49-F238E27FC236}">
                <a16:creationId xmlns:a16="http://schemas.microsoft.com/office/drawing/2014/main" id="{F4C2F968-9005-B127-0072-1A1F24653CBD}"/>
              </a:ext>
            </a:extLst>
          </p:cNvPr>
          <p:cNvPicPr>
            <a:picLocks noChangeAspect="1"/>
          </p:cNvPicPr>
          <p:nvPr/>
        </p:nvPicPr>
        <p:blipFill>
          <a:blip r:embed="rId4"/>
          <a:stretch>
            <a:fillRect/>
          </a:stretch>
        </p:blipFill>
        <p:spPr>
          <a:xfrm>
            <a:off x="5977300" y="1607496"/>
            <a:ext cx="2063750" cy="1905000"/>
          </a:xfrm>
          <a:prstGeom prst="rect">
            <a:avLst/>
          </a:prstGeom>
        </p:spPr>
      </p:pic>
    </p:spTree>
    <p:extLst>
      <p:ext uri="{BB962C8B-B14F-4D97-AF65-F5344CB8AC3E}">
        <p14:creationId xmlns:p14="http://schemas.microsoft.com/office/powerpoint/2010/main" val="13140314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3239471"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100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4394B5-F9E7-9A3C-AFA9-9313CD906D5E}"/>
                  </a:ext>
                </a:extLst>
              </p:cNvPr>
              <p:cNvSpPr txBox="1"/>
              <p:nvPr/>
            </p:nvSpPr>
            <p:spPr>
              <a:xfrm>
                <a:off x="598225" y="1069007"/>
                <a:ext cx="8221232" cy="1570366"/>
              </a:xfrm>
              <a:prstGeom prst="rect">
                <a:avLst/>
              </a:prstGeom>
              <a:noFill/>
            </p:spPr>
            <p:txBody>
              <a:bodyPr wrap="square">
                <a:spAutoFit/>
              </a:bodyPr>
              <a:lstStyle/>
              <a:p>
                <a:pPr>
                  <a:lnSpc>
                    <a:spcPct val="150000"/>
                  </a:lnSpc>
                  <a:buClrTx/>
                  <a:defRPr/>
                </a:pPr>
                <a:r>
                  <a:rPr lang="en-US" sz="2200" dirty="0">
                    <a:latin typeface="+mj-lt"/>
                    <a:ea typeface="Calibri" panose="020F0502020204030204" pitchFamily="34" charset="0"/>
                  </a:rPr>
                  <a:t>a) </a:t>
                </a:r>
                <a:r>
                  <a:rPr lang="en-US" sz="2200" dirty="0" err="1">
                    <a:latin typeface="+mj-lt"/>
                    <a:ea typeface="Calibri" panose="020F0502020204030204" pitchFamily="34" charset="0"/>
                  </a:rPr>
                  <a:t>Tứ</a:t>
                </a:r>
                <a:r>
                  <a:rPr lang="en-US" sz="2200" dirty="0">
                    <a:latin typeface="+mj-lt"/>
                    <a:ea typeface="Calibri" panose="020F0502020204030204" pitchFamily="34" charset="0"/>
                  </a:rPr>
                  <a:t> </a:t>
                </a:r>
                <a:r>
                  <a:rPr lang="en-US" sz="2200" dirty="0" err="1">
                    <a:latin typeface="+mj-lt"/>
                    <a:ea typeface="Calibri" panose="020F0502020204030204" pitchFamily="34" charset="0"/>
                  </a:rPr>
                  <a:t>giác</a:t>
                </a:r>
                <a:r>
                  <a:rPr lang="en-US" sz="2200" dirty="0">
                    <a:latin typeface="+mj-lt"/>
                    <a:ea typeface="Calibri" panose="020F0502020204030204" pitchFamily="34" charset="0"/>
                  </a:rPr>
                  <a:t> ABCD </a:t>
                </a:r>
                <a:r>
                  <a:rPr lang="en-US" sz="2200" dirty="0" err="1">
                    <a:latin typeface="+mj-lt"/>
                    <a:ea typeface="Calibri" panose="020F0502020204030204" pitchFamily="34" charset="0"/>
                  </a:rPr>
                  <a:t>có</a:t>
                </a:r>
                <a:r>
                  <a:rPr lang="en-US" sz="2200" dirty="0">
                    <a:latin typeface="+mj-lt"/>
                    <a:ea typeface="Calibri" panose="020F0502020204030204" pitchFamily="34" charset="0"/>
                  </a:rPr>
                  <a:t> </a:t>
                </a:r>
                <a14:m>
                  <m:oMath xmlns:m="http://schemas.openxmlformats.org/officeDocument/2006/math">
                    <m:acc>
                      <m:accPr>
                        <m:chr m:val="̂"/>
                        <m:ctrlPr>
                          <a:rPr lang="en-US" sz="2200" b="0" i="1" smtClean="0">
                            <a:latin typeface="Cambria Math" panose="02040503050406030204" pitchFamily="18" charset="0"/>
                            <a:ea typeface="Calibri" panose="020F0502020204030204" pitchFamily="34" charset="0"/>
                          </a:rPr>
                        </m:ctrlPr>
                      </m:accPr>
                      <m:e>
                        <m:r>
                          <a:rPr lang="en-US" sz="2200" b="0" i="1" smtClean="0">
                            <a:latin typeface="Cambria Math" panose="02040503050406030204" pitchFamily="18" charset="0"/>
                            <a:ea typeface="Calibri" panose="020F0502020204030204" pitchFamily="34" charset="0"/>
                          </a:rPr>
                          <m:t>𝐴</m:t>
                        </m:r>
                      </m:e>
                    </m:acc>
                    <m:r>
                      <a:rPr lang="en-US" sz="2200" b="0" i="1" dirty="0" smtClean="0">
                        <a:latin typeface="Cambria Math" panose="02040503050406030204" pitchFamily="18" charset="0"/>
                        <a:ea typeface="Calibri" panose="020F0502020204030204" pitchFamily="34" charset="0"/>
                      </a:rPr>
                      <m:t>+</m:t>
                    </m:r>
                    <m:acc>
                      <m:accPr>
                        <m:chr m:val="̂"/>
                        <m:ctrlPr>
                          <a:rPr lang="en-US" sz="2200" b="0" i="1" dirty="0" smtClean="0">
                            <a:latin typeface="Cambria Math" panose="02040503050406030204" pitchFamily="18" charset="0"/>
                            <a:ea typeface="Calibri" panose="020F0502020204030204" pitchFamily="34" charset="0"/>
                          </a:rPr>
                        </m:ctrlPr>
                      </m:accPr>
                      <m:e>
                        <m:r>
                          <a:rPr lang="en-US" sz="2200" b="0" i="1" dirty="0" smtClean="0">
                            <a:latin typeface="Cambria Math" panose="02040503050406030204" pitchFamily="18" charset="0"/>
                            <a:ea typeface="Calibri" panose="020F0502020204030204" pitchFamily="34" charset="0"/>
                          </a:rPr>
                          <m:t>𝐶</m:t>
                        </m:r>
                      </m:e>
                    </m:acc>
                    <m:r>
                      <a:rPr lang="en-US" sz="2200" b="0" i="1" dirty="0" smtClean="0">
                        <a:latin typeface="Cambria Math" panose="02040503050406030204" pitchFamily="18" charset="0"/>
                        <a:ea typeface="Calibri" panose="020F0502020204030204" pitchFamily="34" charset="0"/>
                      </a:rPr>
                      <m:t>=</m:t>
                    </m:r>
                    <m:sSup>
                      <m:sSupPr>
                        <m:ctrlPr>
                          <a:rPr lang="en-US" sz="2200" b="0" i="1" dirty="0" smtClean="0">
                            <a:latin typeface="Cambria Math" panose="02040503050406030204" pitchFamily="18" charset="0"/>
                            <a:ea typeface="Calibri" panose="020F0502020204030204" pitchFamily="34" charset="0"/>
                          </a:rPr>
                        </m:ctrlPr>
                      </m:sSupPr>
                      <m:e>
                        <m:r>
                          <a:rPr lang="en-US" sz="2200" b="0" i="1" dirty="0" smtClean="0">
                            <a:latin typeface="Cambria Math" panose="02040503050406030204" pitchFamily="18" charset="0"/>
                            <a:ea typeface="Calibri" panose="020F0502020204030204" pitchFamily="34" charset="0"/>
                          </a:rPr>
                          <m:t>180</m:t>
                        </m:r>
                      </m:e>
                      <m:sup>
                        <m:r>
                          <a:rPr lang="en-US" sz="2200" b="0" i="1" dirty="0" smtClean="0">
                            <a:latin typeface="Cambria Math" panose="02040503050406030204" pitchFamily="18" charset="0"/>
                            <a:ea typeface="Calibri" panose="020F0502020204030204" pitchFamily="34" charset="0"/>
                          </a:rPr>
                          <m:t>𝑜</m:t>
                        </m:r>
                      </m:sup>
                    </m:sSup>
                  </m:oMath>
                </a14:m>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thì</a:t>
                </a:r>
                <a:r>
                  <a:rPr lang="en-US" sz="2200" kern="1200" dirty="0">
                    <a:solidFill>
                      <a:prstClr val="black"/>
                    </a:solidFill>
                    <a:latin typeface="+mj-lt"/>
                    <a:ea typeface="+mn-ea"/>
                    <a:cs typeface="Arial" panose="020B0604020202020204" pitchFamily="34" charset="0"/>
                  </a:rPr>
                  <a:t> </a:t>
                </a:r>
                <a14:m>
                  <m:oMath xmlns:m="http://schemas.openxmlformats.org/officeDocument/2006/math">
                    <m:acc>
                      <m:accPr>
                        <m:chr m:val="̂"/>
                        <m:ctrlPr>
                          <a:rPr lang="en-US" sz="2200" b="0" i="1" kern="1200" smtClean="0">
                            <a:solidFill>
                              <a:prstClr val="black"/>
                            </a:solidFill>
                            <a:latin typeface="Cambria Math" panose="02040503050406030204" pitchFamily="18" charset="0"/>
                            <a:ea typeface="+mn-ea"/>
                            <a:cs typeface="Arial" panose="020B0604020202020204" pitchFamily="34" charset="0"/>
                          </a:rPr>
                        </m:ctrlPr>
                      </m:accPr>
                      <m:e>
                        <m:r>
                          <a:rPr lang="en-US" sz="2200" b="0" i="1" kern="1200" smtClean="0">
                            <a:solidFill>
                              <a:prstClr val="black"/>
                            </a:solidFill>
                            <a:latin typeface="Cambria Math" panose="02040503050406030204" pitchFamily="18" charset="0"/>
                            <a:ea typeface="+mn-ea"/>
                            <a:cs typeface="Arial" panose="020B0604020202020204" pitchFamily="34" charset="0"/>
                          </a:rPr>
                          <m:t>𝐵</m:t>
                        </m:r>
                      </m:e>
                    </m:acc>
                    <m:r>
                      <a:rPr lang="en-US" sz="2200" b="0" i="1" kern="1200" dirty="0" smtClean="0">
                        <a:solidFill>
                          <a:prstClr val="black"/>
                        </a:solidFill>
                        <a:latin typeface="Cambria Math" panose="02040503050406030204" pitchFamily="18" charset="0"/>
                        <a:ea typeface="+mn-ea"/>
                        <a:cs typeface="Arial" panose="020B0604020202020204" pitchFamily="34" charset="0"/>
                      </a:rPr>
                      <m:t>+</m:t>
                    </m:r>
                    <m:acc>
                      <m:accPr>
                        <m:chr m:val="̂"/>
                        <m:ctrlPr>
                          <a:rPr lang="en-US" sz="2200" b="0" i="1" kern="1200" dirty="0" smtClean="0">
                            <a:solidFill>
                              <a:prstClr val="black"/>
                            </a:solidFill>
                            <a:latin typeface="Cambria Math" panose="02040503050406030204" pitchFamily="18" charset="0"/>
                            <a:ea typeface="+mn-ea"/>
                            <a:cs typeface="Arial" panose="020B0604020202020204" pitchFamily="34" charset="0"/>
                          </a:rPr>
                        </m:ctrlPr>
                      </m:accPr>
                      <m:e>
                        <m:r>
                          <a:rPr lang="en-US" sz="2200" b="0" i="1" kern="1200" dirty="0" smtClean="0">
                            <a:solidFill>
                              <a:prstClr val="black"/>
                            </a:solidFill>
                            <a:latin typeface="Cambria Math" panose="02040503050406030204" pitchFamily="18" charset="0"/>
                            <a:ea typeface="+mn-ea"/>
                            <a:cs typeface="Arial" panose="020B0604020202020204" pitchFamily="34" charset="0"/>
                          </a:rPr>
                          <m:t>𝐷</m:t>
                        </m:r>
                      </m:e>
                    </m:acc>
                  </m:oMath>
                </a14:m>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bao </a:t>
                </a:r>
                <a:r>
                  <a:rPr lang="en-US" sz="2200" kern="1200" dirty="0" err="1">
                    <a:solidFill>
                      <a:prstClr val="black"/>
                    </a:solidFill>
                    <a:latin typeface="+mj-lt"/>
                    <a:ea typeface="+mn-ea"/>
                    <a:cs typeface="Arial" panose="020B0604020202020204" pitchFamily="34" charset="0"/>
                  </a:rPr>
                  <a:t>nhiêu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độ</a:t>
                </a:r>
                <a:r>
                  <a:rPr lang="en-US" sz="2200" kern="1200" dirty="0">
                    <a:solidFill>
                      <a:prstClr val="black"/>
                    </a:solidFill>
                    <a:latin typeface="+mj-lt"/>
                    <a:ea typeface="+mn-ea"/>
                    <a:cs typeface="Arial" panose="020B0604020202020204" pitchFamily="34" charset="0"/>
                  </a:rPr>
                  <a:t>?</a:t>
                </a:r>
              </a:p>
              <a:p>
                <a:pPr algn="just">
                  <a:lnSpc>
                    <a:spcPct val="150000"/>
                  </a:lnSpc>
                </a:pPr>
                <a:r>
                  <a:rPr lang="en-US" sz="2200" dirty="0">
                    <a:latin typeface="+mj-lt"/>
                  </a:rPr>
                  <a:t>b) </a:t>
                </a:r>
                <a:r>
                  <a:rPr lang="en-US" sz="2200" dirty="0" err="1">
                    <a:latin typeface="+mj-lt"/>
                  </a:rPr>
                  <a:t>Có</a:t>
                </a:r>
                <a:r>
                  <a:rPr lang="en-US" sz="2200" dirty="0">
                    <a:latin typeface="+mj-lt"/>
                  </a:rPr>
                  <a:t> hay </a:t>
                </a:r>
                <a:r>
                  <a:rPr lang="en-US" sz="2200" dirty="0" err="1">
                    <a:latin typeface="+mj-lt"/>
                  </a:rPr>
                  <a:t>không</a:t>
                </a:r>
                <a:r>
                  <a:rPr lang="en-US" sz="2200" dirty="0">
                    <a:latin typeface="+mj-lt"/>
                  </a:rPr>
                  <a:t> </a:t>
                </a:r>
                <a:r>
                  <a:rPr lang="en-US" sz="2200" dirty="0" err="1">
                    <a:latin typeface="+mj-lt"/>
                  </a:rPr>
                  <a:t>một</a:t>
                </a:r>
                <a:r>
                  <a:rPr lang="en-US" sz="2200" dirty="0">
                    <a:latin typeface="+mj-lt"/>
                  </a:rPr>
                  <a:t> </a:t>
                </a:r>
                <a:r>
                  <a:rPr lang="en-US" sz="2200" dirty="0" err="1">
                    <a:latin typeface="+mj-lt"/>
                  </a:rPr>
                  <a:t>tứ</a:t>
                </a:r>
                <a:r>
                  <a:rPr lang="en-US" sz="2200" dirty="0">
                    <a:latin typeface="+mj-lt"/>
                  </a:rPr>
                  <a:t> </a:t>
                </a:r>
                <a:r>
                  <a:rPr lang="en-US" sz="2200" dirty="0" err="1">
                    <a:latin typeface="+mj-lt"/>
                  </a:rPr>
                  <a:t>giác</a:t>
                </a:r>
                <a:r>
                  <a:rPr lang="en-US" sz="2200" dirty="0">
                    <a:latin typeface="+mj-lt"/>
                  </a:rPr>
                  <a:t> </a:t>
                </a:r>
                <a:r>
                  <a:rPr lang="en-US" sz="2200" dirty="0" err="1">
                    <a:latin typeface="+mj-lt"/>
                  </a:rPr>
                  <a:t>có</a:t>
                </a:r>
                <a:r>
                  <a:rPr lang="en-US" sz="2200" dirty="0">
                    <a:latin typeface="+mj-lt"/>
                  </a:rPr>
                  <a:t> 2 </a:t>
                </a:r>
                <a:r>
                  <a:rPr lang="en-US" sz="2200" dirty="0" err="1">
                    <a:latin typeface="+mj-lt"/>
                  </a:rPr>
                  <a:t>góc</a:t>
                </a:r>
                <a:r>
                  <a:rPr lang="en-US" sz="2200" dirty="0">
                    <a:latin typeface="+mj-lt"/>
                  </a:rPr>
                  <a:t> </a:t>
                </a:r>
                <a:r>
                  <a:rPr lang="en-US" sz="2200" dirty="0" err="1">
                    <a:latin typeface="+mj-lt"/>
                  </a:rPr>
                  <a:t>tù</a:t>
                </a:r>
                <a:r>
                  <a:rPr lang="en-US" sz="2200" dirty="0">
                    <a:latin typeface="+mj-lt"/>
                  </a:rPr>
                  <a:t> </a:t>
                </a:r>
                <a:r>
                  <a:rPr lang="en-US" sz="2200" dirty="0" err="1">
                    <a:latin typeface="+mj-lt"/>
                  </a:rPr>
                  <a:t>và</a:t>
                </a:r>
                <a:r>
                  <a:rPr lang="en-US" sz="2200" dirty="0">
                    <a:latin typeface="+mj-lt"/>
                  </a:rPr>
                  <a:t> 2 </a:t>
                </a:r>
                <a:r>
                  <a:rPr lang="en-US" sz="2200" dirty="0" err="1">
                    <a:latin typeface="+mj-lt"/>
                  </a:rPr>
                  <a:t>góc</a:t>
                </a:r>
                <a:r>
                  <a:rPr lang="en-US" sz="2200" dirty="0">
                    <a:latin typeface="+mj-lt"/>
                  </a:rPr>
                  <a:t> </a:t>
                </a:r>
                <a:r>
                  <a:rPr lang="en-US" sz="2200" dirty="0" err="1">
                    <a:latin typeface="+mj-lt"/>
                  </a:rPr>
                  <a:t>vuông</a:t>
                </a:r>
                <a:r>
                  <a:rPr lang="en-US" sz="2200" dirty="0">
                    <a:latin typeface="+mj-lt"/>
                  </a:rPr>
                  <a:t>?</a:t>
                </a:r>
              </a:p>
              <a:p>
                <a:pPr algn="just">
                  <a:lnSpc>
                    <a:spcPct val="150000"/>
                  </a:lnSpc>
                </a:pPr>
                <a:r>
                  <a:rPr lang="en-US" sz="2200" dirty="0">
                    <a:latin typeface="+mj-lt"/>
                  </a:rPr>
                  <a:t>c) </a:t>
                </a:r>
                <a:r>
                  <a:rPr lang="en-US" sz="2200" dirty="0" err="1">
                    <a:latin typeface="+mj-lt"/>
                  </a:rPr>
                  <a:t>Có</a:t>
                </a:r>
                <a:r>
                  <a:rPr lang="en-US" sz="2200" dirty="0">
                    <a:latin typeface="+mj-lt"/>
                  </a:rPr>
                  <a:t> hay </a:t>
                </a:r>
                <a:r>
                  <a:rPr lang="en-US" sz="2200" dirty="0" err="1">
                    <a:latin typeface="+mj-lt"/>
                  </a:rPr>
                  <a:t>không</a:t>
                </a:r>
                <a:r>
                  <a:rPr lang="en-US" sz="2200" dirty="0">
                    <a:latin typeface="+mj-lt"/>
                  </a:rPr>
                  <a:t> </a:t>
                </a:r>
                <a:r>
                  <a:rPr lang="en-US" sz="2200" dirty="0" err="1">
                    <a:latin typeface="+mj-lt"/>
                  </a:rPr>
                  <a:t>một</a:t>
                </a:r>
                <a:r>
                  <a:rPr lang="en-US" sz="2200" dirty="0">
                    <a:latin typeface="+mj-lt"/>
                  </a:rPr>
                  <a:t> </a:t>
                </a:r>
                <a:r>
                  <a:rPr lang="en-US" sz="2200" dirty="0" err="1">
                    <a:latin typeface="+mj-lt"/>
                  </a:rPr>
                  <a:t>tứ</a:t>
                </a:r>
                <a:r>
                  <a:rPr lang="en-US" sz="2200" dirty="0">
                    <a:latin typeface="+mj-lt"/>
                  </a:rPr>
                  <a:t> </a:t>
                </a:r>
                <a:r>
                  <a:rPr lang="en-US" sz="2200" dirty="0" err="1">
                    <a:latin typeface="+mj-lt"/>
                  </a:rPr>
                  <a:t>giác</a:t>
                </a:r>
                <a:r>
                  <a:rPr lang="en-US" sz="2200" dirty="0">
                    <a:latin typeface="+mj-lt"/>
                  </a:rPr>
                  <a:t> </a:t>
                </a:r>
                <a:r>
                  <a:rPr lang="en-US" sz="2200" dirty="0" err="1">
                    <a:latin typeface="+mj-lt"/>
                  </a:rPr>
                  <a:t>có</a:t>
                </a:r>
                <a:r>
                  <a:rPr lang="en-US" sz="2200" dirty="0">
                    <a:latin typeface="+mj-lt"/>
                  </a:rPr>
                  <a:t> </a:t>
                </a:r>
                <a:r>
                  <a:rPr lang="en-US" sz="2200" dirty="0" err="1">
                    <a:latin typeface="+mj-lt"/>
                  </a:rPr>
                  <a:t>cả</a:t>
                </a:r>
                <a:r>
                  <a:rPr lang="en-US" sz="2200" dirty="0">
                    <a:latin typeface="+mj-lt"/>
                  </a:rPr>
                  <a:t> 4 </a:t>
                </a:r>
                <a:r>
                  <a:rPr lang="en-US" sz="2200" dirty="0" err="1">
                    <a:latin typeface="+mj-lt"/>
                  </a:rPr>
                  <a:t>góc</a:t>
                </a:r>
                <a:r>
                  <a:rPr lang="en-US" sz="2200" dirty="0">
                    <a:latin typeface="+mj-lt"/>
                  </a:rPr>
                  <a:t> </a:t>
                </a:r>
                <a:r>
                  <a:rPr lang="en-US" sz="2200" dirty="0" err="1">
                    <a:latin typeface="+mj-lt"/>
                  </a:rPr>
                  <a:t>đều</a:t>
                </a:r>
                <a:r>
                  <a:rPr lang="en-US" sz="2200" dirty="0">
                    <a:latin typeface="+mj-lt"/>
                  </a:rPr>
                  <a:t> </a:t>
                </a:r>
                <a:r>
                  <a:rPr lang="en-US" sz="2200" dirty="0" err="1">
                    <a:latin typeface="+mj-lt"/>
                  </a:rPr>
                  <a:t>là</a:t>
                </a:r>
                <a:r>
                  <a:rPr lang="en-US" sz="2200" dirty="0">
                    <a:latin typeface="+mj-lt"/>
                  </a:rPr>
                  <a:t> </a:t>
                </a:r>
                <a:r>
                  <a:rPr lang="en-US" sz="2200" dirty="0" err="1">
                    <a:latin typeface="+mj-lt"/>
                  </a:rPr>
                  <a:t>góc</a:t>
                </a:r>
                <a:r>
                  <a:rPr lang="en-US" sz="2200" dirty="0">
                    <a:latin typeface="+mj-lt"/>
                  </a:rPr>
                  <a:t> </a:t>
                </a:r>
                <a:r>
                  <a:rPr lang="en-US" sz="2200" dirty="0" err="1">
                    <a:latin typeface="+mj-lt"/>
                  </a:rPr>
                  <a:t>nhọn</a:t>
                </a:r>
                <a:r>
                  <a:rPr lang="en-US" sz="2200" dirty="0">
                    <a:latin typeface="+mj-lt"/>
                  </a:rPr>
                  <a:t>?</a:t>
                </a:r>
              </a:p>
            </p:txBody>
          </p:sp>
        </mc:Choice>
        <mc:Fallback xmlns="">
          <p:sp>
            <p:nvSpPr>
              <p:cNvPr id="7" name="TextBox 6">
                <a:extLst>
                  <a:ext uri="{FF2B5EF4-FFF2-40B4-BE49-F238E27FC236}">
                    <a16:creationId xmlns:a16="http://schemas.microsoft.com/office/drawing/2014/main" id="{764394B5-F9E7-9A3C-AFA9-9313CD906D5E}"/>
                  </a:ext>
                </a:extLst>
              </p:cNvPr>
              <p:cNvSpPr txBox="1">
                <a:spLocks noRot="1" noChangeAspect="1" noMove="1" noResize="1" noEditPoints="1" noAdjustHandles="1" noChangeArrowheads="1" noChangeShapeType="1" noTextEdit="1"/>
              </p:cNvSpPr>
              <p:nvPr/>
            </p:nvSpPr>
            <p:spPr>
              <a:xfrm>
                <a:off x="598225" y="1069007"/>
                <a:ext cx="8221232" cy="1570366"/>
              </a:xfrm>
              <a:prstGeom prst="rect">
                <a:avLst/>
              </a:prstGeom>
              <a:blipFill>
                <a:blip r:embed="rId3"/>
                <a:stretch>
                  <a:fillRect l="-964" r="-148" b="-7364"/>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A242342-304F-076D-985C-3F6752F3E7D4}"/>
              </a:ext>
            </a:extLst>
          </p:cNvPr>
          <p:cNvSpPr/>
          <p:nvPr/>
        </p:nvSpPr>
        <p:spPr>
          <a:xfrm>
            <a:off x="623382" y="2927235"/>
            <a:ext cx="1053711" cy="396732"/>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2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DAADB5-E349-4DC3-9DCA-E40DC595A814}"/>
                  </a:ext>
                </a:extLst>
              </p:cNvPr>
              <p:cNvSpPr txBox="1"/>
              <p:nvPr/>
            </p:nvSpPr>
            <p:spPr>
              <a:xfrm>
                <a:off x="1222579" y="3544706"/>
                <a:ext cx="6989876" cy="1098314"/>
              </a:xfrm>
              <a:prstGeom prst="rect">
                <a:avLst/>
              </a:prstGeom>
              <a:noFill/>
            </p:spPr>
            <p:txBody>
              <a:bodyPr wrap="square">
                <a:spAutoFit/>
              </a:bodyPr>
              <a:lstStyle/>
              <a:p>
                <a:pPr algn="just">
                  <a:lnSpc>
                    <a:spcPct val="150000"/>
                  </a:lnSpc>
                  <a:spcBef>
                    <a:spcPts val="100"/>
                  </a:spcBef>
                  <a:spcAft>
                    <a:spcPts val="100"/>
                  </a:spcAft>
                </a:pPr>
                <a:r>
                  <a:rPr lang="fr-FR" sz="2200" kern="100" dirty="0">
                    <a:latin typeface="+mj-lt"/>
                    <a:ea typeface="Times New Roman" panose="02020603050405020304" pitchFamily="18" charset="0"/>
                    <a:cs typeface="Times New Roman" panose="02020603050405020304" pitchFamily="18" charset="0"/>
                  </a:rPr>
                  <a:t>a) </a:t>
                </a:r>
                <a:r>
                  <a:rPr lang="fr-FR" sz="2200" kern="100" dirty="0" err="1">
                    <a:latin typeface="+mj-lt"/>
                    <a:ea typeface="Times New Roman" panose="02020603050405020304" pitchFamily="18" charset="0"/>
                    <a:cs typeface="Times New Roman" panose="02020603050405020304" pitchFamily="18" charset="0"/>
                  </a:rPr>
                  <a:t>Vì</a:t>
                </a:r>
                <a:r>
                  <a:rPr lang="fr-FR"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200" i="1" kern="100">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200" kern="100" dirty="0">
                    <a:latin typeface="+mj-lt"/>
                    <a:ea typeface="Times New Roman" panose="02020603050405020304" pitchFamily="18" charset="0"/>
                    <a:cs typeface="Times New Roman" panose="02020603050405020304" pitchFamily="18" charset="0"/>
                  </a:rPr>
                  <a:t> là </a:t>
                </a:r>
                <a:r>
                  <a:rPr lang="fr-FR" sz="2200" kern="100" dirty="0" err="1">
                    <a:latin typeface="+mj-lt"/>
                    <a:ea typeface="Times New Roman" panose="02020603050405020304" pitchFamily="18" charset="0"/>
                    <a:cs typeface="Times New Roman" panose="02020603050405020304" pitchFamily="18" charset="0"/>
                  </a:rPr>
                  <a:t>tứ</a:t>
                </a: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giác</a:t>
                </a: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nên</a:t>
                </a:r>
                <a:r>
                  <a:rPr lang="fr-FR" sz="2200" kern="100" dirty="0">
                    <a:latin typeface="+mj-lt"/>
                    <a:ea typeface="Times New Roman" panose="02020603050405020304" pitchFamily="18" charset="0"/>
                    <a:cs typeface="Times New Roman" panose="02020603050405020304" pitchFamily="18" charset="0"/>
                  </a:rPr>
                  <a:t> ta </a:t>
                </a:r>
                <a:r>
                  <a:rPr lang="fr-FR" sz="2200" kern="100" dirty="0" err="1">
                    <a:latin typeface="+mj-lt"/>
                    <a:ea typeface="Times New Roman" panose="02020603050405020304" pitchFamily="18" charset="0"/>
                    <a:cs typeface="Times New Roman" panose="02020603050405020304" pitchFamily="18" charset="0"/>
                  </a:rPr>
                  <a:t>có</a:t>
                </a:r>
                <a:r>
                  <a:rPr lang="fr-FR" sz="2200" kern="100" dirty="0">
                    <a:latin typeface="+mj-lt"/>
                    <a:ea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200" i="1" kern="10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kern="10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𝐶</m:t>
                        </m:r>
                      </m:e>
                    </m:acc>
                    <m:r>
                      <a:rPr lang="fr-FR" sz="2200" i="1" kern="10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360</m:t>
                        </m:r>
                      </m:e>
                      <m:sup>
                        <m:r>
                          <a:rPr lang="fr-FR" sz="2200" i="1" kern="100">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2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200" kern="100" dirty="0">
                    <a:latin typeface="+mj-lt"/>
                    <a:ea typeface="Times New Roman" panose="02020603050405020304" pitchFamily="18" charset="0"/>
                    <a:cs typeface="Times New Roman" panose="02020603050405020304" pitchFamily="18" charset="0"/>
                  </a:rPr>
                  <a:t>Ta </a:t>
                </a:r>
                <a:r>
                  <a:rPr lang="fr-FR" sz="2200" kern="100" dirty="0" err="1">
                    <a:latin typeface="+mj-lt"/>
                    <a:ea typeface="Times New Roman" panose="02020603050405020304" pitchFamily="18" charset="0"/>
                    <a:cs typeface="Times New Roman" panose="02020603050405020304" pitchFamily="18" charset="0"/>
                  </a:rPr>
                  <a:t>có</a:t>
                </a:r>
                <a:r>
                  <a:rPr lang="fr-FR" sz="2200" kern="100" dirty="0">
                    <a:latin typeface="+mj-lt"/>
                    <a:ea typeface="Times New Roman" panose="02020603050405020304" pitchFamily="18" charset="0"/>
                    <a:cs typeface="Times New Roman" panose="02020603050405020304" pitchFamily="18" charset="0"/>
                  </a:rPr>
                  <a:t> : </a:t>
                </a:r>
                <a14:m>
                  <m:oMath xmlns:m="http://schemas.openxmlformats.org/officeDocument/2006/math">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180</m:t>
                        </m:r>
                      </m:e>
                      <m:sup>
                        <m:r>
                          <a:rPr lang="fr-FR" sz="2200" i="1" kern="100">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200" i="1" kern="10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kern="10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360</m:t>
                        </m:r>
                      </m:e>
                      <m:sup>
                        <m:r>
                          <a:rPr lang="fr-FR" sz="2200" i="1" kern="100">
                            <a:latin typeface="Cambria Math" panose="02040503050406030204" pitchFamily="18" charset="0"/>
                            <a:ea typeface="Times New Roman" panose="02020603050405020304" pitchFamily="18" charset="0"/>
                            <a:cs typeface="Times New Roman" panose="02020603050405020304" pitchFamily="18" charset="0"/>
                          </a:rPr>
                          <m:t>𝑜</m:t>
                        </m:r>
                      </m:sup>
                    </m:sSup>
                  </m:oMath>
                </a14:m>
                <a:r>
                  <a:rPr lang="fr-FR"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b="0" i="1" kern="100"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kern="10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200" i="1" kern="100">
                            <a:latin typeface="Cambria Math" panose="02040503050406030204" pitchFamily="18" charset="0"/>
                            <a:ea typeface="Times New Roman" panose="02020603050405020304" pitchFamily="18" charset="0"/>
                            <a:cs typeface="Times New Roman" panose="02020603050405020304" pitchFamily="18" charset="0"/>
                          </a:rPr>
                          <m:t>180</m:t>
                        </m:r>
                      </m:e>
                      <m:sup>
                        <m:r>
                          <a:rPr lang="fr-FR" sz="2200" i="1" kern="100">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4DAADB5-E349-4DC3-9DCA-E40DC595A814}"/>
                  </a:ext>
                </a:extLst>
              </p:cNvPr>
              <p:cNvSpPr txBox="1">
                <a:spLocks noRot="1" noChangeAspect="1" noMove="1" noResize="1" noEditPoints="1" noAdjustHandles="1" noChangeArrowheads="1" noChangeShapeType="1" noTextEdit="1"/>
              </p:cNvSpPr>
              <p:nvPr/>
            </p:nvSpPr>
            <p:spPr>
              <a:xfrm>
                <a:off x="1222579" y="3544706"/>
                <a:ext cx="6989876" cy="1098314"/>
              </a:xfrm>
              <a:prstGeom prst="rect">
                <a:avLst/>
              </a:prstGeom>
              <a:blipFill>
                <a:blip r:embed="rId4"/>
                <a:stretch>
                  <a:fillRect l="-1134" b="-1049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BA3C86B-8938-854C-2623-87B48253F34A}"/>
              </a:ext>
            </a:extLst>
          </p:cNvPr>
          <p:cNvPicPr>
            <a:picLocks noChangeAspect="1"/>
          </p:cNvPicPr>
          <p:nvPr/>
        </p:nvPicPr>
        <p:blipFill>
          <a:blip r:embed="rId5"/>
          <a:stretch>
            <a:fillRect/>
          </a:stretch>
        </p:blipFill>
        <p:spPr>
          <a:xfrm>
            <a:off x="7578133" y="4202620"/>
            <a:ext cx="1565867" cy="88080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7" name="Google Shape;607;p31"/>
          <p:cNvSpPr/>
          <p:nvPr/>
        </p:nvSpPr>
        <p:spPr>
          <a:xfrm>
            <a:off x="2315749" y="4873480"/>
            <a:ext cx="108899" cy="80261"/>
          </a:xfrm>
          <a:custGeom>
            <a:avLst/>
            <a:gdLst/>
            <a:ahLst/>
            <a:cxnLst/>
            <a:rect l="l" t="t" r="r" b="b"/>
            <a:pathLst>
              <a:path w="7225" h="5325" extrusionOk="0">
                <a:moveTo>
                  <a:pt x="7224" y="1"/>
                </a:moveTo>
                <a:lnTo>
                  <a:pt x="0" y="3761"/>
                </a:lnTo>
                <a:lnTo>
                  <a:pt x="0" y="5324"/>
                </a:lnTo>
                <a:lnTo>
                  <a:pt x="7224" y="1480"/>
                </a:lnTo>
                <a:lnTo>
                  <a:pt x="72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31"/>
          <p:cNvGrpSpPr/>
          <p:nvPr/>
        </p:nvGrpSpPr>
        <p:grpSpPr>
          <a:xfrm>
            <a:off x="-1265873" y="3598648"/>
            <a:ext cx="3681247" cy="1467805"/>
            <a:chOff x="-1063023" y="3598648"/>
            <a:chExt cx="3681247" cy="1467805"/>
          </a:xfrm>
        </p:grpSpPr>
        <p:grpSp>
          <p:nvGrpSpPr>
            <p:cNvPr id="609" name="Google Shape;609;p31"/>
            <p:cNvGrpSpPr/>
            <p:nvPr/>
          </p:nvGrpSpPr>
          <p:grpSpPr>
            <a:xfrm>
              <a:off x="-1063023" y="4873480"/>
              <a:ext cx="3681247" cy="192973"/>
              <a:chOff x="1217825" y="3356550"/>
              <a:chExt cx="6105900" cy="320075"/>
            </a:xfrm>
          </p:grpSpPr>
          <p:sp>
            <p:nvSpPr>
              <p:cNvPr id="610" name="Google Shape;610;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31"/>
              <p:cNvGrpSpPr/>
              <p:nvPr/>
            </p:nvGrpSpPr>
            <p:grpSpPr>
              <a:xfrm>
                <a:off x="1217825" y="3356550"/>
                <a:ext cx="6105900" cy="320075"/>
                <a:chOff x="1217825" y="3356550"/>
                <a:chExt cx="6105900" cy="320075"/>
              </a:xfrm>
            </p:grpSpPr>
            <p:sp>
              <p:nvSpPr>
                <p:cNvPr id="613" name="Google Shape;613;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6" name="Google Shape;616;p31"/>
            <p:cNvGrpSpPr/>
            <p:nvPr/>
          </p:nvGrpSpPr>
          <p:grpSpPr>
            <a:xfrm>
              <a:off x="275490" y="3918305"/>
              <a:ext cx="555934" cy="1017605"/>
              <a:chOff x="3437950" y="1772250"/>
              <a:chExt cx="922100" cy="1687850"/>
            </a:xfrm>
          </p:grpSpPr>
          <p:sp>
            <p:nvSpPr>
              <p:cNvPr id="617" name="Google Shape;617;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1"/>
            <p:cNvGrpSpPr/>
            <p:nvPr/>
          </p:nvGrpSpPr>
          <p:grpSpPr>
            <a:xfrm>
              <a:off x="667752" y="3598648"/>
              <a:ext cx="392277" cy="1355726"/>
              <a:chOff x="4088575" y="1242050"/>
              <a:chExt cx="650650" cy="2248675"/>
            </a:xfrm>
          </p:grpSpPr>
          <p:sp>
            <p:nvSpPr>
              <p:cNvPr id="625" name="Google Shape;625;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31"/>
            <p:cNvGrpSpPr/>
            <p:nvPr/>
          </p:nvGrpSpPr>
          <p:grpSpPr>
            <a:xfrm>
              <a:off x="897623" y="3793505"/>
              <a:ext cx="421563" cy="1160869"/>
              <a:chOff x="4469850" y="1565250"/>
              <a:chExt cx="699225" cy="1925475"/>
            </a:xfrm>
          </p:grpSpPr>
          <p:sp>
            <p:nvSpPr>
              <p:cNvPr id="632" name="Google Shape;632;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31"/>
            <p:cNvSpPr/>
            <p:nvPr/>
          </p:nvSpPr>
          <p:spPr>
            <a:xfrm>
              <a:off x="1126875" y="3903037"/>
              <a:ext cx="90435" cy="1051337"/>
            </a:xfrm>
            <a:custGeom>
              <a:avLst/>
              <a:gdLst/>
              <a:ahLst/>
              <a:cxnLst/>
              <a:rect l="l" t="t" r="r" b="b"/>
              <a:pathLst>
                <a:path w="6000" h="69752" extrusionOk="0">
                  <a:moveTo>
                    <a:pt x="169" y="0"/>
                  </a:moveTo>
                  <a:lnTo>
                    <a:pt x="0" y="169"/>
                  </a:lnTo>
                  <a:lnTo>
                    <a:pt x="0" y="69751"/>
                  </a:lnTo>
                  <a:lnTo>
                    <a:pt x="5999" y="67428"/>
                  </a:lnTo>
                  <a:lnTo>
                    <a:pt x="169" y="0"/>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1"/>
            <p:cNvGrpSpPr/>
            <p:nvPr/>
          </p:nvGrpSpPr>
          <p:grpSpPr>
            <a:xfrm>
              <a:off x="1129423" y="3883925"/>
              <a:ext cx="434932" cy="1060893"/>
              <a:chOff x="4854325" y="1715225"/>
              <a:chExt cx="721400" cy="1759650"/>
            </a:xfrm>
          </p:grpSpPr>
          <p:sp>
            <p:nvSpPr>
              <p:cNvPr id="640" name="Google Shape;640;p31"/>
              <p:cNvSpPr/>
              <p:nvPr/>
            </p:nvSpPr>
            <p:spPr>
              <a:xfrm>
                <a:off x="4854325" y="1715225"/>
                <a:ext cx="508050" cy="1759650"/>
              </a:xfrm>
              <a:custGeom>
                <a:avLst/>
                <a:gdLst/>
                <a:ahLst/>
                <a:cxnLst/>
                <a:rect l="l" t="t" r="r" b="b"/>
                <a:pathLst>
                  <a:path w="20322" h="70386" extrusionOk="0">
                    <a:moveTo>
                      <a:pt x="14364" y="1"/>
                    </a:moveTo>
                    <a:lnTo>
                      <a:pt x="0" y="1226"/>
                    </a:lnTo>
                    <a:lnTo>
                      <a:pt x="5957" y="70386"/>
                    </a:lnTo>
                    <a:lnTo>
                      <a:pt x="20321" y="69161"/>
                    </a:lnTo>
                    <a:lnTo>
                      <a:pt x="14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4969450" y="3053425"/>
                <a:ext cx="363350" cy="82425"/>
              </a:xfrm>
              <a:custGeom>
                <a:avLst/>
                <a:gdLst/>
                <a:ahLst/>
                <a:cxnLst/>
                <a:rect l="l" t="t" r="r" b="b"/>
                <a:pathLst>
                  <a:path w="14534" h="3297" extrusionOk="0">
                    <a:moveTo>
                      <a:pt x="14364" y="1"/>
                    </a:moveTo>
                    <a:lnTo>
                      <a:pt x="0" y="1226"/>
                    </a:lnTo>
                    <a:lnTo>
                      <a:pt x="211" y="3296"/>
                    </a:lnTo>
                    <a:lnTo>
                      <a:pt x="14533" y="2071"/>
                    </a:lnTo>
                    <a:lnTo>
                      <a:pt x="1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980000" y="3171725"/>
                <a:ext cx="363350" cy="82400"/>
              </a:xfrm>
              <a:custGeom>
                <a:avLst/>
                <a:gdLst/>
                <a:ahLst/>
                <a:cxnLst/>
                <a:rect l="l" t="t" r="r" b="b"/>
                <a:pathLst>
                  <a:path w="14534" h="3296" extrusionOk="0">
                    <a:moveTo>
                      <a:pt x="14365" y="1"/>
                    </a:moveTo>
                    <a:lnTo>
                      <a:pt x="1" y="1268"/>
                    </a:lnTo>
                    <a:lnTo>
                      <a:pt x="170" y="3296"/>
                    </a:lnTo>
                    <a:lnTo>
                      <a:pt x="14534" y="2071"/>
                    </a:lnTo>
                    <a:lnTo>
                      <a:pt x="1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4953600" y="1926400"/>
                <a:ext cx="241900" cy="544100"/>
              </a:xfrm>
              <a:custGeom>
                <a:avLst/>
                <a:gdLst/>
                <a:ahLst/>
                <a:cxnLst/>
                <a:rect l="l" t="t" r="r" b="b"/>
                <a:pathLst>
                  <a:path w="9676" h="21764" extrusionOk="0">
                    <a:moveTo>
                      <a:pt x="6798" y="0"/>
                    </a:moveTo>
                    <a:cubicBezTo>
                      <a:pt x="6771" y="0"/>
                      <a:pt x="6745" y="1"/>
                      <a:pt x="6718" y="3"/>
                    </a:cubicBezTo>
                    <a:lnTo>
                      <a:pt x="1099" y="468"/>
                    </a:lnTo>
                    <a:cubicBezTo>
                      <a:pt x="465" y="552"/>
                      <a:pt x="0" y="1102"/>
                      <a:pt x="43" y="1735"/>
                    </a:cubicBezTo>
                    <a:lnTo>
                      <a:pt x="1690" y="20705"/>
                    </a:lnTo>
                    <a:cubicBezTo>
                      <a:pt x="1731" y="21312"/>
                      <a:pt x="2236" y="21764"/>
                      <a:pt x="2836" y="21764"/>
                    </a:cubicBezTo>
                    <a:cubicBezTo>
                      <a:pt x="2862" y="21764"/>
                      <a:pt x="2889" y="21763"/>
                      <a:pt x="2915" y="21761"/>
                    </a:cubicBezTo>
                    <a:lnTo>
                      <a:pt x="8577" y="21254"/>
                    </a:lnTo>
                    <a:cubicBezTo>
                      <a:pt x="9210" y="21212"/>
                      <a:pt x="9675" y="20662"/>
                      <a:pt x="9633" y="20029"/>
                    </a:cubicBezTo>
                    <a:lnTo>
                      <a:pt x="7985" y="1059"/>
                    </a:lnTo>
                    <a:cubicBezTo>
                      <a:pt x="7904" y="452"/>
                      <a:pt x="7397" y="0"/>
                      <a:pt x="6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5213425" y="1715225"/>
                <a:ext cx="362300" cy="1729025"/>
              </a:xfrm>
              <a:custGeom>
                <a:avLst/>
                <a:gdLst/>
                <a:ahLst/>
                <a:cxnLst/>
                <a:rect l="l" t="t" r="r" b="b"/>
                <a:pathLst>
                  <a:path w="14492" h="69161" extrusionOk="0">
                    <a:moveTo>
                      <a:pt x="0" y="1"/>
                    </a:moveTo>
                    <a:lnTo>
                      <a:pt x="5957" y="69161"/>
                    </a:lnTo>
                    <a:lnTo>
                      <a:pt x="14491" y="64936"/>
                    </a:lnTo>
                    <a:lnTo>
                      <a:pt x="9084" y="207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074000" y="1715225"/>
                <a:ext cx="288375" cy="1739575"/>
              </a:xfrm>
              <a:custGeom>
                <a:avLst/>
                <a:gdLst/>
                <a:ahLst/>
                <a:cxnLst/>
                <a:rect l="l" t="t" r="r" b="b"/>
                <a:pathLst>
                  <a:path w="11535" h="69583" extrusionOk="0">
                    <a:moveTo>
                      <a:pt x="5577" y="1"/>
                    </a:moveTo>
                    <a:lnTo>
                      <a:pt x="1" y="550"/>
                    </a:lnTo>
                    <a:lnTo>
                      <a:pt x="6634" y="69583"/>
                    </a:lnTo>
                    <a:lnTo>
                      <a:pt x="11534" y="69161"/>
                    </a:lnTo>
                    <a:lnTo>
                      <a:pt x="557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31"/>
            <p:cNvGrpSpPr/>
            <p:nvPr/>
          </p:nvGrpSpPr>
          <p:grpSpPr>
            <a:xfrm>
              <a:off x="1507667" y="4686912"/>
              <a:ext cx="916981" cy="266828"/>
              <a:chOff x="5481700" y="3047100"/>
              <a:chExt cx="1520950" cy="442575"/>
            </a:xfrm>
          </p:grpSpPr>
          <p:sp>
            <p:nvSpPr>
              <p:cNvPr id="647" name="Google Shape;647;p31"/>
              <p:cNvSpPr/>
              <p:nvPr/>
            </p:nvSpPr>
            <p:spPr>
              <a:xfrm>
                <a:off x="5595775" y="3047100"/>
                <a:ext cx="1406875" cy="104575"/>
              </a:xfrm>
              <a:custGeom>
                <a:avLst/>
                <a:gdLst/>
                <a:ahLst/>
                <a:cxnLst/>
                <a:rect l="l" t="t" r="r" b="b"/>
                <a:pathLst>
                  <a:path w="56275" h="4183" extrusionOk="0">
                    <a:moveTo>
                      <a:pt x="8407" y="0"/>
                    </a:moveTo>
                    <a:lnTo>
                      <a:pt x="0" y="4183"/>
                    </a:lnTo>
                    <a:lnTo>
                      <a:pt x="0" y="4183"/>
                    </a:lnTo>
                    <a:lnTo>
                      <a:pt x="49050" y="3718"/>
                    </a:lnTo>
                    <a:lnTo>
                      <a:pt x="56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5481700" y="3140050"/>
                <a:ext cx="1340325" cy="349625"/>
              </a:xfrm>
              <a:custGeom>
                <a:avLst/>
                <a:gdLst/>
                <a:ahLst/>
                <a:cxnLst/>
                <a:rect l="l" t="t" r="r" b="b"/>
                <a:pathLst>
                  <a:path w="53613" h="13985" extrusionOk="0">
                    <a:moveTo>
                      <a:pt x="6971" y="0"/>
                    </a:moveTo>
                    <a:cubicBezTo>
                      <a:pt x="3127" y="0"/>
                      <a:pt x="0" y="3126"/>
                      <a:pt x="0" y="7013"/>
                    </a:cubicBezTo>
                    <a:cubicBezTo>
                      <a:pt x="0" y="10858"/>
                      <a:pt x="3127" y="13984"/>
                      <a:pt x="6971" y="13984"/>
                    </a:cubicBezTo>
                    <a:lnTo>
                      <a:pt x="53613" y="13984"/>
                    </a:lnTo>
                    <a:lnTo>
                      <a:pt x="536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5539775" y="3180175"/>
                <a:ext cx="1282250" cy="270400"/>
              </a:xfrm>
              <a:custGeom>
                <a:avLst/>
                <a:gdLst/>
                <a:ahLst/>
                <a:cxnLst/>
                <a:rect l="l" t="t" r="r" b="b"/>
                <a:pathLst>
                  <a:path w="51290" h="10816" extrusionOk="0">
                    <a:moveTo>
                      <a:pt x="5409" y="1"/>
                    </a:moveTo>
                    <a:cubicBezTo>
                      <a:pt x="2409" y="1"/>
                      <a:pt x="1" y="2409"/>
                      <a:pt x="1" y="5408"/>
                    </a:cubicBezTo>
                    <a:cubicBezTo>
                      <a:pt x="1" y="8366"/>
                      <a:pt x="2409" y="10816"/>
                      <a:pt x="5409" y="10816"/>
                    </a:cubicBezTo>
                    <a:lnTo>
                      <a:pt x="51290" y="10816"/>
                    </a:lnTo>
                    <a:lnTo>
                      <a:pt x="51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6822025" y="3047100"/>
                <a:ext cx="180625" cy="133100"/>
              </a:xfrm>
              <a:custGeom>
                <a:avLst/>
                <a:gdLst/>
                <a:ahLst/>
                <a:cxnLst/>
                <a:rect l="l" t="t" r="r" b="b"/>
                <a:pathLst>
                  <a:path w="7225" h="5324" extrusionOk="0">
                    <a:moveTo>
                      <a:pt x="7224" y="0"/>
                    </a:moveTo>
                    <a:lnTo>
                      <a:pt x="0" y="3718"/>
                    </a:lnTo>
                    <a:lnTo>
                      <a:pt x="0" y="5324"/>
                    </a:lnTo>
                    <a:lnTo>
                      <a:pt x="7224" y="1479"/>
                    </a:lnTo>
                    <a:lnTo>
                      <a:pt x="72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6822025" y="3094625"/>
                <a:ext cx="160550" cy="355950"/>
              </a:xfrm>
              <a:custGeom>
                <a:avLst/>
                <a:gdLst/>
                <a:ahLst/>
                <a:cxnLst/>
                <a:rect l="l" t="t" r="r" b="b"/>
                <a:pathLst>
                  <a:path w="6422" h="14238" extrusionOk="0">
                    <a:moveTo>
                      <a:pt x="6422" y="0"/>
                    </a:moveTo>
                    <a:lnTo>
                      <a:pt x="0" y="3423"/>
                    </a:lnTo>
                    <a:lnTo>
                      <a:pt x="0" y="14238"/>
                    </a:lnTo>
                    <a:lnTo>
                      <a:pt x="6422" y="10900"/>
                    </a:lnTo>
                    <a:lnTo>
                      <a:pt x="6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5737300" y="3180175"/>
                <a:ext cx="161625" cy="228175"/>
              </a:xfrm>
              <a:custGeom>
                <a:avLst/>
                <a:gdLst/>
                <a:ahLst/>
                <a:cxnLst/>
                <a:rect l="l" t="t" r="r" b="b"/>
                <a:pathLst>
                  <a:path w="6465" h="9127" extrusionOk="0">
                    <a:moveTo>
                      <a:pt x="0" y="1"/>
                    </a:moveTo>
                    <a:lnTo>
                      <a:pt x="0" y="9126"/>
                    </a:lnTo>
                    <a:lnTo>
                      <a:pt x="3253" y="7394"/>
                    </a:lnTo>
                    <a:lnTo>
                      <a:pt x="6464" y="8830"/>
                    </a:lnTo>
                    <a:lnTo>
                      <a:pt x="64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6031975" y="3306400"/>
                <a:ext cx="602050" cy="15850"/>
              </a:xfrm>
              <a:custGeom>
                <a:avLst/>
                <a:gdLst/>
                <a:ahLst/>
                <a:cxnLst/>
                <a:rect l="l" t="t" r="r" b="b"/>
                <a:pathLst>
                  <a:path w="24082" h="634" extrusionOk="0">
                    <a:moveTo>
                      <a:pt x="12041" y="0"/>
                    </a:moveTo>
                    <a:cubicBezTo>
                      <a:pt x="8017" y="0"/>
                      <a:pt x="3993" y="106"/>
                      <a:pt x="1" y="317"/>
                    </a:cubicBezTo>
                    <a:cubicBezTo>
                      <a:pt x="3993" y="528"/>
                      <a:pt x="8017" y="634"/>
                      <a:pt x="12041" y="634"/>
                    </a:cubicBezTo>
                    <a:cubicBezTo>
                      <a:pt x="16065" y="634"/>
                      <a:pt x="20089" y="528"/>
                      <a:pt x="24082" y="317"/>
                    </a:cubicBezTo>
                    <a:cubicBezTo>
                      <a:pt x="20089" y="106"/>
                      <a:pt x="16065" y="0"/>
                      <a:pt x="120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31"/>
            <p:cNvGrpSpPr/>
            <p:nvPr/>
          </p:nvGrpSpPr>
          <p:grpSpPr>
            <a:xfrm>
              <a:off x="1592359" y="3954615"/>
              <a:ext cx="606231" cy="788352"/>
              <a:chOff x="5622175" y="1832475"/>
              <a:chExt cx="1005525" cy="1307600"/>
            </a:xfrm>
          </p:grpSpPr>
          <p:sp>
            <p:nvSpPr>
              <p:cNvPr id="655" name="Google Shape;655;p31"/>
              <p:cNvSpPr/>
              <p:nvPr/>
            </p:nvSpPr>
            <p:spPr>
              <a:xfrm>
                <a:off x="5703500" y="1835625"/>
                <a:ext cx="874550" cy="1304450"/>
              </a:xfrm>
              <a:custGeom>
                <a:avLst/>
                <a:gdLst/>
                <a:ahLst/>
                <a:cxnLst/>
                <a:rect l="l" t="t" r="r" b="b"/>
                <a:pathLst>
                  <a:path w="34982" h="52178" extrusionOk="0">
                    <a:moveTo>
                      <a:pt x="0" y="1"/>
                    </a:moveTo>
                    <a:lnTo>
                      <a:pt x="0" y="52177"/>
                    </a:lnTo>
                    <a:lnTo>
                      <a:pt x="34982" y="52177"/>
                    </a:lnTo>
                    <a:lnTo>
                      <a:pt x="349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57802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5703500" y="1883150"/>
                <a:ext cx="874550" cy="1256925"/>
              </a:xfrm>
              <a:custGeom>
                <a:avLst/>
                <a:gdLst/>
                <a:ahLst/>
                <a:cxnLst/>
                <a:rect l="l" t="t" r="r" b="b"/>
                <a:pathLst>
                  <a:path w="34982" h="50277" extrusionOk="0">
                    <a:moveTo>
                      <a:pt x="0" y="1"/>
                    </a:moveTo>
                    <a:lnTo>
                      <a:pt x="0" y="50276"/>
                    </a:lnTo>
                    <a:lnTo>
                      <a:pt x="34982" y="50276"/>
                    </a:lnTo>
                    <a:lnTo>
                      <a:pt x="349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5622175" y="1835625"/>
                <a:ext cx="759425" cy="1304450"/>
              </a:xfrm>
              <a:custGeom>
                <a:avLst/>
                <a:gdLst/>
                <a:ahLst/>
                <a:cxnLst/>
                <a:rect l="l" t="t" r="r" b="b"/>
                <a:pathLst>
                  <a:path w="30377" h="52178" extrusionOk="0">
                    <a:moveTo>
                      <a:pt x="2324" y="1"/>
                    </a:moveTo>
                    <a:cubicBezTo>
                      <a:pt x="1014" y="1"/>
                      <a:pt x="0" y="1057"/>
                      <a:pt x="0" y="2324"/>
                    </a:cubicBezTo>
                    <a:lnTo>
                      <a:pt x="0" y="49853"/>
                    </a:lnTo>
                    <a:cubicBezTo>
                      <a:pt x="0" y="51163"/>
                      <a:pt x="1014" y="52177"/>
                      <a:pt x="2324" y="52177"/>
                    </a:cubicBezTo>
                    <a:lnTo>
                      <a:pt x="30377" y="52177"/>
                    </a:lnTo>
                    <a:lnTo>
                      <a:pt x="303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638157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622175" y="1835625"/>
                <a:ext cx="81350" cy="1304450"/>
              </a:xfrm>
              <a:custGeom>
                <a:avLst/>
                <a:gdLst/>
                <a:ahLst/>
                <a:cxnLst/>
                <a:rect l="l" t="t" r="r" b="b"/>
                <a:pathLst>
                  <a:path w="3254" h="52178" extrusionOk="0">
                    <a:moveTo>
                      <a:pt x="1986" y="1"/>
                    </a:moveTo>
                    <a:cubicBezTo>
                      <a:pt x="888" y="1"/>
                      <a:pt x="0" y="1226"/>
                      <a:pt x="0" y="2705"/>
                    </a:cubicBezTo>
                    <a:lnTo>
                      <a:pt x="0" y="49473"/>
                    </a:lnTo>
                    <a:cubicBezTo>
                      <a:pt x="0" y="50994"/>
                      <a:pt x="888" y="52177"/>
                      <a:pt x="1986" y="52177"/>
                    </a:cubicBezTo>
                    <a:lnTo>
                      <a:pt x="3253" y="52177"/>
                    </a:lnTo>
                    <a:lnTo>
                      <a:pt x="325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819675" y="2054275"/>
                <a:ext cx="410900" cy="162675"/>
              </a:xfrm>
              <a:custGeom>
                <a:avLst/>
                <a:gdLst/>
                <a:ahLst/>
                <a:cxnLst/>
                <a:rect l="l" t="t" r="r" b="b"/>
                <a:pathLst>
                  <a:path w="16436" h="6507" extrusionOk="0">
                    <a:moveTo>
                      <a:pt x="1437" y="0"/>
                    </a:moveTo>
                    <a:cubicBezTo>
                      <a:pt x="634" y="0"/>
                      <a:pt x="1" y="634"/>
                      <a:pt x="1" y="1437"/>
                    </a:cubicBezTo>
                    <a:lnTo>
                      <a:pt x="1" y="5070"/>
                    </a:lnTo>
                    <a:cubicBezTo>
                      <a:pt x="1" y="5873"/>
                      <a:pt x="634" y="6506"/>
                      <a:pt x="1437" y="6506"/>
                    </a:cubicBezTo>
                    <a:lnTo>
                      <a:pt x="14999" y="6506"/>
                    </a:lnTo>
                    <a:cubicBezTo>
                      <a:pt x="15801" y="6506"/>
                      <a:pt x="16435" y="5873"/>
                      <a:pt x="16435" y="5070"/>
                    </a:cubicBezTo>
                    <a:lnTo>
                      <a:pt x="16435" y="1437"/>
                    </a:lnTo>
                    <a:cubicBezTo>
                      <a:pt x="16435" y="634"/>
                      <a:pt x="15801" y="0"/>
                      <a:pt x="149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5819675" y="2253900"/>
                <a:ext cx="410900" cy="46475"/>
              </a:xfrm>
              <a:custGeom>
                <a:avLst/>
                <a:gdLst/>
                <a:ahLst/>
                <a:cxnLst/>
                <a:rect l="l" t="t" r="r" b="b"/>
                <a:pathLst>
                  <a:path w="16436" h="1859" extrusionOk="0">
                    <a:moveTo>
                      <a:pt x="930" y="0"/>
                    </a:moveTo>
                    <a:cubicBezTo>
                      <a:pt x="423" y="0"/>
                      <a:pt x="1" y="423"/>
                      <a:pt x="1" y="929"/>
                    </a:cubicBezTo>
                    <a:cubicBezTo>
                      <a:pt x="1" y="1436"/>
                      <a:pt x="423" y="1859"/>
                      <a:pt x="930" y="1859"/>
                    </a:cubicBezTo>
                    <a:lnTo>
                      <a:pt x="15506" y="1859"/>
                    </a:lnTo>
                    <a:cubicBezTo>
                      <a:pt x="16013" y="1859"/>
                      <a:pt x="16435" y="1436"/>
                      <a:pt x="16435" y="929"/>
                    </a:cubicBezTo>
                    <a:cubicBezTo>
                      <a:pt x="16435" y="423"/>
                      <a:pt x="16013" y="0"/>
                      <a:pt x="15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6477700" y="2365850"/>
                <a:ext cx="21150" cy="602050"/>
              </a:xfrm>
              <a:custGeom>
                <a:avLst/>
                <a:gdLst/>
                <a:ahLst/>
                <a:cxnLst/>
                <a:rect l="l" t="t" r="r" b="b"/>
                <a:pathLst>
                  <a:path w="846" h="24082" extrusionOk="0">
                    <a:moveTo>
                      <a:pt x="423" y="0"/>
                    </a:moveTo>
                    <a:cubicBezTo>
                      <a:pt x="0" y="7985"/>
                      <a:pt x="0" y="16097"/>
                      <a:pt x="423" y="24082"/>
                    </a:cubicBezTo>
                    <a:cubicBezTo>
                      <a:pt x="845" y="16097"/>
                      <a:pt x="845"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6518875" y="2165175"/>
                <a:ext cx="20100" cy="602050"/>
              </a:xfrm>
              <a:custGeom>
                <a:avLst/>
                <a:gdLst/>
                <a:ahLst/>
                <a:cxnLst/>
                <a:rect l="l" t="t" r="r" b="b"/>
                <a:pathLst>
                  <a:path w="804" h="24082" extrusionOk="0">
                    <a:moveTo>
                      <a:pt x="423" y="0"/>
                    </a:moveTo>
                    <a:cubicBezTo>
                      <a:pt x="1" y="7985"/>
                      <a:pt x="1" y="16097"/>
                      <a:pt x="423" y="24082"/>
                    </a:cubicBezTo>
                    <a:cubicBezTo>
                      <a:pt x="804" y="16097"/>
                      <a:pt x="804"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5866150" y="1832475"/>
                <a:ext cx="515450" cy="1307600"/>
              </a:xfrm>
              <a:custGeom>
                <a:avLst/>
                <a:gdLst/>
                <a:ahLst/>
                <a:cxnLst/>
                <a:rect l="l" t="t" r="r" b="b"/>
                <a:pathLst>
                  <a:path w="20618" h="52304" extrusionOk="0">
                    <a:moveTo>
                      <a:pt x="18167" y="0"/>
                    </a:moveTo>
                    <a:cubicBezTo>
                      <a:pt x="18167" y="0"/>
                      <a:pt x="19688" y="39080"/>
                      <a:pt x="1" y="52303"/>
                    </a:cubicBezTo>
                    <a:lnTo>
                      <a:pt x="20618" y="52303"/>
                    </a:lnTo>
                    <a:lnTo>
                      <a:pt x="20618" y="127"/>
                    </a:lnTo>
                    <a:lnTo>
                      <a:pt x="1816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 name="Google Shape;730;p31"/>
          <p:cNvGrpSpPr/>
          <p:nvPr/>
        </p:nvGrpSpPr>
        <p:grpSpPr>
          <a:xfrm>
            <a:off x="7945613" y="2133475"/>
            <a:ext cx="104150" cy="104150"/>
            <a:chOff x="7648113" y="3202125"/>
            <a:chExt cx="104150" cy="104150"/>
          </a:xfrm>
        </p:grpSpPr>
        <p:sp>
          <p:nvSpPr>
            <p:cNvPr id="731" name="Google Shape;731;p3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31"/>
          <p:cNvGrpSpPr/>
          <p:nvPr/>
        </p:nvGrpSpPr>
        <p:grpSpPr>
          <a:xfrm>
            <a:off x="8347088" y="2976150"/>
            <a:ext cx="109300" cy="109625"/>
            <a:chOff x="9043313" y="2299825"/>
            <a:chExt cx="109300" cy="109625"/>
          </a:xfrm>
        </p:grpSpPr>
        <p:sp>
          <p:nvSpPr>
            <p:cNvPr id="734" name="Google Shape;734;p3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31"/>
          <p:cNvSpPr/>
          <p:nvPr/>
        </p:nvSpPr>
        <p:spPr>
          <a:xfrm>
            <a:off x="8181188" y="26011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1"/>
          <p:cNvSpPr/>
          <p:nvPr/>
        </p:nvSpPr>
        <p:spPr>
          <a:xfrm>
            <a:off x="1494325" y="3188150"/>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1"/>
          <p:cNvSpPr/>
          <p:nvPr/>
        </p:nvSpPr>
        <p:spPr>
          <a:xfrm>
            <a:off x="1172313" y="3525075"/>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1"/>
          <p:cNvSpPr/>
          <p:nvPr/>
        </p:nvSpPr>
        <p:spPr>
          <a:xfrm>
            <a:off x="836786" y="176733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1"/>
          <p:cNvSpPr/>
          <p:nvPr/>
        </p:nvSpPr>
        <p:spPr>
          <a:xfrm>
            <a:off x="17937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1"/>
          <p:cNvSpPr/>
          <p:nvPr/>
        </p:nvSpPr>
        <p:spPr>
          <a:xfrm>
            <a:off x="8177651" y="1791598"/>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04;p31">
            <a:extLst>
              <a:ext uri="{FF2B5EF4-FFF2-40B4-BE49-F238E27FC236}">
                <a16:creationId xmlns:a16="http://schemas.microsoft.com/office/drawing/2014/main" id="{64648973-AEC1-146B-D410-91BF4D743C1F}"/>
              </a:ext>
            </a:extLst>
          </p:cNvPr>
          <p:cNvSpPr txBox="1">
            <a:spLocks/>
          </p:cNvSpPr>
          <p:nvPr/>
        </p:nvSpPr>
        <p:spPr>
          <a:xfrm>
            <a:off x="979418" y="752042"/>
            <a:ext cx="7241093" cy="32809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6000" dirty="0">
                <a:solidFill>
                  <a:schemeClr val="tx1"/>
                </a:solidFill>
                <a:latin typeface="Arial" panose="020B0604020202020204" pitchFamily="34" charset="0"/>
                <a:cs typeface="Arial" panose="020B0604020202020204" pitchFamily="34" charset="0"/>
              </a:rPr>
              <a:t>BÀI 2: </a:t>
            </a:r>
          </a:p>
          <a:p>
            <a:pPr>
              <a:lnSpc>
                <a:spcPct val="150000"/>
              </a:lnSpc>
            </a:pPr>
            <a:r>
              <a:rPr lang="nn-NO" sz="6000" dirty="0">
                <a:solidFill>
                  <a:schemeClr val="tx1"/>
                </a:solidFill>
                <a:latin typeface="Arial" panose="020B0604020202020204" pitchFamily="34" charset="0"/>
                <a:cs typeface="Arial" panose="020B0604020202020204" pitchFamily="34" charset="0"/>
              </a:rPr>
              <a:t>TỨ GIÁC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9" name="Oval Callout 29">
            <a:extLst>
              <a:ext uri="{FF2B5EF4-FFF2-40B4-BE49-F238E27FC236}">
                <a16:creationId xmlns:a16="http://schemas.microsoft.com/office/drawing/2014/main" id="{8A242342-304F-076D-985C-3F6752F3E7D4}"/>
              </a:ext>
            </a:extLst>
          </p:cNvPr>
          <p:cNvSpPr/>
          <p:nvPr/>
        </p:nvSpPr>
        <p:spPr>
          <a:xfrm>
            <a:off x="560615" y="33266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7A0533-BBE8-714D-D5C1-152E8C199853}"/>
                  </a:ext>
                </a:extLst>
              </p:cNvPr>
              <p:cNvSpPr txBox="1"/>
              <p:nvPr/>
            </p:nvSpPr>
            <p:spPr>
              <a:xfrm>
                <a:off x="959746" y="879795"/>
                <a:ext cx="7619130" cy="3971023"/>
              </a:xfrm>
              <a:prstGeom prst="rect">
                <a:avLst/>
              </a:prstGeom>
              <a:noFill/>
            </p:spPr>
            <p:txBody>
              <a:bodyPr wrap="square">
                <a:spAutoFit/>
              </a:bodyPr>
              <a:lstStyle/>
              <a:p>
                <a:pPr algn="just">
                  <a:lnSpc>
                    <a:spcPct val="150000"/>
                  </a:lnSpc>
                  <a:spcBef>
                    <a:spcPts val="100"/>
                  </a:spcBef>
                  <a:spcAft>
                    <a:spcPts val="100"/>
                  </a:spcAft>
                </a:pPr>
                <a:r>
                  <a:rPr lang="fr-FR" sz="2000" kern="100" dirty="0">
                    <a:effectLst/>
                    <a:latin typeface="+mj-lt"/>
                    <a:ea typeface="Times New Roman" panose="02020603050405020304" pitchFamily="18" charset="0"/>
                    <a:cs typeface="Times New Roman" panose="02020603050405020304" pitchFamily="18" charset="0"/>
                  </a:rPr>
                  <a:t>b) </a:t>
                </a:r>
                <a:r>
                  <a:rPr lang="fr-FR" sz="2000" kern="100" dirty="0" err="1">
                    <a:effectLst/>
                    <a:latin typeface="+mj-lt"/>
                    <a:ea typeface="Times New Roman" panose="02020603050405020304" pitchFamily="18" charset="0"/>
                    <a:cs typeface="Times New Roman" panose="02020603050405020304" pitchFamily="18" charset="0"/>
                  </a:rPr>
                  <a:t>Giả</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sử</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có</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tứ</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giác</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có</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&gt;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&gt;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r>
                  <a:rPr lang="fr-FR" sz="2000" kern="100" dirty="0">
                    <a:effectLst/>
                    <a:latin typeface="+mj-lt"/>
                    <a:ea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&gt;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360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Không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thỏa</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mãn</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định</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lí</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tổng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các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góc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trong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một</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tứ</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giác</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Không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tồn</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tại</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tứ</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giác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có</a:t>
                </a:r>
                <a:r>
                  <a:rPr lang="fr-FR" sz="2000" kern="100" dirty="0">
                    <a:effectLst/>
                    <a:latin typeface="+mj-lt"/>
                    <a:ea typeface="Times New Roman" panose="02020603050405020304" pitchFamily="18" charset="0"/>
                    <a:cs typeface="Times New Roman" panose="02020603050405020304" pitchFamily="18" charset="0"/>
                  </a:rPr>
                  <a:t> 2 </a:t>
                </a:r>
                <a:r>
                  <a:rPr lang="fr-FR" sz="2000" kern="100" dirty="0" err="1">
                    <a:effectLst/>
                    <a:latin typeface="+mj-lt"/>
                    <a:ea typeface="Times New Roman" panose="02020603050405020304" pitchFamily="18" charset="0"/>
                    <a:cs typeface="Times New Roman" panose="02020603050405020304" pitchFamily="18" charset="0"/>
                  </a:rPr>
                  <a:t>góc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tù</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và</a:t>
                </a:r>
                <a:r>
                  <a:rPr lang="fr-FR" sz="2000" kern="100" dirty="0">
                    <a:effectLst/>
                    <a:latin typeface="+mj-lt"/>
                    <a:ea typeface="Times New Roman" panose="02020603050405020304" pitchFamily="18" charset="0"/>
                    <a:cs typeface="Times New Roman" panose="02020603050405020304" pitchFamily="18" charset="0"/>
                  </a:rPr>
                  <a:t> 2 </a:t>
                </a:r>
                <a:r>
                  <a:rPr lang="fr-FR" sz="2000" kern="100" dirty="0" err="1">
                    <a:effectLst/>
                    <a:latin typeface="+mj-lt"/>
                    <a:ea typeface="Times New Roman" panose="02020603050405020304" pitchFamily="18" charset="0"/>
                    <a:cs typeface="Times New Roman" panose="02020603050405020304" pitchFamily="18" charset="0"/>
                  </a:rPr>
                  <a:t>góc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vuông</a:t>
                </a:r>
                <a:r>
                  <a:rPr lang="fr-FR"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effectLst/>
                    <a:latin typeface="+mj-lt"/>
                    <a:ea typeface="Times New Roman" panose="02020603050405020304" pitchFamily="18" charset="0"/>
                    <a:cs typeface="Times New Roman" panose="02020603050405020304" pitchFamily="18" charset="0"/>
                  </a:rPr>
                  <a:t>c) </a:t>
                </a:r>
                <a:r>
                  <a:rPr lang="fr-FR" sz="2000" kern="100" dirty="0" err="1">
                    <a:effectLst/>
                    <a:latin typeface="+mj-lt"/>
                    <a:ea typeface="Times New Roman" panose="02020603050405020304" pitchFamily="18" charset="0"/>
                    <a:cs typeface="Times New Roman" panose="02020603050405020304" pitchFamily="18" charset="0"/>
                  </a:rPr>
                  <a:t>Giả</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sử</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có</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tứ</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giác</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có</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&lt;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&lt;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&lt;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&lt;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&lt;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360</m:t>
                        </m:r>
                      </m:e>
                      <m:sup>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Không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thỏa</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mãn</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định</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lí</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tổng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các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góc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trong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một</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tứ</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giác</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Không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tồn</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tại</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tứ</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giác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có</a:t>
                </a:r>
                <a:r>
                  <a:rPr lang="fr-FR" sz="2000" kern="100" dirty="0">
                    <a:effectLst/>
                    <a:latin typeface="+mj-lt"/>
                    <a:ea typeface="Times New Roman" panose="02020603050405020304" pitchFamily="18" charset="0"/>
                    <a:cs typeface="Times New Roman" panose="02020603050405020304" pitchFamily="18" charset="0"/>
                  </a:rPr>
                  <a:t> 4 </a:t>
                </a:r>
                <a:r>
                  <a:rPr lang="fr-FR" sz="2000" kern="100" dirty="0" err="1">
                    <a:effectLst/>
                    <a:latin typeface="+mj-lt"/>
                    <a:ea typeface="Times New Roman" panose="02020603050405020304" pitchFamily="18" charset="0"/>
                    <a:cs typeface="Times New Roman" panose="02020603050405020304" pitchFamily="18" charset="0"/>
                  </a:rPr>
                  <a:t>góc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nhọn</a:t>
                </a:r>
                <a:r>
                  <a:rPr lang="fr-FR"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77A0533-BBE8-714D-D5C1-152E8C199853}"/>
                  </a:ext>
                </a:extLst>
              </p:cNvPr>
              <p:cNvSpPr txBox="1">
                <a:spLocks noRot="1" noChangeAspect="1" noMove="1" noResize="1" noEditPoints="1" noAdjustHandles="1" noChangeArrowheads="1" noChangeShapeType="1" noTextEdit="1"/>
              </p:cNvSpPr>
              <p:nvPr/>
            </p:nvSpPr>
            <p:spPr>
              <a:xfrm>
                <a:off x="959746" y="879795"/>
                <a:ext cx="7619130" cy="3971023"/>
              </a:xfrm>
              <a:prstGeom prst="rect">
                <a:avLst/>
              </a:prstGeom>
              <a:blipFill>
                <a:blip r:embed="rId3"/>
                <a:stretch>
                  <a:fillRect l="-800" b="-184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C95D00D-00E2-55C7-5CF6-015337429735}"/>
              </a:ext>
            </a:extLst>
          </p:cNvPr>
          <p:cNvPicPr>
            <a:picLocks noChangeAspect="1"/>
          </p:cNvPicPr>
          <p:nvPr/>
        </p:nvPicPr>
        <p:blipFill>
          <a:blip r:embed="rId4"/>
          <a:stretch>
            <a:fillRect/>
          </a:stretch>
        </p:blipFill>
        <p:spPr>
          <a:xfrm>
            <a:off x="7578133" y="4202620"/>
            <a:ext cx="1565867" cy="880800"/>
          </a:xfrm>
          <a:prstGeom prst="rect">
            <a:avLst/>
          </a:prstGeom>
        </p:spPr>
      </p:pic>
    </p:spTree>
    <p:extLst>
      <p:ext uri="{BB962C8B-B14F-4D97-AF65-F5344CB8AC3E}">
        <p14:creationId xmlns:p14="http://schemas.microsoft.com/office/powerpoint/2010/main" val="644121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barn(inVertical)">
                                      <p:cBhvr>
                                        <p:cTn id="29" dur="500"/>
                                        <p:tgtEl>
                                          <p:spTgt spid="5">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arn(inVertical)">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grpSp>
        <p:nvGrpSpPr>
          <p:cNvPr id="1654" name="Google Shape;1654;p47"/>
          <p:cNvGrpSpPr/>
          <p:nvPr/>
        </p:nvGrpSpPr>
        <p:grpSpPr>
          <a:xfrm rot="7157493">
            <a:off x="1378371" y="138929"/>
            <a:ext cx="461403" cy="970541"/>
            <a:chOff x="1476725" y="2040675"/>
            <a:chExt cx="735799" cy="1547721"/>
          </a:xfrm>
        </p:grpSpPr>
        <p:sp>
          <p:nvSpPr>
            <p:cNvPr id="1655" name="Google Shape;1655;p4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47"/>
          <p:cNvGrpSpPr/>
          <p:nvPr/>
        </p:nvGrpSpPr>
        <p:grpSpPr>
          <a:xfrm rot="681697">
            <a:off x="469727" y="351486"/>
            <a:ext cx="592213" cy="545426"/>
            <a:chOff x="6578186" y="3304323"/>
            <a:chExt cx="592215" cy="545427"/>
          </a:xfrm>
        </p:grpSpPr>
        <p:sp>
          <p:nvSpPr>
            <p:cNvPr id="1664" name="Google Shape;1664;p4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47"/>
          <p:cNvGrpSpPr/>
          <p:nvPr/>
        </p:nvGrpSpPr>
        <p:grpSpPr>
          <a:xfrm>
            <a:off x="7509294" y="780067"/>
            <a:ext cx="749165" cy="810598"/>
            <a:chOff x="4578694" y="3545867"/>
            <a:chExt cx="749165" cy="810598"/>
          </a:xfrm>
        </p:grpSpPr>
        <p:sp>
          <p:nvSpPr>
            <p:cNvPr id="1669" name="Google Shape;1669;p47"/>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7"/>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7"/>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7"/>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131C64E-E5FA-F759-2E3E-A040D5C9D807}"/>
              </a:ext>
            </a:extLst>
          </p:cNvPr>
          <p:cNvSpPr txBox="1"/>
          <p:nvPr/>
        </p:nvSpPr>
        <p:spPr>
          <a:xfrm>
            <a:off x="2918264" y="2248584"/>
            <a:ext cx="60485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dirty="0">
                <a:ln>
                  <a:noFill/>
                </a:ln>
                <a:solidFill>
                  <a:srgbClr val="191919"/>
                </a:solidFill>
                <a:effectLst/>
                <a:uLnTx/>
                <a:uFillTx/>
                <a:latin typeface="Arial" panose="020B0604020202020204" pitchFamily="34" charset="0"/>
                <a:ea typeface="+mn-ea"/>
                <a:cs typeface="Arial" panose="020B0604020202020204" pitchFamily="34" charset="0"/>
                <a:sym typeface="Arial"/>
              </a:rPr>
              <a:t>VẬN DỤNG</a:t>
            </a:r>
            <a:endParaRPr kumimoji="0" lang="en-US" sz="36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2FCE4E80-F538-1607-15A9-7E274457CF43}"/>
              </a:ext>
            </a:extLst>
          </p:cNvPr>
          <p:cNvPicPr>
            <a:picLocks noChangeAspect="1"/>
          </p:cNvPicPr>
          <p:nvPr/>
        </p:nvPicPr>
        <p:blipFill>
          <a:blip r:embed="rId3"/>
          <a:stretch>
            <a:fillRect/>
          </a:stretch>
        </p:blipFill>
        <p:spPr>
          <a:xfrm>
            <a:off x="-450223" y="3043829"/>
            <a:ext cx="3732748" cy="2099671"/>
          </a:xfrm>
          <a:prstGeom prst="rect">
            <a:avLst/>
          </a:prstGeom>
        </p:spPr>
      </p:pic>
    </p:spTree>
    <p:extLst>
      <p:ext uri="{BB962C8B-B14F-4D97-AF65-F5344CB8AC3E}">
        <p14:creationId xmlns:p14="http://schemas.microsoft.com/office/powerpoint/2010/main" val="1707394060"/>
      </p:ext>
    </p:extLst>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2" name="TextBox 1">
            <a:extLst>
              <a:ext uri="{FF2B5EF4-FFF2-40B4-BE49-F238E27FC236}">
                <a16:creationId xmlns:a16="http://schemas.microsoft.com/office/drawing/2014/main" id="{92C234A0-74D6-5437-8C84-5E7E307BE808}"/>
              </a:ext>
            </a:extLst>
          </p:cNvPr>
          <p:cNvSpPr txBox="1"/>
          <p:nvPr/>
        </p:nvSpPr>
        <p:spPr>
          <a:xfrm>
            <a:off x="319747" y="279677"/>
            <a:ext cx="3107159"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100</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0FC003C6-209E-E395-63D2-1D6980EB5D80}"/>
              </a:ext>
            </a:extLst>
          </p:cNvPr>
          <p:cNvSpPr txBox="1"/>
          <p:nvPr/>
        </p:nvSpPr>
        <p:spPr>
          <a:xfrm>
            <a:off x="319747" y="1018696"/>
            <a:ext cx="8504506" cy="1553054"/>
          </a:xfrm>
          <a:prstGeom prst="rect">
            <a:avLst/>
          </a:prstGeom>
          <a:noFill/>
        </p:spPr>
        <p:txBody>
          <a:bodyPr wrap="square">
            <a:spAutoFit/>
          </a:bodyPr>
          <a:lstStyle/>
          <a:p>
            <a:pPr algn="just">
              <a:lnSpc>
                <a:spcPct val="150000"/>
              </a:lnSpc>
              <a:buClrTx/>
              <a:defRPr/>
            </a:pPr>
            <a:r>
              <a:rPr lang="vi-VN" sz="2200" dirty="0">
                <a:latin typeface="+mn-lt"/>
              </a:rPr>
              <a:t>Hình 20 mô tả mặt cắt dọc phần nổi trên mặt nước của một chiếc tàu </a:t>
            </a:r>
            <a:r>
              <a:rPr lang="vi-VN" sz="2200" dirty="0" err="1">
                <a:latin typeface="+mn-lt"/>
              </a:rPr>
              <a:t>thuỷ</a:t>
            </a:r>
            <a:r>
              <a:rPr lang="vi-VN" sz="2200" dirty="0">
                <a:latin typeface="+mn-lt"/>
              </a:rPr>
              <a:t>. Tính chu vi mặt cắt dọc phần nổi trên mặt nước của chiếc tàu </a:t>
            </a:r>
            <a:r>
              <a:rPr lang="vi-VN" sz="2200" dirty="0" err="1">
                <a:latin typeface="+mn-lt"/>
              </a:rPr>
              <a:t>thuỷ</a:t>
            </a:r>
            <a:r>
              <a:rPr lang="vi-VN" sz="2200" dirty="0">
                <a:latin typeface="+mn-lt"/>
              </a:rPr>
              <a:t> đó (làm tròn kết quả đến hàng phần mười của mét).</a:t>
            </a:r>
            <a:endParaRPr lang="en-US" sz="2200" kern="1200" dirty="0">
              <a:solidFill>
                <a:prstClr val="black"/>
              </a:solidFill>
              <a:latin typeface="+mn-lt"/>
              <a:ea typeface="+mn-ea"/>
              <a:cs typeface="Arial" panose="020B0604020202020204" pitchFamily="34" charset="0"/>
            </a:endParaRPr>
          </a:p>
        </p:txBody>
      </p:sp>
      <p:pic>
        <p:nvPicPr>
          <p:cNvPr id="14" name="Picture 13">
            <a:extLst>
              <a:ext uri="{FF2B5EF4-FFF2-40B4-BE49-F238E27FC236}">
                <a16:creationId xmlns:a16="http://schemas.microsoft.com/office/drawing/2014/main" id="{B50038F5-6915-E225-4F14-9B2E66399ECB}"/>
              </a:ext>
            </a:extLst>
          </p:cNvPr>
          <p:cNvPicPr>
            <a:picLocks noChangeAspect="1"/>
          </p:cNvPicPr>
          <p:nvPr/>
        </p:nvPicPr>
        <p:blipFill>
          <a:blip r:embed="rId3"/>
          <a:stretch>
            <a:fillRect/>
          </a:stretch>
        </p:blipFill>
        <p:spPr>
          <a:xfrm>
            <a:off x="7511914" y="69054"/>
            <a:ext cx="1726425" cy="971114"/>
          </a:xfrm>
          <a:prstGeom prst="rect">
            <a:avLst/>
          </a:prstGeom>
        </p:spPr>
      </p:pic>
      <p:pic>
        <p:nvPicPr>
          <p:cNvPr id="12" name="Picture 11">
            <a:extLst>
              <a:ext uri="{FF2B5EF4-FFF2-40B4-BE49-F238E27FC236}">
                <a16:creationId xmlns:a16="http://schemas.microsoft.com/office/drawing/2014/main" id="{2E2F1F9A-9D7C-43EE-A24C-99ED4AA9A3D5}"/>
              </a:ext>
            </a:extLst>
          </p:cNvPr>
          <p:cNvPicPr>
            <a:picLocks noChangeAspect="1"/>
          </p:cNvPicPr>
          <p:nvPr/>
        </p:nvPicPr>
        <p:blipFill rotWithShape="1">
          <a:blip r:embed="rId4"/>
          <a:srcRect l="14594" t="28859" r="14190"/>
          <a:stretch/>
        </p:blipFill>
        <p:spPr>
          <a:xfrm>
            <a:off x="1315994" y="2760902"/>
            <a:ext cx="6512011" cy="1958302"/>
          </a:xfrm>
          <a:prstGeom prst="rect">
            <a:avLst/>
          </a:prstGeom>
        </p:spPr>
      </p:pic>
    </p:spTree>
    <p:extLst>
      <p:ext uri="{BB962C8B-B14F-4D97-AF65-F5344CB8AC3E}">
        <p14:creationId xmlns:p14="http://schemas.microsoft.com/office/powerpoint/2010/main" val="294822366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4" name="TextBox 3">
            <a:extLst>
              <a:ext uri="{FF2B5EF4-FFF2-40B4-BE49-F238E27FC236}">
                <a16:creationId xmlns:a16="http://schemas.microsoft.com/office/drawing/2014/main" id="{F3846659-0398-2B81-27A6-A2E6EEA36C96}"/>
              </a:ext>
            </a:extLst>
          </p:cNvPr>
          <p:cNvSpPr txBox="1"/>
          <p:nvPr/>
        </p:nvSpPr>
        <p:spPr>
          <a:xfrm>
            <a:off x="468663" y="279677"/>
            <a:ext cx="3141906"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kumimoji="0" lang="nl-NL" sz="2000" b="1" i="0" u="none" strike="noStrike" kern="1200" cap="none" spc="0" normalizeH="0" baseline="0" dirty="0">
                <a:ln>
                  <a:noFill/>
                </a:ln>
                <a:effectLst/>
                <a:uLnTx/>
                <a:uFillTx/>
                <a:latin typeface="+mj-lt"/>
                <a:ea typeface="+mn-ea"/>
                <a:cs typeface="Arial" panose="020B0604020202020204" pitchFamily="34" charset="0"/>
              </a:rPr>
              <a:t>100</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0" name="Oval Callout 29">
            <a:extLst>
              <a:ext uri="{FF2B5EF4-FFF2-40B4-BE49-F238E27FC236}">
                <a16:creationId xmlns:a16="http://schemas.microsoft.com/office/drawing/2014/main" id="{0B72D959-AFBB-26A1-AA5E-7C421230A9F5}"/>
              </a:ext>
            </a:extLst>
          </p:cNvPr>
          <p:cNvSpPr/>
          <p:nvPr/>
        </p:nvSpPr>
        <p:spPr>
          <a:xfrm>
            <a:off x="4085623" y="780895"/>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476F27B-9DB6-DDCB-0289-DBD563269F19}"/>
              </a:ext>
            </a:extLst>
          </p:cNvPr>
          <p:cNvSpPr txBox="1"/>
          <p:nvPr/>
        </p:nvSpPr>
        <p:spPr>
          <a:xfrm>
            <a:off x="632154" y="1321345"/>
            <a:ext cx="7879690" cy="966290"/>
          </a:xfrm>
          <a:prstGeom prst="rect">
            <a:avLst/>
          </a:prstGeom>
          <a:noFill/>
        </p:spPr>
        <p:txBody>
          <a:bodyPr wrap="square">
            <a:spAutoFit/>
          </a:bodyPr>
          <a:lstStyle/>
          <a:p>
            <a:pPr algn="just">
              <a:lnSpc>
                <a:spcPct val="150000"/>
              </a:lnSpc>
              <a:spcBef>
                <a:spcPts val="100"/>
              </a:spcBef>
              <a:spcAft>
                <a:spcPts val="100"/>
              </a:spcAft>
            </a:pPr>
            <a:r>
              <a:rPr lang="fr-FR" sz="2000" kern="100" dirty="0" err="1">
                <a:latin typeface="+mj-lt"/>
                <a:ea typeface="Calibri" panose="020F0502020204030204" pitchFamily="34" charset="0"/>
                <a:cs typeface="Times New Roman" panose="02020603050405020304" pitchFamily="18" charset="0"/>
              </a:rPr>
              <a:t>Giả</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sử</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mặt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cắt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dọc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phần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nổi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trên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mặt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nước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cả</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tàu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thủy</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được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mô</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tả</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như</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hình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vẽ</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dưới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đây</a:t>
            </a:r>
            <a:r>
              <a:rPr lang="fr-FR" sz="20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C62C6CAA-CEAA-8804-F08D-1791574C5B5E}"/>
              </a:ext>
            </a:extLst>
          </p:cNvPr>
          <p:cNvPicPr>
            <a:picLocks noChangeAspect="1"/>
          </p:cNvPicPr>
          <p:nvPr/>
        </p:nvPicPr>
        <p:blipFill>
          <a:blip r:embed="rId3"/>
          <a:stretch>
            <a:fillRect/>
          </a:stretch>
        </p:blipFill>
        <p:spPr>
          <a:xfrm>
            <a:off x="7511914" y="69054"/>
            <a:ext cx="1726425" cy="971114"/>
          </a:xfrm>
          <a:prstGeom prst="rect">
            <a:avLst/>
          </a:prstGeom>
        </p:spPr>
      </p:pic>
      <p:pic>
        <p:nvPicPr>
          <p:cNvPr id="2" name="Picture 1" descr="Bài 3 trang 100 Toán 8 Tập 1 Cánh diều | Giải Toán 8">
            <a:extLst>
              <a:ext uri="{FF2B5EF4-FFF2-40B4-BE49-F238E27FC236}">
                <a16:creationId xmlns:a16="http://schemas.microsoft.com/office/drawing/2014/main" id="{C92A7493-03F5-97BF-8CA1-6C610AF49D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6321" y="2232252"/>
            <a:ext cx="4491355" cy="1295400"/>
          </a:xfrm>
          <a:prstGeom prst="rect">
            <a:avLst/>
          </a:prstGeom>
          <a:noFill/>
          <a:ln>
            <a:no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3B80A9-58F4-4E4C-B1CA-3476FCB9484C}"/>
                  </a:ext>
                </a:extLst>
              </p:cNvPr>
              <p:cNvSpPr txBox="1"/>
              <p:nvPr/>
            </p:nvSpPr>
            <p:spPr>
              <a:xfrm>
                <a:off x="632154" y="3701045"/>
                <a:ext cx="7414948" cy="1012137"/>
              </a:xfrm>
              <a:prstGeom prst="rect">
                <a:avLst/>
              </a:prstGeom>
              <a:noFill/>
            </p:spPr>
            <p:txBody>
              <a:bodyPr wrap="square">
                <a:spAutoFit/>
              </a:bodyPr>
              <a:lstStyle/>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𝐴𝐻𝐵</m:t>
                    </m:r>
                  </m:oMath>
                </a14:m>
                <a:r>
                  <a:rPr lang="fr-FR" sz="2000" kern="100" dirty="0">
                    <a:effectLst/>
                    <a:latin typeface="+mj-lt"/>
                    <a:ea typeface="Calibri" panose="020F0502020204030204" pitchFamily="34" charset="0"/>
                    <a:cs typeface="Times New Roman" panose="02020603050405020304" pitchFamily="18" charset="0"/>
                  </a:rPr>
                  <a:t> c</a:t>
                </a:r>
                <a:r>
                  <a:rPr lang="fr-FR" sz="2000" kern="100" dirty="0">
                    <a:latin typeface="+mj-lt"/>
                    <a:ea typeface="Calibri" panose="020F0502020204030204" pitchFamily="34" charset="0"/>
                    <a:cs typeface="Times New Roman" panose="02020603050405020304" pitchFamily="18" charset="0"/>
                  </a:rPr>
                  <a:t>ó</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𝐻</m:t>
                        </m:r>
                      </m:e>
                    </m:acc>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áp</a:t>
                </a:r>
                <a:r>
                  <a:rPr lang="fr-FR" sz="2000" kern="100" dirty="0">
                    <a:effectLst/>
                    <a:latin typeface="+mj-lt"/>
                    <a:ea typeface="Calibri" panose="020F0502020204030204" pitchFamily="34" charset="0"/>
                    <a:cs typeface="Times New Roman" panose="02020603050405020304" pitchFamily="18" charset="0"/>
                  </a:rPr>
                  <a:t> </a:t>
                </a:r>
                <a:r>
                  <a:rPr lang="vi-VN" sz="2000" kern="100" dirty="0">
                    <a:effectLst/>
                    <a:latin typeface="+mj-lt"/>
                    <a:ea typeface="Calibri" panose="020F0502020204030204" pitchFamily="34" charset="0"/>
                    <a:cs typeface="Times New Roman" panose="02020603050405020304" pitchFamily="18" charset="0"/>
                  </a:rPr>
                  <a:t>d</a:t>
                </a:r>
                <a:r>
                  <a:rPr lang="fr-FR" sz="2000" kern="100" dirty="0" err="1">
                    <a:effectLst/>
                    <a:latin typeface="+mj-lt"/>
                    <a:ea typeface="Calibri" panose="020F0502020204030204" pitchFamily="34" charset="0"/>
                    <a:cs typeface="Times New Roman" panose="02020603050405020304" pitchFamily="18" charset="0"/>
                  </a:rPr>
                  <a:t>ụng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định</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lí</a:t>
                </a:r>
                <a:r>
                  <a:rPr lang="fr-FR" sz="2000" kern="100" dirty="0">
                    <a:effectLst/>
                    <a:latin typeface="+mj-lt"/>
                    <a:ea typeface="Calibri" panose="020F0502020204030204" pitchFamily="34" charset="0"/>
                    <a:cs typeface="Times New Roman" panose="02020603050405020304" pitchFamily="18" charset="0"/>
                  </a:rPr>
                  <a:t> Pythagore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𝐻</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5,6</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8,4</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=101,92</m:t>
                    </m:r>
                  </m:oMath>
                </a14:m>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101,92</m:t>
                        </m:r>
                      </m:e>
                    </m:rad>
                  </m:oMath>
                </a14:m>
                <a:r>
                  <a:rPr lang="fr-FR" sz="2000" kern="100" dirty="0">
                    <a:effectLst/>
                    <a:latin typeface="+mj-lt"/>
                    <a:ea typeface="Calibri" panose="020F0502020204030204" pitchFamily="34" charset="0"/>
                    <a:cs typeface="Times New Roman" panose="02020603050405020304" pitchFamily="18" charset="0"/>
                  </a:rPr>
                  <a:t> (m)</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F3B80A9-58F4-4E4C-B1CA-3476FCB9484C}"/>
                  </a:ext>
                </a:extLst>
              </p:cNvPr>
              <p:cNvSpPr txBox="1">
                <a:spLocks noRot="1" noChangeAspect="1" noMove="1" noResize="1" noEditPoints="1" noAdjustHandles="1" noChangeArrowheads="1" noChangeShapeType="1" noTextEdit="1"/>
              </p:cNvSpPr>
              <p:nvPr/>
            </p:nvSpPr>
            <p:spPr>
              <a:xfrm>
                <a:off x="632154" y="3701045"/>
                <a:ext cx="7414948" cy="1012137"/>
              </a:xfrm>
              <a:prstGeom prst="rect">
                <a:avLst/>
              </a:prstGeom>
              <a:blipFill>
                <a:blip r:embed="rId5"/>
                <a:stretch>
                  <a:fillRect l="-905" b="-10241"/>
                </a:stretch>
              </a:blipFill>
            </p:spPr>
            <p:txBody>
              <a:bodyPr/>
              <a:lstStyle/>
              <a:p>
                <a:r>
                  <a:rPr lang="en-US">
                    <a:noFill/>
                  </a:rPr>
                  <a:t> </a:t>
                </a:r>
              </a:p>
            </p:txBody>
          </p:sp>
        </mc:Fallback>
      </mc:AlternateContent>
    </p:spTree>
    <p:extLst>
      <p:ext uri="{BB962C8B-B14F-4D97-AF65-F5344CB8AC3E}">
        <p14:creationId xmlns:p14="http://schemas.microsoft.com/office/powerpoint/2010/main" val="3982047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p:cTn id="1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4" name="TextBox 3">
            <a:extLst>
              <a:ext uri="{FF2B5EF4-FFF2-40B4-BE49-F238E27FC236}">
                <a16:creationId xmlns:a16="http://schemas.microsoft.com/office/drawing/2014/main" id="{F3846659-0398-2B81-27A6-A2E6EEA36C96}"/>
              </a:ext>
            </a:extLst>
          </p:cNvPr>
          <p:cNvSpPr txBox="1"/>
          <p:nvPr/>
        </p:nvSpPr>
        <p:spPr>
          <a:xfrm>
            <a:off x="468663" y="279677"/>
            <a:ext cx="3141906"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kumimoji="0" lang="nl-NL" sz="2000" b="1" i="0" u="none" strike="noStrike" kern="1200" cap="none" spc="0" normalizeH="0" baseline="0" dirty="0">
                <a:ln>
                  <a:noFill/>
                </a:ln>
                <a:effectLst/>
                <a:uLnTx/>
                <a:uFillTx/>
                <a:latin typeface="+mj-lt"/>
                <a:ea typeface="+mn-ea"/>
                <a:cs typeface="Arial" panose="020B0604020202020204" pitchFamily="34" charset="0"/>
              </a:rPr>
              <a:t>100</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0" name="Oval Callout 29">
            <a:extLst>
              <a:ext uri="{FF2B5EF4-FFF2-40B4-BE49-F238E27FC236}">
                <a16:creationId xmlns:a16="http://schemas.microsoft.com/office/drawing/2014/main" id="{0B72D959-AFBB-26A1-AA5E-7C421230A9F5}"/>
              </a:ext>
            </a:extLst>
          </p:cNvPr>
          <p:cNvSpPr/>
          <p:nvPr/>
        </p:nvSpPr>
        <p:spPr>
          <a:xfrm>
            <a:off x="4085622" y="507624"/>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76F27B-9DB6-DDCB-0289-DBD563269F19}"/>
                  </a:ext>
                </a:extLst>
              </p:cNvPr>
              <p:cNvSpPr txBox="1"/>
              <p:nvPr/>
            </p:nvSpPr>
            <p:spPr>
              <a:xfrm>
                <a:off x="835742" y="2342488"/>
                <a:ext cx="7727489" cy="2479525"/>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𝐶𝐷𝐾</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accPr>
                      <m:e>
                        <m:r>
                          <a:rPr lang="fr-FR" sz="2000" i="1" kern="100">
                            <a:latin typeface="Cambria Math" panose="02040503050406030204" pitchFamily="18" charset="0"/>
                            <a:ea typeface="Calibri" panose="020F0502020204030204" pitchFamily="34" charset="0"/>
                            <a:cs typeface="Times New Roman" panose="02020603050405020304" pitchFamily="18" charset="0"/>
                          </a:rPr>
                          <m:t>𝐾</m:t>
                        </m:r>
                      </m:e>
                    </m:acc>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90</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áp</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dụng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lí</a:t>
                </a:r>
                <a:r>
                  <a:rPr lang="fr-FR" sz="2000" kern="100" dirty="0">
                    <a:latin typeface="+mj-lt"/>
                    <a:ea typeface="Calibri" panose="020F0502020204030204" pitchFamily="34" charset="0"/>
                    <a:cs typeface="Times New Roman" panose="02020603050405020304" pitchFamily="18" charset="0"/>
                  </a:rPr>
                  <a:t> Pythagore</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𝐷</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𝐾</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𝐾</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𝐷</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16,2</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10,8</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=379,08</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𝐶𝐷</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kern="100">
                            <a:latin typeface="Cambria Math" panose="02040503050406030204" pitchFamily="18" charset="0"/>
                            <a:ea typeface="Calibri" panose="020F0502020204030204" pitchFamily="34" charset="0"/>
                            <a:cs typeface="Times New Roman" panose="02020603050405020304" pitchFamily="18" charset="0"/>
                          </a:rPr>
                          <m:t>379,08</m:t>
                        </m:r>
                      </m:e>
                    </m:rad>
                  </m:oMath>
                </a14:m>
                <a:r>
                  <a:rPr lang="fr-FR" sz="2000" kern="100" dirty="0">
                    <a:latin typeface="+mj-lt"/>
                    <a:ea typeface="Calibri" panose="020F0502020204030204" pitchFamily="34" charset="0"/>
                    <a:cs typeface="Times New Roman" panose="02020603050405020304" pitchFamily="18" charset="0"/>
                  </a:rPr>
                  <a:t> (m)</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Ta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 </a:t>
                </a:r>
              </a:p>
              <a:p>
                <a:pPr algn="just">
                  <a:lnSpc>
                    <a:spcPct val="150000"/>
                  </a:lnSpc>
                  <a:spcBef>
                    <a:spcPts val="100"/>
                  </a:spcBef>
                  <a:spcAft>
                    <a:spcPts val="100"/>
                  </a:spcAft>
                </a:pP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𝐴𝐼</m:t>
                    </m:r>
                    <m:r>
                      <a:rPr lang="fr-FR" sz="2000" i="1" kern="100">
                        <a:latin typeface="Cambria Math" panose="02040503050406030204" pitchFamily="18" charset="0"/>
                        <a:ea typeface="Calibri" panose="020F0502020204030204" pitchFamily="34" charset="0"/>
                        <a:cs typeface="Times New Roman" panose="02020603050405020304" pitchFamily="18" charset="0"/>
                      </a:rPr>
                      <m:t> = </m:t>
                    </m:r>
                    <m:r>
                      <a:rPr lang="fr-FR" sz="2000" i="1" kern="100">
                        <a:latin typeface="Cambria Math" panose="02040503050406030204" pitchFamily="18" charset="0"/>
                        <a:ea typeface="Calibri" panose="020F0502020204030204" pitchFamily="34" charset="0"/>
                        <a:cs typeface="Times New Roman" panose="02020603050405020304" pitchFamily="18" charset="0"/>
                      </a:rPr>
                      <m:t>𝐻𝐾</m:t>
                    </m:r>
                    <m:r>
                      <a:rPr lang="fr-FR" sz="2000" i="1" kern="100">
                        <a:latin typeface="Cambria Math" panose="02040503050406030204" pitchFamily="18" charset="0"/>
                        <a:ea typeface="Calibri" panose="020F0502020204030204" pitchFamily="34" charset="0"/>
                        <a:cs typeface="Times New Roman" panose="02020603050405020304" pitchFamily="18" charset="0"/>
                      </a:rPr>
                      <m:t> = </m:t>
                    </m:r>
                    <m:r>
                      <a:rPr lang="fr-FR" sz="2000" i="1" kern="100">
                        <a:latin typeface="Cambria Math" panose="02040503050406030204" pitchFamily="18" charset="0"/>
                        <a:ea typeface="Calibri" panose="020F0502020204030204" pitchFamily="34" charset="0"/>
                        <a:cs typeface="Times New Roman" panose="02020603050405020304" pitchFamily="18" charset="0"/>
                      </a:rPr>
                      <m:t>𝐻𝐵</m:t>
                    </m:r>
                    <m:r>
                      <a:rPr lang="fr-FR" sz="2000" i="1" kern="100">
                        <a:latin typeface="Cambria Math" panose="02040503050406030204" pitchFamily="18" charset="0"/>
                        <a:ea typeface="Calibri" panose="020F0502020204030204" pitchFamily="34" charset="0"/>
                        <a:cs typeface="Times New Roman" panose="02020603050405020304" pitchFamily="18" charset="0"/>
                      </a:rPr>
                      <m:t> + </m:t>
                    </m:r>
                    <m:r>
                      <a:rPr lang="fr-FR" sz="2000" i="1" kern="100">
                        <a:latin typeface="Cambria Math" panose="02040503050406030204" pitchFamily="18" charset="0"/>
                        <a:ea typeface="Calibri" panose="020F0502020204030204" pitchFamily="34" charset="0"/>
                        <a:cs typeface="Times New Roman" panose="02020603050405020304" pitchFamily="18" charset="0"/>
                      </a:rPr>
                      <m:t>𝐵𝐶</m:t>
                    </m:r>
                    <m:r>
                      <a:rPr lang="fr-FR" sz="2000" i="1" kern="100">
                        <a:latin typeface="Cambria Math" panose="02040503050406030204" pitchFamily="18" charset="0"/>
                        <a:ea typeface="Calibri" panose="020F0502020204030204" pitchFamily="34" charset="0"/>
                        <a:cs typeface="Times New Roman" panose="02020603050405020304" pitchFamily="18" charset="0"/>
                      </a:rPr>
                      <m:t> + </m:t>
                    </m:r>
                    <m:r>
                      <a:rPr lang="fr-FR" sz="2000" i="1" kern="100">
                        <a:latin typeface="Cambria Math" panose="02040503050406030204" pitchFamily="18" charset="0"/>
                        <a:ea typeface="Calibri" panose="020F0502020204030204" pitchFamily="34" charset="0"/>
                        <a:cs typeface="Times New Roman" panose="02020603050405020304" pitchFamily="18" charset="0"/>
                      </a:rPr>
                      <m:t>𝐶𝐾</m:t>
                    </m:r>
                    <m:r>
                      <a:rPr lang="fr-FR" sz="2000" i="1" kern="100">
                        <a:latin typeface="Cambria Math" panose="02040503050406030204" pitchFamily="18" charset="0"/>
                        <a:ea typeface="Calibri" panose="020F0502020204030204" pitchFamily="34" charset="0"/>
                        <a:cs typeface="Times New Roman" panose="02020603050405020304" pitchFamily="18" charset="0"/>
                      </a:rPr>
                      <m:t> = 8,4 + 24 + 16,2 = 48,6 (</m:t>
                    </m:r>
                    <m:r>
                      <a:rPr lang="fr-FR" sz="2000" i="1" kern="100">
                        <a:latin typeface="Cambria Math" panose="02040503050406030204" pitchFamily="18" charset="0"/>
                        <a:ea typeface="Calibri" panose="020F0502020204030204" pitchFamily="34" charset="0"/>
                        <a:cs typeface="Times New Roman" panose="02020603050405020304" pitchFamily="18" charset="0"/>
                      </a:rPr>
                      <m:t>𝑚</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𝐷𝐼</m:t>
                    </m:r>
                    <m:r>
                      <a:rPr lang="fr-FR" sz="2000" i="1" kern="100">
                        <a:latin typeface="Cambria Math" panose="02040503050406030204" pitchFamily="18" charset="0"/>
                        <a:ea typeface="Calibri" panose="020F0502020204030204" pitchFamily="34" charset="0"/>
                        <a:cs typeface="Times New Roman" panose="02020603050405020304" pitchFamily="18" charset="0"/>
                      </a:rPr>
                      <m:t> = </m:t>
                    </m:r>
                    <m:r>
                      <a:rPr lang="nl-NL" sz="2000" i="1" kern="100">
                        <a:latin typeface="Cambria Math" panose="02040503050406030204" pitchFamily="18" charset="0"/>
                        <a:ea typeface="Calibri" panose="020F0502020204030204" pitchFamily="34" charset="0"/>
                        <a:cs typeface="Times New Roman" panose="02020603050405020304" pitchFamily="18" charset="0"/>
                      </a:rPr>
                      <m:t>𝐷𝐾</m:t>
                    </m:r>
                    <m:r>
                      <a:rPr lang="fr-FR" sz="2000" i="1" kern="100">
                        <a:latin typeface="Cambria Math" panose="02040503050406030204" pitchFamily="18" charset="0"/>
                        <a:ea typeface="Calibri" panose="020F0502020204030204" pitchFamily="34" charset="0"/>
                        <a:cs typeface="Times New Roman" panose="02020603050405020304" pitchFamily="18" charset="0"/>
                      </a:rPr>
                      <m:t> – </m:t>
                    </m:r>
                    <m:r>
                      <a:rPr lang="nl-NL" sz="2000" i="1" kern="100">
                        <a:latin typeface="Cambria Math" panose="02040503050406030204" pitchFamily="18" charset="0"/>
                        <a:ea typeface="Calibri" panose="020F0502020204030204" pitchFamily="34" charset="0"/>
                        <a:cs typeface="Times New Roman" panose="02020603050405020304" pitchFamily="18" charset="0"/>
                      </a:rPr>
                      <m:t>𝐼𝐾</m:t>
                    </m:r>
                    <m:r>
                      <a:rPr lang="fr-FR" sz="2000" i="1" kern="100">
                        <a:latin typeface="Cambria Math" panose="02040503050406030204" pitchFamily="18" charset="0"/>
                        <a:ea typeface="Calibri" panose="020F0502020204030204" pitchFamily="34" charset="0"/>
                        <a:cs typeface="Times New Roman" panose="02020603050405020304" pitchFamily="18" charset="0"/>
                      </a:rPr>
                      <m:t> = </m:t>
                    </m:r>
                    <m:r>
                      <a:rPr lang="nl-NL" sz="2000" i="1" kern="100">
                        <a:latin typeface="Cambria Math" panose="02040503050406030204" pitchFamily="18" charset="0"/>
                        <a:ea typeface="Calibri" panose="020F0502020204030204" pitchFamily="34" charset="0"/>
                        <a:cs typeface="Times New Roman" panose="02020603050405020304" pitchFamily="18" charset="0"/>
                      </a:rPr>
                      <m:t>𝐷𝐾</m:t>
                    </m:r>
                    <m:r>
                      <a:rPr lang="fr-FR" sz="2000" i="1" kern="100">
                        <a:latin typeface="Cambria Math" panose="02040503050406030204" pitchFamily="18" charset="0"/>
                        <a:ea typeface="Calibri" panose="020F0502020204030204" pitchFamily="34" charset="0"/>
                        <a:cs typeface="Times New Roman" panose="02020603050405020304" pitchFamily="18" charset="0"/>
                      </a:rPr>
                      <m:t> – </m:t>
                    </m:r>
                    <m:r>
                      <a:rPr lang="nl-NL" sz="2000" i="1" kern="100">
                        <a:latin typeface="Cambria Math" panose="02040503050406030204" pitchFamily="18" charset="0"/>
                        <a:ea typeface="Calibri" panose="020F0502020204030204" pitchFamily="34" charset="0"/>
                        <a:cs typeface="Times New Roman" panose="02020603050405020304" pitchFamily="18" charset="0"/>
                      </a:rPr>
                      <m:t>𝐴𝐻</m:t>
                    </m:r>
                    <m:r>
                      <a:rPr lang="fr-FR" sz="2000" i="1" kern="100">
                        <a:latin typeface="Cambria Math" panose="02040503050406030204" pitchFamily="18" charset="0"/>
                        <a:ea typeface="Calibri" panose="020F0502020204030204" pitchFamily="34" charset="0"/>
                        <a:cs typeface="Times New Roman" panose="02020603050405020304" pitchFamily="18" charset="0"/>
                      </a:rPr>
                      <m:t> = 10,8 – 5,6 = 5,2 (</m:t>
                    </m:r>
                    <m:r>
                      <a:rPr lang="nl-NL" sz="2000" i="1" kern="100">
                        <a:latin typeface="Cambria Math" panose="02040503050406030204" pitchFamily="18" charset="0"/>
                        <a:ea typeface="Calibri" panose="020F0502020204030204" pitchFamily="34" charset="0"/>
                        <a:cs typeface="Times New Roman" panose="02020603050405020304" pitchFamily="18" charset="0"/>
                      </a:rPr>
                      <m:t>𝑚</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476F27B-9DB6-DDCB-0289-DBD563269F19}"/>
                  </a:ext>
                </a:extLst>
              </p:cNvPr>
              <p:cNvSpPr txBox="1">
                <a:spLocks noRot="1" noChangeAspect="1" noMove="1" noResize="1" noEditPoints="1" noAdjustHandles="1" noChangeArrowheads="1" noChangeShapeType="1" noTextEdit="1"/>
              </p:cNvSpPr>
              <p:nvPr/>
            </p:nvSpPr>
            <p:spPr>
              <a:xfrm>
                <a:off x="835742" y="2342488"/>
                <a:ext cx="7727489" cy="2479525"/>
              </a:xfrm>
              <a:prstGeom prst="rect">
                <a:avLst/>
              </a:prstGeom>
              <a:blipFill>
                <a:blip r:embed="rId3"/>
                <a:stretch>
                  <a:fillRect l="-789" b="-1966"/>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62C6CAA-CEAA-8804-F08D-1791574C5B5E}"/>
              </a:ext>
            </a:extLst>
          </p:cNvPr>
          <p:cNvPicPr>
            <a:picLocks noChangeAspect="1"/>
          </p:cNvPicPr>
          <p:nvPr/>
        </p:nvPicPr>
        <p:blipFill>
          <a:blip r:embed="rId4"/>
          <a:stretch>
            <a:fillRect/>
          </a:stretch>
        </p:blipFill>
        <p:spPr>
          <a:xfrm>
            <a:off x="7511914" y="69054"/>
            <a:ext cx="1726425" cy="971114"/>
          </a:xfrm>
          <a:prstGeom prst="rect">
            <a:avLst/>
          </a:prstGeom>
        </p:spPr>
      </p:pic>
      <p:pic>
        <p:nvPicPr>
          <p:cNvPr id="3" name="Picture 2" descr="Bài 3 trang 100 Toán 8 Tập 1 Cánh diều | Giải Toán 8">
            <a:extLst>
              <a:ext uri="{FF2B5EF4-FFF2-40B4-BE49-F238E27FC236}">
                <a16:creationId xmlns:a16="http://schemas.microsoft.com/office/drawing/2014/main" id="{5380E8EA-F17A-11AA-8735-9BBC428AA0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26321" y="1062164"/>
            <a:ext cx="4491355" cy="1295400"/>
          </a:xfrm>
          <a:prstGeom prst="rect">
            <a:avLst/>
          </a:prstGeom>
          <a:noFill/>
          <a:ln>
            <a:noFill/>
          </a:ln>
        </p:spPr>
      </p:pic>
    </p:spTree>
    <p:extLst>
      <p:ext uri="{BB962C8B-B14F-4D97-AF65-F5344CB8AC3E}">
        <p14:creationId xmlns:p14="http://schemas.microsoft.com/office/powerpoint/2010/main" val="4176106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barn(inVertical)">
                                      <p:cBhvr>
                                        <p:cTn id="15" dur="500"/>
                                        <p:tgtEl>
                                          <p:spTgt spid="1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barn(inVertical)">
                                      <p:cBhvr>
                                        <p:cTn id="18" dur="500"/>
                                        <p:tgtEl>
                                          <p:spTgt spid="1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barn(inVertical)">
                                      <p:cBhvr>
                                        <p:cTn id="21"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4" name="TextBox 3">
            <a:extLst>
              <a:ext uri="{FF2B5EF4-FFF2-40B4-BE49-F238E27FC236}">
                <a16:creationId xmlns:a16="http://schemas.microsoft.com/office/drawing/2014/main" id="{F3846659-0398-2B81-27A6-A2E6EEA36C96}"/>
              </a:ext>
            </a:extLst>
          </p:cNvPr>
          <p:cNvSpPr txBox="1"/>
          <p:nvPr/>
        </p:nvSpPr>
        <p:spPr>
          <a:xfrm>
            <a:off x="468663" y="279677"/>
            <a:ext cx="3141906"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kumimoji="0" lang="nl-NL" sz="2000" b="1" i="0" u="none" strike="noStrike" kern="1200" cap="none" spc="0" normalizeH="0" baseline="0" dirty="0">
                <a:ln>
                  <a:noFill/>
                </a:ln>
                <a:effectLst/>
                <a:uLnTx/>
                <a:uFillTx/>
                <a:latin typeface="+mj-lt"/>
                <a:ea typeface="+mn-ea"/>
                <a:cs typeface="Arial" panose="020B0604020202020204" pitchFamily="34" charset="0"/>
              </a:rPr>
              <a:t>100</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0" name="Oval Callout 29">
            <a:extLst>
              <a:ext uri="{FF2B5EF4-FFF2-40B4-BE49-F238E27FC236}">
                <a16:creationId xmlns:a16="http://schemas.microsoft.com/office/drawing/2014/main" id="{0B72D959-AFBB-26A1-AA5E-7C421230A9F5}"/>
              </a:ext>
            </a:extLst>
          </p:cNvPr>
          <p:cNvSpPr/>
          <p:nvPr/>
        </p:nvSpPr>
        <p:spPr>
          <a:xfrm>
            <a:off x="4085619" y="76076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76F27B-9DB6-DDCB-0289-DBD563269F19}"/>
                  </a:ext>
                </a:extLst>
              </p:cNvPr>
              <p:cNvSpPr txBox="1"/>
              <p:nvPr/>
            </p:nvSpPr>
            <p:spPr>
              <a:xfrm>
                <a:off x="482889" y="2727651"/>
                <a:ext cx="8178214" cy="2034788"/>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𝐴𝐷𝐼</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vuông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tại</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𝐼</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áp</a:t>
                </a:r>
                <a:r>
                  <a:rPr lang="fr-FR" sz="2000" kern="100" dirty="0">
                    <a:latin typeface="+mj-lt"/>
                    <a:ea typeface="Calibri" panose="020F0502020204030204" pitchFamily="34" charset="0"/>
                    <a:cs typeface="Times New Roman" panose="02020603050405020304" pitchFamily="18" charset="0"/>
                  </a:rPr>
                  <a:t> </a:t>
                </a:r>
                <a:r>
                  <a:rPr lang="vi-VN" sz="2000" kern="100" dirty="0">
                    <a:latin typeface="+mj-lt"/>
                    <a:ea typeface="Calibri" panose="020F0502020204030204" pitchFamily="34" charset="0"/>
                    <a:cs typeface="Times New Roman" panose="02020603050405020304" pitchFamily="18" charset="0"/>
                  </a:rPr>
                  <a:t>d</a:t>
                </a:r>
                <a:r>
                  <a:rPr lang="fr-FR" sz="2000" kern="100" dirty="0" err="1">
                    <a:latin typeface="+mj-lt"/>
                    <a:ea typeface="Calibri" panose="020F0502020204030204" pitchFamily="34" charset="0"/>
                    <a:cs typeface="Times New Roman" panose="02020603050405020304" pitchFamily="18" charset="0"/>
                  </a:rPr>
                  <a:t>ụng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lí</a:t>
                </a:r>
                <a:r>
                  <a:rPr lang="fr-FR" sz="2000" kern="100" dirty="0">
                    <a:latin typeface="+mj-lt"/>
                    <a:ea typeface="Calibri" panose="020F0502020204030204" pitchFamily="34" charset="0"/>
                    <a:cs typeface="Times New Roman" panose="02020603050405020304" pitchFamily="18" charset="0"/>
                  </a:rPr>
                  <a:t> Pythagore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𝐷</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𝐼</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𝐷</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𝐼</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48,6</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5,2</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=2389</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𝐴𝐷</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kern="100">
                            <a:latin typeface="Cambria Math" panose="02040503050406030204" pitchFamily="18" charset="0"/>
                            <a:ea typeface="Calibri" panose="020F0502020204030204" pitchFamily="34" charset="0"/>
                            <a:cs typeface="Times New Roman" panose="02020603050405020304" pitchFamily="18" charset="0"/>
                          </a:rPr>
                          <m:t>2389</m:t>
                        </m:r>
                      </m:e>
                    </m:rad>
                  </m:oMath>
                </a14:m>
                <a:r>
                  <a:rPr lang="fr-FR" sz="2000" kern="100" dirty="0">
                    <a:latin typeface="+mj-lt"/>
                    <a:ea typeface="Calibri" panose="020F0502020204030204" pitchFamily="34" charset="0"/>
                    <a:cs typeface="Times New Roman" panose="02020603050405020304" pitchFamily="18" charset="0"/>
                  </a:rPr>
                  <a:t> (m)</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Chu vi </a:t>
                </a:r>
                <a:r>
                  <a:rPr lang="fr-FR" sz="2000" kern="100" dirty="0" err="1">
                    <a:latin typeface="+mj-lt"/>
                    <a:ea typeface="Calibri" panose="020F0502020204030204" pitchFamily="34" charset="0"/>
                    <a:cs typeface="Times New Roman" panose="02020603050405020304" pitchFamily="18" charset="0"/>
                  </a:rPr>
                  <a:t>mặt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cắt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dọc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phần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nổi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trên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mặt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nước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chiếc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tàu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thuỷ</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đó</a:t>
                </a:r>
                <a:r>
                  <a:rPr lang="fr-FR" sz="2000" kern="100" dirty="0">
                    <a:latin typeface="+mj-lt"/>
                    <a:ea typeface="Calibri" panose="020F0502020204030204" pitchFamily="34" charset="0"/>
                    <a:cs typeface="Times New Roman" panose="02020603050405020304" pitchFamily="18" charset="0"/>
                  </a:rPr>
                  <a:t> là:</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𝐵𝐶</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𝐶𝐷</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𝐷𝐴</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kern="100">
                            <a:latin typeface="Cambria Math" panose="02040503050406030204" pitchFamily="18" charset="0"/>
                            <a:ea typeface="Calibri" panose="020F0502020204030204" pitchFamily="34" charset="0"/>
                            <a:cs typeface="Times New Roman" panose="02020603050405020304" pitchFamily="18" charset="0"/>
                          </a:rPr>
                          <m:t>101,92</m:t>
                        </m:r>
                      </m:e>
                    </m:rad>
                    <m:r>
                      <a:rPr lang="fr-FR" sz="2000" i="1" kern="100">
                        <a:latin typeface="Cambria Math" panose="02040503050406030204" pitchFamily="18" charset="0"/>
                        <a:ea typeface="Calibri" panose="020F0502020204030204" pitchFamily="34" charset="0"/>
                        <a:cs typeface="Times New Roman" panose="02020603050405020304" pitchFamily="18" charset="0"/>
                      </a:rPr>
                      <m:t>+24+</m:t>
                    </m:r>
                    <m:rad>
                      <m:radPr>
                        <m:degHide m:val="on"/>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kern="100">
                            <a:latin typeface="Cambria Math" panose="02040503050406030204" pitchFamily="18" charset="0"/>
                            <a:ea typeface="Calibri" panose="020F0502020204030204" pitchFamily="34" charset="0"/>
                            <a:cs typeface="Times New Roman" panose="02020603050405020304" pitchFamily="18" charset="0"/>
                          </a:rPr>
                          <m:t>379,08</m:t>
                        </m:r>
                      </m:e>
                    </m:rad>
                    <m:r>
                      <a:rPr lang="fr-FR" sz="2000" i="1" kern="100">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kern="100">
                            <a:latin typeface="Cambria Math" panose="02040503050406030204" pitchFamily="18" charset="0"/>
                            <a:ea typeface="Calibri" panose="020F0502020204030204" pitchFamily="34" charset="0"/>
                            <a:cs typeface="Times New Roman" panose="02020603050405020304" pitchFamily="18" charset="0"/>
                          </a:rPr>
                          <m:t>2389</m:t>
                        </m:r>
                      </m:e>
                    </m:rad>
                    <m:r>
                      <a:rPr lang="fr-FR" sz="2000" i="1" kern="100">
                        <a:latin typeface="Cambria Math" panose="02040503050406030204" pitchFamily="18" charset="0"/>
                        <a:ea typeface="Calibri" panose="020F0502020204030204" pitchFamily="34" charset="0"/>
                        <a:cs typeface="Times New Roman" panose="02020603050405020304" pitchFamily="18" charset="0"/>
                      </a:rPr>
                      <m:t>≈102,4 (</m:t>
                    </m:r>
                    <m:r>
                      <a:rPr lang="fr-FR" sz="2000" i="1" kern="100">
                        <a:latin typeface="Cambria Math" panose="02040503050406030204" pitchFamily="18" charset="0"/>
                        <a:ea typeface="Calibri" panose="020F0502020204030204" pitchFamily="34" charset="0"/>
                        <a:cs typeface="Times New Roman" panose="02020603050405020304" pitchFamily="18" charset="0"/>
                      </a:rPr>
                      <m:t>𝑚</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476F27B-9DB6-DDCB-0289-DBD563269F19}"/>
                  </a:ext>
                </a:extLst>
              </p:cNvPr>
              <p:cNvSpPr txBox="1">
                <a:spLocks noRot="1" noChangeAspect="1" noMove="1" noResize="1" noEditPoints="1" noAdjustHandles="1" noChangeArrowheads="1" noChangeShapeType="1" noTextEdit="1"/>
              </p:cNvSpPr>
              <p:nvPr/>
            </p:nvSpPr>
            <p:spPr>
              <a:xfrm>
                <a:off x="482889" y="2727651"/>
                <a:ext cx="8178214" cy="2034788"/>
              </a:xfrm>
              <a:prstGeom prst="rect">
                <a:avLst/>
              </a:prstGeom>
              <a:blipFill>
                <a:blip r:embed="rId3"/>
                <a:stretch>
                  <a:fillRect l="-745" b="-2695"/>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62C6CAA-CEAA-8804-F08D-1791574C5B5E}"/>
              </a:ext>
            </a:extLst>
          </p:cNvPr>
          <p:cNvPicPr>
            <a:picLocks noChangeAspect="1"/>
          </p:cNvPicPr>
          <p:nvPr/>
        </p:nvPicPr>
        <p:blipFill>
          <a:blip r:embed="rId4"/>
          <a:stretch>
            <a:fillRect/>
          </a:stretch>
        </p:blipFill>
        <p:spPr>
          <a:xfrm>
            <a:off x="7511914" y="69054"/>
            <a:ext cx="1726425" cy="971114"/>
          </a:xfrm>
          <a:prstGeom prst="rect">
            <a:avLst/>
          </a:prstGeom>
        </p:spPr>
      </p:pic>
      <p:pic>
        <p:nvPicPr>
          <p:cNvPr id="2" name="Picture 1" descr="Bài 3 trang 100 Toán 8 Tập 1 Cánh diều | Giải Toán 8">
            <a:extLst>
              <a:ext uri="{FF2B5EF4-FFF2-40B4-BE49-F238E27FC236}">
                <a16:creationId xmlns:a16="http://schemas.microsoft.com/office/drawing/2014/main" id="{C455DECD-7B61-1DE4-AB81-FF75E818DD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26318" y="1432251"/>
            <a:ext cx="4491355" cy="1295400"/>
          </a:xfrm>
          <a:prstGeom prst="rect">
            <a:avLst/>
          </a:prstGeom>
          <a:noFill/>
          <a:ln>
            <a:noFill/>
          </a:ln>
        </p:spPr>
      </p:pic>
    </p:spTree>
    <p:extLst>
      <p:ext uri="{BB962C8B-B14F-4D97-AF65-F5344CB8AC3E}">
        <p14:creationId xmlns:p14="http://schemas.microsoft.com/office/powerpoint/2010/main" val="26480443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500"/>
                                        <p:tgtEl>
                                          <p:spTgt spid="1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circle(in)">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p:cTn id="15"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17" dur="500"/>
                                        <p:tgtEl>
                                          <p:spTgt spid="12">
                                            <p:txEl>
                                              <p:pRg st="2" end="2"/>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 calcmode="lin" valueType="num">
                                      <p:cBhvr>
                                        <p:cTn id="20"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0;p48">
            <a:extLst>
              <a:ext uri="{FF2B5EF4-FFF2-40B4-BE49-F238E27FC236}">
                <a16:creationId xmlns:a16="http://schemas.microsoft.com/office/drawing/2014/main" id="{064FB9B1-9FB2-E72E-8769-CC8A5050BBDC}"/>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latin typeface="Arial" panose="020B0604020202020204" pitchFamily="34" charset="0"/>
                <a:cs typeface="Arial" panose="020B0604020202020204" pitchFamily="34" charset="0"/>
              </a:rPr>
              <a:t>HƯỚNG DẪN VỀ NHÀ</a:t>
            </a:r>
          </a:p>
        </p:txBody>
      </p:sp>
      <p:grpSp>
        <p:nvGrpSpPr>
          <p:cNvPr id="3" name="Google Shape;1697;p48">
            <a:extLst>
              <a:ext uri="{FF2B5EF4-FFF2-40B4-BE49-F238E27FC236}">
                <a16:creationId xmlns:a16="http://schemas.microsoft.com/office/drawing/2014/main" id="{A7B29FA8-22D2-5790-FEB8-4EFDC3E8DB2C}"/>
              </a:ext>
            </a:extLst>
          </p:cNvPr>
          <p:cNvGrpSpPr/>
          <p:nvPr/>
        </p:nvGrpSpPr>
        <p:grpSpPr>
          <a:xfrm rot="1070920">
            <a:off x="7464697" y="665565"/>
            <a:ext cx="927917" cy="670973"/>
            <a:chOff x="5131350" y="539500"/>
            <a:chExt cx="3299425" cy="2385800"/>
          </a:xfrm>
        </p:grpSpPr>
        <p:sp>
          <p:nvSpPr>
            <p:cNvPr id="4" name="Google Shape;1698;p48">
              <a:extLst>
                <a:ext uri="{FF2B5EF4-FFF2-40B4-BE49-F238E27FC236}">
                  <a16:creationId xmlns:a16="http://schemas.microsoft.com/office/drawing/2014/main" id="{A2581689-A751-512C-4DBF-8D9159261952}"/>
                </a:ext>
              </a:extLst>
            </p:cNvPr>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99;p48">
              <a:extLst>
                <a:ext uri="{FF2B5EF4-FFF2-40B4-BE49-F238E27FC236}">
                  <a16:creationId xmlns:a16="http://schemas.microsoft.com/office/drawing/2014/main" id="{9AF91FCD-CE33-B56D-44D6-A4296253784B}"/>
                </a:ext>
              </a:extLst>
            </p:cNvPr>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00;p48">
              <a:extLst>
                <a:ext uri="{FF2B5EF4-FFF2-40B4-BE49-F238E27FC236}">
                  <a16:creationId xmlns:a16="http://schemas.microsoft.com/office/drawing/2014/main" id="{F4880083-CC82-EF72-4F8B-EF63E3F5D019}"/>
                </a:ext>
              </a:extLst>
            </p:cNvPr>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01;p48">
              <a:extLst>
                <a:ext uri="{FF2B5EF4-FFF2-40B4-BE49-F238E27FC236}">
                  <a16:creationId xmlns:a16="http://schemas.microsoft.com/office/drawing/2014/main" id="{02D38170-EC31-3592-0819-7FC2D7576219}"/>
                </a:ext>
              </a:extLst>
            </p:cNvPr>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02;p48">
              <a:extLst>
                <a:ext uri="{FF2B5EF4-FFF2-40B4-BE49-F238E27FC236}">
                  <a16:creationId xmlns:a16="http://schemas.microsoft.com/office/drawing/2014/main" id="{36243706-3493-58D7-5C33-419BB2E32421}"/>
                </a:ext>
              </a:extLst>
            </p:cNvPr>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03;p48">
              <a:extLst>
                <a:ext uri="{FF2B5EF4-FFF2-40B4-BE49-F238E27FC236}">
                  <a16:creationId xmlns:a16="http://schemas.microsoft.com/office/drawing/2014/main" id="{F974B2F1-432C-B4DA-64CF-7B671DFFB70C}"/>
                </a:ext>
              </a:extLst>
            </p:cNvPr>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04;p48">
              <a:extLst>
                <a:ext uri="{FF2B5EF4-FFF2-40B4-BE49-F238E27FC236}">
                  <a16:creationId xmlns:a16="http://schemas.microsoft.com/office/drawing/2014/main" id="{838086E8-8C5C-10C3-1392-09B95C01602A}"/>
                </a:ext>
              </a:extLst>
            </p:cNvPr>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5;p48">
              <a:extLst>
                <a:ext uri="{FF2B5EF4-FFF2-40B4-BE49-F238E27FC236}">
                  <a16:creationId xmlns:a16="http://schemas.microsoft.com/office/drawing/2014/main" id="{D6D067AD-9E65-25CE-2BC0-E09BCBADE381}"/>
                </a:ext>
              </a:extLst>
            </p:cNvPr>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06;p48">
              <a:extLst>
                <a:ext uri="{FF2B5EF4-FFF2-40B4-BE49-F238E27FC236}">
                  <a16:creationId xmlns:a16="http://schemas.microsoft.com/office/drawing/2014/main" id="{08647590-CD99-5A99-5A0E-FED1FC7A2876}"/>
                </a:ext>
              </a:extLst>
            </p:cNvPr>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7;p48">
              <a:extLst>
                <a:ext uri="{FF2B5EF4-FFF2-40B4-BE49-F238E27FC236}">
                  <a16:creationId xmlns:a16="http://schemas.microsoft.com/office/drawing/2014/main" id="{147175C5-AE0C-9166-D340-9880FAC4D477}"/>
                </a:ext>
              </a:extLst>
            </p:cNvPr>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8;p48">
              <a:extLst>
                <a:ext uri="{FF2B5EF4-FFF2-40B4-BE49-F238E27FC236}">
                  <a16:creationId xmlns:a16="http://schemas.microsoft.com/office/drawing/2014/main" id="{7858862A-9C8E-4A93-1F59-C6D27D9CFEA0}"/>
                </a:ext>
              </a:extLst>
            </p:cNvPr>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9;p48">
              <a:extLst>
                <a:ext uri="{FF2B5EF4-FFF2-40B4-BE49-F238E27FC236}">
                  <a16:creationId xmlns:a16="http://schemas.microsoft.com/office/drawing/2014/main" id="{C611366E-28F7-DFB8-787C-49623D8C917E}"/>
                </a:ext>
              </a:extLst>
            </p:cNvPr>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10;p48">
              <a:extLst>
                <a:ext uri="{FF2B5EF4-FFF2-40B4-BE49-F238E27FC236}">
                  <a16:creationId xmlns:a16="http://schemas.microsoft.com/office/drawing/2014/main" id="{CAB910CA-56A2-7FFE-9CBA-0212AD967E05}"/>
                </a:ext>
              </a:extLst>
            </p:cNvPr>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11;p48">
              <a:extLst>
                <a:ext uri="{FF2B5EF4-FFF2-40B4-BE49-F238E27FC236}">
                  <a16:creationId xmlns:a16="http://schemas.microsoft.com/office/drawing/2014/main" id="{CE34D9A7-46A6-1BDB-6788-6F99597B5DBB}"/>
                </a:ext>
              </a:extLst>
            </p:cNvPr>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12;p48">
              <a:extLst>
                <a:ext uri="{FF2B5EF4-FFF2-40B4-BE49-F238E27FC236}">
                  <a16:creationId xmlns:a16="http://schemas.microsoft.com/office/drawing/2014/main" id="{552B326C-8A09-A537-6F13-41B083899586}"/>
                </a:ext>
              </a:extLst>
            </p:cNvPr>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13;p48">
              <a:extLst>
                <a:ext uri="{FF2B5EF4-FFF2-40B4-BE49-F238E27FC236}">
                  <a16:creationId xmlns:a16="http://schemas.microsoft.com/office/drawing/2014/main" id="{D37335F5-95B3-6E21-1F6B-0023CD2910AA}"/>
                </a:ext>
              </a:extLst>
            </p:cNvPr>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4;p48">
              <a:extLst>
                <a:ext uri="{FF2B5EF4-FFF2-40B4-BE49-F238E27FC236}">
                  <a16:creationId xmlns:a16="http://schemas.microsoft.com/office/drawing/2014/main" id="{286CBB71-1151-AA10-8BBE-3F882F7F0BBF}"/>
                </a:ext>
              </a:extLst>
            </p:cNvPr>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5;p48">
              <a:extLst>
                <a:ext uri="{FF2B5EF4-FFF2-40B4-BE49-F238E27FC236}">
                  <a16:creationId xmlns:a16="http://schemas.microsoft.com/office/drawing/2014/main" id="{FBC2EAFD-3EA5-3F9F-2953-576B991DE9ED}"/>
                </a:ext>
              </a:extLst>
            </p:cNvPr>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6;p48">
              <a:extLst>
                <a:ext uri="{FF2B5EF4-FFF2-40B4-BE49-F238E27FC236}">
                  <a16:creationId xmlns:a16="http://schemas.microsoft.com/office/drawing/2014/main" id="{768C8134-FEDB-3ED3-9A84-9C9D1171F84E}"/>
                </a:ext>
              </a:extLst>
            </p:cNvPr>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17;p48">
              <a:extLst>
                <a:ext uri="{FF2B5EF4-FFF2-40B4-BE49-F238E27FC236}">
                  <a16:creationId xmlns:a16="http://schemas.microsoft.com/office/drawing/2014/main" id="{916B3281-E8E8-1DD7-C62F-47C0E28B616E}"/>
                </a:ext>
              </a:extLst>
            </p:cNvPr>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18;p48">
              <a:extLst>
                <a:ext uri="{FF2B5EF4-FFF2-40B4-BE49-F238E27FC236}">
                  <a16:creationId xmlns:a16="http://schemas.microsoft.com/office/drawing/2014/main" id="{4B999AA3-B5E3-A829-15E8-96AE03B07C2D}"/>
                </a:ext>
              </a:extLst>
            </p:cNvPr>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19;p48">
              <a:extLst>
                <a:ext uri="{FF2B5EF4-FFF2-40B4-BE49-F238E27FC236}">
                  <a16:creationId xmlns:a16="http://schemas.microsoft.com/office/drawing/2014/main" id="{0474DFBD-42B8-7A13-1124-9DEDB91DDDBC}"/>
                </a:ext>
              </a:extLst>
            </p:cNvPr>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20;p48">
              <a:extLst>
                <a:ext uri="{FF2B5EF4-FFF2-40B4-BE49-F238E27FC236}">
                  <a16:creationId xmlns:a16="http://schemas.microsoft.com/office/drawing/2014/main" id="{D0874B59-4158-AD8A-7763-926D984E79EB}"/>
                </a:ext>
              </a:extLst>
            </p:cNvPr>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1;p48">
              <a:extLst>
                <a:ext uri="{FF2B5EF4-FFF2-40B4-BE49-F238E27FC236}">
                  <a16:creationId xmlns:a16="http://schemas.microsoft.com/office/drawing/2014/main" id="{EB727BC3-502F-0D35-0753-2A567145846C}"/>
                </a:ext>
              </a:extLst>
            </p:cNvPr>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2;p48">
              <a:extLst>
                <a:ext uri="{FF2B5EF4-FFF2-40B4-BE49-F238E27FC236}">
                  <a16:creationId xmlns:a16="http://schemas.microsoft.com/office/drawing/2014/main" id="{6E1A04A1-0D87-351D-B84D-1E411243681C}"/>
                </a:ext>
              </a:extLst>
            </p:cNvPr>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23;p48">
              <a:extLst>
                <a:ext uri="{FF2B5EF4-FFF2-40B4-BE49-F238E27FC236}">
                  <a16:creationId xmlns:a16="http://schemas.microsoft.com/office/drawing/2014/main" id="{9A76594E-12E1-1050-800E-0D1A67BCA57B}"/>
                </a:ext>
              </a:extLst>
            </p:cNvPr>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24;p48">
              <a:extLst>
                <a:ext uri="{FF2B5EF4-FFF2-40B4-BE49-F238E27FC236}">
                  <a16:creationId xmlns:a16="http://schemas.microsoft.com/office/drawing/2014/main" id="{BB86E6B4-922A-E8A2-692F-0E19CB1D8191}"/>
                </a:ext>
              </a:extLst>
            </p:cNvPr>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25;p48">
              <a:extLst>
                <a:ext uri="{FF2B5EF4-FFF2-40B4-BE49-F238E27FC236}">
                  <a16:creationId xmlns:a16="http://schemas.microsoft.com/office/drawing/2014/main" id="{A224AD9E-336E-F2F3-D830-D3F2425558B9}"/>
                </a:ext>
              </a:extLst>
            </p:cNvPr>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26;p48">
              <a:extLst>
                <a:ext uri="{FF2B5EF4-FFF2-40B4-BE49-F238E27FC236}">
                  <a16:creationId xmlns:a16="http://schemas.microsoft.com/office/drawing/2014/main" id="{66DEFBCF-CFFD-1377-E4A8-846DF66D2DEA}"/>
                </a:ext>
              </a:extLst>
            </p:cNvPr>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7;p48">
              <a:extLst>
                <a:ext uri="{FF2B5EF4-FFF2-40B4-BE49-F238E27FC236}">
                  <a16:creationId xmlns:a16="http://schemas.microsoft.com/office/drawing/2014/main" id="{FFF9EF63-FC08-DD7B-0028-0C775F11C43A}"/>
                </a:ext>
              </a:extLst>
            </p:cNvPr>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28;p48">
              <a:extLst>
                <a:ext uri="{FF2B5EF4-FFF2-40B4-BE49-F238E27FC236}">
                  <a16:creationId xmlns:a16="http://schemas.microsoft.com/office/drawing/2014/main" id="{B1E169FB-2682-4688-6B2E-1119C6CA6402}"/>
                </a:ext>
              </a:extLst>
            </p:cNvPr>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29;p48">
              <a:extLst>
                <a:ext uri="{FF2B5EF4-FFF2-40B4-BE49-F238E27FC236}">
                  <a16:creationId xmlns:a16="http://schemas.microsoft.com/office/drawing/2014/main" id="{C3DDC2B3-0AEA-5347-7A11-AECBE1F8B88F}"/>
                </a:ext>
              </a:extLst>
            </p:cNvPr>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30;p48">
              <a:extLst>
                <a:ext uri="{FF2B5EF4-FFF2-40B4-BE49-F238E27FC236}">
                  <a16:creationId xmlns:a16="http://schemas.microsoft.com/office/drawing/2014/main" id="{75903989-5C40-866E-1581-728453BD7A7C}"/>
                </a:ext>
              </a:extLst>
            </p:cNvPr>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31;p48">
              <a:extLst>
                <a:ext uri="{FF2B5EF4-FFF2-40B4-BE49-F238E27FC236}">
                  <a16:creationId xmlns:a16="http://schemas.microsoft.com/office/drawing/2014/main" id="{207DBB95-2E10-9DA8-F864-AC8CC28A028E}"/>
                </a:ext>
              </a:extLst>
            </p:cNvPr>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32;p48">
              <a:extLst>
                <a:ext uri="{FF2B5EF4-FFF2-40B4-BE49-F238E27FC236}">
                  <a16:creationId xmlns:a16="http://schemas.microsoft.com/office/drawing/2014/main" id="{71D3B3F4-0A29-2D4A-25E1-7D6C00ED631B}"/>
                </a:ext>
              </a:extLst>
            </p:cNvPr>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33;p48">
              <a:extLst>
                <a:ext uri="{FF2B5EF4-FFF2-40B4-BE49-F238E27FC236}">
                  <a16:creationId xmlns:a16="http://schemas.microsoft.com/office/drawing/2014/main" id="{7CA6BA76-2720-039B-07E8-333F835EE153}"/>
                </a:ext>
              </a:extLst>
            </p:cNvPr>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34;p48">
              <a:extLst>
                <a:ext uri="{FF2B5EF4-FFF2-40B4-BE49-F238E27FC236}">
                  <a16:creationId xmlns:a16="http://schemas.microsoft.com/office/drawing/2014/main" id="{010A0A72-5746-4DFD-0408-53EF660D5D44}"/>
                </a:ext>
              </a:extLst>
            </p:cNvPr>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35;p48">
              <a:extLst>
                <a:ext uri="{FF2B5EF4-FFF2-40B4-BE49-F238E27FC236}">
                  <a16:creationId xmlns:a16="http://schemas.microsoft.com/office/drawing/2014/main" id="{A6D032CA-27F1-9605-A60C-906A97C26F0C}"/>
                </a:ext>
              </a:extLst>
            </p:cNvPr>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36;p48">
              <a:extLst>
                <a:ext uri="{FF2B5EF4-FFF2-40B4-BE49-F238E27FC236}">
                  <a16:creationId xmlns:a16="http://schemas.microsoft.com/office/drawing/2014/main" id="{115E9835-B2E2-D8F2-41B4-6FAF620C4DE7}"/>
                </a:ext>
              </a:extLst>
            </p:cNvPr>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746;p48">
            <a:extLst>
              <a:ext uri="{FF2B5EF4-FFF2-40B4-BE49-F238E27FC236}">
                <a16:creationId xmlns:a16="http://schemas.microsoft.com/office/drawing/2014/main" id="{E03FDE14-26F7-95AB-0A9D-3F8792855C9E}"/>
              </a:ext>
            </a:extLst>
          </p:cNvPr>
          <p:cNvGrpSpPr/>
          <p:nvPr/>
        </p:nvGrpSpPr>
        <p:grpSpPr>
          <a:xfrm rot="-121031">
            <a:off x="595038" y="4093395"/>
            <a:ext cx="749180" cy="810614"/>
            <a:chOff x="4578694" y="3545867"/>
            <a:chExt cx="749165" cy="810598"/>
          </a:xfrm>
        </p:grpSpPr>
        <p:sp>
          <p:nvSpPr>
            <p:cNvPr id="44" name="Google Shape;1747;p48">
              <a:extLst>
                <a:ext uri="{FF2B5EF4-FFF2-40B4-BE49-F238E27FC236}">
                  <a16:creationId xmlns:a16="http://schemas.microsoft.com/office/drawing/2014/main" id="{15F3C838-82F7-54DF-21A7-2E649F2F3FC7}"/>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8;p48">
              <a:extLst>
                <a:ext uri="{FF2B5EF4-FFF2-40B4-BE49-F238E27FC236}">
                  <a16:creationId xmlns:a16="http://schemas.microsoft.com/office/drawing/2014/main" id="{91BE5938-21BD-4A73-09E4-4C26711B7E53}"/>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49;p48">
              <a:extLst>
                <a:ext uri="{FF2B5EF4-FFF2-40B4-BE49-F238E27FC236}">
                  <a16:creationId xmlns:a16="http://schemas.microsoft.com/office/drawing/2014/main" id="{6B27B8A1-745C-E273-9BD7-709083986E1C}"/>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0;p48">
              <a:extLst>
                <a:ext uri="{FF2B5EF4-FFF2-40B4-BE49-F238E27FC236}">
                  <a16:creationId xmlns:a16="http://schemas.microsoft.com/office/drawing/2014/main" id="{814FF2D4-21B7-42ED-F727-F37ED76C4BD7}"/>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roup 54">
            <a:extLst>
              <a:ext uri="{FF2B5EF4-FFF2-40B4-BE49-F238E27FC236}">
                <a16:creationId xmlns:a16="http://schemas.microsoft.com/office/drawing/2014/main" id="{D78E36F7-3B22-347B-B42A-676652B1D586}"/>
              </a:ext>
            </a:extLst>
          </p:cNvPr>
          <p:cNvGrpSpPr/>
          <p:nvPr/>
        </p:nvGrpSpPr>
        <p:grpSpPr>
          <a:xfrm>
            <a:off x="2869779" y="2002261"/>
            <a:ext cx="2138064" cy="1757018"/>
            <a:chOff x="3502968" y="1985740"/>
            <a:chExt cx="2138064" cy="1757018"/>
          </a:xfrm>
        </p:grpSpPr>
        <p:sp>
          <p:nvSpPr>
            <p:cNvPr id="49" name="Hộp Văn bản 44">
              <a:extLst>
                <a:ext uri="{FF2B5EF4-FFF2-40B4-BE49-F238E27FC236}">
                  <a16:creationId xmlns:a16="http://schemas.microsoft.com/office/drawing/2014/main" id="{C60B8D6D-CBD9-AE08-9DA6-0F8FEBF0C4BE}"/>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51" name="Picture 50">
              <a:extLst>
                <a:ext uri="{FF2B5EF4-FFF2-40B4-BE49-F238E27FC236}">
                  <a16:creationId xmlns:a16="http://schemas.microsoft.com/office/drawing/2014/main" id="{844742C5-9DB2-FEBD-248D-1CA334A750C2}"/>
                </a:ext>
              </a:extLst>
            </p:cNvPr>
            <p:cNvPicPr>
              <a:picLocks noChangeAspect="1"/>
            </p:cNvPicPr>
            <p:nvPr/>
          </p:nvPicPr>
          <p:blipFill>
            <a:blip r:embed="rId2"/>
            <a:stretch>
              <a:fillRect/>
            </a:stretch>
          </p:blipFill>
          <p:spPr>
            <a:xfrm>
              <a:off x="4278493" y="1985740"/>
              <a:ext cx="587013" cy="587013"/>
            </a:xfrm>
            <a:prstGeom prst="rect">
              <a:avLst/>
            </a:prstGeom>
          </p:spPr>
        </p:pic>
      </p:grpSp>
      <p:grpSp>
        <p:nvGrpSpPr>
          <p:cNvPr id="54" name="Group 53">
            <a:extLst>
              <a:ext uri="{FF2B5EF4-FFF2-40B4-BE49-F238E27FC236}">
                <a16:creationId xmlns:a16="http://schemas.microsoft.com/office/drawing/2014/main" id="{873FDCE4-A982-1B09-E194-4A0F3C2A3B5A}"/>
              </a:ext>
            </a:extLst>
          </p:cNvPr>
          <p:cNvGrpSpPr/>
          <p:nvPr/>
        </p:nvGrpSpPr>
        <p:grpSpPr>
          <a:xfrm>
            <a:off x="223149" y="1982169"/>
            <a:ext cx="2464252" cy="1777110"/>
            <a:chOff x="801638" y="1965648"/>
            <a:chExt cx="2464252" cy="1777110"/>
          </a:xfrm>
        </p:grpSpPr>
        <p:sp>
          <p:nvSpPr>
            <p:cNvPr id="48" name="Hộp Văn bản 43">
              <a:extLst>
                <a:ext uri="{FF2B5EF4-FFF2-40B4-BE49-F238E27FC236}">
                  <a16:creationId xmlns:a16="http://schemas.microsoft.com/office/drawing/2014/main" id="{D7E04F42-0B3C-212A-62C0-27133C092387}"/>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a:extLst>
                <a:ext uri="{FF2B5EF4-FFF2-40B4-BE49-F238E27FC236}">
                  <a16:creationId xmlns:a16="http://schemas.microsoft.com/office/drawing/2014/main" id="{59D6DA18-5705-AC1B-D8B0-99773A626AEB}"/>
                </a:ext>
              </a:extLst>
            </p:cNvPr>
            <p:cNvPicPr>
              <a:picLocks noChangeAspect="1"/>
            </p:cNvPicPr>
            <p:nvPr/>
          </p:nvPicPr>
          <p:blipFill>
            <a:blip r:embed="rId3"/>
            <a:srcRect/>
            <a:stretch/>
          </p:blipFill>
          <p:spPr>
            <a:xfrm>
              <a:off x="1513512" y="1965648"/>
              <a:ext cx="1261947" cy="709845"/>
            </a:xfrm>
            <a:prstGeom prst="rect">
              <a:avLst/>
            </a:prstGeom>
          </p:spPr>
        </p:pic>
      </p:grpSp>
      <p:grpSp>
        <p:nvGrpSpPr>
          <p:cNvPr id="56" name="Group 55">
            <a:extLst>
              <a:ext uri="{FF2B5EF4-FFF2-40B4-BE49-F238E27FC236}">
                <a16:creationId xmlns:a16="http://schemas.microsoft.com/office/drawing/2014/main" id="{5C046A90-6068-02B1-CF7B-014F68701618}"/>
              </a:ext>
            </a:extLst>
          </p:cNvPr>
          <p:cNvGrpSpPr/>
          <p:nvPr/>
        </p:nvGrpSpPr>
        <p:grpSpPr>
          <a:xfrm>
            <a:off x="5324073" y="1982169"/>
            <a:ext cx="3230089" cy="1774001"/>
            <a:chOff x="5498274" y="2006459"/>
            <a:chExt cx="3230089" cy="1774001"/>
          </a:xfrm>
        </p:grpSpPr>
        <p:sp>
          <p:nvSpPr>
            <p:cNvPr id="50" name="Hộp Văn bản 45">
              <a:extLst>
                <a:ext uri="{FF2B5EF4-FFF2-40B4-BE49-F238E27FC236}">
                  <a16:creationId xmlns:a16="http://schemas.microsoft.com/office/drawing/2014/main" id="{555D53A8-D5D2-49B8-8E9F-DFECF6C2D92C}"/>
                </a:ext>
              </a:extLst>
            </p:cNvPr>
            <p:cNvSpPr txBox="1"/>
            <p:nvPr/>
          </p:nvSpPr>
          <p:spPr>
            <a:xfrm>
              <a:off x="5498274" y="2831482"/>
              <a:ext cx="3230089" cy="948978"/>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600"/>
                </a:spcAft>
              </a:pP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3. </a:t>
              </a:r>
              <a:r>
                <a:rPr lang="en-US" sz="1800" b="1" dirty="0" err="1">
                  <a:latin typeface="Arial" panose="020B0604020202020204" pitchFamily="34" charset="0"/>
                  <a:ea typeface="Times New Roman" panose="02020603050405020304" pitchFamily="18" charset="0"/>
                  <a:cs typeface="Arial" panose="020B0604020202020204" pitchFamily="34" charset="0"/>
                </a:rPr>
                <a:t>Hình</a:t>
              </a:r>
              <a:r>
                <a:rPr lang="en-US" sz="1800" b="1" dirty="0">
                  <a:latin typeface="Arial" panose="020B0604020202020204" pitchFamily="34" charset="0"/>
                  <a:ea typeface="Times New Roman" panose="02020603050405020304" pitchFamily="18" charset="0"/>
                  <a:cs typeface="Arial" panose="020B0604020202020204" pitchFamily="34" charset="0"/>
                </a:rPr>
                <a:t> thang </a:t>
              </a:r>
              <a:r>
                <a:rPr lang="en-US" sz="1800" b="1" dirty="0" err="1">
                  <a:latin typeface="Arial" panose="020B0604020202020204" pitchFamily="34" charset="0"/>
                  <a:ea typeface="Times New Roman" panose="02020603050405020304" pitchFamily="18" charset="0"/>
                  <a:cs typeface="Arial" panose="020B0604020202020204" pitchFamily="34" charset="0"/>
                </a:rPr>
                <a:t>cân</a:t>
              </a:r>
              <a:endParaRPr lang="en-US" sz="1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52">
              <a:extLst>
                <a:ext uri="{FF2B5EF4-FFF2-40B4-BE49-F238E27FC236}">
                  <a16:creationId xmlns:a16="http://schemas.microsoft.com/office/drawing/2014/main" id="{AB4F3046-1A85-604A-DEF8-D0D88D32B7B5}"/>
                </a:ext>
              </a:extLst>
            </p:cNvPr>
            <p:cNvPicPr>
              <a:picLocks noChangeAspect="1"/>
            </p:cNvPicPr>
            <p:nvPr/>
          </p:nvPicPr>
          <p:blipFill>
            <a:blip r:embed="rId4"/>
            <a:srcRect/>
            <a:stretch/>
          </p:blipFill>
          <p:spPr>
            <a:xfrm>
              <a:off x="6913199" y="2006459"/>
              <a:ext cx="491586" cy="491586"/>
            </a:xfrm>
            <a:prstGeom prst="rect">
              <a:avLst/>
            </a:prstGeom>
          </p:spPr>
        </p:pic>
      </p:grpSp>
    </p:spTree>
    <p:extLst>
      <p:ext uri="{BB962C8B-B14F-4D97-AF65-F5344CB8AC3E}">
        <p14:creationId xmlns:p14="http://schemas.microsoft.com/office/powerpoint/2010/main" val="325552613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5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9714;p58">
            <a:extLst>
              <a:ext uri="{FF2B5EF4-FFF2-40B4-BE49-F238E27FC236}">
                <a16:creationId xmlns:a16="http://schemas.microsoft.com/office/drawing/2014/main" id="{1B108963-09DF-D5F6-2B57-CA2CD6698402}"/>
              </a:ext>
            </a:extLst>
          </p:cNvPr>
          <p:cNvSpPr txBox="1">
            <a:spLocks/>
          </p:cNvSpPr>
          <p:nvPr/>
        </p:nvSpPr>
        <p:spPr>
          <a:xfrm>
            <a:off x="719161" y="1999050"/>
            <a:ext cx="7705678" cy="572700"/>
          </a:xfrm>
          <a:prstGeom prst="rect">
            <a:avLst/>
          </a:prstGeom>
          <a:no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CẢM ƠN CÁC EM </a:t>
            </a:r>
            <a:endParaRPr kumimoji="0" lang="en-US"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endParaRPr>
          </a:p>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ĐÃ LẮNG NGHE BÀI GIẢNG</a:t>
            </a:r>
          </a:p>
        </p:txBody>
      </p:sp>
    </p:spTree>
    <p:extLst>
      <p:ext uri="{BB962C8B-B14F-4D97-AF65-F5344CB8AC3E}">
        <p14:creationId xmlns:p14="http://schemas.microsoft.com/office/powerpoint/2010/main" val="218250614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0"/>
          <p:cNvSpPr txBox="1">
            <a:spLocks noGrp="1"/>
          </p:cNvSpPr>
          <p:nvPr>
            <p:ph type="title"/>
          </p:nvPr>
        </p:nvSpPr>
        <p:spPr>
          <a:xfrm>
            <a:off x="720000" y="59050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NỘI DUNG BÀI HỌC</a:t>
            </a:r>
            <a:endParaRPr dirty="0">
              <a:latin typeface="Arial" panose="020B0604020202020204" pitchFamily="34" charset="0"/>
              <a:cs typeface="Arial" panose="020B0604020202020204" pitchFamily="34" charset="0"/>
            </a:endParaRPr>
          </a:p>
        </p:txBody>
      </p:sp>
      <p:sp>
        <p:nvSpPr>
          <p:cNvPr id="591" name="Google Shape;591;p30"/>
          <p:cNvSpPr txBox="1">
            <a:spLocks noGrp="1"/>
          </p:cNvSpPr>
          <p:nvPr>
            <p:ph type="title" idx="2"/>
          </p:nvPr>
        </p:nvSpPr>
        <p:spPr>
          <a:xfrm>
            <a:off x="2682500" y="1797568"/>
            <a:ext cx="5328074" cy="713067"/>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600" b="0" dirty="0" err="1">
                <a:solidFill>
                  <a:schemeClr val="tx1"/>
                </a:solidFill>
                <a:latin typeface="Arial" panose="020B0604020202020204" pitchFamily="34" charset="0"/>
                <a:cs typeface="Arial" panose="020B0604020202020204" pitchFamily="34" charset="0"/>
              </a:rPr>
              <a:t>Tứ</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giác</a:t>
            </a:r>
            <a:endParaRPr sz="2600" b="0" dirty="0">
              <a:solidFill>
                <a:schemeClr val="tx1"/>
              </a:solidFill>
              <a:latin typeface="Arial" panose="020B0604020202020204" pitchFamily="34" charset="0"/>
              <a:cs typeface="Arial" panose="020B0604020202020204" pitchFamily="34" charset="0"/>
            </a:endParaRPr>
          </a:p>
        </p:txBody>
      </p:sp>
      <p:sp>
        <p:nvSpPr>
          <p:cNvPr id="597" name="Google Shape;597;p30"/>
          <p:cNvSpPr txBox="1">
            <a:spLocks noGrp="1"/>
          </p:cNvSpPr>
          <p:nvPr>
            <p:ph type="title" idx="7"/>
          </p:nvPr>
        </p:nvSpPr>
        <p:spPr>
          <a:xfrm>
            <a:off x="1744220" y="1867752"/>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01</a:t>
            </a:r>
            <a:endParaRPr sz="3600" dirty="0">
              <a:latin typeface="Arial" panose="020B0604020202020204" pitchFamily="34" charset="0"/>
              <a:cs typeface="Arial" panose="020B0604020202020204" pitchFamily="34" charset="0"/>
            </a:endParaRPr>
          </a:p>
        </p:txBody>
      </p:sp>
      <p:sp>
        <p:nvSpPr>
          <p:cNvPr id="598" name="Google Shape;598;p30"/>
          <p:cNvSpPr txBox="1">
            <a:spLocks noGrp="1"/>
          </p:cNvSpPr>
          <p:nvPr>
            <p:ph type="title" idx="8"/>
          </p:nvPr>
        </p:nvSpPr>
        <p:spPr>
          <a:xfrm>
            <a:off x="1744220" y="3187791"/>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02</a:t>
            </a:r>
            <a:endParaRPr sz="3600" dirty="0">
              <a:latin typeface="Arial" panose="020B0604020202020204" pitchFamily="34" charset="0"/>
              <a:cs typeface="Arial" panose="020B0604020202020204" pitchFamily="34" charset="0"/>
            </a:endParaRPr>
          </a:p>
        </p:txBody>
      </p:sp>
      <p:sp>
        <p:nvSpPr>
          <p:cNvPr id="8" name="Google Shape;591;p30">
            <a:extLst>
              <a:ext uri="{FF2B5EF4-FFF2-40B4-BE49-F238E27FC236}">
                <a16:creationId xmlns:a16="http://schemas.microsoft.com/office/drawing/2014/main" id="{7CDFFEDA-7E61-ACFD-F709-68C1EB360475}"/>
              </a:ext>
            </a:extLst>
          </p:cNvPr>
          <p:cNvSpPr txBox="1">
            <a:spLocks/>
          </p:cNvSpPr>
          <p:nvPr/>
        </p:nvSpPr>
        <p:spPr>
          <a:xfrm>
            <a:off x="2682500" y="3048107"/>
            <a:ext cx="5328074"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just">
              <a:lnSpc>
                <a:spcPct val="150000"/>
              </a:lnSpc>
            </a:pPr>
            <a:r>
              <a:rPr lang="en-US" sz="2600" b="0" dirty="0" err="1">
                <a:solidFill>
                  <a:schemeClr val="tx1"/>
                </a:solidFill>
                <a:latin typeface="Arial" panose="020B0604020202020204" pitchFamily="34" charset="0"/>
                <a:cs typeface="Arial" panose="020B0604020202020204" pitchFamily="34" charset="0"/>
              </a:rPr>
              <a:t>Tổng</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góc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của</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một</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tứ</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giác</a:t>
            </a:r>
            <a:endParaRPr lang="en-US" sz="2600"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500"/>
                                        <p:tgtEl>
                                          <p:spTgt spid="5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500"/>
                                        <p:tgtEl>
                                          <p:spTgt spid="597"/>
                                        </p:tgtEl>
                                      </p:cBhvr>
                                    </p:animEffect>
                                    <p:anim calcmode="lin" valueType="num">
                                      <p:cBhvr>
                                        <p:cTn id="13" dur="500" fill="hold"/>
                                        <p:tgtEl>
                                          <p:spTgt spid="597"/>
                                        </p:tgtEl>
                                        <p:attrNameLst>
                                          <p:attrName>ppt_x</p:attrName>
                                        </p:attrNameLst>
                                      </p:cBhvr>
                                      <p:tavLst>
                                        <p:tav tm="0">
                                          <p:val>
                                            <p:strVal val="#ppt_x"/>
                                          </p:val>
                                        </p:tav>
                                        <p:tav tm="100000">
                                          <p:val>
                                            <p:strVal val="#ppt_x"/>
                                          </p:val>
                                        </p:tav>
                                      </p:tavLst>
                                    </p:anim>
                                    <p:anim calcmode="lin" valueType="num">
                                      <p:cBhvr>
                                        <p:cTn id="14" dur="500" fill="hold"/>
                                        <p:tgtEl>
                                          <p:spTgt spid="5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1"/>
                                        </p:tgtEl>
                                        <p:attrNameLst>
                                          <p:attrName>style.visibility</p:attrName>
                                        </p:attrNameLst>
                                      </p:cBhvr>
                                      <p:to>
                                        <p:strVal val="visible"/>
                                      </p:to>
                                    </p:set>
                                    <p:animEffect transition="in" filter="fade">
                                      <p:cBhvr>
                                        <p:cTn id="17" dur="500"/>
                                        <p:tgtEl>
                                          <p:spTgt spid="591"/>
                                        </p:tgtEl>
                                      </p:cBhvr>
                                    </p:animEffect>
                                    <p:anim calcmode="lin" valueType="num">
                                      <p:cBhvr>
                                        <p:cTn id="18" dur="500" fill="hold"/>
                                        <p:tgtEl>
                                          <p:spTgt spid="591"/>
                                        </p:tgtEl>
                                        <p:attrNameLst>
                                          <p:attrName>ppt_x</p:attrName>
                                        </p:attrNameLst>
                                      </p:cBhvr>
                                      <p:tavLst>
                                        <p:tav tm="0">
                                          <p:val>
                                            <p:strVal val="#ppt_x"/>
                                          </p:val>
                                        </p:tav>
                                        <p:tav tm="100000">
                                          <p:val>
                                            <p:strVal val="#ppt_x"/>
                                          </p:val>
                                        </p:tav>
                                      </p:tavLst>
                                    </p:anim>
                                    <p:anim calcmode="lin" valueType="num">
                                      <p:cBhvr>
                                        <p:cTn id="19" dur="500" fill="hold"/>
                                        <p:tgtEl>
                                          <p:spTgt spid="59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98"/>
                                        </p:tgtEl>
                                        <p:attrNameLst>
                                          <p:attrName>style.visibility</p:attrName>
                                        </p:attrNameLst>
                                      </p:cBhvr>
                                      <p:to>
                                        <p:strVal val="visible"/>
                                      </p:to>
                                    </p:set>
                                    <p:animEffect transition="in" filter="barn(inVertical)">
                                      <p:cBhvr>
                                        <p:cTn id="24" dur="500"/>
                                        <p:tgtEl>
                                          <p:spTgt spid="59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p:bldP spid="591" grpId="0"/>
      <p:bldP spid="597" grpId="0" animBg="1"/>
      <p:bldP spid="598"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id="{156E1EDB-CA46-6BBE-918F-5076DB0A3D96}"/>
              </a:ext>
            </a:extLst>
          </p:cNvPr>
          <p:cNvSpPr txBox="1">
            <a:spLocks/>
          </p:cNvSpPr>
          <p:nvPr/>
        </p:nvSpPr>
        <p:spPr>
          <a:xfrm>
            <a:off x="339090" y="1756918"/>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I. TỨ GIÁC</a:t>
            </a:r>
          </a:p>
        </p:txBody>
      </p:sp>
      <p:grpSp>
        <p:nvGrpSpPr>
          <p:cNvPr id="3" name="Google Shape;1928;p52">
            <a:extLst>
              <a:ext uri="{FF2B5EF4-FFF2-40B4-BE49-F238E27FC236}">
                <a16:creationId xmlns:a16="http://schemas.microsoft.com/office/drawing/2014/main"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2884420" y="240972"/>
            <a:ext cx="3375160" cy="742950"/>
          </a:xfrm>
          <a:prstGeom prst="roundRect">
            <a:avLst/>
          </a:prstGeom>
          <a:solidFill>
            <a:srgbClr val="D1F7F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300" b="1" dirty="0">
                <a:solidFill>
                  <a:schemeClr val="tx1"/>
                </a:solidFill>
                <a:latin typeface="Arial (Body)"/>
              </a:rPr>
              <a:t>1. </a:t>
            </a:r>
            <a:r>
              <a:rPr lang="en-US" sz="2300" b="1" dirty="0" err="1">
                <a:solidFill>
                  <a:schemeClr val="tx1"/>
                </a:solidFill>
                <a:latin typeface="Arial (Body)"/>
              </a:rPr>
              <a:t>Nhận</a:t>
            </a:r>
            <a:r>
              <a:rPr lang="en-US" sz="2300" b="1" dirty="0">
                <a:solidFill>
                  <a:schemeClr val="tx1"/>
                </a:solidFill>
                <a:latin typeface="Arial (Body)"/>
              </a:rPr>
              <a:t> </a:t>
            </a:r>
            <a:r>
              <a:rPr lang="en-US" sz="2300" b="1" dirty="0" err="1">
                <a:solidFill>
                  <a:schemeClr val="tx1"/>
                </a:solidFill>
                <a:latin typeface="Arial (Body)"/>
              </a:rPr>
              <a:t>biết</a:t>
            </a:r>
            <a:r>
              <a:rPr lang="en-US" sz="2300" b="1" dirty="0">
                <a:solidFill>
                  <a:schemeClr val="tx1"/>
                </a:solidFill>
                <a:latin typeface="Arial (Body)"/>
              </a:rPr>
              <a:t> </a:t>
            </a:r>
            <a:r>
              <a:rPr lang="en-US" sz="2300" b="1" dirty="0" err="1">
                <a:solidFill>
                  <a:schemeClr val="tx1"/>
                </a:solidFill>
                <a:latin typeface="Arial (Body)"/>
              </a:rPr>
              <a:t>tứ</a:t>
            </a:r>
            <a:r>
              <a:rPr lang="en-US" sz="2300" b="1" dirty="0">
                <a:solidFill>
                  <a:schemeClr val="tx1"/>
                </a:solidFill>
                <a:latin typeface="Arial (Body)"/>
              </a:rPr>
              <a:t> </a:t>
            </a:r>
            <a:r>
              <a:rPr lang="en-US" sz="2300" b="1" dirty="0" err="1">
                <a:solidFill>
                  <a:schemeClr val="tx1"/>
                </a:solidFill>
                <a:latin typeface="Arial (Body)"/>
              </a:rPr>
              <a:t>giác</a:t>
            </a:r>
            <a:endParaRPr lang="en-US" sz="23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555241" y="1085982"/>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p:grpSp>
        <p:nvGrpSpPr>
          <p:cNvPr id="16" name="Group 15">
            <a:extLst>
              <a:ext uri="{FF2B5EF4-FFF2-40B4-BE49-F238E27FC236}">
                <a16:creationId xmlns:a16="http://schemas.microsoft.com/office/drawing/2014/main" id="{C14A83F0-EEE8-A328-862C-4CD86615651B}"/>
              </a:ext>
            </a:extLst>
          </p:cNvPr>
          <p:cNvGrpSpPr/>
          <p:nvPr/>
        </p:nvGrpSpPr>
        <p:grpSpPr>
          <a:xfrm>
            <a:off x="169001" y="1946410"/>
            <a:ext cx="1292257" cy="537264"/>
            <a:chOff x="8441668" y="4587774"/>
            <a:chExt cx="1263473" cy="823613"/>
          </a:xfrm>
        </p:grpSpPr>
        <p:pic>
          <p:nvPicPr>
            <p:cNvPr id="17" name="Picture 16">
              <a:extLst>
                <a:ext uri="{FF2B5EF4-FFF2-40B4-BE49-F238E27FC236}">
                  <a16:creationId xmlns:a16="http://schemas.microsoft.com/office/drawing/2014/main" id="{49ED0082-53E5-36F0-071B-9C36FA34EDA9}"/>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9" name="TextBox 18">
              <a:extLst>
                <a:ext uri="{FF2B5EF4-FFF2-40B4-BE49-F238E27FC236}">
                  <a16:creationId xmlns:a16="http://schemas.microsoft.com/office/drawing/2014/main" id="{806AD9DE-804D-31AE-9FEA-7E71130644A4}"/>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22" name="Rectangle 21">
            <a:extLst>
              <a:ext uri="{FF2B5EF4-FFF2-40B4-BE49-F238E27FC236}">
                <a16:creationId xmlns:a16="http://schemas.microsoft.com/office/drawing/2014/main" id="{E693A5F4-603E-1D31-1C36-6D22061E00A6}"/>
              </a:ext>
            </a:extLst>
          </p:cNvPr>
          <p:cNvSpPr/>
          <p:nvPr/>
        </p:nvSpPr>
        <p:spPr>
          <a:xfrm>
            <a:off x="1309252" y="983922"/>
            <a:ext cx="6662633" cy="958660"/>
          </a:xfrm>
          <a:prstGeom prst="rect">
            <a:avLst/>
          </a:prstGeom>
        </p:spPr>
        <p:txBody>
          <a:bodyPr wrap="square">
            <a:spAutoFit/>
          </a:bodyPr>
          <a:lstStyle/>
          <a:p>
            <a:pPr marL="30480" marR="30480" algn="just">
              <a:lnSpc>
                <a:spcPct val="150000"/>
              </a:lnSpc>
              <a:buClrTx/>
              <a:buFontTx/>
              <a:buNone/>
              <a:defRPr/>
            </a:pPr>
            <a:r>
              <a:rPr lang="vi-VN" sz="2000" b="0" i="0" dirty="0">
                <a:solidFill>
                  <a:srgbClr val="000000"/>
                </a:solidFill>
                <a:effectLst/>
                <a:latin typeface="+mn-lt"/>
              </a:rPr>
              <a:t>Quan sát tứ giác ABCD ở Hình 13 và đọc tên các cạnh, các đường chéo, các đỉnh, các góc của tứ giác đó.</a:t>
            </a:r>
            <a:endParaRPr lang="en-US" sz="2000" kern="1200" dirty="0">
              <a:solidFill>
                <a:prstClr val="black"/>
              </a:solidFill>
              <a:latin typeface="+mn-lt"/>
              <a:ea typeface="Times New Roman" panose="02020603050405020304" pitchFamily="18" charset="0"/>
              <a:cs typeface="+mn-cs"/>
            </a:endParaRPr>
          </a:p>
        </p:txBody>
      </p:sp>
      <p:pic>
        <p:nvPicPr>
          <p:cNvPr id="25" name="Picture 24">
            <a:extLst>
              <a:ext uri="{FF2B5EF4-FFF2-40B4-BE49-F238E27FC236}">
                <a16:creationId xmlns:a16="http://schemas.microsoft.com/office/drawing/2014/main" id="{B0EB2267-6CC3-959D-9ECA-10FC9893DD8A}"/>
              </a:ext>
            </a:extLst>
          </p:cNvPr>
          <p:cNvPicPr>
            <a:picLocks noChangeAspect="1"/>
          </p:cNvPicPr>
          <p:nvPr/>
        </p:nvPicPr>
        <p:blipFill rotWithShape="1">
          <a:blip r:embed="rId4"/>
          <a:srcRect l="26375" r="25583"/>
          <a:stretch/>
        </p:blipFill>
        <p:spPr>
          <a:xfrm>
            <a:off x="0" y="3873779"/>
            <a:ext cx="1149275" cy="1345619"/>
          </a:xfrm>
          <a:prstGeom prst="rect">
            <a:avLst/>
          </a:prstGeom>
        </p:spPr>
      </p:pic>
      <p:pic>
        <p:nvPicPr>
          <p:cNvPr id="3" name="Picture 2">
            <a:extLst>
              <a:ext uri="{FF2B5EF4-FFF2-40B4-BE49-F238E27FC236}">
                <a16:creationId xmlns:a16="http://schemas.microsoft.com/office/drawing/2014/main" id="{3271A3C5-4A79-04B6-069D-86D7E011DDC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67432" t="15743" r="6072" b="43618"/>
          <a:stretch/>
        </p:blipFill>
        <p:spPr>
          <a:xfrm>
            <a:off x="6499945" y="2140972"/>
            <a:ext cx="2450899" cy="2018606"/>
          </a:xfrm>
          <a:prstGeom prst="rect">
            <a:avLst/>
          </a:prstGeom>
        </p:spPr>
      </p:pic>
      <p:sp>
        <p:nvSpPr>
          <p:cNvPr id="5" name="TextBox 4">
            <a:extLst>
              <a:ext uri="{FF2B5EF4-FFF2-40B4-BE49-F238E27FC236}">
                <a16:creationId xmlns:a16="http://schemas.microsoft.com/office/drawing/2014/main" id="{EBE04269-35F3-9C6D-C26C-EA9E5517B159}"/>
              </a:ext>
            </a:extLst>
          </p:cNvPr>
          <p:cNvSpPr txBox="1"/>
          <p:nvPr/>
        </p:nvSpPr>
        <p:spPr>
          <a:xfrm>
            <a:off x="1227296" y="2215042"/>
            <a:ext cx="5313406" cy="2343655"/>
          </a:xfrm>
          <a:prstGeom prst="rect">
            <a:avLst/>
          </a:prstGeom>
          <a:noFill/>
        </p:spPr>
        <p:txBody>
          <a:bodyPr wrap="square">
            <a:spAutoFit/>
          </a:bodyPr>
          <a:lstStyle/>
          <a:p>
            <a:pPr algn="just">
              <a:lnSpc>
                <a:spcPct val="150000"/>
              </a:lnSpc>
            </a:pPr>
            <a:r>
              <a:rPr lang="vi-VN" sz="2000" b="0" i="0" dirty="0">
                <a:solidFill>
                  <a:srgbClr val="000000"/>
                </a:solidFill>
                <a:effectLst/>
                <a:latin typeface="+mn-lt"/>
              </a:rPr>
              <a:t>Quan sát Hình 13, ta thấy tứ giác ABCD có:</a:t>
            </a:r>
          </a:p>
          <a:p>
            <a:pPr algn="just">
              <a:lnSpc>
                <a:spcPct val="150000"/>
              </a:lnSpc>
            </a:pPr>
            <a:r>
              <a:rPr lang="vi-VN" sz="2000" b="0" i="0" dirty="0">
                <a:solidFill>
                  <a:srgbClr val="000000"/>
                </a:solidFill>
                <a:effectLst/>
                <a:latin typeface="+mn-lt"/>
              </a:rPr>
              <a:t>• Các cạnh: AB, BC, CD, DA.</a:t>
            </a:r>
          </a:p>
          <a:p>
            <a:pPr algn="just">
              <a:lnSpc>
                <a:spcPct val="150000"/>
              </a:lnSpc>
            </a:pPr>
            <a:r>
              <a:rPr lang="vi-VN" sz="2000" b="0" i="0" dirty="0">
                <a:solidFill>
                  <a:srgbClr val="000000"/>
                </a:solidFill>
                <a:effectLst/>
                <a:latin typeface="+mn-lt"/>
              </a:rPr>
              <a:t>• Các đường chéo: AC, BD;</a:t>
            </a:r>
          </a:p>
          <a:p>
            <a:pPr algn="just">
              <a:lnSpc>
                <a:spcPct val="150000"/>
              </a:lnSpc>
            </a:pPr>
            <a:r>
              <a:rPr lang="vi-VN" sz="2000" b="0" i="0" dirty="0">
                <a:solidFill>
                  <a:srgbClr val="000000"/>
                </a:solidFill>
                <a:effectLst/>
                <a:latin typeface="+mn-lt"/>
              </a:rPr>
              <a:t>• Các đỉnh: A, B, C, D;</a:t>
            </a:r>
          </a:p>
          <a:p>
            <a:pPr algn="just">
              <a:lnSpc>
                <a:spcPct val="150000"/>
              </a:lnSpc>
            </a:pPr>
            <a:r>
              <a:rPr lang="vi-VN" sz="2000" b="0" i="0" dirty="0">
                <a:solidFill>
                  <a:srgbClr val="000000"/>
                </a:solidFill>
                <a:effectLst/>
                <a:latin typeface="+mn-lt"/>
              </a:rPr>
              <a:t>• Các góc: DAB, ABC, BCD, CDA;</a:t>
            </a:r>
          </a:p>
        </p:txBody>
      </p:sp>
      <p:sp>
        <p:nvSpPr>
          <p:cNvPr id="7" name="TextBox 6">
            <a:extLst>
              <a:ext uri="{FF2B5EF4-FFF2-40B4-BE49-F238E27FC236}">
                <a16:creationId xmlns:a16="http://schemas.microsoft.com/office/drawing/2014/main" id="{F3A77E12-259B-F1CF-12A6-7A388D99F773}"/>
              </a:ext>
            </a:extLst>
          </p:cNvPr>
          <p:cNvSpPr txBox="1"/>
          <p:nvPr/>
        </p:nvSpPr>
        <p:spPr>
          <a:xfrm>
            <a:off x="1461258" y="4496411"/>
            <a:ext cx="7163758" cy="496996"/>
          </a:xfrm>
          <a:prstGeom prst="rect">
            <a:avLst/>
          </a:prstGeom>
          <a:noFill/>
        </p:spPr>
        <p:txBody>
          <a:bodyPr wrap="square">
            <a:spAutoFit/>
          </a:bodyPr>
          <a:lstStyle/>
          <a:p>
            <a:pPr algn="just">
              <a:lnSpc>
                <a:spcPct val="150000"/>
              </a:lnSpc>
              <a:spcBef>
                <a:spcPts val="100"/>
              </a:spcBef>
              <a:spcAft>
                <a:spcPts val="100"/>
              </a:spcAft>
            </a:pPr>
            <a:r>
              <a:rPr lang="en-US" sz="2000" b="1" i="1" kern="100" dirty="0" err="1">
                <a:effectLst/>
                <a:latin typeface="+mj-lt"/>
                <a:ea typeface="Times New Roman" panose="02020603050405020304" pitchFamily="18" charset="0"/>
                <a:cs typeface="Times New Roman" panose="02020603050405020304" pitchFamily="18" charset="0"/>
              </a:rPr>
              <a:t>Nhận</a:t>
            </a:r>
            <a:r>
              <a:rPr lang="en-US" sz="2000" b="1" i="1" kern="100" dirty="0">
                <a:effectLst/>
                <a:latin typeface="+mj-lt"/>
                <a:ea typeface="Times New Roman" panose="02020603050405020304" pitchFamily="18" charset="0"/>
                <a:cs typeface="Times New Roman" panose="02020603050405020304" pitchFamily="18" charset="0"/>
              </a:rPr>
              <a:t> </a:t>
            </a:r>
            <a:r>
              <a:rPr lang="en-US" sz="2000" b="1" i="1" kern="100" dirty="0" err="1">
                <a:effectLst/>
                <a:latin typeface="+mj-lt"/>
                <a:ea typeface="Times New Roman" panose="02020603050405020304" pitchFamily="18" charset="0"/>
                <a:cs typeface="Times New Roman" panose="02020603050405020304" pitchFamily="18" charset="0"/>
              </a:rPr>
              <a:t>xét</a:t>
            </a:r>
            <a:r>
              <a:rPr lang="en-US" sz="2000" b="1" i="1" kern="100" dirty="0">
                <a:latin typeface="+mj-lt"/>
                <a:ea typeface="Calibri" panose="020F0502020204030204" pitchFamily="34" charset="0"/>
                <a:cs typeface="Times New Roman" panose="02020603050405020304" pitchFamily="18" charset="0"/>
              </a:rPr>
              <a:t>: </a:t>
            </a:r>
            <a:r>
              <a:rPr lang="en-US" sz="2000" i="1" kern="100" dirty="0" err="1">
                <a:effectLst/>
                <a:latin typeface="+mj-lt"/>
                <a:ea typeface="Times New Roman" panose="02020603050405020304" pitchFamily="18" charset="0"/>
                <a:cs typeface="Times New Roman" panose="02020603050405020304" pitchFamily="18" charset="0"/>
              </a:rPr>
              <a:t>Tứ</a:t>
            </a:r>
            <a:r>
              <a:rPr lang="en-US" sz="2000" i="1" kern="100" dirty="0">
                <a:effectLst/>
                <a:latin typeface="+mj-lt"/>
                <a:ea typeface="Times New Roman" panose="02020603050405020304" pitchFamily="18" charset="0"/>
                <a:cs typeface="Times New Roman" panose="02020603050405020304" pitchFamily="18" charset="0"/>
              </a:rPr>
              <a:t> </a:t>
            </a:r>
            <a:r>
              <a:rPr lang="en-US" sz="2000" i="1" kern="100" dirty="0" err="1">
                <a:effectLst/>
                <a:latin typeface="+mj-lt"/>
                <a:ea typeface="Times New Roman" panose="02020603050405020304" pitchFamily="18" charset="0"/>
                <a:cs typeface="Times New Roman" panose="02020603050405020304" pitchFamily="18" charset="0"/>
              </a:rPr>
              <a:t>giác</a:t>
            </a:r>
            <a:r>
              <a:rPr lang="en-US" sz="2000" i="1" kern="100" dirty="0">
                <a:effectLst/>
                <a:latin typeface="+mj-lt"/>
                <a:ea typeface="Times New Roman" panose="02020603050405020304" pitchFamily="18" charset="0"/>
                <a:cs typeface="Times New Roman" panose="02020603050405020304" pitchFamily="18" charset="0"/>
              </a:rPr>
              <a:t> </a:t>
            </a:r>
            <a:r>
              <a:rPr lang="en-US" sz="2000" i="1" kern="100" dirty="0" err="1">
                <a:effectLst/>
                <a:latin typeface="+mj-lt"/>
                <a:ea typeface="Times New Roman" panose="02020603050405020304" pitchFamily="18" charset="0"/>
                <a:cs typeface="Times New Roman" panose="02020603050405020304" pitchFamily="18" charset="0"/>
              </a:rPr>
              <a:t>có</a:t>
            </a:r>
            <a:r>
              <a:rPr lang="en-US" sz="2000" i="1" kern="100" dirty="0">
                <a:effectLst/>
                <a:latin typeface="+mj-lt"/>
                <a:ea typeface="Times New Roman" panose="02020603050405020304" pitchFamily="18" charset="0"/>
                <a:cs typeface="Times New Roman" panose="02020603050405020304" pitchFamily="18" charset="0"/>
              </a:rPr>
              <a:t> 4 </a:t>
            </a:r>
            <a:r>
              <a:rPr lang="en-US" sz="2000" i="1" kern="100" dirty="0" err="1">
                <a:effectLst/>
                <a:latin typeface="+mj-lt"/>
                <a:ea typeface="Times New Roman" panose="02020603050405020304" pitchFamily="18" charset="0"/>
                <a:cs typeface="Times New Roman" panose="02020603050405020304" pitchFamily="18" charset="0"/>
              </a:rPr>
              <a:t>cạnh</a:t>
            </a:r>
            <a:r>
              <a:rPr lang="en-US" sz="2000" i="1" kern="100" dirty="0">
                <a:effectLst/>
                <a:latin typeface="+mj-lt"/>
                <a:ea typeface="Times New Roman" panose="02020603050405020304" pitchFamily="18" charset="0"/>
                <a:cs typeface="Times New Roman" panose="02020603050405020304" pitchFamily="18" charset="0"/>
              </a:rPr>
              <a:t>, 2 </a:t>
            </a:r>
            <a:r>
              <a:rPr lang="en-US" sz="2000" i="1" kern="100" dirty="0" err="1">
                <a:effectLst/>
                <a:latin typeface="+mj-lt"/>
                <a:ea typeface="Times New Roman" panose="02020603050405020304" pitchFamily="18" charset="0"/>
                <a:cs typeface="Times New Roman" panose="02020603050405020304" pitchFamily="18" charset="0"/>
              </a:rPr>
              <a:t>đường</a:t>
            </a:r>
            <a:r>
              <a:rPr lang="en-US" sz="2000" i="1" kern="100" dirty="0">
                <a:effectLst/>
                <a:latin typeface="+mj-lt"/>
                <a:ea typeface="Times New Roman" panose="02020603050405020304" pitchFamily="18" charset="0"/>
                <a:cs typeface="Times New Roman" panose="02020603050405020304" pitchFamily="18" charset="0"/>
              </a:rPr>
              <a:t> </a:t>
            </a:r>
            <a:r>
              <a:rPr lang="en-US" sz="2000" i="1" kern="100" dirty="0" err="1">
                <a:effectLst/>
                <a:latin typeface="+mj-lt"/>
                <a:ea typeface="Times New Roman" panose="02020603050405020304" pitchFamily="18" charset="0"/>
                <a:cs typeface="Times New Roman" panose="02020603050405020304" pitchFamily="18" charset="0"/>
              </a:rPr>
              <a:t>chéo</a:t>
            </a:r>
            <a:r>
              <a:rPr lang="en-US" sz="2000" i="1" kern="100" dirty="0">
                <a:effectLst/>
                <a:latin typeface="+mj-lt"/>
                <a:ea typeface="Times New Roman" panose="02020603050405020304" pitchFamily="18" charset="0"/>
                <a:cs typeface="Times New Roman" panose="02020603050405020304" pitchFamily="18" charset="0"/>
              </a:rPr>
              <a:t>, 4 </a:t>
            </a:r>
            <a:r>
              <a:rPr lang="en-US" sz="2000" i="1" kern="100" dirty="0" err="1">
                <a:effectLst/>
                <a:latin typeface="+mj-lt"/>
                <a:ea typeface="Times New Roman" panose="02020603050405020304" pitchFamily="18" charset="0"/>
                <a:cs typeface="Times New Roman" panose="02020603050405020304" pitchFamily="18" charset="0"/>
              </a:rPr>
              <a:t>đỉnh</a:t>
            </a:r>
            <a:r>
              <a:rPr lang="en-US" sz="2000" i="1" kern="100" dirty="0">
                <a:effectLst/>
                <a:latin typeface="+mj-lt"/>
                <a:ea typeface="Times New Roman" panose="02020603050405020304" pitchFamily="18" charset="0"/>
                <a:cs typeface="Times New Roman" panose="02020603050405020304" pitchFamily="18" charset="0"/>
              </a:rPr>
              <a:t> </a:t>
            </a:r>
            <a:r>
              <a:rPr lang="en-US" sz="2000" i="1" kern="100" dirty="0" err="1">
                <a:effectLst/>
                <a:latin typeface="+mj-lt"/>
                <a:ea typeface="Times New Roman" panose="02020603050405020304" pitchFamily="18" charset="0"/>
                <a:cs typeface="Times New Roman" panose="02020603050405020304" pitchFamily="18" charset="0"/>
              </a:rPr>
              <a:t>và</a:t>
            </a:r>
            <a:r>
              <a:rPr lang="en-US" sz="2000" i="1" kern="100" dirty="0">
                <a:effectLst/>
                <a:latin typeface="+mj-lt"/>
                <a:ea typeface="Times New Roman" panose="02020603050405020304" pitchFamily="18" charset="0"/>
                <a:cs typeface="Times New Roman" panose="02020603050405020304" pitchFamily="18" charset="0"/>
              </a:rPr>
              <a:t> 4 </a:t>
            </a:r>
            <a:r>
              <a:rPr lang="en-US" sz="2000" i="1" kern="100" dirty="0" err="1">
                <a:effectLst/>
                <a:latin typeface="+mj-lt"/>
                <a:ea typeface="Times New Roman" panose="02020603050405020304" pitchFamily="18" charset="0"/>
                <a:cs typeface="Times New Roman" panose="02020603050405020304" pitchFamily="18" charset="0"/>
              </a:rPr>
              <a:t>góc</a:t>
            </a:r>
            <a:r>
              <a:rPr lang="en-US" sz="2000" i="1" kern="100" dirty="0">
                <a:effectLst/>
                <a:latin typeface="+mj-lt"/>
                <a:ea typeface="Times New Roman" panose="02020603050405020304" pitchFamily="18" charset="0"/>
                <a:cs typeface="Times New Roman" panose="02020603050405020304" pitchFamily="18" charset="0"/>
              </a:rPr>
              <a:t>.</a:t>
            </a:r>
            <a:endParaRPr lang="en-US" sz="2000" i="1" kern="100" dirty="0">
              <a:effectLst/>
              <a:latin typeface="+mj-lt"/>
              <a:ea typeface="Calibri" panose="020F0502020204030204" pitchFamily="34" charset="0"/>
              <a:cs typeface="Times New Roman" panose="02020603050405020304" pitchFamily="18" charset="0"/>
            </a:endParaRP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2"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35"/>
          <p:cNvGrpSpPr/>
          <p:nvPr/>
        </p:nvGrpSpPr>
        <p:grpSpPr>
          <a:xfrm flipH="1">
            <a:off x="2361324" y="4402133"/>
            <a:ext cx="1747415" cy="819301"/>
            <a:chOff x="5659850" y="2524200"/>
            <a:chExt cx="2376225" cy="1247125"/>
          </a:xfrm>
        </p:grpSpPr>
        <p:grpSp>
          <p:nvGrpSpPr>
            <p:cNvPr id="911" name="Google Shape;911;p35"/>
            <p:cNvGrpSpPr/>
            <p:nvPr/>
          </p:nvGrpSpPr>
          <p:grpSpPr>
            <a:xfrm>
              <a:off x="5659850" y="2524200"/>
              <a:ext cx="2376225" cy="527600"/>
              <a:chOff x="5659850" y="2524200"/>
              <a:chExt cx="2376225" cy="527600"/>
            </a:xfrm>
          </p:grpSpPr>
          <p:sp>
            <p:nvSpPr>
              <p:cNvPr id="912" name="Google Shape;912;p35"/>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35"/>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35"/>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35"/>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35"/>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35"/>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35"/>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35"/>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35"/>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35"/>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22" name="Google Shape;922;p35"/>
            <p:cNvGrpSpPr/>
            <p:nvPr/>
          </p:nvGrpSpPr>
          <p:grpSpPr>
            <a:xfrm>
              <a:off x="6500275" y="3449925"/>
              <a:ext cx="1447650" cy="321400"/>
              <a:chOff x="6500275" y="3449925"/>
              <a:chExt cx="1447650" cy="321400"/>
            </a:xfrm>
          </p:grpSpPr>
          <p:sp>
            <p:nvSpPr>
              <p:cNvPr id="923" name="Google Shape;923;p35"/>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35"/>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35"/>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6" name="Google Shape;926;p35"/>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7" name="Google Shape;927;p35"/>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35"/>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35"/>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35"/>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35"/>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32" name="Google Shape;932;p35"/>
            <p:cNvGrpSpPr/>
            <p:nvPr/>
          </p:nvGrpSpPr>
          <p:grpSpPr>
            <a:xfrm>
              <a:off x="5786425" y="3043225"/>
              <a:ext cx="1827325" cy="406725"/>
              <a:chOff x="5786425" y="3043225"/>
              <a:chExt cx="1827325" cy="406725"/>
            </a:xfrm>
          </p:grpSpPr>
          <p:sp>
            <p:nvSpPr>
              <p:cNvPr id="933" name="Google Shape;933;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35"/>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35"/>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35"/>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35"/>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35"/>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35"/>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35"/>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35"/>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3" name="Google Shape;943;p35"/>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946" name="Google Shape;946;p35"/>
          <p:cNvGrpSpPr/>
          <p:nvPr/>
        </p:nvGrpSpPr>
        <p:grpSpPr>
          <a:xfrm>
            <a:off x="-154500" y="2247441"/>
            <a:ext cx="2974818" cy="3015218"/>
            <a:chOff x="811125" y="170850"/>
            <a:chExt cx="4045310" cy="4589709"/>
          </a:xfrm>
        </p:grpSpPr>
        <p:sp>
          <p:nvSpPr>
            <p:cNvPr id="947" name="Google Shape;947;p35"/>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35"/>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35"/>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35"/>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35"/>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35"/>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35"/>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35"/>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35"/>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6" name="Google Shape;956;p35"/>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7" name="Google Shape;957;p35"/>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8" name="Google Shape;958;p35"/>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9" name="Google Shape;959;p35"/>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0" name="Google Shape;960;p35"/>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1" name="Google Shape;961;p35"/>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2" name="Google Shape;962;p35"/>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3" name="Google Shape;963;p35"/>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4" name="Google Shape;964;p35"/>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5" name="Google Shape;965;p35"/>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6" name="Google Shape;966;p35"/>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7" name="Google Shape;967;p35"/>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35"/>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35"/>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35"/>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35"/>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2" name="Google Shape;972;p35"/>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3" name="Google Shape;973;p35"/>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4" name="Google Shape;974;p35"/>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35"/>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6" name="Google Shape;976;p35"/>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7" name="Google Shape;977;p35"/>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8" name="Google Shape;978;p35"/>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9" name="Google Shape;979;p35"/>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0" name="Google Shape;980;p35"/>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1" name="Google Shape;981;p35"/>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2" name="Google Shape;982;p35"/>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3" name="Google Shape;983;p35"/>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4" name="Google Shape;984;p35"/>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5" name="Google Shape;985;p35"/>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6" name="Google Shape;986;p35"/>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7" name="Google Shape;987;p35"/>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8" name="Google Shape;988;p35"/>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9" name="Google Shape;989;p35"/>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0" name="Google Shape;990;p35"/>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1" name="Google Shape;991;p35"/>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2" name="Google Shape;992;p35"/>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3" name="Google Shape;993;p35"/>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4" name="Google Shape;994;p35"/>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5" name="Google Shape;995;p35"/>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6" name="Google Shape;996;p35"/>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7" name="Google Shape;997;p35"/>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8" name="Google Shape;998;p35"/>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9" name="Google Shape;999;p35"/>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0" name="Google Shape;1000;p35"/>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1" name="Google Shape;1001;p35"/>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2" name="Google Shape;1002;p35"/>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3" name="Google Shape;1003;p35"/>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4" name="Google Shape;1004;p35"/>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5" name="Google Shape;1005;p35"/>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6" name="Google Shape;1006;p35"/>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07" name="Google Shape;1007;p35"/>
            <p:cNvGrpSpPr/>
            <p:nvPr/>
          </p:nvGrpSpPr>
          <p:grpSpPr>
            <a:xfrm>
              <a:off x="2404414" y="951198"/>
              <a:ext cx="883602" cy="370169"/>
              <a:chOff x="2404989" y="951198"/>
              <a:chExt cx="883602" cy="370169"/>
            </a:xfrm>
          </p:grpSpPr>
          <p:sp>
            <p:nvSpPr>
              <p:cNvPr id="1008" name="Google Shape;1008;p35"/>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9" name="Google Shape;1009;p35"/>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0" name="Google Shape;1010;p35"/>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1" name="Google Shape;1011;p35"/>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2" name="Google Shape;1012;p35"/>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3" name="Google Shape;1013;p35"/>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4" name="Google Shape;1014;p35"/>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015" name="Google Shape;1015;p35"/>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6" name="Google Shape;1016;p35"/>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7" name="Google Shape;1017;p35"/>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8" name="Google Shape;1018;p35"/>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9" name="Google Shape;1019;p35"/>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0" name="Google Shape;1020;p35"/>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1" name="Google Shape;1021;p35"/>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2" name="Google Shape;1022;p35"/>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3" name="Google Shape;1023;p35"/>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4" name="Google Shape;1024;p35"/>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5" name="Google Shape;1025;p35"/>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6" name="Google Shape;1026;p35"/>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7" name="Google Shape;1027;p35"/>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8" name="Google Shape;1028;p35"/>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9" name="Google Shape;1029;p35"/>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0" name="Google Shape;1030;p35"/>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D7822051-6827-3684-8D36-C0DF20C068E5}"/>
              </a:ext>
            </a:extLst>
          </p:cNvPr>
          <p:cNvGrpSpPr/>
          <p:nvPr/>
        </p:nvGrpSpPr>
        <p:grpSpPr>
          <a:xfrm flipH="1">
            <a:off x="1704010" y="2284492"/>
            <a:ext cx="2983931" cy="1132770"/>
            <a:chOff x="-23426" y="807680"/>
            <a:chExt cx="6195625" cy="3081337"/>
          </a:xfrm>
        </p:grpSpPr>
        <p:pic>
          <p:nvPicPr>
            <p:cNvPr id="7" name="Picture 6">
              <a:extLst>
                <a:ext uri="{FF2B5EF4-FFF2-40B4-BE49-F238E27FC236}">
                  <a16:creationId xmlns:a16="http://schemas.microsoft.com/office/drawing/2014/main" id="{32B522C8-4140-9ABC-4948-6CFBBC833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426" y="807680"/>
              <a:ext cx="6195625" cy="3081337"/>
            </a:xfrm>
            <a:prstGeom prst="rect">
              <a:avLst/>
            </a:prstGeom>
          </p:spPr>
        </p:pic>
        <p:sp>
          <p:nvSpPr>
            <p:cNvPr id="8" name="Rectangle: Rounded Corners 7">
              <a:extLst>
                <a:ext uri="{FF2B5EF4-FFF2-40B4-BE49-F238E27FC236}">
                  <a16:creationId xmlns:a16="http://schemas.microsoft.com/office/drawing/2014/main" id="{114C628E-B289-37CA-8820-8715559E1874}"/>
                </a:ext>
              </a:extLst>
            </p:cNvPr>
            <p:cNvSpPr/>
            <p:nvPr/>
          </p:nvSpPr>
          <p:spPr>
            <a:xfrm>
              <a:off x="1605934" y="1257301"/>
              <a:ext cx="2831506" cy="1776611"/>
            </a:xfrm>
            <a:prstGeom prst="roundRect">
              <a:avLst>
                <a:gd name="adj" fmla="val 30595"/>
              </a:avLst>
            </a:prstGeom>
            <a:solidFill>
              <a:srgbClr val="F6E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Arial" panose="020B0604020202020204" pitchFamily="34" charset="0"/>
                  <a:cs typeface="Arial" panose="020B0604020202020204" pitchFamily="34" charset="0"/>
                </a:rPr>
                <a:t>Ghi</a:t>
              </a:r>
              <a:r>
                <a:rPr lang="en-US" sz="2200" b="1" kern="1200" dirty="0">
                  <a:solidFill>
                    <a:prstClr val="black"/>
                  </a:solidFill>
                  <a:latin typeface="Arial" panose="020B0604020202020204" pitchFamily="34" charset="0"/>
                  <a:cs typeface="Arial" panose="020B0604020202020204" pitchFamily="34" charset="0"/>
                </a:rPr>
                <a:t> </a:t>
              </a:r>
              <a:r>
                <a:rPr lang="en-US" sz="2200" b="1" kern="1200" dirty="0" err="1">
                  <a:solidFill>
                    <a:prstClr val="black"/>
                  </a:solidFill>
                  <a:latin typeface="Arial" panose="020B0604020202020204" pitchFamily="34" charset="0"/>
                  <a:cs typeface="Arial" panose="020B0604020202020204" pitchFamily="34" charset="0"/>
                </a:rPr>
                <a:t>chú</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1E7FAC-2880-539E-FCD5-ABC03B29DB0B}"/>
                  </a:ext>
                </a:extLst>
              </p:cNvPr>
              <p:cNvSpPr txBox="1"/>
              <p:nvPr/>
            </p:nvSpPr>
            <p:spPr>
              <a:xfrm>
                <a:off x="4199686" y="253485"/>
                <a:ext cx="3941759" cy="4728923"/>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Trong </a:t>
                </a:r>
                <a:r>
                  <a:rPr lang="en-US" sz="2000" kern="100" dirty="0" err="1">
                    <a:latin typeface="+mj-lt"/>
                    <a:ea typeface="Times New Roman" panose="02020603050405020304" pitchFamily="18" charset="0"/>
                    <a:cs typeface="Times New Roman" panose="02020603050405020304" pitchFamily="18" charset="0"/>
                  </a:rPr>
                  <a:t>tứ</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giác</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 Hai </a:t>
                </a:r>
                <a:r>
                  <a:rPr lang="en-US" sz="2000" kern="100" dirty="0" err="1">
                    <a:latin typeface="+mj-lt"/>
                    <a:ea typeface="Times New Roman" panose="02020603050405020304" pitchFamily="18" charset="0"/>
                    <a:cs typeface="Times New Roman" panose="02020603050405020304" pitchFamily="18" charset="0"/>
                  </a:rPr>
                  <a:t>cạnh</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kề</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nhau</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chẳng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hạn</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𝐴𝐵</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không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cùng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thuộc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một</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đường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thẳng</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Không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có</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ba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đỉnh</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nào</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thẳng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hàng</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Có</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thể</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đọc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tên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theo</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tên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đỉnh</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chẳng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hạn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còn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gọi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là</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và</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đó</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còn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gọi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là</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trong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của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tứ</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giác</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11E7FAC-2880-539E-FCD5-ABC03B29DB0B}"/>
                  </a:ext>
                </a:extLst>
              </p:cNvPr>
              <p:cNvSpPr txBox="1">
                <a:spLocks noRot="1" noChangeAspect="1" noMove="1" noResize="1" noEditPoints="1" noAdjustHandles="1" noChangeArrowheads="1" noChangeShapeType="1" noTextEdit="1"/>
              </p:cNvSpPr>
              <p:nvPr/>
            </p:nvSpPr>
            <p:spPr>
              <a:xfrm>
                <a:off x="4199686" y="253485"/>
                <a:ext cx="3941759" cy="4728923"/>
              </a:xfrm>
              <a:prstGeom prst="rect">
                <a:avLst/>
              </a:prstGeom>
              <a:blipFill>
                <a:blip r:embed="rId4"/>
                <a:stretch>
                  <a:fillRect l="-1700" r="-1391" b="-154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4E761F57-1D0E-06A2-E8FD-93886323295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67432" t="15743" r="6072" b="43618"/>
          <a:stretch/>
        </p:blipFill>
        <p:spPr>
          <a:xfrm>
            <a:off x="838617" y="121341"/>
            <a:ext cx="2450899" cy="2018606"/>
          </a:xfrm>
          <a:prstGeom prst="rect">
            <a:avLst/>
          </a:prstGeom>
        </p:spPr>
      </p:pic>
    </p:spTree>
    <p:extLst>
      <p:ext uri="{BB962C8B-B14F-4D97-AF65-F5344CB8AC3E}">
        <p14:creationId xmlns:p14="http://schemas.microsoft.com/office/powerpoint/2010/main" val="78090685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2584359" y="233427"/>
            <a:ext cx="3975281"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chemeClr val="tx1"/>
                </a:solidFill>
                <a:latin typeface="Arial (Body)"/>
              </a:rPr>
              <a:t>2. </a:t>
            </a:r>
            <a:r>
              <a:rPr lang="en-US" sz="2400" b="1" dirty="0" err="1">
                <a:solidFill>
                  <a:schemeClr val="tx1"/>
                </a:solidFill>
                <a:latin typeface="Arial (Body)"/>
              </a:rPr>
              <a:t>Nhận</a:t>
            </a:r>
            <a:r>
              <a:rPr lang="en-US" sz="2400" b="1" dirty="0">
                <a:solidFill>
                  <a:schemeClr val="tx1"/>
                </a:solidFill>
                <a:latin typeface="Arial (Body)"/>
              </a:rPr>
              <a:t> </a:t>
            </a:r>
            <a:r>
              <a:rPr lang="en-US" sz="2400" b="1" dirty="0" err="1">
                <a:solidFill>
                  <a:schemeClr val="tx1"/>
                </a:solidFill>
                <a:latin typeface="Arial (Body)"/>
              </a:rPr>
              <a:t>biết</a:t>
            </a:r>
            <a:r>
              <a:rPr lang="en-US" sz="2400" b="1" dirty="0">
                <a:solidFill>
                  <a:schemeClr val="tx1"/>
                </a:solidFill>
                <a:latin typeface="Arial (Body)"/>
              </a:rPr>
              <a:t> </a:t>
            </a:r>
            <a:r>
              <a:rPr lang="en-US" sz="2400" b="1" dirty="0" err="1">
                <a:solidFill>
                  <a:schemeClr val="tx1"/>
                </a:solidFill>
                <a:latin typeface="Arial (Body)"/>
              </a:rPr>
              <a:t>tứ</a:t>
            </a:r>
            <a:r>
              <a:rPr lang="en-US" sz="2400" b="1" dirty="0">
                <a:solidFill>
                  <a:schemeClr val="tx1"/>
                </a:solidFill>
                <a:latin typeface="Arial (Body)"/>
              </a:rPr>
              <a:t> </a:t>
            </a:r>
            <a:r>
              <a:rPr lang="en-US" sz="2400" b="1" dirty="0" err="1">
                <a:solidFill>
                  <a:schemeClr val="tx1"/>
                </a:solidFill>
                <a:latin typeface="Arial (Body)"/>
              </a:rPr>
              <a:t>giác</a:t>
            </a:r>
            <a:r>
              <a:rPr lang="en-US" sz="2400" b="1" dirty="0">
                <a:solidFill>
                  <a:schemeClr val="tx1"/>
                </a:solidFill>
                <a:latin typeface="Arial (Body)"/>
              </a:rPr>
              <a:t> </a:t>
            </a:r>
            <a:r>
              <a:rPr lang="en-US" sz="2400" b="1" dirty="0" err="1">
                <a:solidFill>
                  <a:schemeClr val="tx1"/>
                </a:solidFill>
                <a:latin typeface="Arial (Body)"/>
              </a:rPr>
              <a:t>lồi</a:t>
            </a:r>
            <a:endParaRPr lang="en-US" sz="24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727027" y="1599735"/>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sp>
        <p:nvSpPr>
          <p:cNvPr id="22" name="Rectangle 21">
            <a:extLst>
              <a:ext uri="{FF2B5EF4-FFF2-40B4-BE49-F238E27FC236}">
                <a16:creationId xmlns:a16="http://schemas.microsoft.com/office/drawing/2014/main" id="{E693A5F4-603E-1D31-1C36-6D22061E00A6}"/>
              </a:ext>
            </a:extLst>
          </p:cNvPr>
          <p:cNvSpPr/>
          <p:nvPr/>
        </p:nvSpPr>
        <p:spPr>
          <a:xfrm>
            <a:off x="1519437" y="1521188"/>
            <a:ext cx="5249366" cy="1420325"/>
          </a:xfrm>
          <a:prstGeom prst="rect">
            <a:avLst/>
          </a:prstGeom>
        </p:spPr>
        <p:txBody>
          <a:bodyPr wrap="square">
            <a:spAutoFit/>
          </a:bodyPr>
          <a:lstStyle/>
          <a:p>
            <a:pPr marL="30480" marR="30480" algn="just">
              <a:lnSpc>
                <a:spcPct val="150000"/>
              </a:lnSpc>
              <a:buClrTx/>
              <a:buFontTx/>
              <a:buNone/>
              <a:defRPr/>
            </a:pPr>
            <a:r>
              <a:rPr lang="vi-VN" sz="2000" b="0" i="0" dirty="0">
                <a:solidFill>
                  <a:srgbClr val="000000"/>
                </a:solidFill>
                <a:effectLst/>
                <a:latin typeface="+mn-lt"/>
              </a:rPr>
              <a:t>Quan sát các hình 14a, 14b và nêu nhận xét về vị trí của mỗi tứ giác so với đường thẳng chứa một cạnh bất kì của tứ giác đó.</a:t>
            </a:r>
            <a:endParaRPr lang="en-US" sz="2000" kern="1200" dirty="0">
              <a:solidFill>
                <a:prstClr val="black"/>
              </a:solidFill>
              <a:latin typeface="+mn-lt"/>
              <a:ea typeface="Times New Roman" panose="02020603050405020304" pitchFamily="18" charset="0"/>
              <a:cs typeface="+mn-cs"/>
            </a:endParaRPr>
          </a:p>
        </p:txBody>
      </p:sp>
      <p:pic>
        <p:nvPicPr>
          <p:cNvPr id="11" name="Picture 10">
            <a:extLst>
              <a:ext uri="{FF2B5EF4-FFF2-40B4-BE49-F238E27FC236}">
                <a16:creationId xmlns:a16="http://schemas.microsoft.com/office/drawing/2014/main" id="{3C517B80-5C50-C5C7-0236-6D30AFA24895}"/>
              </a:ext>
            </a:extLst>
          </p:cNvPr>
          <p:cNvPicPr>
            <a:picLocks noChangeAspect="1"/>
          </p:cNvPicPr>
          <p:nvPr/>
        </p:nvPicPr>
        <p:blipFill rotWithShape="1">
          <a:blip r:embed="rId3"/>
          <a:srcRect l="27532" r="27190"/>
          <a:stretch/>
        </p:blipFill>
        <p:spPr>
          <a:xfrm>
            <a:off x="6779363" y="2092698"/>
            <a:ext cx="1783853" cy="2216148"/>
          </a:xfrm>
          <a:prstGeom prst="rect">
            <a:avLst/>
          </a:prstGeom>
        </p:spPr>
      </p:pic>
      <p:grpSp>
        <p:nvGrpSpPr>
          <p:cNvPr id="4" name="Group 3">
            <a:extLst>
              <a:ext uri="{FF2B5EF4-FFF2-40B4-BE49-F238E27FC236}">
                <a16:creationId xmlns:a16="http://schemas.microsoft.com/office/drawing/2014/main" id="{13DDB523-2213-C13E-6E36-3D0FEE4A725F}"/>
              </a:ext>
            </a:extLst>
          </p:cNvPr>
          <p:cNvGrpSpPr/>
          <p:nvPr/>
        </p:nvGrpSpPr>
        <p:grpSpPr>
          <a:xfrm>
            <a:off x="3527760" y="1121078"/>
            <a:ext cx="5035456" cy="400110"/>
            <a:chOff x="4770114" y="1084302"/>
            <a:chExt cx="5035456" cy="400110"/>
          </a:xfrm>
        </p:grpSpPr>
        <p:sp>
          <p:nvSpPr>
            <p:cNvPr id="5" name="Rectangle 1">
              <a:extLst>
                <a:ext uri="{FF2B5EF4-FFF2-40B4-BE49-F238E27FC236}">
                  <a16:creationId xmlns:a16="http://schemas.microsoft.com/office/drawing/2014/main" id="{DDBB0824-6850-5860-17F9-C9B23E711EF9}"/>
                </a:ext>
              </a:extLst>
            </p:cNvPr>
            <p:cNvSpPr>
              <a:spLocks noChangeArrowheads="1"/>
            </p:cNvSpPr>
            <p:nvPr/>
          </p:nvSpPr>
          <p:spPr bwMode="auto">
            <a:xfrm>
              <a:off x="5134098" y="1084302"/>
              <a:ext cx="46714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đôi</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2000" b="1" i="1" dirty="0">
                  <a:solidFill>
                    <a:srgbClr val="000000"/>
                  </a:solidFill>
                  <a:latin typeface="Arial" panose="020B0604020202020204" pitchFamily="34" charset="0"/>
                  <a:cs typeface="Arial" panose="020B0604020202020204" pitchFamily="34" charset="0"/>
                </a:rPr>
                <a:t>HĐ2</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2CD0AAB1-4637-3B6A-D61C-874E2F7C839B}"/>
                </a:ext>
              </a:extLst>
            </p:cNvPr>
            <p:cNvPicPr>
              <a:picLocks noChangeAspect="1"/>
            </p:cNvPicPr>
            <p:nvPr/>
          </p:nvPicPr>
          <p:blipFill>
            <a:blip r:embed="rId4"/>
            <a:stretch>
              <a:fillRect/>
            </a:stretch>
          </p:blipFill>
          <p:spPr>
            <a:xfrm>
              <a:off x="4770114" y="1132700"/>
              <a:ext cx="563298" cy="303314"/>
            </a:xfrm>
            <a:prstGeom prst="rect">
              <a:avLst/>
            </a:prstGeom>
          </p:spPr>
        </p:pic>
      </p:grpSp>
      <p:pic>
        <p:nvPicPr>
          <p:cNvPr id="9" name="Picture 8">
            <a:extLst>
              <a:ext uri="{FF2B5EF4-FFF2-40B4-BE49-F238E27FC236}">
                <a16:creationId xmlns:a16="http://schemas.microsoft.com/office/drawing/2014/main" id="{EEEDBF08-EC32-5F65-9F2F-01F0AF2DD8D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42559" t="3765" r="4190" b="3815"/>
          <a:stretch/>
        </p:blipFill>
        <p:spPr>
          <a:xfrm>
            <a:off x="1956871" y="2989911"/>
            <a:ext cx="3705075" cy="1879328"/>
          </a:xfrm>
          <a:prstGeom prst="rect">
            <a:avLst/>
          </a:prstGeom>
        </p:spPr>
      </p:pic>
    </p:spTree>
    <p:extLst>
      <p:ext uri="{BB962C8B-B14F-4D97-AF65-F5344CB8AC3E}">
        <p14:creationId xmlns:p14="http://schemas.microsoft.com/office/powerpoint/2010/main" val="281332893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15" name="Rectangle 14">
            <a:extLst>
              <a:ext uri="{FF2B5EF4-FFF2-40B4-BE49-F238E27FC236}">
                <a16:creationId xmlns:a16="http://schemas.microsoft.com/office/drawing/2014/main" id="{305AFB49-8571-35FF-1C82-2D21F6DEC217}"/>
              </a:ext>
            </a:extLst>
          </p:cNvPr>
          <p:cNvSpPr/>
          <p:nvPr/>
        </p:nvSpPr>
        <p:spPr>
          <a:xfrm>
            <a:off x="767026" y="1250072"/>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pic>
        <p:nvPicPr>
          <p:cNvPr id="25" name="Picture 24">
            <a:extLst>
              <a:ext uri="{FF2B5EF4-FFF2-40B4-BE49-F238E27FC236}">
                <a16:creationId xmlns:a16="http://schemas.microsoft.com/office/drawing/2014/main" id="{B0EB2267-6CC3-959D-9ECA-10FC9893DD8A}"/>
              </a:ext>
            </a:extLst>
          </p:cNvPr>
          <p:cNvPicPr>
            <a:picLocks noChangeAspect="1"/>
          </p:cNvPicPr>
          <p:nvPr/>
        </p:nvPicPr>
        <p:blipFill rotWithShape="1">
          <a:blip r:embed="rId3"/>
          <a:srcRect l="12762" t="-6835" r="9170" b="-5951"/>
          <a:stretch/>
        </p:blipFill>
        <p:spPr>
          <a:xfrm>
            <a:off x="-247419" y="3641320"/>
            <a:ext cx="1749774" cy="1461476"/>
          </a:xfrm>
          <a:prstGeom prst="rect">
            <a:avLst/>
          </a:prstGeom>
        </p:spPr>
      </p:pic>
      <p:grpSp>
        <p:nvGrpSpPr>
          <p:cNvPr id="4" name="Group 3">
            <a:extLst>
              <a:ext uri="{FF2B5EF4-FFF2-40B4-BE49-F238E27FC236}">
                <a16:creationId xmlns:a16="http://schemas.microsoft.com/office/drawing/2014/main" id="{C4B7A357-3244-9D18-23B9-9BA098186E64}"/>
              </a:ext>
            </a:extLst>
          </p:cNvPr>
          <p:cNvGrpSpPr/>
          <p:nvPr/>
        </p:nvGrpSpPr>
        <p:grpSpPr>
          <a:xfrm>
            <a:off x="3925871" y="1297395"/>
            <a:ext cx="1292257" cy="537264"/>
            <a:chOff x="8441668" y="4587774"/>
            <a:chExt cx="1263473" cy="823613"/>
          </a:xfrm>
        </p:grpSpPr>
        <p:pic>
          <p:nvPicPr>
            <p:cNvPr id="5" name="Picture 4">
              <a:extLst>
                <a:ext uri="{FF2B5EF4-FFF2-40B4-BE49-F238E27FC236}">
                  <a16:creationId xmlns:a16="http://schemas.microsoft.com/office/drawing/2014/main" id="{7D99358F-D034-8D46-E399-5D537FB718F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FB12E7BA-C141-0252-5B17-1DCE17660C7E}"/>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43EA81-F92F-3F99-F6DF-ECA67DC072F2}"/>
                  </a:ext>
                </a:extLst>
              </p:cNvPr>
              <p:cNvSpPr txBox="1"/>
              <p:nvPr/>
            </p:nvSpPr>
            <p:spPr>
              <a:xfrm>
                <a:off x="567984" y="2039998"/>
                <a:ext cx="4138607" cy="1420325"/>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Hình</a:t>
                </a:r>
                <a:r>
                  <a:rPr lang="en-US" sz="2000" kern="100" dirty="0">
                    <a:latin typeface="+mj-lt"/>
                    <a:ea typeface="Times New Roman" panose="02020603050405020304" pitchFamily="18" charset="0"/>
                    <a:cs typeface="Times New Roman" panose="02020603050405020304" pitchFamily="18" charset="0"/>
                  </a:rPr>
                  <a:t> 14a: </a:t>
                </a:r>
                <a:r>
                  <a:rPr lang="en-US" sz="2000" kern="100" dirty="0" err="1">
                    <a:latin typeface="+mj-lt"/>
                    <a:ea typeface="Times New Roman" panose="02020603050405020304" pitchFamily="18" charset="0"/>
                    <a:cs typeface="Times New Roman" panose="02020603050405020304" pitchFamily="18" charset="0"/>
                  </a:rPr>
                  <a:t>Tứ</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giác</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nằm</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về</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một</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phía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của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đường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thẳng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chứa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một</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cạnh</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bất</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kì</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của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tứ</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giác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đó</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843EA81-F92F-3F99-F6DF-ECA67DC072F2}"/>
                  </a:ext>
                </a:extLst>
              </p:cNvPr>
              <p:cNvSpPr txBox="1">
                <a:spLocks noRot="1" noChangeAspect="1" noMove="1" noResize="1" noEditPoints="1" noAdjustHandles="1" noChangeArrowheads="1" noChangeShapeType="1" noTextEdit="1"/>
              </p:cNvSpPr>
              <p:nvPr/>
            </p:nvSpPr>
            <p:spPr>
              <a:xfrm>
                <a:off x="567984" y="2039998"/>
                <a:ext cx="4138607" cy="1420325"/>
              </a:xfrm>
              <a:prstGeom prst="rect">
                <a:avLst/>
              </a:prstGeom>
              <a:blipFill>
                <a:blip r:embed="rId5"/>
                <a:stretch>
                  <a:fillRect l="-1473" r="-1620" b="-6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6AB3768-FC80-69B4-8155-327573572933}"/>
                  </a:ext>
                </a:extLst>
              </p:cNvPr>
              <p:cNvSpPr txBox="1"/>
              <p:nvPr/>
            </p:nvSpPr>
            <p:spPr>
              <a:xfrm>
                <a:off x="1502355" y="3819362"/>
                <a:ext cx="7431545" cy="958660"/>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Hình</a:t>
                </a:r>
                <a:r>
                  <a:rPr lang="en-US" sz="2000" kern="100" dirty="0">
                    <a:latin typeface="+mj-lt"/>
                    <a:ea typeface="Times New Roman" panose="02020603050405020304" pitchFamily="18" charset="0"/>
                    <a:cs typeface="Times New Roman" panose="02020603050405020304" pitchFamily="18" charset="0"/>
                  </a:rPr>
                  <a:t> 14b: </a:t>
                </a:r>
                <a:r>
                  <a:rPr lang="en-US" sz="2000" kern="100" dirty="0" err="1">
                    <a:latin typeface="+mj-lt"/>
                    <a:ea typeface="Times New Roman" panose="02020603050405020304" pitchFamily="18" charset="0"/>
                    <a:cs typeface="Times New Roman" panose="02020603050405020304" pitchFamily="18" charset="0"/>
                  </a:rPr>
                  <a:t>Tứ</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giác</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𝑀𝑁𝑃𝑄</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không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nằm</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về</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một</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phía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của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đường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thẳng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chứa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cạnh</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𝑁𝑃</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hoặc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cạnh</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𝑃𝑄</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của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tứ</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giác</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56AB3768-FC80-69B4-8155-327573572933}"/>
                  </a:ext>
                </a:extLst>
              </p:cNvPr>
              <p:cNvSpPr txBox="1">
                <a:spLocks noRot="1" noChangeAspect="1" noMove="1" noResize="1" noEditPoints="1" noAdjustHandles="1" noChangeArrowheads="1" noChangeShapeType="1" noTextEdit="1"/>
              </p:cNvSpPr>
              <p:nvPr/>
            </p:nvSpPr>
            <p:spPr>
              <a:xfrm>
                <a:off x="1502355" y="3819362"/>
                <a:ext cx="7431545" cy="958660"/>
              </a:xfrm>
              <a:prstGeom prst="rect">
                <a:avLst/>
              </a:prstGeom>
              <a:blipFill>
                <a:blip r:embed="rId6"/>
                <a:stretch>
                  <a:fillRect l="-820" r="-820" b="-10828"/>
                </a:stretch>
              </a:blipFill>
            </p:spPr>
            <p:txBody>
              <a:bodyPr/>
              <a:lstStyle/>
              <a:p>
                <a:r>
                  <a:rPr lang="en-US">
                    <a:noFill/>
                  </a:rPr>
                  <a:t> </a:t>
                </a:r>
              </a:p>
            </p:txBody>
          </p:sp>
        </mc:Fallback>
      </mc:AlternateContent>
      <p:sp>
        <p:nvSpPr>
          <p:cNvPr id="2" name="Rectangle: Rounded Corners 1">
            <a:extLst>
              <a:ext uri="{FF2B5EF4-FFF2-40B4-BE49-F238E27FC236}">
                <a16:creationId xmlns:a16="http://schemas.microsoft.com/office/drawing/2014/main" id="{B2356AA3-E7FF-C65D-1149-58FCF9097104}"/>
              </a:ext>
            </a:extLst>
          </p:cNvPr>
          <p:cNvSpPr/>
          <p:nvPr/>
        </p:nvSpPr>
        <p:spPr>
          <a:xfrm>
            <a:off x="2584359" y="233427"/>
            <a:ext cx="3975281"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chemeClr val="tx1"/>
                </a:solidFill>
                <a:latin typeface="Arial (Body)"/>
              </a:rPr>
              <a:t>2. </a:t>
            </a:r>
            <a:r>
              <a:rPr lang="en-US" sz="2400" b="1" dirty="0" err="1">
                <a:solidFill>
                  <a:schemeClr val="tx1"/>
                </a:solidFill>
                <a:latin typeface="Arial (Body)"/>
              </a:rPr>
              <a:t>Nhận</a:t>
            </a:r>
            <a:r>
              <a:rPr lang="en-US" sz="2400" b="1" dirty="0">
                <a:solidFill>
                  <a:schemeClr val="tx1"/>
                </a:solidFill>
                <a:latin typeface="Arial (Body)"/>
              </a:rPr>
              <a:t> </a:t>
            </a:r>
            <a:r>
              <a:rPr lang="en-US" sz="2400" b="1" dirty="0" err="1">
                <a:solidFill>
                  <a:schemeClr val="tx1"/>
                </a:solidFill>
                <a:latin typeface="Arial (Body)"/>
              </a:rPr>
              <a:t>biết</a:t>
            </a:r>
            <a:r>
              <a:rPr lang="en-US" sz="2400" b="1" dirty="0">
                <a:solidFill>
                  <a:schemeClr val="tx1"/>
                </a:solidFill>
                <a:latin typeface="Arial (Body)"/>
              </a:rPr>
              <a:t> </a:t>
            </a:r>
            <a:r>
              <a:rPr lang="en-US" sz="2400" b="1" dirty="0" err="1">
                <a:solidFill>
                  <a:schemeClr val="tx1"/>
                </a:solidFill>
                <a:latin typeface="Arial (Body)"/>
              </a:rPr>
              <a:t>tứ</a:t>
            </a:r>
            <a:r>
              <a:rPr lang="en-US" sz="2400" b="1" dirty="0">
                <a:solidFill>
                  <a:schemeClr val="tx1"/>
                </a:solidFill>
                <a:latin typeface="Arial (Body)"/>
              </a:rPr>
              <a:t> </a:t>
            </a:r>
            <a:r>
              <a:rPr lang="en-US" sz="2400" b="1" dirty="0" err="1">
                <a:solidFill>
                  <a:schemeClr val="tx1"/>
                </a:solidFill>
                <a:latin typeface="Arial (Body)"/>
              </a:rPr>
              <a:t>giác</a:t>
            </a:r>
            <a:r>
              <a:rPr lang="en-US" sz="2400" b="1" dirty="0">
                <a:solidFill>
                  <a:schemeClr val="tx1"/>
                </a:solidFill>
                <a:latin typeface="Arial (Body)"/>
              </a:rPr>
              <a:t> </a:t>
            </a:r>
            <a:r>
              <a:rPr lang="en-US" sz="2400" b="1" dirty="0" err="1">
                <a:solidFill>
                  <a:schemeClr val="tx1"/>
                </a:solidFill>
                <a:latin typeface="Arial (Body)"/>
              </a:rPr>
              <a:t>lồi</a:t>
            </a:r>
            <a:endParaRPr lang="en-US" sz="2400" b="1" dirty="0">
              <a:solidFill>
                <a:schemeClr val="tx1"/>
              </a:solidFill>
              <a:latin typeface="Arial (Body)"/>
            </a:endParaRPr>
          </a:p>
        </p:txBody>
      </p:sp>
      <p:pic>
        <p:nvPicPr>
          <p:cNvPr id="3" name="Picture 2">
            <a:extLst>
              <a:ext uri="{FF2B5EF4-FFF2-40B4-BE49-F238E27FC236}">
                <a16:creationId xmlns:a16="http://schemas.microsoft.com/office/drawing/2014/main" id="{FFF41241-6650-8129-60CB-979DBCD2AA99}"/>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42559" t="3765" r="4190" b="3815"/>
          <a:stretch/>
        </p:blipFill>
        <p:spPr>
          <a:xfrm>
            <a:off x="5035619" y="1879850"/>
            <a:ext cx="3705075" cy="1879328"/>
          </a:xfrm>
          <a:prstGeom prst="rect">
            <a:avLst/>
          </a:prstGeom>
        </p:spPr>
      </p:pic>
    </p:spTree>
    <p:extLst>
      <p:ext uri="{BB962C8B-B14F-4D97-AF65-F5344CB8AC3E}">
        <p14:creationId xmlns:p14="http://schemas.microsoft.com/office/powerpoint/2010/main" val="707640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12487</TotalTime>
  <Words>1975</Words>
  <Application>Microsoft Office PowerPoint</Application>
  <PresentationFormat>On-screen Show (16:9)</PresentationFormat>
  <Paragraphs>172</Paragraphs>
  <Slides>37</Slides>
  <Notes>28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Calibri</vt:lpstr>
      <vt:lpstr>Kavoon</vt:lpstr>
      <vt:lpstr>Arial (Body)</vt:lpstr>
      <vt:lpstr>DM Serif Display</vt:lpstr>
      <vt:lpstr>Arial</vt:lpstr>
      <vt:lpstr>Bebas Neue</vt:lpstr>
      <vt:lpstr>Nunito Light</vt:lpstr>
      <vt:lpstr>Montserrat</vt:lpstr>
      <vt:lpstr>Cambria Math</vt:lpstr>
      <vt:lpstr>Language Arts Subject for Middle School: Poem Analysis Activities by Slidesgo</vt:lpstr>
      <vt:lpstr>Office Theme</vt:lpstr>
      <vt:lpstr>CHÀO MỪNG CÁC EM  ĐẾN VỚI BÀI GIẢNG HÔM NAY</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tuyết nguyễn thị ánh</dc:creator>
  <cp:lastModifiedBy>Admin</cp:lastModifiedBy>
  <cp:revision>14</cp:revision>
  <dcterms:modified xsi:type="dcterms:W3CDTF">2024-11-13T15:01:56Z</dcterms:modified>
</cp:coreProperties>
</file>