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6" r:id="rId2"/>
    <p:sldId id="257" r:id="rId3"/>
    <p:sldId id="259" r:id="rId4"/>
    <p:sldId id="287" r:id="rId5"/>
    <p:sldId id="306" r:id="rId6"/>
    <p:sldId id="258" r:id="rId7"/>
    <p:sldId id="268" r:id="rId8"/>
    <p:sldId id="270" r:id="rId9"/>
    <p:sldId id="275" r:id="rId10"/>
    <p:sldId id="375" r:id="rId11"/>
    <p:sldId id="387" r:id="rId12"/>
    <p:sldId id="313" r:id="rId13"/>
    <p:sldId id="376" r:id="rId14"/>
    <p:sldId id="281" r:id="rId15"/>
    <p:sldId id="312" r:id="rId16"/>
    <p:sldId id="854" r:id="rId17"/>
    <p:sldId id="272" r:id="rId18"/>
    <p:sldId id="378" r:id="rId19"/>
    <p:sldId id="358" r:id="rId20"/>
    <p:sldId id="280" r:id="rId21"/>
    <p:sldId id="279" r:id="rId22"/>
    <p:sldId id="855" r:id="rId23"/>
    <p:sldId id="379" r:id="rId24"/>
    <p:sldId id="330" r:id="rId25"/>
    <p:sldId id="386" r:id="rId26"/>
    <p:sldId id="858" r:id="rId27"/>
    <p:sldId id="860" r:id="rId28"/>
    <p:sldId id="861" r:id="rId29"/>
    <p:sldId id="862" r:id="rId30"/>
    <p:sldId id="863" r:id="rId31"/>
    <p:sldId id="859" r:id="rId32"/>
    <p:sldId id="326" r:id="rId33"/>
  </p:sldIdLst>
  <p:sldSz cx="18288000" cy="10287000"/>
  <p:notesSz cx="6858000" cy="9144000"/>
  <p:embeddedFontLst>
    <p:embeddedFont>
      <p:font typeface="微软雅黑" panose="020B0503020204020204" pitchFamily="34" charset="-122"/>
      <p:regular r:id="rId35"/>
      <p:bold r:id="rId36"/>
    </p:embeddedFont>
    <p:embeddedFont>
      <p:font typeface="Cambria Math" panose="02040503050406030204" pitchFamily="18" charset="0"/>
      <p:regular r:id="rId37"/>
    </p:embeddedFont>
    <p:embeddedFont>
      <p:font typeface="Georgia" panose="02040502050405020303" pitchFamily="18"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B5C1A"/>
    <a:srgbClr val="FFFFAB"/>
    <a:srgbClr val="FFF1DD"/>
    <a:srgbClr val="FF9900"/>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2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28/5/2024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6</a:t>
            </a:fld>
            <a:endParaRPr lang="en-US"/>
          </a:p>
        </p:txBody>
      </p:sp>
    </p:spTree>
    <p:extLst>
      <p:ext uri="{BB962C8B-B14F-4D97-AF65-F5344CB8AC3E}">
        <p14:creationId xmlns:p14="http://schemas.microsoft.com/office/powerpoint/2010/main" val="14756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7</a:t>
            </a:fld>
            <a:endParaRPr lang="en-US"/>
          </a:p>
        </p:txBody>
      </p:sp>
    </p:spTree>
    <p:extLst>
      <p:ext uri="{BB962C8B-B14F-4D97-AF65-F5344CB8AC3E}">
        <p14:creationId xmlns:p14="http://schemas.microsoft.com/office/powerpoint/2010/main" val="106596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13</a:t>
            </a:fld>
            <a:endParaRPr lang="en-US"/>
          </a:p>
        </p:txBody>
      </p:sp>
    </p:spTree>
    <p:extLst>
      <p:ext uri="{BB962C8B-B14F-4D97-AF65-F5344CB8AC3E}">
        <p14:creationId xmlns:p14="http://schemas.microsoft.com/office/powerpoint/2010/main" val="15375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90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7B5-5C39-EBC4-629C-F30882E4C5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FE69B05-8686-D22D-E162-E5218AEF5D3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F09B70-61C6-0F05-F91C-6B6B45410722}"/>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a:extLst>
              <a:ext uri="{FF2B5EF4-FFF2-40B4-BE49-F238E27FC236}">
                <a16:creationId xmlns:a16="http://schemas.microsoft.com/office/drawing/2014/main" id="{B0B23099-B120-455F-C90A-325FCEEB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F1C5-73D0-1ADD-E52F-78C1C2EDBAB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3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0143-B7EB-94AE-78E7-535BAAFA0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3F1FD-037B-1D77-91D8-D81289CB9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4DBE-A35B-C817-AE3C-66C9A194091A}"/>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a:extLst>
              <a:ext uri="{FF2B5EF4-FFF2-40B4-BE49-F238E27FC236}">
                <a16:creationId xmlns:a16="http://schemas.microsoft.com/office/drawing/2014/main" id="{8C263928-05A4-0C83-5852-54516618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3AD3-D867-83BD-2631-FCF865CB73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96763-9BF1-33E0-4553-4E3D391DA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E6E9-9444-F95F-AC9E-5FD2C74296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91459-018F-EB5F-C680-78A69949F78D}"/>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a:extLst>
              <a:ext uri="{FF2B5EF4-FFF2-40B4-BE49-F238E27FC236}">
                <a16:creationId xmlns:a16="http://schemas.microsoft.com/office/drawing/2014/main" id="{04A493C4-D366-3EC9-21C6-7F4BBFDC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F704-8CF3-75A7-51EC-2B6386E686B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51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94528" y="-4712400"/>
            <a:ext cx="19035888" cy="15474236"/>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6" name="Google Shape;376;p14"/>
          <p:cNvSpPr/>
          <p:nvPr/>
        </p:nvSpPr>
        <p:spPr>
          <a:xfrm>
            <a:off x="2836700" y="725501"/>
            <a:ext cx="12828000" cy="9189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14"/>
          <p:cNvSpPr/>
          <p:nvPr/>
        </p:nvSpPr>
        <p:spPr>
          <a:xfrm>
            <a:off x="2623301" y="543251"/>
            <a:ext cx="12828000" cy="9169800"/>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14"/>
          <p:cNvSpPr txBox="1">
            <a:spLocks noGrp="1"/>
          </p:cNvSpPr>
          <p:nvPr>
            <p:ph type="title"/>
          </p:nvPr>
        </p:nvSpPr>
        <p:spPr>
          <a:xfrm>
            <a:off x="6240350" y="6055400"/>
            <a:ext cx="8952600" cy="2169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14400">
                <a:latin typeface="Arial" panose="020B0604020202020204" pitchFamily="34" charset="0"/>
                <a:cs typeface="Arial" panose="020B0604020202020204" pitchFamily="34" charset="0"/>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dirty="0"/>
          </a:p>
        </p:txBody>
      </p:sp>
      <p:sp>
        <p:nvSpPr>
          <p:cNvPr id="379" name="Google Shape;379;p14"/>
          <p:cNvSpPr txBox="1">
            <a:spLocks noGrp="1"/>
          </p:cNvSpPr>
          <p:nvPr>
            <p:ph type="title" idx="2" hasCustomPrompt="1"/>
          </p:nvPr>
        </p:nvSpPr>
        <p:spPr>
          <a:xfrm>
            <a:off x="3277026" y="6789450"/>
            <a:ext cx="2169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380" name="Google Shape;380;p14"/>
          <p:cNvSpPr txBox="1">
            <a:spLocks noGrp="1"/>
          </p:cNvSpPr>
          <p:nvPr>
            <p:ph type="subTitle" idx="1"/>
          </p:nvPr>
        </p:nvSpPr>
        <p:spPr>
          <a:xfrm>
            <a:off x="6240426" y="7996200"/>
            <a:ext cx="4758600" cy="12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dirty="0"/>
          </a:p>
        </p:txBody>
      </p:sp>
    </p:spTree>
    <p:extLst>
      <p:ext uri="{BB962C8B-B14F-4D97-AF65-F5344CB8AC3E}">
        <p14:creationId xmlns:p14="http://schemas.microsoft.com/office/powerpoint/2010/main" val="86035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34F-D208-F1D1-33BC-32262B647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FC905-BA08-B04F-197B-88752AB9C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A0EBD-1D29-811C-FFED-1B20E583AB5E}"/>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a:extLst>
              <a:ext uri="{FF2B5EF4-FFF2-40B4-BE49-F238E27FC236}">
                <a16:creationId xmlns:a16="http://schemas.microsoft.com/office/drawing/2014/main" id="{D176834B-C177-A6B4-CF38-72F8E50D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137C-8B6D-DD5F-0131-ABEA82F3C7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2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28C-A2C5-3D24-03F6-DD290B60836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07B9B2F-8738-F30B-A59B-F7E5E15B6E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E2D70-813C-34EC-A37B-F6624DFF52F9}"/>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a:extLst>
              <a:ext uri="{FF2B5EF4-FFF2-40B4-BE49-F238E27FC236}">
                <a16:creationId xmlns:a16="http://schemas.microsoft.com/office/drawing/2014/main" id="{F99CF47F-B593-1DBF-40F8-ABBBAC5BE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3FBD-451D-F472-B946-8FCCE68534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15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FAD6-15EA-6CDD-B37C-54499E735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64232-DFF2-E0CE-30D5-C7D97339D7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9C4E-F71D-7E20-3BFB-B2DDB6FBA9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784-78D4-63D5-24FD-4370A96E5397}"/>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6" name="Footer Placeholder 5">
            <a:extLst>
              <a:ext uri="{FF2B5EF4-FFF2-40B4-BE49-F238E27FC236}">
                <a16:creationId xmlns:a16="http://schemas.microsoft.com/office/drawing/2014/main" id="{67C7E4B9-3EB8-513D-4CC6-4E4BCB40C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8FDDF-CA88-4693-6FA7-0A90A83F7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87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27B7-5165-7C26-651D-A7ED2F574C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7BDD0-3856-6C32-576F-2E3730143F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6DFD7-F5E1-084B-4127-EB908691C35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CCE53-3113-90EB-7532-0B3534AD2A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B0B27-AD41-77A4-90DC-F7AB4667F0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C5432-D757-5482-3F86-22B7E32F35D2}"/>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8" name="Footer Placeholder 7">
            <a:extLst>
              <a:ext uri="{FF2B5EF4-FFF2-40B4-BE49-F238E27FC236}">
                <a16:creationId xmlns:a16="http://schemas.microsoft.com/office/drawing/2014/main" id="{AA903659-2296-21CF-9FC5-2B8800114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3C47-25CA-F0F2-77CB-C200E5F0B1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B038-D1EF-5C58-035E-5383BC229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FA944-107E-C23D-C1BB-D068906E8149}"/>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4" name="Footer Placeholder 3">
            <a:extLst>
              <a:ext uri="{FF2B5EF4-FFF2-40B4-BE49-F238E27FC236}">
                <a16:creationId xmlns:a16="http://schemas.microsoft.com/office/drawing/2014/main" id="{871AD45A-763D-A542-E8AD-67EA46820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7D85D-3125-5372-5888-A181FB11EDF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4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C26F8-5E30-75A7-6BF2-F2CB82679E38}"/>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3" name="Footer Placeholder 2">
            <a:extLst>
              <a:ext uri="{FF2B5EF4-FFF2-40B4-BE49-F238E27FC236}">
                <a16:creationId xmlns:a16="http://schemas.microsoft.com/office/drawing/2014/main" id="{6CCB0495-E76F-A756-AFCD-AAECEE970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3C38E-1972-D251-96E0-E03146E2340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712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492B-B2E6-C1B4-6FB7-8F93DB7DE1F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8E27F-A97D-95D7-11CA-9D9FAF97696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B9149-E00F-5795-8A35-3A4467296EA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C2045DD-E0C1-B33C-4EA9-C69FE666C539}"/>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6" name="Footer Placeholder 5">
            <a:extLst>
              <a:ext uri="{FF2B5EF4-FFF2-40B4-BE49-F238E27FC236}">
                <a16:creationId xmlns:a16="http://schemas.microsoft.com/office/drawing/2014/main" id="{47CFC4BC-1653-609D-04EC-145087071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B7CAF-30A9-C083-1C0B-30E80859676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81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D7EF-8533-D2F0-D258-DCACA7D4D8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961C352-83E8-30CE-1526-096FB032A0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E144816-DB26-65FB-281F-BB4F59B2E6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0B9CD0-4864-6874-909E-BAB51AA3ADD7}"/>
              </a:ext>
            </a:extLst>
          </p:cNvPr>
          <p:cNvSpPr>
            <a:spLocks noGrp="1"/>
          </p:cNvSpPr>
          <p:nvPr>
            <p:ph type="dt" sz="half" idx="10"/>
          </p:nvPr>
        </p:nvSpPr>
        <p:spPr/>
        <p:txBody>
          <a:bodyPr/>
          <a:lstStyle/>
          <a:p>
            <a:fld id="{1D8BD707-D9CF-40AE-B4C6-C98DA3205C09}" type="datetimeFigureOut">
              <a:rPr lang="en-US" smtClean="0"/>
              <a:pPr/>
              <a:t>28/5/2024</a:t>
            </a:fld>
            <a:endParaRPr lang="en-US"/>
          </a:p>
        </p:txBody>
      </p:sp>
      <p:sp>
        <p:nvSpPr>
          <p:cNvPr id="6" name="Footer Placeholder 5">
            <a:extLst>
              <a:ext uri="{FF2B5EF4-FFF2-40B4-BE49-F238E27FC236}">
                <a16:creationId xmlns:a16="http://schemas.microsoft.com/office/drawing/2014/main" id="{1B556695-2DF1-C2D3-A713-A5CCE7F7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01B51-41D1-27A2-0E27-62D59055C2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2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4418-B293-21E9-7623-7B3A145748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F2F1D-C46C-C126-567A-95D8CDAC9B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FF774-92DB-A17A-40AC-D16A2A204B7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28/5/2024</a:t>
            </a:fld>
            <a:endParaRPr lang="en-US"/>
          </a:p>
        </p:txBody>
      </p:sp>
      <p:sp>
        <p:nvSpPr>
          <p:cNvPr id="5" name="Footer Placeholder 4">
            <a:extLst>
              <a:ext uri="{FF2B5EF4-FFF2-40B4-BE49-F238E27FC236}">
                <a16:creationId xmlns:a16="http://schemas.microsoft.com/office/drawing/2014/main" id="{D0C8DE3B-A089-9706-6D55-FF2DC79051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D8509F-6079-34F6-5273-468BC73976E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923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49.emf"/><Relationship Id="rId5" Type="http://schemas.openxmlformats.org/officeDocument/2006/relationships/image" Target="../media/image46.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3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3.png"/><Relationship Id="rId7" Type="http://schemas.openxmlformats.org/officeDocument/2006/relationships/image" Target="../media/image67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24.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5.png"/><Relationship Id="rId3" Type="http://schemas.openxmlformats.org/officeDocument/2006/relationships/image" Target="../media/image53.png"/><Relationship Id="rId7" Type="http://schemas.openxmlformats.org/officeDocument/2006/relationships/image" Target="../media/image48.sv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9.wmf"/><Relationship Id="rId5" Type="http://schemas.openxmlformats.org/officeDocument/2006/relationships/image" Target="../media/image46.png"/><Relationship Id="rId10" Type="http://schemas.openxmlformats.org/officeDocument/2006/relationships/oleObject" Target="../embeddings/oleObject1.bin"/><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11" Type="http://schemas.openxmlformats.org/officeDocument/2006/relationships/image" Target="../media/image68.png"/><Relationship Id="rId5" Type="http://schemas.openxmlformats.org/officeDocument/2006/relationships/image" Target="../media/image73.png"/><Relationship Id="rId10" Type="http://schemas.openxmlformats.org/officeDocument/2006/relationships/image" Target="../media/image30.png"/><Relationship Id="rId4" Type="http://schemas.openxmlformats.org/officeDocument/2006/relationships/image" Target="../media/image5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9.sv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image" Target="../media/image9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microsoft.com/office/2017/06/relationships/model3d" Target="../media/model3d1.glb"/></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6.png"/><Relationship Id="rId4" Type="http://schemas.openxmlformats.org/officeDocument/2006/relationships/image" Target="../media/image96.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0.png"/><Relationship Id="rId5" Type="http://schemas.openxmlformats.org/officeDocument/2006/relationships/image" Target="../media/image10.svg"/><Relationship Id="rId10" Type="http://schemas.openxmlformats.org/officeDocument/2006/relationships/image" Target="../media/image107.png"/><Relationship Id="rId4" Type="http://schemas.openxmlformats.org/officeDocument/2006/relationships/image" Target="../media/image9.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image" Target="../media/image26.png"/><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68.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40.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40.png"/><Relationship Id="rId7" Type="http://schemas.openxmlformats.org/officeDocument/2006/relationships/image" Target="../media/image121.png"/><Relationship Id="rId12" Type="http://schemas.openxmlformats.org/officeDocument/2006/relationships/image" Target="../media/image12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49.emf"/><Relationship Id="rId5" Type="http://schemas.openxmlformats.org/officeDocument/2006/relationships/image" Target="../media/image94.png"/><Relationship Id="rId10"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30.png"/><Relationship Id="rId1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8.png"/><Relationship Id="rId7" Type="http://schemas.openxmlformats.org/officeDocument/2006/relationships/image" Target="../media/image12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37.gif"/><Relationship Id="rId4" Type="http://schemas.openxmlformats.org/officeDocument/2006/relationships/image" Target="../media/image94.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1.png"/><Relationship Id="rId5" Type="http://schemas.openxmlformats.org/officeDocument/2006/relationships/image" Target="../media/image8.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image" Target="../media/image53.png"/><Relationship Id="rId9"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image" Target="../media/image53.png"/><Relationship Id="rId9" Type="http://schemas.openxmlformats.org/officeDocument/2006/relationships/image" Target="../media/image135.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0.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3.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8.sv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a:solidFill>
                  <a:schemeClr val="bg1"/>
                </a:solidFill>
                <a:latin typeface="Arial"/>
                <a:ea typeface="Arial"/>
                <a:cs typeface="Arial"/>
                <a:sym typeface="Arial"/>
              </a:rPr>
              <a:t>. VÕ HUY</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14" name="TextBox 13">
            <a:extLst>
              <a:ext uri="{FF2B5EF4-FFF2-40B4-BE49-F238E27FC236}">
                <a16:creationId xmlns:a16="http://schemas.microsoft.com/office/drawing/2014/main" id="{CC27482D-D40A-E03F-18A6-C1DA243C591C}"/>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5CC423E-51D3-3F37-55A9-77BD1F6DB8B1}"/>
                  </a:ext>
                </a:extLst>
              </p:cNvPr>
              <p:cNvSpPr txBox="1"/>
              <p:nvPr/>
            </p:nvSpPr>
            <p:spPr>
              <a:xfrm>
                <a:off x="914400" y="1638300"/>
                <a:ext cx="14960069" cy="2121158"/>
              </a:xfrm>
              <a:prstGeom prst="rect">
                <a:avLst/>
              </a:prstGeom>
              <a:noFill/>
            </p:spPr>
            <p:txBody>
              <a:bodyPr wrap="square">
                <a:spAutoFit/>
              </a:bodyPr>
              <a:lstStyle/>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degHide m:val="on"/>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e>
                        <m:sSup>
                          <m:sSupPr>
                            <m:ctrlPr>
                              <a:rPr lang="en-US" sz="4800" b="1" i="1" smtClean="0">
                                <a:solidFill>
                                  <a:srgbClr val="0000FF"/>
                                </a:solidFill>
                                <a:latin typeface="Cambria Math" panose="02040503050406030204" pitchFamily="18" charset="0"/>
                                <a:cs typeface="Times New Roman" panose="02020603050405020304" pitchFamily="18" charset="0"/>
                              </a:rPr>
                            </m:ctrlPr>
                          </m:sSupPr>
                          <m:e>
                            <m:r>
                              <a:rPr lang="en-US" sz="4800" b="1" i="1" smtClean="0">
                                <a:solidFill>
                                  <a:srgbClr val="0000FF"/>
                                </a:solidFill>
                                <a:latin typeface="Cambria Math" panose="02040503050406030204" pitchFamily="18" charset="0"/>
                                <a:cs typeface="Times New Roman" panose="02020603050405020304" pitchFamily="18" charset="0"/>
                              </a:rPr>
                              <m:t>𝒙</m:t>
                            </m:r>
                          </m:e>
                          <m:sup>
                            <m:r>
                              <a:rPr lang="en-US" sz="4800" b="1" i="1" smtClean="0">
                                <a:solidFill>
                                  <a:srgbClr val="0000FF"/>
                                </a:solidFill>
                                <a:latin typeface="Cambria Math" panose="02040503050406030204" pitchFamily="18" charset="0"/>
                                <a:cs typeface="Times New Roman" panose="02020603050405020304" pitchFamily="18" charset="0"/>
                              </a:rPr>
                              <m:t>𝟐</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e>
                    </m:rad>
                  </m:oMath>
                </a14:m>
                <a:r>
                  <a:rPr lang="en-US" sz="4800" b="1" i="1">
                    <a:solidFill>
                      <a:srgbClr val="0000FF"/>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tại:</a:t>
                </a:r>
              </a:p>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rPr>
                        </m:ctrlPr>
                      </m:radPr>
                      <m:deg/>
                      <m:e>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endParaRPr lang="en-US" sz="4800" b="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5CC423E-51D3-3F37-55A9-77BD1F6DB8B1}"/>
                  </a:ext>
                </a:extLst>
              </p:cNvPr>
              <p:cNvSpPr txBox="1">
                <a:spLocks noRot="1" noChangeAspect="1" noMove="1" noResize="1" noEditPoints="1" noAdjustHandles="1" noChangeArrowheads="1" noChangeShapeType="1" noTextEdit="1"/>
              </p:cNvSpPr>
              <p:nvPr/>
            </p:nvSpPr>
            <p:spPr>
              <a:xfrm>
                <a:off x="914400" y="1638300"/>
                <a:ext cx="14960069" cy="2121158"/>
              </a:xfrm>
              <a:prstGeom prst="rect">
                <a:avLst/>
              </a:prstGeom>
              <a:blipFill>
                <a:blip r:embed="rId9"/>
                <a:stretch>
                  <a:fillRect l="-1834" b="-14368"/>
                </a:stretch>
              </a:blipFill>
            </p:spPr>
            <p:txBody>
              <a:bodyPr/>
              <a:lstStyle/>
              <a:p>
                <a:r>
                  <a:rPr lang="en-US">
                    <a:noFill/>
                  </a:rPr>
                  <a:t> </a:t>
                </a:r>
              </a:p>
            </p:txBody>
          </p:sp>
        </mc:Fallback>
      </mc:AlternateContent>
      <p:sp>
        <p:nvSpPr>
          <p:cNvPr id="23" name="Google Shape;304;p14">
            <a:extLst>
              <a:ext uri="{FF2B5EF4-FFF2-40B4-BE49-F238E27FC236}">
                <a16:creationId xmlns:a16="http://schemas.microsoft.com/office/drawing/2014/main" id="{FD6E3DFF-B730-9888-D9A2-C3621AC76375}"/>
              </a:ext>
            </a:extLst>
          </p:cNvPr>
          <p:cNvSpPr/>
          <p:nvPr/>
        </p:nvSpPr>
        <p:spPr>
          <a:xfrm>
            <a:off x="762000" y="1028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2</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96BCC7-5048-9AAC-8D5B-A2B09108610F}"/>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E596BCC7-5048-9AAC-8D5B-A2B09108610F}"/>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0"/>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CCF300-5EB5-71C0-6C05-DB121AD03381}"/>
                  </a:ext>
                </a:extLst>
              </p:cNvPr>
              <p:cNvSpPr txBox="1"/>
              <p:nvPr/>
            </p:nvSpPr>
            <p:spPr>
              <a:xfrm>
                <a:off x="9690209" y="4255861"/>
                <a:ext cx="5943600" cy="1013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latin typeface="Cambria Math" panose="02040503050406030204" pitchFamily="18" charset="0"/>
                            </a:rPr>
                          </m:ctrlPr>
                        </m:radPr>
                        <m:deg/>
                        <m:e>
                          <m:sSup>
                            <m:sSupPr>
                              <m:ctrlPr>
                                <a:rPr lang="en-US" sz="4800" b="1" i="1">
                                  <a:solidFill>
                                    <a:schemeClr val="tx1"/>
                                  </a:solidFill>
                                  <a:latin typeface="Cambria Math" panose="02040503050406030204" pitchFamily="18" charset="0"/>
                                </a:rPr>
                              </m:ctrlPr>
                            </m:sSupPr>
                            <m:e>
                              <m:r>
                                <a:rPr lang="en-US" sz="4800" b="1" i="1">
                                  <a:solidFill>
                                    <a:schemeClr val="tx1"/>
                                  </a:solidFill>
                                  <a:latin typeface="Cambria Math" panose="02040503050406030204" pitchFamily="18" charset="0"/>
                                </a:rPr>
                                <m:t>𝟓</m:t>
                              </m:r>
                            </m:e>
                            <m:sup>
                              <m:r>
                                <a:rPr lang="en-US" sz="4800" b="1" i="0">
                                  <a:solidFill>
                                    <a:schemeClr val="tx1"/>
                                  </a:solidFill>
                                  <a:latin typeface="Cambria Math" panose="02040503050406030204" pitchFamily="18" charset="0"/>
                                </a:rPr>
                                <m:t>𝟐</m:t>
                              </m:r>
                            </m:sup>
                          </m:sSup>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0">
                              <a:solidFill>
                                <a:schemeClr val="tx1"/>
                              </a:solidFill>
                              <a:latin typeface="Cambria Math" panose="02040503050406030204" pitchFamily="18" charset="0"/>
                            </a:rPr>
                            <m:t>𝟏𝟔</m:t>
                          </m:r>
                        </m:e>
                      </m:rad>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𝟒</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8" name="TextBox 27">
                <a:extLst>
                  <a:ext uri="{FF2B5EF4-FFF2-40B4-BE49-F238E27FC236}">
                    <a16:creationId xmlns:a16="http://schemas.microsoft.com/office/drawing/2014/main" id="{CFCCF300-5EB5-71C0-6C05-DB121AD03381}"/>
                  </a:ext>
                </a:extLst>
              </p:cNvPr>
              <p:cNvSpPr txBox="1">
                <a:spLocks noRot="1" noChangeAspect="1" noMove="1" noResize="1" noEditPoints="1" noAdjustHandles="1" noChangeArrowheads="1" noChangeShapeType="1" noTextEdit="1"/>
              </p:cNvSpPr>
              <p:nvPr/>
            </p:nvSpPr>
            <p:spPr>
              <a:xfrm>
                <a:off x="9690209" y="4255861"/>
                <a:ext cx="5943600" cy="10133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50FE20-8037-8C42-343A-1127B449F8B5}"/>
                  </a:ext>
                </a:extLst>
              </p:cNvPr>
              <p:cNvSpPr txBox="1"/>
              <p:nvPr/>
            </p:nvSpPr>
            <p:spPr>
              <a:xfrm>
                <a:off x="2425157" y="6057900"/>
                <a:ext cx="13258800"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effectLst/>
                              <a:latin typeface="Cambria Math" panose="02040503050406030204" pitchFamily="18" charset="0"/>
                            </a:rPr>
                          </m:ctrlPr>
                        </m:radPr>
                        <m:deg/>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𝟕</m:t>
                          </m:r>
                          <m:sSup>
                            <m:sSupPr>
                              <m:ctrlPr>
                                <a:rPr lang="en-US" sz="4500" b="1" i="1">
                                  <a:solidFill>
                                    <a:schemeClr val="tx1"/>
                                  </a:solidFill>
                                  <a:effectLst/>
                                  <a:latin typeface="Cambria Math" panose="02040503050406030204" pitchFamily="18" charset="0"/>
                                </a:rPr>
                              </m:ctrlPr>
                            </m:sSupPr>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smtClean="0">
                              <a:solidFill>
                                <a:schemeClr val="tx1"/>
                              </a:solidFill>
                              <a:effectLst/>
                              <a:latin typeface="Cambria Math" panose="02040503050406030204" pitchFamily="18" charset="0"/>
                            </a:rPr>
                          </m:ctrlPr>
                        </m:radPr>
                        <m:deg/>
                        <m:e>
                          <m:r>
                            <a:rPr lang="en-US" sz="4500" b="1" i="0" smtClean="0">
                              <a:solidFill>
                                <a:schemeClr val="tx1"/>
                              </a:solidFill>
                              <a:effectLst/>
                              <a:latin typeface="Cambria Math" panose="02040503050406030204" pitchFamily="18" charset="0"/>
                            </a:rPr>
                            <m:t>𝟒𝟗</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m:rPr>
                          <m:nor/>
                        </m:rPr>
                        <a:rPr lang="en-US" sz="4500" b="1">
                          <a:solidFill>
                            <a:schemeClr val="tx1"/>
                          </a:solidFill>
                          <a:effectLst/>
                          <a:latin typeface="Georgia" panose="02040502050405020303" pitchFamily="18" charset="0"/>
                          <a:ea typeface="Aptos" panose="020B0004020202020204" pitchFamily="34" charset="0"/>
                          <a:cs typeface="Times New Roman" panose="02020603050405020304" pitchFamily="18" charset="0"/>
                        </a:rPr>
                        <m:t>.</m:t>
                      </m:r>
                    </m:oMath>
                  </m:oMathPara>
                </a14:m>
                <a:endParaRPr lang="en-US" sz="4500" b="1">
                  <a:solidFill>
                    <a:schemeClr val="tx1"/>
                  </a:solidFill>
                </a:endParaRPr>
              </a:p>
            </p:txBody>
          </p:sp>
        </mc:Choice>
        <mc:Fallback xmlns="">
          <p:sp>
            <p:nvSpPr>
              <p:cNvPr id="40" name="TextBox 39">
                <a:extLst>
                  <a:ext uri="{FF2B5EF4-FFF2-40B4-BE49-F238E27FC236}">
                    <a16:creationId xmlns:a16="http://schemas.microsoft.com/office/drawing/2014/main" id="{4150FE20-8037-8C42-343A-1127B449F8B5}"/>
                  </a:ext>
                </a:extLst>
              </p:cNvPr>
              <p:cNvSpPr txBox="1">
                <a:spLocks noRot="1" noChangeAspect="1" noMove="1" noResize="1" noEditPoints="1" noAdjustHandles="1" noChangeArrowheads="1" noChangeShapeType="1" noTextEdit="1"/>
              </p:cNvSpPr>
              <p:nvPr/>
            </p:nvSpPr>
            <p:spPr>
              <a:xfrm>
                <a:off x="2425157" y="6057900"/>
                <a:ext cx="13258800" cy="1501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B0FF7F9-C9CA-B063-4BCE-0652E085373F}"/>
                  </a:ext>
                </a:extLst>
              </p:cNvPr>
              <p:cNvSpPr txBox="1"/>
              <p:nvPr/>
            </p:nvSpPr>
            <p:spPr>
              <a:xfrm>
                <a:off x="951875" y="7658100"/>
                <a:ext cx="14591675" cy="849976"/>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vào biều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1B0FF7F9-C9CA-B063-4BCE-0652E085373F}"/>
                  </a:ext>
                </a:extLst>
              </p:cNvPr>
              <p:cNvSpPr txBox="1">
                <a:spLocks noRot="1" noChangeAspect="1" noMove="1" noResize="1" noEditPoints="1" noAdjustHandles="1" noChangeArrowheads="1" noChangeShapeType="1" noTextEdit="1"/>
              </p:cNvSpPr>
              <p:nvPr/>
            </p:nvSpPr>
            <p:spPr>
              <a:xfrm>
                <a:off x="951875" y="7658100"/>
                <a:ext cx="14591675" cy="849976"/>
              </a:xfrm>
              <a:prstGeom prst="rect">
                <a:avLst/>
              </a:prstGeom>
              <a:blipFill>
                <a:blip r:embed="rId13"/>
                <a:stretch>
                  <a:fillRect l="-1754" t="-7857"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8E9CE0-D6A1-C9D5-F1D4-E38D8E7A5F46}"/>
                  </a:ext>
                </a:extLst>
              </p:cNvPr>
              <p:cNvSpPr txBox="1"/>
              <p:nvPr/>
            </p:nvSpPr>
            <p:spPr>
              <a:xfrm>
                <a:off x="4321413" y="8386821"/>
                <a:ext cx="9466288"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latin typeface="Cambria Math" panose="02040503050406030204" pitchFamily="18" charset="0"/>
                            </a:rPr>
                          </m:ctrlPr>
                        </m:radPr>
                        <m:deg/>
                        <m:e>
                          <m:sSup>
                            <m:sSupPr>
                              <m:ctrlPr>
                                <a:rPr lang="en-US" sz="4500" b="1" i="1" smtClean="0">
                                  <a:solidFill>
                                    <a:schemeClr val="tx1"/>
                                  </a:solidFill>
                                  <a:latin typeface="Cambria Math" panose="02040503050406030204" pitchFamily="18" charset="0"/>
                                </a:rPr>
                              </m:ctrlPr>
                            </m:sSupPr>
                            <m:e>
                              <m:d>
                                <m:dPr>
                                  <m:ctrlPr>
                                    <a:rPr lang="en-US" sz="4500" b="1" i="1" smtClean="0">
                                      <a:solidFill>
                                        <a:schemeClr val="tx1"/>
                                      </a:solidFill>
                                      <a:latin typeface="Cambria Math" panose="02040503050406030204" pitchFamily="18" charset="0"/>
                                    </a:rPr>
                                  </m:ctrlPr>
                                </m:dPr>
                                <m:e>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𝟏𝟎</m:t>
                                      </m:r>
                                    </m:e>
                                  </m:rad>
                                </m:e>
                              </m:d>
                            </m:e>
                            <m:sup>
                              <m:r>
                                <a:rPr lang="en-US" sz="4500" b="1" i="1" smtClean="0">
                                  <a:solidFill>
                                    <a:schemeClr val="tx1"/>
                                  </a:solidFill>
                                  <a:latin typeface="Cambria Math" panose="02040503050406030204" pitchFamily="18" charset="0"/>
                                </a:rPr>
                                <m:t>𝟐</m:t>
                              </m:r>
                            </m:sup>
                          </m:sSup>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a:solidFill>
                                <a:schemeClr val="tx1"/>
                              </a:solidFill>
                              <a:latin typeface="Cambria Math" panose="02040503050406030204" pitchFamily="18" charset="0"/>
                            </a:rPr>
                          </m:ctrlPr>
                        </m:radPr>
                        <m:deg/>
                        <m:e>
                          <m:r>
                            <a:rPr lang="en-US" sz="4500" b="1" i="0">
                              <a:solidFill>
                                <a:schemeClr val="tx1"/>
                              </a:solidFill>
                              <a:latin typeface="Cambria Math" panose="02040503050406030204" pitchFamily="18" charset="0"/>
                            </a:rPr>
                            <m:t>𝟏</m:t>
                          </m:r>
                          <m:r>
                            <a:rPr lang="en-US" sz="4500" b="1" i="0" smtClean="0">
                              <a:solidFill>
                                <a:schemeClr val="tx1"/>
                              </a:solidFill>
                              <a:latin typeface="Cambria Math" panose="02040503050406030204" pitchFamily="18" charset="0"/>
                            </a:rPr>
                            <m:t>𝟎</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m:t>
                          </m:r>
                        </m:e>
                      </m:rad>
                      <m:r>
                        <a:rPr lang="en-US" sz="4500" b="1" i="1" smtClean="0">
                          <a:solidFill>
                            <a:schemeClr val="tx1"/>
                          </a:solidFill>
                          <a:latin typeface="Cambria Math" panose="02040503050406030204" pitchFamily="18" charset="0"/>
                        </a:rPr>
                        <m:t>=</m:t>
                      </m:r>
                      <m:r>
                        <a:rPr lang="en-US" sz="4500" b="1" i="0">
                          <a:solidFill>
                            <a:schemeClr val="tx1"/>
                          </a:solidFill>
                          <a:latin typeface="Cambria Math" panose="02040503050406030204" pitchFamily="18" charset="0"/>
                        </a:rPr>
                        <m:t>𝟏</m:t>
                      </m:r>
                      <m:r>
                        <a:rPr lang="en-US" sz="4500" b="1" i="0">
                          <a:solidFill>
                            <a:schemeClr val="tx1"/>
                          </a:solidFill>
                          <a:latin typeface="Cambria Math" panose="02040503050406030204" pitchFamily="18" charset="0"/>
                        </a:rPr>
                        <m:t>.</m:t>
                      </m:r>
                    </m:oMath>
                  </m:oMathPara>
                </a14:m>
                <a:endParaRPr lang="en-US" sz="4500" b="1">
                  <a:solidFill>
                    <a:schemeClr val="tx1"/>
                  </a:solidFill>
                </a:endParaRPr>
              </a:p>
            </p:txBody>
          </p:sp>
        </mc:Choice>
        <mc:Fallback xmlns="">
          <p:sp>
            <p:nvSpPr>
              <p:cNvPr id="45" name="TextBox 44">
                <a:extLst>
                  <a:ext uri="{FF2B5EF4-FFF2-40B4-BE49-F238E27FC236}">
                    <a16:creationId xmlns:a16="http://schemas.microsoft.com/office/drawing/2014/main" id="{878E9CE0-D6A1-C9D5-F1D4-E38D8E7A5F46}"/>
                  </a:ext>
                </a:extLst>
              </p:cNvPr>
              <p:cNvSpPr txBox="1">
                <a:spLocks noRot="1" noChangeAspect="1" noMove="1" noResize="1" noEditPoints="1" noAdjustHandles="1" noChangeArrowheads="1" noChangeShapeType="1" noTextEdit="1"/>
              </p:cNvSpPr>
              <p:nvPr/>
            </p:nvSpPr>
            <p:spPr>
              <a:xfrm>
                <a:off x="4321413" y="8386821"/>
                <a:ext cx="9466288" cy="15014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986D8DE-F9F3-0839-F95F-A99FE2408A61}"/>
                  </a:ext>
                </a:extLst>
              </p:cNvPr>
              <p:cNvSpPr txBox="1"/>
              <p:nvPr/>
            </p:nvSpPr>
            <p:spPr>
              <a:xfrm>
                <a:off x="951875" y="5295900"/>
                <a:ext cx="15443617" cy="784830"/>
              </a:xfrm>
              <a:prstGeom prst="rect">
                <a:avLst/>
              </a:prstGeom>
              <a:noFill/>
            </p:spPr>
            <p:txBody>
              <a:bodyPr wrap="square">
                <a:spAutoFit/>
              </a:bodyPr>
              <a:lstStyle/>
              <a:p>
                <a:r>
                  <a:rPr lang="vi-VN" sz="4500">
                    <a:solidFill>
                      <a:srgbClr val="0000FF"/>
                    </a:solidFill>
                    <a:latin typeface="+mj-lt"/>
                  </a:rPr>
                  <a:t>b) </a:t>
                </a:r>
                <a:r>
                  <a:rPr lang="vi-VN" sz="4500">
                    <a:solidFill>
                      <a:schemeClr val="tx1"/>
                    </a:solidFill>
                    <a:latin typeface="+mj-lt"/>
                  </a:rPr>
                  <a:t>Thay </a:t>
                </a:r>
                <a14:m>
                  <m:oMath xmlns:m="http://schemas.openxmlformats.org/officeDocument/2006/math">
                    <m:r>
                      <a:rPr lang="en-US" sz="4500" b="1" i="1" smtClean="0">
                        <a:solidFill>
                          <a:schemeClr val="tx1"/>
                        </a:solidFill>
                        <a:latin typeface="Cambria Math" panose="02040503050406030204" pitchFamily="18" charset="0"/>
                      </a:rPr>
                      <m:t>𝒙</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𝟕</m:t>
                    </m:r>
                  </m:oMath>
                </a14:m>
                <a:r>
                  <a:rPr lang="vi-VN" sz="4500" b="1">
                    <a:solidFill>
                      <a:schemeClr val="tx1"/>
                    </a:solidFill>
                    <a:latin typeface="+mj-lt"/>
                  </a:rPr>
                  <a:t> </a:t>
                </a:r>
                <a:r>
                  <a:rPr lang="vi-VN" sz="4500">
                    <a:solidFill>
                      <a:schemeClr val="tx1"/>
                    </a:solidFill>
                    <a:latin typeface="+mj-lt"/>
                  </a:rPr>
                  <a:t>vào biểu thức, ta được:</a:t>
                </a:r>
                <a:endParaRPr lang="en-US" sz="4500">
                  <a:solidFill>
                    <a:schemeClr val="tx1"/>
                  </a:solidFill>
                  <a:latin typeface="+mj-lt"/>
                </a:endParaRPr>
              </a:p>
            </p:txBody>
          </p:sp>
        </mc:Choice>
        <mc:Fallback xmlns="">
          <p:sp>
            <p:nvSpPr>
              <p:cNvPr id="52" name="TextBox 51">
                <a:extLst>
                  <a:ext uri="{FF2B5EF4-FFF2-40B4-BE49-F238E27FC236}">
                    <a16:creationId xmlns:a16="http://schemas.microsoft.com/office/drawing/2014/main" id="{1986D8DE-F9F3-0839-F95F-A99FE2408A61}"/>
                  </a:ext>
                </a:extLst>
              </p:cNvPr>
              <p:cNvSpPr txBox="1">
                <a:spLocks noRot="1" noChangeAspect="1" noMove="1" noResize="1" noEditPoints="1" noAdjustHandles="1" noChangeArrowheads="1" noChangeShapeType="1" noTextEdit="1"/>
              </p:cNvSpPr>
              <p:nvPr/>
            </p:nvSpPr>
            <p:spPr>
              <a:xfrm>
                <a:off x="951875" y="5295900"/>
                <a:ext cx="15443617" cy="784830"/>
              </a:xfrm>
              <a:prstGeom prst="rect">
                <a:avLst/>
              </a:prstGeom>
              <a:blipFill>
                <a:blip r:embed="rId15"/>
                <a:stretch>
                  <a:fillRect l="-1657" t="-19531" b="-351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823CAE77-A59B-FF6E-EB93-0E483B30F8D2}"/>
              </a:ext>
            </a:extLst>
          </p:cNvPr>
          <p:cNvGrpSpPr/>
          <p:nvPr/>
        </p:nvGrpSpPr>
        <p:grpSpPr>
          <a:xfrm>
            <a:off x="5684519" y="342900"/>
            <a:ext cx="6591104" cy="792769"/>
            <a:chOff x="3467296" y="704160"/>
            <a:chExt cx="4990904" cy="792769"/>
          </a:xfrm>
        </p:grpSpPr>
        <p:pic>
          <p:nvPicPr>
            <p:cNvPr id="54" name="图片 30">
              <a:extLst>
                <a:ext uri="{FF2B5EF4-FFF2-40B4-BE49-F238E27FC236}">
                  <a16:creationId xmlns:a16="http://schemas.microsoft.com/office/drawing/2014/main" id="{B8FE1D6E-C060-031C-04BE-C385DBD54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55" name="文本框 32">
              <a:extLst>
                <a:ext uri="{FF2B5EF4-FFF2-40B4-BE49-F238E27FC236}">
                  <a16:creationId xmlns:a16="http://schemas.microsoft.com/office/drawing/2014/main" id="{30ABA99F-9E2F-6A4E-901F-C21D62594102}"/>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fltVal val="0"/>
                                          </p:val>
                                        </p:tav>
                                        <p:tav tm="100000">
                                          <p:val>
                                            <p:strVal val="#ppt_w"/>
                                          </p:val>
                                        </p:tav>
                                      </p:tavLst>
                                    </p:anim>
                                    <p:anim calcmode="lin" valueType="num">
                                      <p:cBhvr>
                                        <p:cTn id="65" dur="500" fill="hold"/>
                                        <p:tgtEl>
                                          <p:spTgt spid="53"/>
                                        </p:tgtEl>
                                        <p:attrNameLst>
                                          <p:attrName>ppt_h</p:attrName>
                                        </p:attrNameLst>
                                      </p:cBhvr>
                                      <p:tavLst>
                                        <p:tav tm="0">
                                          <p:val>
                                            <p:fltVal val="0"/>
                                          </p:val>
                                        </p:tav>
                                        <p:tav tm="100000">
                                          <p:val>
                                            <p:strVal val="#ppt_h"/>
                                          </p:val>
                                        </p:tav>
                                      </p:tavLst>
                                    </p:anim>
                                    <p:animEffect transition="in" filter="fade">
                                      <p:cBhvr>
                                        <p:cTn id="6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181232" fill="hold"/>
                                        <p:tgtEl>
                                          <p:spTgt spid="3"/>
                                        </p:tgtEl>
                                      </p:cBhvr>
                                    </p:cmd>
                                  </p:childTnLst>
                                </p:cTn>
                              </p:par>
                            </p:childTnLst>
                          </p:cTn>
                        </p:par>
                      </p:childTnLst>
                    </p:cTn>
                  </p:par>
                </p:childTnLst>
              </p:cTn>
              <p:nextCondLst>
                <p:cond evt="onClick" delay="0">
                  <p:tgtEl>
                    <p:spTgt spid="3"/>
                  </p:tgtEl>
                </p:cond>
              </p:nextCondLst>
            </p:seq>
            <p:video>
              <p:cMediaNode vol="80000">
                <p:cTn id="76" fill="hold" display="0">
                  <p:stCondLst>
                    <p:cond delay="indefinite"/>
                  </p:stCondLst>
                </p:cTn>
                <p:tgtEl>
                  <p:spTgt spid="3"/>
                </p:tgtEl>
              </p:cMediaNode>
            </p:video>
          </p:childTnLst>
        </p:cTn>
      </p:par>
    </p:tnLst>
    <p:bldLst>
      <p:bldP spid="14" grpId="0"/>
      <p:bldP spid="21" grpId="0"/>
      <p:bldP spid="25" grpId="0"/>
      <p:bldP spid="28" grpId="0"/>
      <p:bldP spid="40" grpId="0"/>
      <p:bldP spid="43" grpId="0"/>
      <p:bldP spid="45"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grpSp>
        <p:nvGrpSpPr>
          <p:cNvPr id="6" name="Group 5">
            <a:extLst>
              <a:ext uri="{FF2B5EF4-FFF2-40B4-BE49-F238E27FC236}">
                <a16:creationId xmlns:a16="http://schemas.microsoft.com/office/drawing/2014/main" id="{A0BF927B-842A-D8F0-E875-C9332A1ED5AF}"/>
              </a:ext>
            </a:extLst>
          </p:cNvPr>
          <p:cNvGrpSpPr/>
          <p:nvPr/>
        </p:nvGrpSpPr>
        <p:grpSpPr>
          <a:xfrm>
            <a:off x="6555084" y="391621"/>
            <a:ext cx="6322716" cy="1029492"/>
            <a:chOff x="3467296" y="704160"/>
            <a:chExt cx="4990904" cy="792769"/>
          </a:xfrm>
        </p:grpSpPr>
        <p:pic>
          <p:nvPicPr>
            <p:cNvPr id="8" name="图片 30">
              <a:extLst>
                <a:ext uri="{FF2B5EF4-FFF2-40B4-BE49-F238E27FC236}">
                  <a16:creationId xmlns:a16="http://schemas.microsoft.com/office/drawing/2014/main" id="{2FCC049F-443E-1F13-18A7-E996CF91A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C7258F1B-63E6-D95A-3E4D-C1710C2029FD}"/>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DC16A428-B109-01A2-5424-49AC839FCE35}"/>
              </a:ext>
            </a:extLst>
          </p:cNvPr>
          <p:cNvGrpSpPr/>
          <p:nvPr/>
        </p:nvGrpSpPr>
        <p:grpSpPr>
          <a:xfrm>
            <a:off x="657992" y="1184390"/>
            <a:ext cx="16715608" cy="2358910"/>
            <a:chOff x="1200756" y="2191155"/>
            <a:chExt cx="16715608" cy="235891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6475C6C2-5A2E-A3FD-F912-36D6103385A2}"/>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ptos" panose="020B0004020202020204" pitchFamily="34" charset="0"/>
                      <a:cs typeface="Times New Roman" panose="02020603050405020304" pitchFamily="18" charset="0"/>
                    </a:rPr>
                    <a:t>T</a:t>
                  </a:r>
                  <a:r>
                    <a:rPr lang="en-US" sz="4500" b="1">
                      <a:solidFill>
                        <a:schemeClr val="tx1"/>
                      </a:solidFill>
                      <a:latin typeface="Times New Roman" panose="02020603050405020304" pitchFamily="18" charset="0"/>
                      <a:ea typeface="Aptos" panose="020B0004020202020204" pitchFamily="34" charset="0"/>
                      <a:cs typeface="Times New Roman" panose="02020603050405020304" pitchFamily="18" charset="0"/>
                    </a:rPr>
                    <a:t>Tí</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nh giá trị của </a:t>
                  </a:r>
                  <a14:m>
                    <m:oMath xmlns:m="http://schemas.openxmlformats.org/officeDocument/2006/math">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500" b="1" i="1">
                                  <a:solidFill>
                                    <a:schemeClr val="tx1"/>
                                  </a:solidFill>
                                  <a:effectLst/>
                                  <a:latin typeface="Cambria Math" panose="02040503050406030204" pitchFamily="18" charset="0"/>
                                </a:rPr>
                              </m:ctrlPr>
                            </m:sSupPr>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tại:</a:t>
                  </a:r>
                  <a:r>
                    <a:rPr lang="en-US" sz="4500" b="1">
                      <a:solidFill>
                        <a:schemeClr val="tx1"/>
                      </a:solidFill>
                      <a:latin typeface="Times New Roman" panose="02020603050405020304" pitchFamily="18" charset="0"/>
                      <a:cs typeface="Times New Roman" panose="02020603050405020304" pitchFamily="18" charset="0"/>
                    </a:rPr>
                    <a:t> </a:t>
                  </a:r>
                  <a:endParaRPr lang="en-US" sz="45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r>
                    <a:rPr lang="en-US" sz="4800">
                      <a:solidFill>
                        <a:schemeClr val="tx1"/>
                      </a:solidFill>
                    </a:rPr>
                    <a:t>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𝟐</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m:t>
                      </m:r>
                      <m:rad>
                        <m:radPr>
                          <m:degHide m:val="on"/>
                          <m:ctrlPr>
                            <a:rPr lang="en-US" sz="4800" b="1" i="1">
                              <a:solidFill>
                                <a:srgbClr val="0000FF"/>
                              </a:solidFill>
                              <a:latin typeface="Cambria Math" panose="02040503050406030204" pitchFamily="18" charset="0"/>
                            </a:rPr>
                          </m:ctrlPr>
                        </m:radPr>
                        <m:deg/>
                        <m:e>
                          <m:r>
                            <a:rPr lang="en-US" sz="4800" b="1" i="1">
                              <a:solidFill>
                                <a:srgbClr val="0000FF"/>
                              </a:solidFill>
                              <a:latin typeface="Cambria Math" panose="02040503050406030204" pitchFamily="18" charset="0"/>
                            </a:rPr>
                            <m:t>𝟏𝟐</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6475C6C2-5A2E-A3FD-F912-36D6103385A2}"/>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10"/>
                  <a:stretch>
                    <a:fillRect b="-21384"/>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757FFBB7-1633-ED78-18C2-45155A88CB18}"/>
                </a:ext>
              </a:extLst>
            </p:cNvPr>
            <p:cNvPicPr>
              <a:picLocks noChangeAspect="1"/>
            </p:cNvPicPr>
            <p:nvPr/>
          </p:nvPicPr>
          <p:blipFill>
            <a:blip r:embed="rId11"/>
            <a:stretch>
              <a:fillRect/>
            </a:stretch>
          </p:blipFill>
          <p:spPr>
            <a:xfrm>
              <a:off x="1200756" y="2191155"/>
              <a:ext cx="1536192" cy="1584960"/>
            </a:xfrm>
            <a:prstGeom prst="rect">
              <a:avLst/>
            </a:prstGeom>
          </p:spPr>
        </p:pic>
        <p:sp>
          <p:nvSpPr>
            <p:cNvPr id="15" name="Oval 14">
              <a:extLst>
                <a:ext uri="{FF2B5EF4-FFF2-40B4-BE49-F238E27FC236}">
                  <a16:creationId xmlns:a16="http://schemas.microsoft.com/office/drawing/2014/main" id="{D6622017-F205-EE1B-0947-75B927B989F9}"/>
                </a:ext>
              </a:extLst>
            </p:cNvPr>
            <p:cNvSpPr/>
            <p:nvPr/>
          </p:nvSpPr>
          <p:spPr>
            <a:xfrm>
              <a:off x="1968852" y="2752897"/>
              <a:ext cx="609600"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2</a:t>
              </a:r>
            </a:p>
          </p:txBody>
        </p:sp>
      </p:grpSp>
      <p:sp>
        <p:nvSpPr>
          <p:cNvPr id="19" name="TextBox 18">
            <a:extLst>
              <a:ext uri="{FF2B5EF4-FFF2-40B4-BE49-F238E27FC236}">
                <a16:creationId xmlns:a16="http://schemas.microsoft.com/office/drawing/2014/main" id="{65924DA9-E980-8A76-B8D5-E13A9B2EDBB3}"/>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4E2445-2643-3FA1-5523-4EBF4D05ECD8}"/>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0"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4E2445-2643-3FA1-5523-4EBF4D05ECD8}"/>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2"/>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BB77B6-AA79-6B46-E528-FC6E5D20669E}"/>
                  </a:ext>
                </a:extLst>
              </p:cNvPr>
              <p:cNvSpPr txBox="1"/>
              <p:nvPr/>
            </p:nvSpPr>
            <p:spPr>
              <a:xfrm>
                <a:off x="4343400" y="5425716"/>
                <a:ext cx="8991600" cy="1022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r>
                                <a:rPr lang="en-US" sz="4800" b="1" i="1" smtClean="0">
                                  <a:solidFill>
                                    <a:schemeClr val="tx1"/>
                                  </a:solidFill>
                                  <a:effectLst/>
                                  <a:latin typeface="Cambria Math" panose="02040503050406030204" pitchFamily="18" charset="0"/>
                                </a:rPr>
                                <m:t>𝟐</m:t>
                              </m:r>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𝟖</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𝟑</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1" name="TextBox 20">
                <a:extLst>
                  <a:ext uri="{FF2B5EF4-FFF2-40B4-BE49-F238E27FC236}">
                    <a16:creationId xmlns:a16="http://schemas.microsoft.com/office/drawing/2014/main" id="{11BB77B6-AA79-6B46-E528-FC6E5D20669E}"/>
                  </a:ext>
                </a:extLst>
              </p:cNvPr>
              <p:cNvSpPr txBox="1">
                <a:spLocks noRot="1" noChangeAspect="1" noMove="1" noResize="1" noEditPoints="1" noAdjustHandles="1" noChangeArrowheads="1" noChangeShapeType="1" noTextEdit="1"/>
              </p:cNvSpPr>
              <p:nvPr/>
            </p:nvSpPr>
            <p:spPr>
              <a:xfrm>
                <a:off x="4343400" y="5425716"/>
                <a:ext cx="8991600" cy="102284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9B8277-1787-00FD-B716-DDCB9482FC7B}"/>
                  </a:ext>
                </a:extLst>
              </p:cNvPr>
              <p:cNvSpPr txBox="1"/>
              <p:nvPr/>
            </p:nvSpPr>
            <p:spPr>
              <a:xfrm>
                <a:off x="983104" y="6698895"/>
                <a:ext cx="13190095" cy="841705"/>
              </a:xfrm>
              <a:prstGeom prst="rect">
                <a:avLst/>
              </a:prstGeom>
              <a:noFill/>
            </p:spPr>
            <p:txBody>
              <a:bodyPr wrap="square">
                <a:spAutoFit/>
              </a:bodyPr>
              <a:lstStyle/>
              <a:p>
                <a:r>
                  <a:rPr lang="en-US" sz="4500">
                    <a:solidFill>
                      <a:srgbClr val="0000FF"/>
                    </a:solidFill>
                    <a:latin typeface="Times New Roman" panose="02020603050405020304" pitchFamily="18" charset="0"/>
                    <a:ea typeface="Aptos" panose="020B0004020202020204" pitchFamily="34" charset="0"/>
                    <a:cs typeface="Times New Roman" panose="02020603050405020304" pitchFamily="18" charset="0"/>
                  </a:rPr>
                  <a:t>b</a:t>
                </a:r>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chemeClr val="tx1"/>
                        </a:solidFill>
                        <a:latin typeface="Cambria Math" panose="02040503050406030204" pitchFamily="18" charset="0"/>
                      </a:rPr>
                      <m:t>−</m:t>
                    </m:r>
                    <m:rad>
                      <m:radPr>
                        <m:degHide m:val="on"/>
                        <m:ctrlPr>
                          <a:rPr lang="en-US" sz="4400" b="1" i="1">
                            <a:solidFill>
                              <a:schemeClr val="tx1"/>
                            </a:solidFill>
                            <a:latin typeface="Cambria Math" panose="02040503050406030204" pitchFamily="18" charset="0"/>
                          </a:rPr>
                        </m:ctrlPr>
                      </m:radPr>
                      <m:deg/>
                      <m:e>
                        <m:r>
                          <a:rPr lang="en-US" sz="4400" b="1" i="1">
                            <a:solidFill>
                              <a:schemeClr val="tx1"/>
                            </a:solidFill>
                            <a:latin typeface="Cambria Math" panose="02040503050406030204" pitchFamily="18" charset="0"/>
                          </a:rPr>
                          <m:t>𝟏𝟐</m:t>
                        </m:r>
                      </m:e>
                    </m:rad>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E9B8277-1787-00FD-B716-DDCB9482FC7B}"/>
                  </a:ext>
                </a:extLst>
              </p:cNvPr>
              <p:cNvSpPr txBox="1">
                <a:spLocks noRot="1" noChangeAspect="1" noMove="1" noResize="1" noEditPoints="1" noAdjustHandles="1" noChangeArrowheads="1" noChangeShapeType="1" noTextEdit="1"/>
              </p:cNvSpPr>
              <p:nvPr/>
            </p:nvSpPr>
            <p:spPr>
              <a:xfrm>
                <a:off x="983104" y="6698895"/>
                <a:ext cx="13190095" cy="841705"/>
              </a:xfrm>
              <a:prstGeom prst="rect">
                <a:avLst/>
              </a:prstGeom>
              <a:blipFill>
                <a:blip r:embed="rId14"/>
                <a:stretch>
                  <a:fillRect l="-1941"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0CAED3-F6BB-1F30-47A3-FFDAF626D6A2}"/>
                  </a:ext>
                </a:extLst>
              </p:cNvPr>
              <p:cNvSpPr txBox="1"/>
              <p:nvPr/>
            </p:nvSpPr>
            <p:spPr>
              <a:xfrm>
                <a:off x="2994285" y="7554966"/>
                <a:ext cx="11689830" cy="1595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d>
                                <m:dPr>
                                  <m:ctrlPr>
                                    <a:rPr lang="en-US" sz="4800" b="1" i="1" smtClean="0">
                                      <a:solidFill>
                                        <a:schemeClr val="tx1"/>
                                      </a:solidFill>
                                      <a:effectLst/>
                                      <a:latin typeface="Cambria Math" panose="02040503050406030204" pitchFamily="18" charset="0"/>
                                    </a:rPr>
                                  </m:ctrlPr>
                                </m:dPr>
                                <m:e>
                                  <m:r>
                                    <a:rPr lang="en-US" sz="4800" b="1" i="1" smtClean="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a:solidFill>
                                            <a:schemeClr val="tx1"/>
                                          </a:solidFill>
                                          <a:latin typeface="Cambria Math" panose="02040503050406030204" pitchFamily="18" charset="0"/>
                                        </a:rPr>
                                        <m:t>𝟏𝟐</m:t>
                                      </m:r>
                                    </m:e>
                                  </m:rad>
                                </m:e>
                              </m:d>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𝟐𝟒</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𝟐𝟓</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𝟓</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3" name="TextBox 22">
                <a:extLst>
                  <a:ext uri="{FF2B5EF4-FFF2-40B4-BE49-F238E27FC236}">
                    <a16:creationId xmlns:a16="http://schemas.microsoft.com/office/drawing/2014/main" id="{E80CAED3-F6BB-1F30-47A3-FFDAF626D6A2}"/>
                  </a:ext>
                </a:extLst>
              </p:cNvPr>
              <p:cNvSpPr txBox="1">
                <a:spLocks noRot="1" noChangeAspect="1" noMove="1" noResize="1" noEditPoints="1" noAdjustHandles="1" noChangeArrowheads="1" noChangeShapeType="1" noTextEdit="1"/>
              </p:cNvSpPr>
              <p:nvPr/>
            </p:nvSpPr>
            <p:spPr>
              <a:xfrm>
                <a:off x="2994285" y="7554966"/>
                <a:ext cx="11689830" cy="159543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053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1232"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C3D417C0-6385-8AB0-4E29-A5C0B19476F1}"/>
              </a:ext>
            </a:extLst>
          </p:cNvPr>
          <p:cNvSpPr/>
          <p:nvPr/>
        </p:nvSpPr>
        <p:spPr>
          <a:xfrm>
            <a:off x="947836" y="1308907"/>
            <a:ext cx="15892364" cy="2470196"/>
          </a:xfrm>
          <a:prstGeom prst="roundRect">
            <a:avLst/>
          </a:prstGeom>
          <a:solidFill>
            <a:srgbClr val="FFF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538893" y="7581900"/>
            <a:ext cx="4282580" cy="2149687"/>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8999">
            <a:off x="16433972" y="389360"/>
            <a:ext cx="1184128" cy="1741365"/>
          </a:xfrm>
          <a:prstGeom prst="rect">
            <a:avLst/>
          </a:prstGeom>
        </p:spPr>
      </p:pic>
      <p:pic>
        <p:nvPicPr>
          <p:cNvPr id="6" name="Picture 5" descr="A blue and green logo with white numbers and gears&#10;&#10;Description automatically generated">
            <a:extLst>
              <a:ext uri="{FF2B5EF4-FFF2-40B4-BE49-F238E27FC236}">
                <a16:creationId xmlns:a16="http://schemas.microsoft.com/office/drawing/2014/main" id="{8E7816A2-D6FC-FC2F-C4C0-B7D20C720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42900"/>
            <a:ext cx="1897375" cy="96600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054A34-B5C2-C00A-B7BA-4A3118383EFC}"/>
                  </a:ext>
                </a:extLst>
              </p:cNvPr>
              <p:cNvSpPr txBox="1"/>
              <p:nvPr/>
            </p:nvSpPr>
            <p:spPr>
              <a:xfrm>
                <a:off x="1257300" y="1228640"/>
                <a:ext cx="15773400" cy="2488374"/>
              </a:xfrm>
              <a:prstGeom prst="rect">
                <a:avLst/>
              </a:prstGeom>
              <a:noFill/>
            </p:spPr>
            <p:txBody>
              <a:bodyPr wrap="square">
                <a:spAutoFit/>
              </a:bodyPr>
              <a:lstStyle/>
              <a:p>
                <a:pPr>
                  <a:lnSpc>
                    <a:spcPct val="130000"/>
                  </a:lnSpc>
                  <a:spcAft>
                    <a:spcPts val="600"/>
                  </a:spcAft>
                </a:pPr>
                <a:r>
                  <a:rPr lang="en-US" sz="4000" b="1">
                    <a:effectLst/>
                    <a:latin typeface="Times New Roman" panose="02020603050405020304" pitchFamily="18" charset="0"/>
                    <a:ea typeface="Aptos" panose="020B0004020202020204" pitchFamily="34" charset="0"/>
                    <a:cs typeface="Times New Roman" panose="02020603050405020304" pitchFamily="18" charset="0"/>
                  </a:rPr>
                  <a:t>Cho căn thức bậc hai </a:t>
                </a:r>
                <a14:m>
                  <m:oMath xmlns:m="http://schemas.openxmlformats.org/officeDocument/2006/math">
                    <m:rad>
                      <m:radPr>
                        <m:degHide m:val="on"/>
                        <m:ctrlP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Biểu thức đó có xác định hay không tại mỗi giá trị sau?</a:t>
                </a:r>
                <a:br>
                  <a:rPr lang="en-US" sz="4000" b="1">
                    <a:effectLst/>
                    <a:latin typeface="Times New Roman" panose="02020603050405020304" pitchFamily="18" charset="0"/>
                    <a:ea typeface="Aptos" panose="020B0004020202020204" pitchFamily="34" charset="0"/>
                    <a:cs typeface="Times New Roman" panose="02020603050405020304" pitchFamily="18" charset="0"/>
                  </a:rPr>
                </a:br>
                <a:r>
                  <a:rPr lang="en-US" sz="40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4054A34-B5C2-C00A-B7BA-4A3118383EFC}"/>
                  </a:ext>
                </a:extLst>
              </p:cNvPr>
              <p:cNvSpPr txBox="1">
                <a:spLocks noRot="1" noChangeAspect="1" noMove="1" noResize="1" noEditPoints="1" noAdjustHandles="1" noChangeArrowheads="1" noChangeShapeType="1" noTextEdit="1"/>
              </p:cNvSpPr>
              <p:nvPr/>
            </p:nvSpPr>
            <p:spPr>
              <a:xfrm>
                <a:off x="1257300" y="1228640"/>
                <a:ext cx="15773400" cy="2488374"/>
              </a:xfrm>
              <a:prstGeom prst="rect">
                <a:avLst/>
              </a:prstGeom>
              <a:blipFill>
                <a:blip r:embed="rId7"/>
                <a:stretch>
                  <a:fillRect l="-1352"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AA03D2-CD08-36A2-D420-2AF8C0A02824}"/>
                  </a:ext>
                </a:extLst>
              </p:cNvPr>
              <p:cNvSpPr txBox="1"/>
              <p:nvPr/>
            </p:nvSpPr>
            <p:spPr>
              <a:xfrm>
                <a:off x="947836" y="4664137"/>
                <a:ext cx="16078200" cy="1556388"/>
              </a:xfrm>
              <a:prstGeom prst="rect">
                <a:avLst/>
              </a:prstGeom>
              <a:noFill/>
            </p:spPr>
            <p:txBody>
              <a:bodyPr wrap="square">
                <a:spAutoFit/>
              </a:bodyPr>
              <a:lstStyle/>
              <a:p>
                <a:pPr marL="688975" lvl="0" indent="-688975" algn="just">
                  <a:lnSpc>
                    <a:spcPct val="120000"/>
                  </a:lnSpc>
                  <a:spcAft>
                    <a:spcPts val="800"/>
                  </a:spcAft>
                </a:pPr>
                <a:r>
                  <a:rPr lang="en-US" sz="4000" b="1">
                    <a:solidFill>
                      <a:srgbClr val="0000FF"/>
                    </a:solidFill>
                    <a:latin typeface="Times New Roman" panose="02020603050405020304" pitchFamily="18" charset="0"/>
                    <a:ea typeface="Aptos" panose="020B0004020202020204" pitchFamily="34" charset="0"/>
                    <a:cs typeface="Times New Roman" panose="02020603050405020304" pitchFamily="18" charset="0"/>
                  </a:rPr>
                  <a:t>a) </a:t>
                </a:r>
                <a:r>
                  <a:rPr lang="en-US" sz="4000">
                    <a:effectLst/>
                    <a:latin typeface="Times New Roman" panose="02020603050405020304" pitchFamily="18" charset="0"/>
                    <a:ea typeface="Aptos" panose="020B0004020202020204" pitchFamily="34" charset="0"/>
                    <a:cs typeface="Times New Roman" panose="02020603050405020304" pitchFamily="18" charset="0"/>
                  </a:rPr>
                  <a:t>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giá trị biểu thức lấy căn là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&lt;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không có căn bậc hai của một số âm. Vậy biểu thức </a:t>
                </a:r>
                <a14:m>
                  <m:oMath xmlns:m="http://schemas.openxmlformats.org/officeDocument/2006/math">
                    <m:rad>
                      <m:radPr>
                        <m:degHide m:val="on"/>
                        <m:ctrlPr>
                          <a:rPr lang="en-US" sz="40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không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9AA03D2-CD08-36A2-D420-2AF8C0A02824}"/>
                  </a:ext>
                </a:extLst>
              </p:cNvPr>
              <p:cNvSpPr txBox="1">
                <a:spLocks noRot="1" noChangeAspect="1" noMove="1" noResize="1" noEditPoints="1" noAdjustHandles="1" noChangeArrowheads="1" noChangeShapeType="1" noTextEdit="1"/>
              </p:cNvSpPr>
              <p:nvPr/>
            </p:nvSpPr>
            <p:spPr>
              <a:xfrm>
                <a:off x="947836" y="4664137"/>
                <a:ext cx="16078200" cy="1556388"/>
              </a:xfrm>
              <a:prstGeom prst="rect">
                <a:avLst/>
              </a:prstGeom>
              <a:blipFill>
                <a:blip r:embed="rId8"/>
                <a:stretch>
                  <a:fillRect l="-1327" t="-3137" r="-1327" b="-1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066FF05-AD69-1439-2EF4-38988D264293}"/>
                  </a:ext>
                </a:extLst>
              </p:cNvPr>
              <p:cNvSpPr txBox="1"/>
              <p:nvPr/>
            </p:nvSpPr>
            <p:spPr>
              <a:xfrm>
                <a:off x="947836" y="6250524"/>
                <a:ext cx="127681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𝟎</m:t>
                        </m:r>
                      </m:e>
                    </m:rad>
                    <m:r>
                      <a:rPr lang="en-US" sz="4000" b="1" i="1" smtClean="0">
                        <a:effectLst/>
                        <a:latin typeface="Cambria Math" panose="02040503050406030204" pitchFamily="18"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7066FF05-AD69-1439-2EF4-38988D264293}"/>
                  </a:ext>
                </a:extLst>
              </p:cNvPr>
              <p:cNvSpPr txBox="1">
                <a:spLocks noRot="1" noChangeAspect="1" noMove="1" noResize="1" noEditPoints="1" noAdjustHandles="1" noChangeArrowheads="1" noChangeShapeType="1" noTextEdit="1"/>
              </p:cNvSpPr>
              <p:nvPr/>
            </p:nvSpPr>
            <p:spPr>
              <a:xfrm>
                <a:off x="947836" y="6250524"/>
                <a:ext cx="12768164" cy="1730987"/>
              </a:xfrm>
              <a:prstGeom prst="rect">
                <a:avLst/>
              </a:prstGeom>
              <a:blipFill>
                <a:blip r:embed="rId9"/>
                <a:stretch>
                  <a:fillRect l="-1671" b="-1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761F6E-037D-B7AD-CC21-57783FBAB0A6}"/>
                  </a:ext>
                </a:extLst>
              </p:cNvPr>
              <p:cNvSpPr txBox="1"/>
              <p:nvPr/>
            </p:nvSpPr>
            <p:spPr>
              <a:xfrm>
                <a:off x="947836" y="7946001"/>
                <a:ext cx="124633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smtClean="0">
                        <a:effectLst/>
                        <a:latin typeface="Cambria Math" panose="02040503050406030204" pitchFamily="18"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𝟐</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i="1">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6761F6E-037D-B7AD-CC21-57783FBAB0A6}"/>
                  </a:ext>
                </a:extLst>
              </p:cNvPr>
              <p:cNvSpPr txBox="1">
                <a:spLocks noRot="1" noChangeAspect="1" noMove="1" noResize="1" noEditPoints="1" noAdjustHandles="1" noChangeArrowheads="1" noChangeShapeType="1" noTextEdit="1"/>
              </p:cNvSpPr>
              <p:nvPr/>
            </p:nvSpPr>
            <p:spPr>
              <a:xfrm>
                <a:off x="947836" y="7946001"/>
                <a:ext cx="12463364" cy="1730987"/>
              </a:xfrm>
              <a:prstGeom prst="rect">
                <a:avLst/>
              </a:prstGeom>
              <a:blipFill>
                <a:blip r:embed="rId10"/>
                <a:stretch>
                  <a:fillRect l="-1711" b="-1443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D2D7AFA-BD25-0A8D-96CB-B87E247A89FF}"/>
              </a:ext>
            </a:extLst>
          </p:cNvPr>
          <p:cNvSpPr txBox="1"/>
          <p:nvPr/>
        </p:nvSpPr>
        <p:spPr>
          <a:xfrm>
            <a:off x="7739773" y="3779103"/>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Google Shape;305;p14"/>
          <p:cNvGrpSpPr/>
          <p:nvPr/>
        </p:nvGrpSpPr>
        <p:grpSpPr>
          <a:xfrm flipH="1">
            <a:off x="876304" y="5632258"/>
            <a:ext cx="1623843" cy="1023544"/>
            <a:chOff x="7890477" y="787864"/>
            <a:chExt cx="2022200" cy="1289304"/>
          </a:xfrm>
        </p:grpSpPr>
        <p:pic>
          <p:nvPicPr>
            <p:cNvPr id="19"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1000" y="7552622"/>
            <a:ext cx="2307909" cy="2355009"/>
          </a:xfrm>
          <a:prstGeom prst="rect">
            <a:avLst/>
          </a:prstGeom>
        </p:spPr>
      </p:pic>
      <p:grpSp>
        <p:nvGrpSpPr>
          <p:cNvPr id="3" name="Group 2">
            <a:extLst>
              <a:ext uri="{FF2B5EF4-FFF2-40B4-BE49-F238E27FC236}">
                <a16:creationId xmlns:a16="http://schemas.microsoft.com/office/drawing/2014/main" id="{CDD47C5B-8A2A-3EEE-E928-D7AAB6188342}"/>
              </a:ext>
            </a:extLst>
          </p:cNvPr>
          <p:cNvGrpSpPr/>
          <p:nvPr/>
        </p:nvGrpSpPr>
        <p:grpSpPr>
          <a:xfrm>
            <a:off x="845778" y="658435"/>
            <a:ext cx="16908822" cy="1506600"/>
            <a:chOff x="965931" y="4176793"/>
            <a:chExt cx="16908822" cy="1506600"/>
          </a:xfrm>
        </p:grpSpPr>
        <p:grpSp>
          <p:nvGrpSpPr>
            <p:cNvPr id="6" name="Group 5">
              <a:extLst>
                <a:ext uri="{FF2B5EF4-FFF2-40B4-BE49-F238E27FC236}">
                  <a16:creationId xmlns:a16="http://schemas.microsoft.com/office/drawing/2014/main" id="{F42F6D28-6B21-30FB-3A28-001E03F46C49}"/>
                </a:ext>
              </a:extLst>
            </p:cNvPr>
            <p:cNvGrpSpPr/>
            <p:nvPr/>
          </p:nvGrpSpPr>
          <p:grpSpPr>
            <a:xfrm>
              <a:off x="968080" y="4176793"/>
              <a:ext cx="16557920" cy="1506600"/>
              <a:chOff x="847724" y="4013002"/>
              <a:chExt cx="10387237" cy="539158"/>
            </a:xfrm>
          </p:grpSpPr>
          <p:sp>
            <p:nvSpPr>
              <p:cNvPr id="10" name="Rectangle: Top Corners Rounded 9">
                <a:extLst>
                  <a:ext uri="{FF2B5EF4-FFF2-40B4-BE49-F238E27FC236}">
                    <a16:creationId xmlns:a16="http://schemas.microsoft.com/office/drawing/2014/main" id="{D541043D-A474-5C90-60E6-EFC66C8F5B1D}"/>
                  </a:ext>
                </a:extLst>
              </p:cNvPr>
              <p:cNvSpPr/>
              <p:nvPr/>
            </p:nvSpPr>
            <p:spPr>
              <a:xfrm rot="10800000">
                <a:off x="847724" y="4126918"/>
                <a:ext cx="10387237" cy="42524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888988-677F-2AA3-9775-411B09AABEE8}"/>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rofile of a person with a brain&#10;&#10;Description automatically generated with low confidence">
              <a:extLst>
                <a:ext uri="{FF2B5EF4-FFF2-40B4-BE49-F238E27FC236}">
                  <a16:creationId xmlns:a16="http://schemas.microsoft.com/office/drawing/2014/main" id="{0DC81FD3-9586-BFA9-CE5B-21A6ADE0E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71AC6E-BDAE-A362-57C3-DB45F3065D52}"/>
                    </a:ext>
                  </a:extLst>
                </p:cNvPr>
                <p:cNvSpPr txBox="1"/>
                <p:nvPr/>
              </p:nvSpPr>
              <p:spPr>
                <a:xfrm>
                  <a:off x="2427747" y="4405390"/>
                  <a:ext cx="15447006" cy="1045030"/>
                </a:xfrm>
                <a:prstGeom prst="rect">
                  <a:avLst/>
                </a:prstGeom>
                <a:noFill/>
              </p:spPr>
              <p:txBody>
                <a:bodyPr wrap="square">
                  <a:spAutoFit/>
                </a:bodyPr>
                <a:lstStyle/>
                <a:p>
                  <a:pPr algn="just">
                    <a:lnSpc>
                      <a:spcPct val="130000"/>
                    </a:lnSpc>
                  </a:pPr>
                  <a:r>
                    <a:rPr lang="en-US" sz="4800" b="1" i="1">
                      <a:latin typeface="Times New Roman" panose="02020603050405020304" pitchFamily="18" charset="0"/>
                      <a:cs typeface="Times New Roman" panose="02020603050405020304" pitchFamily="18" charset="0"/>
                    </a:rPr>
                    <a:t>Điều kiện xác định cho căn thức bậc hai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en-US" sz="4800" b="1" i="1">
                      <a:latin typeface="+mj-lt"/>
                    </a:rPr>
                    <a:t>  là </a:t>
                  </a:r>
                  <a14:m>
                    <m:oMath xmlns:m="http://schemas.openxmlformats.org/officeDocument/2006/math">
                      <m:r>
                        <a:rPr lang="en-US" sz="4800" b="1" i="1" smtClean="0">
                          <a:solidFill>
                            <a:srgbClr val="0000FF"/>
                          </a:solidFill>
                          <a:latin typeface="Cambria Math" panose="02040503050406030204" pitchFamily="18" charset="0"/>
                        </a:rPr>
                        <m:t>𝑨</m:t>
                      </m:r>
                      <m:r>
                        <a:rPr lang="en-US" sz="4800" b="1" i="1" smtClean="0">
                          <a:solidFill>
                            <a:srgbClr val="0000FF"/>
                          </a:solidFill>
                          <a:latin typeface="Cambria Math" panose="02040503050406030204" pitchFamily="18" charset="0"/>
                          <a:ea typeface="Cambria Math" panose="02040503050406030204" pitchFamily="18" charset="0"/>
                        </a:rPr>
                        <m:t>≥</m:t>
                      </m:r>
                      <m:r>
                        <a:rPr lang="en-US" sz="4800" b="1" i="1" smtClean="0">
                          <a:solidFill>
                            <a:srgbClr val="0000FF"/>
                          </a:solidFill>
                          <a:latin typeface="Cambria Math" panose="02040503050406030204" pitchFamily="18" charset="0"/>
                          <a:sym typeface="Lamsymbol" panose="05010101010101010101" pitchFamily="2" charset="2"/>
                        </a:rPr>
                        <m:t>𝟎</m:t>
                      </m:r>
                      <m:r>
                        <a:rPr lang="en-US" sz="4800" b="1" i="1" smtClean="0">
                          <a:solidFill>
                            <a:srgbClr val="0000FF"/>
                          </a:solidFill>
                          <a:latin typeface="Cambria Math" panose="02040503050406030204" pitchFamily="18" charset="0"/>
                          <a:sym typeface="Lamsymbol" panose="05010101010101010101" pitchFamily="2" charset="2"/>
                        </a:rPr>
                        <m:t> </m:t>
                      </m:r>
                    </m:oMath>
                  </a14:m>
                  <a:r>
                    <a:rPr lang="en-US" sz="4800" b="1" i="1">
                      <a:solidFill>
                        <a:srgbClr val="0000FF"/>
                      </a:solidFill>
                      <a:latin typeface="+mj-lt"/>
                    </a:rPr>
                    <a:t>  </a:t>
                  </a:r>
                  <a:endParaRPr lang="en-US" sz="4800" b="1" i="1">
                    <a:latin typeface="+mj-lt"/>
                  </a:endParaRPr>
                </a:p>
              </p:txBody>
            </p:sp>
          </mc:Choice>
          <mc:Fallback xmlns="">
            <p:sp>
              <p:nvSpPr>
                <p:cNvPr id="9" name="TextBox 8">
                  <a:extLst>
                    <a:ext uri="{FF2B5EF4-FFF2-40B4-BE49-F238E27FC236}">
                      <a16:creationId xmlns:a16="http://schemas.microsoft.com/office/drawing/2014/main" id="{4E71AC6E-BDAE-A362-57C3-DB45F3065D52}"/>
                    </a:ext>
                  </a:extLst>
                </p:cNvPr>
                <p:cNvSpPr txBox="1">
                  <a:spLocks noRot="1" noChangeAspect="1" noMove="1" noResize="1" noEditPoints="1" noAdjustHandles="1" noChangeArrowheads="1" noChangeShapeType="1" noTextEdit="1"/>
                </p:cNvSpPr>
                <p:nvPr/>
              </p:nvSpPr>
              <p:spPr>
                <a:xfrm>
                  <a:off x="2427747" y="4405390"/>
                  <a:ext cx="15447006" cy="1045030"/>
                </a:xfrm>
                <a:prstGeom prst="rect">
                  <a:avLst/>
                </a:prstGeom>
                <a:blipFill>
                  <a:blip r:embed="rId9"/>
                  <a:stretch>
                    <a:fillRect l="-1815" b="-30994"/>
                  </a:stretch>
                </a:blipFill>
              </p:spPr>
              <p:txBody>
                <a:bodyPr/>
                <a:lstStyle/>
                <a:p>
                  <a:r>
                    <a:rPr lang="en-US">
                      <a:noFill/>
                    </a:rPr>
                    <a:t> </a:t>
                  </a:r>
                </a:p>
              </p:txBody>
            </p:sp>
          </mc:Fallback>
        </mc:AlternateContent>
      </p:grpSp>
      <p:sp>
        <p:nvSpPr>
          <p:cNvPr id="13" name="Rectangle 2">
            <a:extLst>
              <a:ext uri="{FF2B5EF4-FFF2-40B4-BE49-F238E27FC236}">
                <a16:creationId xmlns:a16="http://schemas.microsoft.com/office/drawing/2014/main" id="{1716DA2C-6D7D-5304-2B63-7B9950032BA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kiện xác định cho căn thức bậc hai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B217210E-0CB3-6C73-0698-2A0AB00FF786}"/>
              </a:ext>
            </a:extLst>
          </p:cNvPr>
          <p:cNvGraphicFramePr>
            <a:graphicFrameLocks noChangeAspect="1"/>
          </p:cNvGraphicFramePr>
          <p:nvPr/>
        </p:nvGraphicFramePr>
        <p:xfrm>
          <a:off x="0" y="0"/>
          <a:ext cx="266700" cy="220663"/>
        </p:xfrm>
        <a:graphic>
          <a:graphicData uri="http://schemas.openxmlformats.org/presentationml/2006/ole">
            <mc:AlternateContent xmlns:mc="http://schemas.openxmlformats.org/markup-compatibility/2006">
              <mc:Choice xmlns:v="urn:schemas-microsoft-com:vml" Requires="v">
                <p:oleObj name="Equation" r:id="rId10" imgW="266353" imgH="215619" progId="Equation.DSMT4">
                  <p:embed/>
                </p:oleObj>
              </mc:Choice>
              <mc:Fallback>
                <p:oleObj name="Equation" r:id="rId10" imgW="266353" imgH="215619"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667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a:extLst>
              <a:ext uri="{FF2B5EF4-FFF2-40B4-BE49-F238E27FC236}">
                <a16:creationId xmlns:a16="http://schemas.microsoft.com/office/drawing/2014/main" id="{C034C49F-280B-5FA2-44CA-656780611AF8}"/>
              </a:ext>
            </a:extLst>
          </p:cNvPr>
          <p:cNvSpPr>
            <a:spLocks noChangeArrowheads="1"/>
          </p:cNvSpPr>
          <p:nvPr/>
        </p:nvSpPr>
        <p:spPr bwMode="auto">
          <a:xfrm>
            <a:off x="0" y="220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2B7691-63AC-6E35-E619-AFBE4E6331AD}"/>
                  </a:ext>
                </a:extLst>
              </p:cNvPr>
              <p:cNvSpPr txBox="1"/>
              <p:nvPr/>
            </p:nvSpPr>
            <p:spPr>
              <a:xfrm>
                <a:off x="1608544" y="3364927"/>
                <a:ext cx="15033259" cy="2137316"/>
              </a:xfrm>
              <a:prstGeom prst="rect">
                <a:avLst/>
              </a:prstGeom>
              <a:noFill/>
            </p:spPr>
            <p:txBody>
              <a:bodyPr wrap="square">
                <a:spAutoFit/>
              </a:bodyPr>
              <a:lstStyle/>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a:t>
                </a:r>
                <a:r>
                  <a:rPr lang="en-US" sz="4800" b="1">
                    <a:latin typeface="Times New Roman" panose="02020603050405020304" pitchFamily="18" charset="0"/>
                    <a:ea typeface="Aptos" panose="020B0004020202020204" pitchFamily="34" charset="0"/>
                    <a:cs typeface="Times New Roman" panose="02020603050405020304" pitchFamily="18" charset="0"/>
                  </a:rPr>
                  <a:t>ề</a:t>
                </a:r>
                <a:r>
                  <a:rPr lang="en-US" sz="4800" b="1">
                    <a:effectLst/>
                    <a:latin typeface="Times New Roman" panose="02020603050405020304" pitchFamily="18" charset="0"/>
                    <a:ea typeface="Aptos" panose="020B0004020202020204" pitchFamily="34" charset="0"/>
                    <a:cs typeface="Times New Roman" panose="02020603050405020304" pitchFamily="18" charset="0"/>
                  </a:rPr>
                  <a:t>u kiện xác định cho m</a:t>
                </a:r>
                <a:r>
                  <a:rPr lang="en-US" sz="4800" b="1">
                    <a:latin typeface="Times New Roman" panose="02020603050405020304" pitchFamily="18" charset="0"/>
                    <a:ea typeface="Aptos" panose="020B0004020202020204" pitchFamily="34" charset="0"/>
                    <a:cs typeface="Times New Roman" panose="02020603050405020304" pitchFamily="18" charset="0"/>
                  </a:rPr>
                  <a:t>ỗi</a:t>
                </a:r>
                <a:r>
                  <a:rPr lang="en-US" sz="4800" b="1">
                    <a:effectLst/>
                    <a:latin typeface="Times New Roman" panose="02020603050405020304" pitchFamily="18" charset="0"/>
                    <a:ea typeface="Aptos" panose="020B0004020202020204" pitchFamily="34" charset="0"/>
                    <a:cs typeface="Times New Roman" panose="02020603050405020304" pitchFamily="18" charset="0"/>
                  </a:rPr>
                  <a:t> căn thức bậc hai sau</a:t>
                </a:r>
              </a:p>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5" name="TextBox 24">
                <a:extLst>
                  <a:ext uri="{FF2B5EF4-FFF2-40B4-BE49-F238E27FC236}">
                    <a16:creationId xmlns:a16="http://schemas.microsoft.com/office/drawing/2014/main" id="{C22B7691-63AC-6E35-E619-AFBE4E6331AD}"/>
                  </a:ext>
                </a:extLst>
              </p:cNvPr>
              <p:cNvSpPr txBox="1">
                <a:spLocks noRot="1" noChangeAspect="1" noMove="1" noResize="1" noEditPoints="1" noAdjustHandles="1" noChangeArrowheads="1" noChangeShapeType="1" noTextEdit="1"/>
              </p:cNvSpPr>
              <p:nvPr/>
            </p:nvSpPr>
            <p:spPr>
              <a:xfrm>
                <a:off x="1608544" y="3364927"/>
                <a:ext cx="15033259" cy="2137316"/>
              </a:xfrm>
              <a:prstGeom prst="rect">
                <a:avLst/>
              </a:prstGeom>
              <a:blipFill>
                <a:blip r:embed="rId12"/>
                <a:stretch>
                  <a:fillRect t="-570" b="-14245"/>
                </a:stretch>
              </a:blipFill>
            </p:spPr>
            <p:txBody>
              <a:bodyPr/>
              <a:lstStyle/>
              <a:p>
                <a:r>
                  <a:rPr lang="en-US">
                    <a:noFill/>
                  </a:rPr>
                  <a:t> </a:t>
                </a:r>
              </a:p>
            </p:txBody>
          </p:sp>
        </mc:Fallback>
      </mc:AlternateContent>
      <p:sp>
        <p:nvSpPr>
          <p:cNvPr id="2" name="Google Shape;304;p14">
            <a:extLst>
              <a:ext uri="{FF2B5EF4-FFF2-40B4-BE49-F238E27FC236}">
                <a16:creationId xmlns:a16="http://schemas.microsoft.com/office/drawing/2014/main" id="{2243F69D-1ACF-9EF5-6E23-FF6CAEBB8B60}"/>
              </a:ext>
            </a:extLst>
          </p:cNvPr>
          <p:cNvSpPr/>
          <p:nvPr/>
        </p:nvSpPr>
        <p:spPr>
          <a:xfrm>
            <a:off x="849225" y="2557572"/>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3</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3B16AE-BC69-B428-0543-3EF052D0D42A}"/>
                  </a:ext>
                </a:extLst>
              </p:cNvPr>
              <p:cNvSpPr txBox="1"/>
              <p:nvPr/>
            </p:nvSpPr>
            <p:spPr>
              <a:xfrm>
                <a:off x="2133600" y="6761687"/>
                <a:ext cx="11353800" cy="899092"/>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7" name="TextBox 6">
                <a:extLst>
                  <a:ext uri="{FF2B5EF4-FFF2-40B4-BE49-F238E27FC236}">
                    <a16:creationId xmlns:a16="http://schemas.microsoft.com/office/drawing/2014/main" id="{6B3B16AE-BC69-B428-0543-3EF052D0D42A}"/>
                  </a:ext>
                </a:extLst>
              </p:cNvPr>
              <p:cNvSpPr txBox="1">
                <a:spLocks noRot="1" noChangeAspect="1" noMove="1" noResize="1" noEditPoints="1" noAdjustHandles="1" noChangeArrowheads="1" noChangeShapeType="1" noTextEdit="1"/>
              </p:cNvSpPr>
              <p:nvPr/>
            </p:nvSpPr>
            <p:spPr>
              <a:xfrm>
                <a:off x="2133600" y="6761687"/>
                <a:ext cx="11353800" cy="899092"/>
              </a:xfrm>
              <a:prstGeom prst="rect">
                <a:avLst/>
              </a:prstGeom>
              <a:blipFill>
                <a:blip r:embed="rId13"/>
                <a:stretch>
                  <a:fillRect l="-2415" t="-10135" b="-32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9C7F7F-DC0E-4671-B8BB-36896965F63E}"/>
                  </a:ext>
                </a:extLst>
              </p:cNvPr>
              <p:cNvSpPr txBox="1"/>
              <p:nvPr/>
            </p:nvSpPr>
            <p:spPr>
              <a:xfrm>
                <a:off x="2138597" y="8192646"/>
                <a:ext cx="11922301" cy="900439"/>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r>
                  <a:rPr lang="en-US"/>
                  <a:t>b) </a:t>
                </a:r>
                <a14:m>
                  <m:oMath xmlns:m="http://schemas.openxmlformats.org/officeDocument/2006/math">
                    <m:rad>
                      <m:radPr>
                        <m:degHide m:val="on"/>
                        <m:ctrlPr>
                          <a:rPr lang="en-US" i="1" smtClean="0">
                            <a:solidFill>
                              <a:srgbClr val="0000FF"/>
                            </a:solidFill>
                            <a:latin typeface="Cambria Math" panose="02040503050406030204" pitchFamily="18" charset="0"/>
                          </a:rPr>
                        </m:ctrlPr>
                      </m:radPr>
                      <m:deg/>
                      <m:e>
                        <m:r>
                          <a:rPr lang="en-US">
                            <a:solidFill>
                              <a:srgbClr val="0000FF"/>
                            </a:solidFill>
                            <a:latin typeface="Cambria Math" panose="02040503050406030204" pitchFamily="18" charset="0"/>
                          </a:rPr>
                          <m:t>𝑥</m:t>
                        </m:r>
                        <m:r>
                          <a:rPr lang="en-US">
                            <a:solidFill>
                              <a:srgbClr val="0000FF"/>
                            </a:solidFill>
                            <a:latin typeface="Cambria Math" panose="02040503050406030204" pitchFamily="18" charset="0"/>
                          </a:rPr>
                          <m:t>−</m:t>
                        </m:r>
                        <m:r>
                          <a:rPr lang="en-US">
                            <a:solidFill>
                              <a:srgbClr val="0000FF"/>
                            </a:solidFill>
                            <a:latin typeface="Cambria Math" panose="02040503050406030204" pitchFamily="18" charset="0"/>
                          </a:rPr>
                          <m:t>3</m:t>
                        </m:r>
                      </m:e>
                    </m:rad>
                  </m:oMath>
                </a14:m>
                <a:r>
                  <a:rPr lang="en-US">
                    <a:solidFill>
                      <a:srgbClr val="0000FF"/>
                    </a:solidFill>
                  </a:rPr>
                  <a:t> </a:t>
                </a:r>
                <a:r>
                  <a:rPr lang="en-US"/>
                  <a:t>xác định khi </a:t>
                </a:r>
                <a14:m>
                  <m:oMath xmlns:m="http://schemas.openxmlformats.org/officeDocument/2006/math">
                    <m:r>
                      <a:rPr lang="en-US" smtClean="0">
                        <a:solidFill>
                          <a:srgbClr val="0000FF"/>
                        </a:solidFill>
                        <a:latin typeface="Cambria Math" panose="02040503050406030204" pitchFamily="18" charset="0"/>
                      </a:rPr>
                      <m:t>𝑥</m:t>
                    </m:r>
                    <m:r>
                      <a:rPr lang="en-US" smtClean="0">
                        <a:solidFill>
                          <a:srgbClr val="0000FF"/>
                        </a:solidFill>
                        <a:latin typeface="Cambria Math" panose="02040503050406030204" pitchFamily="18" charset="0"/>
                      </a:rPr>
                      <m:t>−</m:t>
                    </m:r>
                    <m:r>
                      <a:rPr lang="en-US" smtClean="0">
                        <a:solidFill>
                          <a:srgbClr val="0000FF"/>
                        </a:solidFill>
                        <a:latin typeface="Cambria Math" panose="02040503050406030204" pitchFamily="18" charset="0"/>
                      </a:rPr>
                      <m:t>3</m:t>
                    </m:r>
                    <m:r>
                      <a:rPr lang="en-US" smtClean="0">
                        <a:solidFill>
                          <a:srgbClr val="0000FF"/>
                        </a:solidFill>
                        <a:latin typeface="Cambria Math" panose="02040503050406030204" pitchFamily="18" charset="0"/>
                      </a:rPr>
                      <m:t>≥</m:t>
                    </m:r>
                    <m:r>
                      <a:rPr lang="en-US" smtClean="0">
                        <a:solidFill>
                          <a:srgbClr val="0000FF"/>
                        </a:solidFill>
                        <a:latin typeface="Cambria Math" panose="02040503050406030204" pitchFamily="18" charset="0"/>
                      </a:rPr>
                      <m:t>0</m:t>
                    </m:r>
                  </m:oMath>
                </a14:m>
                <a:r>
                  <a:rPr lang="en-US"/>
                  <a:t> hay </a:t>
                </a:r>
                <a14:m>
                  <m:oMath xmlns:m="http://schemas.openxmlformats.org/officeDocument/2006/math">
                    <m:r>
                      <a:rPr lang="en-US" b="1" i="1" smtClean="0">
                        <a:solidFill>
                          <a:srgbClr val="0000FF"/>
                        </a:solidFill>
                        <a:latin typeface="Cambria Math" panose="02040503050406030204" pitchFamily="18" charset="0"/>
                      </a:rPr>
                      <m:t>𝒙</m:t>
                    </m:r>
                    <m:r>
                      <a:rPr lang="en-US" b="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𝟑</m:t>
                    </m:r>
                  </m:oMath>
                </a14:m>
                <a:endParaRPr lang="en-US"/>
              </a:p>
            </p:txBody>
          </p:sp>
        </mc:Choice>
        <mc:Fallback xmlns="">
          <p:sp>
            <p:nvSpPr>
              <p:cNvPr id="17" name="TextBox 16">
                <a:extLst>
                  <a:ext uri="{FF2B5EF4-FFF2-40B4-BE49-F238E27FC236}">
                    <a16:creationId xmlns:a16="http://schemas.microsoft.com/office/drawing/2014/main" id="{919C7F7F-DC0E-4671-B8BB-36896965F63E}"/>
                  </a:ext>
                </a:extLst>
              </p:cNvPr>
              <p:cNvSpPr txBox="1">
                <a:spLocks noRot="1" noChangeAspect="1" noMove="1" noResize="1" noEditPoints="1" noAdjustHandles="1" noChangeArrowheads="1" noChangeShapeType="1" noTextEdit="1"/>
              </p:cNvSpPr>
              <p:nvPr/>
            </p:nvSpPr>
            <p:spPr>
              <a:xfrm>
                <a:off x="2138597" y="8192646"/>
                <a:ext cx="11922301" cy="900439"/>
              </a:xfrm>
              <a:prstGeom prst="rect">
                <a:avLst/>
              </a:prstGeom>
              <a:blipFill>
                <a:blip r:embed="rId14"/>
                <a:stretch>
                  <a:fillRect l="-2352" t="-7432" b="-35135"/>
                </a:stretch>
              </a:blipFill>
            </p:spPr>
            <p:txBody>
              <a:bodyPr/>
              <a:lstStyle/>
              <a:p>
                <a:r>
                  <a:rPr lang="en-US">
                    <a:noFill/>
                  </a:rPr>
                  <a:t> </a:t>
                </a:r>
              </a:p>
            </p:txBody>
          </p:sp>
        </mc:Fallback>
      </mc:AlternateContent>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4"/>
          <p:cNvPicPr>
            <a:picLocks noChangeAspect="1"/>
          </p:cNvPicPr>
          <p:nvPr/>
        </p:nvPicPr>
        <p:blipFill>
          <a:blip r:embed="rId5"/>
          <a:srcRect/>
          <a:stretch>
            <a:fillRect/>
          </a:stretch>
        </p:blipFill>
        <p:spPr>
          <a:xfrm rot="-712563">
            <a:off x="259561" y="87003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626357" y="8358207"/>
            <a:ext cx="4420396" cy="4149646"/>
          </a:xfrm>
          <a:prstGeom prst="rect">
            <a:avLst/>
          </a:prstGeom>
        </p:spPr>
      </p:pic>
      <p:grpSp>
        <p:nvGrpSpPr>
          <p:cNvPr id="7" name="Group 6">
            <a:extLst>
              <a:ext uri="{FF2B5EF4-FFF2-40B4-BE49-F238E27FC236}">
                <a16:creationId xmlns:a16="http://schemas.microsoft.com/office/drawing/2014/main" id="{7C00E2E0-E955-23BC-B20B-04F367E82B66}"/>
              </a:ext>
            </a:extLst>
          </p:cNvPr>
          <p:cNvGrpSpPr/>
          <p:nvPr/>
        </p:nvGrpSpPr>
        <p:grpSpPr>
          <a:xfrm>
            <a:off x="786196" y="1257300"/>
            <a:ext cx="16715608" cy="2557856"/>
            <a:chOff x="1200756" y="2191155"/>
            <a:chExt cx="16715608" cy="235891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9D1EAA0-BCBC-5FB8-3D3F-1389BBE1E790}"/>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Aptos" panose="020B0004020202020204" pitchFamily="34" charset="0"/>
                    </a:rPr>
                    <a:t>Tìm điêu kiện xác định cho mỗi căn thức bậc hai sau</a:t>
                  </a:r>
                  <a:r>
                    <a:rPr lang="en-US" sz="4800">
                      <a:effectLst/>
                      <a:latin typeface="Times New Roman" panose="02020603050405020304" pitchFamily="18" charset="0"/>
                      <a:ea typeface="Aptos" panose="020B0004020202020204" pitchFamily="34" charset="0"/>
                    </a:rPr>
                    <a:t>:</a:t>
                  </a:r>
                  <a:endParaRPr lang="en-US" sz="48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latin typeface="Cambria Math" panose="02040503050406030204" pitchFamily="18" charset="0"/>
                              <a:cs typeface="Times New Roman" panose="02020603050405020304" pitchFamily="18" charset="0"/>
                            </a:rPr>
                          </m:ctrlPr>
                        </m:radPr>
                        <m:deg/>
                        <m:e>
                          <m:sSup>
                            <m:sSupPr>
                              <m:ctrlPr>
                                <a:rPr lang="en-US" sz="4800" i="1">
                                  <a:solidFill>
                                    <a:srgbClr val="0000FF"/>
                                  </a:solidFill>
                                  <a:latin typeface="Cambria Math" panose="02040503050406030204" pitchFamily="18" charset="0"/>
                                  <a:cs typeface="Times New Roman" panose="02020603050405020304" pitchFamily="18" charset="0"/>
                                </a:rPr>
                              </m:ctrlPr>
                            </m:sSupPr>
                            <m:e>
                              <m:r>
                                <a:rPr lang="en-US" sz="4800"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+1</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89D1EAA0-BCBC-5FB8-3D3F-1389BBE1E790}"/>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7"/>
                  <a:stretch>
                    <a:fillRect b="-12174"/>
                  </a:stretch>
                </a:blipFill>
                <a:ln>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5F5D1D3-634B-2FB3-37A3-5001B8C2E200}"/>
                </a:ext>
              </a:extLst>
            </p:cNvPr>
            <p:cNvPicPr>
              <a:picLocks noChangeAspect="1"/>
            </p:cNvPicPr>
            <p:nvPr/>
          </p:nvPicPr>
          <p:blipFill>
            <a:blip r:embed="rId8"/>
            <a:stretch>
              <a:fillRect/>
            </a:stretch>
          </p:blipFill>
          <p:spPr>
            <a:xfrm>
              <a:off x="1200756" y="2191155"/>
              <a:ext cx="1536192" cy="1584960"/>
            </a:xfrm>
            <a:prstGeom prst="rect">
              <a:avLst/>
            </a:prstGeom>
          </p:spPr>
        </p:pic>
        <p:sp>
          <p:nvSpPr>
            <p:cNvPr id="13" name="Oval 12">
              <a:extLst>
                <a:ext uri="{FF2B5EF4-FFF2-40B4-BE49-F238E27FC236}">
                  <a16:creationId xmlns:a16="http://schemas.microsoft.com/office/drawing/2014/main" id="{643565FA-BC85-9F6C-ACEE-3E6C69217719}"/>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3</a:t>
              </a:r>
            </a:p>
          </p:txBody>
        </p:sp>
      </p:grpSp>
      <p:pic>
        <p:nvPicPr>
          <p:cNvPr id="14" name="Đồng hồ đếm ngược 3 phút có âm thanh - 3 minute Countdown Timer">
            <a:hlinkClick r:id="" action="ppaction://media"/>
            <a:extLst>
              <a:ext uri="{FF2B5EF4-FFF2-40B4-BE49-F238E27FC236}">
                <a16:creationId xmlns:a16="http://schemas.microsoft.com/office/drawing/2014/main" id="{75108617-4246-1F74-57FA-DC53CBEBE6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216981" y="480309"/>
            <a:ext cx="1549302" cy="710764"/>
          </a:xfrm>
          <a:prstGeom prst="rect">
            <a:avLst/>
          </a:prstGeom>
          <a:ln>
            <a:noFill/>
          </a:ln>
        </p:spPr>
      </p:pic>
      <p:grpSp>
        <p:nvGrpSpPr>
          <p:cNvPr id="15" name="Group 14">
            <a:extLst>
              <a:ext uri="{FF2B5EF4-FFF2-40B4-BE49-F238E27FC236}">
                <a16:creationId xmlns:a16="http://schemas.microsoft.com/office/drawing/2014/main" id="{441E2E0A-77E0-F061-8F7B-02E3D6BFACFD}"/>
              </a:ext>
            </a:extLst>
          </p:cNvPr>
          <p:cNvGrpSpPr/>
          <p:nvPr/>
        </p:nvGrpSpPr>
        <p:grpSpPr>
          <a:xfrm>
            <a:off x="5982642" y="380481"/>
            <a:ext cx="6322716" cy="1029492"/>
            <a:chOff x="3467296" y="704160"/>
            <a:chExt cx="4990904" cy="792769"/>
          </a:xfrm>
        </p:grpSpPr>
        <p:pic>
          <p:nvPicPr>
            <p:cNvPr id="17" name="图片 30">
              <a:extLst>
                <a:ext uri="{FF2B5EF4-FFF2-40B4-BE49-F238E27FC236}">
                  <a16:creationId xmlns:a16="http://schemas.microsoft.com/office/drawing/2014/main" id="{AB29629E-C78D-3E47-4751-9713E3D16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8" name="文本框 32">
              <a:extLst>
                <a:ext uri="{FF2B5EF4-FFF2-40B4-BE49-F238E27FC236}">
                  <a16:creationId xmlns:a16="http://schemas.microsoft.com/office/drawing/2014/main" id="{1038FAEC-F11C-99A6-0EFC-C104E3C5CF45}"/>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1" name="Google Shape;305;p14">
            <a:extLst>
              <a:ext uri="{FF2B5EF4-FFF2-40B4-BE49-F238E27FC236}">
                <a16:creationId xmlns:a16="http://schemas.microsoft.com/office/drawing/2014/main" id="{2C72E4AF-D703-B3C9-67CE-F387019AC22B}"/>
              </a:ext>
            </a:extLst>
          </p:cNvPr>
          <p:cNvGrpSpPr/>
          <p:nvPr/>
        </p:nvGrpSpPr>
        <p:grpSpPr>
          <a:xfrm flipH="1">
            <a:off x="7772400" y="3944416"/>
            <a:ext cx="1623843" cy="1023544"/>
            <a:chOff x="7890477" y="787864"/>
            <a:chExt cx="2022200" cy="1289304"/>
          </a:xfrm>
        </p:grpSpPr>
        <p:pic>
          <p:nvPicPr>
            <p:cNvPr id="23" name="Google Shape;306;p14">
              <a:extLst>
                <a:ext uri="{FF2B5EF4-FFF2-40B4-BE49-F238E27FC236}">
                  <a16:creationId xmlns:a16="http://schemas.microsoft.com/office/drawing/2014/main" id="{55B1C6F4-4511-47FA-A00B-9E8C4FF37F5E}"/>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id="{6B937733-30F4-147D-6BB5-2429B6DF95AE}"/>
                </a:ext>
              </a:extLst>
            </p:cNvPr>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C2E16-3D6B-3F3F-B265-1726DC4F0D3D}"/>
                  </a:ext>
                </a:extLst>
              </p:cNvPr>
              <p:cNvSpPr txBox="1"/>
              <p:nvPr/>
            </p:nvSpPr>
            <p:spPr>
              <a:xfrm>
                <a:off x="2222938" y="5105950"/>
                <a:ext cx="12407462" cy="894284"/>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26" name="TextBox 25">
                <a:extLst>
                  <a:ext uri="{FF2B5EF4-FFF2-40B4-BE49-F238E27FC236}">
                    <a16:creationId xmlns:a16="http://schemas.microsoft.com/office/drawing/2014/main" id="{8A6C2E16-3D6B-3F3F-B265-1726DC4F0D3D}"/>
                  </a:ext>
                </a:extLst>
              </p:cNvPr>
              <p:cNvSpPr txBox="1">
                <a:spLocks noRot="1" noChangeAspect="1" noMove="1" noResize="1" noEditPoints="1" noAdjustHandles="1" noChangeArrowheads="1" noChangeShapeType="1" noTextEdit="1"/>
              </p:cNvSpPr>
              <p:nvPr/>
            </p:nvSpPr>
            <p:spPr>
              <a:xfrm>
                <a:off x="2222938" y="5105950"/>
                <a:ext cx="12407462" cy="894284"/>
              </a:xfrm>
              <a:prstGeom prst="rect">
                <a:avLst/>
              </a:prstGeom>
              <a:blipFill>
                <a:blip r:embed="rId12"/>
                <a:stretch>
                  <a:fillRect l="-2260" t="-10274" r="-344" b="-3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050940-2C72-F585-6E40-3263BB5542B6}"/>
                  </a:ext>
                </a:extLst>
              </p:cNvPr>
              <p:cNvSpPr txBox="1"/>
              <p:nvPr/>
            </p:nvSpPr>
            <p:spPr>
              <a:xfrm>
                <a:off x="2222938" y="6258754"/>
                <a:ext cx="15150662" cy="2034403"/>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pPr marL="693738" indent="-693738">
                  <a:lnSpc>
                    <a:spcPct val="130000"/>
                  </a:lnSpc>
                </a:pPr>
                <a:r>
                  <a:rPr lang="en-US"/>
                  <a:t>b) Ta có:  </a:t>
                </a:r>
                <a14:m>
                  <m:oMath xmlns:m="http://schemas.openxmlformats.org/officeDocument/2006/math">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r>
                      <a:rPr lang="en-US" b="1" i="0" smtClean="0">
                        <a:solidFill>
                          <a:srgbClr val="0000FF"/>
                        </a:solidFill>
                        <a:latin typeface="Cambria Math" panose="02040503050406030204" pitchFamily="18" charset="0"/>
                        <a:cs typeface="Times New Roman" panose="02020603050405020304" pitchFamily="18" charset="0"/>
                      </a:rPr>
                      <m:t>&gt;</m:t>
                    </m:r>
                    <m:r>
                      <a:rPr lang="en-US" b="1" i="0" smtClean="0">
                        <a:solidFill>
                          <a:srgbClr val="0000FF"/>
                        </a:solidFill>
                        <a:latin typeface="Cambria Math" panose="02040503050406030204" pitchFamily="18" charset="0"/>
                        <a:cs typeface="Times New Roman" panose="02020603050405020304" pitchFamily="18" charset="0"/>
                      </a:rPr>
                      <m:t>𝟎</m:t>
                    </m:r>
                    <m:r>
                      <a:rPr lang="en-US" b="1" i="0"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𝒙</m:t>
                    </m:r>
                  </m:oMath>
                </a14:m>
                <a:r>
                  <a:rPr lang="en-US"/>
                  <a:t>. Do đó: </a:t>
                </a:r>
                <a14:m>
                  <m:oMath xmlns:m="http://schemas.openxmlformats.org/officeDocument/2006/math">
                    <m:rad>
                      <m:radPr>
                        <m:degHide m:val="on"/>
                        <m:ctrlPr>
                          <a:rPr lang="en-US" i="1">
                            <a:solidFill>
                              <a:srgbClr val="0000FF"/>
                            </a:solidFill>
                            <a:latin typeface="Cambria Math" panose="02040503050406030204" pitchFamily="18" charset="0"/>
                            <a:cs typeface="Times New Roman" panose="02020603050405020304" pitchFamily="18" charset="0"/>
                          </a:rPr>
                        </m:ctrlPr>
                      </m:radPr>
                      <m:deg/>
                      <m:e>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e>
                    </m:rad>
                  </m:oMath>
                </a14:m>
                <a:r>
                  <a:rPr lang="en-US"/>
                  <a:t>  luôn được xác định với mọi x</a:t>
                </a:r>
              </a:p>
            </p:txBody>
          </p:sp>
        </mc:Choice>
        <mc:Fallback xmlns="">
          <p:sp>
            <p:nvSpPr>
              <p:cNvPr id="27" name="TextBox 26">
                <a:extLst>
                  <a:ext uri="{FF2B5EF4-FFF2-40B4-BE49-F238E27FC236}">
                    <a16:creationId xmlns:a16="http://schemas.microsoft.com/office/drawing/2014/main" id="{F1050940-2C72-F585-6E40-3263BB5542B6}"/>
                  </a:ext>
                </a:extLst>
              </p:cNvPr>
              <p:cNvSpPr txBox="1">
                <a:spLocks noRot="1" noChangeAspect="1" noMove="1" noResize="1" noEditPoints="1" noAdjustHandles="1" noChangeArrowheads="1" noChangeShapeType="1" noTextEdit="1"/>
              </p:cNvSpPr>
              <p:nvPr/>
            </p:nvSpPr>
            <p:spPr>
              <a:xfrm>
                <a:off x="2222938" y="6258754"/>
                <a:ext cx="15150662" cy="2034403"/>
              </a:xfrm>
              <a:prstGeom prst="rect">
                <a:avLst/>
              </a:prstGeom>
              <a:blipFill>
                <a:blip r:embed="rId13"/>
                <a:stretch>
                  <a:fillRect l="-1851" r="-1127" b="-15315"/>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1232" fill="hold"/>
                                        <p:tgtEl>
                                          <p:spTgt spid="14"/>
                                        </p:tgtEl>
                                      </p:cBhvr>
                                    </p:cmd>
                                  </p:childTnLst>
                                </p:cTn>
                              </p:par>
                            </p:childTnLst>
                          </p:cTn>
                        </p:par>
                      </p:childTnLst>
                    </p:cTn>
                  </p:par>
                </p:childTnLst>
              </p:cTn>
              <p:nextCondLst>
                <p:cond evt="onClick" delay="0">
                  <p:tgtEl>
                    <p:spTgt spid="14"/>
                  </p:tgtEl>
                </p:cond>
              </p:nextCondLst>
            </p:seq>
            <p:video>
              <p:cMediaNode vol="80000">
                <p:cTn id="55" fill="hold" display="0">
                  <p:stCondLst>
                    <p:cond delay="indefinite"/>
                  </p:stCondLst>
                </p:cTn>
                <p:tgtEl>
                  <p:spTgt spid="14"/>
                </p:tgtEl>
              </p:cMediaNode>
            </p:video>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032350" y="404536"/>
            <a:ext cx="2072899" cy="17471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EF075F-C272-99BD-3424-90D9DF6E463B}"/>
                  </a:ext>
                </a:extLst>
              </p:cNvPr>
              <p:cNvSpPr txBox="1"/>
              <p:nvPr/>
            </p:nvSpPr>
            <p:spPr>
              <a:xfrm>
                <a:off x="914400" y="1547213"/>
                <a:ext cx="16154400" cy="3560590"/>
              </a:xfrm>
              <a:prstGeom prst="rect">
                <a:avLst/>
              </a:prstGeom>
              <a:noFill/>
            </p:spPr>
            <p:txBody>
              <a:bodyPr wrap="square">
                <a:spAutoFit/>
              </a:bodyPr>
              <a:lstStyle/>
              <a:p>
                <a:pPr algn="just">
                  <a:lnSpc>
                    <a:spcPct val="120000"/>
                  </a:lnSpc>
                </a:pPr>
                <a:r>
                  <a:rPr lang="en-US" sz="4800" b="1">
                    <a:effectLst/>
                    <a:latin typeface="Times New Roman" panose="02020603050405020304" pitchFamily="18" charset="0"/>
                    <a:ea typeface="Aptos" panose="020B0004020202020204" pitchFamily="34" charset="0"/>
                  </a:rPr>
                  <a:t>Trong bài toán ở phấn mở đấu, tính tốc độ tội đa cho phép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để lái xe an toàn khi đi qua đoạn đường có dạng cung tròn v</a:t>
                </a:r>
                <a:r>
                  <a:rPr lang="en-US" sz="4800" b="1">
                    <a:latin typeface="Times New Roman" panose="02020603050405020304" pitchFamily="18" charset="0"/>
                    <a:ea typeface="Aptos" panose="020B0004020202020204" pitchFamily="34" charset="0"/>
                  </a:rPr>
                  <a:t>ớ</a:t>
                </a:r>
                <a:r>
                  <a:rPr lang="en-US" sz="4800" b="1">
                    <a:effectLst/>
                    <a:latin typeface="Times New Roman" panose="02020603050405020304" pitchFamily="18" charset="0"/>
                    <a:ea typeface="Aptos" panose="020B0004020202020204" pitchFamily="34" charset="0"/>
                  </a:rPr>
                  <a:t>i bán kính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(làm tròn kết quả đến hàng ph</a:t>
                </a:r>
                <a:r>
                  <a:rPr lang="en-US" sz="4800" b="1">
                    <a:latin typeface="Times New Roman" panose="02020603050405020304" pitchFamily="18" charset="0"/>
                    <a:ea typeface="Aptos" panose="020B0004020202020204" pitchFamily="34" charset="0"/>
                  </a:rPr>
                  <a:t>ầ</a:t>
                </a:r>
                <a:r>
                  <a:rPr lang="en-US" sz="4800" b="1">
                    <a:effectLst/>
                    <a:latin typeface="Times New Roman" panose="02020603050405020304" pitchFamily="18" charset="0"/>
                    <a:ea typeface="Aptos" panose="020B0004020202020204" pitchFamily="34" charset="0"/>
                  </a:rPr>
                  <a:t>n mười), biết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endParaRPr lang="en-US" sz="4800" b="1">
                  <a:latin typeface="Times New Roman" panose="02020603050405020304" pitchFamily="18" charset="0"/>
                  <a:ea typeface="Aptos" panose="020B0004020202020204" pitchFamily="34" charset="0"/>
                </a:endParaRPr>
              </a:p>
            </p:txBody>
          </p:sp>
        </mc:Choice>
        <mc:Fallback xmlns="">
          <p:sp>
            <p:nvSpPr>
              <p:cNvPr id="10" name="TextBox 9">
                <a:extLst>
                  <a:ext uri="{FF2B5EF4-FFF2-40B4-BE49-F238E27FC236}">
                    <a16:creationId xmlns:a16="http://schemas.microsoft.com/office/drawing/2014/main" id="{62EF075F-C272-99BD-3424-90D9DF6E463B}"/>
                  </a:ext>
                </a:extLst>
              </p:cNvPr>
              <p:cNvSpPr txBox="1">
                <a:spLocks noRot="1" noChangeAspect="1" noMove="1" noResize="1" noEditPoints="1" noAdjustHandles="1" noChangeArrowheads="1" noChangeShapeType="1" noTextEdit="1"/>
              </p:cNvSpPr>
              <p:nvPr/>
            </p:nvSpPr>
            <p:spPr>
              <a:xfrm>
                <a:off x="914400" y="1547213"/>
                <a:ext cx="16154400" cy="3560590"/>
              </a:xfrm>
              <a:prstGeom prst="rect">
                <a:avLst/>
              </a:prstGeom>
              <a:blipFill>
                <a:blip r:embed="rId4"/>
                <a:stretch>
                  <a:fillRect l="-1698" t="-1884" r="-1698" b="-8219"/>
                </a:stretch>
              </a:blipFill>
            </p:spPr>
            <p:txBody>
              <a:bodyPr/>
              <a:lstStyle/>
              <a:p>
                <a:r>
                  <a:rPr lang="en-US">
                    <a:noFill/>
                  </a:rPr>
                  <a:t> </a:t>
                </a:r>
              </a:p>
            </p:txBody>
          </p:sp>
        </mc:Fallback>
      </mc:AlternateContent>
      <p:sp>
        <p:nvSpPr>
          <p:cNvPr id="11" name="Google Shape;304;p14">
            <a:extLst>
              <a:ext uri="{FF2B5EF4-FFF2-40B4-BE49-F238E27FC236}">
                <a16:creationId xmlns:a16="http://schemas.microsoft.com/office/drawing/2014/main" id="{E945B7D0-4DC3-7EB5-8BC2-5E393D5CD223}"/>
              </a:ext>
            </a:extLst>
          </p:cNvPr>
          <p:cNvSpPr/>
          <p:nvPr/>
        </p:nvSpPr>
        <p:spPr>
          <a:xfrm>
            <a:off x="914400" y="647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a:solidFill>
                  <a:srgbClr val="FF0000"/>
                </a:solidFill>
                <a:latin typeface="Arial"/>
                <a:ea typeface="Arial"/>
                <a:cs typeface="Arial"/>
                <a:sym typeface="Arial"/>
              </a:rPr>
              <a:t>4</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4" name="Google Shape;307;p14">
            <a:extLst>
              <a:ext uri="{FF2B5EF4-FFF2-40B4-BE49-F238E27FC236}">
                <a16:creationId xmlns:a16="http://schemas.microsoft.com/office/drawing/2014/main" id="{C71D5D25-0375-A0D2-C566-E4AA8CCBD822}"/>
              </a:ext>
            </a:extLst>
          </p:cNvPr>
          <p:cNvSpPr txBox="1"/>
          <p:nvPr/>
        </p:nvSpPr>
        <p:spPr>
          <a:xfrm flipH="1">
            <a:off x="8179678" y="5107803"/>
            <a:ext cx="162384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9652F2-029C-0503-57FD-16C426FA3CDA}"/>
                  </a:ext>
                </a:extLst>
              </p:cNvPr>
              <p:cNvSpPr txBox="1"/>
              <p:nvPr/>
            </p:nvSpPr>
            <p:spPr>
              <a:xfrm>
                <a:off x="929390" y="5905500"/>
                <a:ext cx="9823616" cy="830997"/>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effectLst/>
                    <a:latin typeface="Times New Roman" panose="02020603050405020304" pitchFamily="18" charset="0"/>
                    <a:ea typeface="Aptos" panose="020B0004020202020204" pitchFamily="34" charset="0"/>
                  </a:rPr>
                  <a:t> và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r>
                  <a:rPr lang="en-US" sz="4800" b="1">
                    <a:latin typeface="Times New Roman" panose="02020603050405020304" pitchFamily="18" charset="0"/>
                    <a:ea typeface="Aptos" panose="020B0004020202020204" pitchFamily="34" charset="0"/>
                  </a:rPr>
                  <a:t> ta có: </a:t>
                </a:r>
                <a:r>
                  <a:rPr lang="en-US" sz="4800" b="1">
                    <a:effectLst/>
                    <a:latin typeface="Times New Roman" panose="02020603050405020304" pitchFamily="18" charset="0"/>
                    <a:ea typeface="Aptos" panose="020B0004020202020204" pitchFamily="34" charset="0"/>
                  </a:rPr>
                  <a:t> </a:t>
                </a:r>
                <a:endParaRPr lang="en-US" sz="4800" b="1"/>
              </a:p>
            </p:txBody>
          </p:sp>
        </mc:Choice>
        <mc:Fallback xmlns="">
          <p:sp>
            <p:nvSpPr>
              <p:cNvPr id="16" name="TextBox 15">
                <a:extLst>
                  <a:ext uri="{FF2B5EF4-FFF2-40B4-BE49-F238E27FC236}">
                    <a16:creationId xmlns:a16="http://schemas.microsoft.com/office/drawing/2014/main" id="{E49652F2-029C-0503-57FD-16C426FA3CDA}"/>
                  </a:ext>
                </a:extLst>
              </p:cNvPr>
              <p:cNvSpPr txBox="1">
                <a:spLocks noRot="1" noChangeAspect="1" noMove="1" noResize="1" noEditPoints="1" noAdjustHandles="1" noChangeArrowheads="1" noChangeShapeType="1" noTextEdit="1"/>
              </p:cNvSpPr>
              <p:nvPr/>
            </p:nvSpPr>
            <p:spPr>
              <a:xfrm>
                <a:off x="929390" y="5905500"/>
                <a:ext cx="9823616" cy="830997"/>
              </a:xfrm>
              <a:prstGeom prst="rect">
                <a:avLst/>
              </a:prstGeom>
              <a:blipFill>
                <a:blip r:embed="rId5"/>
                <a:stretch>
                  <a:fillRect l="-2792" t="-19118" b="-36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22B496-1C5A-D2C8-DDFE-51B730D8C0D1}"/>
                  </a:ext>
                </a:extLst>
              </p:cNvPr>
              <p:cNvSpPr txBox="1"/>
              <p:nvPr/>
            </p:nvSpPr>
            <p:spPr>
              <a:xfrm>
                <a:off x="1943100" y="6946417"/>
                <a:ext cx="14401800" cy="864083"/>
              </a:xfrm>
              <a:prstGeom prst="rect">
                <a:avLst/>
              </a:prstGeom>
              <a:noFill/>
            </p:spPr>
            <p:txBody>
              <a:bodyPr wrap="square">
                <a:spAutoFit/>
              </a:bodyPr>
              <a:lstStyle/>
              <a:p>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𝟒𝟕𝟎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a:t>
                </a:r>
                <a:endParaRPr lang="en-US" sz="4800" b="1">
                  <a:solidFill>
                    <a:srgbClr val="0000FF"/>
                  </a:solidFill>
                </a:endParaRPr>
              </a:p>
            </p:txBody>
          </p:sp>
        </mc:Choice>
        <mc:Fallback xmlns="">
          <p:sp>
            <p:nvSpPr>
              <p:cNvPr id="18" name="TextBox 17">
                <a:extLst>
                  <a:ext uri="{FF2B5EF4-FFF2-40B4-BE49-F238E27FC236}">
                    <a16:creationId xmlns:a16="http://schemas.microsoft.com/office/drawing/2014/main" id="{AA22B496-1C5A-D2C8-DDFE-51B730D8C0D1}"/>
                  </a:ext>
                </a:extLst>
              </p:cNvPr>
              <p:cNvSpPr txBox="1">
                <a:spLocks noRot="1" noChangeAspect="1" noMove="1" noResize="1" noEditPoints="1" noAdjustHandles="1" noChangeArrowheads="1" noChangeShapeType="1" noTextEdit="1"/>
              </p:cNvSpPr>
              <p:nvPr/>
            </p:nvSpPr>
            <p:spPr>
              <a:xfrm>
                <a:off x="1943100" y="6946417"/>
                <a:ext cx="14401800" cy="864083"/>
              </a:xfrm>
              <a:prstGeom prst="rect">
                <a:avLst/>
              </a:prstGeom>
              <a:blipFill>
                <a:blip r:embed="rId6"/>
                <a:stretch>
                  <a:fillRect t="-14184" b="-3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25A70-87ED-8219-1B57-BCBDAB13A77F}"/>
                  </a:ext>
                </a:extLst>
              </p:cNvPr>
              <p:cNvSpPr txBox="1"/>
              <p:nvPr/>
            </p:nvSpPr>
            <p:spPr>
              <a:xfrm>
                <a:off x="929390" y="7897901"/>
                <a:ext cx="16139410" cy="1665199"/>
              </a:xfrm>
              <a:prstGeom prst="rect">
                <a:avLst/>
              </a:prstGeom>
              <a:noFill/>
            </p:spPr>
            <p:txBody>
              <a:bodyPr wrap="square">
                <a:spAutoFit/>
              </a:bodyPr>
              <a:lstStyle/>
              <a:p>
                <a:pPr>
                  <a:lnSpc>
                    <a:spcPct val="120000"/>
                  </a:lnSpc>
                </a:pPr>
                <a:r>
                  <a:rPr lang="en-US" sz="4400" b="1">
                    <a:effectLst/>
                    <a:latin typeface="Times New Roman" panose="02020603050405020304" pitchFamily="18" charset="0"/>
                    <a:ea typeface="Aptos" panose="020B0004020202020204" pitchFamily="34" charset="0"/>
                  </a:rPr>
                  <a:t>Vậy tốc độ tối đa cho phép đế lái xe an toàn khi đi qua đoạn đường đó là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m:rPr>
                        <m:nor/>
                      </m:rPr>
                      <a:rPr lang="en-US" sz="4400" b="1">
                        <a:solidFill>
                          <a:srgbClr val="0000FF"/>
                        </a:solidFill>
                        <a:effectLst/>
                        <a:latin typeface="Times New Roman" panose="02020603050405020304" pitchFamily="18" charset="0"/>
                        <a:ea typeface="Aptos" panose="020B0004020202020204" pitchFamily="34" charset="0"/>
                      </a:rPr>
                      <m:t> </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oMath>
                </a14:m>
                <a:r>
                  <a:rPr lang="en-US" sz="4400" b="1">
                    <a:effectLst/>
                    <a:latin typeface="Times New Roman" panose="02020603050405020304" pitchFamily="18" charset="0"/>
                    <a:ea typeface="Aptos" panose="020B0004020202020204" pitchFamily="34" charset="0"/>
                  </a:rPr>
                  <a:t>.</a:t>
                </a:r>
                <a:endParaRPr lang="en-US" sz="4400" b="1"/>
              </a:p>
            </p:txBody>
          </p:sp>
        </mc:Choice>
        <mc:Fallback xmlns="">
          <p:sp>
            <p:nvSpPr>
              <p:cNvPr id="20" name="TextBox 19">
                <a:extLst>
                  <a:ext uri="{FF2B5EF4-FFF2-40B4-BE49-F238E27FC236}">
                    <a16:creationId xmlns:a16="http://schemas.microsoft.com/office/drawing/2014/main" id="{4C925A70-87ED-8219-1B57-BCBDAB13A77F}"/>
                  </a:ext>
                </a:extLst>
              </p:cNvPr>
              <p:cNvSpPr txBox="1">
                <a:spLocks noRot="1" noChangeAspect="1" noMove="1" noResize="1" noEditPoints="1" noAdjustHandles="1" noChangeArrowheads="1" noChangeShapeType="1" noTextEdit="1"/>
              </p:cNvSpPr>
              <p:nvPr/>
            </p:nvSpPr>
            <p:spPr>
              <a:xfrm>
                <a:off x="929390" y="7897901"/>
                <a:ext cx="16139410" cy="1665199"/>
              </a:xfrm>
              <a:prstGeom prst="rect">
                <a:avLst/>
              </a:prstGeom>
              <a:blipFill>
                <a:blip r:embed="rId7"/>
                <a:stretch>
                  <a:fillRect l="-1511" t="-3663" r="-2228" b="-15751"/>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5119501" y="3381677"/>
            <a:ext cx="1628801" cy="2186000"/>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939728" y="7382951"/>
            <a:ext cx="746250" cy="690251"/>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6847978" y="1836752"/>
            <a:ext cx="746250" cy="690251"/>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6856" y="7707712"/>
            <a:ext cx="1842645" cy="1644980"/>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3397985" y="7599406"/>
            <a:ext cx="2742758" cy="186158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996158" y="20200"/>
            <a:ext cx="1753851" cy="3349370"/>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13064846" y="1200942"/>
            <a:ext cx="3399615" cy="599568"/>
          </a:xfrm>
          <a:prstGeom prst="rect">
            <a:avLst/>
          </a:prstGeom>
        </p:spPr>
      </p:pic>
      <p:pic>
        <p:nvPicPr>
          <p:cNvPr id="51" name="Picture 50">
            <a:extLst>
              <a:ext uri="{FF2B5EF4-FFF2-40B4-BE49-F238E27FC236}">
                <a16:creationId xmlns:a16="http://schemas.microsoft.com/office/drawing/2014/main" id="{8C182764-8CF3-42B2-8323-D5082A562E57}"/>
              </a:ext>
            </a:extLst>
          </p:cNvPr>
          <p:cNvPicPr>
            <a:picLocks noChangeAspect="1"/>
          </p:cNvPicPr>
          <p:nvPr/>
        </p:nvPicPr>
        <p:blipFill>
          <a:blip r:embed="rId11"/>
          <a:stretch>
            <a:fillRect/>
          </a:stretch>
        </p:blipFill>
        <p:spPr>
          <a:xfrm>
            <a:off x="8093947" y="7906493"/>
            <a:ext cx="3413642" cy="1644980"/>
          </a:xfrm>
          <a:prstGeom prst="rect">
            <a:avLst/>
          </a:prstGeom>
        </p:spPr>
      </p:pic>
      <p:grpSp>
        <p:nvGrpSpPr>
          <p:cNvPr id="3" name="Group 4">
            <a:extLst>
              <a:ext uri="{FF2B5EF4-FFF2-40B4-BE49-F238E27FC236}">
                <a16:creationId xmlns:a16="http://schemas.microsoft.com/office/drawing/2014/main" id="{5210AF60-B092-15A4-4460-E0A0F7355CC0}"/>
              </a:ext>
            </a:extLst>
          </p:cNvPr>
          <p:cNvGrpSpPr/>
          <p:nvPr/>
        </p:nvGrpSpPr>
        <p:grpSpPr>
          <a:xfrm>
            <a:off x="2848591" y="2844045"/>
            <a:ext cx="12622571" cy="2362200"/>
            <a:chOff x="0" y="0"/>
            <a:chExt cx="8585565" cy="2221020"/>
          </a:xfrm>
        </p:grpSpPr>
        <p:sp>
          <p:nvSpPr>
            <p:cNvPr id="5" name="Freeform 5">
              <a:extLst>
                <a:ext uri="{FF2B5EF4-FFF2-40B4-BE49-F238E27FC236}">
                  <a16:creationId xmlns:a16="http://schemas.microsoft.com/office/drawing/2014/main" id="{531431EE-4B1C-39F8-BD59-90D558477243}"/>
                </a:ext>
              </a:extLst>
            </p:cNvPr>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6" name="Freeform 6">
              <a:extLst>
                <a:ext uri="{FF2B5EF4-FFF2-40B4-BE49-F238E27FC236}">
                  <a16:creationId xmlns:a16="http://schemas.microsoft.com/office/drawing/2014/main" id="{5A105637-8CE5-50FD-42E9-1F66C965570D}"/>
                </a:ext>
              </a:extLst>
            </p:cNvPr>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2508512" y="3013163"/>
            <a:ext cx="12934427" cy="2093530"/>
          </a:xfrm>
        </p:spPr>
        <p:txBody>
          <a:bodyPr/>
          <a:lstStyle/>
          <a:p>
            <a:pPr algn="ctr">
              <a:lnSpc>
                <a:spcPct val="100000"/>
              </a:lnSpc>
            </a:pPr>
            <a:r>
              <a:rPr lang="en-US" sz="10500" b="1">
                <a:latin typeface="Times New Roman" panose="02020603050405020304" pitchFamily="18" charset="0"/>
                <a:cs typeface="Times New Roman" panose="02020603050405020304" pitchFamily="18" charset="0"/>
              </a:rPr>
              <a:t>II. CĂN BẬC BA</a:t>
            </a:r>
            <a:endParaRPr lang="vi-VN" sz="10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03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6062378" y="4336224"/>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38200" y="1409700"/>
                <a:ext cx="16611600" cy="2639953"/>
              </a:xfrm>
              <a:prstGeom prst="rect">
                <a:avLst/>
              </a:prstGeom>
            </p:spPr>
            <p:txBody>
              <a:bodyPr wrap="square">
                <a:spAutoFit/>
              </a:bodyPr>
              <a:lstStyle/>
              <a:p>
                <a:pPr algn="just">
                  <a:lnSpc>
                    <a:spcPct val="120000"/>
                  </a:lnSpc>
                  <a:spcAft>
                    <a:spcPts val="800"/>
                  </a:spcAft>
                </a:pPr>
                <a:r>
                  <a:rPr lang="en-US" sz="4700" b="1">
                    <a:latin typeface="Times New Roman" panose="02020603050405020304" pitchFamily="18" charset="0"/>
                    <a:cs typeface="Times New Roman" panose="02020603050405020304" pitchFamily="18" charset="0"/>
                  </a:rPr>
                  <a:t>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một khối lập phương được tính bởi công thức: </a:t>
                </a:r>
                <a14:m>
                  <m:oMath xmlns:m="http://schemas.openxmlformats.org/officeDocument/2006/math">
                    <m:r>
                      <a:rPr lang="en-US" sz="4700" b="1" i="1" smtClean="0">
                        <a:solidFill>
                          <a:srgbClr val="0000FF"/>
                        </a:solidFill>
                        <a:latin typeface="Cambria Math" panose="02040503050406030204" pitchFamily="18" charset="0"/>
                      </a:rPr>
                      <m:t>𝑽</m:t>
                    </m:r>
                    <m:r>
                      <a:rPr lang="en-US" sz="4700" b="1">
                        <a:solidFill>
                          <a:srgbClr val="0000FF"/>
                        </a:solidFill>
                        <a:latin typeface="Cambria Math" panose="02040503050406030204" pitchFamily="18" charset="0"/>
                      </a:rPr>
                      <m:t>=</m:t>
                    </m:r>
                    <m:sSup>
                      <m:sSupPr>
                        <m:ctrlPr>
                          <a:rPr lang="en-US" sz="4700" b="1" i="1">
                            <a:solidFill>
                              <a:srgbClr val="0000FF"/>
                            </a:solidFill>
                            <a:latin typeface="Cambria Math" panose="02040503050406030204" pitchFamily="18" charset="0"/>
                          </a:rPr>
                        </m:ctrlPr>
                      </m:sSupPr>
                      <m:e>
                        <m:r>
                          <a:rPr lang="en-US" sz="4700" b="1" i="1">
                            <a:solidFill>
                              <a:srgbClr val="0000FF"/>
                            </a:solidFill>
                            <a:latin typeface="Cambria Math" panose="02040503050406030204" pitchFamily="18" charset="0"/>
                          </a:rPr>
                          <m:t>𝒂</m:t>
                        </m:r>
                      </m:e>
                      <m:sup>
                        <m:r>
                          <a:rPr lang="en-US" sz="4700" b="1" i="1">
                            <a:solidFill>
                              <a:srgbClr val="0000FF"/>
                            </a:solidFill>
                            <a:latin typeface="Cambria Math" panose="02040503050406030204" pitchFamily="18" charset="0"/>
                          </a:rPr>
                          <m:t>𝟑</m:t>
                        </m:r>
                      </m:sup>
                    </m:sSup>
                  </m:oMath>
                </a14:m>
                <a:r>
                  <a:rPr lang="en-US" sz="4700" b="1">
                    <a:solidFill>
                      <a:srgbClr val="0000FF"/>
                    </a:solidFill>
                    <a:latin typeface="Times New Roman" panose="02020603050405020304" pitchFamily="18" charset="0"/>
                    <a:cs typeface="Times New Roman" panose="02020603050405020304" pitchFamily="18" charset="0"/>
                  </a:rPr>
                  <a:t> </a:t>
                </a:r>
                <a:r>
                  <a:rPr lang="en-US" sz="4700" b="1">
                    <a:latin typeface="Times New Roman" panose="02020603050405020304" pitchFamily="18" charset="0"/>
                    <a:cs typeface="Times New Roman" panose="02020603050405020304" pitchFamily="18" charset="0"/>
                  </a:rPr>
                  <a:t>vơ̂i </a:t>
                </a:r>
                <a14:m>
                  <m:oMath xmlns:m="http://schemas.openxmlformats.org/officeDocument/2006/math">
                    <m:r>
                      <a:rPr lang="en-US" sz="4700" b="1" i="1" smtClean="0">
                        <a:solidFill>
                          <a:srgbClr val="0000FF"/>
                        </a:solidFill>
                        <a:latin typeface="Cambria Math" panose="02040503050406030204" pitchFamily="18" charset="0"/>
                      </a:rPr>
                      <m:t>𝒂</m:t>
                    </m:r>
                  </m:oMath>
                </a14:m>
                <a:r>
                  <a:rPr lang="en-US" sz="4700" b="1">
                    <a:latin typeface="Times New Roman" panose="02020603050405020304" pitchFamily="18" charset="0"/>
                    <a:cs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nó.</a:t>
                </a:r>
              </a:p>
            </p:txBody>
          </p:sp>
        </mc:Choice>
        <mc:Fallback xmlns="">
          <p:sp>
            <p:nvSpPr>
              <p:cNvPr id="14" name="Rectangle 13"/>
              <p:cNvSpPr>
                <a:spLocks noRot="1" noChangeAspect="1" noMove="1" noResize="1" noEditPoints="1" noAdjustHandles="1" noChangeArrowheads="1" noChangeShapeType="1" noTextEdit="1"/>
              </p:cNvSpPr>
              <p:nvPr/>
            </p:nvSpPr>
            <p:spPr>
              <a:xfrm>
                <a:off x="838200" y="1409700"/>
                <a:ext cx="16611600" cy="2639953"/>
              </a:xfrm>
              <a:prstGeom prst="rect">
                <a:avLst/>
              </a:prstGeom>
              <a:blipFill>
                <a:blip r:embed="rId4"/>
                <a:stretch>
                  <a:fillRect l="-1651" t="-2540" r="-2495" b="-11085"/>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rot="4802123">
            <a:off x="16557342" y="8504149"/>
            <a:ext cx="1582032" cy="1625048"/>
          </a:xfrm>
          <a:prstGeom prst="rect">
            <a:avLst/>
          </a:prstGeom>
        </p:spPr>
      </p:pic>
      <p:pic>
        <p:nvPicPr>
          <p:cNvPr id="26" name="Picture 25"/>
          <p:cNvPicPr>
            <a:picLocks noChangeAspect="1"/>
          </p:cNvPicPr>
          <p:nvPr/>
        </p:nvPicPr>
        <p:blipFill>
          <a:blip r:embed="rId6"/>
          <a:stretch>
            <a:fillRect/>
          </a:stretch>
        </p:blipFill>
        <p:spPr>
          <a:xfrm>
            <a:off x="304800" y="8420100"/>
            <a:ext cx="1408298" cy="1371719"/>
          </a:xfrm>
          <a:prstGeom prst="rect">
            <a:avLst/>
          </a:prstGeom>
        </p:spPr>
      </p:pic>
      <p:pic>
        <p:nvPicPr>
          <p:cNvPr id="27" name="Picture 26"/>
          <p:cNvPicPr>
            <a:picLocks noChangeAspect="1"/>
          </p:cNvPicPr>
          <p:nvPr/>
        </p:nvPicPr>
        <p:blipFill>
          <a:blip r:embed="rId7"/>
          <a:stretch>
            <a:fillRect/>
          </a:stretch>
        </p:blipFill>
        <p:spPr>
          <a:xfrm rot="481536">
            <a:off x="16587918" y="103688"/>
            <a:ext cx="1595645" cy="1572218"/>
          </a:xfrm>
          <a:prstGeom prst="rect">
            <a:avLst/>
          </a:prstGeom>
        </p:spPr>
      </p:pic>
      <p:pic>
        <p:nvPicPr>
          <p:cNvPr id="3" name="Picture 2" descr="A blue and green logo with white numbers and gears&#10;&#10;Description automatically generated">
            <a:extLst>
              <a:ext uri="{FF2B5EF4-FFF2-40B4-BE49-F238E27FC236}">
                <a16:creationId xmlns:a16="http://schemas.microsoft.com/office/drawing/2014/main" id="{EFEC4486-D582-7521-B768-9BF5B5D2A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56409"/>
            <a:ext cx="1600200" cy="818109"/>
          </a:xfrm>
          <a:prstGeom prst="rect">
            <a:avLst/>
          </a:prstGeom>
        </p:spPr>
      </p:pic>
      <mc:AlternateContent xmlns:mc="http://schemas.openxmlformats.org/markup-compatibility/2006">
        <mc:Choice xmlns:am3d="http://schemas.microsoft.com/office/drawing/2017/model3d" Requires="am3d">
          <p:graphicFrame>
            <p:nvGraphicFramePr>
              <p:cNvPr id="9" name="3D Model 8" descr="Dice">
                <a:extLst>
                  <a:ext uri="{FF2B5EF4-FFF2-40B4-BE49-F238E27FC236}">
                    <a16:creationId xmlns:a16="http://schemas.microsoft.com/office/drawing/2014/main" id="{782EB102-C156-A310-8B86-889ECF7D3FCB}"/>
                  </a:ext>
                </a:extLst>
              </p:cNvPr>
              <p:cNvGraphicFramePr>
                <a:graphicFrameLocks noChangeAspect="1"/>
              </p:cNvGraphicFramePr>
              <p:nvPr>
                <p:extLst>
                  <p:ext uri="{D42A27DB-BD31-4B8C-83A1-F6EECF244321}">
                    <p14:modId xmlns:p14="http://schemas.microsoft.com/office/powerpoint/2010/main" val="987073239"/>
                  </p:ext>
                </p:extLst>
              </p:nvPr>
            </p:nvGraphicFramePr>
            <p:xfrm>
              <a:off x="12039600" y="4387052"/>
              <a:ext cx="4541113" cy="5135931"/>
            </p:xfrm>
            <a:graphic>
              <a:graphicData uri="http://schemas.microsoft.com/office/drawing/2017/model3d">
                <am3d:model3d r:embed="rId9">
                  <am3d:spPr>
                    <a:xfrm>
                      <a:off x="0" y="0"/>
                      <a:ext cx="4541113" cy="5135931"/>
                    </a:xfrm>
                    <a:prstGeom prst="rect">
                      <a:avLst/>
                    </a:prstGeom>
                  </am3d:spPr>
                  <am3d:camera>
                    <am3d:pos x="0" y="0" z="81469202"/>
                    <am3d:up dx="0" dy="36000000" dz="0"/>
                    <am3d:lookAt x="0" y="0" z="0"/>
                    <am3d:perspective fov="2700000"/>
                  </am3d:camera>
                  <am3d:trans>
                    <am3d:meterPerModelUnit n="83333332" d="1000000"/>
                    <am3d:preTrans dx="0" dy="-169971" dz="0"/>
                    <am3d:scale>
                      <am3d:sx n="1000000" d="1000000"/>
                      <am3d:sy n="1000000" d="1000000"/>
                      <am3d:sz n="1000000" d="1000000"/>
                    </am3d:scale>
                    <am3d:rot ax="8189440" ay="-2643172" az="-8794393"/>
                    <am3d:postTrans dx="0" dy="0" dz="0"/>
                  </am3d:trans>
                  <am3d:raster rName="Office3DRenderer" rVer="16.0.8326">
                    <am3d:blip r:embed="rId10"/>
                  </am3d:raster>
                  <am3d:objViewport viewportSz="5182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ce">
                <a:extLst>
                  <a:ext uri="{FF2B5EF4-FFF2-40B4-BE49-F238E27FC236}">
                    <a16:creationId xmlns:a16="http://schemas.microsoft.com/office/drawing/2014/main" id="{782EB102-C156-A310-8B86-889ECF7D3FCB}"/>
                  </a:ext>
                </a:extLst>
              </p:cNvPr>
              <p:cNvPicPr>
                <a:picLocks noGrp="1" noRot="1" noChangeAspect="1" noMove="1" noResize="1" noEditPoints="1" noAdjustHandles="1" noChangeArrowheads="1" noChangeShapeType="1" noCrop="1"/>
              </p:cNvPicPr>
              <p:nvPr/>
            </p:nvPicPr>
            <p:blipFill>
              <a:blip r:embed="rId10"/>
              <a:stretch>
                <a:fillRect/>
              </a:stretch>
            </p:blipFill>
            <p:spPr>
              <a:xfrm>
                <a:off x="12039600" y="4387052"/>
                <a:ext cx="4541113" cy="5135931"/>
              </a:xfrm>
              <a:prstGeom prst="rect">
                <a:avLst/>
              </a:prstGeom>
            </p:spPr>
          </p:pic>
        </mc:Fallback>
      </mc:AlternateContent>
      <p:sp>
        <p:nvSpPr>
          <p:cNvPr id="11" name="TextBox 10">
            <a:extLst>
              <a:ext uri="{FF2B5EF4-FFF2-40B4-BE49-F238E27FC236}">
                <a16:creationId xmlns:a16="http://schemas.microsoft.com/office/drawing/2014/main" id="{8626ECF6-7CAF-B1E0-4891-BA841B923BF8}"/>
              </a:ext>
            </a:extLst>
          </p:cNvPr>
          <p:cNvSpPr txBox="1"/>
          <p:nvPr/>
        </p:nvSpPr>
        <p:spPr>
          <a:xfrm>
            <a:off x="1008948" y="5730949"/>
            <a:ext cx="10344851" cy="1937453"/>
          </a:xfrm>
          <a:prstGeom prst="rect">
            <a:avLst/>
          </a:prstGeom>
          <a:noFill/>
        </p:spPr>
        <p:txBody>
          <a:bodyPr wrap="square">
            <a:spAutoFit/>
          </a:bodyPr>
          <a:lstStyle/>
          <a:p>
            <a:pPr>
              <a:lnSpc>
                <a:spcPct val="130000"/>
              </a:lnSpc>
            </a:pPr>
            <a:r>
              <a:rPr lang="vi-VN" sz="4800" b="1">
                <a:latin typeface="+mj-lt"/>
              </a:rPr>
              <a:t>Công thức tính độ dài cạnh của khối lập phương theo thể tích của nó là: </a:t>
            </a:r>
            <a:endParaRPr lang="en-US" sz="4800" b="1">
              <a:latin typeface="+mj-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C047D7-146A-CA0A-3F2E-D3BC9F587033}"/>
                  </a:ext>
                </a:extLst>
              </p:cNvPr>
              <p:cNvSpPr txBox="1"/>
              <p:nvPr/>
            </p:nvSpPr>
            <p:spPr>
              <a:xfrm>
                <a:off x="4495800" y="7807213"/>
                <a:ext cx="2591773" cy="917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0000FF"/>
                          </a:solidFill>
                          <a:latin typeface="Cambria Math" panose="02040503050406030204" pitchFamily="18" charset="0"/>
                        </a:rPr>
                        <m:t>𝒂</m:t>
                      </m:r>
                      <m:r>
                        <a:rPr lang="en-US" sz="4800" b="1" i="1" smtClean="0">
                          <a:solidFill>
                            <a:srgbClr val="0000FF"/>
                          </a:solidFill>
                          <a:latin typeface="Cambria Math" panose="02040503050406030204" pitchFamily="18" charset="0"/>
                        </a:rPr>
                        <m:t>=</m:t>
                      </m:r>
                      <m:rad>
                        <m:radPr>
                          <m:ctrlPr>
                            <a:rPr lang="en-US" sz="4800" b="1" i="1" smtClean="0">
                              <a:solidFill>
                                <a:srgbClr val="0000FF"/>
                              </a:solidFill>
                              <a:latin typeface="Cambria Math" panose="02040503050406030204" pitchFamily="18" charset="0"/>
                            </a:rPr>
                          </m:ctrlPr>
                        </m:radPr>
                        <m:deg>
                          <m:r>
                            <m:rPr>
                              <m:brk m:alnAt="7"/>
                            </m:rPr>
                            <a:rPr lang="en-US" sz="4800" b="1" i="1" smtClean="0">
                              <a:solidFill>
                                <a:srgbClr val="0000FF"/>
                              </a:solidFill>
                              <a:latin typeface="Cambria Math" panose="02040503050406030204" pitchFamily="18" charset="0"/>
                            </a:rPr>
                            <m:t>𝟑</m:t>
                          </m:r>
                        </m:deg>
                        <m:e>
                          <m:r>
                            <a:rPr lang="en-US" sz="4800" b="1" i="1" smtClean="0">
                              <a:solidFill>
                                <a:srgbClr val="0000FF"/>
                              </a:solidFill>
                              <a:latin typeface="Cambria Math" panose="02040503050406030204" pitchFamily="18" charset="0"/>
                            </a:rPr>
                            <m:t>𝑽</m:t>
                          </m:r>
                        </m:e>
                      </m:rad>
                    </m:oMath>
                  </m:oMathPara>
                </a14:m>
                <a:endParaRPr lang="en-US" sz="4800"/>
              </a:p>
            </p:txBody>
          </p:sp>
        </mc:Choice>
        <mc:Fallback xmlns="">
          <p:sp>
            <p:nvSpPr>
              <p:cNvPr id="15" name="TextBox 14">
                <a:extLst>
                  <a:ext uri="{FF2B5EF4-FFF2-40B4-BE49-F238E27FC236}">
                    <a16:creationId xmlns:a16="http://schemas.microsoft.com/office/drawing/2014/main" id="{62C047D7-146A-CA0A-3F2E-D3BC9F587033}"/>
                  </a:ext>
                </a:extLst>
              </p:cNvPr>
              <p:cNvSpPr txBox="1">
                <a:spLocks noRot="1" noChangeAspect="1" noMove="1" noResize="1" noEditPoints="1" noAdjustHandles="1" noChangeArrowheads="1" noChangeShapeType="1" noTextEdit="1"/>
              </p:cNvSpPr>
              <p:nvPr/>
            </p:nvSpPr>
            <p:spPr>
              <a:xfrm>
                <a:off x="4495800" y="7807213"/>
                <a:ext cx="2591773" cy="9176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0" presetClass="entr" presetSubtype="12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additive="sum">
                                        <p:cTn id="19"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3" presetID="37" presetClass="emph" presetSubtype="128" repeatCount="3000" accel="10000" decel="10000" fill="hold" nodeType="withEffect">
                                  <p:stCondLst>
                                    <p:cond delay="0"/>
                                  </p:stCondLst>
                                  <p:childTnLst>
                                    <p:animRot by="21600000">
                                      <p:cBhvr>
                                        <p:cTn id="24" dur="20000" fill="hold"/>
                                        <p:tgtEl>
                                          <p:spTgt spid="9"/>
                                        </p:tgtEl>
                                        <p:attrNameLst>
                                          <p:attrName>3d.view.rotation.y</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rot="2104771">
            <a:off x="15895930" y="8500750"/>
            <a:ext cx="1986197" cy="2040202"/>
          </a:xfrm>
          <a:prstGeom prst="rect">
            <a:avLst/>
          </a:prstGeom>
        </p:spPr>
      </p:pic>
      <p:pic>
        <p:nvPicPr>
          <p:cNvPr id="27" name="Picture 26"/>
          <p:cNvPicPr>
            <a:picLocks noChangeAspect="1"/>
          </p:cNvPicPr>
          <p:nvPr/>
        </p:nvPicPr>
        <p:blipFill>
          <a:blip r:embed="rId4"/>
          <a:stretch>
            <a:fillRect/>
          </a:stretch>
        </p:blipFill>
        <p:spPr>
          <a:xfrm rot="481536">
            <a:off x="-330025" y="8652508"/>
            <a:ext cx="1981200" cy="1952112"/>
          </a:xfrm>
          <a:prstGeom prst="rect">
            <a:avLst/>
          </a:prstGeom>
        </p:spPr>
      </p:pic>
      <p:grpSp>
        <p:nvGrpSpPr>
          <p:cNvPr id="21" name="Group 20">
            <a:extLst>
              <a:ext uri="{FF2B5EF4-FFF2-40B4-BE49-F238E27FC236}">
                <a16:creationId xmlns:a16="http://schemas.microsoft.com/office/drawing/2014/main" id="{FBD202DB-B227-17DC-4183-744C8FAEED7E}"/>
              </a:ext>
            </a:extLst>
          </p:cNvPr>
          <p:cNvGrpSpPr/>
          <p:nvPr/>
        </p:nvGrpSpPr>
        <p:grpSpPr>
          <a:xfrm>
            <a:off x="845778" y="658435"/>
            <a:ext cx="16560069" cy="3129423"/>
            <a:chOff x="845778" y="658435"/>
            <a:chExt cx="16560069" cy="3129423"/>
          </a:xfrm>
        </p:grpSpPr>
        <p:grpSp>
          <p:nvGrpSpPr>
            <p:cNvPr id="2" name="Group 1">
              <a:extLst>
                <a:ext uri="{FF2B5EF4-FFF2-40B4-BE49-F238E27FC236}">
                  <a16:creationId xmlns:a16="http://schemas.microsoft.com/office/drawing/2014/main" id="{6F7EA831-C2A3-A045-1BEE-C2680EBA1D30}"/>
                </a:ext>
              </a:extLst>
            </p:cNvPr>
            <p:cNvGrpSpPr/>
            <p:nvPr/>
          </p:nvGrpSpPr>
          <p:grpSpPr>
            <a:xfrm>
              <a:off x="845778" y="658435"/>
              <a:ext cx="16560069" cy="3129423"/>
              <a:chOff x="965931" y="4176793"/>
              <a:chExt cx="16560069" cy="3129423"/>
            </a:xfrm>
          </p:grpSpPr>
          <p:grpSp>
            <p:nvGrpSpPr>
              <p:cNvPr id="3" name="Group 2">
                <a:extLst>
                  <a:ext uri="{FF2B5EF4-FFF2-40B4-BE49-F238E27FC236}">
                    <a16:creationId xmlns:a16="http://schemas.microsoft.com/office/drawing/2014/main" id="{77006108-79C8-A99B-62BB-C4D06CA52313}"/>
                  </a:ext>
                </a:extLst>
              </p:cNvPr>
              <p:cNvGrpSpPr/>
              <p:nvPr/>
            </p:nvGrpSpPr>
            <p:grpSpPr>
              <a:xfrm>
                <a:off x="968080" y="4176793"/>
                <a:ext cx="16557920" cy="3129423"/>
                <a:chOff x="847724" y="4013002"/>
                <a:chExt cx="10387237" cy="1119908"/>
              </a:xfrm>
            </p:grpSpPr>
            <p:sp>
              <p:nvSpPr>
                <p:cNvPr id="7" name="Rectangle: Top Corners Rounded 6">
                  <a:extLst>
                    <a:ext uri="{FF2B5EF4-FFF2-40B4-BE49-F238E27FC236}">
                      <a16:creationId xmlns:a16="http://schemas.microsoft.com/office/drawing/2014/main" id="{2E58CF72-476B-D2E3-C549-03C749EBD1EE}"/>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4D1A8-C3E1-A700-4FC8-C1ECD7E2DC3D}"/>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rofile of a person with a brain&#10;&#10;Description automatically generated with low confidence">
                <a:extLst>
                  <a:ext uri="{FF2B5EF4-FFF2-40B4-BE49-F238E27FC236}">
                    <a16:creationId xmlns:a16="http://schemas.microsoft.com/office/drawing/2014/main" id="{D755B675-851B-F813-670A-F03E6FC0E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CA267E-5554-39B3-3631-9A8191B0E9AD}"/>
                    </a:ext>
                  </a:extLst>
                </p:cNvPr>
                <p:cNvSpPr txBox="1"/>
                <p:nvPr/>
              </p:nvSpPr>
              <p:spPr>
                <a:xfrm>
                  <a:off x="1752761" y="897921"/>
                  <a:ext cx="15468439" cy="2764026"/>
                </a:xfrm>
                <a:prstGeom prst="rect">
                  <a:avLst/>
                </a:prstGeom>
                <a:noFill/>
              </p:spPr>
              <p:txBody>
                <a:bodyPr wrap="square" rtlCol="0">
                  <a:spAutoFit/>
                </a:bodyPr>
                <a:lstStyle/>
                <a:p>
                  <a:pPr algn="just">
                    <a:lnSpc>
                      <a:spcPct val="120000"/>
                    </a:lnSpc>
                  </a:pPr>
                  <a:r>
                    <a:rPr lang="en-US" sz="4800" b="1" i="1">
                      <a:effectLst/>
                      <a:latin typeface="Times New Roman" panose="02020603050405020304" pitchFamily="18" charset="0"/>
                      <a:ea typeface="Aptos" panose="020B0004020202020204" pitchFamily="34" charset="0"/>
                      <a:cs typeface="Times New Roman" panose="02020603050405020304" pitchFamily="18"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là một biểu thức đại số, người ta gọi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i="1">
                      <a:effectLst/>
                      <a:latin typeface="Times New Roman" panose="02020603050405020304" pitchFamily="18" charset="0"/>
                      <a:ea typeface="Aptos" panose="020B0004020202020204" pitchFamily="34" charset="0"/>
                      <a:cs typeface="Times New Roman" panose="02020603050405020304" pitchFamily="18" charset="0"/>
                    </a:rPr>
                    <a:t>là căn thức bậc ba của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còn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được gọi là biểu thức lấy căn bậc ba hay biểu thức dưới dấu căn.</a:t>
                  </a:r>
                  <a:endParaRPr lang="en-US" sz="4800" b="1" i="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2CA267E-5554-39B3-3631-9A8191B0E9AD}"/>
                    </a:ext>
                  </a:extLst>
                </p:cNvPr>
                <p:cNvSpPr txBox="1">
                  <a:spLocks noRot="1" noChangeAspect="1" noMove="1" noResize="1" noEditPoints="1" noAdjustHandles="1" noChangeArrowheads="1" noChangeShapeType="1" noTextEdit="1"/>
                </p:cNvSpPr>
                <p:nvPr/>
              </p:nvSpPr>
              <p:spPr>
                <a:xfrm>
                  <a:off x="1752761" y="897921"/>
                  <a:ext cx="15468439" cy="2764026"/>
                </a:xfrm>
                <a:prstGeom prst="rect">
                  <a:avLst/>
                </a:prstGeom>
                <a:blipFill>
                  <a:blip r:embed="rId6"/>
                  <a:stretch>
                    <a:fillRect l="-1813" r="-1774" b="-10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870413-E20F-1A62-244A-86AF176A3CAC}"/>
                  </a:ext>
                </a:extLst>
              </p:cNvPr>
              <p:cNvSpPr txBox="1"/>
              <p:nvPr/>
            </p:nvSpPr>
            <p:spPr>
              <a:xfrm>
                <a:off x="1551726" y="4230653"/>
                <a:ext cx="15288474" cy="904030"/>
              </a:xfrm>
              <a:prstGeom prst="rect">
                <a:avLst/>
              </a:prstGeom>
              <a:noFill/>
            </p:spPr>
            <p:txBody>
              <a:bodyPr wrap="square">
                <a:spAutoFit/>
              </a:bodyPr>
              <a:lstStyle/>
              <a:p>
                <a:r>
                  <a:rPr lang="en-US" sz="4800" b="1" i="1">
                    <a:solidFill>
                      <a:srgbClr val="0000FF"/>
                    </a:solidFill>
                    <a:effectLst/>
                    <a:latin typeface="Times New Roman" panose="02020603050405020304" pitchFamily="18" charset="0"/>
                    <a:ea typeface="Aptos" panose="020B0004020202020204" pitchFamily="34" charset="0"/>
                  </a:rPr>
                  <a:t>Chẳng hạn, </a:t>
                </a:r>
                <a14:m>
                  <m:oMath xmlns:m="http://schemas.openxmlformats.org/officeDocument/2006/math">
                    <m:rad>
                      <m:radPr>
                        <m:ctrlPr>
                          <a:rPr lang="en-US" sz="4800" b="1" i="1" smtClean="0">
                            <a:solidFill>
                              <a:srgbClr val="FF0000"/>
                            </a:solidFill>
                            <a:effectLst/>
                            <a:latin typeface="Cambria Math" panose="02040503050406030204" pitchFamily="18" charset="0"/>
                            <a:cs typeface="Times New Roman" panose="02020603050405020304" pitchFamily="18" charset="0"/>
                          </a:rPr>
                        </m:ctrlPr>
                      </m:radPr>
                      <m:deg>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800" b="1" i="1">
                    <a:solidFill>
                      <a:srgbClr val="FF0000"/>
                    </a:solidFill>
                    <a:effectLst/>
                    <a:latin typeface="Times New Roman" panose="02020603050405020304" pitchFamily="18" charset="0"/>
                    <a:ea typeface="Aptos" panose="020B0004020202020204" pitchFamily="34" charset="0"/>
                  </a:rPr>
                  <a:t> </a:t>
                </a:r>
                <a:r>
                  <a:rPr lang="en-US" sz="4800" b="1" i="1">
                    <a:solidFill>
                      <a:srgbClr val="0000FF"/>
                    </a:solidFill>
                    <a:effectLst/>
                    <a:latin typeface="Times New Roman" panose="02020603050405020304" pitchFamily="18" charset="0"/>
                    <a:ea typeface="Aptos" panose="020B0004020202020204" pitchFamily="34" charset="0"/>
                  </a:rPr>
                  <a:t>là căn thức bậc ba của biểu thức đại số </a:t>
                </a:r>
                <a14:m>
                  <m:oMath xmlns:m="http://schemas.openxmlformats.org/officeDocument/2006/math">
                    <m:r>
                      <a:rPr lang="en-US" sz="4800" b="1" i="1" smtClean="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oMath>
                </a14:m>
                <a:r>
                  <a:rPr lang="en-US" sz="4800" b="1" i="1">
                    <a:solidFill>
                      <a:srgbClr val="0000FF"/>
                    </a:solidFill>
                    <a:effectLst/>
                    <a:latin typeface="Times New Roman" panose="02020603050405020304" pitchFamily="18" charset="0"/>
                    <a:ea typeface="Aptos" panose="020B0004020202020204" pitchFamily="34" charset="0"/>
                  </a:rPr>
                  <a:t>.</a:t>
                </a:r>
                <a:endParaRPr lang="en-US" sz="4800" b="1" i="1">
                  <a:solidFill>
                    <a:srgbClr val="0000FF"/>
                  </a:solidFill>
                </a:endParaRPr>
              </a:p>
            </p:txBody>
          </p:sp>
        </mc:Choice>
        <mc:Fallback xmlns="">
          <p:sp>
            <p:nvSpPr>
              <p:cNvPr id="30" name="TextBox 29">
                <a:extLst>
                  <a:ext uri="{FF2B5EF4-FFF2-40B4-BE49-F238E27FC236}">
                    <a16:creationId xmlns:a16="http://schemas.microsoft.com/office/drawing/2014/main" id="{FC870413-E20F-1A62-244A-86AF176A3CAC}"/>
                  </a:ext>
                </a:extLst>
              </p:cNvPr>
              <p:cNvSpPr txBox="1">
                <a:spLocks noRot="1" noChangeAspect="1" noMove="1" noResize="1" noEditPoints="1" noAdjustHandles="1" noChangeArrowheads="1" noChangeShapeType="1" noTextEdit="1"/>
              </p:cNvSpPr>
              <p:nvPr/>
            </p:nvSpPr>
            <p:spPr>
              <a:xfrm>
                <a:off x="1551726" y="4230653"/>
                <a:ext cx="15288474" cy="904030"/>
              </a:xfrm>
              <a:prstGeom prst="rect">
                <a:avLst/>
              </a:prstGeom>
              <a:blipFill>
                <a:blip r:embed="rId7"/>
                <a:stretch>
                  <a:fillRect l="-1834" t="-9459" b="-33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246B3D3-0086-7A44-33A7-94B5DAA7A7F0}"/>
                  </a:ext>
                </a:extLst>
              </p:cNvPr>
              <p:cNvSpPr txBox="1"/>
              <p:nvPr/>
            </p:nvSpPr>
            <p:spPr>
              <a:xfrm>
                <a:off x="1551726" y="5309809"/>
                <a:ext cx="14173200" cy="830868"/>
              </a:xfrm>
              <a:prstGeom prst="rect">
                <a:avLst/>
              </a:prstGeom>
              <a:noFill/>
            </p:spPr>
            <p:txBody>
              <a:bodyPr wrap="square">
                <a:spAutoFit/>
              </a:bodyPr>
              <a:lstStyle/>
              <a:p>
                <a:r>
                  <a:rPr lang="en-US" sz="4400" b="1" i="1">
                    <a:solidFill>
                      <a:srgbClr val="0000FF"/>
                    </a:solidFill>
                    <a:effectLst/>
                    <a:latin typeface="Times New Roman" panose="02020603050405020304" pitchFamily="18" charset="0"/>
                    <a:ea typeface="Aptos" panose="020B0004020202020204" pitchFamily="34" charset="0"/>
                  </a:rPr>
                  <a:t>Ta cũng gọi </a:t>
                </a:r>
                <a14:m>
                  <m:oMath xmlns:m="http://schemas.openxmlformats.org/officeDocument/2006/math">
                    <m:rad>
                      <m:radPr>
                        <m:ctrlPr>
                          <a:rPr lang="en-US" sz="4400" b="1" i="1" smtClean="0">
                            <a:solidFill>
                              <a:srgbClr val="FF0000"/>
                            </a:solidFill>
                            <a:effectLst/>
                            <a:latin typeface="Cambria Math" panose="02040503050406030204" pitchFamily="18" charset="0"/>
                            <a:cs typeface="Times New Roman" panose="02020603050405020304" pitchFamily="18" charset="0"/>
                          </a:rPr>
                        </m:ctrlPr>
                      </m:radPr>
                      <m:deg>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400" b="1" i="1">
                    <a:solidFill>
                      <a:srgbClr val="FF0000"/>
                    </a:solidFill>
                    <a:effectLst/>
                    <a:latin typeface="Times New Roman" panose="02020603050405020304" pitchFamily="18" charset="0"/>
                    <a:ea typeface="Aptos" panose="020B0004020202020204" pitchFamily="34" charset="0"/>
                  </a:rPr>
                  <a:t> </a:t>
                </a:r>
                <a:r>
                  <a:rPr lang="en-US" sz="4400" b="1" i="1">
                    <a:solidFill>
                      <a:srgbClr val="0000FF"/>
                    </a:solidFill>
                    <a:effectLst/>
                    <a:latin typeface="Times New Roman" panose="02020603050405020304" pitchFamily="18" charset="0"/>
                    <a:ea typeface="Aptos" panose="020B0004020202020204" pitchFamily="34" charset="0"/>
                  </a:rPr>
                  <a:t>là một biểu thức đại số.</a:t>
                </a:r>
                <a:endParaRPr lang="en-US" sz="4400" b="1" i="1">
                  <a:solidFill>
                    <a:srgbClr val="0000FF"/>
                  </a:solidFill>
                </a:endParaRPr>
              </a:p>
            </p:txBody>
          </p:sp>
        </mc:Choice>
        <mc:Fallback xmlns="">
          <p:sp>
            <p:nvSpPr>
              <p:cNvPr id="32" name="TextBox 31">
                <a:extLst>
                  <a:ext uri="{FF2B5EF4-FFF2-40B4-BE49-F238E27FC236}">
                    <a16:creationId xmlns:a16="http://schemas.microsoft.com/office/drawing/2014/main" id="{B246B3D3-0086-7A44-33A7-94B5DAA7A7F0}"/>
                  </a:ext>
                </a:extLst>
              </p:cNvPr>
              <p:cNvSpPr txBox="1">
                <a:spLocks noRot="1" noChangeAspect="1" noMove="1" noResize="1" noEditPoints="1" noAdjustHandles="1" noChangeArrowheads="1" noChangeShapeType="1" noTextEdit="1"/>
              </p:cNvSpPr>
              <p:nvPr/>
            </p:nvSpPr>
            <p:spPr>
              <a:xfrm>
                <a:off x="1551726" y="5309809"/>
                <a:ext cx="14173200" cy="830868"/>
              </a:xfrm>
              <a:prstGeom prst="rect">
                <a:avLst/>
              </a:prstGeom>
              <a:blipFill>
                <a:blip r:embed="rId8"/>
                <a:stretch>
                  <a:fillRect l="-1763" t="-8088" b="-33824"/>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AB8159FB-233F-FC3E-AC8B-391B24C0B4B1}"/>
              </a:ext>
            </a:extLst>
          </p:cNvPr>
          <p:cNvGrpSpPr/>
          <p:nvPr/>
        </p:nvGrpSpPr>
        <p:grpSpPr>
          <a:xfrm>
            <a:off x="1371601" y="6420143"/>
            <a:ext cx="16034246" cy="3276599"/>
            <a:chOff x="2514600" y="1866900"/>
            <a:chExt cx="14325600" cy="4628445"/>
          </a:xfrm>
        </p:grpSpPr>
        <p:pic>
          <p:nvPicPr>
            <p:cNvPr id="34" name="Picture 4">
              <a:extLst>
                <a:ext uri="{FF2B5EF4-FFF2-40B4-BE49-F238E27FC236}">
                  <a16:creationId xmlns:a16="http://schemas.microsoft.com/office/drawing/2014/main" id="{0B2FF2D9-993C-38CE-7B19-69C16407C337}"/>
                </a:ext>
              </a:extLst>
            </p:cNvPr>
            <p:cNvPicPr>
              <a:picLocks noChangeAspect="1"/>
            </p:cNvPicPr>
            <p:nvPr/>
          </p:nvPicPr>
          <p:blipFill>
            <a:blip r:embed="rId9"/>
            <a:srcRect/>
            <a:stretch>
              <a:fillRect/>
            </a:stretch>
          </p:blipFill>
          <p:spPr>
            <a:xfrm>
              <a:off x="2514600" y="1866900"/>
              <a:ext cx="14325600" cy="4628445"/>
            </a:xfrm>
            <a:prstGeom prst="rect">
              <a:avLst/>
            </a:prstGeom>
          </p:spPr>
        </p:pic>
        <p:sp>
          <p:nvSpPr>
            <p:cNvPr id="35" name="Rectangle 34">
              <a:extLst>
                <a:ext uri="{FF2B5EF4-FFF2-40B4-BE49-F238E27FC236}">
                  <a16:creationId xmlns:a16="http://schemas.microsoft.com/office/drawing/2014/main" id="{8810CC95-06CD-F03D-6274-E17C5C594042}"/>
                </a:ext>
              </a:extLst>
            </p:cNvPr>
            <p:cNvSpPr/>
            <p:nvPr/>
          </p:nvSpPr>
          <p:spPr>
            <a:xfrm>
              <a:off x="3086100" y="2205566"/>
              <a:ext cx="13182600" cy="4157458"/>
            </a:xfrm>
            <a:prstGeom prst="rect">
              <a:avLst/>
            </a:prstGeom>
          </p:spPr>
          <p:txBody>
            <a:bodyPr wrap="square">
              <a:spAutoFit/>
            </a:bodyPr>
            <a:lstStyle/>
            <a:p>
              <a:pPr algn="just">
                <a:lnSpc>
                  <a:spcPct val="130000"/>
                </a:lnSpc>
                <a:spcBef>
                  <a:spcPts val="100"/>
                </a:spcBef>
                <a:spcAft>
                  <a:spcPts val="0"/>
                </a:spcAft>
              </a:pPr>
              <a:r>
                <a:rPr lang="nl-NL" sz="4000" b="1" dirty="0">
                  <a:solidFill>
                    <a:srgbClr val="FFFF00"/>
                  </a:solidFill>
                  <a:latin typeface="Arial" panose="020B0604020202020204" pitchFamily="34" charset="0"/>
                  <a:ea typeface="Calibri" panose="020F0502020204030204" pitchFamily="34" charset="0"/>
                  <a:cs typeface="Arial" panose="020B0604020202020204" pitchFamily="34" charset="0"/>
                </a:rPr>
                <a:t>Chú </a:t>
              </a:r>
              <a:r>
                <a:rPr lang="nl-NL" sz="4000" b="1">
                  <a:solidFill>
                    <a:srgbClr val="FFFF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chemeClr val="bg1"/>
                  </a:solidFill>
                  <a:latin typeface="+mj-lt"/>
                </a:rPr>
                <a:t>Các số, biến số được nối với nhau bởi dấu các phép tính cộng, trừ, nhân, chia, nâng lên lũy thừa, khai căn (bậc hai hoặc bậc ba) làm thành một biểu thức đại số</a:t>
              </a:r>
              <a:endParaRPr lang="en-US" sz="4000" b="1" i="1">
                <a:solidFill>
                  <a:schemeClr val="bg1"/>
                </a:solidFill>
                <a:latin typeface="+mj-lt"/>
              </a:endParaRPr>
            </a:p>
          </p:txBody>
        </p:sp>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3"/>
          <a:srcRect/>
          <a:stretch>
            <a:fillRect/>
          </a:stretch>
        </p:blipFill>
        <p:spPr>
          <a:xfrm flipH="1">
            <a:off x="16002000" y="8039100"/>
            <a:ext cx="2004283" cy="1905375"/>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3B721-C5F1-1E97-EC76-345FDE389532}"/>
                  </a:ext>
                </a:extLst>
              </p:cNvPr>
              <p:cNvSpPr txBox="1"/>
              <p:nvPr/>
            </p:nvSpPr>
            <p:spPr>
              <a:xfrm>
                <a:off x="838200" y="1505776"/>
                <a:ext cx="16459200" cy="2558264"/>
              </a:xfrm>
              <a:prstGeom prst="rect">
                <a:avLst/>
              </a:prstGeom>
              <a:noFill/>
            </p:spPr>
            <p:txBody>
              <a:bodyPr wrap="square" rtlCol="0">
                <a:spAutoFit/>
              </a:bodyPr>
              <a:lstStyle/>
              <a:p>
                <a:pPr>
                  <a:lnSpc>
                    <a:spcPct val="11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Mỗi biếu thức sau có phải là một căn thức bậc ba hay không?</a:t>
                </a:r>
                <a:br>
                  <a:rPr lang="en-US" sz="4800" b="1">
                    <a:effectLst/>
                    <a:latin typeface="Times New Roman" panose="02020603050405020304" pitchFamily="18" charset="0"/>
                    <a:ea typeface="Aptos" panose="020B0004020202020204" pitchFamily="34" charset="0"/>
                    <a:cs typeface="Times New Roman" panose="02020603050405020304" pitchFamily="18" charset="0"/>
                  </a:rPr>
                </a:b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e>
                    </m:rad>
                  </m:oMath>
                </a14:m>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133B721-C5F1-1E97-EC76-345FDE389532}"/>
                  </a:ext>
                </a:extLst>
              </p:cNvPr>
              <p:cNvSpPr txBox="1">
                <a:spLocks noRot="1" noChangeAspect="1" noMove="1" noResize="1" noEditPoints="1" noAdjustHandles="1" noChangeArrowheads="1" noChangeShapeType="1" noTextEdit="1"/>
              </p:cNvSpPr>
              <p:nvPr/>
            </p:nvSpPr>
            <p:spPr>
              <a:xfrm>
                <a:off x="838200" y="1505776"/>
                <a:ext cx="16459200" cy="2558264"/>
              </a:xfrm>
              <a:prstGeom prst="rect">
                <a:avLst/>
              </a:prstGeom>
              <a:blipFill>
                <a:blip r:embed="rId6"/>
                <a:stretch>
                  <a:fillRect l="-1704" t="-4762"/>
                </a:stretch>
              </a:blipFill>
            </p:spPr>
            <p:txBody>
              <a:bodyPr/>
              <a:lstStyle/>
              <a:p>
                <a:r>
                  <a:rPr lang="en-US">
                    <a:noFill/>
                  </a:rPr>
                  <a:t> </a:t>
                </a:r>
              </a:p>
            </p:txBody>
          </p:sp>
        </mc:Fallback>
      </mc:AlternateContent>
      <p:sp>
        <p:nvSpPr>
          <p:cNvPr id="8" name="Google Shape;304;p14">
            <a:extLst>
              <a:ext uri="{FF2B5EF4-FFF2-40B4-BE49-F238E27FC236}">
                <a16:creationId xmlns:a16="http://schemas.microsoft.com/office/drawing/2014/main" id="{99EF470F-6241-163F-55C1-7A6C78F56D1F}"/>
              </a:ext>
            </a:extLst>
          </p:cNvPr>
          <p:cNvSpPr/>
          <p:nvPr/>
        </p:nvSpPr>
        <p:spPr>
          <a:xfrm>
            <a:off x="838200" y="541985"/>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noProof="0">
                <a:solidFill>
                  <a:srgbClr val="FF0000"/>
                </a:solidFill>
                <a:latin typeface="Arial"/>
                <a:ea typeface="Arial"/>
                <a:cs typeface="Arial"/>
                <a:sym typeface="Arial"/>
              </a:rPr>
              <a:t>5</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grpSp>
        <p:nvGrpSpPr>
          <p:cNvPr id="9" name="Google Shape;305;p14">
            <a:extLst>
              <a:ext uri="{FF2B5EF4-FFF2-40B4-BE49-F238E27FC236}">
                <a16:creationId xmlns:a16="http://schemas.microsoft.com/office/drawing/2014/main" id="{7E2C4727-8703-5219-50BA-AB747429C3C8}"/>
              </a:ext>
            </a:extLst>
          </p:cNvPr>
          <p:cNvGrpSpPr/>
          <p:nvPr/>
        </p:nvGrpSpPr>
        <p:grpSpPr>
          <a:xfrm>
            <a:off x="806970" y="4113478"/>
            <a:ext cx="1633822" cy="1188276"/>
            <a:chOff x="7890477" y="787864"/>
            <a:chExt cx="2022200" cy="1289304"/>
          </a:xfrm>
        </p:grpSpPr>
        <p:pic>
          <p:nvPicPr>
            <p:cNvPr id="10" name="Google Shape;306;p14">
              <a:extLst>
                <a:ext uri="{FF2B5EF4-FFF2-40B4-BE49-F238E27FC236}">
                  <a16:creationId xmlns:a16="http://schemas.microsoft.com/office/drawing/2014/main" id="{1BD3890F-B1A8-193D-47C9-45E236DDBCE5}"/>
                </a:ext>
              </a:extLst>
            </p:cNvPr>
            <p:cNvPicPr preferRelativeResize="0"/>
            <p:nvPr/>
          </p:nvPicPr>
          <p:blipFill rotWithShape="1">
            <a:blip r:embed="rId7">
              <a:alphaModFix/>
            </a:blip>
            <a:srcRect/>
            <a:stretch/>
          </p:blipFill>
          <p:spPr>
            <a:xfrm flipH="1">
              <a:off x="7934187" y="787864"/>
              <a:ext cx="1912844" cy="1289304"/>
            </a:xfrm>
            <a:prstGeom prst="rect">
              <a:avLst/>
            </a:prstGeom>
            <a:noFill/>
            <a:ln>
              <a:noFill/>
            </a:ln>
          </p:spPr>
        </p:pic>
        <p:sp>
          <p:nvSpPr>
            <p:cNvPr id="12" name="Google Shape;307;p14">
              <a:extLst>
                <a:ext uri="{FF2B5EF4-FFF2-40B4-BE49-F238E27FC236}">
                  <a16:creationId xmlns:a16="http://schemas.microsoft.com/office/drawing/2014/main" id="{BD4285A3-DE2E-6D38-0CB4-2CB8CA2B28BB}"/>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1F2D39-09CB-D29F-B524-1AA017F05BE4}"/>
                  </a:ext>
                </a:extLst>
              </p:cNvPr>
              <p:cNvSpPr txBox="1"/>
              <p:nvPr/>
            </p:nvSpPr>
            <p:spPr>
              <a:xfrm>
                <a:off x="1019630" y="5713678"/>
                <a:ext cx="16459200" cy="785921"/>
              </a:xfrm>
              <a:prstGeom prst="rect">
                <a:avLst/>
              </a:prstGeom>
              <a:noFill/>
            </p:spPr>
            <p:txBody>
              <a:bodyPr wrap="square" rtlCol="0">
                <a:spAutoFit/>
              </a:bodyPr>
              <a:lstStyle/>
              <a:p>
                <a:pPr algn="just"/>
                <a:r>
                  <a:rPr lang="en-US" sz="44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400" b="1" i="1" smtClean="0">
                            <a:solidFill>
                              <a:srgbClr val="0000FF"/>
                            </a:solidFill>
                            <a:effectLst/>
                            <a:latin typeface="Cambria Math" panose="02040503050406030204" pitchFamily="18"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400" b="1">
                    <a:solidFill>
                      <a:srgbClr val="0000FF"/>
                    </a:solidFill>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oMath>
                </a14:m>
                <a:r>
                  <a:rPr lang="en-US" sz="4400">
                    <a:effectLst/>
                    <a:latin typeface="Times New Roman" panose="02020603050405020304" pitchFamily="18" charset="0"/>
                    <a:ea typeface="Aptos" panose="020B0004020202020204" pitchFamily="34" charset="0"/>
                  </a:rPr>
                  <a:t> 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13" name="TextBox 12">
                <a:extLst>
                  <a:ext uri="{FF2B5EF4-FFF2-40B4-BE49-F238E27FC236}">
                    <a16:creationId xmlns:a16="http://schemas.microsoft.com/office/drawing/2014/main" id="{151F2D39-09CB-D29F-B524-1AA017F05BE4}"/>
                  </a:ext>
                </a:extLst>
              </p:cNvPr>
              <p:cNvSpPr txBox="1">
                <a:spLocks noRot="1" noChangeAspect="1" noMove="1" noResize="1" noEditPoints="1" noAdjustHandles="1" noChangeArrowheads="1" noChangeShapeType="1" noTextEdit="1"/>
              </p:cNvSpPr>
              <p:nvPr/>
            </p:nvSpPr>
            <p:spPr>
              <a:xfrm>
                <a:off x="1019630" y="5713678"/>
                <a:ext cx="16459200" cy="785921"/>
              </a:xfrm>
              <a:prstGeom prst="rect">
                <a:avLst/>
              </a:prstGeom>
              <a:blipFill>
                <a:blip r:embed="rId8"/>
                <a:stretch>
                  <a:fillRect l="-1481" t="-15504" b="-34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09B67A-BE51-6B08-EBEB-22F72C450333}"/>
                  </a:ext>
                </a:extLst>
              </p:cNvPr>
              <p:cNvSpPr txBox="1"/>
              <p:nvPr/>
            </p:nvSpPr>
            <p:spPr>
              <a:xfrm>
                <a:off x="1019630" y="6686014"/>
                <a:ext cx="16459200" cy="1595437"/>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b</a:t>
                </a:r>
                <a:r>
                  <a:rPr lang="en-US" sz="44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400">
                    <a:effectLst/>
                    <a:latin typeface="Times New Roman" panose="02020603050405020304" pitchFamily="18" charset="0"/>
                    <a:ea typeface="Aptos" panose="020B0004020202020204" pitchFamily="34" charset="0"/>
                  </a:rPr>
                  <a:t> 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oMath>
                </a14:m>
                <a:r>
                  <a:rPr lang="en-US" sz="5400">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20" name="TextBox 19">
                <a:extLst>
                  <a:ext uri="{FF2B5EF4-FFF2-40B4-BE49-F238E27FC236}">
                    <a16:creationId xmlns:a16="http://schemas.microsoft.com/office/drawing/2014/main" id="{CE09B67A-BE51-6B08-EBEB-22F72C450333}"/>
                  </a:ext>
                </a:extLst>
              </p:cNvPr>
              <p:cNvSpPr txBox="1">
                <a:spLocks noRot="1" noChangeAspect="1" noMove="1" noResize="1" noEditPoints="1" noAdjustHandles="1" noChangeArrowheads="1" noChangeShapeType="1" noTextEdit="1"/>
              </p:cNvSpPr>
              <p:nvPr/>
            </p:nvSpPr>
            <p:spPr>
              <a:xfrm>
                <a:off x="1019630" y="6686014"/>
                <a:ext cx="16459200" cy="1595437"/>
              </a:xfrm>
              <a:prstGeom prst="rect">
                <a:avLst/>
              </a:prstGeom>
              <a:blipFill>
                <a:blip r:embed="rId9"/>
                <a:stretch>
                  <a:fillRect l="-1481" r="-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F7486-304D-0A18-89A2-C6F092DD5315}"/>
                  </a:ext>
                </a:extLst>
              </p:cNvPr>
              <p:cNvSpPr txBox="1"/>
              <p:nvPr/>
            </p:nvSpPr>
            <p:spPr>
              <a:xfrm>
                <a:off x="1019630" y="8494975"/>
                <a:ext cx="12086770" cy="839525"/>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c</a:t>
                </a:r>
                <a:r>
                  <a:rPr lang="en-US" sz="4400">
                    <a:effectLst/>
                    <a:latin typeface="Times New Roman" panose="02020603050405020304" pitchFamily="18" charset="0"/>
                    <a:ea typeface="Aptos" panose="020B0004020202020204" pitchFamily="34" charset="0"/>
                  </a:rPr>
                  <a:t>) Biểu thức </a:t>
                </a:r>
                <a14:m>
                  <m:oMath xmlns:m="http://schemas.openxmlformats.org/officeDocument/2006/math">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𝟖</m:t>
                    </m:r>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ad>
                      <m:radPr>
                        <m:ctrlP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e>
                    </m:rad>
                  </m:oMath>
                </a14:m>
                <a:r>
                  <a:rPr lang="en-US" sz="4400">
                    <a:effectLst/>
                    <a:latin typeface="Times New Roman" panose="02020603050405020304" pitchFamily="18" charset="0"/>
                    <a:ea typeface="Aptos" panose="020B0004020202020204" pitchFamily="34" charset="0"/>
                  </a:rPr>
                  <a:t>  không là căn thức bậc ba </a:t>
                </a:r>
                <a:endParaRPr lang="en-US" sz="4400"/>
              </a:p>
            </p:txBody>
          </p:sp>
        </mc:Choice>
        <mc:Fallback xmlns="">
          <p:sp>
            <p:nvSpPr>
              <p:cNvPr id="21" name="TextBox 20">
                <a:extLst>
                  <a:ext uri="{FF2B5EF4-FFF2-40B4-BE49-F238E27FC236}">
                    <a16:creationId xmlns:a16="http://schemas.microsoft.com/office/drawing/2014/main" id="{F01F7486-304D-0A18-89A2-C6F092DD5315}"/>
                  </a:ext>
                </a:extLst>
              </p:cNvPr>
              <p:cNvSpPr txBox="1">
                <a:spLocks noRot="1" noChangeAspect="1" noMove="1" noResize="1" noEditPoints="1" noAdjustHandles="1" noChangeArrowheads="1" noChangeShapeType="1" noTextEdit="1"/>
              </p:cNvSpPr>
              <p:nvPr/>
            </p:nvSpPr>
            <p:spPr>
              <a:xfrm>
                <a:off x="1019630" y="8494975"/>
                <a:ext cx="12086770" cy="839525"/>
              </a:xfrm>
              <a:prstGeom prst="rect">
                <a:avLst/>
              </a:prstGeom>
              <a:blipFill>
                <a:blip r:embed="rId10"/>
                <a:stretch>
                  <a:fillRect l="-2017" t="-8759" b="-32847"/>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125D80B-5654-5164-5B31-6099E8575747}"/>
              </a:ext>
            </a:extLst>
          </p:cNvPr>
          <p:cNvGrpSpPr/>
          <p:nvPr/>
        </p:nvGrpSpPr>
        <p:grpSpPr>
          <a:xfrm>
            <a:off x="5684519" y="342900"/>
            <a:ext cx="6591104" cy="792769"/>
            <a:chOff x="3467296" y="704160"/>
            <a:chExt cx="4990904" cy="792769"/>
          </a:xfrm>
        </p:grpSpPr>
        <p:pic>
          <p:nvPicPr>
            <p:cNvPr id="23" name="图片 30">
              <a:extLst>
                <a:ext uri="{FF2B5EF4-FFF2-40B4-BE49-F238E27FC236}">
                  <a16:creationId xmlns:a16="http://schemas.microsoft.com/office/drawing/2014/main" id="{4A9D15A1-C582-BDF0-E276-0433E1428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24" name="文本框 32">
              <a:extLst>
                <a:ext uri="{FF2B5EF4-FFF2-40B4-BE49-F238E27FC236}">
                  <a16:creationId xmlns:a16="http://schemas.microsoft.com/office/drawing/2014/main" id="{9D1F5616-6B98-A3F9-8CD3-423D818293C0}"/>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mc:AlternateContent xmlns:mc="http://schemas.openxmlformats.org/markup-compatibility/2006" xmlns:a14="http://schemas.microsoft.com/office/drawing/2010/main">
        <mc:Choice Requires="a14">
          <p:sp>
            <p:nvSpPr>
              <p:cNvPr id="6" name="Rectangle 5"/>
              <p:cNvSpPr/>
              <p:nvPr/>
            </p:nvSpPr>
            <p:spPr>
              <a:xfrm>
                <a:off x="914400" y="1914147"/>
                <a:ext cx="16586489" cy="4685193"/>
              </a:xfrm>
              <a:prstGeom prst="rect">
                <a:avLst/>
              </a:prstGeom>
            </p:spPr>
            <p:txBody>
              <a:bodyPr wrap="square">
                <a:spAutoFit/>
              </a:bodyPr>
              <a:lstStyle/>
              <a:p>
                <a:pPr algn="just">
                  <a:lnSpc>
                    <a:spcPct val="120000"/>
                  </a:lnSpc>
                  <a:spcBef>
                    <a:spcPts val="300"/>
                  </a:spcBef>
                  <a:spcAft>
                    <a:spcPts val="300"/>
                  </a:spcAft>
                </a:pPr>
                <a:r>
                  <a:rPr lang="vi-VN" sz="4000">
                    <a:latin typeface="+mj-lt"/>
                    <a:ea typeface="Calibri" panose="020F0502020204030204" pitchFamily="34" charset="0"/>
                    <a:cs typeface="Arial" panose="020B0604020202020204" pitchFamily="34" charset="0"/>
                  </a:rPr>
                  <a:t>Để lái xe an toàn khi đi qua đoạn đường có dạng cung tròn, người lái cần biết tốc độ tối đa cho phép là bao nhiêu. Vì thế, ở những đoạn đường đó thường có bảng chỉ dẫn cho tốc độ tối đa cho phép ô tô. Tốc độ tối đa cho phép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r>
                  <a:rPr lang="vi-VN" sz="4000" b="1">
                    <a:solidFill>
                      <a:srgbClr val="0000FF"/>
                    </a:solidFill>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được tính bởi công thức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𝒓𝒈</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e>
                    </m:rad>
                  </m:oMath>
                </a14:m>
                <a:r>
                  <a:rPr lang="vi-VN" sz="4000" i="1">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 trong đó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𝒓</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e>
                    </m:d>
                  </m:oMath>
                </a14:m>
                <a:r>
                  <a:rPr lang="vi-VN" sz="4000">
                    <a:latin typeface="+mj-lt"/>
                    <a:ea typeface="Calibri" panose="020F0502020204030204" pitchFamily="34" charset="0"/>
                    <a:cs typeface="Arial" panose="020B0604020202020204" pitchFamily="34" charset="0"/>
                  </a:rPr>
                  <a:t> là bán kính của cung đường,</a:t>
                </a:r>
                <a:r>
                  <a:rPr lang="en-US" sz="4000">
                    <a:latin typeface="+mj-lt"/>
                    <a:ea typeface="Calibri" panose="020F0502020204030204" pitchFamily="34" charset="0"/>
                    <a:cs typeface="Arial" panose="020B0604020202020204" pitchFamily="34" charset="0"/>
                  </a:rPr>
                  <a:t>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𝒈</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sSup>
                          <m:sSupPr>
                            <m:ctrlPr>
                              <a:rPr lang="en-US" sz="4000" b="1" i="1" smtClean="0">
                                <a:solidFill>
                                  <a:srgbClr val="0000FF"/>
                                </a:solidFill>
                                <a:latin typeface="Cambria Math" panose="02040503050406030204" pitchFamily="18" charset="0"/>
                                <a:cs typeface="Arial" panose="020B0604020202020204" pitchFamily="34" charset="0"/>
                              </a:rPr>
                            </m:ctrlPr>
                          </m:sSupPr>
                          <m:e>
                            <m:r>
                              <a:rPr lang="en-US" sz="4000" b="1" i="1" smtClean="0">
                                <a:solidFill>
                                  <a:srgbClr val="0000FF"/>
                                </a:solidFill>
                                <a:latin typeface="Cambria Math" panose="02040503050406030204" pitchFamily="18" charset="0"/>
                                <a:cs typeface="Arial" panose="020B0604020202020204" pitchFamily="34" charset="0"/>
                              </a:rPr>
                              <m:t>𝒔</m:t>
                            </m:r>
                          </m:e>
                          <m:sup>
                            <m:r>
                              <a:rPr lang="en-US" sz="4000" b="1" i="1" smtClean="0">
                                <a:solidFill>
                                  <a:srgbClr val="0000FF"/>
                                </a:solidFill>
                                <a:latin typeface="Cambria Math" panose="02040503050406030204" pitchFamily="18" charset="0"/>
                                <a:cs typeface="Arial" panose="020B0604020202020204" pitchFamily="34" charset="0"/>
                              </a:rPr>
                              <m:t>𝟐</m:t>
                            </m:r>
                          </m:sup>
                        </m:sSup>
                      </m:e>
                    </m:d>
                  </m:oMath>
                </a14:m>
                <a:r>
                  <a:rPr lang="vi-VN" sz="4000">
                    <a:latin typeface="+mj-lt"/>
                    <a:ea typeface="Calibri" panose="020F0502020204030204" pitchFamily="34" charset="0"/>
                    <a:cs typeface="Arial" panose="020B0604020202020204" pitchFamily="34" charset="0"/>
                  </a:rPr>
                  <a:t>, </a:t>
                </a:r>
                <a14:m>
                  <m:oMath xmlns:m="http://schemas.openxmlformats.org/officeDocument/2006/math">
                    <m:r>
                      <a:rPr lang="en-US" sz="4000" b="1" i="1">
                        <a:solidFill>
                          <a:srgbClr val="0000FF"/>
                        </a:solidFill>
                        <a:latin typeface="Cambria Math" panose="02040503050406030204" pitchFamily="18" charset="0"/>
                        <a:cs typeface="Arial" panose="020B0604020202020204" pitchFamily="34" charset="0"/>
                        <a:sym typeface="Lamsymbol" panose="05010101010101010101" pitchFamily="2" charset="2"/>
                      </a:rPr>
                      <m:t></m:t>
                    </m:r>
                  </m:oMath>
                </a14:m>
                <a:r>
                  <a:rPr lang="vi-VN" sz="4000">
                    <a:latin typeface="+mj-lt"/>
                    <a:ea typeface="Calibri" panose="020F0502020204030204" pitchFamily="34" charset="0"/>
                    <a:cs typeface="Arial" panose="020B0604020202020204" pitchFamily="34" charset="0"/>
                  </a:rPr>
                  <a:t> là hệ số ma sát trượt của đường.</a:t>
                </a:r>
                <a:r>
                  <a:rPr lang="en-US" sz="4000">
                    <a:latin typeface="+mj-lt"/>
                    <a:ea typeface="Calibri" panose="020F0502020204030204" pitchFamily="34" charset="0"/>
                    <a:cs typeface="Arial" panose="020B0604020202020204" pitchFamily="34"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Hãy viết biểu thức tính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𝒗</m:t>
                    </m:r>
                  </m:oMath>
                </a14:m>
                <a:r>
                  <a:rPr lang="en-US" sz="4000">
                    <a:latin typeface="Times New Roman" panose="02020603050405020304" pitchFamily="18" charset="0"/>
                    <a:ea typeface="Calibri" panose="020F0502020204030204" pitchFamily="34" charset="0"/>
                    <a:cs typeface="Times New Roman" panose="02020603050405020304" pitchFamily="18" charset="0"/>
                  </a:rPr>
                  <a:t> theo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𝒓</m:t>
                    </m:r>
                  </m:oMath>
                </a14:m>
                <a:r>
                  <a:rPr lang="en-US" sz="4000">
                    <a:latin typeface="Times New Roman" panose="02020603050405020304" pitchFamily="18" charset="0"/>
                    <a:ea typeface="Calibri" panose="020F0502020204030204" pitchFamily="34" charset="0"/>
                    <a:cs typeface="Times New Roman" panose="02020603050405020304" pitchFamily="18" charset="0"/>
                  </a:rPr>
                  <a:t> khi biết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𝟏𝟐</m:t>
                    </m:r>
                  </m:oMath>
                </a14:m>
                <a:r>
                  <a:rPr lang="en-US" sz="400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914400" y="1914147"/>
                <a:ext cx="16586489" cy="4685193"/>
              </a:xfrm>
              <a:prstGeom prst="rect">
                <a:avLst/>
              </a:prstGeom>
              <a:blipFill>
                <a:blip r:embed="rId2"/>
                <a:stretch>
                  <a:fillRect l="-1286" t="-1040" r="-1286" b="-2211"/>
                </a:stretch>
              </a:blipFill>
            </p:spPr>
            <p:txBody>
              <a:bodyPr/>
              <a:lstStyle/>
              <a:p>
                <a:r>
                  <a:rPr lang="en-US">
                    <a:noFill/>
                  </a:rPr>
                  <a:t> </a:t>
                </a:r>
              </a:p>
            </p:txBody>
          </p:sp>
        </mc:Fallback>
      </mc:AlternateContent>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14680" y="263116"/>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138746" y="317883"/>
            <a:ext cx="2183861" cy="559863"/>
          </a:xfrm>
          <a:prstGeom prst="rect">
            <a:avLst/>
          </a:prstGeom>
        </p:spPr>
      </p:pic>
      <p:pic>
        <p:nvPicPr>
          <p:cNvPr id="8" name="Picture 7"/>
          <p:cNvPicPr>
            <a:picLocks noChangeAspect="1"/>
          </p:cNvPicPr>
          <p:nvPr/>
        </p:nvPicPr>
        <p:blipFill>
          <a:blip r:embed="rId7"/>
          <a:stretch>
            <a:fillRect/>
          </a:stretch>
        </p:blipFill>
        <p:spPr>
          <a:xfrm>
            <a:off x="157179" y="263116"/>
            <a:ext cx="1554615" cy="1438781"/>
          </a:xfrm>
          <a:prstGeom prst="rect">
            <a:avLst/>
          </a:prstGeom>
        </p:spPr>
      </p:pic>
      <p:pic>
        <p:nvPicPr>
          <p:cNvPr id="31" name="Picture 30" descr="A car on a road&#10;&#10;Description automatically generated">
            <a:extLst>
              <a:ext uri="{FF2B5EF4-FFF2-40B4-BE49-F238E27FC236}">
                <a16:creationId xmlns:a16="http://schemas.microsoft.com/office/drawing/2014/main" id="{1F993207-0A3E-17D7-DA3A-B098B3BA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71310" y="5883793"/>
            <a:ext cx="8902290" cy="4033850"/>
          </a:xfrm>
          <a:prstGeom prst="rect">
            <a:avLst/>
          </a:prstGeom>
          <a:noFill/>
          <a:ln>
            <a:noFill/>
          </a:ln>
        </p:spPr>
      </p:pic>
      <p:sp>
        <p:nvSpPr>
          <p:cNvPr id="32" name="TextBox 31">
            <a:extLst>
              <a:ext uri="{FF2B5EF4-FFF2-40B4-BE49-F238E27FC236}">
                <a16:creationId xmlns:a16="http://schemas.microsoft.com/office/drawing/2014/main" id="{DF8DDB1F-5003-7432-036D-ABAA89D0B7BC}"/>
              </a:ext>
            </a:extLst>
          </p:cNvPr>
          <p:cNvSpPr txBox="1"/>
          <p:nvPr/>
        </p:nvSpPr>
        <p:spPr>
          <a:xfrm>
            <a:off x="3581400" y="6591300"/>
            <a:ext cx="1447800"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D7869E0-0F51-C489-F4AA-806C1E0880EE}"/>
                  </a:ext>
                </a:extLst>
              </p:cNvPr>
              <p:cNvSpPr txBox="1"/>
              <p:nvPr/>
            </p:nvSpPr>
            <p:spPr>
              <a:xfrm>
                <a:off x="924493" y="8234224"/>
                <a:ext cx="6974103" cy="83779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𝟖</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𝟗</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𝟏𝟐</m:t>
                          </m:r>
                        </m:e>
                      </m:rad>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𝟏𝟏𝟕</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𝟔</m:t>
                          </m:r>
                          <m:r>
                            <a:rPr lang="en-US" sz="4000" b="1" i="1">
                              <a:solidFill>
                                <a:srgbClr val="0000FF"/>
                              </a:solidFill>
                              <a:latin typeface="Cambria Math" panose="02040503050406030204" pitchFamily="18" charset="0"/>
                              <a:cs typeface="Arial" panose="020B0604020202020204" pitchFamily="34" charset="0"/>
                            </a:rPr>
                            <m:t>𝒓</m:t>
                          </m:r>
                        </m:e>
                      </m:rad>
                    </m:oMath>
                  </m:oMathPara>
                </a14:m>
                <a:endParaRPr lang="en-US" sz="4000"/>
              </a:p>
            </p:txBody>
          </p:sp>
        </mc:Choice>
        <mc:Fallback xmlns="">
          <p:sp>
            <p:nvSpPr>
              <p:cNvPr id="34" name="TextBox 33">
                <a:extLst>
                  <a:ext uri="{FF2B5EF4-FFF2-40B4-BE49-F238E27FC236}">
                    <a16:creationId xmlns:a16="http://schemas.microsoft.com/office/drawing/2014/main" id="{DD7869E0-0F51-C489-F4AA-806C1E0880EE}"/>
                  </a:ext>
                </a:extLst>
              </p:cNvPr>
              <p:cNvSpPr txBox="1">
                <a:spLocks noRot="1" noChangeAspect="1" noMove="1" noResize="1" noEditPoints="1" noAdjustHandles="1" noChangeArrowheads="1" noChangeShapeType="1" noTextEdit="1"/>
              </p:cNvSpPr>
              <p:nvPr/>
            </p:nvSpPr>
            <p:spPr>
              <a:xfrm>
                <a:off x="924493" y="8234224"/>
                <a:ext cx="6974103" cy="83779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09F606-F1B1-FC81-5CB0-ED067B8CAF4D}"/>
                  </a:ext>
                </a:extLst>
              </p:cNvPr>
              <p:cNvSpPr txBox="1"/>
              <p:nvPr/>
            </p:nvSpPr>
            <p:spPr>
              <a:xfrm>
                <a:off x="934486" y="7360741"/>
                <a:ext cx="4267200" cy="707886"/>
              </a:xfrm>
              <a:prstGeom prst="rect">
                <a:avLst/>
              </a:prstGeom>
              <a:noFill/>
            </p:spPr>
            <p:txBody>
              <a:bodyPr wrap="square">
                <a:spAutoFit/>
              </a:bodyPr>
              <a:lstStyle/>
              <a:p>
                <a:pPr algn="just"/>
                <a:r>
                  <a:rPr 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0000FF"/>
                        </a:solidFill>
                        <a:latin typeface="Cambria Math" panose="02040503050406030204" pitchFamily="18" charset="0"/>
                        <a:ea typeface="Calibri" panose="020F0502020204030204" pitchFamily="34" charset="0"/>
                        <a:cs typeface="Arial" panose="020B0604020202020204" pitchFamily="34" charset="0"/>
                      </a:rPr>
                      <m:t>𝟏𝟐</m:t>
                    </m:r>
                  </m:oMath>
                </a14:m>
                <a:r>
                  <a:rPr lang="en-US" sz="4000" b="1">
                    <a:solidFill>
                      <a:srgbClr val="0000FF"/>
                    </a:solidFill>
                    <a:latin typeface="Times New Roman" panose="02020603050405020304" pitchFamily="18" charset="0"/>
                    <a:cs typeface="Times New Roman" panose="02020603050405020304" pitchFamily="18" charset="0"/>
                  </a:rPr>
                  <a:t> ta có: </a:t>
                </a:r>
              </a:p>
            </p:txBody>
          </p:sp>
        </mc:Choice>
        <mc:Fallback xmlns="">
          <p:sp>
            <p:nvSpPr>
              <p:cNvPr id="35" name="TextBox 34">
                <a:extLst>
                  <a:ext uri="{FF2B5EF4-FFF2-40B4-BE49-F238E27FC236}">
                    <a16:creationId xmlns:a16="http://schemas.microsoft.com/office/drawing/2014/main" id="{7F09F606-F1B1-FC81-5CB0-ED067B8CAF4D}"/>
                  </a:ext>
                </a:extLst>
              </p:cNvPr>
              <p:cNvSpPr txBox="1">
                <a:spLocks noRot="1" noChangeAspect="1" noMove="1" noResize="1" noEditPoints="1" noAdjustHandles="1" noChangeArrowheads="1" noChangeShapeType="1" noTextEdit="1"/>
              </p:cNvSpPr>
              <p:nvPr/>
            </p:nvSpPr>
            <p:spPr>
              <a:xfrm>
                <a:off x="934486" y="7360741"/>
                <a:ext cx="4267200" cy="707886"/>
              </a:xfrm>
              <a:prstGeom prst="rect">
                <a:avLst/>
              </a:prstGeom>
              <a:blipFill>
                <a:blip r:embed="rId10"/>
                <a:stretch>
                  <a:fillRect l="-5000" t="-15385" b="-35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0E98F7C-F228-EAD9-9D51-A30741DA1754}"/>
                  </a:ext>
                </a:extLst>
              </p:cNvPr>
              <p:cNvSpPr txBox="1"/>
              <p:nvPr/>
            </p:nvSpPr>
            <p:spPr>
              <a:xfrm>
                <a:off x="1295400" y="9148691"/>
                <a:ext cx="4648200" cy="721159"/>
              </a:xfrm>
              <a:prstGeom prst="rect">
                <a:avLst/>
              </a:prstGeom>
              <a:noFill/>
            </p:spPr>
            <p:txBody>
              <a:bodyPr wrap="square">
                <a:spAutoFit/>
              </a:bodyPr>
              <a:lstStyle/>
              <a:p>
                <a:pPr algn="just"/>
                <a:r>
                  <a:rPr lang="en-US" sz="4000" b="1">
                    <a:solidFill>
                      <a:srgbClr val="0000FF"/>
                    </a:solidFill>
                    <a:cs typeface="Arial" panose="020B0604020202020204" pitchFamily="34" charset="0"/>
                    <a:sym typeface="Lamsymbol" panose="05010101010101010101" pitchFamily="2" charset="2"/>
                  </a:rPr>
                  <a:t> </a:t>
                </a:r>
                <a14:m>
                  <m:oMath xmlns:m="http://schemas.openxmlformats.org/officeDocument/2006/math">
                    <m:r>
                      <a:rPr lang="en-US" sz="4000"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𝟏𝟎</m:t>
                    </m:r>
                    <m:r>
                      <a:rPr lang="en-US" sz="4000" b="1" i="0" smtClean="0">
                        <a:solidFill>
                          <a:srgbClr val="0000FF"/>
                        </a:solidFill>
                        <a:latin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𝟖𝟒</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a:solidFill>
                              <a:srgbClr val="0000FF"/>
                            </a:solidFill>
                            <a:latin typeface="Cambria Math" panose="02040503050406030204" pitchFamily="18" charset="0"/>
                            <a:cs typeface="Arial" panose="020B0604020202020204" pitchFamily="34" charset="0"/>
                          </a:rPr>
                          <m:t>𝒓</m:t>
                        </m:r>
                      </m:e>
                    </m:rad>
                    <m:r>
                      <a:rPr lang="en-US" sz="4000" b="1" i="1" smtClean="0">
                        <a:solidFill>
                          <a:srgbClr val="0000FF"/>
                        </a:solidFill>
                        <a:latin typeface="Cambria Math" panose="02040503050406030204" pitchFamily="18"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endParaRPr lang="en-US" sz="4000"/>
              </a:p>
            </p:txBody>
          </p:sp>
        </mc:Choice>
        <mc:Fallback xmlns="">
          <p:sp>
            <p:nvSpPr>
              <p:cNvPr id="36" name="TextBox 35">
                <a:extLst>
                  <a:ext uri="{FF2B5EF4-FFF2-40B4-BE49-F238E27FC236}">
                    <a16:creationId xmlns:a16="http://schemas.microsoft.com/office/drawing/2014/main" id="{C0E98F7C-F228-EAD9-9D51-A30741DA1754}"/>
                  </a:ext>
                </a:extLst>
              </p:cNvPr>
              <p:cNvSpPr txBox="1">
                <a:spLocks noRot="1" noChangeAspect="1" noMove="1" noResize="1" noEditPoints="1" noAdjustHandles="1" noChangeArrowheads="1" noChangeShapeType="1" noTextEdit="1"/>
              </p:cNvSpPr>
              <p:nvPr/>
            </p:nvSpPr>
            <p:spPr>
              <a:xfrm>
                <a:off x="1295400" y="9148691"/>
                <a:ext cx="4648200" cy="721159"/>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sp>
        <p:nvSpPr>
          <p:cNvPr id="20" name="Google Shape;307;p14"/>
          <p:cNvSpPr txBox="1"/>
          <p:nvPr/>
        </p:nvSpPr>
        <p:spPr>
          <a:xfrm flipH="1">
            <a:off x="8294243" y="4450299"/>
            <a:ext cx="169951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400" b="1" i="0" u="sng"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grpSp>
        <p:nvGrpSpPr>
          <p:cNvPr id="3" name="Group 2">
            <a:extLst>
              <a:ext uri="{FF2B5EF4-FFF2-40B4-BE49-F238E27FC236}">
                <a16:creationId xmlns:a16="http://schemas.microsoft.com/office/drawing/2014/main" id="{6D1AA38B-98DA-751F-ACAA-1BF95F2A1311}"/>
              </a:ext>
            </a:extLst>
          </p:cNvPr>
          <p:cNvGrpSpPr/>
          <p:nvPr/>
        </p:nvGrpSpPr>
        <p:grpSpPr>
          <a:xfrm>
            <a:off x="5982642" y="380481"/>
            <a:ext cx="6322716" cy="1029492"/>
            <a:chOff x="3467296" y="704160"/>
            <a:chExt cx="4990904" cy="792769"/>
          </a:xfrm>
        </p:grpSpPr>
        <p:pic>
          <p:nvPicPr>
            <p:cNvPr id="4" name="图片 30">
              <a:extLst>
                <a:ext uri="{FF2B5EF4-FFF2-40B4-BE49-F238E27FC236}">
                  <a16:creationId xmlns:a16="http://schemas.microsoft.com/office/drawing/2014/main" id="{A472E68F-DDA7-91C1-58C4-9E2F2A3F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6" name="文本框 32">
              <a:extLst>
                <a:ext uri="{FF2B5EF4-FFF2-40B4-BE49-F238E27FC236}">
                  <a16:creationId xmlns:a16="http://schemas.microsoft.com/office/drawing/2014/main" id="{5590A36E-58A2-29F1-8FB2-29259EAFC2C7}"/>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14A5751-7BFF-7F37-BA2E-97A78C7D32D4}"/>
              </a:ext>
            </a:extLst>
          </p:cNvPr>
          <p:cNvGrpSpPr/>
          <p:nvPr/>
        </p:nvGrpSpPr>
        <p:grpSpPr>
          <a:xfrm>
            <a:off x="533400" y="1245004"/>
            <a:ext cx="17099272" cy="3082311"/>
            <a:chOff x="533400" y="1245004"/>
            <a:chExt cx="17099272" cy="3082311"/>
          </a:xfrm>
        </p:grpSpPr>
        <p:grpSp>
          <p:nvGrpSpPr>
            <p:cNvPr id="14" name="Group 13">
              <a:extLst>
                <a:ext uri="{FF2B5EF4-FFF2-40B4-BE49-F238E27FC236}">
                  <a16:creationId xmlns:a16="http://schemas.microsoft.com/office/drawing/2014/main" id="{D1A74FAE-6D5A-7664-C656-7313BE423859}"/>
                </a:ext>
              </a:extLst>
            </p:cNvPr>
            <p:cNvGrpSpPr/>
            <p:nvPr/>
          </p:nvGrpSpPr>
          <p:grpSpPr>
            <a:xfrm>
              <a:off x="533400" y="1245004"/>
              <a:ext cx="17084282" cy="3082311"/>
              <a:chOff x="1200756" y="2191155"/>
              <a:chExt cx="17084282" cy="2842574"/>
            </a:xfrm>
          </p:grpSpPr>
          <p:sp>
            <p:nvSpPr>
              <p:cNvPr id="16" name="Rectangle: Rounded Corners 15">
                <a:extLst>
                  <a:ext uri="{FF2B5EF4-FFF2-40B4-BE49-F238E27FC236}">
                    <a16:creationId xmlns:a16="http://schemas.microsoft.com/office/drawing/2014/main" id="{52A94E7B-AB46-9827-1B39-66D05A60FE9E}"/>
                  </a:ext>
                </a:extLst>
              </p:cNvPr>
              <p:cNvSpPr/>
              <p:nvPr/>
            </p:nvSpPr>
            <p:spPr>
              <a:xfrm>
                <a:off x="1709960" y="2611593"/>
                <a:ext cx="16575078" cy="2422136"/>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DBCB4A1-EAD8-5B48-D126-3338C656C6EB}"/>
                  </a:ext>
                </a:extLst>
              </p:cNvPr>
              <p:cNvPicPr>
                <a:picLocks noChangeAspect="1"/>
              </p:cNvPicPr>
              <p:nvPr/>
            </p:nvPicPr>
            <p:blipFill>
              <a:blip r:embed="rId6"/>
              <a:stretch>
                <a:fillRect/>
              </a:stretch>
            </p:blipFill>
            <p:spPr>
              <a:xfrm>
                <a:off x="1200756" y="2191155"/>
                <a:ext cx="1536192" cy="1584960"/>
              </a:xfrm>
              <a:prstGeom prst="rect">
                <a:avLst/>
              </a:prstGeom>
            </p:spPr>
          </p:pic>
          <p:sp>
            <p:nvSpPr>
              <p:cNvPr id="21" name="Oval 20">
                <a:extLst>
                  <a:ext uri="{FF2B5EF4-FFF2-40B4-BE49-F238E27FC236}">
                    <a16:creationId xmlns:a16="http://schemas.microsoft.com/office/drawing/2014/main" id="{2B8B5205-35F9-01FE-15B5-B4B168393475}"/>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4</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D23F05-AEA5-F128-FDC0-DCDD3DD79FC4}"/>
                    </a:ext>
                  </a:extLst>
                </p:cNvPr>
                <p:cNvSpPr txBox="1"/>
                <p:nvPr/>
              </p:nvSpPr>
              <p:spPr>
                <a:xfrm>
                  <a:off x="1249672" y="1790700"/>
                  <a:ext cx="16383000" cy="2460417"/>
                </a:xfrm>
                <a:prstGeom prst="rect">
                  <a:avLst/>
                </a:prstGeom>
                <a:noFill/>
              </p:spPr>
              <p:txBody>
                <a:bodyPr wrap="square" rtlCol="0">
                  <a:spAutoFit/>
                </a:bodyPr>
                <a:lstStyle/>
                <a:p>
                  <a:r>
                    <a:rPr lang="en-US" sz="4400" b="1">
                      <a:effectLst/>
                      <a:latin typeface="Times New Roman" panose="02020603050405020304" pitchFamily="18" charset="0"/>
                      <a:ea typeface="Aptos" panose="020B0004020202020204" pitchFamily="34" charset="0"/>
                      <a:cs typeface="Times New Roman" panose="02020603050405020304" pitchFamily="18" charset="0"/>
                    </a:rPr>
                    <a:t>      Mỗi biểu thức sau có phải là một căn thức bậc ba hay không?</a:t>
                  </a:r>
                  <a:endParaRPr lang="en-US" sz="4400" b="1">
                    <a:effectLst/>
                    <a:latin typeface="Georgia" panose="02040502050405020303" pitchFamily="18" charset="0"/>
                    <a:ea typeface="Aptos" panose="020B0004020202020204" pitchFamily="34" charset="0"/>
                    <a:cs typeface="Times New Roman" panose="02020603050405020304" pitchFamily="18" charset="0"/>
                  </a:endParaRPr>
                </a:p>
                <a:p>
                  <a:r>
                    <a:rPr lang="en-US" sz="4800">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f>
                        <m:f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800">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D23F05-AEA5-F128-FDC0-DCDD3DD79FC4}"/>
                    </a:ext>
                  </a:extLst>
                </p:cNvPr>
                <p:cNvSpPr txBox="1">
                  <a:spLocks noRot="1" noChangeAspect="1" noMove="1" noResize="1" noEditPoints="1" noAdjustHandles="1" noChangeArrowheads="1" noChangeShapeType="1" noTextEdit="1"/>
                </p:cNvSpPr>
                <p:nvPr/>
              </p:nvSpPr>
              <p:spPr>
                <a:xfrm>
                  <a:off x="1249672" y="1790700"/>
                  <a:ext cx="16383000" cy="2460417"/>
                </a:xfrm>
                <a:prstGeom prst="rect">
                  <a:avLst/>
                </a:prstGeom>
                <a:blipFill>
                  <a:blip r:embed="rId7"/>
                  <a:stretch>
                    <a:fillRect t="-49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9C7033-C5DF-958A-B73E-3CF86DF31621}"/>
                  </a:ext>
                </a:extLst>
              </p:cNvPr>
              <p:cNvSpPr txBox="1"/>
              <p:nvPr/>
            </p:nvSpPr>
            <p:spPr>
              <a:xfrm>
                <a:off x="838200" y="5334137"/>
                <a:ext cx="16916400" cy="799963"/>
              </a:xfrm>
              <a:prstGeom prst="rect">
                <a:avLst/>
              </a:prstGeom>
              <a:noFill/>
            </p:spPr>
            <p:txBody>
              <a:bodyPr wrap="square" rtlCol="0">
                <a:spAutoFit/>
              </a:bodyPr>
              <a:lstStyle/>
              <a:p>
                <a:pPr algn="just"/>
                <a:r>
                  <a:rPr lang="en-US" sz="40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e>
                    </m:rad>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oMath>
                </a14:m>
                <a:r>
                  <a:rPr lang="en-US" sz="4000">
                    <a:effectLst/>
                    <a:latin typeface="Times New Roman" panose="02020603050405020304" pitchFamily="18" charset="0"/>
                    <a:ea typeface="Aptos" panose="020B0004020202020204" pitchFamily="34" charset="0"/>
                  </a:rPr>
                  <a:t> 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6" name="TextBox 25">
                <a:extLst>
                  <a:ext uri="{FF2B5EF4-FFF2-40B4-BE49-F238E27FC236}">
                    <a16:creationId xmlns:a16="http://schemas.microsoft.com/office/drawing/2014/main" id="{AE9C7033-C5DF-958A-B73E-3CF86DF31621}"/>
                  </a:ext>
                </a:extLst>
              </p:cNvPr>
              <p:cNvSpPr txBox="1">
                <a:spLocks noRot="1" noChangeAspect="1" noMove="1" noResize="1" noEditPoints="1" noAdjustHandles="1" noChangeArrowheads="1" noChangeShapeType="1" noTextEdit="1"/>
              </p:cNvSpPr>
              <p:nvPr/>
            </p:nvSpPr>
            <p:spPr>
              <a:xfrm>
                <a:off x="838200" y="5334137"/>
                <a:ext cx="16916400" cy="799963"/>
              </a:xfrm>
              <a:prstGeom prst="rect">
                <a:avLst/>
              </a:prstGeom>
              <a:blipFill>
                <a:blip r:embed="rId8"/>
                <a:stretch>
                  <a:fillRect l="-1297" t="-3817" r="-577" b="-305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4A06F21-C251-8AD0-1127-759ACFE48ABA}"/>
                  </a:ext>
                </a:extLst>
              </p:cNvPr>
              <p:cNvSpPr txBox="1"/>
              <p:nvPr/>
            </p:nvSpPr>
            <p:spPr>
              <a:xfrm>
                <a:off x="838200" y="6438900"/>
                <a:ext cx="16916400" cy="1595437"/>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b</a:t>
                </a:r>
                <a:r>
                  <a:rPr lang="en-US" sz="40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oMath>
                </a14:m>
                <a:r>
                  <a:rPr lang="en-US" sz="44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7" name="TextBox 26">
                <a:extLst>
                  <a:ext uri="{FF2B5EF4-FFF2-40B4-BE49-F238E27FC236}">
                    <a16:creationId xmlns:a16="http://schemas.microsoft.com/office/drawing/2014/main" id="{C4A06F21-C251-8AD0-1127-759ACFE48ABA}"/>
                  </a:ext>
                </a:extLst>
              </p:cNvPr>
              <p:cNvSpPr txBox="1">
                <a:spLocks noRot="1" noChangeAspect="1" noMove="1" noResize="1" noEditPoints="1" noAdjustHandles="1" noChangeArrowheads="1" noChangeShapeType="1" noTextEdit="1"/>
              </p:cNvSpPr>
              <p:nvPr/>
            </p:nvSpPr>
            <p:spPr>
              <a:xfrm>
                <a:off x="838200" y="6438900"/>
                <a:ext cx="16916400" cy="1595437"/>
              </a:xfrm>
              <a:prstGeom prst="rect">
                <a:avLst/>
              </a:prstGeom>
              <a:blipFill>
                <a:blip r:embed="rId9"/>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3523B2-9F52-4CC1-4910-F953404FC4E9}"/>
                  </a:ext>
                </a:extLst>
              </p:cNvPr>
              <p:cNvSpPr txBox="1"/>
              <p:nvPr/>
            </p:nvSpPr>
            <p:spPr>
              <a:xfrm>
                <a:off x="838200" y="8191500"/>
                <a:ext cx="12422514" cy="1159485"/>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c</a:t>
                </a:r>
                <a:r>
                  <a:rPr lang="en-US" sz="4000">
                    <a:effectLst/>
                    <a:latin typeface="Times New Roman" panose="02020603050405020304" pitchFamily="18" charset="0"/>
                    <a:ea typeface="Aptos" panose="020B0004020202020204" pitchFamily="34" charset="0"/>
                  </a:rPr>
                  <a:t>) Biểu thức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không là căn thức bậc ba </a:t>
                </a:r>
                <a:endParaRPr lang="en-US" sz="4000"/>
              </a:p>
            </p:txBody>
          </p:sp>
        </mc:Choice>
        <mc:Fallback xmlns="">
          <p:sp>
            <p:nvSpPr>
              <p:cNvPr id="28" name="TextBox 27">
                <a:extLst>
                  <a:ext uri="{FF2B5EF4-FFF2-40B4-BE49-F238E27FC236}">
                    <a16:creationId xmlns:a16="http://schemas.microsoft.com/office/drawing/2014/main" id="{D23523B2-9F52-4CC1-4910-F953404FC4E9}"/>
                  </a:ext>
                </a:extLst>
              </p:cNvPr>
              <p:cNvSpPr txBox="1">
                <a:spLocks noRot="1" noChangeAspect="1" noMove="1" noResize="1" noEditPoints="1" noAdjustHandles="1" noChangeArrowheads="1" noChangeShapeType="1" noTextEdit="1"/>
              </p:cNvSpPr>
              <p:nvPr/>
            </p:nvSpPr>
            <p:spPr>
              <a:xfrm>
                <a:off x="838200" y="8191500"/>
                <a:ext cx="12422514" cy="1159485"/>
              </a:xfrm>
              <a:prstGeom prst="rect">
                <a:avLst/>
              </a:prstGeom>
              <a:blipFill>
                <a:blip r:embed="rId10"/>
                <a:stretch>
                  <a:fillRect l="-1767" b="-5263"/>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772400" y="3543300"/>
            <a:ext cx="1981200" cy="12192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381000" y="8620908"/>
            <a:ext cx="1066800" cy="1147096"/>
          </a:xfrm>
          <a:prstGeom prst="rect">
            <a:avLst/>
          </a:prstGeom>
        </p:spPr>
      </p:pic>
      <p:pic>
        <p:nvPicPr>
          <p:cNvPr id="44" name="Picture 43"/>
          <p:cNvPicPr>
            <a:picLocks noChangeAspect="1"/>
          </p:cNvPicPr>
          <p:nvPr/>
        </p:nvPicPr>
        <p:blipFill>
          <a:blip r:embed="rId5"/>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510025" y="1509596"/>
            <a:ext cx="2351175" cy="814504"/>
          </a:xfrm>
          <a:prstGeom prst="roundRect">
            <a:avLst>
              <a:gd name="adj" fmla="val 16667"/>
            </a:avLst>
          </a:prstGeom>
          <a:solidFill>
            <a:srgbClr val="FFFF00"/>
          </a:solidFill>
          <a:ln w="38100" cap="flat" cmpd="sng">
            <a:solidFill>
              <a:srgbClr val="7030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000" b="1" i="0"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000" b="1" i="0" u="none" strike="noStrike" kern="1200" cap="none" spc="0" normalizeH="0" baseline="0" noProof="0">
                <a:ln>
                  <a:noFill/>
                </a:ln>
                <a:solidFill>
                  <a:srgbClr val="FF0000"/>
                </a:solidFill>
                <a:effectLst/>
                <a:uLnTx/>
                <a:uFillTx/>
                <a:latin typeface="Arial"/>
                <a:ea typeface="Arial"/>
                <a:cs typeface="Arial"/>
                <a:sym typeface="Arial"/>
              </a:rPr>
              <a:t> 6</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986F58-6EAA-D8F6-B5EB-21F93E19F440}"/>
                  </a:ext>
                </a:extLst>
              </p:cNvPr>
              <p:cNvSpPr txBox="1"/>
              <p:nvPr/>
            </p:nvSpPr>
            <p:spPr>
              <a:xfrm>
                <a:off x="3429000" y="1487883"/>
                <a:ext cx="12420600" cy="1861985"/>
              </a:xfrm>
              <a:prstGeom prst="rect">
                <a:avLst/>
              </a:prstGeom>
              <a:noFill/>
            </p:spPr>
            <p:txBody>
              <a:bodyPr wrap="square" rtlCol="0">
                <a:spAutoFit/>
              </a:bodyPr>
              <a:lstStyle/>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C2986F58-6EAA-D8F6-B5EB-21F93E19F440}"/>
                  </a:ext>
                </a:extLst>
              </p:cNvPr>
              <p:cNvSpPr txBox="1">
                <a:spLocks noRot="1" noChangeAspect="1" noMove="1" noResize="1" noEditPoints="1" noAdjustHandles="1" noChangeArrowheads="1" noChangeShapeType="1" noTextEdit="1"/>
              </p:cNvSpPr>
              <p:nvPr/>
            </p:nvSpPr>
            <p:spPr>
              <a:xfrm>
                <a:off x="3429000" y="1487883"/>
                <a:ext cx="12420600" cy="1861985"/>
              </a:xfrm>
              <a:prstGeom prst="rect">
                <a:avLst/>
              </a:prstGeom>
              <a:blipFill>
                <a:blip r:embed="rId8"/>
                <a:stretch>
                  <a:fillRect l="-2258" t="-327"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22CCE2E-9C0B-CABB-623E-BE076A78DF57}"/>
              </a:ext>
            </a:extLst>
          </p:cNvPr>
          <p:cNvGrpSpPr/>
          <p:nvPr/>
        </p:nvGrpSpPr>
        <p:grpSpPr>
          <a:xfrm>
            <a:off x="5684519" y="342900"/>
            <a:ext cx="6591104" cy="792769"/>
            <a:chOff x="3467296" y="704160"/>
            <a:chExt cx="4990904" cy="792769"/>
          </a:xfrm>
        </p:grpSpPr>
        <p:pic>
          <p:nvPicPr>
            <p:cNvPr id="6" name="图片 30">
              <a:extLst>
                <a:ext uri="{FF2B5EF4-FFF2-40B4-BE49-F238E27FC236}">
                  <a16:creationId xmlns:a16="http://schemas.microsoft.com/office/drawing/2014/main" id="{BE9D2E44-2D92-8A06-2B6D-246725E3B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7" name="文本框 32">
              <a:extLst>
                <a:ext uri="{FF2B5EF4-FFF2-40B4-BE49-F238E27FC236}">
                  <a16:creationId xmlns:a16="http://schemas.microsoft.com/office/drawing/2014/main" id="{5F7AA71E-5C33-560F-44AE-271678AC780B}"/>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951598"/>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951598"/>
                <a:ext cx="11277600" cy="830997"/>
              </a:xfrm>
              <a:prstGeom prst="rect">
                <a:avLst/>
              </a:prstGeom>
              <a:blipFill>
                <a:blip r:embed="rId10"/>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4838700" y="5962883"/>
                <a:ext cx="7848600" cy="9867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4838700" y="5962883"/>
                <a:ext cx="7848600" cy="9867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7200900"/>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7200900"/>
                <a:ext cx="11277600" cy="830997"/>
              </a:xfrm>
              <a:prstGeom prst="rect">
                <a:avLst/>
              </a:prstGeom>
              <a:blipFill>
                <a:blip r:embed="rId12"/>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6C24FC-4C65-30FE-9FBB-7F363319FCFD}"/>
                  </a:ext>
                </a:extLst>
              </p:cNvPr>
              <p:cNvSpPr txBox="1"/>
              <p:nvPr/>
            </p:nvSpPr>
            <p:spPr>
              <a:xfrm>
                <a:off x="4816215" y="8214191"/>
                <a:ext cx="7848600" cy="922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56C24FC-4C65-30FE-9FBB-7F363319FCFD}"/>
                  </a:ext>
                </a:extLst>
              </p:cNvPr>
              <p:cNvSpPr txBox="1">
                <a:spLocks noRot="1" noChangeAspect="1" noMove="1" noResize="1" noEditPoints="1" noAdjustHandles="1" noChangeArrowheads="1" noChangeShapeType="1" noTextEdit="1"/>
              </p:cNvSpPr>
              <p:nvPr/>
            </p:nvSpPr>
            <p:spPr>
              <a:xfrm>
                <a:off x="4816215" y="8214191"/>
                <a:ext cx="7848600" cy="92249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
                                        <p:tgtEl>
                                          <p:spTgt spid="12"/>
                                        </p:tgtEl>
                                      </p:cBhvr>
                                    </p:animEffect>
                                    <p:anim calcmode="lin" valueType="num">
                                      <p:cBhvr>
                                        <p:cTn id="44" dur="400" fill="hold"/>
                                        <p:tgtEl>
                                          <p:spTgt spid="12"/>
                                        </p:tgtEl>
                                        <p:attrNameLst>
                                          <p:attrName>ppt_x</p:attrName>
                                        </p:attrNameLst>
                                      </p:cBhvr>
                                      <p:tavLst>
                                        <p:tav tm="0">
                                          <p:val>
                                            <p:strVal val="#ppt_x"/>
                                          </p:val>
                                        </p:tav>
                                        <p:tav tm="100000">
                                          <p:val>
                                            <p:strVal val="#ppt_x"/>
                                          </p:val>
                                        </p:tav>
                                      </p:tavLst>
                                    </p:anim>
                                    <p:anim calcmode="lin" valueType="num">
                                      <p:cBhvr>
                                        <p:cTn id="45" dur="400" fill="hold"/>
                                        <p:tgtEl>
                                          <p:spTgt spid="1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07;p14"/>
          <p:cNvSpPr txBox="1"/>
          <p:nvPr/>
        </p:nvSpPr>
        <p:spPr>
          <a:xfrm>
            <a:off x="7772400" y="3619500"/>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0" name="Picture 5"/>
          <p:cNvPicPr>
            <a:picLocks noChangeAspect="1"/>
          </p:cNvPicPr>
          <p:nvPr/>
        </p:nvPicPr>
        <p:blipFill>
          <a:blip r:embed="rId3"/>
          <a:srcRect/>
          <a:stretch>
            <a:fillRect/>
          </a:stretch>
        </p:blipFill>
        <p:spPr>
          <a:xfrm>
            <a:off x="381000" y="8949404"/>
            <a:ext cx="1066800" cy="1147096"/>
          </a:xfrm>
          <a:prstGeom prst="rect">
            <a:avLst/>
          </a:prstGeom>
        </p:spPr>
      </p:pic>
      <p:pic>
        <p:nvPicPr>
          <p:cNvPr id="44" name="Picture 43"/>
          <p:cNvPicPr>
            <a:picLocks noChangeAspect="1"/>
          </p:cNvPicPr>
          <p:nvPr/>
        </p:nvPicPr>
        <p:blipFill>
          <a:blip r:embed="rId4"/>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5"/>
          <a:stretch>
            <a:fillRect/>
          </a:stretch>
        </p:blipFill>
        <p:spPr>
          <a:xfrm rot="381531">
            <a:off x="16336988" y="52512"/>
            <a:ext cx="1640817" cy="16854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405196"/>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405196"/>
                <a:ext cx="11277600" cy="830997"/>
              </a:xfrm>
              <a:prstGeom prst="rect">
                <a:avLst/>
              </a:prstGeom>
              <a:blipFill>
                <a:blip r:embed="rId6"/>
                <a:stretch>
                  <a:fillRect l="-2432"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10877550" y="4155639"/>
                <a:ext cx="3390900" cy="1046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𝟑</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10877550" y="4155639"/>
                <a:ext cx="3390900" cy="10460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62411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6241199"/>
                <a:ext cx="11277600" cy="830997"/>
              </a:xfrm>
              <a:prstGeom prst="rect">
                <a:avLst/>
              </a:prstGeom>
              <a:blipFill>
                <a:blip r:embed="rId8"/>
                <a:stretch>
                  <a:fillRect l="-2432" t="-16176" b="-3897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2A57BF8-7D76-2DA5-71BE-EC5A20745D7B}"/>
              </a:ext>
            </a:extLst>
          </p:cNvPr>
          <p:cNvGrpSpPr/>
          <p:nvPr/>
        </p:nvGrpSpPr>
        <p:grpSpPr>
          <a:xfrm>
            <a:off x="5982642" y="342900"/>
            <a:ext cx="6322716" cy="1029492"/>
            <a:chOff x="3467296" y="704160"/>
            <a:chExt cx="4990904" cy="792769"/>
          </a:xfrm>
        </p:grpSpPr>
        <p:pic>
          <p:nvPicPr>
            <p:cNvPr id="5" name="图片 30">
              <a:extLst>
                <a:ext uri="{FF2B5EF4-FFF2-40B4-BE49-F238E27FC236}">
                  <a16:creationId xmlns:a16="http://schemas.microsoft.com/office/drawing/2014/main" id="{75B5A3DA-6E03-AF6E-6368-3BB852848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D9941755-1419-95BA-7CBA-B6BB7E21FF6F}"/>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id="{E96EFAE3-15C9-4CBE-FDC3-5B4CB2965E93}"/>
              </a:ext>
            </a:extLst>
          </p:cNvPr>
          <p:cNvGrpSpPr/>
          <p:nvPr/>
        </p:nvGrpSpPr>
        <p:grpSpPr>
          <a:xfrm>
            <a:off x="503108" y="1047674"/>
            <a:ext cx="17062570" cy="2458045"/>
            <a:chOff x="503108" y="964307"/>
            <a:chExt cx="17062570" cy="2458045"/>
          </a:xfrm>
        </p:grpSpPr>
        <p:sp>
          <p:nvSpPr>
            <p:cNvPr id="21" name="Rectangle: Rounded Corners 20">
              <a:extLst>
                <a:ext uri="{FF2B5EF4-FFF2-40B4-BE49-F238E27FC236}">
                  <a16:creationId xmlns:a16="http://schemas.microsoft.com/office/drawing/2014/main" id="{F2FBC767-85C9-7B88-6503-D630F8A75C2A}"/>
                </a:ext>
              </a:extLst>
            </p:cNvPr>
            <p:cNvSpPr/>
            <p:nvPr/>
          </p:nvSpPr>
          <p:spPr>
            <a:xfrm>
              <a:off x="990600" y="1439814"/>
              <a:ext cx="16575078" cy="1982538"/>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86F7236-8661-4F28-1484-0BDD35D0CF91}"/>
                </a:ext>
              </a:extLst>
            </p:cNvPr>
            <p:cNvGrpSpPr/>
            <p:nvPr/>
          </p:nvGrpSpPr>
          <p:grpSpPr>
            <a:xfrm>
              <a:off x="503108" y="964307"/>
              <a:ext cx="16981223" cy="2225603"/>
              <a:chOff x="-36388" y="-125080"/>
              <a:chExt cx="16981223" cy="2225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629A16-C069-7D1B-F44A-2CC338C10FD0}"/>
                      </a:ext>
                    </a:extLst>
                  </p:cNvPr>
                  <p:cNvSpPr txBox="1"/>
                  <p:nvPr/>
                </p:nvSpPr>
                <p:spPr>
                  <a:xfrm>
                    <a:off x="1458135" y="332410"/>
                    <a:ext cx="15486700" cy="1768113"/>
                  </a:xfrm>
                  <a:prstGeom prst="rect">
                    <a:avLst/>
                  </a:prstGeom>
                  <a:noFill/>
                </p:spPr>
                <p:txBody>
                  <a:bodyPr wrap="square" rtlCol="0">
                    <a:spAutoFit/>
                  </a:bodyPr>
                  <a:lstStyle/>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Tính giá trị của </a:t>
                    </a:r>
                    <a14:m>
                      <m:oMath xmlns:m="http://schemas.openxmlformats.org/officeDocument/2006/math">
                        <m:rad>
                          <m:radPr>
                            <m:ctrlP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400" b="1" i="1" smtClean="0">
                                    <a:solidFill>
                                      <a:srgbClr val="0000FF"/>
                                    </a:solidFill>
                                    <a:effectLst/>
                                    <a:latin typeface="Cambria Math" panose="02040503050406030204" pitchFamily="18" charset="0"/>
                                    <a:cs typeface="Times New Roman" panose="02020603050405020304" pitchFamily="18" charset="0"/>
                                  </a:rPr>
                                </m:ctrlPr>
                              </m:sSupPr>
                              <m:e>
                                <m:r>
                                  <a:rPr lang="en-US" sz="4400" b="1" i="1" smtClean="0">
                                    <a:solidFill>
                                      <a:srgbClr val="0000FF"/>
                                    </a:solidFill>
                                    <a:effectLst/>
                                    <a:latin typeface="Cambria Math" panose="02040503050406030204" pitchFamily="18" charset="0"/>
                                    <a:cs typeface="Times New Roman" panose="02020603050405020304" pitchFamily="18" charset="0"/>
                                  </a:rPr>
                                  <m:t>𝒙</m:t>
                                </m:r>
                              </m:e>
                              <m:sup>
                                <m:r>
                                  <a:rPr lang="en-US" sz="4400" b="1" i="1" smtClean="0">
                                    <a:solidFill>
                                      <a:srgbClr val="0000FF"/>
                                    </a:solidFill>
                                    <a:effectLst/>
                                    <a:latin typeface="Cambria Math" panose="02040503050406030204" pitchFamily="18" charset="0"/>
                                    <a:cs typeface="Times New Roman" panose="02020603050405020304" pitchFamily="18" charset="0"/>
                                  </a:rPr>
                                  <m:t>𝟑</m:t>
                                </m:r>
                              </m:sup>
                            </m:sSup>
                          </m:e>
                        </m:rad>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C629A16-C069-7D1B-F44A-2CC338C10FD0}"/>
                      </a:ext>
                    </a:extLst>
                  </p:cNvPr>
                  <p:cNvSpPr txBox="1">
                    <a:spLocks noRot="1" noChangeAspect="1" noMove="1" noResize="1" noEditPoints="1" noAdjustHandles="1" noChangeArrowheads="1" noChangeShapeType="1" noTextEdit="1"/>
                  </p:cNvSpPr>
                  <p:nvPr/>
                </p:nvSpPr>
                <p:spPr>
                  <a:xfrm>
                    <a:off x="1458135" y="332410"/>
                    <a:ext cx="15486700" cy="1768113"/>
                  </a:xfrm>
                  <a:prstGeom prst="rect">
                    <a:avLst/>
                  </a:prstGeom>
                  <a:blipFill>
                    <a:blip r:embed="rId10"/>
                    <a:stretch>
                      <a:fillRect l="-1614" b="-1586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266EF38-6B3E-63B1-3471-45CF0EB07B1D}"/>
                  </a:ext>
                </a:extLst>
              </p:cNvPr>
              <p:cNvPicPr>
                <a:picLocks noChangeAspect="1"/>
              </p:cNvPicPr>
              <p:nvPr/>
            </p:nvPicPr>
            <p:blipFill>
              <a:blip r:embed="rId11"/>
              <a:stretch>
                <a:fillRect/>
              </a:stretch>
            </p:blipFill>
            <p:spPr>
              <a:xfrm>
                <a:off x="-36388" y="-125080"/>
                <a:ext cx="1536192" cy="1718632"/>
              </a:xfrm>
              <a:prstGeom prst="rect">
                <a:avLst/>
              </a:prstGeom>
            </p:spPr>
          </p:pic>
          <p:sp>
            <p:nvSpPr>
              <p:cNvPr id="23" name="Oval 22">
                <a:extLst>
                  <a:ext uri="{FF2B5EF4-FFF2-40B4-BE49-F238E27FC236}">
                    <a16:creationId xmlns:a16="http://schemas.microsoft.com/office/drawing/2014/main" id="{8D06EE0A-3282-E232-3C9E-4EDEDC1AD3AF}"/>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5</a:t>
                </a:r>
              </a:p>
            </p:txBody>
          </p:sp>
        </p:gr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65F607-A7F4-E0A3-C5DA-4A8A3D724776}"/>
                  </a:ext>
                </a:extLst>
              </p:cNvPr>
              <p:cNvSpPr txBox="1"/>
              <p:nvPr/>
            </p:nvSpPr>
            <p:spPr>
              <a:xfrm>
                <a:off x="11201400" y="5476759"/>
                <a:ext cx="5181600"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𝟐</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B65F607-A7F4-E0A3-C5DA-4A8A3D724776}"/>
                  </a:ext>
                </a:extLst>
              </p:cNvPr>
              <p:cNvSpPr txBox="1">
                <a:spLocks noRot="1" noChangeAspect="1" noMove="1" noResize="1" noEditPoints="1" noAdjustHandles="1" noChangeArrowheads="1" noChangeShapeType="1" noTextEdit="1"/>
              </p:cNvSpPr>
              <p:nvPr/>
            </p:nvSpPr>
            <p:spPr>
              <a:xfrm>
                <a:off x="11201400" y="5476759"/>
                <a:ext cx="5181600" cy="1595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6B5134-A2E2-C6C0-3254-ABE3FF45306D}"/>
                  </a:ext>
                </a:extLst>
              </p:cNvPr>
              <p:cNvSpPr txBox="1"/>
              <p:nvPr/>
            </p:nvSpPr>
            <p:spPr>
              <a:xfrm>
                <a:off x="1271204" y="79838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c</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56B5134-A2E2-C6C0-3254-ABE3FF45306D}"/>
                  </a:ext>
                </a:extLst>
              </p:cNvPr>
              <p:cNvSpPr txBox="1">
                <a:spLocks noRot="1" noChangeAspect="1" noMove="1" noResize="1" noEditPoints="1" noAdjustHandles="1" noChangeArrowheads="1" noChangeShapeType="1" noTextEdit="1"/>
              </p:cNvSpPr>
              <p:nvPr/>
            </p:nvSpPr>
            <p:spPr>
              <a:xfrm>
                <a:off x="1271204" y="7983899"/>
                <a:ext cx="11277600" cy="830997"/>
              </a:xfrm>
              <a:prstGeom prst="rect">
                <a:avLst/>
              </a:prstGeom>
              <a:blipFill>
                <a:blip r:embed="rId13"/>
                <a:stretch>
                  <a:fillRect l="-2486"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4372AC-9C3F-13B0-92AD-F13D87EF0602}"/>
                  </a:ext>
                </a:extLst>
              </p:cNvPr>
              <p:cNvSpPr txBox="1"/>
              <p:nvPr/>
            </p:nvSpPr>
            <p:spPr>
              <a:xfrm>
                <a:off x="11658600" y="7397787"/>
                <a:ext cx="5381297"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𝟏𝟎</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74372AC-9C3F-13B0-92AD-F13D87EF0602}"/>
                  </a:ext>
                </a:extLst>
              </p:cNvPr>
              <p:cNvSpPr txBox="1">
                <a:spLocks noRot="1" noChangeAspect="1" noMove="1" noResize="1" noEditPoints="1" noAdjustHandles="1" noChangeArrowheads="1" noChangeShapeType="1" noTextEdit="1"/>
              </p:cNvSpPr>
              <p:nvPr/>
            </p:nvSpPr>
            <p:spPr>
              <a:xfrm>
                <a:off x="11658600" y="7397787"/>
                <a:ext cx="5381297" cy="1595437"/>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9132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
                                        <p:tgtEl>
                                          <p:spTgt spid="26"/>
                                        </p:tgtEl>
                                      </p:cBhvr>
                                    </p:animEffect>
                                    <p:anim calcmode="lin" valueType="num">
                                      <p:cBhvr>
                                        <p:cTn id="49" dur="400" fill="hold"/>
                                        <p:tgtEl>
                                          <p:spTgt spid="26"/>
                                        </p:tgtEl>
                                        <p:attrNameLst>
                                          <p:attrName>ppt_x</p:attrName>
                                        </p:attrNameLst>
                                      </p:cBhvr>
                                      <p:tavLst>
                                        <p:tav tm="0">
                                          <p:val>
                                            <p:strVal val="#ppt_x"/>
                                          </p:val>
                                        </p:tav>
                                        <p:tav tm="100000">
                                          <p:val>
                                            <p:strVal val="#ppt_x"/>
                                          </p:val>
                                        </p:tav>
                                      </p:tavLst>
                                    </p:anim>
                                    <p:anim calcmode="lin" valueType="num">
                                      <p:cBhvr>
                                        <p:cTn id="50" dur="400" fill="hold"/>
                                        <p:tgtEl>
                                          <p:spTgt spid="26"/>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Righ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2"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274200" y="3695700"/>
            <a:ext cx="1946000" cy="10668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45" name="Picture 44"/>
          <p:cNvPicPr>
            <a:picLocks noChangeAspect="1"/>
          </p:cNvPicPr>
          <p:nvPr/>
        </p:nvPicPr>
        <p:blipFill>
          <a:blip r:embed="rId4"/>
          <a:stretch>
            <a:fillRect/>
          </a:stretch>
        </p:blipFill>
        <p:spPr>
          <a:xfrm rot="2032777">
            <a:off x="17246875" y="-166369"/>
            <a:ext cx="1640817" cy="1685431"/>
          </a:xfrm>
          <a:prstGeom prst="rect">
            <a:avLst/>
          </a:prstGeom>
        </p:spPr>
      </p:pic>
      <p:grpSp>
        <p:nvGrpSpPr>
          <p:cNvPr id="11" name="Group 10">
            <a:extLst>
              <a:ext uri="{FF2B5EF4-FFF2-40B4-BE49-F238E27FC236}">
                <a16:creationId xmlns:a16="http://schemas.microsoft.com/office/drawing/2014/main" id="{83100805-50C8-41F6-2E9A-768A6369F2B9}"/>
              </a:ext>
            </a:extLst>
          </p:cNvPr>
          <p:cNvGrpSpPr/>
          <p:nvPr/>
        </p:nvGrpSpPr>
        <p:grpSpPr>
          <a:xfrm>
            <a:off x="531040" y="876300"/>
            <a:ext cx="16962120" cy="3299942"/>
            <a:chOff x="533400" y="160399"/>
            <a:chExt cx="16962120" cy="3299942"/>
          </a:xfrm>
        </p:grpSpPr>
        <p:pic>
          <p:nvPicPr>
            <p:cNvPr id="4" name="Picture 3" descr="A blue and green logo with white numbers and gears&#10;&#10;Description automatically generated">
              <a:extLst>
                <a:ext uri="{FF2B5EF4-FFF2-40B4-BE49-F238E27FC236}">
                  <a16:creationId xmlns:a16="http://schemas.microsoft.com/office/drawing/2014/main" id="{6FE08842-2C21-F074-161B-7F961883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9144"/>
              <a:ext cx="1981200" cy="10041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FC290B-D622-AA28-E937-3768AB2696EF}"/>
                    </a:ext>
                  </a:extLst>
                </p:cNvPr>
                <p:cNvSpPr txBox="1"/>
                <p:nvPr/>
              </p:nvSpPr>
              <p:spPr>
                <a:xfrm>
                  <a:off x="792480" y="160399"/>
                  <a:ext cx="16703040" cy="3299942"/>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             Cho căn thức bậc ba </a:t>
                  </a:r>
                  <a14:m>
                    <m:oMath xmlns:m="http://schemas.openxmlformats.org/officeDocument/2006/math">
                      <m:rad>
                        <m:radPr>
                          <m:ctrlPr>
                            <a:rPr lang="en-US" sz="4400" b="1" i="1" smtClean="0">
                              <a:solidFill>
                                <a:srgbClr val="0000FF"/>
                              </a:solidFill>
                              <a:latin typeface="Cambria Math" panose="02040503050406030204" pitchFamily="18" charset="0"/>
                            </a:rPr>
                          </m:ctrlPr>
                        </m:radPr>
                        <m:deg>
                          <m:r>
                            <a:rPr lang="en-US" sz="4400" b="1" i="1">
                              <a:solidFill>
                                <a:srgbClr val="0000FF"/>
                              </a:solidFill>
                              <a:latin typeface="Cambria Math" panose="02040503050406030204" pitchFamily="18" charset="0"/>
                            </a:rPr>
                            <m:t>𝟑</m:t>
                          </m:r>
                        </m:deg>
                        <m:e>
                          <m:f>
                            <m:fPr>
                              <m:ctrlPr>
                                <a:rPr lang="en-US" sz="4400" b="1" i="1">
                                  <a:solidFill>
                                    <a:srgbClr val="0000FF"/>
                                  </a:solidFill>
                                  <a:latin typeface="Cambria Math" panose="02040503050406030204" pitchFamily="18" charset="0"/>
                                </a:rPr>
                              </m:ctrlPr>
                            </m:fPr>
                            <m:num>
                              <m:r>
                                <a:rPr lang="en-US" sz="4400" b="1" i="1">
                                  <a:solidFill>
                                    <a:srgbClr val="0000FF"/>
                                  </a:solidFill>
                                  <a:latin typeface="Cambria Math" panose="02040503050406030204" pitchFamily="18" charset="0"/>
                                </a:rPr>
                                <m:t>𝟐</m:t>
                              </m:r>
                            </m:num>
                            <m:den>
                              <m:r>
                                <a:rPr lang="en-US" sz="4400" b="1" i="1">
                                  <a:solidFill>
                                    <a:srgbClr val="0000FF"/>
                                  </a:solidFill>
                                  <a:latin typeface="Cambria Math" panose="02040503050406030204" pitchFamily="18" charset="0"/>
                                </a:rPr>
                                <m:t>𝒙</m:t>
                              </m:r>
                              <m:r>
                                <a:rPr lang="en-US" sz="4400" b="1" i="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den>
                          </m:f>
                        </m:e>
                      </m:rad>
                    </m:oMath>
                  </a14:m>
                  <a:r>
                    <a:rPr lang="en-US" sz="4400" b="1">
                      <a:latin typeface="Times New Roman" panose="02020603050405020304" pitchFamily="18" charset="0"/>
                      <a:cs typeface="Times New Roman" panose="02020603050405020304" pitchFamily="18" charset="0"/>
                    </a:rPr>
                    <a:t>. Biểu thức đó có xác định hay không tại mỗi giá trị sau?</a:t>
                  </a:r>
                </a:p>
                <a:p>
                  <a:pPr algn="just">
                    <a:lnSpc>
                      <a:spcPct val="120000"/>
                    </a:lnSpc>
                  </a:pPr>
                  <a:r>
                    <a:rPr lang="en-US" sz="4400" b="1">
                      <a:latin typeface="Times New Roman" panose="02020603050405020304" pitchFamily="18" charset="0"/>
                      <a:cs typeface="Times New Roman" panose="02020603050405020304" pitchFamily="18" charset="0"/>
                    </a:rPr>
                    <a:t>		a)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𝟏𝟕</m:t>
                      </m:r>
                    </m:oMath>
                  </a14:m>
                  <a:r>
                    <a:rPr lang="en-US" sz="4400" b="1">
                      <a:latin typeface="Times New Roman" panose="02020603050405020304" pitchFamily="18" charset="0"/>
                      <a:cs typeface="Times New Roman" panose="02020603050405020304" pitchFamily="18" charset="0"/>
                    </a:rPr>
                    <a:t>.							b)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oMath>
                  </a14:m>
                  <a:r>
                    <a:rPr lang="en-US" sz="4400" b="1">
                      <a:latin typeface="Times New Roman" panose="02020603050405020304" pitchFamily="18" charset="0"/>
                      <a:cs typeface="Times New Roman" panose="02020603050405020304" pitchFamily="18" charset="0"/>
                    </a:rPr>
                    <a:t>.</a:t>
                  </a:r>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FFC290B-D622-AA28-E937-3768AB2696EF}"/>
                    </a:ext>
                  </a:extLst>
                </p:cNvPr>
                <p:cNvSpPr txBox="1">
                  <a:spLocks noRot="1" noChangeAspect="1" noMove="1" noResize="1" noEditPoints="1" noAdjustHandles="1" noChangeArrowheads="1" noChangeShapeType="1" noTextEdit="1"/>
                </p:cNvSpPr>
                <p:nvPr/>
              </p:nvSpPr>
              <p:spPr>
                <a:xfrm>
                  <a:off x="792480" y="160399"/>
                  <a:ext cx="16703040" cy="3299942"/>
                </a:xfrm>
                <a:prstGeom prst="rect">
                  <a:avLst/>
                </a:prstGeom>
                <a:blipFill>
                  <a:blip r:embed="rId6"/>
                  <a:stretch>
                    <a:fillRect l="-1496" r="-2263" b="-8133"/>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2A2DAD2C-DE00-A3C8-3E32-93C81EA03104}"/>
              </a:ext>
            </a:extLst>
          </p:cNvPr>
          <p:cNvSpPr txBox="1"/>
          <p:nvPr/>
        </p:nvSpPr>
        <p:spPr>
          <a:xfrm>
            <a:off x="3352800" y="464166"/>
            <a:ext cx="11887200" cy="707886"/>
          </a:xfrm>
          <a:prstGeom prst="rect">
            <a:avLst/>
          </a:prstGeom>
          <a:noFill/>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ĐIỀU KIỆN XÁC ĐỊNH CỦA CĂN THỨC BẬC BA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9F3884D-FE30-D713-401C-6349245C7DA1}"/>
                  </a:ext>
                </a:extLst>
              </p:cNvPr>
              <p:cNvSpPr txBox="1"/>
              <p:nvPr/>
            </p:nvSpPr>
            <p:spPr>
              <a:xfrm>
                <a:off x="731520" y="46101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a)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17</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16</m:t>
                        </m:r>
                      </m:den>
                    </m:f>
                  </m:oMath>
                </a14:m>
                <a:r>
                  <a:rPr lang="en-US" sz="4400">
                    <a:latin typeface="Times New Roman" panose="02020603050405020304" pitchFamily="18" charset="0"/>
                    <a:cs typeface="Times New Roman" panose="02020603050405020304" pitchFamily="18" charset="0"/>
                  </a:rPr>
                  <a:t>. Vậy giá trị căn thức đó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9F3884D-FE30-D713-401C-6349245C7DA1}"/>
                  </a:ext>
                </a:extLst>
              </p:cNvPr>
              <p:cNvSpPr txBox="1">
                <a:spLocks noRot="1" noChangeAspect="1" noMove="1" noResize="1" noEditPoints="1" noAdjustHandles="1" noChangeArrowheads="1" noChangeShapeType="1" noTextEdit="1"/>
              </p:cNvSpPr>
              <p:nvPr/>
            </p:nvSpPr>
            <p:spPr>
              <a:xfrm>
                <a:off x="731520" y="4610100"/>
                <a:ext cx="16703040" cy="1988108"/>
              </a:xfrm>
              <a:prstGeom prst="rect">
                <a:avLst/>
              </a:prstGeom>
              <a:blipFill>
                <a:blip r:embed="rId7"/>
                <a:stretch>
                  <a:fillRect l="-1460" r="-1460" b="-13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1035F4-F228-8C5F-5B6F-6668595A5501}"/>
                  </a:ext>
                </a:extLst>
              </p:cNvPr>
              <p:cNvSpPr txBox="1"/>
              <p:nvPr/>
            </p:nvSpPr>
            <p:spPr>
              <a:xfrm>
                <a:off x="731520" y="64389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b)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0</m:t>
                        </m:r>
                      </m:den>
                    </m:f>
                  </m:oMath>
                </a14:m>
                <a:r>
                  <a:rPr lang="en-US" sz="4400">
                    <a:latin typeface="Times New Roman" panose="02020603050405020304" pitchFamily="18" charset="0"/>
                    <a:cs typeface="Times New Roman" panose="02020603050405020304" pitchFamily="18" charset="0"/>
                  </a:rPr>
                  <a:t> (không xác định). Vậy giá trị căn thức trên không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1035F4-F228-8C5F-5B6F-6668595A5501}"/>
                  </a:ext>
                </a:extLst>
              </p:cNvPr>
              <p:cNvSpPr txBox="1">
                <a:spLocks noRot="1" noChangeAspect="1" noMove="1" noResize="1" noEditPoints="1" noAdjustHandles="1" noChangeArrowheads="1" noChangeShapeType="1" noTextEdit="1"/>
              </p:cNvSpPr>
              <p:nvPr/>
            </p:nvSpPr>
            <p:spPr>
              <a:xfrm>
                <a:off x="731520" y="6438900"/>
                <a:ext cx="16703040" cy="1988108"/>
              </a:xfrm>
              <a:prstGeom prst="rect">
                <a:avLst/>
              </a:prstGeom>
              <a:blipFill>
                <a:blip r:embed="rId8"/>
                <a:stretch>
                  <a:fillRect l="-1460" r="-1460" b="-1380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52B352C-5409-E599-C978-51D14D58F5FE}"/>
              </a:ext>
            </a:extLst>
          </p:cNvPr>
          <p:cNvGrpSpPr/>
          <p:nvPr/>
        </p:nvGrpSpPr>
        <p:grpSpPr>
          <a:xfrm>
            <a:off x="1379348" y="8758170"/>
            <a:ext cx="16603852" cy="1013568"/>
            <a:chOff x="2555978" y="-1734015"/>
            <a:chExt cx="14325600" cy="2583312"/>
          </a:xfrm>
        </p:grpSpPr>
        <p:pic>
          <p:nvPicPr>
            <p:cNvPr id="29" name="Picture 4">
              <a:extLst>
                <a:ext uri="{FF2B5EF4-FFF2-40B4-BE49-F238E27FC236}">
                  <a16:creationId xmlns:a16="http://schemas.microsoft.com/office/drawing/2014/main" id="{E8DB6652-C842-F5A5-4033-2F706D1F13B1}"/>
                </a:ext>
              </a:extLst>
            </p:cNvPr>
            <p:cNvPicPr>
              <a:picLocks noChangeAspect="1"/>
            </p:cNvPicPr>
            <p:nvPr/>
          </p:nvPicPr>
          <p:blipFill>
            <a:blip r:embed="rId9"/>
            <a:srcRect/>
            <a:stretch>
              <a:fillRect/>
            </a:stretch>
          </p:blipFill>
          <p:spPr>
            <a:xfrm>
              <a:off x="2555978" y="-1734015"/>
              <a:ext cx="14325600" cy="2583312"/>
            </a:xfrm>
            <a:prstGeom prst="rect">
              <a:avLst/>
            </a:prstGeom>
          </p:spPr>
        </p:pic>
        <p:sp>
          <p:nvSpPr>
            <p:cNvPr id="30" name="Rectangle 29">
              <a:extLst>
                <a:ext uri="{FF2B5EF4-FFF2-40B4-BE49-F238E27FC236}">
                  <a16:creationId xmlns:a16="http://schemas.microsoft.com/office/drawing/2014/main" id="{2F42F5E1-9CB7-B4B1-8468-B5AB28A1E485}"/>
                </a:ext>
              </a:extLst>
            </p:cNvPr>
            <p:cNvSpPr/>
            <p:nvPr/>
          </p:nvSpPr>
          <p:spPr>
            <a:xfrm>
              <a:off x="2878015" y="-1581593"/>
              <a:ext cx="13849804" cy="1878078"/>
            </a:xfrm>
            <a:prstGeom prst="rect">
              <a:avLst/>
            </a:prstGeom>
          </p:spPr>
          <p:txBody>
            <a:bodyPr wrap="square">
              <a:spAutoFit/>
            </a:bodyPr>
            <a:lstStyle/>
            <a:p>
              <a:pPr algn="just">
                <a:lnSpc>
                  <a:spcPct val="130000"/>
                </a:lnSpc>
                <a:spcBef>
                  <a:spcPts val="100"/>
                </a:spcBef>
                <a:spcAft>
                  <a:spcPts val="0"/>
                </a:spcAft>
              </a:pPr>
              <a:r>
                <a:rPr lang="en-US" sz="3500" b="1" i="1">
                  <a:solidFill>
                    <a:srgbClr val="FFFF00"/>
                  </a:solidFill>
                  <a:latin typeface="Arial" panose="020B0604020202020204" pitchFamily="34" charset="0"/>
                  <a:ea typeface="Calibri" panose="020F0502020204030204" pitchFamily="34" charset="0"/>
                  <a:cs typeface="Arial" panose="020B0604020202020204" pitchFamily="34" charset="0"/>
                </a:rPr>
                <a:t>Dựa vào HĐ4 cho biết giá trị của căn thức bậc ba được xác định khi nào?  </a:t>
              </a:r>
              <a:endParaRPr lang="en-US" sz="3500" b="1" i="1">
                <a:solidFill>
                  <a:schemeClr val="bg1"/>
                </a:solidFill>
                <a:latin typeface="+mj-lt"/>
              </a:endParaRPr>
            </a:p>
          </p:txBody>
        </p:sp>
      </p:grpSp>
      <p:pic>
        <p:nvPicPr>
          <p:cNvPr id="31" name="Picture 10">
            <a:extLst>
              <a:ext uri="{FF2B5EF4-FFF2-40B4-BE49-F238E27FC236}">
                <a16:creationId xmlns:a16="http://schemas.microsoft.com/office/drawing/2014/main" id="{E39B664E-E842-AA8B-C169-85FC60CC3DA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011" y="8774684"/>
            <a:ext cx="888589" cy="9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27928" y="6338246"/>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1436" y="8929709"/>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915482" y="9153628"/>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grpSp>
        <p:nvGrpSpPr>
          <p:cNvPr id="2" name="Group 1"/>
          <p:cNvGrpSpPr/>
          <p:nvPr/>
        </p:nvGrpSpPr>
        <p:grpSpPr>
          <a:xfrm>
            <a:off x="6324599" y="58673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grpSp>
        <p:nvGrpSpPr>
          <p:cNvPr id="9" name="Group 8">
            <a:extLst>
              <a:ext uri="{FF2B5EF4-FFF2-40B4-BE49-F238E27FC236}">
                <a16:creationId xmlns:a16="http://schemas.microsoft.com/office/drawing/2014/main" id="{FE9F4726-D058-3032-F347-9D6B96F7EFC4}"/>
              </a:ext>
            </a:extLst>
          </p:cNvPr>
          <p:cNvGrpSpPr/>
          <p:nvPr/>
        </p:nvGrpSpPr>
        <p:grpSpPr>
          <a:xfrm>
            <a:off x="635364" y="2541045"/>
            <a:ext cx="16560069" cy="1986685"/>
            <a:chOff x="845778" y="658435"/>
            <a:chExt cx="16560069" cy="3129423"/>
          </a:xfrm>
        </p:grpSpPr>
        <p:grpSp>
          <p:nvGrpSpPr>
            <p:cNvPr id="10" name="Group 9">
              <a:extLst>
                <a:ext uri="{FF2B5EF4-FFF2-40B4-BE49-F238E27FC236}">
                  <a16:creationId xmlns:a16="http://schemas.microsoft.com/office/drawing/2014/main" id="{5B55F737-21A7-75E6-54B0-806240C7AEB9}"/>
                </a:ext>
              </a:extLst>
            </p:cNvPr>
            <p:cNvGrpSpPr/>
            <p:nvPr/>
          </p:nvGrpSpPr>
          <p:grpSpPr>
            <a:xfrm>
              <a:off x="845778" y="658435"/>
              <a:ext cx="16560069" cy="3129423"/>
              <a:chOff x="965931" y="4176793"/>
              <a:chExt cx="16560069" cy="3129423"/>
            </a:xfrm>
          </p:grpSpPr>
          <p:grpSp>
            <p:nvGrpSpPr>
              <p:cNvPr id="12" name="Group 11">
                <a:extLst>
                  <a:ext uri="{FF2B5EF4-FFF2-40B4-BE49-F238E27FC236}">
                    <a16:creationId xmlns:a16="http://schemas.microsoft.com/office/drawing/2014/main" id="{E4DE1697-BAF5-0AF1-994F-688F229DBA7D}"/>
                  </a:ext>
                </a:extLst>
              </p:cNvPr>
              <p:cNvGrpSpPr/>
              <p:nvPr/>
            </p:nvGrpSpPr>
            <p:grpSpPr>
              <a:xfrm>
                <a:off x="968080" y="4176793"/>
                <a:ext cx="16557920" cy="3129423"/>
                <a:chOff x="847724" y="4013002"/>
                <a:chExt cx="10387237" cy="1119908"/>
              </a:xfrm>
            </p:grpSpPr>
            <p:sp>
              <p:nvSpPr>
                <p:cNvPr id="14" name="Rectangle: Top Corners Rounded 13">
                  <a:extLst>
                    <a:ext uri="{FF2B5EF4-FFF2-40B4-BE49-F238E27FC236}">
                      <a16:creationId xmlns:a16="http://schemas.microsoft.com/office/drawing/2014/main" id="{51295668-6DBC-5904-E14E-FC7D789D4AF3}"/>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C6149-CB74-BD8E-7881-103E0B061234}"/>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rofile of a person with a brain&#10;&#10;Description automatically generated with low confidence">
                <a:extLst>
                  <a:ext uri="{FF2B5EF4-FFF2-40B4-BE49-F238E27FC236}">
                    <a16:creationId xmlns:a16="http://schemas.microsoft.com/office/drawing/2014/main" id="{EB62EF2E-DB17-8B37-3CE9-8494C4A75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B1F3BD-7B92-F10D-B8C0-D6ADB63DD4B0}"/>
                    </a:ext>
                  </a:extLst>
                </p:cNvPr>
                <p:cNvSpPr txBox="1"/>
                <p:nvPr/>
              </p:nvSpPr>
              <p:spPr>
                <a:xfrm>
                  <a:off x="1752761" y="897920"/>
                  <a:ext cx="15468439" cy="2585751"/>
                </a:xfrm>
                <a:prstGeom prst="rect">
                  <a:avLst/>
                </a:prstGeom>
                <a:noFill/>
              </p:spPr>
              <p:txBody>
                <a:bodyPr wrap="square" rtlCol="0">
                  <a:spAutoFit/>
                </a:bodyPr>
                <a:lstStyle/>
                <a:p>
                  <a:pPr algn="just">
                    <a:spcAft>
                      <a:spcPts val="1200"/>
                    </a:spcAft>
                  </a:pPr>
                  <a:r>
                    <a:rPr lang="en-US" sz="4800" b="1" i="1">
                      <a:latin typeface="Times New Roman" panose="02020603050405020304" pitchFamily="18" charset="0"/>
                      <a:ea typeface="Aptos" panose="020B0004020202020204" pitchFamily="34" charset="0"/>
                      <a:cs typeface="Times New Roman" panose="02020603050405020304" pitchFamily="18" charset="0"/>
                    </a:rPr>
                    <a:t>Điều kiện xác định của căn thức bậc ba </a:t>
                  </a:r>
                  <a14:m>
                    <m:oMath xmlns:m="http://schemas.openxmlformats.org/officeDocument/2006/math">
                      <m:rad>
                        <m:radPr>
                          <m:ctrlP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i="1">
                      <a:latin typeface="Times New Roman" panose="02020603050405020304" pitchFamily="18" charset="0"/>
                      <a:ea typeface="Aptos" panose="020B0004020202020204" pitchFamily="34" charset="0"/>
                      <a:cs typeface="Times New Roman" panose="02020603050405020304" pitchFamily="18" charset="0"/>
                    </a:rPr>
                    <a:t>chính là điều kiện xác định của biểu thức </a:t>
                  </a:r>
                  <a14:m>
                    <m:oMath xmlns:m="http://schemas.openxmlformats.org/officeDocument/2006/math">
                      <m: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latin typeface="Times New Roman" panose="02020603050405020304" pitchFamily="18" charset="0"/>
                      <a:ea typeface="Aptos" panose="020B0004020202020204" pitchFamily="34" charset="0"/>
                      <a:cs typeface="Times New Roman" panose="02020603050405020304" pitchFamily="18" charset="0"/>
                    </a:rPr>
                    <a:t>.</a:t>
                  </a:r>
                  <a:endParaRPr lang="en-US" sz="4800" b="1" i="1">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BB1F3BD-7B92-F10D-B8C0-D6ADB63DD4B0}"/>
                    </a:ext>
                  </a:extLst>
                </p:cNvPr>
                <p:cNvSpPr txBox="1">
                  <a:spLocks noRot="1" noChangeAspect="1" noMove="1" noResize="1" noEditPoints="1" noAdjustHandles="1" noChangeArrowheads="1" noChangeShapeType="1" noTextEdit="1"/>
                </p:cNvSpPr>
                <p:nvPr/>
              </p:nvSpPr>
              <p:spPr>
                <a:xfrm>
                  <a:off x="1752761" y="897920"/>
                  <a:ext cx="15468439" cy="2585751"/>
                </a:xfrm>
                <a:prstGeom prst="rect">
                  <a:avLst/>
                </a:prstGeom>
                <a:blipFill>
                  <a:blip r:embed="rId11"/>
                  <a:stretch>
                    <a:fillRect l="-1774" t="-3717" r="-2799" b="-19331"/>
                  </a:stretch>
                </a:blipFill>
              </p:spPr>
              <p:txBody>
                <a:bodyPr/>
                <a:lstStyle/>
                <a:p>
                  <a:r>
                    <a:rPr lang="en-US">
                      <a:noFill/>
                    </a:rPr>
                    <a:t> </a:t>
                  </a:r>
                </a:p>
              </p:txBody>
            </p:sp>
          </mc:Fallback>
        </mc:AlternateContent>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80195"/>
              </a:xfrm>
              <a:prstGeom prst="rect">
                <a:avLst/>
              </a:prstGeom>
              <a:noFill/>
            </p:spPr>
            <p:txBody>
              <a:bodyPr wrap="square">
                <a:spAutoFit/>
              </a:bodyPr>
              <a:lstStyle/>
              <a:p>
                <a:pPr marL="746125" indent="-746125" algn="just">
                  <a:lnSpc>
                    <a:spcPct val="120000"/>
                  </a:lnSpc>
                </a:pPr>
                <a:r>
                  <a:rPr lang="en-US" sz="4800">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i="1" smtClean="0">
                            <a:solidFill>
                              <a:srgbClr val="0000FF"/>
                            </a:solidFill>
                            <a:effectLst/>
                            <a:latin typeface="Cambria Math" panose="02040503050406030204" pitchFamily="18" charset="0"/>
                            <a:cs typeface="Times New Roman" panose="02020603050405020304" pitchFamily="18" charset="0"/>
                          </a:rPr>
                        </m:ctrlPr>
                      </m:radPr>
                      <m:deg>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3</m:t>
                        </m:r>
                      </m:deg>
                      <m:e>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e>
                    </m:rad>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US" sz="480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80195"/>
              </a:xfrm>
              <a:prstGeom prst="rect">
                <a:avLst/>
              </a:prstGeom>
              <a:blipFill>
                <a:blip r:embed="rId9"/>
                <a:stretch>
                  <a:fillRect l="-1722" r="-1722" b="-16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600" y="7273376"/>
                <a:ext cx="13411200" cy="1595437"/>
              </a:xfrm>
              <a:prstGeom prst="rect">
                <a:avLst/>
              </a:prstGeom>
              <a:noFill/>
            </p:spPr>
            <p:txBody>
              <a:bodyPr wrap="square">
                <a:spAutoFit/>
              </a:bodyPr>
              <a:lstStyle/>
              <a:p>
                <a:r>
                  <a:rPr lang="en-US" sz="4800">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effectLst/>
                            <a:latin typeface="Cambria Math" panose="02040503050406030204" pitchFamily="18" charset="0"/>
                            <a:cs typeface="Times New Roman" panose="02020603050405020304" pitchFamily="18" charset="0"/>
                          </a:rPr>
                        </m:ctrlPr>
                      </m:radPr>
                      <m:deg/>
                      <m:e>
                        <m:f>
                          <m:fPr>
                            <m:ctrlPr>
                              <a:rPr lang="en-US" sz="4800" i="1">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600" y="7273376"/>
                <a:ext cx="13411200" cy="1595437"/>
              </a:xfrm>
              <a:prstGeom prst="rect">
                <a:avLst/>
              </a:prstGeom>
              <a:blipFill>
                <a:blip r:embed="rId10"/>
                <a:stretch>
                  <a:fillRect l="-2091"/>
                </a:stretch>
              </a:blipFill>
            </p:spPr>
            <p:txBody>
              <a:bodyPr/>
              <a:lstStyle/>
              <a:p>
                <a:r>
                  <a:rPr lang="en-US">
                    <a:noFill/>
                  </a:rPr>
                  <a:t> </a:t>
                </a:r>
              </a:p>
            </p:txBody>
          </p:sp>
        </mc:Fallback>
      </mc:AlternateContent>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96160"/>
              </a:xfrm>
              <a:prstGeom prst="rect">
                <a:avLst/>
              </a:prstGeom>
              <a:noFill/>
            </p:spPr>
            <p:txBody>
              <a:bodyPr wrap="square">
                <a:spAutoFit/>
              </a:bodyPr>
              <a:lstStyle/>
              <a:p>
                <a:pPr marL="746125" indent="-746125" algn="just">
                  <a:lnSpc>
                    <a:spcPct val="120000"/>
                  </a:lnSpc>
                </a:pPr>
                <a:r>
                  <a:rPr lang="en-US" sz="4800">
                    <a:latin typeface="Times New Roman" panose="02020603050405020304" pitchFamily="18" charset="0"/>
                    <a:ea typeface="Aptos" panose="020B0004020202020204" pitchFamily="34" charset="0"/>
                    <a:cs typeface="Times New Roman" panose="02020603050405020304" pitchFamily="18" charset="0"/>
                  </a:rPr>
                  <a:t>c</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96160"/>
              </a:xfrm>
              <a:prstGeom prst="rect">
                <a:avLst/>
              </a:prstGeom>
              <a:blipFill>
                <a:blip r:embed="rId9"/>
                <a:stretch>
                  <a:fillRect l="-1722" r="-1722" b="-16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599" y="7273376"/>
                <a:ext cx="15226381" cy="1595437"/>
              </a:xfrm>
              <a:prstGeom prst="rect">
                <a:avLst/>
              </a:prstGeom>
              <a:noFill/>
            </p:spPr>
            <p:txBody>
              <a:bodyPr wrap="square">
                <a:spAutoFit/>
              </a:bodyPr>
              <a:lstStyle/>
              <a:p>
                <a:r>
                  <a:rPr lang="en-US" sz="4800">
                    <a:latin typeface="Times New Roman" panose="02020603050405020304" pitchFamily="18" charset="0"/>
                    <a:ea typeface="Aptos" panose="020B0004020202020204" pitchFamily="34" charset="0"/>
                    <a:cs typeface="Times New Roman" panose="02020603050405020304" pitchFamily="18" charset="0"/>
                  </a:rPr>
                  <a:t>d</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b="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599" y="7273376"/>
                <a:ext cx="15226381" cy="1595437"/>
              </a:xfrm>
              <a:prstGeom prst="rect">
                <a:avLst/>
              </a:prstGeom>
              <a:blipFill>
                <a:blip r:embed="rId10"/>
                <a:stretch>
                  <a:fillRect l="-1801"/>
                </a:stretch>
              </a:blipFill>
            </p:spPr>
            <p:txBody>
              <a:bodyPr/>
              <a:lstStyle/>
              <a:p>
                <a:r>
                  <a:rPr lang="en-US">
                    <a:noFill/>
                  </a:rPr>
                  <a:t> </a:t>
                </a:r>
              </a:p>
            </p:txBody>
          </p:sp>
        </mc:Fallback>
      </mc:AlternateContent>
    </p:spTree>
    <p:extLst>
      <p:ext uri="{BB962C8B-B14F-4D97-AF65-F5344CB8AC3E}">
        <p14:creationId xmlns:p14="http://schemas.microsoft.com/office/powerpoint/2010/main" val="387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852700" y="5689481"/>
                <a:ext cx="14582600" cy="1060098"/>
              </a:xfrm>
              <a:prstGeom prst="rect">
                <a:avLst/>
              </a:prstGeom>
              <a:noFill/>
            </p:spPr>
            <p:txBody>
              <a:bodyPr wrap="square" rtlCol="0">
                <a:spAutoFit/>
              </a:bodyPr>
              <a:lstStyle/>
              <a:p>
                <a:r>
                  <a:rPr lang="en-US" sz="5500" b="1">
                    <a:solidFill>
                      <a:schemeClr val="bg1"/>
                    </a:solidFill>
                  </a:rPr>
                  <a:t>Giá trị của biểu thức </a:t>
                </a:r>
                <a14:m>
                  <m:oMath xmlns:m="http://schemas.openxmlformats.org/officeDocument/2006/math">
                    <m:rad>
                      <m:radPr>
                        <m:degHide m:val="on"/>
                        <m:ctrlPr>
                          <a:rPr lang="en-US" sz="5500" b="1" i="1" smtClean="0">
                            <a:solidFill>
                              <a:schemeClr val="bg1"/>
                            </a:solidFill>
                            <a:latin typeface="Cambria Math" panose="02040503050406030204" pitchFamily="18" charset="0"/>
                          </a:rPr>
                        </m:ctrlPr>
                      </m:radPr>
                      <m:deg/>
                      <m:e>
                        <m:r>
                          <a:rPr lang="en-US" sz="5500" b="1" i="1" smtClean="0">
                            <a:solidFill>
                              <a:schemeClr val="bg1"/>
                            </a:solidFill>
                            <a:latin typeface="Cambria Math" panose="02040503050406030204" pitchFamily="18" charset="0"/>
                          </a:rPr>
                          <m:t>𝟏𝟕</m:t>
                        </m:r>
                        <m:r>
                          <a:rPr lang="en-US" sz="5500" b="1" i="1" smtClean="0">
                            <a:solidFill>
                              <a:schemeClr val="bg1"/>
                            </a:solidFill>
                            <a:latin typeface="Cambria Math" panose="02040503050406030204" pitchFamily="18" charset="0"/>
                          </a:rPr>
                          <m:t>−</m:t>
                        </m:r>
                        <m:sSup>
                          <m:sSupPr>
                            <m:ctrlPr>
                              <a:rPr lang="en-US" sz="5500" b="1" i="1" smtClean="0">
                                <a:solidFill>
                                  <a:schemeClr val="bg1"/>
                                </a:solidFill>
                                <a:latin typeface="Cambria Math" panose="02040503050406030204" pitchFamily="18" charset="0"/>
                              </a:rPr>
                            </m:ctrlPr>
                          </m:sSupPr>
                          <m:e>
                            <m:r>
                              <a:rPr lang="en-US" sz="5500" b="1" i="1" smtClean="0">
                                <a:solidFill>
                                  <a:schemeClr val="bg1"/>
                                </a:solidFill>
                                <a:latin typeface="Cambria Math" panose="02040503050406030204" pitchFamily="18" charset="0"/>
                              </a:rPr>
                              <m:t>𝒙</m:t>
                            </m:r>
                          </m:e>
                          <m:sup>
                            <m:r>
                              <a:rPr lang="en-US" sz="5500" b="1" i="1" smtClean="0">
                                <a:solidFill>
                                  <a:schemeClr val="bg1"/>
                                </a:solidFill>
                                <a:latin typeface="Cambria Math" panose="02040503050406030204" pitchFamily="18" charset="0"/>
                              </a:rPr>
                              <m:t>𝟐</m:t>
                            </m:r>
                          </m:sup>
                        </m:sSup>
                      </m:e>
                    </m:rad>
                    <m:r>
                      <a:rPr lang="en-US" sz="5500" b="1" i="1" smtClean="0">
                        <a:solidFill>
                          <a:schemeClr val="bg1"/>
                        </a:solidFill>
                        <a:latin typeface="Cambria Math" panose="02040503050406030204" pitchFamily="18" charset="0"/>
                      </a:rPr>
                      <m:t> </m:t>
                    </m:r>
                  </m:oMath>
                </a14:m>
                <a:r>
                  <a:rPr lang="en-US" sz="5500" b="1">
                    <a:solidFill>
                      <a:schemeClr val="bg1"/>
                    </a:solidFill>
                  </a:rPr>
                  <a:t> tại </a:t>
                </a:r>
                <a14:m>
                  <m:oMath xmlns:m="http://schemas.openxmlformats.org/officeDocument/2006/math">
                    <m:r>
                      <a:rPr lang="en-US" sz="5500" b="1" i="1" smtClean="0">
                        <a:solidFill>
                          <a:schemeClr val="bg1"/>
                        </a:solidFill>
                        <a:latin typeface="Cambria Math" panose="02040503050406030204" pitchFamily="18" charset="0"/>
                      </a:rPr>
                      <m:t>𝒙</m:t>
                    </m:r>
                    <m:r>
                      <a:rPr lang="en-US" sz="5500" b="1" i="1"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𝟑</m:t>
                    </m:r>
                  </m:oMath>
                </a14:m>
                <a:r>
                  <a:rPr lang="en-US" sz="5500" b="1">
                    <a:solidFill>
                      <a:schemeClr val="bg1"/>
                    </a:solidFill>
                  </a:rPr>
                  <a:t> là:</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2700" y="5689481"/>
                <a:ext cx="14582600" cy="1060098"/>
              </a:xfrm>
              <a:prstGeom prst="rect">
                <a:avLst/>
              </a:prstGeom>
              <a:blipFill>
                <a:blip r:embed="rId12"/>
                <a:stretch>
                  <a:fillRect l="-2299" t="-3448" b="-356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mc:Choice xmlns:a14="http://schemas.microsoft.com/office/drawing/2010/main" Requires="a14">
          <p:sp>
            <p:nvSpPr>
              <p:cNvPr id="25" name="dap an a">
                <a:extLst>
                  <a:ext uri="{FF2B5EF4-FFF2-40B4-BE49-F238E27FC236}">
                    <a16:creationId xmlns:a16="http://schemas.microsoft.com/office/drawing/2014/main" id="{9897B1B9-EB78-41AF-AC33-1E8F7714B11F}"/>
                  </a:ext>
                </a:extLst>
              </p:cNvPr>
              <p:cNvSpPr txBox="1"/>
              <p:nvPr/>
            </p:nvSpPr>
            <p:spPr>
              <a:xfrm>
                <a:off x="1659013"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4400" b="1">
                    <a:solidFill>
                      <a:srgbClr val="FFC000"/>
                    </a:solidFill>
                    <a:ea typeface="Tahoma" panose="020B0604030504040204" pitchFamily="34" charset="0"/>
                    <a:cs typeface="Tahoma" panose="020B0604030504040204" pitchFamily="34" charset="0"/>
                  </a:rPr>
                  <a:t>A.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59013" y="7726859"/>
                <a:ext cx="6975629" cy="864532"/>
              </a:xfrm>
              <a:prstGeom prst="rect">
                <a:avLst/>
              </a:prstGeom>
              <a:blipFill>
                <a:blip r:embed="rId13"/>
                <a:stretch>
                  <a:fillRect l="-3147" t="-6383" b="-312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dap an c">
                <a:extLst>
                  <a:ext uri="{FF2B5EF4-FFF2-40B4-BE49-F238E27FC236}">
                    <a16:creationId xmlns:a16="http://schemas.microsoft.com/office/drawing/2014/main" id="{D96707EC-5A82-4050-B897-6DBAB63AC957}"/>
                  </a:ext>
                </a:extLst>
              </p:cNvPr>
              <p:cNvSpPr txBox="1"/>
              <p:nvPr/>
            </p:nvSpPr>
            <p:spPr>
              <a:xfrm>
                <a:off x="1659013" y="9014710"/>
                <a:ext cx="6975629" cy="839974"/>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𝟏𝟏</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59013" y="9014710"/>
                <a:ext cx="6975629" cy="839974"/>
              </a:xfrm>
              <a:prstGeom prst="rect">
                <a:avLst/>
              </a:prstGeom>
              <a:blipFill>
                <a:blip r:embed="rId14"/>
                <a:stretch>
                  <a:fillRect l="-3147" t="-6522" b="-34058"/>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mc:Choice xmlns:a14="http://schemas.microsoft.com/office/drawing/2010/main" Requires="a14">
          <p:sp>
            <p:nvSpPr>
              <p:cNvPr id="33" name="dap an b">
                <a:extLst>
                  <a:ext uri="{FF2B5EF4-FFF2-40B4-BE49-F238E27FC236}">
                    <a16:creationId xmlns:a16="http://schemas.microsoft.com/office/drawing/2014/main" id="{9B5DABB8-849A-4D2D-930C-9CA07BFC5BDE}"/>
                  </a:ext>
                </a:extLst>
              </p:cNvPr>
              <p:cNvSpPr txBox="1"/>
              <p:nvPr/>
            </p:nvSpPr>
            <p:spPr>
              <a:xfrm>
                <a:off x="9653357"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653357" y="7726859"/>
                <a:ext cx="6975629" cy="864532"/>
              </a:xfrm>
              <a:prstGeom prst="rect">
                <a:avLst/>
              </a:prstGeom>
              <a:blipFill>
                <a:blip r:embed="rId15"/>
                <a:stretch>
                  <a:fillRect l="-3234" t="-6383" b="-312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dap an d">
                <a:extLst>
                  <a:ext uri="{FF2B5EF4-FFF2-40B4-BE49-F238E27FC236}">
                    <a16:creationId xmlns:a16="http://schemas.microsoft.com/office/drawing/2014/main" id="{42A746A3-96B8-42A5-8EFA-A104DB6B2F69}"/>
                  </a:ext>
                </a:extLst>
              </p:cNvPr>
              <p:cNvSpPr txBox="1"/>
              <p:nvPr/>
            </p:nvSpPr>
            <p:spPr>
              <a:xfrm>
                <a:off x="9653357" y="9014710"/>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𝟐𝟑</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53357" y="9014710"/>
                <a:ext cx="6975629" cy="864532"/>
              </a:xfrm>
              <a:prstGeom prst="rect">
                <a:avLst/>
              </a:prstGeom>
              <a:blipFill>
                <a:blip r:embed="rId16"/>
                <a:stretch>
                  <a:fillRect l="-3234" t="-6338" b="-302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868194" y="5574984"/>
                <a:ext cx="15124405" cy="1132169"/>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oMath>
                </a14:m>
                <a:r>
                  <a:rPr lang="en-US" sz="5400" b="1">
                    <a:solidFill>
                      <a:prstClr val="white"/>
                    </a:solidFill>
                    <a:latin typeface="Calibri" panose="020F0502020204030204"/>
                  </a:rPr>
                  <a:t> thì giá trị của biểu thức </a:t>
                </a:r>
                <a14:m>
                  <m:oMath xmlns:m="http://schemas.openxmlformats.org/officeDocument/2006/math">
                    <m:rad>
                      <m:radPr>
                        <m:degHide m:val="on"/>
                        <m:ctrlPr>
                          <a:rPr lang="en-US" sz="5400" b="1" i="1" smtClean="0">
                            <a:solidFill>
                              <a:prstClr val="white"/>
                            </a:solidFill>
                            <a:latin typeface="Cambria Math" panose="02040503050406030204" pitchFamily="18" charset="0"/>
                          </a:rPr>
                        </m:ctrlPr>
                      </m:radPr>
                      <m:deg/>
                      <m:e>
                        <m:sSup>
                          <m:sSupPr>
                            <m:ctrlPr>
                              <a:rPr lang="en-US" sz="5400" b="1" i="1" smtClean="0">
                                <a:solidFill>
                                  <a:prstClr val="white"/>
                                </a:solidFill>
                                <a:latin typeface="Cambria Math" panose="02040503050406030204" pitchFamily="18" charset="0"/>
                              </a:rPr>
                            </m:ctrlPr>
                          </m:sSupPr>
                          <m:e>
                            <m:r>
                              <a:rPr lang="en-US" sz="5400" b="1" i="1" smtClean="0">
                                <a:solidFill>
                                  <a:prstClr val="white"/>
                                </a:solidFill>
                                <a:latin typeface="Cambria Math" panose="02040503050406030204" pitchFamily="18" charset="0"/>
                              </a:rPr>
                              <m:t>𝒙</m:t>
                            </m:r>
                          </m:e>
                          <m:sup>
                            <m:r>
                              <a:rPr lang="en-US" sz="5400" b="1" i="1" smtClean="0">
                                <a:solidFill>
                                  <a:prstClr val="white"/>
                                </a:solidFill>
                                <a:latin typeface="Cambria Math" panose="02040503050406030204" pitchFamily="18" charset="0"/>
                              </a:rPr>
                              <m:t>𝟐</m:t>
                            </m:r>
                          </m:sup>
                        </m:sSup>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m:t>
                        </m:r>
                      </m:e>
                    </m:rad>
                  </m:oMath>
                </a14:m>
                <a:r>
                  <a:rPr lang="en-US" sz="5400" b="1">
                    <a:solidFill>
                      <a:prstClr val="white"/>
                    </a:solidFill>
                    <a:latin typeface="Calibri" panose="020F0502020204030204"/>
                  </a:rPr>
                  <a:t> là</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68194" y="5574984"/>
                <a:ext cx="15124405" cy="1132169"/>
              </a:xfrm>
              <a:prstGeom prst="rect">
                <a:avLst/>
              </a:prstGeom>
              <a:blipFill>
                <a:blip r:embed="rId12"/>
                <a:stretch>
                  <a:fillRect l="-2136" b="-329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9594544" y="7712753"/>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𝟒𝟑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94544" y="7712753"/>
                <a:ext cx="6975629" cy="864532"/>
              </a:xfrm>
              <a:prstGeom prst="rect">
                <a:avLst/>
              </a:prstGeom>
              <a:blipFill>
                <a:blip r:embed="rId13"/>
                <a:stretch>
                  <a:fillRect l="-3234" t="-6338" b="-295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1600200" y="8999214"/>
                <a:ext cx="6975629" cy="839974"/>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−55</m:t>
                        </m:r>
                      </m:e>
                    </m:rad>
                  </m:oMath>
                </a14:m>
                <a:endParaRPr lang="en-US" sz="4400">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00200" y="8999214"/>
                <a:ext cx="6975629" cy="839974"/>
              </a:xfrm>
              <a:prstGeom prst="rect">
                <a:avLst/>
              </a:prstGeom>
              <a:blipFill>
                <a:blip r:embed="rId14"/>
                <a:stretch>
                  <a:fillRect l="-3234" t="-5797" b="-340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600200" y="7704320"/>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𝟖</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0200" y="7704320"/>
                <a:ext cx="6975629" cy="864532"/>
              </a:xfrm>
              <a:prstGeom prst="rect">
                <a:avLst/>
              </a:prstGeom>
              <a:blipFill>
                <a:blip r:embed="rId15"/>
                <a:stretch>
                  <a:fillRect l="-3234" t="-7042" b="-295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9594544" y="899921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𝟐𝟎</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4544" y="8999214"/>
                <a:ext cx="6975629" cy="835293"/>
              </a:xfrm>
              <a:prstGeom prst="rect">
                <a:avLst/>
              </a:prstGeom>
              <a:blipFill>
                <a:blip r:embed="rId16"/>
                <a:stretch>
                  <a:fillRect l="-3234" t="-6569" b="-3430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2043801" y="5693786"/>
                <a:ext cx="14075546" cy="1102546"/>
              </a:xfrm>
              <a:prstGeom prst="rect">
                <a:avLst/>
              </a:prstGeom>
              <a:noFill/>
            </p:spPr>
            <p:txBody>
              <a:bodyPr wrap="square" rtlCol="0">
                <a:spAutoFit/>
              </a:bodyPr>
              <a:lstStyle/>
              <a:p>
                <a:pPr defTabSz="1371600">
                  <a:defRPr/>
                </a:pPr>
                <a:r>
                  <a:rPr lang="en-US" sz="6000" b="1">
                    <a:solidFill>
                      <a:prstClr val="white"/>
                    </a:solidFill>
                    <a:latin typeface="Calibri" panose="020F0502020204030204"/>
                  </a:rPr>
                  <a:t>Điều kiện xác định của căn thức </a:t>
                </a:r>
                <a14:m>
                  <m:oMath xmlns:m="http://schemas.openxmlformats.org/officeDocument/2006/math">
                    <m:rad>
                      <m:radPr>
                        <m:degHide m:val="on"/>
                        <m:ctrlPr>
                          <a:rPr lang="en-US" sz="6000" b="1" i="1" smtClean="0">
                            <a:solidFill>
                              <a:prstClr val="white"/>
                            </a:solidFill>
                            <a:latin typeface="Cambria Math" panose="02040503050406030204" pitchFamily="18" charset="0"/>
                          </a:rPr>
                        </m:ctrlPr>
                      </m:radPr>
                      <m:deg/>
                      <m:e>
                        <m:r>
                          <a:rPr lang="en-US" sz="6000" b="1" i="1" smtClean="0">
                            <a:solidFill>
                              <a:prstClr val="white"/>
                            </a:solidFill>
                            <a:latin typeface="Cambria Math" panose="02040503050406030204" pitchFamily="18" charset="0"/>
                          </a:rPr>
                          <m:t>𝒙</m:t>
                        </m:r>
                        <m:r>
                          <a:rPr lang="en-US" sz="6000" b="1" i="1" smtClean="0">
                            <a:solidFill>
                              <a:prstClr val="white"/>
                            </a:solidFill>
                            <a:latin typeface="Cambria Math" panose="02040503050406030204" pitchFamily="18" charset="0"/>
                          </a:rPr>
                          <m:t>−</m:t>
                        </m:r>
                        <m:r>
                          <a:rPr lang="en-US" sz="6000" b="1" i="1" smtClean="0">
                            <a:solidFill>
                              <a:prstClr val="white"/>
                            </a:solidFill>
                            <a:latin typeface="Cambria Math" panose="02040503050406030204" pitchFamily="18" charset="0"/>
                          </a:rPr>
                          <m:t>𝟔</m:t>
                        </m:r>
                      </m:e>
                    </m:rad>
                  </m:oMath>
                </a14:m>
                <a:r>
                  <a:rPr lang="en-US" sz="6000" b="1">
                    <a:solidFill>
                      <a:prstClr val="white"/>
                    </a:solidFill>
                    <a:latin typeface="Calibri" panose="020F0502020204030204"/>
                  </a:rPr>
                  <a:t> là:</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43801" y="5693786"/>
                <a:ext cx="14075546" cy="1102546"/>
              </a:xfrm>
              <a:prstGeom prst="rect">
                <a:avLst/>
              </a:prstGeom>
              <a:blipFill>
                <a:blip r:embed="rId12"/>
                <a:stretch>
                  <a:fillRect l="-2599" t="-8287" b="-37017"/>
                </a:stretch>
              </a:blipFill>
            </p:spPr>
            <p:txBody>
              <a:bodyPr/>
              <a:lstStyle/>
              <a:p>
                <a:r>
                  <a:rPr lang="en-US">
                    <a:noFill/>
                  </a:rPr>
                  <a:t> </a:t>
                </a:r>
              </a:p>
            </p:txBody>
          </p:sp>
        </mc:Fallback>
      </mc:AlternateContent>
      <p:sp>
        <p:nvSpPr>
          <p:cNvPr id="15" name="bang c">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c">
                <a:extLst>
                  <a:ext uri="{FF2B5EF4-FFF2-40B4-BE49-F238E27FC236}">
                    <a16:creationId xmlns:a16="http://schemas.microsoft.com/office/drawing/2014/main" id="{9897B1B9-EB78-41AF-AC33-1E8F7714B11F}"/>
                  </a:ext>
                </a:extLst>
              </p:cNvPr>
              <p:cNvSpPr txBox="1"/>
              <p:nvPr/>
            </p:nvSpPr>
            <p:spPr>
              <a:xfrm>
                <a:off x="1600200" y="8987576"/>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C. </a:t>
                </a:r>
                <a:r>
                  <a:rPr lang="en-US" sz="4400" b="1">
                    <a:solidFill>
                      <a:prstClr val="white"/>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prstClr val="white"/>
                        </a:solidFill>
                        <a:latin typeface="Cambria Math" panose="02040503050406030204" pitchFamily="18" charset="0"/>
                        <a:ea typeface="Tahoma" panose="020B0604030504040204" pitchFamily="34" charset="0"/>
                        <a:cs typeface="Tahoma" panose="020B0604030504040204" pitchFamily="34" charset="0"/>
                      </a:rPr>
                      <m:t>𝒙</m:t>
                    </m:r>
                    <m:r>
                      <a:rPr lang="en-US" sz="4400" b="1" i="1">
                        <a:solidFill>
                          <a:prstClr val="white"/>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prstClr val="white"/>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25" name="cau hoi c">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00200" y="8987576"/>
                <a:ext cx="6975629" cy="769441"/>
              </a:xfrm>
              <a:prstGeom prst="rect">
                <a:avLst/>
              </a:prstGeom>
              <a:blipFill>
                <a:blip r:embed="rId13"/>
                <a:stretch>
                  <a:fillRect l="-3234" t="-15748" b="-362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b">
                <a:extLst>
                  <a:ext uri="{FF2B5EF4-FFF2-40B4-BE49-F238E27FC236}">
                    <a16:creationId xmlns:a16="http://schemas.microsoft.com/office/drawing/2014/main" id="{D96707EC-5A82-4050-B897-6DBAB63AC957}"/>
                  </a:ext>
                </a:extLst>
              </p:cNvPr>
              <p:cNvSpPr txBox="1"/>
              <p:nvPr/>
            </p:nvSpPr>
            <p:spPr>
              <a:xfrm>
                <a:off x="9597129"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&lt;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97129" y="7688080"/>
                <a:ext cx="6975629" cy="769441"/>
              </a:xfrm>
              <a:prstGeom prst="rect">
                <a:avLst/>
              </a:prstGeom>
              <a:blipFill>
                <a:blip r:embed="rId14"/>
                <a:stretch>
                  <a:fillRect l="-314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602785"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&gt;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2785" y="7688080"/>
                <a:ext cx="6975629" cy="769441"/>
              </a:xfrm>
              <a:prstGeom prst="rect">
                <a:avLst/>
              </a:prstGeom>
              <a:blipFill>
                <a:blip r:embed="rId15"/>
                <a:stretch>
                  <a:fillRect l="-3234" t="-15873" b="-37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9597129" y="8982974"/>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7129" y="8982974"/>
                <a:ext cx="6975629" cy="769441"/>
              </a:xfrm>
              <a:prstGeom prst="rect">
                <a:avLst/>
              </a:prstGeom>
              <a:blipFill>
                <a:blip r:embed="rId16"/>
                <a:stretch>
                  <a:fillRect l="-3144" t="-16667" b="-3730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99108" y="342900"/>
            <a:ext cx="16750692" cy="9601715"/>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3</a:t>
            </a:r>
            <a:r>
              <a:rPr lang="vi-VN" sz="7700" b="1">
                <a:solidFill>
                  <a:schemeClr val="lt1"/>
                </a:solidFill>
                <a:latin typeface="Arial"/>
                <a:ea typeface="Arial"/>
                <a:cs typeface="Arial"/>
                <a:sym typeface="Arial"/>
              </a:rPr>
              <a:t>: </a:t>
            </a:r>
            <a:r>
              <a:rPr lang="en-US" sz="7700" b="1">
                <a:solidFill>
                  <a:schemeClr val="lt1"/>
                </a:solidFill>
                <a:latin typeface="Arial"/>
                <a:ea typeface="Arial"/>
                <a:cs typeface="Arial"/>
                <a:sym typeface="Arial"/>
              </a:rPr>
              <a:t>CĂN THỨC</a:t>
            </a:r>
            <a:endParaRPr sz="7700" dirty="0">
              <a:solidFill>
                <a:schemeClr val="lt1"/>
              </a:solidFill>
              <a:latin typeface="Calibri"/>
              <a:ea typeface="Calibri"/>
              <a:cs typeface="Calibri"/>
              <a:sym typeface="Calibri"/>
            </a:endParaRPr>
          </a:p>
        </p:txBody>
      </p:sp>
      <p:sp>
        <p:nvSpPr>
          <p:cNvPr id="21" name="Google Shape;133;p3"/>
          <p:cNvSpPr/>
          <p:nvPr/>
        </p:nvSpPr>
        <p:spPr>
          <a:xfrm>
            <a:off x="3276600" y="4332098"/>
            <a:ext cx="12801600" cy="3290091"/>
          </a:xfrm>
          <a:prstGeom prst="rect">
            <a:avLst/>
          </a:prstGeom>
          <a:noFill/>
          <a:ln>
            <a:noFill/>
          </a:ln>
        </p:spPr>
        <p:txBody>
          <a:bodyPr spcFirstLastPara="1" wrap="square" lIns="91425" tIns="45700" rIns="91425" bIns="45700" anchor="t" anchorCtr="0">
            <a:spAutoFit/>
          </a:bodyPr>
          <a:lstStyle/>
          <a:p>
            <a:pPr algn="ctr">
              <a:lnSpc>
                <a:spcPct val="120000"/>
              </a:lnSpc>
              <a:spcBef>
                <a:spcPts val="600"/>
              </a:spcBef>
            </a:pPr>
            <a:r>
              <a:rPr lang="en-US" sz="5200" b="1">
                <a:solidFill>
                  <a:srgbClr val="FF0000"/>
                </a:solidFill>
                <a:latin typeface="Arial"/>
                <a:ea typeface="Arial"/>
                <a:cs typeface="Arial"/>
                <a:sym typeface="Arial"/>
              </a:rPr>
              <a:t>BÀI 3: </a:t>
            </a:r>
            <a:r>
              <a:rPr lang="vi-VN" sz="5200" b="1">
                <a:solidFill>
                  <a:srgbClr val="FFFF00"/>
                </a:solidFill>
                <a:latin typeface="Arial"/>
                <a:cs typeface="Arial"/>
              </a:rPr>
              <a:t>CĂN THỨC BẬC HAI VÀ CĂN THỨC BẬC BA</a:t>
            </a:r>
            <a:r>
              <a:rPr lang="en-US" sz="5200" b="1">
                <a:solidFill>
                  <a:srgbClr val="FFFF00"/>
                </a:solidFill>
                <a:latin typeface="Arial"/>
                <a:cs typeface="Arial"/>
              </a:rPr>
              <a:t> </a:t>
            </a:r>
            <a:r>
              <a:rPr lang="vi-VN" sz="5200" b="1">
                <a:solidFill>
                  <a:srgbClr val="FFFF00"/>
                </a:solidFill>
                <a:latin typeface="Arial"/>
                <a:cs typeface="Arial"/>
              </a:rPr>
              <a:t>CỦA BIỂU THỨC ĐẠI SỐ</a:t>
            </a:r>
            <a:endParaRPr lang="en-US" sz="5200" b="1">
              <a:solidFill>
                <a:srgbClr val="FFFF00"/>
              </a:solidFill>
              <a:latin typeface="Arial"/>
              <a:cs typeface="Arial"/>
            </a:endParaRPr>
          </a:p>
          <a:p>
            <a:pPr lvl="0" algn="ctr">
              <a:lnSpc>
                <a:spcPct val="150000"/>
              </a:lnSpc>
            </a:pPr>
            <a:endParaRPr sz="5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03682" y="50488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2077376" y="5737014"/>
                <a:ext cx="14075546" cy="1006686"/>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Giá trị của căn thức </a:t>
                </a:r>
                <a14:m>
                  <m:oMath xmlns:m="http://schemas.openxmlformats.org/officeDocument/2006/math">
                    <m:rad>
                      <m:radPr>
                        <m:ctrlPr>
                          <a:rPr lang="en-US" sz="5400" b="1" i="1" smtClean="0">
                            <a:solidFill>
                              <a:prstClr val="white"/>
                            </a:solidFill>
                            <a:latin typeface="Cambria Math" panose="02040503050406030204" pitchFamily="18" charset="0"/>
                          </a:rPr>
                        </m:ctrlPr>
                      </m:radPr>
                      <m:deg>
                        <m:r>
                          <m:rPr>
                            <m:brk m:alnAt="7"/>
                          </m:rPr>
                          <a:rPr lang="en-US" sz="5400" b="1" i="1" smtClean="0">
                            <a:solidFill>
                              <a:prstClr val="white"/>
                            </a:solidFill>
                            <a:latin typeface="Cambria Math" panose="02040503050406030204" pitchFamily="18" charset="0"/>
                          </a:rPr>
                          <m:t>𝟑</m:t>
                        </m:r>
                      </m:deg>
                      <m:e>
                        <m:r>
                          <a:rPr lang="en-US" sz="5400" b="1" i="1" smtClean="0">
                            <a:solidFill>
                              <a:prstClr val="white"/>
                            </a:solidFill>
                            <a:latin typeface="Cambria Math" panose="02040503050406030204" pitchFamily="18" charset="0"/>
                          </a:rPr>
                          <m:t>𝟐</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e>
                    </m:rad>
                  </m:oMath>
                </a14:m>
                <a:r>
                  <a:rPr lang="en-US" sz="5400" b="1">
                    <a:solidFill>
                      <a:prstClr val="white"/>
                    </a:solidFill>
                    <a:latin typeface="Calibri" panose="020F0502020204030204"/>
                  </a:rPr>
                  <a:t> 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𝟏𝟎</m:t>
                    </m:r>
                    <m:r>
                      <a:rPr lang="en-US" sz="5400" b="1" i="1" smtClean="0">
                        <a:solidFill>
                          <a:prstClr val="white"/>
                        </a:solidFill>
                        <a:latin typeface="Cambria Math" panose="02040503050406030204" pitchFamily="18" charset="0"/>
                      </a:rPr>
                      <m:t> </m:t>
                    </m:r>
                  </m:oMath>
                </a14:m>
                <a:r>
                  <a:rPr lang="en-US" sz="5400" b="1">
                    <a:solidFill>
                      <a:prstClr val="white"/>
                    </a:solidFill>
                    <a:latin typeface="Calibri" panose="020F0502020204030204"/>
                  </a:rPr>
                  <a:t>là:</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77376" y="5737014"/>
                <a:ext cx="14075546" cy="1006686"/>
              </a:xfrm>
              <a:prstGeom prst="rect">
                <a:avLst/>
              </a:prstGeom>
              <a:blipFill>
                <a:blip r:embed="rId12"/>
                <a:stretch>
                  <a:fillRect l="-2339" t="-7879" b="-36970"/>
                </a:stretch>
              </a:blipFill>
            </p:spPr>
            <p:txBody>
              <a:bodyPr/>
              <a:lstStyle/>
              <a:p>
                <a:r>
                  <a:rPr lang="en-US">
                    <a:noFill/>
                  </a:rPr>
                  <a:t> </a:t>
                </a:r>
              </a:p>
            </p:txBody>
          </p:sp>
        </mc:Fallback>
      </mc:AlternateContent>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d">
                <a:extLst>
                  <a:ext uri="{FF2B5EF4-FFF2-40B4-BE49-F238E27FC236}">
                    <a16:creationId xmlns:a16="http://schemas.microsoft.com/office/drawing/2014/main" id="{9897B1B9-EB78-41AF-AC33-1E8F7714B11F}"/>
                  </a:ext>
                </a:extLst>
              </p:cNvPr>
              <p:cNvSpPr txBox="1"/>
              <p:nvPr/>
            </p:nvSpPr>
            <p:spPr>
              <a:xfrm>
                <a:off x="9563417" y="8970717"/>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63417" y="8970717"/>
                <a:ext cx="6975629" cy="769441"/>
              </a:xfrm>
              <a:prstGeom prst="rect">
                <a:avLst/>
              </a:prstGeom>
              <a:blipFill>
                <a:blip r:embed="rId13"/>
                <a:stretch>
                  <a:fillRect l="-3234" t="-16667" b="-37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b">
                <a:extLst>
                  <a:ext uri="{FF2B5EF4-FFF2-40B4-BE49-F238E27FC236}">
                    <a16:creationId xmlns:a16="http://schemas.microsoft.com/office/drawing/2014/main" id="{D96707EC-5A82-4050-B897-6DBAB63AC957}"/>
                  </a:ext>
                </a:extLst>
              </p:cNvPr>
              <p:cNvSpPr txBox="1"/>
              <p:nvPr/>
            </p:nvSpPr>
            <p:spPr>
              <a:xfrm>
                <a:off x="9563417" y="7675822"/>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63417" y="7675822"/>
                <a:ext cx="6975629" cy="769441"/>
              </a:xfrm>
              <a:prstGeom prst="rect">
                <a:avLst/>
              </a:prstGeom>
              <a:blipFill>
                <a:blip r:embed="rId14"/>
                <a:stretch>
                  <a:fillRect l="-323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569073" y="767582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569073" y="7675824"/>
                <a:ext cx="6975629" cy="835293"/>
              </a:xfrm>
              <a:prstGeom prst="rect">
                <a:avLst/>
              </a:prstGeom>
              <a:blipFill>
                <a:blip r:embed="rId15"/>
                <a:stretch>
                  <a:fillRect l="-3144" t="-5839" b="-350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c">
                <a:extLst>
                  <a:ext uri="{FF2B5EF4-FFF2-40B4-BE49-F238E27FC236}">
                    <a16:creationId xmlns:a16="http://schemas.microsoft.com/office/drawing/2014/main" id="{42A746A3-96B8-42A5-8EFA-A104DB6B2F69}"/>
                  </a:ext>
                </a:extLst>
              </p:cNvPr>
              <p:cNvSpPr txBox="1"/>
              <p:nvPr/>
            </p:nvSpPr>
            <p:spPr>
              <a:xfrm>
                <a:off x="1569073" y="8970717"/>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69073" y="8970717"/>
                <a:ext cx="6975629" cy="864532"/>
              </a:xfrm>
              <a:prstGeom prst="rect">
                <a:avLst/>
              </a:prstGeom>
              <a:blipFill>
                <a:blip r:embed="rId16"/>
                <a:stretch>
                  <a:fillRect l="-3144" t="-6383" b="-3120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7">
            <a:extLst>
              <a:ext uri="{FF2B5EF4-FFF2-40B4-BE49-F238E27FC236}">
                <a16:creationId xmlns:a16="http://schemas.microsoft.com/office/drawing/2014/main" id="{3DEF13FE-BE07-08DC-78D0-D758F661BCEB}"/>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660940" y="4430284"/>
            <a:ext cx="3347745" cy="3608000"/>
          </a:xfrm>
          <a:prstGeom prst="rect">
            <a:avLst/>
          </a:prstGeom>
        </p:spPr>
      </p:pic>
      <p:grpSp>
        <p:nvGrpSpPr>
          <p:cNvPr id="26" name="Group 25">
            <a:extLst>
              <a:ext uri="{FF2B5EF4-FFF2-40B4-BE49-F238E27FC236}">
                <a16:creationId xmlns:a16="http://schemas.microsoft.com/office/drawing/2014/main" id="{D1237495-3499-2CE3-ECB3-AC24C3FB57A3}"/>
              </a:ext>
            </a:extLst>
          </p:cNvPr>
          <p:cNvGrpSpPr/>
          <p:nvPr/>
        </p:nvGrpSpPr>
        <p:grpSpPr>
          <a:xfrm>
            <a:off x="6681791" y="1680305"/>
            <a:ext cx="2611850" cy="6897207"/>
            <a:chOff x="4454527" y="1120203"/>
            <a:chExt cx="1741233" cy="4598138"/>
          </a:xfrm>
        </p:grpSpPr>
        <p:sp>
          <p:nvSpPr>
            <p:cNvPr id="19" name="Moon 18">
              <a:extLst>
                <a:ext uri="{FF2B5EF4-FFF2-40B4-BE49-F238E27FC236}">
                  <a16:creationId xmlns:a16="http://schemas.microsoft.com/office/drawing/2014/main" id="{F9A4BD96-C63D-785A-DEB3-BE2EDA4AF340}"/>
                </a:ext>
              </a:extLst>
            </p:cNvPr>
            <p:cNvSpPr/>
            <p:nvPr/>
          </p:nvSpPr>
          <p:spPr>
            <a:xfrm flipH="1">
              <a:off x="4559940" y="1452015"/>
              <a:ext cx="1264074" cy="3978593"/>
            </a:xfrm>
            <a:prstGeom prst="moon">
              <a:avLst>
                <a:gd name="adj" fmla="val 21857"/>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组合 39">
              <a:extLst>
                <a:ext uri="{FF2B5EF4-FFF2-40B4-BE49-F238E27FC236}">
                  <a16:creationId xmlns:a16="http://schemas.microsoft.com/office/drawing/2014/main" id="{0512D40B-CD16-4E30-2219-02A5982C34E6}"/>
                </a:ext>
              </a:extLst>
            </p:cNvPr>
            <p:cNvGrpSpPr/>
            <p:nvPr/>
          </p:nvGrpSpPr>
          <p:grpSpPr>
            <a:xfrm>
              <a:off x="4461222" y="1120203"/>
              <a:ext cx="924009" cy="924678"/>
              <a:chOff x="304800" y="673100"/>
              <a:chExt cx="4000500" cy="4000500"/>
            </a:xfrm>
            <a:effectLst>
              <a:outerShdw blurRad="317500" dist="190500" dir="8100000" algn="tr" rotWithShape="0">
                <a:prstClr val="black">
                  <a:alpha val="50000"/>
                </a:prstClr>
              </a:outerShdw>
            </a:effectLst>
          </p:grpSpPr>
          <p:sp>
            <p:nvSpPr>
              <p:cNvPr id="7" name="同心圆 40">
                <a:extLst>
                  <a:ext uri="{FF2B5EF4-FFF2-40B4-BE49-F238E27FC236}">
                    <a16:creationId xmlns:a16="http://schemas.microsoft.com/office/drawing/2014/main" id="{B3B42B5A-0104-E68D-CFAE-E4C62E559C7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8" name="椭圆 41">
                <a:extLst>
                  <a:ext uri="{FF2B5EF4-FFF2-40B4-BE49-F238E27FC236}">
                    <a16:creationId xmlns:a16="http://schemas.microsoft.com/office/drawing/2014/main" id="{C7F54AEF-5F49-EA26-CC62-7B87935111C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1</a:t>
                </a:r>
                <a:endParaRPr lang="zh-CN" altLang="en-US" sz="5499" b="1" dirty="0">
                  <a:solidFill>
                    <a:srgbClr val="0F54B9"/>
                  </a:solidFill>
                  <a:latin typeface="微软雅黑" pitchFamily="34" charset="-122"/>
                  <a:ea typeface="微软雅黑" pitchFamily="34" charset="-122"/>
                </a:endParaRPr>
              </a:p>
            </p:txBody>
          </p:sp>
        </p:grpSp>
        <p:grpSp>
          <p:nvGrpSpPr>
            <p:cNvPr id="9" name="组合 42">
              <a:extLst>
                <a:ext uri="{FF2B5EF4-FFF2-40B4-BE49-F238E27FC236}">
                  <a16:creationId xmlns:a16="http://schemas.microsoft.com/office/drawing/2014/main" id="{7D01CFC6-6E95-2CA4-A0EE-54E7372A77A7}"/>
                </a:ext>
              </a:extLst>
            </p:cNvPr>
            <p:cNvGrpSpPr/>
            <p:nvPr/>
          </p:nvGrpSpPr>
          <p:grpSpPr>
            <a:xfrm>
              <a:off x="5271751" y="2847502"/>
              <a:ext cx="924009" cy="924678"/>
              <a:chOff x="304800" y="673100"/>
              <a:chExt cx="4000500" cy="4000500"/>
            </a:xfrm>
            <a:effectLst>
              <a:outerShdw blurRad="317500" dist="190500" dir="8100000" algn="tr" rotWithShape="0">
                <a:prstClr val="black">
                  <a:alpha val="50000"/>
                </a:prstClr>
              </a:outerShdw>
            </a:effectLst>
          </p:grpSpPr>
          <p:sp>
            <p:nvSpPr>
              <p:cNvPr id="10" name="同心圆 43">
                <a:extLst>
                  <a:ext uri="{FF2B5EF4-FFF2-40B4-BE49-F238E27FC236}">
                    <a16:creationId xmlns:a16="http://schemas.microsoft.com/office/drawing/2014/main" id="{1D6686DD-46FC-60F6-40CF-BA47A2FDCC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1" name="椭圆 44">
                <a:extLst>
                  <a:ext uri="{FF2B5EF4-FFF2-40B4-BE49-F238E27FC236}">
                    <a16:creationId xmlns:a16="http://schemas.microsoft.com/office/drawing/2014/main" id="{A6D7CA9E-7AD7-1387-4265-B045CC4C3EC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2</a:t>
                </a:r>
                <a:endParaRPr lang="zh-CN" altLang="en-US" sz="5499" b="1" dirty="0">
                  <a:solidFill>
                    <a:srgbClr val="0F54B9"/>
                  </a:solidFill>
                  <a:latin typeface="微软雅黑" pitchFamily="34" charset="-122"/>
                  <a:ea typeface="微软雅黑" pitchFamily="34" charset="-122"/>
                </a:endParaRPr>
              </a:p>
            </p:txBody>
          </p:sp>
        </p:grpSp>
        <p:grpSp>
          <p:nvGrpSpPr>
            <p:cNvPr id="12" name="组合 45">
              <a:extLst>
                <a:ext uri="{FF2B5EF4-FFF2-40B4-BE49-F238E27FC236}">
                  <a16:creationId xmlns:a16="http://schemas.microsoft.com/office/drawing/2014/main" id="{1F84E75A-278F-FF54-68DA-100BDD0FFC56}"/>
                </a:ext>
              </a:extLst>
            </p:cNvPr>
            <p:cNvGrpSpPr/>
            <p:nvPr/>
          </p:nvGrpSpPr>
          <p:grpSpPr>
            <a:xfrm>
              <a:off x="4454527" y="4793663"/>
              <a:ext cx="924009" cy="924678"/>
              <a:chOff x="304800" y="673100"/>
              <a:chExt cx="4000500" cy="4000500"/>
            </a:xfrm>
            <a:effectLst>
              <a:outerShdw blurRad="317500" dist="190500" dir="8100000" algn="tr" rotWithShape="0">
                <a:prstClr val="black">
                  <a:alpha val="50000"/>
                </a:prstClr>
              </a:outerShdw>
            </a:effectLst>
          </p:grpSpPr>
          <p:sp>
            <p:nvSpPr>
              <p:cNvPr id="13" name="同心圆 46">
                <a:extLst>
                  <a:ext uri="{FF2B5EF4-FFF2-40B4-BE49-F238E27FC236}">
                    <a16:creationId xmlns:a16="http://schemas.microsoft.com/office/drawing/2014/main" id="{B12FE1D3-4777-432F-BC66-303E7560844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4" name="椭圆 47">
                <a:extLst>
                  <a:ext uri="{FF2B5EF4-FFF2-40B4-BE49-F238E27FC236}">
                    <a16:creationId xmlns:a16="http://schemas.microsoft.com/office/drawing/2014/main" id="{13CE8072-0D9D-47CF-227F-DE448C086CBB}"/>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3</a:t>
                </a:r>
                <a:endParaRPr lang="zh-CN" altLang="en-US" sz="5499" b="1" dirty="0">
                  <a:solidFill>
                    <a:srgbClr val="0F54B9"/>
                  </a:solidFill>
                  <a:latin typeface="微软雅黑" pitchFamily="34" charset="-122"/>
                  <a:ea typeface="微软雅黑" pitchFamily="34" charset="-122"/>
                </a:endParaRPr>
              </a:p>
            </p:txBody>
          </p:sp>
        </p:grpSp>
      </p:grpSp>
      <p:grpSp>
        <p:nvGrpSpPr>
          <p:cNvPr id="27" name="Group 26">
            <a:extLst>
              <a:ext uri="{FF2B5EF4-FFF2-40B4-BE49-F238E27FC236}">
                <a16:creationId xmlns:a16="http://schemas.microsoft.com/office/drawing/2014/main" id="{A6DB65C4-94B7-E78A-B1DE-4BBF9B473BCB}"/>
              </a:ext>
            </a:extLst>
          </p:cNvPr>
          <p:cNvGrpSpPr/>
          <p:nvPr/>
        </p:nvGrpSpPr>
        <p:grpSpPr>
          <a:xfrm>
            <a:off x="856211" y="1594175"/>
            <a:ext cx="5333193" cy="2544152"/>
            <a:chOff x="570807" y="1062783"/>
            <a:chExt cx="3555462" cy="1696101"/>
          </a:xfrm>
        </p:grpSpPr>
        <p:grpSp>
          <p:nvGrpSpPr>
            <p:cNvPr id="2" name="组合 34">
              <a:extLst>
                <a:ext uri="{FF2B5EF4-FFF2-40B4-BE49-F238E27FC236}">
                  <a16:creationId xmlns:a16="http://schemas.microsoft.com/office/drawing/2014/main" id="{28D0EBAC-6C6C-F8B5-F105-6E5E66CE136B}"/>
                </a:ext>
              </a:extLst>
            </p:cNvPr>
            <p:cNvGrpSpPr/>
            <p:nvPr/>
          </p:nvGrpSpPr>
          <p:grpSpPr>
            <a:xfrm>
              <a:off x="570807" y="1062783"/>
              <a:ext cx="3555462" cy="1696101"/>
              <a:chOff x="304800" y="673100"/>
              <a:chExt cx="4000500" cy="4000500"/>
            </a:xfrm>
            <a:effectLst>
              <a:outerShdw blurRad="444500" dist="254000" dir="8100000" algn="tr" rotWithShape="0">
                <a:prstClr val="black">
                  <a:alpha val="50000"/>
                </a:prstClr>
              </a:outerShdw>
            </a:effectLst>
          </p:grpSpPr>
          <p:sp>
            <p:nvSpPr>
              <p:cNvPr id="3" name="同心圆 54">
                <a:extLst>
                  <a:ext uri="{FF2B5EF4-FFF2-40B4-BE49-F238E27FC236}">
                    <a16:creationId xmlns:a16="http://schemas.microsoft.com/office/drawing/2014/main" id="{EFD47CAA-206E-7D09-0FCD-694363EC534B}"/>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sp>
            <p:nvSpPr>
              <p:cNvPr id="4" name="椭圆 55">
                <a:extLst>
                  <a:ext uri="{FF2B5EF4-FFF2-40B4-BE49-F238E27FC236}">
                    <a16:creationId xmlns:a16="http://schemas.microsoft.com/office/drawing/2014/main" id="{E35F86BE-39F9-F741-4E4D-240CC1811F76}"/>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grpSp>
        <p:sp>
          <p:nvSpPr>
            <p:cNvPr id="17" name="TextBox 16">
              <a:extLst>
                <a:ext uri="{FF2B5EF4-FFF2-40B4-BE49-F238E27FC236}">
                  <a16:creationId xmlns:a16="http://schemas.microsoft.com/office/drawing/2014/main" id="{8FA43394-126A-EFE1-2337-5884A91972BD}"/>
                </a:ext>
              </a:extLst>
            </p:cNvPr>
            <p:cNvSpPr txBox="1"/>
            <p:nvPr/>
          </p:nvSpPr>
          <p:spPr>
            <a:xfrm>
              <a:off x="769686" y="1416366"/>
              <a:ext cx="3157703" cy="1189899"/>
            </a:xfrm>
            <a:prstGeom prst="rect">
              <a:avLst/>
            </a:prstGeom>
            <a:noFill/>
          </p:spPr>
          <p:txBody>
            <a:bodyPr wrap="square" rtlCol="0">
              <a:spAutoFit/>
            </a:bodyPr>
            <a:lstStyle/>
            <a:p>
              <a:pPr algn="ctr">
                <a:defRPr/>
              </a:pPr>
              <a:r>
                <a:rPr lang="en-US" altLang="zh-CN"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VỀ NHÀ</a:t>
              </a:r>
              <a:endParaRPr lang="zh-CN" altLang="en-US"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23" name="Freeform: Shape 22">
                <a:extLst>
                  <a:ext uri="{FF2B5EF4-FFF2-40B4-BE49-F238E27FC236}">
                    <a16:creationId xmlns:a16="http://schemas.microsoft.com/office/drawing/2014/main" id="{90C1775F-3697-A513-8413-8CD3404915ED}"/>
                  </a:ext>
                </a:extLst>
              </p:cNvPr>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346075" algn="ctr">
                  <a:buFontTx/>
                  <a:buChar char="-"/>
                </a:pPr>
                <a:r>
                  <a:rPr lang="en-US" sz="3600">
                    <a:solidFill>
                      <a:srgbClr val="3333FF"/>
                    </a:solidFill>
                    <a:latin typeface="Times New Roman" panose="02020603050405020304" pitchFamily="18" charset="0"/>
                    <a:ea typeface="Times New Roman" panose="02020603050405020304" pitchFamily="18" charset="0"/>
                  </a:rPr>
                  <a:t>Nắm vững KN căn bậc hai và căn bậc 3</a:t>
                </a:r>
              </a:p>
              <a:p>
                <a:pPr marL="571500" indent="-287338">
                  <a:buFontTx/>
                  <a:buChar char="-"/>
                </a:pP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Nắm vững điều kiện xác định của </a:t>
                </a:r>
                <a14:m>
                  <m:oMath xmlns:m="http://schemas.openxmlformats.org/officeDocument/2006/math">
                    <m:rad>
                      <m:radPr>
                        <m:degHide m:val="on"/>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r>
                  <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rPr>
                  <a:t> </a:t>
                </a: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và </a:t>
                </a:r>
                <a14:m>
                  <m:oMath xmlns:m="http://schemas.openxmlformats.org/officeDocument/2006/math">
                    <m:rad>
                      <m:radPr>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r>
                          <m:rPr>
                            <m:brk m:alnAt="7"/>
                          </m:rP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3</m:t>
                        </m: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endPar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endParaRPr>
              </a:p>
            </p:txBody>
          </p:sp>
        </mc:Choice>
        <mc:Fallback>
          <p:sp>
            <p:nvSpPr>
              <p:cNvPr id="23" name="Freeform: Shape 22">
                <a:extLst>
                  <a:ext uri="{FF2B5EF4-FFF2-40B4-BE49-F238E27FC236}">
                    <a16:creationId xmlns:a16="http://schemas.microsoft.com/office/drawing/2014/main" id="{90C1775F-3697-A513-8413-8CD3404915ED}"/>
                  </a:ext>
                </a:extLst>
              </p:cNvPr>
              <p:cNvSpPr>
                <a:spLocks noRot="1" noChangeAspect="1" noMove="1" noResize="1" noEditPoints="1" noAdjustHandles="1" noChangeArrowheads="1" noChangeShapeType="1" noTextEdit="1"/>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blipFill>
                <a:blip r:embed="rId4"/>
                <a:stretch>
                  <a:fillRect t="-1173"/>
                </a:stretch>
              </a:blipFill>
              <a:ln>
                <a:noFill/>
              </a:ln>
              <a:effectLst>
                <a:outerShdw blurRad="76200" dir="18900000" sy="23000" kx="-1200000" algn="bl" rotWithShape="0">
                  <a:prstClr val="black">
                    <a:alpha val="20000"/>
                  </a:prstClr>
                </a:outerShdw>
              </a:effectLst>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52265E70-0F3B-41F0-09AC-13D84EF2F933}"/>
              </a:ext>
            </a:extLst>
          </p:cNvPr>
          <p:cNvSpPr/>
          <p:nvPr/>
        </p:nvSpPr>
        <p:spPr>
          <a:xfrm>
            <a:off x="9386528" y="4182170"/>
            <a:ext cx="7877505" cy="1387017"/>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600" kern="0">
                <a:solidFill>
                  <a:srgbClr val="FF00FF"/>
                </a:solidFill>
                <a:latin typeface="Times New Roman" panose="02020603050405020304" pitchFamily="18" charset="0"/>
                <a:ea typeface="宋体" pitchFamily="2" charset="-122"/>
                <a:cs typeface="Times New Roman" panose="02020603050405020304" pitchFamily="18" charset="0"/>
              </a:rPr>
              <a:t>Làm bài tập 3, 4, 5, 6 ,7 SGK  trang 67  </a:t>
            </a:r>
            <a:endParaRPr lang="zh-CN" altLang="en-US" sz="3600" kern="0">
              <a:solidFill>
                <a:srgbClr val="FF00FF"/>
              </a:solidFill>
              <a:latin typeface="Times New Roman" panose="02020603050405020304" pitchFamily="18" charset="0"/>
              <a:ea typeface="宋体" pitchFamily="2" charset="-122"/>
              <a:cs typeface="Times New Roman" panose="02020603050405020304" pitchFamily="18" charset="0"/>
            </a:endParaRPr>
          </a:p>
        </p:txBody>
      </p:sp>
      <p:sp>
        <p:nvSpPr>
          <p:cNvPr id="25" name="Freeform: Shape 24">
            <a:extLst>
              <a:ext uri="{FF2B5EF4-FFF2-40B4-BE49-F238E27FC236}">
                <a16:creationId xmlns:a16="http://schemas.microsoft.com/office/drawing/2014/main" id="{53B3E4EE-C28E-0D6D-E3DA-2330F6D44F04}"/>
              </a:ext>
            </a:extLst>
          </p:cNvPr>
          <p:cNvSpPr/>
          <p:nvPr/>
        </p:nvSpPr>
        <p:spPr>
          <a:xfrm>
            <a:off x="8225924" y="7050940"/>
            <a:ext cx="86865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98563" indent="-1198563" algn="just"/>
            <a:r>
              <a:rPr lang="en-US" sz="3600">
                <a:solidFill>
                  <a:srgbClr val="002060"/>
                </a:solidFill>
                <a:latin typeface="Times New Roman" panose="02020603050405020304" pitchFamily="18" charset="0"/>
                <a:ea typeface="Times New Roman" panose="02020603050405020304" pitchFamily="18" charset="0"/>
              </a:rPr>
              <a:t>  §4. Một số phép biến đổ căn thức bậc hai của biểu thức đại số</a:t>
            </a:r>
            <a:endParaRPr lang="zh-CN" altLang="en-US" sz="3600" kern="0">
              <a:solidFill>
                <a:srgbClr val="00206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760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EB5226DC-A4A5-6795-6B53-F37E3056E028}"/>
              </a:ext>
            </a:extLst>
          </p:cNvPr>
          <p:cNvSpPr/>
          <p:nvPr/>
        </p:nvSpPr>
        <p:spPr>
          <a:xfrm>
            <a:off x="385763" y="363203"/>
            <a:ext cx="17502188" cy="13649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rPr>
              <a:t>NỘI DUNG BÀI HỌC</a:t>
            </a:r>
            <a:endParaRPr lang="zh-CN" altLang="en-US"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52" name="Freeform: Shape 51">
            <a:extLst>
              <a:ext uri="{FF2B5EF4-FFF2-40B4-BE49-F238E27FC236}">
                <a16:creationId xmlns:a16="http://schemas.microsoft.com/office/drawing/2014/main" id="{83E37DFF-3A4A-8A24-FD3D-26A25763D564}"/>
              </a:ext>
            </a:extLst>
          </p:cNvPr>
          <p:cNvSpPr/>
          <p:nvPr/>
        </p:nvSpPr>
        <p:spPr>
          <a:xfrm>
            <a:off x="4180544" y="2781171"/>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53" name="Freeform: Shape 52">
            <a:extLst>
              <a:ext uri="{FF2B5EF4-FFF2-40B4-BE49-F238E27FC236}">
                <a16:creationId xmlns:a16="http://schemas.microsoft.com/office/drawing/2014/main" id="{953C3960-0579-049D-220D-BEB47EEA7C66}"/>
              </a:ext>
            </a:extLst>
          </p:cNvPr>
          <p:cNvSpPr/>
          <p:nvPr/>
        </p:nvSpPr>
        <p:spPr>
          <a:xfrm rot="10800000">
            <a:off x="4180544" y="4917237"/>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grpSp>
        <p:nvGrpSpPr>
          <p:cNvPr id="92" name="Group 91">
            <a:extLst>
              <a:ext uri="{FF2B5EF4-FFF2-40B4-BE49-F238E27FC236}">
                <a16:creationId xmlns:a16="http://schemas.microsoft.com/office/drawing/2014/main" id="{A1846620-E423-31EC-EB3F-7A4D37DABCB4}"/>
              </a:ext>
            </a:extLst>
          </p:cNvPr>
          <p:cNvGrpSpPr/>
          <p:nvPr/>
        </p:nvGrpSpPr>
        <p:grpSpPr>
          <a:xfrm>
            <a:off x="4838102" y="2895931"/>
            <a:ext cx="11112087" cy="1621002"/>
            <a:chOff x="3225401" y="1607185"/>
            <a:chExt cx="7408058" cy="1080668"/>
          </a:xfrm>
        </p:grpSpPr>
        <p:sp>
          <p:nvSpPr>
            <p:cNvPr id="88" name="Freeform: Shape 87">
              <a:extLst>
                <a:ext uri="{FF2B5EF4-FFF2-40B4-BE49-F238E27FC236}">
                  <a16:creationId xmlns:a16="http://schemas.microsoft.com/office/drawing/2014/main" id="{81148AAD-5252-D6C8-129F-5BB550F0451B}"/>
                </a:ext>
              </a:extLst>
            </p:cNvPr>
            <p:cNvSpPr/>
            <p:nvPr/>
          </p:nvSpPr>
          <p:spPr>
            <a:xfrm rot="10800000">
              <a:off x="3225401" y="1607185"/>
              <a:ext cx="7377320" cy="1080668"/>
            </a:xfrm>
            <a:custGeom>
              <a:avLst/>
              <a:gdLst>
                <a:gd name="connsiteX0" fmla="*/ 6701021 w 7377320"/>
                <a:gd name="connsiteY0" fmla="*/ 128806 h 1080668"/>
                <a:gd name="connsiteX1" fmla="*/ 6701021 w 7377320"/>
                <a:gd name="connsiteY1" fmla="*/ 128806 h 1080668"/>
                <a:gd name="connsiteX2" fmla="*/ 6701021 w 7377320"/>
                <a:gd name="connsiteY2" fmla="*/ 128805 h 1080668"/>
                <a:gd name="connsiteX3" fmla="*/ 6646156 w 7377320"/>
                <a:gd name="connsiteY3" fmla="*/ 183670 h 1080668"/>
                <a:gd name="connsiteX4" fmla="*/ 54865 w 7377320"/>
                <a:gd name="connsiteY4" fmla="*/ 183670 h 1080668"/>
                <a:gd name="connsiteX5" fmla="*/ 0 w 7377320"/>
                <a:gd name="connsiteY5" fmla="*/ 128805 h 1080668"/>
                <a:gd name="connsiteX6" fmla="*/ 1 w 7377320"/>
                <a:gd name="connsiteY6" fmla="*/ 128805 h 1080668"/>
                <a:gd name="connsiteX7" fmla="*/ 54866 w 7377320"/>
                <a:gd name="connsiteY7" fmla="*/ 73940 h 1080668"/>
                <a:gd name="connsiteX8" fmla="*/ 6646156 w 7377320"/>
                <a:gd name="connsiteY8" fmla="*/ 73941 h 1080668"/>
                <a:gd name="connsiteX9" fmla="*/ 6684951 w 7377320"/>
                <a:gd name="connsiteY9" fmla="*/ 90011 h 1080668"/>
                <a:gd name="connsiteX10" fmla="*/ 6701021 w 7377320"/>
                <a:gd name="connsiteY10" fmla="*/ 128806 h 1080668"/>
                <a:gd name="connsiteX11" fmla="*/ 6684951 w 7377320"/>
                <a:gd name="connsiteY11" fmla="*/ 167601 h 1080668"/>
                <a:gd name="connsiteX12" fmla="*/ 6646156 w 7377320"/>
                <a:gd name="connsiteY12" fmla="*/ 183670 h 1080668"/>
                <a:gd name="connsiteX13" fmla="*/ 7377320 w 7377320"/>
                <a:gd name="connsiteY13" fmla="*/ 1080668 h 1080668"/>
                <a:gd name="connsiteX14" fmla="*/ 6743336 w 7377320"/>
                <a:gd name="connsiteY14" fmla="*/ 1080668 h 1080668"/>
                <a:gd name="connsiteX15" fmla="*/ 6743336 w 7377320"/>
                <a:gd name="connsiteY15" fmla="*/ 1070991 h 1080668"/>
                <a:gd name="connsiteX16" fmla="*/ 6505816 w 7377320"/>
                <a:gd name="connsiteY16" fmla="*/ 969197 h 1080668"/>
                <a:gd name="connsiteX17" fmla="*/ 6743336 w 7377320"/>
                <a:gd name="connsiteY17" fmla="*/ 969197 h 1080668"/>
                <a:gd name="connsiteX18" fmla="*/ 6743336 w 7377320"/>
                <a:gd name="connsiteY18" fmla="*/ 316992 h 1080668"/>
                <a:gd name="connsiteX19" fmla="*/ 7060328 w 7377320"/>
                <a:gd name="connsiteY19" fmla="*/ 0 h 1080668"/>
                <a:gd name="connsiteX20" fmla="*/ 7377320 w 7377320"/>
                <a:gd name="connsiteY20"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320" h="1080668">
                  <a:moveTo>
                    <a:pt x="6701021" y="128806"/>
                  </a:moveTo>
                  <a:lnTo>
                    <a:pt x="6701021" y="128806"/>
                  </a:lnTo>
                  <a:lnTo>
                    <a:pt x="6701021" y="128805"/>
                  </a:lnTo>
                  <a:close/>
                  <a:moveTo>
                    <a:pt x="6646156" y="183670"/>
                  </a:moveTo>
                  <a:lnTo>
                    <a:pt x="54865" y="183670"/>
                  </a:lnTo>
                  <a:cubicBezTo>
                    <a:pt x="24564" y="183670"/>
                    <a:pt x="0" y="159106"/>
                    <a:pt x="0" y="128805"/>
                  </a:cubicBezTo>
                  <a:lnTo>
                    <a:pt x="1" y="128805"/>
                  </a:lnTo>
                  <a:cubicBezTo>
                    <a:pt x="1" y="98504"/>
                    <a:pt x="24565" y="73940"/>
                    <a:pt x="54866" y="73940"/>
                  </a:cubicBezTo>
                  <a:lnTo>
                    <a:pt x="6646156" y="73941"/>
                  </a:lnTo>
                  <a:cubicBezTo>
                    <a:pt x="6661306" y="73941"/>
                    <a:pt x="6675023" y="80082"/>
                    <a:pt x="6684951" y="90011"/>
                  </a:cubicBezTo>
                  <a:lnTo>
                    <a:pt x="6701021" y="128806"/>
                  </a:lnTo>
                  <a:lnTo>
                    <a:pt x="6684951" y="167601"/>
                  </a:lnTo>
                  <a:cubicBezTo>
                    <a:pt x="6675023" y="177529"/>
                    <a:pt x="6661306" y="183670"/>
                    <a:pt x="6646156" y="183670"/>
                  </a:cubicBezTo>
                  <a:close/>
                  <a:moveTo>
                    <a:pt x="7377320" y="1080668"/>
                  </a:moveTo>
                  <a:lnTo>
                    <a:pt x="6743336" y="1080668"/>
                  </a:lnTo>
                  <a:lnTo>
                    <a:pt x="6743336" y="1070991"/>
                  </a:lnTo>
                  <a:lnTo>
                    <a:pt x="6505816" y="969197"/>
                  </a:lnTo>
                  <a:lnTo>
                    <a:pt x="6743336" y="969197"/>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0" name="Group 89">
              <a:extLst>
                <a:ext uri="{FF2B5EF4-FFF2-40B4-BE49-F238E27FC236}">
                  <a16:creationId xmlns:a16="http://schemas.microsoft.com/office/drawing/2014/main" id="{4F41CFF0-8A51-0C2A-D74C-27D730128E5E}"/>
                </a:ext>
              </a:extLst>
            </p:cNvPr>
            <p:cNvGrpSpPr/>
            <p:nvPr/>
          </p:nvGrpSpPr>
          <p:grpSpPr>
            <a:xfrm>
              <a:off x="3870960" y="1724199"/>
              <a:ext cx="6762499" cy="694468"/>
              <a:chOff x="3870960" y="1654749"/>
              <a:chExt cx="6762499" cy="694468"/>
            </a:xfrm>
          </p:grpSpPr>
          <p:sp>
            <p:nvSpPr>
              <p:cNvPr id="61" name="Rectangle: Top Corners Rounded 60">
                <a:extLst>
                  <a:ext uri="{FF2B5EF4-FFF2-40B4-BE49-F238E27FC236}">
                    <a16:creationId xmlns:a16="http://schemas.microsoft.com/office/drawing/2014/main" id="{498C3511-AD57-3222-B470-5EB00BD22D67}"/>
                  </a:ext>
                </a:extLst>
              </p:cNvPr>
              <p:cNvSpPr/>
              <p:nvPr/>
            </p:nvSpPr>
            <p:spPr>
              <a:xfrm rot="5400000">
                <a:off x="6904976" y="-1379267"/>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A8868A46-5487-56B8-4C02-1E43BB550217}"/>
                  </a:ext>
                </a:extLst>
              </p:cNvPr>
              <p:cNvSpPr txBox="1"/>
              <p:nvPr/>
            </p:nvSpPr>
            <p:spPr>
              <a:xfrm>
                <a:off x="4997247" y="1762590"/>
                <a:ext cx="3832074"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HAI</a:t>
                </a:r>
              </a:p>
            </p:txBody>
          </p:sp>
          <p:sp>
            <p:nvSpPr>
              <p:cNvPr id="73" name="Oval 72">
                <a:extLst>
                  <a:ext uri="{FF2B5EF4-FFF2-40B4-BE49-F238E27FC236}">
                    <a16:creationId xmlns:a16="http://schemas.microsoft.com/office/drawing/2014/main" id="{31B42535-8DDA-DEC3-2E0C-57DF4CF5F8F9}"/>
                  </a:ext>
                </a:extLst>
              </p:cNvPr>
              <p:cNvSpPr/>
              <p:nvPr/>
            </p:nvSpPr>
            <p:spPr>
              <a:xfrm>
                <a:off x="4044246" y="1685194"/>
                <a:ext cx="883353"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a:t>
                </a:r>
              </a:p>
            </p:txBody>
          </p:sp>
        </p:grpSp>
      </p:grpSp>
      <p:grpSp>
        <p:nvGrpSpPr>
          <p:cNvPr id="93" name="Group 92">
            <a:extLst>
              <a:ext uri="{FF2B5EF4-FFF2-40B4-BE49-F238E27FC236}">
                <a16:creationId xmlns:a16="http://schemas.microsoft.com/office/drawing/2014/main" id="{3D4925C9-2699-C244-D926-A8F86BCB79D7}"/>
              </a:ext>
            </a:extLst>
          </p:cNvPr>
          <p:cNvGrpSpPr/>
          <p:nvPr/>
        </p:nvGrpSpPr>
        <p:grpSpPr>
          <a:xfrm>
            <a:off x="4882344" y="5293526"/>
            <a:ext cx="11112087" cy="1621002"/>
            <a:chOff x="3254896" y="3345057"/>
            <a:chExt cx="7408058" cy="1080668"/>
          </a:xfrm>
        </p:grpSpPr>
        <p:sp>
          <p:nvSpPr>
            <p:cNvPr id="89" name="Freeform: Shape 88">
              <a:extLst>
                <a:ext uri="{FF2B5EF4-FFF2-40B4-BE49-F238E27FC236}">
                  <a16:creationId xmlns:a16="http://schemas.microsoft.com/office/drawing/2014/main" id="{BAA09180-A22B-C665-6631-101774EF02A1}"/>
                </a:ext>
              </a:extLst>
            </p:cNvPr>
            <p:cNvSpPr/>
            <p:nvPr/>
          </p:nvSpPr>
          <p:spPr>
            <a:xfrm rot="10800000">
              <a:off x="3254896" y="3345057"/>
              <a:ext cx="7377320" cy="1080668"/>
            </a:xfrm>
            <a:custGeom>
              <a:avLst/>
              <a:gdLst>
                <a:gd name="connsiteX0" fmla="*/ 6701021 w 7377320"/>
                <a:gd name="connsiteY0" fmla="*/ 130549 h 1080668"/>
                <a:gd name="connsiteX1" fmla="*/ 6701021 w 7377320"/>
                <a:gd name="connsiteY1" fmla="*/ 130549 h 1080668"/>
                <a:gd name="connsiteX2" fmla="*/ 6701021 w 7377320"/>
                <a:gd name="connsiteY2" fmla="*/ 130548 h 1080668"/>
                <a:gd name="connsiteX3" fmla="*/ 6646156 w 7377320"/>
                <a:gd name="connsiteY3" fmla="*/ 185413 h 1080668"/>
                <a:gd name="connsiteX4" fmla="*/ 54865 w 7377320"/>
                <a:gd name="connsiteY4" fmla="*/ 185413 h 1080668"/>
                <a:gd name="connsiteX5" fmla="*/ 0 w 7377320"/>
                <a:gd name="connsiteY5" fmla="*/ 130548 h 1080668"/>
                <a:gd name="connsiteX6" fmla="*/ 1 w 7377320"/>
                <a:gd name="connsiteY6" fmla="*/ 130548 h 1080668"/>
                <a:gd name="connsiteX7" fmla="*/ 54866 w 7377320"/>
                <a:gd name="connsiteY7" fmla="*/ 75683 h 1080668"/>
                <a:gd name="connsiteX8" fmla="*/ 6646156 w 7377320"/>
                <a:gd name="connsiteY8" fmla="*/ 75684 h 1080668"/>
                <a:gd name="connsiteX9" fmla="*/ 6684951 w 7377320"/>
                <a:gd name="connsiteY9" fmla="*/ 91754 h 1080668"/>
                <a:gd name="connsiteX10" fmla="*/ 6701021 w 7377320"/>
                <a:gd name="connsiteY10" fmla="*/ 130549 h 1080668"/>
                <a:gd name="connsiteX11" fmla="*/ 6684951 w 7377320"/>
                <a:gd name="connsiteY11" fmla="*/ 169344 h 1080668"/>
                <a:gd name="connsiteX12" fmla="*/ 6646156 w 7377320"/>
                <a:gd name="connsiteY12" fmla="*/ 185413 h 1080668"/>
                <a:gd name="connsiteX13" fmla="*/ 7377320 w 7377320"/>
                <a:gd name="connsiteY13" fmla="*/ 1080668 h 1080668"/>
                <a:gd name="connsiteX14" fmla="*/ 6761848 w 7377320"/>
                <a:gd name="connsiteY14" fmla="*/ 1080668 h 1080668"/>
                <a:gd name="connsiteX15" fmla="*/ 6743336 w 7377320"/>
                <a:gd name="connsiteY15" fmla="*/ 1080668 h 1080668"/>
                <a:gd name="connsiteX16" fmla="*/ 6743336 w 7377320"/>
                <a:gd name="connsiteY16" fmla="*/ 1072734 h 1080668"/>
                <a:gd name="connsiteX17" fmla="*/ 6505816 w 7377320"/>
                <a:gd name="connsiteY17" fmla="*/ 970940 h 1080668"/>
                <a:gd name="connsiteX18" fmla="*/ 6743336 w 7377320"/>
                <a:gd name="connsiteY18" fmla="*/ 970940 h 1080668"/>
                <a:gd name="connsiteX19" fmla="*/ 6743336 w 7377320"/>
                <a:gd name="connsiteY19" fmla="*/ 316992 h 1080668"/>
                <a:gd name="connsiteX20" fmla="*/ 7060328 w 7377320"/>
                <a:gd name="connsiteY20" fmla="*/ 0 h 1080668"/>
                <a:gd name="connsiteX21" fmla="*/ 7377320 w 7377320"/>
                <a:gd name="connsiteY21"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77320" h="1080668">
                  <a:moveTo>
                    <a:pt x="6701021" y="130549"/>
                  </a:moveTo>
                  <a:lnTo>
                    <a:pt x="6701021" y="130549"/>
                  </a:lnTo>
                  <a:lnTo>
                    <a:pt x="6701021" y="130548"/>
                  </a:lnTo>
                  <a:close/>
                  <a:moveTo>
                    <a:pt x="6646156" y="185413"/>
                  </a:moveTo>
                  <a:lnTo>
                    <a:pt x="54865" y="185413"/>
                  </a:lnTo>
                  <a:cubicBezTo>
                    <a:pt x="24564" y="185413"/>
                    <a:pt x="0" y="160849"/>
                    <a:pt x="0" y="130548"/>
                  </a:cubicBezTo>
                  <a:lnTo>
                    <a:pt x="1" y="130548"/>
                  </a:lnTo>
                  <a:cubicBezTo>
                    <a:pt x="1" y="100247"/>
                    <a:pt x="24565" y="75683"/>
                    <a:pt x="54866" y="75683"/>
                  </a:cubicBezTo>
                  <a:lnTo>
                    <a:pt x="6646156" y="75684"/>
                  </a:lnTo>
                  <a:cubicBezTo>
                    <a:pt x="6661306" y="75684"/>
                    <a:pt x="6675023" y="81825"/>
                    <a:pt x="6684951" y="91754"/>
                  </a:cubicBezTo>
                  <a:lnTo>
                    <a:pt x="6701021" y="130549"/>
                  </a:lnTo>
                  <a:lnTo>
                    <a:pt x="6684951" y="169344"/>
                  </a:lnTo>
                  <a:cubicBezTo>
                    <a:pt x="6675023" y="179272"/>
                    <a:pt x="6661306" y="185413"/>
                    <a:pt x="6646156" y="185413"/>
                  </a:cubicBezTo>
                  <a:close/>
                  <a:moveTo>
                    <a:pt x="7377320" y="1080668"/>
                  </a:moveTo>
                  <a:lnTo>
                    <a:pt x="6761848" y="1080668"/>
                  </a:lnTo>
                  <a:lnTo>
                    <a:pt x="6743336" y="1080668"/>
                  </a:lnTo>
                  <a:lnTo>
                    <a:pt x="6743336" y="1072734"/>
                  </a:lnTo>
                  <a:lnTo>
                    <a:pt x="6505816" y="970940"/>
                  </a:lnTo>
                  <a:lnTo>
                    <a:pt x="6743336" y="970940"/>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1" name="Group 90">
              <a:extLst>
                <a:ext uri="{FF2B5EF4-FFF2-40B4-BE49-F238E27FC236}">
                  <a16:creationId xmlns:a16="http://schemas.microsoft.com/office/drawing/2014/main" id="{9E61127C-80C4-D25F-CEB4-4E06B48A8D79}"/>
                </a:ext>
              </a:extLst>
            </p:cNvPr>
            <p:cNvGrpSpPr/>
            <p:nvPr/>
          </p:nvGrpSpPr>
          <p:grpSpPr>
            <a:xfrm>
              <a:off x="3900455" y="3460328"/>
              <a:ext cx="6762499" cy="694468"/>
              <a:chOff x="3900455" y="3483478"/>
              <a:chExt cx="6762499" cy="694468"/>
            </a:xfrm>
          </p:grpSpPr>
          <p:sp>
            <p:nvSpPr>
              <p:cNvPr id="69" name="Rectangle: Top Corners Rounded 68">
                <a:extLst>
                  <a:ext uri="{FF2B5EF4-FFF2-40B4-BE49-F238E27FC236}">
                    <a16:creationId xmlns:a16="http://schemas.microsoft.com/office/drawing/2014/main" id="{1C38260E-0FD0-7665-D12D-B83232242DE6}"/>
                  </a:ext>
                </a:extLst>
              </p:cNvPr>
              <p:cNvSpPr/>
              <p:nvPr/>
            </p:nvSpPr>
            <p:spPr>
              <a:xfrm rot="5400000">
                <a:off x="6934471" y="449462"/>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TextBox 73">
                <a:extLst>
                  <a:ext uri="{FF2B5EF4-FFF2-40B4-BE49-F238E27FC236}">
                    <a16:creationId xmlns:a16="http://schemas.microsoft.com/office/drawing/2014/main" id="{E4DD35E5-E882-41B0-87D2-BE0797129F87}"/>
                  </a:ext>
                </a:extLst>
              </p:cNvPr>
              <p:cNvSpPr txBox="1"/>
              <p:nvPr/>
            </p:nvSpPr>
            <p:spPr>
              <a:xfrm>
                <a:off x="4997248" y="3575203"/>
                <a:ext cx="3643989"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BA</a:t>
                </a:r>
              </a:p>
            </p:txBody>
          </p:sp>
          <p:sp>
            <p:nvSpPr>
              <p:cNvPr id="75" name="Oval 74">
                <a:extLst>
                  <a:ext uri="{FF2B5EF4-FFF2-40B4-BE49-F238E27FC236}">
                    <a16:creationId xmlns:a16="http://schemas.microsoft.com/office/drawing/2014/main" id="{8625B593-6525-4222-D081-86E94568A22B}"/>
                  </a:ext>
                </a:extLst>
              </p:cNvPr>
              <p:cNvSpPr/>
              <p:nvPr/>
            </p:nvSpPr>
            <p:spPr>
              <a:xfrm>
                <a:off x="3978920" y="3514907"/>
                <a:ext cx="948679"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II</a:t>
                </a:r>
              </a:p>
            </p:txBody>
          </p:sp>
        </p:grpSp>
      </p:grpSp>
      <p:grpSp>
        <p:nvGrpSpPr>
          <p:cNvPr id="99" name="Group 98">
            <a:extLst>
              <a:ext uri="{FF2B5EF4-FFF2-40B4-BE49-F238E27FC236}">
                <a16:creationId xmlns:a16="http://schemas.microsoft.com/office/drawing/2014/main" id="{3FFFB3C3-08D7-843D-CEA3-9825993C3D2B}"/>
              </a:ext>
            </a:extLst>
          </p:cNvPr>
          <p:cNvGrpSpPr/>
          <p:nvPr/>
        </p:nvGrpSpPr>
        <p:grpSpPr>
          <a:xfrm>
            <a:off x="1168242" y="2364817"/>
            <a:ext cx="2768604" cy="5140883"/>
            <a:chOff x="778828" y="1310259"/>
            <a:chExt cx="1845736" cy="3427255"/>
          </a:xfrm>
        </p:grpSpPr>
        <p:grpSp>
          <p:nvGrpSpPr>
            <p:cNvPr id="97" name="Group 96">
              <a:extLst>
                <a:ext uri="{FF2B5EF4-FFF2-40B4-BE49-F238E27FC236}">
                  <a16:creationId xmlns:a16="http://schemas.microsoft.com/office/drawing/2014/main" id="{B01996D1-CE80-74C9-5B65-384D137D2CF3}"/>
                </a:ext>
              </a:extLst>
            </p:cNvPr>
            <p:cNvGrpSpPr/>
            <p:nvPr/>
          </p:nvGrpSpPr>
          <p:grpSpPr>
            <a:xfrm>
              <a:off x="778828" y="1310259"/>
              <a:ext cx="1845736" cy="3427255"/>
              <a:chOff x="778828" y="1310259"/>
              <a:chExt cx="1845736" cy="3427255"/>
            </a:xfrm>
          </p:grpSpPr>
          <p:sp>
            <p:nvSpPr>
              <p:cNvPr id="14" name="Freeform: Shape 13">
                <a:extLst>
                  <a:ext uri="{FF2B5EF4-FFF2-40B4-BE49-F238E27FC236}">
                    <a16:creationId xmlns:a16="http://schemas.microsoft.com/office/drawing/2014/main" id="{60CA7BAF-2D8E-367D-0281-BB0F61DBC2A0}"/>
                  </a:ext>
                </a:extLst>
              </p:cNvPr>
              <p:cNvSpPr/>
              <p:nvPr/>
            </p:nvSpPr>
            <p:spPr>
              <a:xfrm>
                <a:off x="907558" y="1704957"/>
                <a:ext cx="1307935" cy="2637859"/>
              </a:xfrm>
              <a:custGeom>
                <a:avLst/>
                <a:gdLst>
                  <a:gd name="connsiteX0" fmla="*/ 0 w 1307935"/>
                  <a:gd name="connsiteY0" fmla="*/ 0 h 2637859"/>
                  <a:gd name="connsiteX1" fmla="*/ 123334 w 1307935"/>
                  <a:gd name="connsiteY1" fmla="*/ 6228 h 2637859"/>
                  <a:gd name="connsiteX2" fmla="*/ 1307935 w 1307935"/>
                  <a:gd name="connsiteY2" fmla="*/ 1318929 h 2637859"/>
                  <a:gd name="connsiteX3" fmla="*/ 123334 w 1307935"/>
                  <a:gd name="connsiteY3" fmla="*/ 2631631 h 2637859"/>
                  <a:gd name="connsiteX4" fmla="*/ 0 w 1307935"/>
                  <a:gd name="connsiteY4" fmla="*/ 2637859 h 263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935" h="2637859">
                    <a:moveTo>
                      <a:pt x="0" y="0"/>
                    </a:moveTo>
                    <a:lnTo>
                      <a:pt x="123334" y="6228"/>
                    </a:lnTo>
                    <a:cubicBezTo>
                      <a:pt x="788706" y="73800"/>
                      <a:pt x="1307935" y="635729"/>
                      <a:pt x="1307935" y="1318929"/>
                    </a:cubicBezTo>
                    <a:cubicBezTo>
                      <a:pt x="1307935" y="2002130"/>
                      <a:pt x="788706" y="2564058"/>
                      <a:pt x="123334" y="2631631"/>
                    </a:cubicBezTo>
                    <a:lnTo>
                      <a:pt x="0" y="26378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40" name="Freeform: Shape 39">
                <a:extLst>
                  <a:ext uri="{FF2B5EF4-FFF2-40B4-BE49-F238E27FC236}">
                    <a16:creationId xmlns:a16="http://schemas.microsoft.com/office/drawing/2014/main" id="{39BD97E8-31AC-2150-1238-67B2DB850387}"/>
                  </a:ext>
                </a:extLst>
              </p:cNvPr>
              <p:cNvSpPr/>
              <p:nvPr/>
            </p:nvSpPr>
            <p:spPr>
              <a:xfrm>
                <a:off x="778828" y="1310259"/>
                <a:ext cx="1845129" cy="1701613"/>
              </a:xfrm>
              <a:custGeom>
                <a:avLst/>
                <a:gdLst>
                  <a:gd name="connsiteX0" fmla="*/ 132108 w 1845129"/>
                  <a:gd name="connsiteY0" fmla="*/ 0 h 1701613"/>
                  <a:gd name="connsiteX1" fmla="*/ 1836889 w 1845129"/>
                  <a:gd name="connsiteY1" fmla="*/ 1538420 h 1701613"/>
                  <a:gd name="connsiteX2" fmla="*/ 1845129 w 1845129"/>
                  <a:gd name="connsiteY2" fmla="*/ 1701613 h 1701613"/>
                  <a:gd name="connsiteX3" fmla="*/ 1619690 w 1845129"/>
                  <a:gd name="connsiteY3" fmla="*/ 1700931 h 1701613"/>
                  <a:gd name="connsiteX4" fmla="*/ 1613531 w 1845129"/>
                  <a:gd name="connsiteY4" fmla="*/ 1570859 h 1701613"/>
                  <a:gd name="connsiteX5" fmla="*/ 284266 w 1845129"/>
                  <a:gd name="connsiteY5" fmla="*/ 233128 h 1701613"/>
                  <a:gd name="connsiteX6" fmla="*/ 135222 w 1845129"/>
                  <a:gd name="connsiteY6" fmla="*/ 225602 h 1701613"/>
                  <a:gd name="connsiteX7" fmla="*/ 114523 w 1845129"/>
                  <a:gd name="connsiteY7" fmla="*/ 229775 h 1701613"/>
                  <a:gd name="connsiteX8" fmla="*/ 0 w 1845129"/>
                  <a:gd name="connsiteY8" fmla="*/ 115412 h 1701613"/>
                  <a:gd name="connsiteX9" fmla="*/ 114523 w 1845129"/>
                  <a:gd name="connsiteY9" fmla="*/ 1049 h 1701613"/>
                  <a:gd name="connsiteX10" fmla="*/ 130620 w 1845129"/>
                  <a:gd name="connsiteY10" fmla="*/ 4294 h 1701613"/>
                  <a:gd name="connsiteX11" fmla="*/ 130620 w 1845129"/>
                  <a:gd name="connsiteY11" fmla="*/ 76 h 17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129" h="1701613">
                    <a:moveTo>
                      <a:pt x="132108" y="0"/>
                    </a:moveTo>
                    <a:cubicBezTo>
                      <a:pt x="1019368" y="0"/>
                      <a:pt x="1749134" y="674312"/>
                      <a:pt x="1836889" y="1538420"/>
                    </a:cubicBezTo>
                    <a:lnTo>
                      <a:pt x="1845129" y="1701613"/>
                    </a:lnTo>
                    <a:lnTo>
                      <a:pt x="1619690" y="1700931"/>
                    </a:lnTo>
                    <a:lnTo>
                      <a:pt x="1613531" y="1570859"/>
                    </a:lnTo>
                    <a:cubicBezTo>
                      <a:pt x="1546447" y="866054"/>
                      <a:pt x="987790" y="304575"/>
                      <a:pt x="284266" y="233128"/>
                    </a:cubicBezTo>
                    <a:lnTo>
                      <a:pt x="135222" y="225602"/>
                    </a:lnTo>
                    <a:lnTo>
                      <a:pt x="114523" y="229775"/>
                    </a:lnTo>
                    <a:cubicBezTo>
                      <a:pt x="51274" y="229775"/>
                      <a:pt x="0" y="178573"/>
                      <a:pt x="0" y="115412"/>
                    </a:cubicBezTo>
                    <a:cubicBezTo>
                      <a:pt x="0" y="52251"/>
                      <a:pt x="51274" y="1049"/>
                      <a:pt x="114523" y="1049"/>
                    </a:cubicBezTo>
                    <a:lnTo>
                      <a:pt x="130620" y="4294"/>
                    </a:lnTo>
                    <a:lnTo>
                      <a:pt x="130620" y="7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39" name="Freeform: Shape 38">
                <a:extLst>
                  <a:ext uri="{FF2B5EF4-FFF2-40B4-BE49-F238E27FC236}">
                    <a16:creationId xmlns:a16="http://schemas.microsoft.com/office/drawing/2014/main" id="{02A88397-0BDF-5F78-0F43-7A53830F79E5}"/>
                  </a:ext>
                </a:extLst>
              </p:cNvPr>
              <p:cNvSpPr/>
              <p:nvPr/>
            </p:nvSpPr>
            <p:spPr>
              <a:xfrm>
                <a:off x="779209" y="3006678"/>
                <a:ext cx="1845355" cy="1730836"/>
              </a:xfrm>
              <a:custGeom>
                <a:avLst/>
                <a:gdLst>
                  <a:gd name="connsiteX0" fmla="*/ 1844486 w 1845355"/>
                  <a:gd name="connsiteY0" fmla="*/ 0 h 1730836"/>
                  <a:gd name="connsiteX1" fmla="*/ 1845355 w 1845355"/>
                  <a:gd name="connsiteY1" fmla="*/ 17208 h 1730836"/>
                  <a:gd name="connsiteX2" fmla="*/ 131727 w 1845355"/>
                  <a:gd name="connsiteY2" fmla="*/ 1730836 h 1730836"/>
                  <a:gd name="connsiteX3" fmla="*/ 130239 w 1845355"/>
                  <a:gd name="connsiteY3" fmla="*/ 1730762 h 1730836"/>
                  <a:gd name="connsiteX4" fmla="*/ 130239 w 1845355"/>
                  <a:gd name="connsiteY4" fmla="*/ 1727631 h 1730836"/>
                  <a:gd name="connsiteX5" fmla="*/ 114364 w 1845355"/>
                  <a:gd name="connsiteY5" fmla="*/ 1730836 h 1730836"/>
                  <a:gd name="connsiteX6" fmla="*/ 0 w 1845355"/>
                  <a:gd name="connsiteY6" fmla="*/ 1616472 h 1730836"/>
                  <a:gd name="connsiteX7" fmla="*/ 114364 w 1845355"/>
                  <a:gd name="connsiteY7" fmla="*/ 1502108 h 1730836"/>
                  <a:gd name="connsiteX8" fmla="*/ 130262 w 1845355"/>
                  <a:gd name="connsiteY8" fmla="*/ 1505318 h 1730836"/>
                  <a:gd name="connsiteX9" fmla="*/ 131727 w 1845355"/>
                  <a:gd name="connsiteY9" fmla="*/ 1505391 h 1730836"/>
                  <a:gd name="connsiteX10" fmla="*/ 1619910 w 1845355"/>
                  <a:gd name="connsiteY10" fmla="*/ 17208 h 1730836"/>
                  <a:gd name="connsiteX11" fmla="*/ 1619202 w 1845355"/>
                  <a:gd name="connsiteY11" fmla="*/ 2259 h 17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355" h="1730836">
                    <a:moveTo>
                      <a:pt x="1844486" y="0"/>
                    </a:moveTo>
                    <a:lnTo>
                      <a:pt x="1845355" y="17208"/>
                    </a:lnTo>
                    <a:cubicBezTo>
                      <a:pt x="1845355" y="963619"/>
                      <a:pt x="1078138" y="1730836"/>
                      <a:pt x="131727" y="1730836"/>
                    </a:cubicBezTo>
                    <a:lnTo>
                      <a:pt x="130239" y="1730762"/>
                    </a:lnTo>
                    <a:lnTo>
                      <a:pt x="130239" y="1727631"/>
                    </a:lnTo>
                    <a:lnTo>
                      <a:pt x="114364" y="1730836"/>
                    </a:lnTo>
                    <a:cubicBezTo>
                      <a:pt x="51203" y="1730836"/>
                      <a:pt x="0" y="1679633"/>
                      <a:pt x="0" y="1616472"/>
                    </a:cubicBezTo>
                    <a:cubicBezTo>
                      <a:pt x="0" y="1553311"/>
                      <a:pt x="51203" y="1502108"/>
                      <a:pt x="114364" y="1502108"/>
                    </a:cubicBezTo>
                    <a:lnTo>
                      <a:pt x="130262" y="1505318"/>
                    </a:lnTo>
                    <a:lnTo>
                      <a:pt x="131727" y="1505391"/>
                    </a:lnTo>
                    <a:cubicBezTo>
                      <a:pt x="953628" y="1505391"/>
                      <a:pt x="1619910" y="839109"/>
                      <a:pt x="1619910" y="17208"/>
                    </a:cubicBezTo>
                    <a:lnTo>
                      <a:pt x="1619202" y="225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grpSp>
        <p:pic>
          <p:nvPicPr>
            <p:cNvPr id="98" name="Picture 6">
              <a:extLst>
                <a:ext uri="{FF2B5EF4-FFF2-40B4-BE49-F238E27FC236}">
                  <a16:creationId xmlns:a16="http://schemas.microsoft.com/office/drawing/2014/main" id="{AED6DB46-C46D-ED8F-2BF8-6F7A8E711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23" y="2483550"/>
              <a:ext cx="1035885" cy="111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4"/>
          <a:stretch>
            <a:fillRect/>
          </a:stretch>
        </p:blipFill>
        <p:spPr>
          <a:xfrm>
            <a:off x="14935200" y="7330062"/>
            <a:ext cx="3087506" cy="2593735"/>
          </a:xfrm>
          <a:prstGeom prst="rect">
            <a:avLst/>
          </a:prstGeom>
        </p:spPr>
      </p:pic>
      <p:pic>
        <p:nvPicPr>
          <p:cNvPr id="16" name="Picture 15"/>
          <p:cNvPicPr>
            <a:picLocks noChangeAspect="1"/>
          </p:cNvPicPr>
          <p:nvPr/>
        </p:nvPicPr>
        <p:blipFill>
          <a:blip r:embed="rId5"/>
          <a:stretch>
            <a:fillRect/>
          </a:stretch>
        </p:blipFill>
        <p:spPr>
          <a:xfrm>
            <a:off x="748531" y="7898203"/>
            <a:ext cx="1803558" cy="1936064"/>
          </a:xfrm>
          <a:prstGeom prst="rect">
            <a:avLst/>
          </a:prstGeom>
        </p:spPr>
      </p:pic>
    </p:spTree>
    <p:extLst>
      <p:ext uri="{BB962C8B-B14F-4D97-AF65-F5344CB8AC3E}">
        <p14:creationId xmlns:p14="http://schemas.microsoft.com/office/powerpoint/2010/main" val="34959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966315" y="3295263"/>
              <a:ext cx="9161482" cy="142757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66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6600" b="1">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nl-NL"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CĂN THỨC BẬC HAI</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772338" y="6426253"/>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678952" y="1424195"/>
                <a:ext cx="16770848" cy="3225307"/>
              </a:xfrm>
              <a:prstGeom prst="rect">
                <a:avLst/>
              </a:prstGeom>
              <a:noFill/>
            </p:spPr>
            <p:txBody>
              <a:bodyPr wrap="square">
                <a:spAutoFit/>
              </a:bodyPr>
              <a:lstStyle/>
              <a:p>
                <a:pPr algn="just">
                  <a:lnSpc>
                    <a:spcPct val="130000"/>
                  </a:lnSpc>
                  <a:spcAft>
                    <a:spcPts val="800"/>
                  </a:spcAft>
                </a:pPr>
                <a:r>
                  <a:rPr lang="vi-VN" sz="4000" b="1" kern="100">
                    <a:latin typeface="+mj-lt"/>
                    <a:ea typeface="Times New Roman" panose="02020603050405020304" pitchFamily="18" charset="0"/>
                    <a:cs typeface="Times New Roman" panose="02020603050405020304" pitchFamily="18" charset="0"/>
                  </a:rPr>
                  <a:t>Cửa hàng điện máy trưng bày một chiếc ti vi màn hình phẳng</a:t>
                </a:r>
                <a:r>
                  <a:rPr lang="en-US" sz="4000" b="1" kern="1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 tức là độ dài đường chéo của màn hình ti vi bằng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𝟐</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𝟓𝟒</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𝒄𝒎</m:t>
                    </m:r>
                  </m:oMath>
                </a14:m>
                <a:r>
                  <a:rPr lang="en-US" sz="4000" b="1" kern="1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là chiều rộng của màn hình ti vi (Hình 5). Viết công thức tính chiều dài của màn hình ti vi theo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vi-VN" sz="4000" b="1" kern="100">
                    <a:latin typeface="+mj-lt"/>
                    <a:ea typeface="Times New Roman" panose="02020603050405020304" pitchFamily="18" charset="0"/>
                    <a:cs typeface="Times New Roman" panose="02020603050405020304" pitchFamily="18" charset="0"/>
                  </a:rPr>
                  <a:t>.</a:t>
                </a:r>
                <a:endParaRPr lang="en-US" sz="4000" b="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678952" y="1424195"/>
                <a:ext cx="16770848" cy="3225307"/>
              </a:xfrm>
              <a:prstGeom prst="rect">
                <a:avLst/>
              </a:prstGeom>
              <a:blipFill>
                <a:blip r:embed="rId5"/>
                <a:stretch>
                  <a:fillRect l="-1272" r="-1272" b="-699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3687449" y="4686300"/>
            <a:ext cx="2007088" cy="769441"/>
          </a:xfrm>
          <a:prstGeom prst="rect">
            <a:avLst/>
          </a:prstGeom>
        </p:spPr>
        <p:txBody>
          <a:bodyPr wrap="none">
            <a:spAutoFit/>
          </a:bodyPr>
          <a:lstStyle/>
          <a:p>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solidFill>
                <a:srgbClr val="C00000"/>
              </a:solidFill>
              <a:latin typeface="Times New Roman" panose="02020603050405020304" pitchFamily="18" charset="0"/>
              <a:cs typeface="Times New Roman" panose="02020603050405020304" pitchFamily="18" charset="0"/>
            </a:endParaRPr>
          </a:p>
        </p:txBody>
      </p:sp>
      <p:pic>
        <p:nvPicPr>
          <p:cNvPr id="18" name="Picture 17" descr="A blue and green logo with white numbers and gears&#10;&#10;Description automatically generated">
            <a:extLst>
              <a:ext uri="{FF2B5EF4-FFF2-40B4-BE49-F238E27FC236}">
                <a16:creationId xmlns:a16="http://schemas.microsoft.com/office/drawing/2014/main" id="{12244523-1C10-8DCB-ADC7-0C8C6096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967"/>
            <a:ext cx="2012983" cy="1040902"/>
          </a:xfrm>
          <a:prstGeom prst="rect">
            <a:avLst/>
          </a:prstGeom>
        </p:spPr>
      </p:pic>
      <p:grpSp>
        <p:nvGrpSpPr>
          <p:cNvPr id="28" name="Group 27">
            <a:extLst>
              <a:ext uri="{FF2B5EF4-FFF2-40B4-BE49-F238E27FC236}">
                <a16:creationId xmlns:a16="http://schemas.microsoft.com/office/drawing/2014/main" id="{7C2E1108-C6D1-9883-E6C1-FF0C270A6AE9}"/>
              </a:ext>
            </a:extLst>
          </p:cNvPr>
          <p:cNvGrpSpPr/>
          <p:nvPr/>
        </p:nvGrpSpPr>
        <p:grpSpPr>
          <a:xfrm>
            <a:off x="9409046" y="4152900"/>
            <a:ext cx="8610600" cy="5051171"/>
            <a:chOff x="9296400" y="5197729"/>
            <a:chExt cx="8610600" cy="5051171"/>
          </a:xfrm>
        </p:grpSpPr>
        <p:pic>
          <p:nvPicPr>
            <p:cNvPr id="21" name="Picture 20" descr="A lake with mountains in the background&#10;&#10;Description automatically generated">
              <a:extLst>
                <a:ext uri="{FF2B5EF4-FFF2-40B4-BE49-F238E27FC236}">
                  <a16:creationId xmlns:a16="http://schemas.microsoft.com/office/drawing/2014/main" id="{B51B75D2-5F2C-0FFE-7E4F-1E315462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5197729"/>
              <a:ext cx="7165228" cy="4605322"/>
            </a:xfrm>
            <a:prstGeom prst="rect">
              <a:avLst/>
            </a:prstGeom>
          </p:spPr>
        </p:pic>
        <p:cxnSp>
          <p:nvCxnSpPr>
            <p:cNvPr id="23" name="Straight Arrow Connector 22">
              <a:extLst>
                <a:ext uri="{FF2B5EF4-FFF2-40B4-BE49-F238E27FC236}">
                  <a16:creationId xmlns:a16="http://schemas.microsoft.com/office/drawing/2014/main" id="{98FE61BE-9B9B-0E3A-C552-077CF0AA3FAD}"/>
                </a:ext>
              </a:extLst>
            </p:cNvPr>
            <p:cNvCxnSpPr>
              <a:cxnSpLocks/>
            </p:cNvCxnSpPr>
            <p:nvPr/>
          </p:nvCxnSpPr>
          <p:spPr>
            <a:xfrm>
              <a:off x="9352063" y="5321508"/>
              <a:ext cx="7090348" cy="4032354"/>
            </a:xfrm>
            <a:prstGeom prst="straightConnector1">
              <a:avLst/>
            </a:prstGeom>
            <a:ln w="762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E6F396-DAF5-5C6A-15EA-2634FCCE31F7}"/>
                    </a:ext>
                  </a:extLst>
                </p:cNvPr>
                <p:cNvSpPr txBox="1"/>
                <p:nvPr/>
              </p:nvSpPr>
              <p:spPr>
                <a:xfrm>
                  <a:off x="16306800" y="6808957"/>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𝑥</m:t>
                        </m:r>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𝑖𝑛</m:t>
                        </m:r>
                        <m:r>
                          <a:rPr lang="en-US" sz="4800" b="0" i="1" smtClean="0">
                            <a:solidFill>
                              <a:srgbClr val="FF0000"/>
                            </a:solidFill>
                            <a:latin typeface="Cambria Math" panose="02040503050406030204" pitchFamily="18" charset="0"/>
                          </a:rPr>
                          <m:t>)</m:t>
                        </m:r>
                      </m:oMath>
                    </m:oMathPara>
                  </a14:m>
                  <a:endParaRPr lang="en-US" sz="4800">
                    <a:solidFill>
                      <a:srgbClr val="FF0000"/>
                    </a:solidFill>
                  </a:endParaRPr>
                </a:p>
              </p:txBody>
            </p:sp>
          </mc:Choice>
          <mc:Fallback xmlns="">
            <p:sp>
              <p:nvSpPr>
                <p:cNvPr id="26" name="TextBox 25">
                  <a:extLst>
                    <a:ext uri="{FF2B5EF4-FFF2-40B4-BE49-F238E27FC236}">
                      <a16:creationId xmlns:a16="http://schemas.microsoft.com/office/drawing/2014/main" id="{00E6F396-DAF5-5C6A-15EA-2634FCCE31F7}"/>
                    </a:ext>
                  </a:extLst>
                </p:cNvPr>
                <p:cNvSpPr txBox="1">
                  <a:spLocks noRot="1" noChangeAspect="1" noMove="1" noResize="1" noEditPoints="1" noAdjustHandles="1" noChangeArrowheads="1" noChangeShapeType="1" noTextEdit="1"/>
                </p:cNvSpPr>
                <p:nvPr/>
              </p:nvSpPr>
              <p:spPr>
                <a:xfrm>
                  <a:off x="16306800" y="6808957"/>
                  <a:ext cx="1600200" cy="830997"/>
                </a:xfrm>
                <a:prstGeom prst="rect">
                  <a:avLst/>
                </a:prstGeom>
                <a:blipFill>
                  <a:blip r:embed="rId8"/>
                  <a:stretch>
                    <a:fillRect r="-72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138796D-940C-C4EF-6E09-129F7743F899}"/>
                </a:ext>
              </a:extLst>
            </p:cNvPr>
            <p:cNvSpPr txBox="1"/>
            <p:nvPr/>
          </p:nvSpPr>
          <p:spPr>
            <a:xfrm>
              <a:off x="12039600" y="9417903"/>
              <a:ext cx="2438400" cy="830997"/>
            </a:xfrm>
            <a:prstGeom prst="rect">
              <a:avLst/>
            </a:prstGeom>
            <a:noFill/>
          </p:spPr>
          <p:txBody>
            <a:bodyPr wrap="square" rtlCol="0">
              <a:spAutoFit/>
            </a:bodyPr>
            <a:lstStyle/>
            <a:p>
              <a:pPr algn="ctr"/>
              <a:r>
                <a:rPr lang="en-US" sz="4800">
                  <a:solidFill>
                    <a:srgbClr val="0000FF"/>
                  </a:solidFill>
                  <a:latin typeface="Times New Roman" panose="02020603050405020304" pitchFamily="18" charset="0"/>
                  <a:cs typeface="Times New Roman" panose="02020603050405020304" pitchFamily="18" charset="0"/>
                </a:rPr>
                <a:t>Hình 5</a:t>
              </a:r>
            </a:p>
          </p:txBody>
        </p:sp>
      </p:grpSp>
      <p:grpSp>
        <p:nvGrpSpPr>
          <p:cNvPr id="29" name="Group 28">
            <a:extLst>
              <a:ext uri="{FF2B5EF4-FFF2-40B4-BE49-F238E27FC236}">
                <a16:creationId xmlns:a16="http://schemas.microsoft.com/office/drawing/2014/main" id="{79A7F734-C54D-552A-8F71-2E8CE51286F8}"/>
              </a:ext>
            </a:extLst>
          </p:cNvPr>
          <p:cNvGrpSpPr/>
          <p:nvPr/>
        </p:nvGrpSpPr>
        <p:grpSpPr>
          <a:xfrm>
            <a:off x="5684519" y="206376"/>
            <a:ext cx="6591104" cy="792769"/>
            <a:chOff x="3467296" y="704160"/>
            <a:chExt cx="4990904" cy="792769"/>
          </a:xfrm>
        </p:grpSpPr>
        <p:pic>
          <p:nvPicPr>
            <p:cNvPr id="30" name="图片 30">
              <a:extLst>
                <a:ext uri="{FF2B5EF4-FFF2-40B4-BE49-F238E27FC236}">
                  <a16:creationId xmlns:a16="http://schemas.microsoft.com/office/drawing/2014/main" id="{F53EECAF-5F88-9CE1-0083-B74ADE470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31" name="文本框 32">
              <a:extLst>
                <a:ext uri="{FF2B5EF4-FFF2-40B4-BE49-F238E27FC236}">
                  <a16:creationId xmlns:a16="http://schemas.microsoft.com/office/drawing/2014/main" id="{699BC982-A6C6-9546-9153-CBB8175FB5D1}"/>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TextBox 1">
            <a:extLst>
              <a:ext uri="{FF2B5EF4-FFF2-40B4-BE49-F238E27FC236}">
                <a16:creationId xmlns:a16="http://schemas.microsoft.com/office/drawing/2014/main" id="{9114DAF4-36F9-CDD4-00FE-6A7F961D2DE4}"/>
              </a:ext>
            </a:extLst>
          </p:cNvPr>
          <p:cNvSpPr txBox="1"/>
          <p:nvPr/>
        </p:nvSpPr>
        <p:spPr>
          <a:xfrm>
            <a:off x="571474" y="5753100"/>
            <a:ext cx="8837572"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Áp dụng định lý Pythagore,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15017-1FE1-70CC-2DCC-F6FF9DD366AD}"/>
                  </a:ext>
                </a:extLst>
              </p:cNvPr>
              <p:cNvSpPr txBox="1"/>
              <p:nvPr/>
            </p:nvSpPr>
            <p:spPr>
              <a:xfrm>
                <a:off x="533400" y="6671723"/>
                <a:ext cx="8465048" cy="1900777"/>
              </a:xfrm>
              <a:prstGeom prst="rect">
                <a:avLst/>
              </a:prstGeom>
              <a:noFill/>
            </p:spPr>
            <p:txBody>
              <a:bodyPr wrap="square" rtlCol="0">
                <a:spAutoFit/>
              </a:bodyPr>
              <a:lstStyle/>
              <a:p>
                <a:pPr>
                  <a:lnSpc>
                    <a:spcPct val="130000"/>
                  </a:lnSpc>
                </a:pPr>
                <a:r>
                  <a:rPr lang="en-US" sz="4000" b="1">
                    <a:latin typeface="Times New Roman" panose="02020603050405020304" pitchFamily="18" charset="0"/>
                    <a:cs typeface="Times New Roman" panose="02020603050405020304" pitchFamily="18" charset="0"/>
                  </a:rPr>
                  <a:t>Chiều dài của màn hình Ti vi là:</a:t>
                </a:r>
              </a:p>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7115017-1FE1-70CC-2DCC-F6FF9DD366AD}"/>
                  </a:ext>
                </a:extLst>
              </p:cNvPr>
              <p:cNvSpPr txBox="1">
                <a:spLocks noRot="1" noChangeAspect="1" noMove="1" noResize="1" noEditPoints="1" noAdjustHandles="1" noChangeArrowheads="1" noChangeShapeType="1" noTextEdit="1"/>
              </p:cNvSpPr>
              <p:nvPr/>
            </p:nvSpPr>
            <p:spPr>
              <a:xfrm>
                <a:off x="533400" y="6671723"/>
                <a:ext cx="8465048" cy="1900777"/>
              </a:xfrm>
              <a:prstGeom prst="rect">
                <a:avLst/>
              </a:prstGeom>
              <a:blipFill>
                <a:blip r:embed="rId10"/>
                <a:stretch>
                  <a:fillRect l="-2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D27ABF-97BA-8C2A-6B9C-63BDA6FCC17D}"/>
                  </a:ext>
                </a:extLst>
              </p:cNvPr>
              <p:cNvSpPr txBox="1"/>
              <p:nvPr/>
            </p:nvSpPr>
            <p:spPr>
              <a:xfrm>
                <a:off x="533400" y="8919320"/>
                <a:ext cx="11125200" cy="796180"/>
              </a:xfrm>
              <a:prstGeom prst="rect">
                <a:avLst/>
              </a:prstGeom>
              <a:noFill/>
            </p:spPr>
            <p:txBody>
              <a:bodyPr wrap="square" rtlCol="0">
                <a:spAutoFit/>
              </a:bodyPr>
              <a:lstStyle/>
              <a:p>
                <a:r>
                  <a:rPr lang="vi-VN" sz="4000" b="1">
                    <a:solidFill>
                      <a:srgbClr val="0000FF"/>
                    </a:solidFill>
                    <a:latin typeface="Times New Roman" panose="02020603050405020304" pitchFamily="18" charset="0"/>
                    <a:cs typeface="Times New Roman" panose="02020603050405020304" pitchFamily="18" charset="0"/>
                  </a:rPr>
                  <a:t>Biểu thức </a:t>
                </a:r>
                <a14:m>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𝟐𝟓</m:t>
                            </m:r>
                          </m:e>
                          <m:sup>
                            <m:r>
                              <a:rPr lang="en-US" sz="4000" b="1" i="1">
                                <a:solidFill>
                                  <a:srgbClr val="FF0000"/>
                                </a:solidFill>
                                <a:latin typeface="Cambria Math" panose="02040503050406030204" pitchFamily="18" charset="0"/>
                              </a:rPr>
                              <m:t>𝟐</m:t>
                            </m:r>
                          </m:sup>
                        </m:sSup>
                        <m:r>
                          <a:rPr lang="en-US" sz="4000" b="1" i="1">
                            <a:solidFill>
                              <a:srgbClr val="FF0000"/>
                            </a:solidFill>
                            <a:latin typeface="Cambria Math" panose="02040503050406030204" pitchFamily="18" charset="0"/>
                          </a:rPr>
                          <m:t>−</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𝒙</m:t>
                            </m:r>
                          </m:e>
                          <m:sup>
                            <m:r>
                              <a:rPr lang="en-US" sz="4000" b="1" i="1">
                                <a:solidFill>
                                  <a:srgbClr val="FF0000"/>
                                </a:solidFill>
                                <a:latin typeface="Cambria Math" panose="02040503050406030204" pitchFamily="18" charset="0"/>
                              </a:rPr>
                              <m:t>𝟐</m:t>
                            </m:r>
                          </m:sup>
                        </m:sSup>
                      </m:e>
                    </m:rad>
                  </m:oMath>
                </a14:m>
                <a:r>
                  <a:rPr lang="vi-VN" sz="4000" b="1">
                    <a:solidFill>
                      <a:srgbClr val="FF0000"/>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được gọi là căn thức bậc hai.</a:t>
                </a:r>
                <a:endParaRPr lang="en-US" sz="40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D27ABF-97BA-8C2A-6B9C-63BDA6FCC17D}"/>
                  </a:ext>
                </a:extLst>
              </p:cNvPr>
              <p:cNvSpPr txBox="1">
                <a:spLocks noRot="1" noChangeAspect="1" noMove="1" noResize="1" noEditPoints="1" noAdjustHandles="1" noChangeArrowheads="1" noChangeShapeType="1" noTextEdit="1"/>
              </p:cNvSpPr>
              <p:nvPr/>
            </p:nvSpPr>
            <p:spPr>
              <a:xfrm>
                <a:off x="533400" y="8919320"/>
                <a:ext cx="11125200" cy="796180"/>
              </a:xfrm>
              <a:prstGeom prst="rect">
                <a:avLst/>
              </a:prstGeom>
              <a:blipFill>
                <a:blip r:embed="rId11"/>
                <a:stretch>
                  <a:fillRect l="-1973" t="-2290" r="-1479"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616356-C607-8BC2-AC1B-42268727C448}"/>
                  </a:ext>
                </a:extLst>
              </p:cNvPr>
              <p:cNvSpPr txBox="1"/>
              <p:nvPr/>
            </p:nvSpPr>
            <p:spPr>
              <a:xfrm>
                <a:off x="11477654" y="4042942"/>
                <a:ext cx="3064458" cy="1100558"/>
              </a:xfrm>
              <a:prstGeom prst="rect">
                <a:avLst/>
              </a:prstGeom>
              <a:noFill/>
            </p:spPr>
            <p:txBody>
              <a:bodyPr wrap="square" rtlCol="0">
                <a:spAutoFit/>
              </a:bodyPr>
              <a:lstStyle/>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F616356-C607-8BC2-AC1B-42268727C448}"/>
                  </a:ext>
                </a:extLst>
              </p:cNvPr>
              <p:cNvSpPr txBox="1">
                <a:spLocks noRot="1" noChangeAspect="1" noMove="1" noResize="1" noEditPoints="1" noAdjustHandles="1" noChangeArrowheads="1" noChangeShapeType="1" noTextEdit="1"/>
              </p:cNvSpPr>
              <p:nvPr/>
            </p:nvSpPr>
            <p:spPr>
              <a:xfrm>
                <a:off x="11477654" y="4042942"/>
                <a:ext cx="3064458" cy="1100558"/>
              </a:xfrm>
              <a:prstGeom prst="rect">
                <a:avLst/>
              </a:prstGeom>
              <a:blipFill>
                <a:blip r:embed="rId12"/>
                <a:stretch>
                  <a:fillRect/>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53200" y="547663"/>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F00"/>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C00000"/>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8077" y="9117530"/>
            <a:ext cx="835846" cy="744663"/>
          </a:xfrm>
          <a:prstGeom prst="rect">
            <a:avLst/>
          </a:prstGeom>
        </p:spPr>
      </p:pic>
      <p:pic>
        <p:nvPicPr>
          <p:cNvPr id="6" name="Picture 5"/>
          <p:cNvPicPr>
            <a:picLocks noChangeAspect="1"/>
          </p:cNvPicPr>
          <p:nvPr/>
        </p:nvPicPr>
        <p:blipFill>
          <a:blip r:embed="rId6"/>
          <a:stretch>
            <a:fillRect/>
          </a:stretch>
        </p:blipFill>
        <p:spPr>
          <a:xfrm>
            <a:off x="324846" y="819161"/>
            <a:ext cx="2170457" cy="2166369"/>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pSp>
        <p:nvGrpSpPr>
          <p:cNvPr id="13" name="Group 12">
            <a:extLst>
              <a:ext uri="{FF2B5EF4-FFF2-40B4-BE49-F238E27FC236}">
                <a16:creationId xmlns:a16="http://schemas.microsoft.com/office/drawing/2014/main" id="{07600513-0272-7B49-BA4F-A3A5F47EB315}"/>
              </a:ext>
            </a:extLst>
          </p:cNvPr>
          <p:cNvGrpSpPr/>
          <p:nvPr/>
        </p:nvGrpSpPr>
        <p:grpSpPr>
          <a:xfrm>
            <a:off x="904721" y="2801774"/>
            <a:ext cx="16560069" cy="3265904"/>
            <a:chOff x="965931" y="4176790"/>
            <a:chExt cx="16560069" cy="3265904"/>
          </a:xfrm>
        </p:grpSpPr>
        <p:grpSp>
          <p:nvGrpSpPr>
            <p:cNvPr id="9" name="Group 8">
              <a:extLst>
                <a:ext uri="{FF2B5EF4-FFF2-40B4-BE49-F238E27FC236}">
                  <a16:creationId xmlns:a16="http://schemas.microsoft.com/office/drawing/2014/main" id="{9580DFD2-7A5B-EB16-3F5C-FD0117B7E365}"/>
                </a:ext>
              </a:extLst>
            </p:cNvPr>
            <p:cNvGrpSpPr/>
            <p:nvPr/>
          </p:nvGrpSpPr>
          <p:grpSpPr>
            <a:xfrm>
              <a:off x="968080" y="4176790"/>
              <a:ext cx="16557920" cy="3265904"/>
              <a:chOff x="847724" y="4013002"/>
              <a:chExt cx="10387237" cy="1168750"/>
            </a:xfrm>
          </p:grpSpPr>
          <p:sp>
            <p:nvSpPr>
              <p:cNvPr id="11" name="Rectangle: Top Corners Rounded 10">
                <a:extLst>
                  <a:ext uri="{FF2B5EF4-FFF2-40B4-BE49-F238E27FC236}">
                    <a16:creationId xmlns:a16="http://schemas.microsoft.com/office/drawing/2014/main" id="{170E8893-E896-B056-2FD6-F6576AF39E9C}"/>
                  </a:ext>
                </a:extLst>
              </p:cNvPr>
              <p:cNvSpPr/>
              <p:nvPr/>
            </p:nvSpPr>
            <p:spPr>
              <a:xfrm rot="10800000">
                <a:off x="847724" y="4126918"/>
                <a:ext cx="10387237" cy="1054834"/>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D3AAAE-863D-6074-FC25-3C75370DA6B1}"/>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rofile of a person with a brain&#10;&#10;Description automatically generated with low confidence">
              <a:extLst>
                <a:ext uri="{FF2B5EF4-FFF2-40B4-BE49-F238E27FC236}">
                  <a16:creationId xmlns:a16="http://schemas.microsoft.com/office/drawing/2014/main" id="{3FA34C14-5BA1-82E2-7AE0-3ABC83EDD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7751E7-092A-C323-4C53-07C524B220F4}"/>
                    </a:ext>
                  </a:extLst>
                </p:cNvPr>
                <p:cNvSpPr txBox="1"/>
                <p:nvPr/>
              </p:nvSpPr>
              <p:spPr>
                <a:xfrm>
                  <a:off x="1860667" y="4320269"/>
                  <a:ext cx="15447006" cy="2983317"/>
                </a:xfrm>
                <a:prstGeom prst="rect">
                  <a:avLst/>
                </a:prstGeom>
                <a:noFill/>
              </p:spPr>
              <p:txBody>
                <a:bodyPr wrap="square">
                  <a:spAutoFit/>
                </a:bodyPr>
                <a:lstStyle/>
                <a:p>
                  <a:pPr algn="just">
                    <a:lnSpc>
                      <a:spcPct val="130000"/>
                    </a:lnSpc>
                  </a:pPr>
                  <a:r>
                    <a:rPr lang="vi-VN" sz="4800" b="1" i="1">
                      <a:effectLst/>
                      <a:latin typeface="+mj-lt"/>
                    </a:rPr>
                    <a:t>Với </a:t>
                  </a:r>
                  <a14:m>
                    <m:oMath xmlns:m="http://schemas.openxmlformats.org/officeDocument/2006/math">
                      <m:r>
                        <a:rPr lang="en-US" sz="4800" b="1" i="1" smtClean="0">
                          <a:solidFill>
                            <a:srgbClr val="0000FF"/>
                          </a:solidFill>
                          <a:effectLst/>
                          <a:latin typeface="Cambria Math" panose="02040503050406030204" pitchFamily="18" charset="0"/>
                        </a:rPr>
                        <m:t>𝑨</m:t>
                      </m:r>
                    </m:oMath>
                  </a14:m>
                  <a:r>
                    <a:rPr lang="vi-VN" sz="4800" b="1" i="1">
                      <a:effectLst/>
                      <a:latin typeface="+mj-lt"/>
                    </a:rPr>
                    <a:t> là một biểu thức đại số, người ta gọi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vi-VN" sz="4800" b="1" i="1">
                      <a:effectLst/>
                      <a:latin typeface="+mj-lt"/>
                    </a:rPr>
                    <a:t>  là căn thức bậc hai của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còn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được gọi là biểu thức lấy căn bậc hai hay biểu thức dưới dấu căn. </a:t>
                  </a:r>
                  <a:endParaRPr lang="en-US" sz="4800" b="1" i="1">
                    <a:latin typeface="+mj-lt"/>
                  </a:endParaRPr>
                </a:p>
              </p:txBody>
            </p:sp>
          </mc:Choice>
          <mc:Fallback xmlns="">
            <p:sp>
              <p:nvSpPr>
                <p:cNvPr id="8" name="TextBox 7">
                  <a:extLst>
                    <a:ext uri="{FF2B5EF4-FFF2-40B4-BE49-F238E27FC236}">
                      <a16:creationId xmlns:a16="http://schemas.microsoft.com/office/drawing/2014/main" id="{CB7751E7-092A-C323-4C53-07C524B220F4}"/>
                    </a:ext>
                  </a:extLst>
                </p:cNvPr>
                <p:cNvSpPr txBox="1">
                  <a:spLocks noRot="1" noChangeAspect="1" noMove="1" noResize="1" noEditPoints="1" noAdjustHandles="1" noChangeArrowheads="1" noChangeShapeType="1" noTextEdit="1"/>
                </p:cNvSpPr>
                <p:nvPr/>
              </p:nvSpPr>
              <p:spPr>
                <a:xfrm>
                  <a:off x="1860667" y="4320269"/>
                  <a:ext cx="15447006" cy="2983317"/>
                </a:xfrm>
                <a:prstGeom prst="rect">
                  <a:avLst/>
                </a:prstGeom>
                <a:blipFill>
                  <a:blip r:embed="rId9"/>
                  <a:stretch>
                    <a:fillRect l="-1776" r="-1815" b="-93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65C897-0C14-9A90-7392-F26CC92656C6}"/>
                  </a:ext>
                </a:extLst>
              </p:cNvPr>
              <p:cNvSpPr txBox="1"/>
              <p:nvPr/>
            </p:nvSpPr>
            <p:spPr>
              <a:xfrm>
                <a:off x="685800" y="6286500"/>
                <a:ext cx="16366726"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Chẳng hạn: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r>
                      <a:rPr lang="en-US" sz="4000" b="1" i="1">
                        <a:solidFill>
                          <a:srgbClr val="FF0000"/>
                        </a:solidFill>
                        <a:latin typeface="Cambria Math" panose="02040503050406030204" pitchFamily="18" charset="0"/>
                      </a:rPr>
                      <m:t> </m:t>
                    </m:r>
                  </m:oMath>
                </a14:m>
                <a:r>
                  <a:rPr lang="en-US" sz="4000" b="1" i="1">
                    <a:latin typeface="Times New Roman" panose="02020603050405020304" pitchFamily="18" charset="0"/>
                    <a:cs typeface="Times New Roman" panose="02020603050405020304" pitchFamily="18" charset="0"/>
                  </a:rPr>
                  <a:t>là căn thức bậc hai của biểu thức đại số </a:t>
                </a:r>
                <a14:m>
                  <m:oMath xmlns:m="http://schemas.openxmlformats.org/officeDocument/2006/math">
                    <m:sSup>
                      <m:sSupPr>
                        <m:ctrlPr>
                          <a:rPr lang="en-US" sz="4000" b="1" i="1" smtClean="0">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oMath>
                </a14:m>
                <a:r>
                  <a:rPr lang="en-US" sz="4000" b="1" i="1">
                    <a:latin typeface="Times New Roman" panose="02020603050405020304" pitchFamily="18"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7365C897-0C14-9A90-7392-F26CC92656C6}"/>
                  </a:ext>
                </a:extLst>
              </p:cNvPr>
              <p:cNvSpPr txBox="1">
                <a:spLocks noRot="1" noChangeAspect="1" noMove="1" noResize="1" noEditPoints="1" noAdjustHandles="1" noChangeArrowheads="1" noChangeShapeType="1" noTextEdit="1"/>
              </p:cNvSpPr>
              <p:nvPr/>
            </p:nvSpPr>
            <p:spPr>
              <a:xfrm>
                <a:off x="685800" y="6286500"/>
                <a:ext cx="16366726" cy="796180"/>
              </a:xfrm>
              <a:prstGeom prst="rect">
                <a:avLst/>
              </a:prstGeom>
              <a:blipFill>
                <a:blip r:embed="rId10"/>
                <a:stretch>
                  <a:fillRect l="-559" t="-2290"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B42468-678A-0209-8D27-DB8489095089}"/>
                  </a:ext>
                </a:extLst>
              </p:cNvPr>
              <p:cNvSpPr txBox="1"/>
              <p:nvPr/>
            </p:nvSpPr>
            <p:spPr>
              <a:xfrm>
                <a:off x="725180" y="7204146"/>
                <a:ext cx="11980192"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Ta cũng gọi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oMath>
                </a14:m>
                <a:r>
                  <a:rPr lang="en-US" sz="4000" b="1" i="1">
                    <a:latin typeface="Times New Roman" panose="02020603050405020304" pitchFamily="18" charset="0"/>
                    <a:cs typeface="Times New Roman" panose="02020603050405020304" pitchFamily="18" charset="0"/>
                  </a:rPr>
                  <a:t>  là một biểu thức đại số.</a:t>
                </a:r>
              </a:p>
            </p:txBody>
          </p:sp>
        </mc:Choice>
        <mc:Fallback xmlns="">
          <p:sp>
            <p:nvSpPr>
              <p:cNvPr id="17" name="TextBox 16">
                <a:extLst>
                  <a:ext uri="{FF2B5EF4-FFF2-40B4-BE49-F238E27FC236}">
                    <a16:creationId xmlns:a16="http://schemas.microsoft.com/office/drawing/2014/main" id="{34B42468-678A-0209-8D27-DB8489095089}"/>
                  </a:ext>
                </a:extLst>
              </p:cNvPr>
              <p:cNvSpPr txBox="1">
                <a:spLocks noRot="1" noChangeAspect="1" noMove="1" noResize="1" noEditPoints="1" noAdjustHandles="1" noChangeArrowheads="1" noChangeShapeType="1" noTextEdit="1"/>
              </p:cNvSpPr>
              <p:nvPr/>
            </p:nvSpPr>
            <p:spPr>
              <a:xfrm>
                <a:off x="725180" y="7204146"/>
                <a:ext cx="11980192" cy="796180"/>
              </a:xfrm>
              <a:prstGeom prst="rect">
                <a:avLst/>
              </a:prstGeom>
              <a:blipFill>
                <a:blip r:embed="rId11"/>
                <a:stretch>
                  <a:fillRect l="-763" t="-2308" b="-3307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2DAB9C1-B4EC-F071-8307-7EBC0DAFE171}"/>
              </a:ext>
            </a:extLst>
          </p:cNvPr>
          <p:cNvSpPr txBox="1"/>
          <p:nvPr/>
        </p:nvSpPr>
        <p:spPr>
          <a:xfrm>
            <a:off x="762000" y="8343900"/>
            <a:ext cx="16717976" cy="1308050"/>
          </a:xfrm>
          <a:prstGeom prst="rect">
            <a:avLst/>
          </a:prstGeom>
          <a:noFill/>
        </p:spPr>
        <p:txBody>
          <a:bodyPr wrap="square">
            <a:spAutoFit/>
          </a:bodyPr>
          <a:lstStyle/>
          <a:p>
            <a:r>
              <a:rPr lang="vi-VN" sz="4000" b="1" i="1">
                <a:solidFill>
                  <a:srgbClr val="FF0000"/>
                </a:solidFill>
                <a:latin typeface="+mj-lt"/>
              </a:rPr>
              <a:t>Chú ý: </a:t>
            </a:r>
            <a:r>
              <a:rPr lang="vi-VN" sz="3900" b="1" i="1">
                <a:latin typeface="+mj-lt"/>
              </a:rPr>
              <a:t>Các số, biến số được nối với nhau bởi dấu các phép tính cộng, trừ, nhân, chia, nâng lên lũy thừa, khai căn bậc hai làm thành một biểu thức đại số.</a:t>
            </a:r>
            <a:endParaRPr lang="en-US" sz="3900" b="1" i="1">
              <a:latin typeface="+mj-lt"/>
            </a:endParaRPr>
          </a:p>
        </p:txBody>
      </p:sp>
      <p:grpSp>
        <p:nvGrpSpPr>
          <p:cNvPr id="5" name="Group 4">
            <a:extLst>
              <a:ext uri="{FF2B5EF4-FFF2-40B4-BE49-F238E27FC236}">
                <a16:creationId xmlns:a16="http://schemas.microsoft.com/office/drawing/2014/main" id="{65F7C163-1094-38CA-F18E-8B938134C2B1}"/>
              </a:ext>
            </a:extLst>
          </p:cNvPr>
          <p:cNvGrpSpPr/>
          <p:nvPr/>
        </p:nvGrpSpPr>
        <p:grpSpPr>
          <a:xfrm>
            <a:off x="2667000" y="8274903"/>
            <a:ext cx="13281030" cy="830997"/>
            <a:chOff x="2667000" y="8274903"/>
            <a:chExt cx="13281030" cy="830997"/>
          </a:xfrm>
        </p:grpSpPr>
        <p:sp>
          <p:nvSpPr>
            <p:cNvPr id="2" name="TextBox 1">
              <a:extLst>
                <a:ext uri="{FF2B5EF4-FFF2-40B4-BE49-F238E27FC236}">
                  <a16:creationId xmlns:a16="http://schemas.microsoft.com/office/drawing/2014/main" id="{09B0B075-BFF9-A7C5-982E-8915E393FE58}"/>
                </a:ext>
              </a:extLst>
            </p:cNvPr>
            <p:cNvSpPr txBox="1"/>
            <p:nvPr/>
          </p:nvSpPr>
          <p:spPr>
            <a:xfrm>
              <a:off x="3505200" y="8274903"/>
              <a:ext cx="12442830" cy="830997"/>
            </a:xfrm>
            <a:prstGeom prst="rect">
              <a:avLst/>
            </a:prstGeom>
            <a:noFill/>
          </p:spPr>
          <p:txBody>
            <a:bodyPr wrap="none" rtlCol="0">
              <a:spAutoFit/>
            </a:bodyPr>
            <a:lstStyle/>
            <a:p>
              <a:r>
                <a:rPr lang="en-US" sz="4800" b="1" i="1">
                  <a:solidFill>
                    <a:srgbClr val="FF0000"/>
                  </a:solidFill>
                  <a:latin typeface="Times New Roman" panose="02020603050405020304" pitchFamily="18" charset="0"/>
                  <a:cs typeface="Times New Roman" panose="02020603050405020304" pitchFamily="18" charset="0"/>
                </a:rPr>
                <a:t>Hãy lấy một vài ví dụ khác về căn thức bậc hai</a:t>
              </a:r>
            </a:p>
          </p:txBody>
        </p:sp>
        <p:pic>
          <p:nvPicPr>
            <p:cNvPr id="3" name="Picture 10">
              <a:extLst>
                <a:ext uri="{FF2B5EF4-FFF2-40B4-BE49-F238E27FC236}">
                  <a16:creationId xmlns:a16="http://schemas.microsoft.com/office/drawing/2014/main" id="{168A9B74-3321-70F2-7946-9C8CAF8D0646}"/>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8280626"/>
              <a:ext cx="746297" cy="790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46204" y="280908"/>
            <a:ext cx="1209072" cy="1300077"/>
          </a:xfrm>
          <a:prstGeom prst="rect">
            <a:avLst/>
          </a:prstGeom>
        </p:spPr>
      </p:pic>
      <p:sp>
        <p:nvSpPr>
          <p:cNvPr id="15" name="Google Shape;304;p14"/>
          <p:cNvSpPr/>
          <p:nvPr/>
        </p:nvSpPr>
        <p:spPr>
          <a:xfrm>
            <a:off x="762000" y="1261977"/>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1</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 name="Google Shape;307;p14">
            <a:extLst>
              <a:ext uri="{FF2B5EF4-FFF2-40B4-BE49-F238E27FC236}">
                <a16:creationId xmlns:a16="http://schemas.microsoft.com/office/drawing/2014/main" id="{8CA80994-8679-1817-998E-54D502BA3EBD}"/>
              </a:ext>
            </a:extLst>
          </p:cNvPr>
          <p:cNvSpPr txBox="1"/>
          <p:nvPr/>
        </p:nvSpPr>
        <p:spPr>
          <a:xfrm flipH="1">
            <a:off x="7793153" y="4499621"/>
            <a:ext cx="235117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C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C50F7B65-70A3-A4B7-948D-CEECFF15F620}"/>
              </a:ext>
            </a:extLst>
          </p:cNvPr>
          <p:cNvGrpSpPr/>
          <p:nvPr/>
        </p:nvGrpSpPr>
        <p:grpSpPr>
          <a:xfrm>
            <a:off x="5684519" y="342900"/>
            <a:ext cx="6591104" cy="792769"/>
            <a:chOff x="3467296" y="704160"/>
            <a:chExt cx="4990904" cy="792769"/>
          </a:xfrm>
        </p:grpSpPr>
        <p:pic>
          <p:nvPicPr>
            <p:cNvPr id="8" name="图片 30">
              <a:extLst>
                <a:ext uri="{FF2B5EF4-FFF2-40B4-BE49-F238E27FC236}">
                  <a16:creationId xmlns:a16="http://schemas.microsoft.com/office/drawing/2014/main" id="{8E8B09C3-F9CB-5AC4-F0E5-1AFCF8FA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10010A9D-81BC-15CC-1CE0-ED5A1FC31096}"/>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882F66-5731-C507-48A2-8C7E063A52F6}"/>
                  </a:ext>
                </a:extLst>
              </p:cNvPr>
              <p:cNvSpPr txBox="1"/>
              <p:nvPr/>
            </p:nvSpPr>
            <p:spPr>
              <a:xfrm>
                <a:off x="762000" y="2005433"/>
                <a:ext cx="16413481" cy="2260940"/>
              </a:xfrm>
              <a:prstGeom prst="rect">
                <a:avLst/>
              </a:prstGeom>
              <a:noFill/>
            </p:spPr>
            <p:txBody>
              <a:bodyPr wrap="square">
                <a:spAutoFit/>
              </a:bodyPr>
              <a:lstStyle/>
              <a:p>
                <a:pPr>
                  <a:lnSpc>
                    <a:spcPct val="150000"/>
                  </a:lnSpc>
                </a:pPr>
                <a:r>
                  <a:rPr lang="en-US" sz="4800" b="1">
                    <a:latin typeface="Times New Roman" panose="02020603050405020304" pitchFamily="18" charset="0"/>
                    <a:cs typeface="Times New Roman" panose="02020603050405020304" pitchFamily="18" charset="0"/>
                  </a:rPr>
                  <a:t>Mỗi biểu thức sau có phải là một căn thức bậc hai hay không?</a:t>
                </a:r>
              </a:p>
              <a:p>
                <a:pPr>
                  <a:lnSpc>
                    <a:spcPct val="150000"/>
                  </a:lnSpc>
                </a:pPr>
                <a:r>
                  <a:rPr lang="en-US" sz="4800" b="1">
                    <a:effectLst/>
                    <a:latin typeface="Georgia" panose="02040502050405020303"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800" b="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A882F66-5731-C507-48A2-8C7E063A52F6}"/>
                  </a:ext>
                </a:extLst>
              </p:cNvPr>
              <p:cNvSpPr txBox="1">
                <a:spLocks noRot="1" noChangeAspect="1" noMove="1" noResize="1" noEditPoints="1" noAdjustHandles="1" noChangeArrowheads="1" noChangeShapeType="1" noTextEdit="1"/>
              </p:cNvSpPr>
              <p:nvPr/>
            </p:nvSpPr>
            <p:spPr>
              <a:xfrm>
                <a:off x="762000" y="2005433"/>
                <a:ext cx="16413481" cy="2260940"/>
              </a:xfrm>
              <a:prstGeom prst="rect">
                <a:avLst/>
              </a:prstGeom>
              <a:blipFill>
                <a:blip r:embed="rId5"/>
                <a:stretch>
                  <a:fillRect l="-1671" r="-107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89AEE58-A8BC-E28B-FAAB-212890A6EC98}"/>
                  </a:ext>
                </a:extLst>
              </p:cNvPr>
              <p:cNvSpPr txBox="1"/>
              <p:nvPr/>
            </p:nvSpPr>
            <p:spPr>
              <a:xfrm>
                <a:off x="937259" y="7048500"/>
                <a:ext cx="16413481" cy="1549527"/>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500" b="1" i="1" smtClean="0">
                            <a:solidFill>
                              <a:srgbClr val="0000FF"/>
                            </a:solidFill>
                            <a:effectLst/>
                            <a:latin typeface="Cambria Math" panose="020405030504060302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5</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89AEE58-A8BC-E28B-FAAB-212890A6EC98}"/>
                  </a:ext>
                </a:extLst>
              </p:cNvPr>
              <p:cNvSpPr txBox="1">
                <a:spLocks noRot="1" noChangeAspect="1" noMove="1" noResize="1" noEditPoints="1" noAdjustHandles="1" noChangeArrowheads="1" noChangeShapeType="1" noTextEdit="1"/>
              </p:cNvSpPr>
              <p:nvPr/>
            </p:nvSpPr>
            <p:spPr>
              <a:xfrm>
                <a:off x="937259" y="7048500"/>
                <a:ext cx="16413481" cy="1549527"/>
              </a:xfrm>
              <a:prstGeom prst="rect">
                <a:avLst/>
              </a:prstGeom>
              <a:blipFill>
                <a:blip r:embed="rId6"/>
                <a:stretch>
                  <a:fillRect l="-1560" t="-3937" r="-1597" b="-18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F7AB0F-1091-9DCB-D271-3FE11C320012}"/>
                  </a:ext>
                </a:extLst>
              </p:cNvPr>
              <p:cNvSpPr txBox="1"/>
              <p:nvPr/>
            </p:nvSpPr>
            <p:spPr>
              <a:xfrm>
                <a:off x="937259" y="53721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a:solidFill>
                              <a:srgbClr val="0000FF"/>
                            </a:solidFill>
                            <a:latin typeface="Cambria Math" panose="02040503050406030204" pitchFamily="18" charset="0"/>
                          </a:rPr>
                          <m:t>𝒙</m:t>
                        </m:r>
                        <m:r>
                          <a:rPr lang="en-US" sz="4500" b="1" i="1">
                            <a:solidFill>
                              <a:srgbClr val="0000FF"/>
                            </a:solidFill>
                            <a:latin typeface="Cambria Math" panose="02040503050406030204" pitchFamily="18" charset="0"/>
                          </a:rPr>
                          <m:t>+</m:t>
                        </m:r>
                        <m:r>
                          <a:rPr lang="en-US" sz="4500" b="1" i="1">
                            <a:solidFill>
                              <a:srgbClr val="0000FF"/>
                            </a:solidFill>
                            <a:latin typeface="Cambria Math" panose="02040503050406030204" pitchFamily="18" charset="0"/>
                          </a:rPr>
                          <m:t>𝟏</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là một biểu thức đại số.</a:t>
                </a:r>
              </a:p>
            </p:txBody>
          </p:sp>
        </mc:Choice>
        <mc:Fallback xmlns="">
          <p:sp>
            <p:nvSpPr>
              <p:cNvPr id="23" name="TextBox 22">
                <a:extLst>
                  <a:ext uri="{FF2B5EF4-FFF2-40B4-BE49-F238E27FC236}">
                    <a16:creationId xmlns:a16="http://schemas.microsoft.com/office/drawing/2014/main" id="{1EF7AB0F-1091-9DCB-D271-3FE11C320012}"/>
                  </a:ext>
                </a:extLst>
              </p:cNvPr>
              <p:cNvSpPr txBox="1">
                <a:spLocks noRot="1" noChangeAspect="1" noMove="1" noResize="1" noEditPoints="1" noAdjustHandles="1" noChangeArrowheads="1" noChangeShapeType="1" noTextEdit="1"/>
              </p:cNvSpPr>
              <p:nvPr/>
            </p:nvSpPr>
            <p:spPr>
              <a:xfrm>
                <a:off x="937259" y="5372100"/>
                <a:ext cx="16413481" cy="1536703"/>
              </a:xfrm>
              <a:prstGeom prst="rect">
                <a:avLst/>
              </a:prstGeom>
              <a:blipFill>
                <a:blip r:embed="rId7"/>
                <a:stretch>
                  <a:fillRect l="-1560" t="-4762" r="-159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46964-41EE-F9B2-5425-496D07C849A1}"/>
                  </a:ext>
                </a:extLst>
              </p:cNvPr>
              <p:cNvSpPr txBox="1"/>
              <p:nvPr/>
            </p:nvSpPr>
            <p:spPr>
              <a:xfrm>
                <a:off x="937259" y="8801100"/>
                <a:ext cx="13388341" cy="784830"/>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không là một căn thức bậc hai.</a:t>
                </a:r>
              </a:p>
            </p:txBody>
          </p:sp>
        </mc:Choice>
        <mc:Fallback xmlns="">
          <p:sp>
            <p:nvSpPr>
              <p:cNvPr id="26" name="TextBox 25">
                <a:extLst>
                  <a:ext uri="{FF2B5EF4-FFF2-40B4-BE49-F238E27FC236}">
                    <a16:creationId xmlns:a16="http://schemas.microsoft.com/office/drawing/2014/main" id="{62446964-41EE-F9B2-5425-496D07C849A1}"/>
                  </a:ext>
                </a:extLst>
              </p:cNvPr>
              <p:cNvSpPr txBox="1">
                <a:spLocks noRot="1" noChangeAspect="1" noMove="1" noResize="1" noEditPoints="1" noAdjustHandles="1" noChangeArrowheads="1" noChangeShapeType="1" noTextEdit="1"/>
              </p:cNvSpPr>
              <p:nvPr/>
            </p:nvSpPr>
            <p:spPr>
              <a:xfrm>
                <a:off x="937259" y="8801100"/>
                <a:ext cx="13388341" cy="784830"/>
              </a:xfrm>
              <a:prstGeom prst="rect">
                <a:avLst/>
              </a:prstGeom>
              <a:blipFill>
                <a:blip r:embed="rId8"/>
                <a:stretch>
                  <a:fillRect l="-1913" t="-16406" b="-38281"/>
                </a:stretch>
              </a:blipFill>
            </p:spPr>
            <p:txBody>
              <a:bodyPr/>
              <a:lstStyle/>
              <a:p>
                <a:r>
                  <a:rPr lang="en-US">
                    <a:noFill/>
                  </a:rPr>
                  <a:t> </a:t>
                </a:r>
              </a:p>
            </p:txBody>
          </p:sp>
        </mc:Fallback>
      </mc:AlternateContent>
      <p:pic>
        <p:nvPicPr>
          <p:cNvPr id="27" name="Picture 5">
            <a:extLst>
              <a:ext uri="{FF2B5EF4-FFF2-40B4-BE49-F238E27FC236}">
                <a16:creationId xmlns:a16="http://schemas.microsoft.com/office/drawing/2014/main" id="{C5EA24B4-415F-D43A-47E3-4F0245D5ADBC}"/>
              </a:ext>
            </a:extLst>
          </p:cNvPr>
          <p:cNvPicPr>
            <a:picLocks noChangeAspect="1"/>
          </p:cNvPicPr>
          <p:nvPr/>
        </p:nvPicPr>
        <p:blipFill>
          <a:blip r:embed="rId9"/>
          <a:srcRect/>
          <a:stretch>
            <a:fillRect/>
          </a:stretch>
        </p:blipFill>
        <p:spPr>
          <a:xfrm>
            <a:off x="16570945" y="8543476"/>
            <a:ext cx="1209072" cy="130007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1"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307;p14"/>
          <p:cNvSpPr txBox="1"/>
          <p:nvPr/>
        </p:nvSpPr>
        <p:spPr>
          <a:xfrm flipH="1">
            <a:off x="7848600" y="3543300"/>
            <a:ext cx="153619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800" b="1" i="0" u="sng"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8488446"/>
            <a:ext cx="1456182" cy="1485900"/>
          </a:xfrm>
          <a:prstGeom prst="rect">
            <a:avLst/>
          </a:prstGeom>
        </p:spPr>
      </p:pic>
      <p:grpSp>
        <p:nvGrpSpPr>
          <p:cNvPr id="2" name="Group 1">
            <a:extLst>
              <a:ext uri="{FF2B5EF4-FFF2-40B4-BE49-F238E27FC236}">
                <a16:creationId xmlns:a16="http://schemas.microsoft.com/office/drawing/2014/main" id="{10045900-8180-16CE-26B1-3C5E9BDEC98F}"/>
              </a:ext>
            </a:extLst>
          </p:cNvPr>
          <p:cNvGrpSpPr/>
          <p:nvPr/>
        </p:nvGrpSpPr>
        <p:grpSpPr>
          <a:xfrm>
            <a:off x="381000" y="419100"/>
            <a:ext cx="17130165" cy="3200401"/>
            <a:chOff x="1047073" y="1413877"/>
            <a:chExt cx="17130165" cy="3200401"/>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25536BA-F2FA-75DF-0D8E-F5DC92B1D21E}"/>
                    </a:ext>
                  </a:extLst>
                </p:cNvPr>
                <p:cNvSpPr/>
                <p:nvPr/>
              </p:nvSpPr>
              <p:spPr>
                <a:xfrm>
                  <a:off x="1538937" y="1850926"/>
                  <a:ext cx="16638301" cy="276335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rPr>
                    <a:t>Mỗi biểu thức sau có phải là một căn thức bậc hai hay không?</a:t>
                  </a:r>
                  <a:br>
                    <a:rPr lang="en-US" sz="4800" b="1">
                      <a:solidFill>
                        <a:schemeClr val="tx1"/>
                      </a:solidFill>
                      <a:effectLst/>
                      <a:latin typeface="Times New Roman" panose="02020603050405020304" pitchFamily="18" charset="0"/>
                      <a:ea typeface="Aptos" panose="020B0004020202020204" pitchFamily="34" charset="0"/>
                    </a:rPr>
                  </a:br>
                  <a:r>
                    <a:rPr lang="en-US" sz="4800" b="1">
                      <a:solidFill>
                        <a:schemeClr val="tx1"/>
                      </a:solidFill>
                      <a:effectLst/>
                      <a:latin typeface="Times New Roman" panose="02020603050405020304" pitchFamily="18" charset="0"/>
                      <a:ea typeface="Aptos" panose="020B0004020202020204" pitchFamily="34"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500" b="1">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425536BA-F2FA-75DF-0D8E-F5DC92B1D21E}"/>
                    </a:ext>
                  </a:extLst>
                </p:cNvPr>
                <p:cNvSpPr>
                  <a:spLocks noRot="1" noChangeAspect="1" noMove="1" noResize="1" noEditPoints="1" noAdjustHandles="1" noChangeArrowheads="1" noChangeShapeType="1" noTextEdit="1"/>
                </p:cNvSpPr>
                <p:nvPr/>
              </p:nvSpPr>
              <p:spPr>
                <a:xfrm>
                  <a:off x="1538937" y="1850926"/>
                  <a:ext cx="16638301" cy="2763352"/>
                </a:xfrm>
                <a:prstGeom prst="roundRect">
                  <a:avLst>
                    <a:gd name="adj" fmla="val 28853"/>
                  </a:avLst>
                </a:prstGeom>
                <a:blipFill>
                  <a:blip r:embed="rId6"/>
                  <a:stretch>
                    <a:fillRect/>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49EF5D2B-FB84-91F3-AAA2-84F038915C54}"/>
                </a:ext>
              </a:extLst>
            </p:cNvPr>
            <p:cNvSpPr/>
            <p:nvPr/>
          </p:nvSpPr>
          <p:spPr>
            <a:xfrm>
              <a:off x="1805337" y="2034989"/>
              <a:ext cx="619432" cy="61943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pic>
          <p:nvPicPr>
            <p:cNvPr id="9" name="Picture 8">
              <a:extLst>
                <a:ext uri="{FF2B5EF4-FFF2-40B4-BE49-F238E27FC236}">
                  <a16:creationId xmlns:a16="http://schemas.microsoft.com/office/drawing/2014/main" id="{6B619B58-61F5-6FD1-6761-C6391A04FD66}"/>
                </a:ext>
              </a:extLst>
            </p:cNvPr>
            <p:cNvPicPr>
              <a:picLocks noChangeAspect="1"/>
            </p:cNvPicPr>
            <p:nvPr/>
          </p:nvPicPr>
          <p:blipFill>
            <a:blip r:embed="rId7"/>
            <a:stretch>
              <a:fillRect/>
            </a:stretch>
          </p:blipFill>
          <p:spPr>
            <a:xfrm>
              <a:off x="1047073" y="1413877"/>
              <a:ext cx="1536192" cy="158496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CB7AB8-2F1C-87FC-C227-513F765F8C42}"/>
                  </a:ext>
                </a:extLst>
              </p:cNvPr>
              <p:cNvSpPr txBox="1"/>
              <p:nvPr/>
            </p:nvSpPr>
            <p:spPr>
              <a:xfrm>
                <a:off x="937259" y="5905500"/>
                <a:ext cx="16413481" cy="2475806"/>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5400" b="1" i="1" smtClean="0">
                            <a:solidFill>
                              <a:srgbClr val="0000FF"/>
                            </a:solidFill>
                            <a:effectLst/>
                            <a:latin typeface="Cambria Math" panose="02040503050406030204" pitchFamily="18" charset="0"/>
                          </a:rPr>
                        </m:ctrlPr>
                      </m:radPr>
                      <m:deg/>
                      <m:e>
                        <m:f>
                          <m:fPr>
                            <m:ctrlPr>
                              <a:rPr lang="en-US" sz="5400" b="1" i="1" smtClean="0">
                                <a:solidFill>
                                  <a:srgbClr val="0000FF"/>
                                </a:solidFill>
                                <a:effectLst/>
                                <a:latin typeface="Cambria Math" panose="02040503050406030204" pitchFamily="18" charset="0"/>
                              </a:rPr>
                            </m:ctrlPr>
                          </m:fPr>
                          <m:num>
                            <m:r>
                              <a:rPr lang="en-US" sz="5400" b="1" i="1" smtClean="0">
                                <a:solidFill>
                                  <a:srgbClr val="0000FF"/>
                                </a:solidFill>
                                <a:effectLst/>
                                <a:latin typeface="Cambria Math" panose="02040503050406030204" pitchFamily="18" charset="0"/>
                              </a:rPr>
                              <m:t>𝟏</m:t>
                            </m:r>
                          </m:num>
                          <m:den>
                            <m:r>
                              <a:rPr lang="en-US" sz="5400" b="1" i="1" smtClean="0">
                                <a:solidFill>
                                  <a:srgbClr val="0000FF"/>
                                </a:solidFill>
                                <a:effectLst/>
                                <a:latin typeface="Cambria Math" panose="02040503050406030204" pitchFamily="18" charset="0"/>
                              </a:rPr>
                              <m:t>𝒙</m:t>
                            </m:r>
                          </m:den>
                        </m:f>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14:m>
                  <m:oMath xmlns:m="http://schemas.openxmlformats.org/officeDocument/2006/math">
                    <m:f>
                      <m:fPr>
                        <m:ctrlPr>
                          <a:rPr lang="en-US" sz="4800" b="1" i="1" smtClean="0">
                            <a:solidFill>
                              <a:srgbClr val="0000FF"/>
                            </a:solidFill>
                            <a:effectLst/>
                            <a:latin typeface="Cambria Math" panose="02040503050406030204" pitchFamily="18" charset="0"/>
                          </a:rPr>
                        </m:ctrlPr>
                      </m:fPr>
                      <m:num>
                        <m:r>
                          <a:rPr lang="en-US" sz="4800" b="1" i="1" smtClean="0">
                            <a:solidFill>
                              <a:srgbClr val="0000FF"/>
                            </a:solidFill>
                            <a:effectLst/>
                            <a:latin typeface="Cambria Math" panose="02040503050406030204" pitchFamily="18" charset="0"/>
                          </a:rPr>
                          <m:t>𝟏</m:t>
                        </m:r>
                      </m:num>
                      <m:den>
                        <m:r>
                          <a:rPr lang="en-US" sz="4800" b="1" i="1" smtClean="0">
                            <a:solidFill>
                              <a:srgbClr val="0000FF"/>
                            </a:solidFill>
                            <a:effectLst/>
                            <a:latin typeface="Cambria Math" panose="02040503050406030204" pitchFamily="18" charset="0"/>
                          </a:rPr>
                          <m:t>𝒙</m:t>
                        </m:r>
                      </m:den>
                    </m:f>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4CB7AB8-2F1C-87FC-C227-513F765F8C42}"/>
                  </a:ext>
                </a:extLst>
              </p:cNvPr>
              <p:cNvSpPr txBox="1">
                <a:spLocks noRot="1" noChangeAspect="1" noMove="1" noResize="1" noEditPoints="1" noAdjustHandles="1" noChangeArrowheads="1" noChangeShapeType="1" noTextEdit="1"/>
              </p:cNvSpPr>
              <p:nvPr/>
            </p:nvSpPr>
            <p:spPr>
              <a:xfrm>
                <a:off x="937259" y="5905500"/>
                <a:ext cx="16413481" cy="2475806"/>
              </a:xfrm>
              <a:prstGeom prst="rect">
                <a:avLst/>
              </a:prstGeom>
              <a:blipFill>
                <a:blip r:embed="rId8"/>
                <a:stretch>
                  <a:fillRect l="-1560" r="-1597" b="-1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D1518F-BC9B-04A0-96E7-66E8AED512B7}"/>
                  </a:ext>
                </a:extLst>
              </p:cNvPr>
              <p:cNvSpPr txBox="1"/>
              <p:nvPr/>
            </p:nvSpPr>
            <p:spPr>
              <a:xfrm>
                <a:off x="937259" y="44577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smtClean="0">
                            <a:solidFill>
                              <a:srgbClr val="0000FF"/>
                            </a:solidFill>
                            <a:latin typeface="Cambria Math" panose="02040503050406030204" pitchFamily="18" charset="0"/>
                          </a:rPr>
                          <m:t>𝟐</m:t>
                        </m:r>
                        <m:r>
                          <a:rPr lang="en-US" sz="4500" b="1" i="1">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𝟓</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oMath>
                </a14:m>
                <a:r>
                  <a:rPr lang="en-US" sz="4500" b="1" i="1">
                    <a:solidFill>
                      <a:srgbClr val="0000FF"/>
                    </a:solidFill>
                  </a:rPr>
                  <a:t>5 </a:t>
                </a:r>
                <a:r>
                  <a:rPr lang="en-US" sz="4500" b="1" i="1"/>
                  <a:t>là một biểu thức đại số.</a:t>
                </a:r>
              </a:p>
            </p:txBody>
          </p:sp>
        </mc:Choice>
        <mc:Fallback xmlns="">
          <p:sp>
            <p:nvSpPr>
              <p:cNvPr id="26" name="TextBox 25">
                <a:extLst>
                  <a:ext uri="{FF2B5EF4-FFF2-40B4-BE49-F238E27FC236}">
                    <a16:creationId xmlns:a16="http://schemas.microsoft.com/office/drawing/2014/main" id="{79D1518F-BC9B-04A0-96E7-66E8AED512B7}"/>
                  </a:ext>
                </a:extLst>
              </p:cNvPr>
              <p:cNvSpPr txBox="1">
                <a:spLocks noRot="1" noChangeAspect="1" noMove="1" noResize="1" noEditPoints="1" noAdjustHandles="1" noChangeArrowheads="1" noChangeShapeType="1" noTextEdit="1"/>
              </p:cNvSpPr>
              <p:nvPr/>
            </p:nvSpPr>
            <p:spPr>
              <a:xfrm>
                <a:off x="937259" y="4457700"/>
                <a:ext cx="16413481" cy="1536703"/>
              </a:xfrm>
              <a:prstGeom prst="rect">
                <a:avLst/>
              </a:prstGeom>
              <a:blipFill>
                <a:blip r:embed="rId9"/>
                <a:stretch>
                  <a:fillRect l="-1560" t="-3968" r="-1597" b="-19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7CB5CE-B3D1-4AA7-4083-7DE13D7CA2EE}"/>
                  </a:ext>
                </a:extLst>
              </p:cNvPr>
              <p:cNvSpPr txBox="1"/>
              <p:nvPr/>
            </p:nvSpPr>
            <p:spPr>
              <a:xfrm>
                <a:off x="939887" y="8267700"/>
                <a:ext cx="13388341" cy="1292918"/>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f>
                      <m:fPr>
                        <m:ctrlPr>
                          <a:rPr lang="en-US" sz="5400" b="1" i="1">
                            <a:solidFill>
                              <a:srgbClr val="0000FF"/>
                            </a:solidFill>
                            <a:latin typeface="Cambria Math" panose="02040503050406030204" pitchFamily="18" charset="0"/>
                          </a:rPr>
                        </m:ctrlPr>
                      </m:fPr>
                      <m:num>
                        <m:r>
                          <a:rPr lang="en-US" sz="5400" b="1" i="1">
                            <a:solidFill>
                              <a:srgbClr val="0000FF"/>
                            </a:solidFill>
                            <a:latin typeface="Cambria Math" panose="02040503050406030204" pitchFamily="18" charset="0"/>
                          </a:rPr>
                          <m:t>𝟏</m:t>
                        </m:r>
                      </m:num>
                      <m:den>
                        <m:r>
                          <a:rPr lang="en-US" sz="5400" b="1" i="1">
                            <a:solidFill>
                              <a:srgbClr val="0000FF"/>
                            </a:solidFill>
                            <a:latin typeface="Cambria Math" panose="02040503050406030204" pitchFamily="18" charset="0"/>
                          </a:rPr>
                          <m:t>𝒙</m:t>
                        </m:r>
                        <m:r>
                          <a:rPr lang="en-US" sz="5400" b="1">
                            <a:solidFill>
                              <a:srgbClr val="0000FF"/>
                            </a:solidFill>
                            <a:latin typeface="Cambria Math" panose="02040503050406030204" pitchFamily="18" charset="0"/>
                          </a:rPr>
                          <m:t>+</m:t>
                        </m:r>
                        <m:r>
                          <a:rPr lang="en-US" sz="5400" b="1" i="1">
                            <a:solidFill>
                              <a:srgbClr val="0000FF"/>
                            </a:solidFill>
                            <a:latin typeface="Cambria Math" panose="02040503050406030204" pitchFamily="18" charset="0"/>
                          </a:rPr>
                          <m:t>𝟏</m:t>
                        </m:r>
                      </m:den>
                    </m:f>
                  </m:oMath>
                </a14:m>
                <a:r>
                  <a:rPr lang="en-US" sz="5400" b="1" i="1"/>
                  <a:t> </a:t>
                </a:r>
                <a:r>
                  <a:rPr lang="en-US" sz="4500" b="1" i="1"/>
                  <a:t>không là một căn thức bậc hai.</a:t>
                </a:r>
              </a:p>
            </p:txBody>
          </p:sp>
        </mc:Choice>
        <mc:Fallback xmlns="">
          <p:sp>
            <p:nvSpPr>
              <p:cNvPr id="28" name="TextBox 27">
                <a:extLst>
                  <a:ext uri="{FF2B5EF4-FFF2-40B4-BE49-F238E27FC236}">
                    <a16:creationId xmlns:a16="http://schemas.microsoft.com/office/drawing/2014/main" id="{4C7CB5CE-B3D1-4AA7-4083-7DE13D7CA2EE}"/>
                  </a:ext>
                </a:extLst>
              </p:cNvPr>
              <p:cNvSpPr txBox="1">
                <a:spLocks noRot="1" noChangeAspect="1" noMove="1" noResize="1" noEditPoints="1" noAdjustHandles="1" noChangeArrowheads="1" noChangeShapeType="1" noTextEdit="1"/>
              </p:cNvSpPr>
              <p:nvPr/>
            </p:nvSpPr>
            <p:spPr>
              <a:xfrm>
                <a:off x="939887" y="8267700"/>
                <a:ext cx="13388341" cy="1292918"/>
              </a:xfrm>
              <a:prstGeom prst="rect">
                <a:avLst/>
              </a:prstGeom>
              <a:blipFill>
                <a:blip r:embed="rId10"/>
                <a:stretch>
                  <a:fillRect l="-1913" b="-6132"/>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Righ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3354</TotalTime>
  <Words>2276</Words>
  <Application>Microsoft Office PowerPoint</Application>
  <PresentationFormat>Custom</PresentationFormat>
  <Paragraphs>201</Paragraphs>
  <Slides>32</Slides>
  <Notes>4</Notes>
  <HiddenSlides>0</HiddenSlides>
  <MMClips>21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Cambria Math</vt:lpstr>
      <vt:lpstr>Georgia</vt:lpstr>
      <vt:lpstr>Times New Roman</vt:lpstr>
      <vt:lpstr>Aptos Display</vt:lpstr>
      <vt:lpstr>Arial</vt:lpstr>
      <vt:lpstr>Tahoma</vt:lpstr>
      <vt:lpstr>Calibri</vt:lpstr>
      <vt:lpstr>微软雅黑</vt:lpstr>
      <vt:lpstr>Aptos</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CĂN BẬC 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Trần Đình Hoàng</cp:lastModifiedBy>
  <cp:revision>34</cp:revision>
  <dcterms:created xsi:type="dcterms:W3CDTF">2006-08-16T00:00:00Z</dcterms:created>
  <dcterms:modified xsi:type="dcterms:W3CDTF">2024-05-28T14:36:00Z</dcterms:modified>
  <dc:identifier>DAFWAZhnXwQ</dc:identifier>
</cp:coreProperties>
</file>