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 id="2147483681" r:id="rId3"/>
  </p:sldMasterIdLst>
  <p:notesMasterIdLst>
    <p:notesMasterId r:id="rId49"/>
  </p:notesMasterIdLst>
  <p:sldIdLst>
    <p:sldId id="256" r:id="rId4"/>
    <p:sldId id="258" r:id="rId5"/>
    <p:sldId id="292" r:id="rId6"/>
    <p:sldId id="257" r:id="rId7"/>
    <p:sldId id="259" r:id="rId8"/>
    <p:sldId id="266" r:id="rId9"/>
    <p:sldId id="371" r:id="rId10"/>
    <p:sldId id="372" r:id="rId11"/>
    <p:sldId id="373" r:id="rId12"/>
    <p:sldId id="263" r:id="rId13"/>
    <p:sldId id="294" r:id="rId14"/>
    <p:sldId id="265" r:id="rId15"/>
    <p:sldId id="308" r:id="rId16"/>
    <p:sldId id="261" r:id="rId17"/>
    <p:sldId id="314" r:id="rId18"/>
    <p:sldId id="347" r:id="rId19"/>
    <p:sldId id="339" r:id="rId20"/>
    <p:sldId id="374" r:id="rId21"/>
    <p:sldId id="375" r:id="rId22"/>
    <p:sldId id="313" r:id="rId23"/>
    <p:sldId id="335" r:id="rId24"/>
    <p:sldId id="305" r:id="rId25"/>
    <p:sldId id="376" r:id="rId26"/>
    <p:sldId id="328" r:id="rId27"/>
    <p:sldId id="389" r:id="rId28"/>
    <p:sldId id="392" r:id="rId29"/>
    <p:sldId id="393" r:id="rId30"/>
    <p:sldId id="390" r:id="rId31"/>
    <p:sldId id="395" r:id="rId32"/>
    <p:sldId id="394" r:id="rId33"/>
    <p:sldId id="391" r:id="rId34"/>
    <p:sldId id="396" r:id="rId35"/>
    <p:sldId id="397" r:id="rId36"/>
    <p:sldId id="398" r:id="rId37"/>
    <p:sldId id="399" r:id="rId38"/>
    <p:sldId id="388" r:id="rId39"/>
    <p:sldId id="366" r:id="rId40"/>
    <p:sldId id="299" r:id="rId41"/>
    <p:sldId id="400" r:id="rId42"/>
    <p:sldId id="329" r:id="rId43"/>
    <p:sldId id="326" r:id="rId44"/>
    <p:sldId id="268" r:id="rId45"/>
    <p:sldId id="401" r:id="rId46"/>
    <p:sldId id="264" r:id="rId47"/>
    <p:sldId id="271" r:id="rId48"/>
  </p:sldIdLst>
  <p:sldSz cx="9144000" cy="5143500" type="screen16x9"/>
  <p:notesSz cx="6858000" cy="9144000"/>
  <p:embeddedFontLst>
    <p:embeddedFont>
      <p:font typeface="Bad Script" panose="020B0604020202020204" charset="0"/>
      <p:regular r:id="rId50"/>
    </p:embeddedFont>
    <p:embeddedFont>
      <p:font typeface="Bebas Neue" panose="020B0606020202050201" pitchFamily="34" charset="0"/>
      <p:regular r:id="rId51"/>
    </p:embeddedFont>
    <p:embeddedFont>
      <p:font typeface="Cambria Math" panose="02040503050406030204" pitchFamily="18" charset="0"/>
      <p:regular r:id="rId52"/>
    </p:embeddedFont>
    <p:embeddedFont>
      <p:font typeface="Malgun Gothic" panose="020B0503020000020004" pitchFamily="34" charset="-127"/>
      <p:regular r:id="rId53"/>
      <p:bold r:id="rId54"/>
    </p:embeddedFont>
    <p:embeddedFont>
      <p:font typeface="Mukta" panose="020B0604020202020204" charset="0"/>
      <p:regular r:id="rId55"/>
      <p:bold r:id="rId56"/>
    </p:embeddedFont>
    <p:embeddedFont>
      <p:font typeface="Open Sans" panose="020B060603050402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53">
          <p15:clr>
            <a:srgbClr val="747775"/>
          </p15:clr>
        </p15:guide>
        <p15:guide id="2" pos="450">
          <p15:clr>
            <a:srgbClr val="747775"/>
          </p15:clr>
        </p15:guide>
        <p15:guide id="3" pos="5310">
          <p15:clr>
            <a:srgbClr val="747775"/>
          </p15:clr>
        </p15:guide>
        <p15:guide id="4" orient="horz" pos="337">
          <p15:clr>
            <a:srgbClr val="747775"/>
          </p15:clr>
        </p15:guide>
        <p15:guide id="5" orient="horz" pos="2903">
          <p15:clr>
            <a:srgbClr val="747775"/>
          </p15:clr>
        </p15:guide>
        <p15:guide id="6" pos="2784">
          <p15:clr>
            <a:srgbClr val="747775"/>
          </p15:clr>
        </p15:guide>
        <p15:guide id="7" orient="horz" pos="9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7EBF0"/>
    <a:srgbClr val="FFDF79"/>
    <a:srgbClr val="EA1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05922B-E36F-47E5-BDFF-12A170281F43}">
  <a:tblStyle styleId="{3C05922B-E36F-47E5-BDFF-12A170281F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68" y="48"/>
      </p:cViewPr>
      <p:guideLst>
        <p:guide pos="3153"/>
        <p:guide pos="450"/>
        <p:guide pos="5310"/>
        <p:guide orient="horz" pos="337"/>
        <p:guide orient="horz" pos="2903"/>
        <p:guide pos="2784"/>
        <p:guide orient="horz" pos="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882542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ca28baaca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ca28baaca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38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cedb199af_3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4cedb199af_3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3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655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edb199af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cedb199af_3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02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77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80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24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945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97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6870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Chọn đáp</a:t>
            </a:r>
            <a:r>
              <a:rPr lang="en-US" baseline="0"/>
              <a:t> án bằng cách k</a:t>
            </a:r>
            <a:r>
              <a:rPr lang="en-US"/>
              <a:t>ích</a:t>
            </a:r>
            <a:r>
              <a:rPr lang="en-US" baseline="0"/>
              <a:t> vào từng quả bóng</a:t>
            </a:r>
            <a:endParaRPr lang="en-US"/>
          </a:p>
          <a:p>
            <a:endParaRPr lang="en-US"/>
          </a:p>
        </p:txBody>
      </p:sp>
    </p:spTree>
    <p:extLst>
      <p:ext uri="{BB962C8B-B14F-4D97-AF65-F5344CB8AC3E}">
        <p14:creationId xmlns:p14="http://schemas.microsoft.com/office/powerpoint/2010/main" val="163598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ca28baaca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4ca28baaca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1452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Chọn đáp</a:t>
            </a:r>
            <a:r>
              <a:rPr lang="en-US" baseline="0"/>
              <a:t> án bằng cách k</a:t>
            </a:r>
            <a:r>
              <a:rPr lang="en-US"/>
              <a:t>ích</a:t>
            </a:r>
            <a:r>
              <a:rPr lang="en-US" baseline="0"/>
              <a:t> vào từng quả bóng</a:t>
            </a:r>
            <a:endParaRPr lang="en-US"/>
          </a:p>
        </p:txBody>
      </p:sp>
    </p:spTree>
    <p:extLst>
      <p:ext uri="{BB962C8B-B14F-4D97-AF65-F5344CB8AC3E}">
        <p14:creationId xmlns:p14="http://schemas.microsoft.com/office/powerpoint/2010/main" val="3847009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Chọn đáp</a:t>
            </a:r>
            <a:r>
              <a:rPr lang="en-US" baseline="0"/>
              <a:t> án bằng cách k</a:t>
            </a:r>
            <a:r>
              <a:rPr lang="en-US"/>
              <a:t>ích</a:t>
            </a:r>
            <a:r>
              <a:rPr lang="en-US" baseline="0"/>
              <a:t> vào từng quả bóng</a:t>
            </a:r>
            <a:endParaRPr lang="en-US"/>
          </a:p>
        </p:txBody>
      </p:sp>
    </p:spTree>
    <p:extLst>
      <p:ext uri="{BB962C8B-B14F-4D97-AF65-F5344CB8AC3E}">
        <p14:creationId xmlns:p14="http://schemas.microsoft.com/office/powerpoint/2010/main" val="2563245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Chọn đáp</a:t>
            </a:r>
            <a:r>
              <a:rPr lang="en-US" baseline="0"/>
              <a:t> án bằng cách k</a:t>
            </a:r>
            <a:r>
              <a:rPr lang="en-US"/>
              <a:t>ích</a:t>
            </a:r>
            <a:r>
              <a:rPr lang="en-US" baseline="0"/>
              <a:t> vào từng quả bóng</a:t>
            </a:r>
            <a:endParaRPr lang="en-US"/>
          </a:p>
        </p:txBody>
      </p:sp>
    </p:spTree>
    <p:extLst>
      <p:ext uri="{BB962C8B-B14F-4D97-AF65-F5344CB8AC3E}">
        <p14:creationId xmlns:p14="http://schemas.microsoft.com/office/powerpoint/2010/main" val="1385451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Chọn đáp</a:t>
            </a:r>
            <a:r>
              <a:rPr lang="en-US" baseline="0"/>
              <a:t> án bằng cách k</a:t>
            </a:r>
            <a:r>
              <a:rPr lang="en-US"/>
              <a:t>ích</a:t>
            </a:r>
            <a:r>
              <a:rPr lang="en-US" baseline="0"/>
              <a:t> vào từng quả bóng</a:t>
            </a:r>
            <a:endParaRPr lang="en-US"/>
          </a:p>
        </p:txBody>
      </p:sp>
    </p:spTree>
    <p:extLst>
      <p:ext uri="{BB962C8B-B14F-4D97-AF65-F5344CB8AC3E}">
        <p14:creationId xmlns:p14="http://schemas.microsoft.com/office/powerpoint/2010/main" val="3608270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cedb199af_3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cedb199af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255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662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486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14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cedb199af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cedb199af_3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093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17bd26129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517bd2612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03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844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90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ca28baaca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4ca28baaca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16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66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94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edb199af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cedb199af_3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59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8315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89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87750" y="1209825"/>
            <a:ext cx="5968500" cy="2571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000" b="1">
                <a:latin typeface="Mukta"/>
                <a:ea typeface="Mukta"/>
                <a:cs typeface="Mukta"/>
                <a:sym typeface="Mukt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0" name="Google Shape;10;p2"/>
          <p:cNvGrpSpPr/>
          <p:nvPr/>
        </p:nvGrpSpPr>
        <p:grpSpPr>
          <a:xfrm rot="2700000">
            <a:off x="8293992" y="2516052"/>
            <a:ext cx="1089205" cy="1625536"/>
            <a:chOff x="5396125" y="1714925"/>
            <a:chExt cx="334950" cy="499925"/>
          </a:xfrm>
        </p:grpSpPr>
        <p:sp>
          <p:nvSpPr>
            <p:cNvPr id="11" name="Google Shape;11;p2"/>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1799969">
            <a:off x="7054697" y="4310044"/>
            <a:ext cx="721992" cy="500006"/>
            <a:chOff x="5646125" y="2287125"/>
            <a:chExt cx="222025" cy="153775"/>
          </a:xfrm>
        </p:grpSpPr>
        <p:sp>
          <p:nvSpPr>
            <p:cNvPr id="21" name="Google Shape;21;p2"/>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77513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585011" y="1604660"/>
            <a:ext cx="187474" cy="183369"/>
            <a:chOff x="1115663" y="1586275"/>
            <a:chExt cx="73075" cy="71475"/>
          </a:xfrm>
        </p:grpSpPr>
        <p:sp>
          <p:nvSpPr>
            <p:cNvPr id="27" name="Google Shape;27;p2"/>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899991">
            <a:off x="696788" y="-356000"/>
            <a:ext cx="1615192" cy="1782002"/>
            <a:chOff x="2973525" y="1825950"/>
            <a:chExt cx="533825" cy="588975"/>
          </a:xfrm>
        </p:grpSpPr>
        <p:sp>
          <p:nvSpPr>
            <p:cNvPr id="31" name="Google Shape;31;p2"/>
            <p:cNvSpPr/>
            <p:nvPr/>
          </p:nvSpPr>
          <p:spPr>
            <a:xfrm>
              <a:off x="2988075" y="1852625"/>
              <a:ext cx="519275" cy="562300"/>
            </a:xfrm>
            <a:custGeom>
              <a:avLst/>
              <a:gdLst/>
              <a:ahLst/>
              <a:cxnLst/>
              <a:rect l="l" t="t" r="r" b="b"/>
              <a:pathLst>
                <a:path w="20771" h="22492" extrusionOk="0">
                  <a:moveTo>
                    <a:pt x="7850" y="0"/>
                  </a:moveTo>
                  <a:cubicBezTo>
                    <a:pt x="7834" y="0"/>
                    <a:pt x="7820" y="9"/>
                    <a:pt x="7813" y="24"/>
                  </a:cubicBezTo>
                  <a:lnTo>
                    <a:pt x="11" y="16258"/>
                  </a:lnTo>
                  <a:cubicBezTo>
                    <a:pt x="0" y="16279"/>
                    <a:pt x="9" y="16303"/>
                    <a:pt x="30" y="16313"/>
                  </a:cubicBezTo>
                  <a:lnTo>
                    <a:pt x="12868" y="22483"/>
                  </a:lnTo>
                  <a:cubicBezTo>
                    <a:pt x="12881" y="22489"/>
                    <a:pt x="12894" y="22492"/>
                    <a:pt x="12908" y="22492"/>
                  </a:cubicBezTo>
                  <a:cubicBezTo>
                    <a:pt x="12942" y="22492"/>
                    <a:pt x="12974" y="22473"/>
                    <a:pt x="12989" y="22441"/>
                  </a:cubicBezTo>
                  <a:lnTo>
                    <a:pt x="20749" y="6296"/>
                  </a:lnTo>
                  <a:cubicBezTo>
                    <a:pt x="20770" y="6251"/>
                    <a:pt x="20752" y="6196"/>
                    <a:pt x="20706" y="6175"/>
                  </a:cubicBezTo>
                  <a:lnTo>
                    <a:pt x="7868" y="4"/>
                  </a:lnTo>
                  <a:cubicBezTo>
                    <a:pt x="7862" y="1"/>
                    <a:pt x="7856" y="0"/>
                    <a:pt x="7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74500" y="1825950"/>
              <a:ext cx="523425" cy="563875"/>
            </a:xfrm>
            <a:custGeom>
              <a:avLst/>
              <a:gdLst/>
              <a:ahLst/>
              <a:cxnLst/>
              <a:rect l="l" t="t" r="r" b="b"/>
              <a:pathLst>
                <a:path w="20937" h="22555" extrusionOk="0">
                  <a:moveTo>
                    <a:pt x="8051" y="319"/>
                  </a:moveTo>
                  <a:cubicBezTo>
                    <a:pt x="8069" y="319"/>
                    <a:pt x="8086" y="322"/>
                    <a:pt x="8104" y="331"/>
                  </a:cubicBezTo>
                  <a:lnTo>
                    <a:pt x="20249" y="6169"/>
                  </a:lnTo>
                  <a:cubicBezTo>
                    <a:pt x="20477" y="6279"/>
                    <a:pt x="20575" y="6555"/>
                    <a:pt x="20464" y="6783"/>
                  </a:cubicBezTo>
                  <a:lnTo>
                    <a:pt x="13162" y="21974"/>
                  </a:lnTo>
                  <a:cubicBezTo>
                    <a:pt x="13109" y="22085"/>
                    <a:pt x="13015" y="22168"/>
                    <a:pt x="12898" y="22210"/>
                  </a:cubicBezTo>
                  <a:cubicBezTo>
                    <a:pt x="12849" y="22227"/>
                    <a:pt x="12798" y="22236"/>
                    <a:pt x="12747" y="22236"/>
                  </a:cubicBezTo>
                  <a:cubicBezTo>
                    <a:pt x="12679" y="22236"/>
                    <a:pt x="12610" y="22221"/>
                    <a:pt x="12547" y="22191"/>
                  </a:cubicBezTo>
                  <a:lnTo>
                    <a:pt x="403" y="16352"/>
                  </a:lnTo>
                  <a:cubicBezTo>
                    <a:pt x="373" y="16338"/>
                    <a:pt x="351" y="16313"/>
                    <a:pt x="340" y="16282"/>
                  </a:cubicBezTo>
                  <a:cubicBezTo>
                    <a:pt x="330" y="16252"/>
                    <a:pt x="331" y="16219"/>
                    <a:pt x="346" y="16189"/>
                  </a:cubicBezTo>
                  <a:lnTo>
                    <a:pt x="7941" y="388"/>
                  </a:lnTo>
                  <a:cubicBezTo>
                    <a:pt x="7962" y="345"/>
                    <a:pt x="8006" y="319"/>
                    <a:pt x="8051" y="319"/>
                  </a:cubicBezTo>
                  <a:close/>
                  <a:moveTo>
                    <a:pt x="8051" y="0"/>
                  </a:moveTo>
                  <a:cubicBezTo>
                    <a:pt x="7888" y="0"/>
                    <a:pt x="7730" y="93"/>
                    <a:pt x="7654" y="251"/>
                  </a:cubicBezTo>
                  <a:lnTo>
                    <a:pt x="59" y="16051"/>
                  </a:lnTo>
                  <a:cubicBezTo>
                    <a:pt x="7" y="16158"/>
                    <a:pt x="1" y="16277"/>
                    <a:pt x="40" y="16388"/>
                  </a:cubicBezTo>
                  <a:cubicBezTo>
                    <a:pt x="78" y="16498"/>
                    <a:pt x="159" y="16588"/>
                    <a:pt x="264" y="16639"/>
                  </a:cubicBezTo>
                  <a:lnTo>
                    <a:pt x="12410" y="22476"/>
                  </a:lnTo>
                  <a:cubicBezTo>
                    <a:pt x="12516" y="22529"/>
                    <a:pt x="12631" y="22554"/>
                    <a:pt x="12746" y="22554"/>
                  </a:cubicBezTo>
                  <a:cubicBezTo>
                    <a:pt x="12833" y="22554"/>
                    <a:pt x="12919" y="22539"/>
                    <a:pt x="13005" y="22509"/>
                  </a:cubicBezTo>
                  <a:cubicBezTo>
                    <a:pt x="13200" y="22440"/>
                    <a:pt x="13359" y="22300"/>
                    <a:pt x="13449" y="22112"/>
                  </a:cubicBezTo>
                  <a:lnTo>
                    <a:pt x="20751" y="6922"/>
                  </a:lnTo>
                  <a:cubicBezTo>
                    <a:pt x="20936" y="6535"/>
                    <a:pt x="20773" y="6069"/>
                    <a:pt x="20386" y="5882"/>
                  </a:cubicBezTo>
                  <a:lnTo>
                    <a:pt x="8242" y="44"/>
                  </a:lnTo>
                  <a:cubicBezTo>
                    <a:pt x="8181" y="15"/>
                    <a:pt x="8116" y="0"/>
                    <a:pt x="8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049050" y="1917625"/>
              <a:ext cx="135175" cy="269475"/>
            </a:xfrm>
            <a:custGeom>
              <a:avLst/>
              <a:gdLst/>
              <a:ahLst/>
              <a:cxnLst/>
              <a:rect l="l" t="t" r="r" b="b"/>
              <a:pathLst>
                <a:path w="5407" h="10779" extrusionOk="0">
                  <a:moveTo>
                    <a:pt x="5119" y="1"/>
                  </a:moveTo>
                  <a:lnTo>
                    <a:pt x="1" y="10641"/>
                  </a:lnTo>
                  <a:lnTo>
                    <a:pt x="288" y="10779"/>
                  </a:lnTo>
                  <a:lnTo>
                    <a:pt x="5406" y="138"/>
                  </a:lnTo>
                  <a:lnTo>
                    <a:pt x="5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73725" y="1992625"/>
              <a:ext cx="216450" cy="185075"/>
            </a:xfrm>
            <a:custGeom>
              <a:avLst/>
              <a:gdLst/>
              <a:ahLst/>
              <a:cxnLst/>
              <a:rect l="l" t="t" r="r" b="b"/>
              <a:pathLst>
                <a:path w="8658" h="7403" extrusionOk="0">
                  <a:moveTo>
                    <a:pt x="2048" y="0"/>
                  </a:moveTo>
                  <a:cubicBezTo>
                    <a:pt x="2034" y="0"/>
                    <a:pt x="2021" y="8"/>
                    <a:pt x="2014" y="22"/>
                  </a:cubicBezTo>
                  <a:lnTo>
                    <a:pt x="10" y="4193"/>
                  </a:lnTo>
                  <a:cubicBezTo>
                    <a:pt x="1" y="4211"/>
                    <a:pt x="8" y="4233"/>
                    <a:pt x="28" y="4242"/>
                  </a:cubicBezTo>
                  <a:lnTo>
                    <a:pt x="6593" y="7398"/>
                  </a:lnTo>
                  <a:cubicBezTo>
                    <a:pt x="6599" y="7401"/>
                    <a:pt x="6605" y="7402"/>
                    <a:pt x="6611" y="7402"/>
                  </a:cubicBezTo>
                  <a:cubicBezTo>
                    <a:pt x="6625" y="7402"/>
                    <a:pt x="6638" y="7394"/>
                    <a:pt x="6644" y="7381"/>
                  </a:cubicBezTo>
                  <a:lnTo>
                    <a:pt x="8649" y="3211"/>
                  </a:lnTo>
                  <a:cubicBezTo>
                    <a:pt x="8658" y="3191"/>
                    <a:pt x="8649" y="3169"/>
                    <a:pt x="8631" y="3160"/>
                  </a:cubicBezTo>
                  <a:lnTo>
                    <a:pt x="2064" y="4"/>
                  </a:lnTo>
                  <a:cubicBezTo>
                    <a:pt x="2059" y="2"/>
                    <a:pt x="2053"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167975" y="1975300"/>
              <a:ext cx="222275" cy="189400"/>
            </a:xfrm>
            <a:custGeom>
              <a:avLst/>
              <a:gdLst/>
              <a:ahLst/>
              <a:cxnLst/>
              <a:rect l="l" t="t" r="r" b="b"/>
              <a:pathLst>
                <a:path w="8891" h="7576" extrusionOk="0">
                  <a:moveTo>
                    <a:pt x="2244" y="319"/>
                  </a:moveTo>
                  <a:cubicBezTo>
                    <a:pt x="2259" y="319"/>
                    <a:pt x="2273" y="322"/>
                    <a:pt x="2286" y="328"/>
                  </a:cubicBezTo>
                  <a:lnTo>
                    <a:pt x="8460" y="3295"/>
                  </a:lnTo>
                  <a:cubicBezTo>
                    <a:pt x="8508" y="3319"/>
                    <a:pt x="8527" y="3376"/>
                    <a:pt x="8505" y="3424"/>
                  </a:cubicBezTo>
                  <a:lnTo>
                    <a:pt x="6689" y="7201"/>
                  </a:lnTo>
                  <a:cubicBezTo>
                    <a:pt x="6672" y="7236"/>
                    <a:pt x="6637" y="7257"/>
                    <a:pt x="6601" y="7257"/>
                  </a:cubicBezTo>
                  <a:cubicBezTo>
                    <a:pt x="6587" y="7257"/>
                    <a:pt x="6573" y="7254"/>
                    <a:pt x="6560" y="7248"/>
                  </a:cubicBezTo>
                  <a:lnTo>
                    <a:pt x="6560" y="7246"/>
                  </a:lnTo>
                  <a:lnTo>
                    <a:pt x="388" y="4279"/>
                  </a:lnTo>
                  <a:cubicBezTo>
                    <a:pt x="364" y="4268"/>
                    <a:pt x="346" y="4249"/>
                    <a:pt x="339" y="4225"/>
                  </a:cubicBezTo>
                  <a:cubicBezTo>
                    <a:pt x="330" y="4200"/>
                    <a:pt x="331" y="4174"/>
                    <a:pt x="341" y="4150"/>
                  </a:cubicBezTo>
                  <a:lnTo>
                    <a:pt x="2158" y="373"/>
                  </a:lnTo>
                  <a:cubicBezTo>
                    <a:pt x="2170" y="350"/>
                    <a:pt x="2189" y="332"/>
                    <a:pt x="2213" y="323"/>
                  </a:cubicBezTo>
                  <a:cubicBezTo>
                    <a:pt x="2223" y="320"/>
                    <a:pt x="2234" y="319"/>
                    <a:pt x="2244" y="319"/>
                  </a:cubicBezTo>
                  <a:close/>
                  <a:moveTo>
                    <a:pt x="2246" y="0"/>
                  </a:moveTo>
                  <a:cubicBezTo>
                    <a:pt x="2092" y="0"/>
                    <a:pt x="1943" y="87"/>
                    <a:pt x="1871" y="235"/>
                  </a:cubicBezTo>
                  <a:lnTo>
                    <a:pt x="56" y="4013"/>
                  </a:lnTo>
                  <a:cubicBezTo>
                    <a:pt x="7" y="4113"/>
                    <a:pt x="1" y="4225"/>
                    <a:pt x="38" y="4330"/>
                  </a:cubicBezTo>
                  <a:cubicBezTo>
                    <a:pt x="74" y="4434"/>
                    <a:pt x="150" y="4518"/>
                    <a:pt x="249" y="4567"/>
                  </a:cubicBezTo>
                  <a:lnTo>
                    <a:pt x="6423" y="7535"/>
                  </a:lnTo>
                  <a:cubicBezTo>
                    <a:pt x="6481" y="7562"/>
                    <a:pt x="6541" y="7575"/>
                    <a:pt x="6602" y="7575"/>
                  </a:cubicBezTo>
                  <a:cubicBezTo>
                    <a:pt x="6756" y="7575"/>
                    <a:pt x="6904" y="7488"/>
                    <a:pt x="6976" y="7340"/>
                  </a:cubicBezTo>
                  <a:lnTo>
                    <a:pt x="8792" y="3563"/>
                  </a:lnTo>
                  <a:cubicBezTo>
                    <a:pt x="8891" y="3357"/>
                    <a:pt x="8804" y="3108"/>
                    <a:pt x="8598" y="3010"/>
                  </a:cubicBezTo>
                  <a:lnTo>
                    <a:pt x="2425" y="41"/>
                  </a:lnTo>
                  <a:cubicBezTo>
                    <a:pt x="2368" y="13"/>
                    <a:pt x="2307"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28975" y="1859800"/>
              <a:ext cx="42850" cy="27525"/>
            </a:xfrm>
            <a:custGeom>
              <a:avLst/>
              <a:gdLst/>
              <a:ahLst/>
              <a:cxnLst/>
              <a:rect l="l" t="t" r="r" b="b"/>
              <a:pathLst>
                <a:path w="1714" h="1101" extrusionOk="0">
                  <a:moveTo>
                    <a:pt x="349" y="0"/>
                  </a:moveTo>
                  <a:cubicBezTo>
                    <a:pt x="235" y="0"/>
                    <a:pt x="126" y="64"/>
                    <a:pt x="73" y="175"/>
                  </a:cubicBezTo>
                  <a:cubicBezTo>
                    <a:pt x="0" y="327"/>
                    <a:pt x="64" y="510"/>
                    <a:pt x="217" y="583"/>
                  </a:cubicBezTo>
                  <a:lnTo>
                    <a:pt x="1230" y="1070"/>
                  </a:lnTo>
                  <a:cubicBezTo>
                    <a:pt x="1273" y="1091"/>
                    <a:pt x="1318" y="1101"/>
                    <a:pt x="1363" y="1101"/>
                  </a:cubicBezTo>
                  <a:cubicBezTo>
                    <a:pt x="1477" y="1101"/>
                    <a:pt x="1587" y="1036"/>
                    <a:pt x="1640" y="927"/>
                  </a:cubicBezTo>
                  <a:cubicBezTo>
                    <a:pt x="1713" y="774"/>
                    <a:pt x="1649" y="592"/>
                    <a:pt x="1496" y="519"/>
                  </a:cubicBezTo>
                  <a:lnTo>
                    <a:pt x="483" y="31"/>
                  </a:lnTo>
                  <a:cubicBezTo>
                    <a:pt x="440" y="10"/>
                    <a:pt x="394"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25350" y="1856600"/>
              <a:ext cx="48925" cy="33925"/>
            </a:xfrm>
            <a:custGeom>
              <a:avLst/>
              <a:gdLst/>
              <a:ahLst/>
              <a:cxnLst/>
              <a:rect l="l" t="t" r="r" b="b"/>
              <a:pathLst>
                <a:path w="1957" h="1357" extrusionOk="0">
                  <a:moveTo>
                    <a:pt x="494" y="256"/>
                  </a:moveTo>
                  <a:cubicBezTo>
                    <a:pt x="520" y="256"/>
                    <a:pt x="547" y="262"/>
                    <a:pt x="573" y="274"/>
                  </a:cubicBezTo>
                  <a:lnTo>
                    <a:pt x="1586" y="762"/>
                  </a:lnTo>
                  <a:cubicBezTo>
                    <a:pt x="1629" y="783"/>
                    <a:pt x="1661" y="819"/>
                    <a:pt x="1677" y="863"/>
                  </a:cubicBezTo>
                  <a:cubicBezTo>
                    <a:pt x="1692" y="908"/>
                    <a:pt x="1691" y="958"/>
                    <a:pt x="1670" y="999"/>
                  </a:cubicBezTo>
                  <a:cubicBezTo>
                    <a:pt x="1639" y="1064"/>
                    <a:pt x="1575" y="1101"/>
                    <a:pt x="1509" y="1101"/>
                  </a:cubicBezTo>
                  <a:cubicBezTo>
                    <a:pt x="1483" y="1101"/>
                    <a:pt x="1456" y="1095"/>
                    <a:pt x="1431" y="1083"/>
                  </a:cubicBezTo>
                  <a:lnTo>
                    <a:pt x="417" y="596"/>
                  </a:lnTo>
                  <a:cubicBezTo>
                    <a:pt x="327" y="554"/>
                    <a:pt x="290" y="446"/>
                    <a:pt x="333" y="358"/>
                  </a:cubicBezTo>
                  <a:cubicBezTo>
                    <a:pt x="363" y="294"/>
                    <a:pt x="427" y="256"/>
                    <a:pt x="494" y="256"/>
                  </a:cubicBezTo>
                  <a:close/>
                  <a:moveTo>
                    <a:pt x="496" y="0"/>
                  </a:moveTo>
                  <a:cubicBezTo>
                    <a:pt x="333" y="0"/>
                    <a:pt x="177" y="91"/>
                    <a:pt x="103" y="246"/>
                  </a:cubicBezTo>
                  <a:cubicBezTo>
                    <a:pt x="0" y="463"/>
                    <a:pt x="91" y="723"/>
                    <a:pt x="306" y="826"/>
                  </a:cubicBezTo>
                  <a:lnTo>
                    <a:pt x="1320" y="1313"/>
                  </a:lnTo>
                  <a:cubicBezTo>
                    <a:pt x="1381" y="1343"/>
                    <a:pt x="1444" y="1357"/>
                    <a:pt x="1508" y="1357"/>
                  </a:cubicBezTo>
                  <a:cubicBezTo>
                    <a:pt x="1670" y="1357"/>
                    <a:pt x="1825" y="1266"/>
                    <a:pt x="1900" y="1110"/>
                  </a:cubicBezTo>
                  <a:cubicBezTo>
                    <a:pt x="1951" y="1005"/>
                    <a:pt x="1957" y="887"/>
                    <a:pt x="1918" y="778"/>
                  </a:cubicBezTo>
                  <a:cubicBezTo>
                    <a:pt x="1881" y="669"/>
                    <a:pt x="1801" y="581"/>
                    <a:pt x="1697" y="530"/>
                  </a:cubicBezTo>
                  <a:lnTo>
                    <a:pt x="683" y="43"/>
                  </a:lnTo>
                  <a:cubicBezTo>
                    <a:pt x="623"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103650" y="1912425"/>
              <a:ext cx="42875" cy="27550"/>
            </a:xfrm>
            <a:custGeom>
              <a:avLst/>
              <a:gdLst/>
              <a:ahLst/>
              <a:cxnLst/>
              <a:rect l="l" t="t" r="r" b="b"/>
              <a:pathLst>
                <a:path w="1715" h="1102" extrusionOk="0">
                  <a:moveTo>
                    <a:pt x="350" y="0"/>
                  </a:moveTo>
                  <a:cubicBezTo>
                    <a:pt x="236" y="0"/>
                    <a:pt x="127" y="65"/>
                    <a:pt x="74" y="175"/>
                  </a:cubicBezTo>
                  <a:cubicBezTo>
                    <a:pt x="1" y="327"/>
                    <a:pt x="65" y="509"/>
                    <a:pt x="218" y="583"/>
                  </a:cubicBezTo>
                  <a:lnTo>
                    <a:pt x="1231" y="1070"/>
                  </a:lnTo>
                  <a:cubicBezTo>
                    <a:pt x="1274" y="1091"/>
                    <a:pt x="1320" y="1101"/>
                    <a:pt x="1365" y="1101"/>
                  </a:cubicBezTo>
                  <a:cubicBezTo>
                    <a:pt x="1479" y="1101"/>
                    <a:pt x="1588" y="1037"/>
                    <a:pt x="1641" y="927"/>
                  </a:cubicBezTo>
                  <a:cubicBezTo>
                    <a:pt x="1714" y="774"/>
                    <a:pt x="1650" y="592"/>
                    <a:pt x="1497" y="518"/>
                  </a:cubicBezTo>
                  <a:lnTo>
                    <a:pt x="484" y="31"/>
                  </a:lnTo>
                  <a:cubicBezTo>
                    <a:pt x="441" y="10"/>
                    <a:pt x="395" y="0"/>
                    <a:pt x="3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00000" y="1909225"/>
              <a:ext cx="48975" cy="33925"/>
            </a:xfrm>
            <a:custGeom>
              <a:avLst/>
              <a:gdLst/>
              <a:ahLst/>
              <a:cxnLst/>
              <a:rect l="l" t="t" r="r" b="b"/>
              <a:pathLst>
                <a:path w="1959" h="1357" extrusionOk="0">
                  <a:moveTo>
                    <a:pt x="496" y="256"/>
                  </a:moveTo>
                  <a:cubicBezTo>
                    <a:pt x="523" y="256"/>
                    <a:pt x="549" y="262"/>
                    <a:pt x="575" y="274"/>
                  </a:cubicBezTo>
                  <a:lnTo>
                    <a:pt x="1588" y="762"/>
                  </a:lnTo>
                  <a:cubicBezTo>
                    <a:pt x="1631" y="782"/>
                    <a:pt x="1663" y="818"/>
                    <a:pt x="1679" y="863"/>
                  </a:cubicBezTo>
                  <a:cubicBezTo>
                    <a:pt x="1696" y="908"/>
                    <a:pt x="1693" y="957"/>
                    <a:pt x="1672" y="1001"/>
                  </a:cubicBezTo>
                  <a:cubicBezTo>
                    <a:pt x="1651" y="1043"/>
                    <a:pt x="1615" y="1075"/>
                    <a:pt x="1570" y="1092"/>
                  </a:cubicBezTo>
                  <a:cubicBezTo>
                    <a:pt x="1551" y="1098"/>
                    <a:pt x="1531" y="1101"/>
                    <a:pt x="1512" y="1101"/>
                  </a:cubicBezTo>
                  <a:cubicBezTo>
                    <a:pt x="1485" y="1101"/>
                    <a:pt x="1458" y="1095"/>
                    <a:pt x="1433" y="1083"/>
                  </a:cubicBezTo>
                  <a:lnTo>
                    <a:pt x="419" y="596"/>
                  </a:lnTo>
                  <a:cubicBezTo>
                    <a:pt x="331" y="554"/>
                    <a:pt x="292" y="446"/>
                    <a:pt x="335" y="358"/>
                  </a:cubicBezTo>
                  <a:cubicBezTo>
                    <a:pt x="366" y="294"/>
                    <a:pt x="430" y="256"/>
                    <a:pt x="496" y="256"/>
                  </a:cubicBezTo>
                  <a:close/>
                  <a:moveTo>
                    <a:pt x="496" y="1"/>
                  </a:moveTo>
                  <a:cubicBezTo>
                    <a:pt x="334" y="1"/>
                    <a:pt x="179" y="92"/>
                    <a:pt x="105" y="247"/>
                  </a:cubicBezTo>
                  <a:cubicBezTo>
                    <a:pt x="1" y="463"/>
                    <a:pt x="92" y="723"/>
                    <a:pt x="308" y="826"/>
                  </a:cubicBezTo>
                  <a:lnTo>
                    <a:pt x="1322" y="1313"/>
                  </a:lnTo>
                  <a:cubicBezTo>
                    <a:pt x="1382" y="1343"/>
                    <a:pt x="1446" y="1356"/>
                    <a:pt x="1510" y="1356"/>
                  </a:cubicBezTo>
                  <a:cubicBezTo>
                    <a:pt x="1558" y="1356"/>
                    <a:pt x="1607" y="1349"/>
                    <a:pt x="1654" y="1333"/>
                  </a:cubicBezTo>
                  <a:cubicBezTo>
                    <a:pt x="1763" y="1294"/>
                    <a:pt x="1851" y="1214"/>
                    <a:pt x="1902" y="1110"/>
                  </a:cubicBezTo>
                  <a:cubicBezTo>
                    <a:pt x="1953" y="1005"/>
                    <a:pt x="1959" y="889"/>
                    <a:pt x="1920" y="778"/>
                  </a:cubicBezTo>
                  <a:cubicBezTo>
                    <a:pt x="1881" y="669"/>
                    <a:pt x="1803" y="581"/>
                    <a:pt x="1699" y="531"/>
                  </a:cubicBezTo>
                  <a:lnTo>
                    <a:pt x="685" y="44"/>
                  </a:lnTo>
                  <a:cubicBezTo>
                    <a:pt x="624" y="15"/>
                    <a:pt x="5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78350" y="1965050"/>
              <a:ext cx="42875" cy="27550"/>
            </a:xfrm>
            <a:custGeom>
              <a:avLst/>
              <a:gdLst/>
              <a:ahLst/>
              <a:cxnLst/>
              <a:rect l="l" t="t" r="r" b="b"/>
              <a:pathLst>
                <a:path w="1715" h="1102" extrusionOk="0">
                  <a:moveTo>
                    <a:pt x="351" y="1"/>
                  </a:moveTo>
                  <a:cubicBezTo>
                    <a:pt x="237" y="1"/>
                    <a:pt x="127" y="65"/>
                    <a:pt x="74" y="174"/>
                  </a:cubicBezTo>
                  <a:cubicBezTo>
                    <a:pt x="1" y="327"/>
                    <a:pt x="65" y="511"/>
                    <a:pt x="218" y="584"/>
                  </a:cubicBezTo>
                  <a:lnTo>
                    <a:pt x="1231" y="1071"/>
                  </a:lnTo>
                  <a:cubicBezTo>
                    <a:pt x="1274" y="1092"/>
                    <a:pt x="1320" y="1102"/>
                    <a:pt x="1364" y="1102"/>
                  </a:cubicBezTo>
                  <a:cubicBezTo>
                    <a:pt x="1479" y="1102"/>
                    <a:pt x="1588" y="1037"/>
                    <a:pt x="1641" y="928"/>
                  </a:cubicBezTo>
                  <a:cubicBezTo>
                    <a:pt x="1714" y="775"/>
                    <a:pt x="1650" y="591"/>
                    <a:pt x="1497" y="518"/>
                  </a:cubicBezTo>
                  <a:lnTo>
                    <a:pt x="484" y="31"/>
                  </a:lnTo>
                  <a:cubicBezTo>
                    <a:pt x="441" y="10"/>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074725" y="1961850"/>
              <a:ext cx="48950" cy="33925"/>
            </a:xfrm>
            <a:custGeom>
              <a:avLst/>
              <a:gdLst/>
              <a:ahLst/>
              <a:cxnLst/>
              <a:rect l="l" t="t" r="r" b="b"/>
              <a:pathLst>
                <a:path w="1958" h="1357" extrusionOk="0">
                  <a:moveTo>
                    <a:pt x="495" y="256"/>
                  </a:moveTo>
                  <a:cubicBezTo>
                    <a:pt x="522" y="256"/>
                    <a:pt x="548" y="262"/>
                    <a:pt x="574" y="274"/>
                  </a:cubicBezTo>
                  <a:lnTo>
                    <a:pt x="1587" y="761"/>
                  </a:lnTo>
                  <a:cubicBezTo>
                    <a:pt x="1630" y="782"/>
                    <a:pt x="1662" y="818"/>
                    <a:pt x="1678" y="863"/>
                  </a:cubicBezTo>
                  <a:cubicBezTo>
                    <a:pt x="1695" y="908"/>
                    <a:pt x="1692" y="957"/>
                    <a:pt x="1671" y="1000"/>
                  </a:cubicBezTo>
                  <a:cubicBezTo>
                    <a:pt x="1639" y="1064"/>
                    <a:pt x="1575" y="1101"/>
                    <a:pt x="1508" y="1101"/>
                  </a:cubicBezTo>
                  <a:cubicBezTo>
                    <a:pt x="1483" y="1101"/>
                    <a:pt x="1456" y="1096"/>
                    <a:pt x="1432" y="1084"/>
                  </a:cubicBezTo>
                  <a:lnTo>
                    <a:pt x="418" y="597"/>
                  </a:lnTo>
                  <a:cubicBezTo>
                    <a:pt x="330" y="553"/>
                    <a:pt x="291" y="446"/>
                    <a:pt x="334" y="358"/>
                  </a:cubicBezTo>
                  <a:cubicBezTo>
                    <a:pt x="365" y="293"/>
                    <a:pt x="429" y="256"/>
                    <a:pt x="495" y="256"/>
                  </a:cubicBezTo>
                  <a:close/>
                  <a:moveTo>
                    <a:pt x="496" y="0"/>
                  </a:moveTo>
                  <a:cubicBezTo>
                    <a:pt x="335" y="0"/>
                    <a:pt x="179" y="91"/>
                    <a:pt x="104" y="247"/>
                  </a:cubicBezTo>
                  <a:cubicBezTo>
                    <a:pt x="1" y="462"/>
                    <a:pt x="92" y="722"/>
                    <a:pt x="307" y="827"/>
                  </a:cubicBezTo>
                  <a:lnTo>
                    <a:pt x="1321" y="1314"/>
                  </a:lnTo>
                  <a:cubicBezTo>
                    <a:pt x="1382" y="1343"/>
                    <a:pt x="1447" y="1356"/>
                    <a:pt x="1509" y="1356"/>
                  </a:cubicBezTo>
                  <a:cubicBezTo>
                    <a:pt x="1671" y="1356"/>
                    <a:pt x="1826" y="1265"/>
                    <a:pt x="1901" y="1110"/>
                  </a:cubicBezTo>
                  <a:cubicBezTo>
                    <a:pt x="1952" y="1006"/>
                    <a:pt x="1958" y="888"/>
                    <a:pt x="1920" y="778"/>
                  </a:cubicBezTo>
                  <a:cubicBezTo>
                    <a:pt x="1882" y="669"/>
                    <a:pt x="1802" y="580"/>
                    <a:pt x="1698" y="531"/>
                  </a:cubicBezTo>
                  <a:lnTo>
                    <a:pt x="684" y="44"/>
                  </a:lnTo>
                  <a:cubicBezTo>
                    <a:pt x="624" y="14"/>
                    <a:pt x="559"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53050" y="2017675"/>
              <a:ext cx="42875" cy="27550"/>
            </a:xfrm>
            <a:custGeom>
              <a:avLst/>
              <a:gdLst/>
              <a:ahLst/>
              <a:cxnLst/>
              <a:rect l="l" t="t" r="r" b="b"/>
              <a:pathLst>
                <a:path w="1715" h="1102" extrusionOk="0">
                  <a:moveTo>
                    <a:pt x="351" y="0"/>
                  </a:moveTo>
                  <a:cubicBezTo>
                    <a:pt x="237" y="0"/>
                    <a:pt x="127" y="64"/>
                    <a:pt x="74" y="174"/>
                  </a:cubicBezTo>
                  <a:cubicBezTo>
                    <a:pt x="1" y="327"/>
                    <a:pt x="65" y="510"/>
                    <a:pt x="218" y="584"/>
                  </a:cubicBezTo>
                  <a:lnTo>
                    <a:pt x="1231" y="1071"/>
                  </a:lnTo>
                  <a:cubicBezTo>
                    <a:pt x="1274" y="1092"/>
                    <a:pt x="1320" y="1101"/>
                    <a:pt x="1364" y="1101"/>
                  </a:cubicBezTo>
                  <a:cubicBezTo>
                    <a:pt x="1479" y="1101"/>
                    <a:pt x="1588" y="1037"/>
                    <a:pt x="1641" y="928"/>
                  </a:cubicBezTo>
                  <a:cubicBezTo>
                    <a:pt x="1714" y="775"/>
                    <a:pt x="1650" y="591"/>
                    <a:pt x="1497" y="518"/>
                  </a:cubicBezTo>
                  <a:lnTo>
                    <a:pt x="484" y="31"/>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50600" y="2014475"/>
              <a:ext cx="48975" cy="33950"/>
            </a:xfrm>
            <a:custGeom>
              <a:avLst/>
              <a:gdLst/>
              <a:ahLst/>
              <a:cxnLst/>
              <a:rect l="l" t="t" r="r" b="b"/>
              <a:pathLst>
                <a:path w="1959" h="1358" extrusionOk="0">
                  <a:moveTo>
                    <a:pt x="449" y="256"/>
                  </a:moveTo>
                  <a:cubicBezTo>
                    <a:pt x="476" y="256"/>
                    <a:pt x="502" y="262"/>
                    <a:pt x="526" y="274"/>
                  </a:cubicBezTo>
                  <a:lnTo>
                    <a:pt x="1540" y="761"/>
                  </a:lnTo>
                  <a:cubicBezTo>
                    <a:pt x="1630" y="804"/>
                    <a:pt x="1667" y="911"/>
                    <a:pt x="1624" y="1000"/>
                  </a:cubicBezTo>
                  <a:cubicBezTo>
                    <a:pt x="1593" y="1064"/>
                    <a:pt x="1529" y="1101"/>
                    <a:pt x="1462" y="1101"/>
                  </a:cubicBezTo>
                  <a:cubicBezTo>
                    <a:pt x="1436" y="1101"/>
                    <a:pt x="1409" y="1096"/>
                    <a:pt x="1385" y="1084"/>
                  </a:cubicBezTo>
                  <a:lnTo>
                    <a:pt x="371" y="597"/>
                  </a:lnTo>
                  <a:cubicBezTo>
                    <a:pt x="328" y="576"/>
                    <a:pt x="296" y="540"/>
                    <a:pt x="280" y="493"/>
                  </a:cubicBezTo>
                  <a:cubicBezTo>
                    <a:pt x="265" y="449"/>
                    <a:pt x="266" y="401"/>
                    <a:pt x="287" y="357"/>
                  </a:cubicBezTo>
                  <a:cubicBezTo>
                    <a:pt x="308" y="314"/>
                    <a:pt x="344" y="281"/>
                    <a:pt x="389" y="266"/>
                  </a:cubicBezTo>
                  <a:cubicBezTo>
                    <a:pt x="409" y="259"/>
                    <a:pt x="429" y="256"/>
                    <a:pt x="449" y="256"/>
                  </a:cubicBezTo>
                  <a:close/>
                  <a:moveTo>
                    <a:pt x="450" y="0"/>
                  </a:moveTo>
                  <a:cubicBezTo>
                    <a:pt x="401" y="0"/>
                    <a:pt x="353" y="9"/>
                    <a:pt x="305" y="26"/>
                  </a:cubicBezTo>
                  <a:cubicBezTo>
                    <a:pt x="196" y="63"/>
                    <a:pt x="108" y="142"/>
                    <a:pt x="57" y="247"/>
                  </a:cubicBezTo>
                  <a:cubicBezTo>
                    <a:pt x="8" y="351"/>
                    <a:pt x="0" y="470"/>
                    <a:pt x="39" y="579"/>
                  </a:cubicBezTo>
                  <a:cubicBezTo>
                    <a:pt x="78" y="688"/>
                    <a:pt x="156" y="776"/>
                    <a:pt x="260" y="827"/>
                  </a:cubicBezTo>
                  <a:lnTo>
                    <a:pt x="1274" y="1314"/>
                  </a:lnTo>
                  <a:cubicBezTo>
                    <a:pt x="1335" y="1343"/>
                    <a:pt x="1399" y="1357"/>
                    <a:pt x="1462" y="1357"/>
                  </a:cubicBezTo>
                  <a:cubicBezTo>
                    <a:pt x="1624" y="1357"/>
                    <a:pt x="1779" y="1266"/>
                    <a:pt x="1854" y="1111"/>
                  </a:cubicBezTo>
                  <a:cubicBezTo>
                    <a:pt x="1959" y="896"/>
                    <a:pt x="1867" y="635"/>
                    <a:pt x="1651" y="531"/>
                  </a:cubicBezTo>
                  <a:lnTo>
                    <a:pt x="637" y="44"/>
                  </a:lnTo>
                  <a:cubicBezTo>
                    <a:pt x="578" y="15"/>
                    <a:pt x="514"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27750" y="2070300"/>
              <a:ext cx="42875" cy="27550"/>
            </a:xfrm>
            <a:custGeom>
              <a:avLst/>
              <a:gdLst/>
              <a:ahLst/>
              <a:cxnLst/>
              <a:rect l="l" t="t" r="r" b="b"/>
              <a:pathLst>
                <a:path w="1715" h="1102" extrusionOk="0">
                  <a:moveTo>
                    <a:pt x="351" y="0"/>
                  </a:moveTo>
                  <a:cubicBezTo>
                    <a:pt x="237" y="0"/>
                    <a:pt x="127" y="64"/>
                    <a:pt x="74" y="174"/>
                  </a:cubicBezTo>
                  <a:cubicBezTo>
                    <a:pt x="1" y="326"/>
                    <a:pt x="65" y="510"/>
                    <a:pt x="218" y="583"/>
                  </a:cubicBezTo>
                  <a:lnTo>
                    <a:pt x="1231" y="1071"/>
                  </a:lnTo>
                  <a:cubicBezTo>
                    <a:pt x="1274" y="1091"/>
                    <a:pt x="1319" y="1101"/>
                    <a:pt x="1364" y="1101"/>
                  </a:cubicBezTo>
                  <a:cubicBezTo>
                    <a:pt x="1478" y="1101"/>
                    <a:pt x="1588" y="1037"/>
                    <a:pt x="1641" y="927"/>
                  </a:cubicBezTo>
                  <a:cubicBezTo>
                    <a:pt x="1714" y="775"/>
                    <a:pt x="1650" y="591"/>
                    <a:pt x="1497" y="518"/>
                  </a:cubicBezTo>
                  <a:lnTo>
                    <a:pt x="484" y="30"/>
                  </a:lnTo>
                  <a:cubicBezTo>
                    <a:pt x="441" y="10"/>
                    <a:pt x="39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24125" y="2067100"/>
              <a:ext cx="50150" cy="33950"/>
            </a:xfrm>
            <a:custGeom>
              <a:avLst/>
              <a:gdLst/>
              <a:ahLst/>
              <a:cxnLst/>
              <a:rect l="l" t="t" r="r" b="b"/>
              <a:pathLst>
                <a:path w="2006" h="1358" extrusionOk="0">
                  <a:moveTo>
                    <a:pt x="497" y="256"/>
                  </a:moveTo>
                  <a:cubicBezTo>
                    <a:pt x="523" y="256"/>
                    <a:pt x="549" y="262"/>
                    <a:pt x="573" y="273"/>
                  </a:cubicBezTo>
                  <a:lnTo>
                    <a:pt x="1587" y="761"/>
                  </a:lnTo>
                  <a:cubicBezTo>
                    <a:pt x="1677" y="804"/>
                    <a:pt x="1714" y="912"/>
                    <a:pt x="1671" y="1000"/>
                  </a:cubicBezTo>
                  <a:cubicBezTo>
                    <a:pt x="1640" y="1064"/>
                    <a:pt x="1576" y="1101"/>
                    <a:pt x="1509" y="1101"/>
                  </a:cubicBezTo>
                  <a:cubicBezTo>
                    <a:pt x="1483" y="1101"/>
                    <a:pt x="1456" y="1095"/>
                    <a:pt x="1432" y="1084"/>
                  </a:cubicBezTo>
                  <a:lnTo>
                    <a:pt x="418" y="596"/>
                  </a:lnTo>
                  <a:cubicBezTo>
                    <a:pt x="330" y="553"/>
                    <a:pt x="292" y="447"/>
                    <a:pt x="334" y="357"/>
                  </a:cubicBezTo>
                  <a:cubicBezTo>
                    <a:pt x="366" y="294"/>
                    <a:pt x="430" y="256"/>
                    <a:pt x="497" y="256"/>
                  </a:cubicBezTo>
                  <a:close/>
                  <a:moveTo>
                    <a:pt x="497" y="1"/>
                  </a:moveTo>
                  <a:cubicBezTo>
                    <a:pt x="335" y="1"/>
                    <a:pt x="179" y="91"/>
                    <a:pt x="104" y="247"/>
                  </a:cubicBezTo>
                  <a:cubicBezTo>
                    <a:pt x="1" y="463"/>
                    <a:pt x="92" y="723"/>
                    <a:pt x="307" y="827"/>
                  </a:cubicBezTo>
                  <a:lnTo>
                    <a:pt x="1321" y="1314"/>
                  </a:lnTo>
                  <a:cubicBezTo>
                    <a:pt x="1382" y="1342"/>
                    <a:pt x="1446" y="1357"/>
                    <a:pt x="1509" y="1357"/>
                  </a:cubicBezTo>
                  <a:cubicBezTo>
                    <a:pt x="1671" y="1357"/>
                    <a:pt x="1826" y="1266"/>
                    <a:pt x="1901" y="1111"/>
                  </a:cubicBezTo>
                  <a:cubicBezTo>
                    <a:pt x="2006" y="894"/>
                    <a:pt x="1914" y="634"/>
                    <a:pt x="1698" y="531"/>
                  </a:cubicBezTo>
                  <a:lnTo>
                    <a:pt x="684" y="43"/>
                  </a:lnTo>
                  <a:cubicBezTo>
                    <a:pt x="623"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02450" y="2122900"/>
              <a:ext cx="42875" cy="27550"/>
            </a:xfrm>
            <a:custGeom>
              <a:avLst/>
              <a:gdLst/>
              <a:ahLst/>
              <a:cxnLst/>
              <a:rect l="l" t="t" r="r" b="b"/>
              <a:pathLst>
                <a:path w="1715" h="1102" extrusionOk="0">
                  <a:moveTo>
                    <a:pt x="351" y="1"/>
                  </a:moveTo>
                  <a:cubicBezTo>
                    <a:pt x="237" y="1"/>
                    <a:pt x="128" y="65"/>
                    <a:pt x="74" y="175"/>
                  </a:cubicBezTo>
                  <a:cubicBezTo>
                    <a:pt x="1" y="329"/>
                    <a:pt x="65" y="511"/>
                    <a:pt x="218" y="584"/>
                  </a:cubicBezTo>
                  <a:lnTo>
                    <a:pt x="1233" y="1072"/>
                  </a:lnTo>
                  <a:cubicBezTo>
                    <a:pt x="1275" y="1092"/>
                    <a:pt x="1321" y="1102"/>
                    <a:pt x="1365" y="1102"/>
                  </a:cubicBezTo>
                  <a:cubicBezTo>
                    <a:pt x="1479" y="1102"/>
                    <a:pt x="1588" y="1038"/>
                    <a:pt x="1641" y="928"/>
                  </a:cubicBezTo>
                  <a:cubicBezTo>
                    <a:pt x="1714" y="776"/>
                    <a:pt x="1650" y="593"/>
                    <a:pt x="1497" y="518"/>
                  </a:cubicBezTo>
                  <a:lnTo>
                    <a:pt x="484" y="31"/>
                  </a:lnTo>
                  <a:cubicBezTo>
                    <a:pt x="441" y="11"/>
                    <a:pt x="396"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998825" y="2119725"/>
              <a:ext cx="50150" cy="33950"/>
            </a:xfrm>
            <a:custGeom>
              <a:avLst/>
              <a:gdLst/>
              <a:ahLst/>
              <a:cxnLst/>
              <a:rect l="l" t="t" r="r" b="b"/>
              <a:pathLst>
                <a:path w="2006" h="1358" extrusionOk="0">
                  <a:moveTo>
                    <a:pt x="496" y="255"/>
                  </a:moveTo>
                  <a:lnTo>
                    <a:pt x="496" y="257"/>
                  </a:lnTo>
                  <a:cubicBezTo>
                    <a:pt x="523" y="257"/>
                    <a:pt x="548" y="261"/>
                    <a:pt x="573" y="273"/>
                  </a:cubicBezTo>
                  <a:lnTo>
                    <a:pt x="1587" y="761"/>
                  </a:lnTo>
                  <a:cubicBezTo>
                    <a:pt x="1677" y="804"/>
                    <a:pt x="1714" y="912"/>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3"/>
                    <a:pt x="292" y="447"/>
                    <a:pt x="334" y="357"/>
                  </a:cubicBezTo>
                  <a:cubicBezTo>
                    <a:pt x="366" y="293"/>
                    <a:pt x="430" y="255"/>
                    <a:pt x="496" y="255"/>
                  </a:cubicBezTo>
                  <a:close/>
                  <a:moveTo>
                    <a:pt x="497" y="1"/>
                  </a:moveTo>
                  <a:cubicBezTo>
                    <a:pt x="336" y="1"/>
                    <a:pt x="179" y="91"/>
                    <a:pt x="104" y="246"/>
                  </a:cubicBezTo>
                  <a:cubicBezTo>
                    <a:pt x="1" y="463"/>
                    <a:pt x="92" y="723"/>
                    <a:pt x="307" y="826"/>
                  </a:cubicBezTo>
                  <a:lnTo>
                    <a:pt x="1321" y="1314"/>
                  </a:lnTo>
                  <a:cubicBezTo>
                    <a:pt x="1381" y="1342"/>
                    <a:pt x="1445" y="1357"/>
                    <a:pt x="1509" y="1357"/>
                  </a:cubicBezTo>
                  <a:cubicBezTo>
                    <a:pt x="1557" y="1357"/>
                    <a:pt x="1606" y="1348"/>
                    <a:pt x="1653" y="1332"/>
                  </a:cubicBezTo>
                  <a:cubicBezTo>
                    <a:pt x="1763" y="1293"/>
                    <a:pt x="1852" y="1215"/>
                    <a:pt x="1901" y="1110"/>
                  </a:cubicBezTo>
                  <a:cubicBezTo>
                    <a:pt x="2006" y="894"/>
                    <a:pt x="1914" y="634"/>
                    <a:pt x="1698" y="530"/>
                  </a:cubicBezTo>
                  <a:lnTo>
                    <a:pt x="684" y="43"/>
                  </a:lnTo>
                  <a:cubicBezTo>
                    <a:pt x="624" y="14"/>
                    <a:pt x="560"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150" y="2175525"/>
              <a:ext cx="42850" cy="27550"/>
            </a:xfrm>
            <a:custGeom>
              <a:avLst/>
              <a:gdLst/>
              <a:ahLst/>
              <a:cxnLst/>
              <a:rect l="l" t="t" r="r" b="b"/>
              <a:pathLst>
                <a:path w="1714" h="1102" extrusionOk="0">
                  <a:moveTo>
                    <a:pt x="352" y="1"/>
                  </a:moveTo>
                  <a:cubicBezTo>
                    <a:pt x="238" y="1"/>
                    <a:pt x="128" y="65"/>
                    <a:pt x="74" y="176"/>
                  </a:cubicBezTo>
                  <a:cubicBezTo>
                    <a:pt x="1" y="328"/>
                    <a:pt x="65" y="511"/>
                    <a:pt x="218" y="584"/>
                  </a:cubicBezTo>
                  <a:lnTo>
                    <a:pt x="1233" y="1071"/>
                  </a:lnTo>
                  <a:cubicBezTo>
                    <a:pt x="1275" y="1092"/>
                    <a:pt x="1321" y="1102"/>
                    <a:pt x="1365" y="1102"/>
                  </a:cubicBezTo>
                  <a:cubicBezTo>
                    <a:pt x="1479" y="1102"/>
                    <a:pt x="1588" y="1038"/>
                    <a:pt x="1641" y="928"/>
                  </a:cubicBezTo>
                  <a:cubicBezTo>
                    <a:pt x="1714" y="775"/>
                    <a:pt x="1650" y="593"/>
                    <a:pt x="1497" y="518"/>
                  </a:cubicBezTo>
                  <a:lnTo>
                    <a:pt x="484" y="31"/>
                  </a:lnTo>
                  <a:cubicBezTo>
                    <a:pt x="441" y="10"/>
                    <a:pt x="396"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73525" y="2172350"/>
              <a:ext cx="49000" cy="33925"/>
            </a:xfrm>
            <a:custGeom>
              <a:avLst/>
              <a:gdLst/>
              <a:ahLst/>
              <a:cxnLst/>
              <a:rect l="l" t="t" r="r" b="b"/>
              <a:pathLst>
                <a:path w="1960" h="1357" extrusionOk="0">
                  <a:moveTo>
                    <a:pt x="496" y="256"/>
                  </a:moveTo>
                  <a:cubicBezTo>
                    <a:pt x="522" y="256"/>
                    <a:pt x="548" y="262"/>
                    <a:pt x="573" y="275"/>
                  </a:cubicBezTo>
                  <a:lnTo>
                    <a:pt x="1587" y="762"/>
                  </a:lnTo>
                  <a:cubicBezTo>
                    <a:pt x="1630" y="781"/>
                    <a:pt x="1663" y="819"/>
                    <a:pt x="1678" y="863"/>
                  </a:cubicBezTo>
                  <a:cubicBezTo>
                    <a:pt x="1695" y="908"/>
                    <a:pt x="1692" y="956"/>
                    <a:pt x="1671" y="1000"/>
                  </a:cubicBezTo>
                  <a:cubicBezTo>
                    <a:pt x="1650" y="1043"/>
                    <a:pt x="1614" y="1076"/>
                    <a:pt x="1569" y="1091"/>
                  </a:cubicBezTo>
                  <a:cubicBezTo>
                    <a:pt x="1550" y="1098"/>
                    <a:pt x="1530" y="1101"/>
                    <a:pt x="1510" y="1101"/>
                  </a:cubicBezTo>
                  <a:cubicBezTo>
                    <a:pt x="1483" y="1101"/>
                    <a:pt x="1457" y="1095"/>
                    <a:pt x="1433" y="1083"/>
                  </a:cubicBezTo>
                  <a:lnTo>
                    <a:pt x="418" y="596"/>
                  </a:lnTo>
                  <a:cubicBezTo>
                    <a:pt x="330" y="554"/>
                    <a:pt x="292" y="446"/>
                    <a:pt x="334" y="358"/>
                  </a:cubicBezTo>
                  <a:cubicBezTo>
                    <a:pt x="365" y="294"/>
                    <a:pt x="430" y="256"/>
                    <a:pt x="496" y="256"/>
                  </a:cubicBezTo>
                  <a:close/>
                  <a:moveTo>
                    <a:pt x="497" y="0"/>
                  </a:moveTo>
                  <a:cubicBezTo>
                    <a:pt x="336" y="0"/>
                    <a:pt x="179" y="91"/>
                    <a:pt x="104" y="246"/>
                  </a:cubicBezTo>
                  <a:cubicBezTo>
                    <a:pt x="1" y="463"/>
                    <a:pt x="92" y="723"/>
                    <a:pt x="307" y="826"/>
                  </a:cubicBezTo>
                  <a:lnTo>
                    <a:pt x="1322" y="1313"/>
                  </a:lnTo>
                  <a:cubicBezTo>
                    <a:pt x="1382" y="1343"/>
                    <a:pt x="1446" y="1357"/>
                    <a:pt x="1509" y="1357"/>
                  </a:cubicBezTo>
                  <a:cubicBezTo>
                    <a:pt x="1672" y="1357"/>
                    <a:pt x="1828" y="1266"/>
                    <a:pt x="1902" y="1110"/>
                  </a:cubicBezTo>
                  <a:cubicBezTo>
                    <a:pt x="1952" y="1005"/>
                    <a:pt x="1959" y="887"/>
                    <a:pt x="1920" y="778"/>
                  </a:cubicBezTo>
                  <a:cubicBezTo>
                    <a:pt x="1881" y="669"/>
                    <a:pt x="1804" y="581"/>
                    <a:pt x="1699" y="530"/>
                  </a:cubicBezTo>
                  <a:lnTo>
                    <a:pt x="684" y="43"/>
                  </a:lnTo>
                  <a:cubicBezTo>
                    <a:pt x="624" y="14"/>
                    <a:pt x="560" y="0"/>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79463" y="3151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0" name="Google Shape;11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1" name="Google Shape;111;p11"/>
          <p:cNvSpPr/>
          <p:nvPr/>
        </p:nvSpPr>
        <p:spPr>
          <a:xfrm>
            <a:off x="8352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a:off x="786491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4"/>
        <p:cNvGrpSpPr/>
        <p:nvPr/>
      </p:nvGrpSpPr>
      <p:grpSpPr>
        <a:xfrm>
          <a:off x="0" y="0"/>
          <a:ext cx="0" cy="0"/>
          <a:chOff x="0" y="0"/>
          <a:chExt cx="0" cy="0"/>
        </a:xfrm>
      </p:grpSpPr>
      <p:sp>
        <p:nvSpPr>
          <p:cNvPr id="115" name="Google Shape;115;p13"/>
          <p:cNvSpPr txBox="1">
            <a:spLocks noGrp="1"/>
          </p:cNvSpPr>
          <p:nvPr>
            <p:ph type="title" hasCustomPrompt="1"/>
          </p:nvPr>
        </p:nvSpPr>
        <p:spPr>
          <a:xfrm>
            <a:off x="784747" y="153847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subTitle" idx="1"/>
          </p:nvPr>
        </p:nvSpPr>
        <p:spPr>
          <a:xfrm>
            <a:off x="1566300" y="153847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7" name="Google Shape;117;p13"/>
          <p:cNvSpPr txBox="1">
            <a:spLocks noGrp="1"/>
          </p:cNvSpPr>
          <p:nvPr>
            <p:ph type="title" idx="2"/>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18" name="Google Shape;118;p13"/>
          <p:cNvSpPr txBox="1">
            <a:spLocks noGrp="1"/>
          </p:cNvSpPr>
          <p:nvPr>
            <p:ph type="title" idx="3" hasCustomPrompt="1"/>
          </p:nvPr>
        </p:nvSpPr>
        <p:spPr>
          <a:xfrm>
            <a:off x="784747" y="2389666"/>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subTitle" idx="4"/>
          </p:nvPr>
        </p:nvSpPr>
        <p:spPr>
          <a:xfrm>
            <a:off x="1566300" y="2389663"/>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0" name="Google Shape;120;p13"/>
          <p:cNvSpPr txBox="1">
            <a:spLocks noGrp="1"/>
          </p:cNvSpPr>
          <p:nvPr>
            <p:ph type="title" idx="5" hasCustomPrompt="1"/>
          </p:nvPr>
        </p:nvSpPr>
        <p:spPr>
          <a:xfrm>
            <a:off x="784747" y="324082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subTitle" idx="6"/>
          </p:nvPr>
        </p:nvSpPr>
        <p:spPr>
          <a:xfrm>
            <a:off x="1566300" y="324082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2" name="Google Shape;122;p13"/>
          <p:cNvSpPr/>
          <p:nvPr/>
        </p:nvSpPr>
        <p:spPr>
          <a:xfrm>
            <a:off x="7760612" y="49800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25" name="Google Shape;125;p14"/>
          <p:cNvSpPr txBox="1">
            <a:spLocks noGrp="1"/>
          </p:cNvSpPr>
          <p:nvPr>
            <p:ph type="body" idx="1"/>
          </p:nvPr>
        </p:nvSpPr>
        <p:spPr>
          <a:xfrm>
            <a:off x="715100" y="1386200"/>
            <a:ext cx="394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2"/>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AutoNum type="alphaLcPeriod"/>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2">
    <p:bg>
      <p:bgPr>
        <a:solidFill>
          <a:schemeClr val="dk2"/>
        </a:solidFill>
        <a:effectLst/>
      </p:bgPr>
    </p:bg>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28" name="Google Shape;128;p15"/>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129" name="Google Shape;129;p15"/>
          <p:cNvSpPr/>
          <p:nvPr/>
        </p:nvSpPr>
        <p:spPr>
          <a:xfrm>
            <a:off x="7760612" y="49800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dk2"/>
        </a:solid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ctrTitle"/>
          </p:nvPr>
        </p:nvSpPr>
        <p:spPr>
          <a:xfrm>
            <a:off x="2897400" y="618300"/>
            <a:ext cx="3349200" cy="94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 name="Google Shape;134;p17"/>
          <p:cNvSpPr txBox="1">
            <a:spLocks noGrp="1"/>
          </p:cNvSpPr>
          <p:nvPr>
            <p:ph type="subTitle" idx="1"/>
          </p:nvPr>
        </p:nvSpPr>
        <p:spPr>
          <a:xfrm>
            <a:off x="2897400" y="1489800"/>
            <a:ext cx="3349200" cy="143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5" name="Google Shape;135;p17"/>
          <p:cNvSpPr txBox="1"/>
          <p:nvPr/>
        </p:nvSpPr>
        <p:spPr>
          <a:xfrm>
            <a:off x="2897400" y="3461700"/>
            <a:ext cx="33492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solidFill>
                  <a:schemeClr val="dk1"/>
                </a:solidFill>
                <a:latin typeface="Mukta"/>
                <a:ea typeface="Mukta"/>
                <a:cs typeface="Mukta"/>
                <a:sym typeface="Mukta"/>
              </a:rPr>
              <a:t>CREDITS: This presentation template was created by </a:t>
            </a:r>
            <a:r>
              <a:rPr lang="en" sz="1000" b="1">
                <a:solidFill>
                  <a:schemeClr val="dk1"/>
                </a:solidFill>
                <a:uFill>
                  <a:noFill/>
                </a:uFill>
                <a:latin typeface="Mukta"/>
                <a:ea typeface="Mukta"/>
                <a:cs typeface="Mukta"/>
                <a:sym typeface="Mukta"/>
                <a:hlinkClick r:id="rId2">
                  <a:extLst>
                    <a:ext uri="{A12FA001-AC4F-418D-AE19-62706E023703}">
                      <ahyp:hlinkClr xmlns:ahyp="http://schemas.microsoft.com/office/drawing/2018/hyperlinkcolor" val="tx"/>
                    </a:ext>
                  </a:extLst>
                </a:hlinkClick>
              </a:rPr>
              <a:t>Slidesgo</a:t>
            </a:r>
            <a:r>
              <a:rPr lang="en" sz="1000">
                <a:solidFill>
                  <a:schemeClr val="dk1"/>
                </a:solidFill>
                <a:latin typeface="Mukta"/>
                <a:ea typeface="Mukta"/>
                <a:cs typeface="Mukta"/>
                <a:sym typeface="Mukta"/>
              </a:rPr>
              <a:t>, and includes icons by </a:t>
            </a:r>
            <a:r>
              <a:rPr lang="en" sz="1000" b="1">
                <a:solidFill>
                  <a:schemeClr val="dk1"/>
                </a:solidFill>
                <a:uFill>
                  <a:noFill/>
                </a:uFill>
                <a:latin typeface="Mukta"/>
                <a:ea typeface="Mukta"/>
                <a:cs typeface="Mukta"/>
                <a:sym typeface="Mukta"/>
                <a:hlinkClick r:id="rId3">
                  <a:extLst>
                    <a:ext uri="{A12FA001-AC4F-418D-AE19-62706E023703}">
                      <ahyp:hlinkClr xmlns:ahyp="http://schemas.microsoft.com/office/drawing/2018/hyperlinkcolor" val="tx"/>
                    </a:ext>
                  </a:extLst>
                </a:hlinkClick>
              </a:rPr>
              <a:t>Flaticon</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infographics &amp; images by </a:t>
            </a:r>
            <a:r>
              <a:rPr lang="en" sz="1000" b="1">
                <a:solidFill>
                  <a:schemeClr val="dk1"/>
                </a:solidFill>
                <a:uFill>
                  <a:noFill/>
                </a:uFill>
                <a:latin typeface="Mukta"/>
                <a:ea typeface="Mukta"/>
                <a:cs typeface="Mukta"/>
                <a:sym typeface="Mukta"/>
                <a:hlinkClick r:id="rId4">
                  <a:extLst>
                    <a:ext uri="{A12FA001-AC4F-418D-AE19-62706E023703}">
                      <ahyp:hlinkClr xmlns:ahyp="http://schemas.microsoft.com/office/drawing/2018/hyperlinkcolor" val="tx"/>
                    </a:ext>
                  </a:extLst>
                </a:hlinkClick>
              </a:rPr>
              <a:t>Freepik</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content by </a:t>
            </a:r>
            <a:r>
              <a:rPr lang="en" sz="1000" b="1">
                <a:solidFill>
                  <a:schemeClr val="dk1"/>
                </a:solidFill>
                <a:latin typeface="Mukta"/>
                <a:ea typeface="Mukta"/>
                <a:cs typeface="Mukta"/>
                <a:sym typeface="Mukta"/>
              </a:rPr>
              <a:t>Swetha Tandri</a:t>
            </a:r>
            <a:endParaRPr sz="1000" b="1">
              <a:solidFill>
                <a:schemeClr val="dk1"/>
              </a:solidFill>
              <a:latin typeface="Mukta"/>
              <a:ea typeface="Mukta"/>
              <a:cs typeface="Mukta"/>
              <a:sym typeface="Mukta"/>
            </a:endParaRPr>
          </a:p>
        </p:txBody>
      </p:sp>
      <p:grpSp>
        <p:nvGrpSpPr>
          <p:cNvPr id="136" name="Google Shape;136;p17"/>
          <p:cNvGrpSpPr/>
          <p:nvPr/>
        </p:nvGrpSpPr>
        <p:grpSpPr>
          <a:xfrm rot="-9900033">
            <a:off x="748294" y="4326629"/>
            <a:ext cx="1199147" cy="1021902"/>
            <a:chOff x="1549550" y="921575"/>
            <a:chExt cx="428425" cy="365100"/>
          </a:xfrm>
        </p:grpSpPr>
        <p:sp>
          <p:nvSpPr>
            <p:cNvPr id="137" name="Google Shape;137;p17"/>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7"/>
          <p:cNvSpPr/>
          <p:nvPr/>
        </p:nvSpPr>
        <p:spPr>
          <a:xfrm>
            <a:off x="484225" y="2823014"/>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7"/>
          <p:cNvGrpSpPr/>
          <p:nvPr/>
        </p:nvGrpSpPr>
        <p:grpSpPr>
          <a:xfrm rot="-8999983">
            <a:off x="541673" y="3114016"/>
            <a:ext cx="582660" cy="930578"/>
            <a:chOff x="824413" y="1506275"/>
            <a:chExt cx="218800" cy="349450"/>
          </a:xfrm>
        </p:grpSpPr>
        <p:sp>
          <p:nvSpPr>
            <p:cNvPr id="149" name="Google Shape;149;p17"/>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17"/>
          <p:cNvGrpSpPr/>
          <p:nvPr/>
        </p:nvGrpSpPr>
        <p:grpSpPr>
          <a:xfrm rot="-899976">
            <a:off x="6984387" y="-401507"/>
            <a:ext cx="1256238" cy="1345180"/>
            <a:chOff x="863425" y="2507500"/>
            <a:chExt cx="471750" cy="505150"/>
          </a:xfrm>
        </p:grpSpPr>
        <p:sp>
          <p:nvSpPr>
            <p:cNvPr id="157" name="Google Shape;157;p17"/>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7"/>
          <p:cNvGrpSpPr/>
          <p:nvPr/>
        </p:nvGrpSpPr>
        <p:grpSpPr>
          <a:xfrm>
            <a:off x="8511074" y="845226"/>
            <a:ext cx="1185323" cy="1342235"/>
            <a:chOff x="443025" y="893050"/>
            <a:chExt cx="445125" cy="504050"/>
          </a:xfrm>
        </p:grpSpPr>
        <p:sp>
          <p:nvSpPr>
            <p:cNvPr id="169" name="Google Shape;169;p17"/>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7"/>
          <p:cNvSpPr/>
          <p:nvPr/>
        </p:nvSpPr>
        <p:spPr>
          <a:xfrm>
            <a:off x="8652837" y="-108021"/>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7638650" y="1754341"/>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6838" y="45447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6"/>
        </a:solidFill>
        <a:effectLst/>
      </p:bgPr>
    </p:bg>
    <p:spTree>
      <p:nvGrpSpPr>
        <p:cNvPr id="1" name="Shape 180"/>
        <p:cNvGrpSpPr/>
        <p:nvPr/>
      </p:nvGrpSpPr>
      <p:grpSpPr>
        <a:xfrm>
          <a:off x="0" y="0"/>
          <a:ext cx="0" cy="0"/>
          <a:chOff x="0" y="0"/>
          <a:chExt cx="0" cy="0"/>
        </a:xfrm>
      </p:grpSpPr>
      <p:grpSp>
        <p:nvGrpSpPr>
          <p:cNvPr id="181" name="Google Shape;181;p18"/>
          <p:cNvGrpSpPr/>
          <p:nvPr/>
        </p:nvGrpSpPr>
        <p:grpSpPr>
          <a:xfrm rot="-1800001">
            <a:off x="6724346" y="-133192"/>
            <a:ext cx="691766" cy="1123687"/>
            <a:chOff x="4557550" y="704650"/>
            <a:chExt cx="244925" cy="397850"/>
          </a:xfrm>
        </p:grpSpPr>
        <p:sp>
          <p:nvSpPr>
            <p:cNvPr id="182" name="Google Shape;182;p18"/>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8"/>
          <p:cNvGrpSpPr/>
          <p:nvPr/>
        </p:nvGrpSpPr>
        <p:grpSpPr>
          <a:xfrm rot="899946">
            <a:off x="7804582" y="1341191"/>
            <a:ext cx="927929" cy="1029966"/>
            <a:chOff x="4254950" y="1366725"/>
            <a:chExt cx="328525" cy="364650"/>
          </a:xfrm>
        </p:grpSpPr>
        <p:sp>
          <p:nvSpPr>
            <p:cNvPr id="190" name="Google Shape;190;p18"/>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8"/>
          <p:cNvSpPr/>
          <p:nvPr/>
        </p:nvSpPr>
        <p:spPr>
          <a:xfrm>
            <a:off x="6897112" y="16044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8"/>
          <p:cNvGrpSpPr/>
          <p:nvPr/>
        </p:nvGrpSpPr>
        <p:grpSpPr>
          <a:xfrm>
            <a:off x="8428899" y="559810"/>
            <a:ext cx="187474" cy="183369"/>
            <a:chOff x="1115663" y="1586275"/>
            <a:chExt cx="73075" cy="71475"/>
          </a:xfrm>
        </p:grpSpPr>
        <p:sp>
          <p:nvSpPr>
            <p:cNvPr id="199" name="Google Shape;199;p18"/>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202"/>
        <p:cNvGrpSpPr/>
        <p:nvPr/>
      </p:nvGrpSpPr>
      <p:grpSpPr>
        <a:xfrm>
          <a:off x="0" y="0"/>
          <a:ext cx="0" cy="0"/>
          <a:chOff x="0" y="0"/>
          <a:chExt cx="0" cy="0"/>
        </a:xfrm>
      </p:grpSpPr>
      <p:grpSp>
        <p:nvGrpSpPr>
          <p:cNvPr id="203" name="Google Shape;203;p19"/>
          <p:cNvGrpSpPr/>
          <p:nvPr/>
        </p:nvGrpSpPr>
        <p:grpSpPr>
          <a:xfrm rot="-9900033">
            <a:off x="748294" y="4435129"/>
            <a:ext cx="1199147" cy="1021902"/>
            <a:chOff x="1549550" y="921575"/>
            <a:chExt cx="428425" cy="365100"/>
          </a:xfrm>
        </p:grpSpPr>
        <p:sp>
          <p:nvSpPr>
            <p:cNvPr id="204" name="Google Shape;204;p19"/>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9"/>
          <p:cNvSpPr/>
          <p:nvPr/>
        </p:nvSpPr>
        <p:spPr>
          <a:xfrm>
            <a:off x="715100" y="38116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a:off x="-54588" y="45559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514350">
              <a:buClrTx/>
            </a:pPr>
            <a:fld id="{1D8BD707-D9CF-40AE-B4C6-C98DA3205C09}" type="datetimeFigureOut">
              <a:rPr lang="en-US" kern="1200" smtClean="0">
                <a:solidFill>
                  <a:prstClr val="black">
                    <a:tint val="75000"/>
                  </a:prstClr>
                </a:solidFill>
                <a:latin typeface="Calibri"/>
                <a:ea typeface="+mn-ea"/>
              </a:rPr>
              <a:pPr defTabSz="514350">
                <a:buClrTx/>
              </a:pPr>
              <a:t>11/27/2025</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50">
              <a:buClrTx/>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50">
              <a:buClrTx/>
            </a:pPr>
            <a:fld id="{B6F15528-21DE-4FAA-801E-634DDDAF4B2B}" type="slidenum">
              <a:rPr lang="en-US" kern="1200" smtClean="0">
                <a:solidFill>
                  <a:prstClr val="black">
                    <a:tint val="75000"/>
                  </a:prstClr>
                </a:solidFill>
                <a:latin typeface="Calibri"/>
                <a:ea typeface="+mn-ea"/>
              </a:rPr>
              <a:pPr defTabSz="514350">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14149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945450" y="2491500"/>
            <a:ext cx="4764900" cy="1734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 name="Google Shape;53;p3"/>
          <p:cNvSpPr txBox="1">
            <a:spLocks noGrp="1"/>
          </p:cNvSpPr>
          <p:nvPr>
            <p:ph type="title" idx="2" hasCustomPrompt="1"/>
          </p:nvPr>
        </p:nvSpPr>
        <p:spPr>
          <a:xfrm>
            <a:off x="2655000" y="934100"/>
            <a:ext cx="13458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4" name="Google Shape;54;p3"/>
          <p:cNvGrpSpPr/>
          <p:nvPr/>
        </p:nvGrpSpPr>
        <p:grpSpPr>
          <a:xfrm rot="899946">
            <a:off x="8546382" y="1255366"/>
            <a:ext cx="927929" cy="1029966"/>
            <a:chOff x="4254950" y="1366725"/>
            <a:chExt cx="328525" cy="364650"/>
          </a:xfrm>
        </p:grpSpPr>
        <p:sp>
          <p:nvSpPr>
            <p:cNvPr id="55" name="Google Shape;55;p3"/>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8486924" y="704123"/>
            <a:ext cx="187474" cy="183369"/>
            <a:chOff x="1115663" y="1586275"/>
            <a:chExt cx="73075" cy="71475"/>
          </a:xfrm>
        </p:grpSpPr>
        <p:sp>
          <p:nvSpPr>
            <p:cNvPr id="63" name="Google Shape;63;p3"/>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a:buClrTx/>
            </a:pPr>
            <a:fld id="{1D8BD707-D9CF-40AE-B4C6-C98DA3205C09}" type="datetimeFigureOut">
              <a:rPr lang="en-US" kern="1200" smtClean="0">
                <a:solidFill>
                  <a:prstClr val="black">
                    <a:tint val="75000"/>
                  </a:prstClr>
                </a:solidFill>
                <a:latin typeface="Calibri"/>
                <a:ea typeface="+mn-ea"/>
              </a:rPr>
              <a:pPr defTabSz="514350">
                <a:buClrTx/>
              </a:pPr>
              <a:t>11/27/2025</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50">
              <a:buClrTx/>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50">
              <a:buClrTx/>
            </a:pPr>
            <a:fld id="{B6F15528-21DE-4FAA-801E-634DDDAF4B2B}" type="slidenum">
              <a:rPr lang="en-US" kern="1200" smtClean="0">
                <a:solidFill>
                  <a:prstClr val="black">
                    <a:tint val="75000"/>
                  </a:prstClr>
                </a:solidFill>
                <a:latin typeface="Calibri"/>
                <a:ea typeface="+mn-ea"/>
              </a:rPr>
              <a:pPr defTabSz="514350">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216115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514350">
              <a:buClrTx/>
            </a:pPr>
            <a:fld id="{1D8BD707-D9CF-40AE-B4C6-C98DA3205C09}" type="datetimeFigureOut">
              <a:rPr lang="en-US" kern="1200" smtClean="0">
                <a:solidFill>
                  <a:prstClr val="black">
                    <a:tint val="75000"/>
                  </a:prstClr>
                </a:solidFill>
                <a:latin typeface="Calibri"/>
                <a:ea typeface="+mn-ea"/>
              </a:rPr>
              <a:pPr defTabSz="514350">
                <a:buClrTx/>
              </a:pPr>
              <a:t>11/27/2025</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50">
              <a:buClrTx/>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50">
              <a:buClrTx/>
            </a:pPr>
            <a:fld id="{B6F15528-21DE-4FAA-801E-634DDDAF4B2B}" type="slidenum">
              <a:rPr lang="en-US" kern="1200" smtClean="0">
                <a:solidFill>
                  <a:prstClr val="black">
                    <a:tint val="75000"/>
                  </a:prstClr>
                </a:solidFill>
                <a:latin typeface="Calibri"/>
                <a:ea typeface="+mn-ea"/>
              </a:rPr>
              <a:pPr defTabSz="514350">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954254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514350">
              <a:buClrTx/>
            </a:pPr>
            <a:fld id="{1D8BD707-D9CF-40AE-B4C6-C98DA3205C09}" type="datetimeFigureOut">
              <a:rPr lang="en-US" kern="1200" smtClean="0">
                <a:solidFill>
                  <a:prstClr val="black">
                    <a:tint val="75000"/>
                  </a:prstClr>
                </a:solidFill>
                <a:latin typeface="Calibri"/>
                <a:ea typeface="+mn-ea"/>
              </a:rPr>
              <a:pPr defTabSz="514350">
                <a:buClrTx/>
              </a:pPr>
              <a:t>11/27/2025</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514350">
              <a:buClrTx/>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514350">
              <a:buClrTx/>
            </a:pPr>
            <a:fld id="{B6F15528-21DE-4FAA-801E-634DDDAF4B2B}" type="slidenum">
              <a:rPr lang="en-US" kern="1200" smtClean="0">
                <a:solidFill>
                  <a:prstClr val="black">
                    <a:tint val="75000"/>
                  </a:prstClr>
                </a:solidFill>
                <a:latin typeface="Calibri"/>
                <a:ea typeface="+mn-ea"/>
              </a:rPr>
              <a:pPr defTabSz="514350">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859134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514350">
              <a:buClrTx/>
            </a:pPr>
            <a:fld id="{1D8BD707-D9CF-40AE-B4C6-C98DA3205C09}" type="datetimeFigureOut">
              <a:rPr lang="en-US" kern="1200" smtClean="0">
                <a:solidFill>
                  <a:prstClr val="black">
                    <a:tint val="75000"/>
                  </a:prstClr>
                </a:solidFill>
                <a:latin typeface="Calibri"/>
                <a:ea typeface="+mn-ea"/>
              </a:rPr>
              <a:pPr defTabSz="514350">
                <a:buClrTx/>
              </a:pPr>
              <a:t>11/27/2025</a:t>
            </a:fld>
            <a:endParaRPr lang="en-US" kern="1200">
              <a:solidFill>
                <a:prstClr val="black">
                  <a:tint val="75000"/>
                </a:prstClr>
              </a:solidFill>
              <a:latin typeface="Calibri"/>
              <a:ea typeface="+mn-ea"/>
            </a:endParaRPr>
          </a:p>
        </p:txBody>
      </p:sp>
      <p:sp>
        <p:nvSpPr>
          <p:cNvPr id="8" name="Footer Placeholder 7"/>
          <p:cNvSpPr>
            <a:spLocks noGrp="1"/>
          </p:cNvSpPr>
          <p:nvPr>
            <p:ph type="ftr" sz="quarter" idx="11"/>
          </p:nvPr>
        </p:nvSpPr>
        <p:spPr/>
        <p:txBody>
          <a:bodyPr/>
          <a:lstStyle/>
          <a:p>
            <a:pPr defTabSz="514350">
              <a:buClrTx/>
            </a:pPr>
            <a:endParaRPr lang="en-US" kern="1200">
              <a:solidFill>
                <a:prstClr val="black">
                  <a:tint val="75000"/>
                </a:prstClr>
              </a:solidFill>
              <a:latin typeface="Calibri"/>
              <a:ea typeface="+mn-ea"/>
            </a:endParaRPr>
          </a:p>
        </p:txBody>
      </p:sp>
      <p:sp>
        <p:nvSpPr>
          <p:cNvPr id="9" name="Slide Number Placeholder 8"/>
          <p:cNvSpPr>
            <a:spLocks noGrp="1"/>
          </p:cNvSpPr>
          <p:nvPr>
            <p:ph type="sldNum" sz="quarter" idx="12"/>
          </p:nvPr>
        </p:nvSpPr>
        <p:spPr/>
        <p:txBody>
          <a:bodyPr/>
          <a:lstStyle/>
          <a:p>
            <a:pPr defTabSz="514350">
              <a:buClrTx/>
            </a:pPr>
            <a:fld id="{B6F15528-21DE-4FAA-801E-634DDDAF4B2B}" type="slidenum">
              <a:rPr lang="en-US" kern="1200" smtClean="0">
                <a:solidFill>
                  <a:prstClr val="black">
                    <a:tint val="75000"/>
                  </a:prstClr>
                </a:solidFill>
                <a:latin typeface="Calibri"/>
                <a:ea typeface="+mn-ea"/>
              </a:rPr>
              <a:pPr defTabSz="514350">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85318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514350">
              <a:buClrTx/>
            </a:pPr>
            <a:fld id="{1D8BD707-D9CF-40AE-B4C6-C98DA3205C09}" type="datetimeFigureOut">
              <a:rPr lang="en-US" kern="1200" smtClean="0">
                <a:solidFill>
                  <a:prstClr val="black">
                    <a:tint val="75000"/>
                  </a:prstClr>
                </a:solidFill>
                <a:latin typeface="Calibri"/>
                <a:ea typeface="+mn-ea"/>
              </a:rPr>
              <a:pPr defTabSz="514350">
                <a:buClrTx/>
              </a:pPr>
              <a:t>11/27/2025</a:t>
            </a:fld>
            <a:endParaRPr lang="en-US" kern="1200">
              <a:solidFill>
                <a:prstClr val="black">
                  <a:tint val="75000"/>
                </a:prstClr>
              </a:solidFill>
              <a:latin typeface="Calibri"/>
              <a:ea typeface="+mn-ea"/>
            </a:endParaRPr>
          </a:p>
        </p:txBody>
      </p:sp>
      <p:sp>
        <p:nvSpPr>
          <p:cNvPr id="4" name="Footer Placeholder 3"/>
          <p:cNvSpPr>
            <a:spLocks noGrp="1"/>
          </p:cNvSpPr>
          <p:nvPr>
            <p:ph type="ftr" sz="quarter" idx="11"/>
          </p:nvPr>
        </p:nvSpPr>
        <p:spPr/>
        <p:txBody>
          <a:bodyPr/>
          <a:lstStyle/>
          <a:p>
            <a:pPr defTabSz="514350">
              <a:buClrTx/>
            </a:pPr>
            <a:endParaRPr lang="en-US" kern="1200">
              <a:solidFill>
                <a:prstClr val="black">
                  <a:tint val="75000"/>
                </a:prstClr>
              </a:solidFill>
              <a:latin typeface="Calibri"/>
              <a:ea typeface="+mn-ea"/>
            </a:endParaRPr>
          </a:p>
        </p:txBody>
      </p:sp>
      <p:sp>
        <p:nvSpPr>
          <p:cNvPr id="5" name="Slide Number Placeholder 4"/>
          <p:cNvSpPr>
            <a:spLocks noGrp="1"/>
          </p:cNvSpPr>
          <p:nvPr>
            <p:ph type="sldNum" sz="quarter" idx="12"/>
          </p:nvPr>
        </p:nvSpPr>
        <p:spPr/>
        <p:txBody>
          <a:bodyPr/>
          <a:lstStyle/>
          <a:p>
            <a:pPr defTabSz="514350">
              <a:buClrTx/>
            </a:pPr>
            <a:fld id="{B6F15528-21DE-4FAA-801E-634DDDAF4B2B}" type="slidenum">
              <a:rPr lang="en-US" kern="1200" smtClean="0">
                <a:solidFill>
                  <a:prstClr val="black">
                    <a:tint val="75000"/>
                  </a:prstClr>
                </a:solidFill>
                <a:latin typeface="Calibri"/>
                <a:ea typeface="+mn-ea"/>
              </a:rPr>
              <a:pPr defTabSz="514350">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10974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pPr>
            <a:fld id="{1D8BD707-D9CF-40AE-B4C6-C98DA3205C09}" type="datetimeFigureOut">
              <a:rPr lang="en-US" kern="1200" smtClean="0">
                <a:solidFill>
                  <a:prstClr val="black">
                    <a:tint val="75000"/>
                  </a:prstClr>
                </a:solidFill>
                <a:latin typeface="Calibri"/>
                <a:ea typeface="+mn-ea"/>
              </a:rPr>
              <a:pPr defTabSz="514350">
                <a:buClrTx/>
              </a:pPr>
              <a:t>11/27/2025</a:t>
            </a:fld>
            <a:endParaRPr lang="en-US" kern="1200">
              <a:solidFill>
                <a:prstClr val="black">
                  <a:tint val="75000"/>
                </a:prstClr>
              </a:solidFill>
              <a:latin typeface="Calibri"/>
              <a:ea typeface="+mn-ea"/>
            </a:endParaRPr>
          </a:p>
        </p:txBody>
      </p:sp>
      <p:sp>
        <p:nvSpPr>
          <p:cNvPr id="3" name="Footer Placeholder 2"/>
          <p:cNvSpPr>
            <a:spLocks noGrp="1"/>
          </p:cNvSpPr>
          <p:nvPr>
            <p:ph type="ftr" sz="quarter" idx="11"/>
          </p:nvPr>
        </p:nvSpPr>
        <p:spPr/>
        <p:txBody>
          <a:bodyPr/>
          <a:lstStyle/>
          <a:p>
            <a:pPr defTabSz="514350">
              <a:buClrTx/>
            </a:pPr>
            <a:endParaRPr lang="en-US" kern="1200">
              <a:solidFill>
                <a:prstClr val="black">
                  <a:tint val="75000"/>
                </a:prstClr>
              </a:solidFill>
              <a:latin typeface="Calibri"/>
              <a:ea typeface="+mn-ea"/>
            </a:endParaRPr>
          </a:p>
        </p:txBody>
      </p:sp>
      <p:sp>
        <p:nvSpPr>
          <p:cNvPr id="4" name="Slide Number Placeholder 3"/>
          <p:cNvSpPr>
            <a:spLocks noGrp="1"/>
          </p:cNvSpPr>
          <p:nvPr>
            <p:ph type="sldNum" sz="quarter" idx="12"/>
          </p:nvPr>
        </p:nvSpPr>
        <p:spPr/>
        <p:txBody>
          <a:bodyPr/>
          <a:lstStyle/>
          <a:p>
            <a:pPr defTabSz="514350">
              <a:buClrTx/>
            </a:pPr>
            <a:fld id="{B6F15528-21DE-4FAA-801E-634DDDAF4B2B}" type="slidenum">
              <a:rPr lang="en-US" kern="1200" smtClean="0">
                <a:solidFill>
                  <a:prstClr val="black">
                    <a:tint val="75000"/>
                  </a:prstClr>
                </a:solidFill>
                <a:latin typeface="Calibri"/>
                <a:ea typeface="+mn-ea"/>
              </a:rPr>
              <a:pPr defTabSz="514350">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995794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pPr>
            <a:fld id="{1D8BD707-D9CF-40AE-B4C6-C98DA3205C09}" type="datetimeFigureOut">
              <a:rPr lang="en-US" kern="1200" smtClean="0">
                <a:solidFill>
                  <a:prstClr val="black">
                    <a:tint val="75000"/>
                  </a:prstClr>
                </a:solidFill>
                <a:latin typeface="Calibri"/>
                <a:ea typeface="+mn-ea"/>
              </a:rPr>
              <a:pPr defTabSz="514350">
                <a:buClrTx/>
              </a:pPr>
              <a:t>11/27/2025</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514350">
              <a:buClrTx/>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514350">
              <a:buClrTx/>
            </a:pPr>
            <a:fld id="{B6F15528-21DE-4FAA-801E-634DDDAF4B2B}" type="slidenum">
              <a:rPr lang="en-US" kern="1200" smtClean="0">
                <a:solidFill>
                  <a:prstClr val="black">
                    <a:tint val="75000"/>
                  </a:prstClr>
                </a:solidFill>
                <a:latin typeface="Calibri"/>
                <a:ea typeface="+mn-ea"/>
              </a:rPr>
              <a:pPr defTabSz="514350">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057124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pPr>
            <a:fld id="{1D8BD707-D9CF-40AE-B4C6-C98DA3205C09}" type="datetimeFigureOut">
              <a:rPr lang="en-US" kern="1200" smtClean="0">
                <a:solidFill>
                  <a:prstClr val="black">
                    <a:tint val="75000"/>
                  </a:prstClr>
                </a:solidFill>
                <a:latin typeface="Calibri"/>
                <a:ea typeface="+mn-ea"/>
              </a:rPr>
              <a:pPr defTabSz="514350">
                <a:buClrTx/>
              </a:pPr>
              <a:t>11/27/2025</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514350">
              <a:buClrTx/>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514350">
              <a:buClrTx/>
            </a:pPr>
            <a:fld id="{B6F15528-21DE-4FAA-801E-634DDDAF4B2B}" type="slidenum">
              <a:rPr lang="en-US" kern="1200" smtClean="0">
                <a:solidFill>
                  <a:prstClr val="black">
                    <a:tint val="75000"/>
                  </a:prstClr>
                </a:solidFill>
                <a:latin typeface="Calibri"/>
                <a:ea typeface="+mn-ea"/>
              </a:rPr>
              <a:pPr defTabSz="514350">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734197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a:buClrTx/>
            </a:pPr>
            <a:fld id="{1D8BD707-D9CF-40AE-B4C6-C98DA3205C09}" type="datetimeFigureOut">
              <a:rPr lang="en-US" kern="1200" smtClean="0">
                <a:solidFill>
                  <a:prstClr val="black">
                    <a:tint val="75000"/>
                  </a:prstClr>
                </a:solidFill>
                <a:latin typeface="Calibri"/>
                <a:ea typeface="+mn-ea"/>
              </a:rPr>
              <a:pPr defTabSz="514350">
                <a:buClrTx/>
              </a:pPr>
              <a:t>11/27/2025</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50">
              <a:buClrTx/>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50">
              <a:buClrTx/>
            </a:pPr>
            <a:fld id="{B6F15528-21DE-4FAA-801E-634DDDAF4B2B}" type="slidenum">
              <a:rPr lang="en-US" kern="1200" smtClean="0">
                <a:solidFill>
                  <a:prstClr val="black">
                    <a:tint val="75000"/>
                  </a:prstClr>
                </a:solidFill>
                <a:latin typeface="Calibri"/>
                <a:ea typeface="+mn-ea"/>
              </a:rPr>
              <a:pPr defTabSz="514350">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9043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a:buClrTx/>
            </a:pPr>
            <a:fld id="{1D8BD707-D9CF-40AE-B4C6-C98DA3205C09}" type="datetimeFigureOut">
              <a:rPr lang="en-US" kern="1200" smtClean="0">
                <a:solidFill>
                  <a:prstClr val="black">
                    <a:tint val="75000"/>
                  </a:prstClr>
                </a:solidFill>
                <a:latin typeface="Calibri"/>
                <a:ea typeface="+mn-ea"/>
              </a:rPr>
              <a:pPr defTabSz="514350">
                <a:buClrTx/>
              </a:pPr>
              <a:t>11/27/2025</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50">
              <a:buClrTx/>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50">
              <a:buClrTx/>
            </a:pPr>
            <a:fld id="{B6F15528-21DE-4FAA-801E-634DDDAF4B2B}" type="slidenum">
              <a:rPr lang="en-US" kern="1200" smtClean="0">
                <a:solidFill>
                  <a:prstClr val="black">
                    <a:tint val="75000"/>
                  </a:prstClr>
                </a:solidFill>
                <a:latin typeface="Calibri"/>
                <a:ea typeface="+mn-ea"/>
              </a:rPr>
              <a:pPr defTabSz="514350">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09719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4"/>
          <p:cNvSpPr txBox="1">
            <a:spLocks noGrp="1"/>
          </p:cNvSpPr>
          <p:nvPr>
            <p:ph type="title"/>
          </p:nvPr>
        </p:nvSpPr>
        <p:spPr>
          <a:xfrm>
            <a:off x="715100" y="535000"/>
            <a:ext cx="4732500" cy="117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68" name="Google Shape;68;p4"/>
          <p:cNvSpPr txBox="1">
            <a:spLocks noGrp="1"/>
          </p:cNvSpPr>
          <p:nvPr>
            <p:ph type="body" idx="1"/>
          </p:nvPr>
        </p:nvSpPr>
        <p:spPr>
          <a:xfrm>
            <a:off x="715100" y="1863400"/>
            <a:ext cx="4732500" cy="19941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69" name="Google Shape;69;p4"/>
          <p:cNvSpPr>
            <a:spLocks noGrp="1"/>
          </p:cNvSpPr>
          <p:nvPr>
            <p:ph type="pic" idx="2"/>
          </p:nvPr>
        </p:nvSpPr>
        <p:spPr>
          <a:xfrm>
            <a:off x="5711850" y="25"/>
            <a:ext cx="3432000" cy="514350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11/27/2025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60086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11/27/2025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574922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11/27/2025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167911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11/27/2025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68904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11/27/2025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905470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11/27/2025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833816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11/27/2025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546101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11/27/2025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37565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11/27/2025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390687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11/27/2025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96928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2" name="Google Shape;72;p5"/>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3" name="Google Shape;73;p5"/>
          <p:cNvSpPr txBox="1">
            <a:spLocks noGrp="1"/>
          </p:cNvSpPr>
          <p:nvPr>
            <p:ph type="body" idx="2"/>
          </p:nvPr>
        </p:nvSpPr>
        <p:spPr>
          <a:xfrm>
            <a:off x="47246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74" name="Google Shape;74;p5"/>
          <p:cNvSpPr/>
          <p:nvPr/>
        </p:nvSpPr>
        <p:spPr>
          <a:xfrm>
            <a:off x="8733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864912" y="47271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11/27/2025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9451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8" name="Google Shape;78;p6"/>
          <p:cNvSpPr/>
          <p:nvPr/>
        </p:nvSpPr>
        <p:spPr>
          <a:xfrm rot="10800000">
            <a:off x="7932258" y="46162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8365162" y="7906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82" name="Google Shape;82;p7"/>
          <p:cNvSpPr txBox="1">
            <a:spLocks noGrp="1"/>
          </p:cNvSpPr>
          <p:nvPr>
            <p:ph type="body" idx="1"/>
          </p:nvPr>
        </p:nvSpPr>
        <p:spPr>
          <a:xfrm>
            <a:off x="715100" y="1386200"/>
            <a:ext cx="370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grpSp>
        <p:nvGrpSpPr>
          <p:cNvPr id="83" name="Google Shape;83;p7"/>
          <p:cNvGrpSpPr/>
          <p:nvPr/>
        </p:nvGrpSpPr>
        <p:grpSpPr>
          <a:xfrm rot="2700000">
            <a:off x="8141592" y="2516052"/>
            <a:ext cx="1089205" cy="1625536"/>
            <a:chOff x="5396125" y="1714925"/>
            <a:chExt cx="334950" cy="499925"/>
          </a:xfrm>
        </p:grpSpPr>
        <p:sp>
          <p:nvSpPr>
            <p:cNvPr id="84" name="Google Shape;84;p7"/>
            <p:cNvSpPr/>
            <p:nvPr/>
          </p:nvSpPr>
          <p:spPr>
            <a:xfrm>
              <a:off x="5410400" y="1743675"/>
              <a:ext cx="320675" cy="471175"/>
            </a:xfrm>
            <a:custGeom>
              <a:avLst/>
              <a:gdLst/>
              <a:ahLst/>
              <a:cxnLst/>
              <a:rect l="l" t="t" r="r" b="b"/>
              <a:pathLst>
                <a:path w="12827" h="18847" extrusionOk="0">
                  <a:moveTo>
                    <a:pt x="9152" y="4222"/>
                  </a:moveTo>
                  <a:lnTo>
                    <a:pt x="5921" y="13169"/>
                  </a:lnTo>
                  <a:lnTo>
                    <a:pt x="3063" y="7080"/>
                  </a:lnTo>
                  <a:lnTo>
                    <a:pt x="9152" y="4222"/>
                  </a:lnTo>
                  <a:close/>
                  <a:moveTo>
                    <a:pt x="12826" y="0"/>
                  </a:moveTo>
                  <a:lnTo>
                    <a:pt x="0" y="6022"/>
                  </a:lnTo>
                  <a:lnTo>
                    <a:pt x="6020" y="18846"/>
                  </a:lnTo>
                  <a:lnTo>
                    <a:pt x="12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5396125" y="1714925"/>
              <a:ext cx="332950" cy="489275"/>
            </a:xfrm>
            <a:custGeom>
              <a:avLst/>
              <a:gdLst/>
              <a:ahLst/>
              <a:cxnLst/>
              <a:rect l="l" t="t" r="r" b="b"/>
              <a:pathLst>
                <a:path w="13318" h="19571" extrusionOk="0">
                  <a:moveTo>
                    <a:pt x="12757" y="617"/>
                  </a:moveTo>
                  <a:lnTo>
                    <a:pt x="6213" y="18739"/>
                  </a:lnTo>
                  <a:lnTo>
                    <a:pt x="423" y="6405"/>
                  </a:lnTo>
                  <a:lnTo>
                    <a:pt x="12757" y="617"/>
                  </a:lnTo>
                  <a:close/>
                  <a:moveTo>
                    <a:pt x="13318" y="1"/>
                  </a:moveTo>
                  <a:lnTo>
                    <a:pt x="0" y="6252"/>
                  </a:lnTo>
                  <a:lnTo>
                    <a:pt x="6252" y="19570"/>
                  </a:lnTo>
                  <a:lnTo>
                    <a:pt x="13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5472700" y="1820475"/>
              <a:ext cx="164525" cy="241750"/>
            </a:xfrm>
            <a:custGeom>
              <a:avLst/>
              <a:gdLst/>
              <a:ahLst/>
              <a:cxnLst/>
              <a:rect l="l" t="t" r="r" b="b"/>
              <a:pathLst>
                <a:path w="6581" h="9670" extrusionOk="0">
                  <a:moveTo>
                    <a:pt x="6020" y="615"/>
                  </a:moveTo>
                  <a:lnTo>
                    <a:pt x="3051" y="8838"/>
                  </a:lnTo>
                  <a:lnTo>
                    <a:pt x="423" y="3241"/>
                  </a:lnTo>
                  <a:lnTo>
                    <a:pt x="6020" y="615"/>
                  </a:lnTo>
                  <a:close/>
                  <a:moveTo>
                    <a:pt x="6581" y="0"/>
                  </a:moveTo>
                  <a:lnTo>
                    <a:pt x="0" y="3089"/>
                  </a:lnTo>
                  <a:lnTo>
                    <a:pt x="3089" y="9669"/>
                  </a:lnTo>
                  <a:lnTo>
                    <a:pt x="6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5417425" y="1896000"/>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5436225" y="1936050"/>
              <a:ext cx="27400" cy="18500"/>
            </a:xfrm>
            <a:custGeom>
              <a:avLst/>
              <a:gdLst/>
              <a:ahLst/>
              <a:cxnLst/>
              <a:rect l="l" t="t" r="r" b="b"/>
              <a:pathLst>
                <a:path w="1096" h="740" extrusionOk="0">
                  <a:moveTo>
                    <a:pt x="960" y="1"/>
                  </a:moveTo>
                  <a:lnTo>
                    <a:pt x="0" y="451"/>
                  </a:lnTo>
                  <a:lnTo>
                    <a:pt x="135" y="739"/>
                  </a:lnTo>
                  <a:lnTo>
                    <a:pt x="1096" y="289"/>
                  </a:lnTo>
                  <a:lnTo>
                    <a:pt x="9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5455025" y="1976125"/>
              <a:ext cx="27400" cy="18475"/>
            </a:xfrm>
            <a:custGeom>
              <a:avLst/>
              <a:gdLst/>
              <a:ahLst/>
              <a:cxnLst/>
              <a:rect l="l" t="t" r="r" b="b"/>
              <a:pathLst>
                <a:path w="1096" h="739" extrusionOk="0">
                  <a:moveTo>
                    <a:pt x="960" y="0"/>
                  </a:moveTo>
                  <a:lnTo>
                    <a:pt x="0" y="450"/>
                  </a:lnTo>
                  <a:lnTo>
                    <a:pt x="135" y="739"/>
                  </a:lnTo>
                  <a:lnTo>
                    <a:pt x="1096" y="289"/>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5473825" y="2016175"/>
              <a:ext cx="27400" cy="18500"/>
            </a:xfrm>
            <a:custGeom>
              <a:avLst/>
              <a:gdLst/>
              <a:ahLst/>
              <a:cxnLst/>
              <a:rect l="l" t="t" r="r" b="b"/>
              <a:pathLst>
                <a:path w="1096" h="740" extrusionOk="0">
                  <a:moveTo>
                    <a:pt x="961" y="1"/>
                  </a:moveTo>
                  <a:lnTo>
                    <a:pt x="0" y="451"/>
                  </a:lnTo>
                  <a:lnTo>
                    <a:pt x="135" y="739"/>
                  </a:lnTo>
                  <a:lnTo>
                    <a:pt x="1096" y="289"/>
                  </a:lnTo>
                  <a:lnTo>
                    <a:pt x="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5492600" y="2056250"/>
              <a:ext cx="27425" cy="18475"/>
            </a:xfrm>
            <a:custGeom>
              <a:avLst/>
              <a:gdLst/>
              <a:ahLst/>
              <a:cxnLst/>
              <a:rect l="l" t="t" r="r" b="b"/>
              <a:pathLst>
                <a:path w="1097" h="739" extrusionOk="0">
                  <a:moveTo>
                    <a:pt x="962" y="0"/>
                  </a:moveTo>
                  <a:lnTo>
                    <a:pt x="1" y="450"/>
                  </a:lnTo>
                  <a:lnTo>
                    <a:pt x="135" y="739"/>
                  </a:lnTo>
                  <a:lnTo>
                    <a:pt x="1097" y="287"/>
                  </a:lnTo>
                  <a:lnTo>
                    <a:pt x="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5511400" y="2096300"/>
              <a:ext cx="27425" cy="18500"/>
            </a:xfrm>
            <a:custGeom>
              <a:avLst/>
              <a:gdLst/>
              <a:ahLst/>
              <a:cxnLst/>
              <a:rect l="l" t="t" r="r" b="b"/>
              <a:pathLst>
                <a:path w="1097" h="740" extrusionOk="0">
                  <a:moveTo>
                    <a:pt x="962" y="1"/>
                  </a:moveTo>
                  <a:lnTo>
                    <a:pt x="1" y="451"/>
                  </a:lnTo>
                  <a:lnTo>
                    <a:pt x="135" y="739"/>
                  </a:lnTo>
                  <a:lnTo>
                    <a:pt x="1097" y="288"/>
                  </a:lnTo>
                  <a:lnTo>
                    <a:pt x="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7"/>
          <p:cNvGrpSpPr/>
          <p:nvPr/>
        </p:nvGrpSpPr>
        <p:grpSpPr>
          <a:xfrm rot="1799969">
            <a:off x="7054697" y="4310044"/>
            <a:ext cx="721992" cy="500006"/>
            <a:chOff x="5646125" y="2287125"/>
            <a:chExt cx="222025" cy="153775"/>
          </a:xfrm>
        </p:grpSpPr>
        <p:sp>
          <p:nvSpPr>
            <p:cNvPr id="94" name="Google Shape;94;p7"/>
            <p:cNvSpPr/>
            <p:nvPr/>
          </p:nvSpPr>
          <p:spPr>
            <a:xfrm>
              <a:off x="5729275" y="2320475"/>
              <a:ext cx="138875" cy="120425"/>
            </a:xfrm>
            <a:custGeom>
              <a:avLst/>
              <a:gdLst/>
              <a:ahLst/>
              <a:cxnLst/>
              <a:rect l="l" t="t" r="r" b="b"/>
              <a:pathLst>
                <a:path w="5555" h="4817" extrusionOk="0">
                  <a:moveTo>
                    <a:pt x="953" y="0"/>
                  </a:moveTo>
                  <a:lnTo>
                    <a:pt x="953" y="2"/>
                  </a:lnTo>
                  <a:lnTo>
                    <a:pt x="1" y="3616"/>
                  </a:lnTo>
                  <a:lnTo>
                    <a:pt x="4556" y="4815"/>
                  </a:lnTo>
                  <a:cubicBezTo>
                    <a:pt x="4560" y="4816"/>
                    <a:pt x="4565" y="4817"/>
                    <a:pt x="4569" y="4817"/>
                  </a:cubicBezTo>
                  <a:cubicBezTo>
                    <a:pt x="4594" y="4817"/>
                    <a:pt x="4617" y="4800"/>
                    <a:pt x="4623" y="4775"/>
                  </a:cubicBezTo>
                  <a:lnTo>
                    <a:pt x="5547" y="1268"/>
                  </a:lnTo>
                  <a:cubicBezTo>
                    <a:pt x="5554" y="1238"/>
                    <a:pt x="5536" y="1208"/>
                    <a:pt x="5507" y="1200"/>
                  </a:cubicBezTo>
                  <a:lnTo>
                    <a:pt x="9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5646125" y="2287125"/>
              <a:ext cx="214275" cy="138900"/>
            </a:xfrm>
            <a:custGeom>
              <a:avLst/>
              <a:gdLst/>
              <a:ahLst/>
              <a:cxnLst/>
              <a:rect l="l" t="t" r="r" b="b"/>
              <a:pathLst>
                <a:path w="8571" h="5556" extrusionOk="0">
                  <a:moveTo>
                    <a:pt x="1839" y="318"/>
                  </a:moveTo>
                  <a:cubicBezTo>
                    <a:pt x="1944" y="318"/>
                    <a:pt x="2049" y="332"/>
                    <a:pt x="2152" y="359"/>
                  </a:cubicBezTo>
                  <a:lnTo>
                    <a:pt x="8093" y="1923"/>
                  </a:lnTo>
                  <a:cubicBezTo>
                    <a:pt x="8142" y="1937"/>
                    <a:pt x="8182" y="1968"/>
                    <a:pt x="8209" y="2011"/>
                  </a:cubicBezTo>
                  <a:cubicBezTo>
                    <a:pt x="8235" y="2056"/>
                    <a:pt x="8242" y="2107"/>
                    <a:pt x="8229" y="2158"/>
                  </a:cubicBezTo>
                  <a:lnTo>
                    <a:pt x="7456" y="5094"/>
                  </a:lnTo>
                  <a:cubicBezTo>
                    <a:pt x="7433" y="5179"/>
                    <a:pt x="7355" y="5236"/>
                    <a:pt x="7270" y="5236"/>
                  </a:cubicBezTo>
                  <a:cubicBezTo>
                    <a:pt x="7254" y="5236"/>
                    <a:pt x="7237" y="5234"/>
                    <a:pt x="7221" y="5230"/>
                  </a:cubicBezTo>
                  <a:lnTo>
                    <a:pt x="1282" y="3666"/>
                  </a:lnTo>
                  <a:cubicBezTo>
                    <a:pt x="967" y="3584"/>
                    <a:pt x="703" y="3384"/>
                    <a:pt x="539" y="3103"/>
                  </a:cubicBezTo>
                  <a:cubicBezTo>
                    <a:pt x="375" y="2820"/>
                    <a:pt x="330" y="2493"/>
                    <a:pt x="413" y="2177"/>
                  </a:cubicBezTo>
                  <a:lnTo>
                    <a:pt x="663" y="1228"/>
                  </a:lnTo>
                  <a:cubicBezTo>
                    <a:pt x="747" y="913"/>
                    <a:pt x="947" y="649"/>
                    <a:pt x="1228" y="485"/>
                  </a:cubicBezTo>
                  <a:cubicBezTo>
                    <a:pt x="1417" y="375"/>
                    <a:pt x="1627" y="318"/>
                    <a:pt x="1839" y="318"/>
                  </a:cubicBezTo>
                  <a:close/>
                  <a:moveTo>
                    <a:pt x="1840" y="0"/>
                  </a:moveTo>
                  <a:cubicBezTo>
                    <a:pt x="1571" y="0"/>
                    <a:pt x="1306" y="71"/>
                    <a:pt x="1068" y="210"/>
                  </a:cubicBezTo>
                  <a:cubicBezTo>
                    <a:pt x="714" y="416"/>
                    <a:pt x="460" y="750"/>
                    <a:pt x="355" y="1146"/>
                  </a:cubicBezTo>
                  <a:lnTo>
                    <a:pt x="106" y="2096"/>
                  </a:lnTo>
                  <a:cubicBezTo>
                    <a:pt x="1" y="2493"/>
                    <a:pt x="58" y="2907"/>
                    <a:pt x="264" y="3262"/>
                  </a:cubicBezTo>
                  <a:cubicBezTo>
                    <a:pt x="472" y="3617"/>
                    <a:pt x="804" y="3869"/>
                    <a:pt x="1201" y="3974"/>
                  </a:cubicBezTo>
                  <a:lnTo>
                    <a:pt x="7140" y="5538"/>
                  </a:lnTo>
                  <a:cubicBezTo>
                    <a:pt x="7184" y="5550"/>
                    <a:pt x="7227" y="5556"/>
                    <a:pt x="7270" y="5556"/>
                  </a:cubicBezTo>
                  <a:cubicBezTo>
                    <a:pt x="7496" y="5556"/>
                    <a:pt x="7702" y="5403"/>
                    <a:pt x="7764" y="5174"/>
                  </a:cubicBezTo>
                  <a:lnTo>
                    <a:pt x="8537" y="2238"/>
                  </a:lnTo>
                  <a:cubicBezTo>
                    <a:pt x="8571" y="2107"/>
                    <a:pt x="8552" y="1969"/>
                    <a:pt x="8484" y="1851"/>
                  </a:cubicBezTo>
                  <a:cubicBezTo>
                    <a:pt x="8415" y="1735"/>
                    <a:pt x="8305" y="1651"/>
                    <a:pt x="8173" y="1615"/>
                  </a:cubicBezTo>
                  <a:lnTo>
                    <a:pt x="2234" y="51"/>
                  </a:lnTo>
                  <a:cubicBezTo>
                    <a:pt x="2104" y="17"/>
                    <a:pt x="1972" y="0"/>
                    <a:pt x="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5717600" y="2312575"/>
              <a:ext cx="25975" cy="71525"/>
            </a:xfrm>
            <a:custGeom>
              <a:avLst/>
              <a:gdLst/>
              <a:ahLst/>
              <a:cxnLst/>
              <a:rect l="l" t="t" r="r" b="b"/>
              <a:pathLst>
                <a:path w="1039" h="2861" extrusionOk="0">
                  <a:moveTo>
                    <a:pt x="731" y="1"/>
                  </a:moveTo>
                  <a:lnTo>
                    <a:pt x="0" y="2780"/>
                  </a:lnTo>
                  <a:lnTo>
                    <a:pt x="308" y="2860"/>
                  </a:lnTo>
                  <a:lnTo>
                    <a:pt x="1039" y="83"/>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7"/>
          <p:cNvSpPr/>
          <p:nvPr/>
        </p:nvSpPr>
        <p:spPr>
          <a:xfrm>
            <a:off x="7598912" y="2923125"/>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846526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9"/>
          <p:cNvSpPr/>
          <p:nvPr/>
        </p:nvSpPr>
        <p:spPr>
          <a:xfrm>
            <a:off x="1106500" y="461627"/>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605162" y="9074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69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 name="Google Shape;7;p1"/>
          <p:cNvSpPr txBox="1">
            <a:spLocks noGrp="1"/>
          </p:cNvSpPr>
          <p:nvPr>
            <p:ph type="body" idx="1"/>
          </p:nvPr>
        </p:nvSpPr>
        <p:spPr>
          <a:xfrm>
            <a:off x="715100" y="1233812"/>
            <a:ext cx="7713900" cy="33747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pPr>
            <a:fld id="{1D8BD707-D9CF-40AE-B4C6-C98DA3205C09}" type="datetimeFigureOut">
              <a:rPr lang="en-US" kern="1200" smtClean="0">
                <a:solidFill>
                  <a:prstClr val="black">
                    <a:tint val="75000"/>
                  </a:prstClr>
                </a:solidFill>
                <a:latin typeface="Calibri"/>
                <a:ea typeface="+mn-ea"/>
              </a:rPr>
              <a:pPr defTabSz="514350">
                <a:buClrTx/>
              </a:pPr>
              <a:t>11/27/2025</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pPr>
            <a:fld id="{B6F15528-21DE-4FAA-801E-634DDDAF4B2B}" type="slidenum">
              <a:rPr lang="en-US" kern="1200" smtClean="0">
                <a:solidFill>
                  <a:prstClr val="black">
                    <a:tint val="75000"/>
                  </a:prstClr>
                </a:solidFill>
                <a:latin typeface="Calibri"/>
                <a:ea typeface="+mn-ea"/>
              </a:rPr>
              <a:pPr defTabSz="514350">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44290600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1D8BD707-D9CF-40AE-B4C6-C98DA3205C09}"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11/27/2025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6F15528-21DE-4FAA-801E-634DDDAF4B2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33409020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15.xml"/><Relationship Id="rId5" Type="http://schemas.microsoft.com/office/2007/relationships/hdphoto" Target="../media/hdphoto3.wdp"/><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31.xml"/><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xml"/><Relationship Id="rId5" Type="http://schemas.openxmlformats.org/officeDocument/2006/relationships/image" Target="../media/image33.png"/><Relationship Id="rId4"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5.png"/><Relationship Id="rId3" Type="http://schemas.microsoft.com/office/2007/relationships/media" Target="../media/media3.mp3"/><Relationship Id="rId7" Type="http://schemas.openxmlformats.org/officeDocument/2006/relationships/notesSlide" Target="../notesSlides/notesSlide19.xml"/><Relationship Id="rId12" Type="http://schemas.openxmlformats.org/officeDocument/2006/relationships/image" Target="../media/image4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Layout" Target="../slideLayouts/slideLayout31.xml"/><Relationship Id="rId11" Type="http://schemas.openxmlformats.org/officeDocument/2006/relationships/image" Target="../media/image40.png"/><Relationship Id="rId5" Type="http://schemas.openxmlformats.org/officeDocument/2006/relationships/audio" Target="../media/media1.mp3"/><Relationship Id="rId10" Type="http://schemas.openxmlformats.org/officeDocument/2006/relationships/image" Target="../media/image39.png"/><Relationship Id="rId4" Type="http://schemas.microsoft.com/office/2007/relationships/media" Target="../media/media1.mp3"/><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31.xml"/><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slide" Target="slide1.xml"/><Relationship Id="rId4" Type="http://schemas.openxmlformats.org/officeDocument/2006/relationships/image" Target="../media/image33.png"/><Relationship Id="rId9" Type="http://schemas.microsoft.com/office/2007/relationships/hdphoto" Target="../media/hdphoto5.wdp"/></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5.png"/><Relationship Id="rId3" Type="http://schemas.microsoft.com/office/2007/relationships/media" Target="../media/media3.mp3"/><Relationship Id="rId7" Type="http://schemas.openxmlformats.org/officeDocument/2006/relationships/notesSlide" Target="../notesSlides/notesSlide20.xml"/><Relationship Id="rId12" Type="http://schemas.openxmlformats.org/officeDocument/2006/relationships/image" Target="../media/image4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Layout" Target="../slideLayouts/slideLayout31.xml"/><Relationship Id="rId11" Type="http://schemas.openxmlformats.org/officeDocument/2006/relationships/image" Target="../media/image40.png"/><Relationship Id="rId5" Type="http://schemas.openxmlformats.org/officeDocument/2006/relationships/audio" Target="../media/media1.mp3"/><Relationship Id="rId10" Type="http://schemas.openxmlformats.org/officeDocument/2006/relationships/image" Target="../media/image39.png"/><Relationship Id="rId4" Type="http://schemas.microsoft.com/office/2007/relationships/media" Target="../media/media1.mp3"/><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slide" Target="slide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5.png"/><Relationship Id="rId3" Type="http://schemas.microsoft.com/office/2007/relationships/media" Target="../media/media3.mp3"/><Relationship Id="rId7" Type="http://schemas.openxmlformats.org/officeDocument/2006/relationships/notesSlide" Target="../notesSlides/notesSlide21.xml"/><Relationship Id="rId12" Type="http://schemas.openxmlformats.org/officeDocument/2006/relationships/image" Target="../media/image4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Layout" Target="../slideLayouts/slideLayout31.xml"/><Relationship Id="rId11" Type="http://schemas.openxmlformats.org/officeDocument/2006/relationships/image" Target="../media/image40.png"/><Relationship Id="rId5" Type="http://schemas.openxmlformats.org/officeDocument/2006/relationships/audio" Target="../media/media1.mp3"/><Relationship Id="rId10" Type="http://schemas.openxmlformats.org/officeDocument/2006/relationships/image" Target="../media/image39.png"/><Relationship Id="rId4" Type="http://schemas.microsoft.com/office/2007/relationships/media" Target="../media/media1.mp3"/><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slide" Target="slide1.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5.png"/><Relationship Id="rId3" Type="http://schemas.microsoft.com/office/2007/relationships/media" Target="../media/media3.mp3"/><Relationship Id="rId7" Type="http://schemas.openxmlformats.org/officeDocument/2006/relationships/notesSlide" Target="../notesSlides/notesSlide22.xml"/><Relationship Id="rId12" Type="http://schemas.openxmlformats.org/officeDocument/2006/relationships/image" Target="../media/image4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Layout" Target="../slideLayouts/slideLayout31.xml"/><Relationship Id="rId11" Type="http://schemas.openxmlformats.org/officeDocument/2006/relationships/image" Target="../media/image40.png"/><Relationship Id="rId5" Type="http://schemas.openxmlformats.org/officeDocument/2006/relationships/audio" Target="../media/media1.mp3"/><Relationship Id="rId10" Type="http://schemas.openxmlformats.org/officeDocument/2006/relationships/image" Target="../media/image39.png"/><Relationship Id="rId4" Type="http://schemas.microsoft.com/office/2007/relationships/media" Target="../media/media1.mp3"/><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31.xml"/><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xml"/><Relationship Id="rId5" Type="http://schemas.openxmlformats.org/officeDocument/2006/relationships/image" Target="../media/image43.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3.mp3"/><Relationship Id="rId7" Type="http://schemas.openxmlformats.org/officeDocument/2006/relationships/notesSlide" Target="../notesSlides/notesSlide23.xml"/><Relationship Id="rId12" Type="http://schemas.openxmlformats.org/officeDocument/2006/relationships/image" Target="../media/image4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Layout" Target="../slideLayouts/slideLayout31.xml"/><Relationship Id="rId11" Type="http://schemas.openxmlformats.org/officeDocument/2006/relationships/image" Target="../media/image39.png"/><Relationship Id="rId5" Type="http://schemas.openxmlformats.org/officeDocument/2006/relationships/audio" Target="../media/media1.mp3"/><Relationship Id="rId10" Type="http://schemas.openxmlformats.org/officeDocument/2006/relationships/image" Target="../media/image44.png"/><Relationship Id="rId4" Type="http://schemas.microsoft.com/office/2007/relationships/media" Target="../media/media1.mp3"/><Relationship Id="rId9" Type="http://schemas.openxmlformats.org/officeDocument/2006/relationships/image" Target="../media/image38.png"/><Relationship Id="rId1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0.pn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microsoft.com/office/2007/relationships/hdphoto" Target="../media/hdphoto7.wdp"/></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63.png"/><Relationship Id="rId4" Type="http://schemas.microsoft.com/office/2007/relationships/hdphoto" Target="../media/hdphoto7.wdp"/></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558829" y="2669026"/>
            <a:ext cx="692186" cy="635033"/>
          </a:xfrm>
          <a:prstGeom prst="rect">
            <a:avLst/>
          </a:prstGeom>
        </p:spPr>
      </p:pic>
      <p:pic>
        <p:nvPicPr>
          <p:cNvPr id="3" name="Picture 2"/>
          <p:cNvPicPr>
            <a:picLocks noChangeAspect="1"/>
          </p:cNvPicPr>
          <p:nvPr/>
        </p:nvPicPr>
        <p:blipFill>
          <a:blip r:embed="rId3"/>
          <a:stretch>
            <a:fillRect/>
          </a:stretch>
        </p:blipFill>
        <p:spPr>
          <a:xfrm>
            <a:off x="369525" y="1292125"/>
            <a:ext cx="692186" cy="635033"/>
          </a:xfrm>
          <a:prstGeom prst="rect">
            <a:avLst/>
          </a:prstGeom>
        </p:spPr>
      </p:pic>
      <p:sp>
        <p:nvSpPr>
          <p:cNvPr id="6" name="Google Shape;226;p23"/>
          <p:cNvSpPr txBox="1">
            <a:spLocks/>
          </p:cNvSpPr>
          <p:nvPr/>
        </p:nvSpPr>
        <p:spPr>
          <a:xfrm>
            <a:off x="522276" y="1292125"/>
            <a:ext cx="8081036" cy="25642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7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en-US" sz="4200">
                <a:latin typeface="+mj-lt"/>
              </a:rPr>
              <a:t>CHÀO MỪNG TẤT CẢ CÁC EM </a:t>
            </a:r>
            <a:br>
              <a:rPr lang="en-US" sz="4200">
                <a:latin typeface="+mj-lt"/>
              </a:rPr>
            </a:br>
            <a:r>
              <a:rPr lang="en-US" sz="4200">
                <a:latin typeface="+mj-lt"/>
              </a:rPr>
              <a:t>ĐẾN VỚI BÀI HỌC HÔM NAY!</a:t>
            </a: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3905" y="910720"/>
            <a:ext cx="5675868" cy="31153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95"/>
        <p:cNvGrpSpPr/>
        <p:nvPr/>
      </p:nvGrpSpPr>
      <p:grpSpPr>
        <a:xfrm>
          <a:off x="0" y="0"/>
          <a:ext cx="0" cy="0"/>
          <a:chOff x="0" y="0"/>
          <a:chExt cx="0" cy="0"/>
        </a:xfrm>
      </p:grpSpPr>
      <p:sp>
        <p:nvSpPr>
          <p:cNvPr id="11" name="Google Shape;2829;p39"/>
          <p:cNvSpPr/>
          <p:nvPr/>
        </p:nvSpPr>
        <p:spPr>
          <a:xfrm>
            <a:off x="402230" y="492343"/>
            <a:ext cx="1238747" cy="579745"/>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1900" b="1" i="0" u="none" strike="noStrike" kern="0" cap="none" spc="0" normalizeH="0" baseline="0" noProof="0">
                <a:ln>
                  <a:noFill/>
                </a:ln>
                <a:solidFill>
                  <a:srgbClr val="363636"/>
                </a:solidFill>
                <a:effectLst/>
                <a:uLnTx/>
                <a:uFillTx/>
                <a:latin typeface="Arial"/>
                <a:ea typeface="Bad Script"/>
                <a:cs typeface="Bad Script"/>
                <a:sym typeface="Bad Script"/>
              </a:rPr>
              <a:t>Đ</a:t>
            </a:r>
            <a:r>
              <a:rPr kumimoji="0" lang="en" sz="1900" b="1" i="0" u="none" strike="noStrike" kern="0" cap="none" spc="0" normalizeH="0" noProof="0">
                <a:ln>
                  <a:noFill/>
                </a:ln>
                <a:solidFill>
                  <a:srgbClr val="363636"/>
                </a:solidFill>
                <a:effectLst/>
                <a:uLnTx/>
                <a:uFillTx/>
                <a:latin typeface="Arial"/>
                <a:ea typeface="Bad Script"/>
                <a:cs typeface="Bad Script"/>
                <a:sym typeface="Bad Script"/>
              </a:rPr>
              <a:t> </a:t>
            </a:r>
            <a:r>
              <a:rPr kumimoji="0" lang="en" sz="1900" b="1" i="0" u="none" strike="noStrike" kern="0" cap="none" spc="0" normalizeH="0" baseline="0" noProof="0">
                <a:ln>
                  <a:noFill/>
                </a:ln>
                <a:solidFill>
                  <a:srgbClr val="363636"/>
                </a:solidFill>
                <a:effectLst/>
                <a:uLnTx/>
                <a:uFillTx/>
                <a:latin typeface="Arial"/>
                <a:ea typeface="Bad Script"/>
                <a:cs typeface="Bad Script"/>
                <a:sym typeface="Bad Script"/>
              </a:rPr>
              <a:t>2</a:t>
            </a:r>
            <a:endParaRPr kumimoji="0" sz="1900" b="1" i="0" u="none" strike="noStrike" kern="0" cap="none" spc="0" normalizeH="0" baseline="0" noProof="0" dirty="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733414" y="259196"/>
            <a:ext cx="7448934" cy="958660"/>
          </a:xfrm>
          <a:prstGeom prst="rect">
            <a:avLst/>
          </a:prstGeom>
          <a:noFill/>
        </p:spPr>
        <p:txBody>
          <a:bodyPr wrap="square" rtlCol="0">
            <a:spAutoFit/>
          </a:bodyPr>
          <a:lstStyle/>
          <a:p>
            <a:pPr lvl="0" algn="just" defTabSz="457200">
              <a:lnSpc>
                <a:spcPct val="150000"/>
              </a:lnSpc>
              <a:buClrTx/>
            </a:pPr>
            <a:r>
              <a:rPr lang="vi-VN" sz="2000">
                <a:latin typeface="+mn-lt"/>
              </a:rPr>
              <a:t>a) Mỗi hình vuông có là một hình chữ nhật hay không?</a:t>
            </a:r>
          </a:p>
          <a:p>
            <a:pPr lvl="0" algn="just" defTabSz="457200">
              <a:lnSpc>
                <a:spcPct val="150000"/>
              </a:lnSpc>
              <a:buClrTx/>
            </a:pPr>
            <a:r>
              <a:rPr lang="vi-VN" sz="2000">
                <a:latin typeface="+mn-lt"/>
              </a:rPr>
              <a:t>b) Mỗi hình vuông có là một hình thoi hay không?</a:t>
            </a:r>
            <a:endParaRPr lang="vi-VN" sz="2000" kern="1200" dirty="0">
              <a:latin typeface="+mn-lt"/>
              <a:ea typeface="+mn-ea"/>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31578" y="4684248"/>
            <a:ext cx="1209428" cy="326255"/>
          </a:xfrm>
          <a:prstGeom prst="rect">
            <a:avLst/>
          </a:prstGeom>
        </p:spPr>
      </p:pic>
      <p:sp>
        <p:nvSpPr>
          <p:cNvPr id="41" name="Rectangle 40"/>
          <p:cNvSpPr/>
          <p:nvPr/>
        </p:nvSpPr>
        <p:spPr>
          <a:xfrm>
            <a:off x="231578" y="1424626"/>
            <a:ext cx="158005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bg1">
                  <a:lumMod val="50000"/>
                </a:schemeClr>
              </a:solidFill>
              <a:effectLst/>
              <a:uLnTx/>
              <a:uFillTx/>
              <a:latin typeface="Calibri"/>
              <a:ea typeface="+mn-ea"/>
              <a:cs typeface="Arial"/>
              <a:sym typeface="Arial"/>
            </a:endParaRPr>
          </a:p>
        </p:txBody>
      </p:sp>
      <p:sp>
        <p:nvSpPr>
          <p:cNvPr id="4" name="Rectangle 3"/>
          <p:cNvSpPr/>
          <p:nvPr/>
        </p:nvSpPr>
        <p:spPr>
          <a:xfrm>
            <a:off x="1733414" y="1759806"/>
            <a:ext cx="8696823" cy="958660"/>
          </a:xfrm>
          <a:prstGeom prst="rect">
            <a:avLst/>
          </a:prstGeom>
        </p:spPr>
        <p:txBody>
          <a:bodyPr wrap="square">
            <a:spAutoFit/>
          </a:bodyPr>
          <a:lstStyle/>
          <a:p>
            <a:pPr>
              <a:lnSpc>
                <a:spcPct val="150000"/>
              </a:lnSpc>
            </a:pPr>
            <a:r>
              <a:rPr lang="en-US" sz="2000">
                <a:latin typeface="+mn-lt"/>
                <a:ea typeface="Arial" panose="020B0604020202020204" pitchFamily="34" charset="0"/>
                <a:cs typeface="Times New Roman" panose="02020603050405020304" pitchFamily="18" charset="0"/>
              </a:rPr>
              <a:t>a) Mỗi hình vuông là một hình chữ nhật, vì có 4 góc vuông.</a:t>
            </a:r>
          </a:p>
          <a:p>
            <a:pPr>
              <a:lnSpc>
                <a:spcPct val="150000"/>
              </a:lnSpc>
            </a:pPr>
            <a:r>
              <a:rPr lang="en-US" sz="2000">
                <a:latin typeface="+mn-lt"/>
                <a:ea typeface="Arial" panose="020B0604020202020204" pitchFamily="34" charset="0"/>
                <a:cs typeface="Times New Roman" panose="02020603050405020304" pitchFamily="18" charset="0"/>
              </a:rPr>
              <a:t>b) Mỗi hình vuông là một hình thoi, vì có 4 cạnh bằng nhau.</a:t>
            </a:r>
            <a:endParaRPr lang="en-US" sz="2000" dirty="0">
              <a:latin typeface="+mn-lt"/>
              <a:ea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rot="17137892">
            <a:off x="8318209" y="946880"/>
            <a:ext cx="1023561" cy="637365"/>
          </a:xfrm>
          <a:prstGeom prst="rect">
            <a:avLst/>
          </a:prstGeom>
        </p:spPr>
      </p:pic>
      <p:sp>
        <p:nvSpPr>
          <p:cNvPr id="6" name="Rectangle 5"/>
          <p:cNvSpPr/>
          <p:nvPr/>
        </p:nvSpPr>
        <p:spPr>
          <a:xfrm>
            <a:off x="926188" y="3265800"/>
            <a:ext cx="7198386" cy="1107996"/>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wrap="square">
            <a:spAutoFit/>
          </a:bodyPr>
          <a:lstStyle/>
          <a:p>
            <a:pPr algn="just">
              <a:lnSpc>
                <a:spcPct val="150000"/>
              </a:lnSpc>
              <a:spcBef>
                <a:spcPts val="100"/>
              </a:spcBef>
              <a:spcAft>
                <a:spcPts val="100"/>
              </a:spcAft>
            </a:pPr>
            <a:r>
              <a:rPr lang="en-US" sz="2200" b="1" i="1" kern="100">
                <a:solidFill>
                  <a:srgbClr val="C00000"/>
                </a:solidFill>
                <a:latin typeface="+mn-lt"/>
                <a:ea typeface="Calibri" panose="020F0502020204030204" pitchFamily="34" charset="0"/>
                <a:cs typeface="Times New Roman" panose="02020603050405020304" pitchFamily="18" charset="0"/>
              </a:rPr>
              <a:t>Nhận xét:</a:t>
            </a:r>
            <a:r>
              <a:rPr lang="en-US" sz="2200" i="1" kern="100">
                <a:solidFill>
                  <a:srgbClr val="C00000"/>
                </a:solidFill>
                <a:latin typeface="+mn-lt"/>
                <a:ea typeface="Calibri" panose="020F0502020204030204" pitchFamily="34" charset="0"/>
                <a:cs typeface="Times New Roman" panose="02020603050405020304" pitchFamily="18" charset="0"/>
              </a:rPr>
              <a:t> </a:t>
            </a:r>
            <a:r>
              <a:rPr lang="en-US" sz="2200" i="1" kern="100">
                <a:solidFill>
                  <a:schemeClr val="tx1"/>
                </a:solidFill>
                <a:latin typeface="+mn-lt"/>
                <a:ea typeface="Calibri" panose="020F0502020204030204" pitchFamily="34" charset="0"/>
                <a:cs typeface="Times New Roman" panose="02020603050405020304" pitchFamily="18" charset="0"/>
              </a:rPr>
              <a:t>Hình vuông có tất cả các tính chất của hình chữ nhật và hình thoi.</a:t>
            </a:r>
            <a:endParaRPr lang="en-US" sz="2200" i="1" kern="100">
              <a:solidFill>
                <a:schemeClr val="tx1"/>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436655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flipV="1">
            <a:off x="5501025" y="4144702"/>
            <a:ext cx="3423900" cy="141812"/>
          </a:xfrm>
          <a:prstGeom prst="roundRect">
            <a:avLst>
              <a:gd name="adj" fmla="val 0"/>
            </a:avLst>
          </a:prstGeom>
          <a:solidFill>
            <a:schemeClr val="dk1"/>
          </a:solidFill>
          <a:ln w="6350">
            <a:solidFill>
              <a:schemeClr val="tx1"/>
            </a:solid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200" b="1">
              <a:solidFill>
                <a:schemeClr val="accent6"/>
              </a:solidFill>
            </a:endParaRPr>
          </a:p>
        </p:txBody>
      </p:sp>
      <p:sp>
        <p:nvSpPr>
          <p:cNvPr id="9" name="Rectangle 8"/>
          <p:cNvSpPr/>
          <p:nvPr/>
        </p:nvSpPr>
        <p:spPr>
          <a:xfrm>
            <a:off x="3848367" y="250180"/>
            <a:ext cx="1574470"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a:solidFill>
                  <a:srgbClr val="C00000"/>
                </a:solidFill>
                <a:latin typeface="Arial" panose="020B0604020202020204" pitchFamily="34" charset="0"/>
                <a:ea typeface="+mn-ea"/>
                <a:cs typeface="Arial" panose="020B0604020202020204" pitchFamily="34" charset="0"/>
              </a:rPr>
              <a:t>ĐỊNH LÍ</a:t>
            </a:r>
            <a:endPar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195504" y="984858"/>
            <a:ext cx="8729421" cy="4009654"/>
            <a:chOff x="798003" y="1317922"/>
            <a:chExt cx="7869157" cy="2924907"/>
          </a:xfrm>
        </p:grpSpPr>
        <p:grpSp>
          <p:nvGrpSpPr>
            <p:cNvPr id="4" name="Group 3"/>
            <p:cNvGrpSpPr/>
            <p:nvPr/>
          </p:nvGrpSpPr>
          <p:grpSpPr>
            <a:xfrm>
              <a:off x="798003" y="1317922"/>
              <a:ext cx="7869157" cy="2097764"/>
              <a:chOff x="1329707" y="1322092"/>
              <a:chExt cx="3423939" cy="2371539"/>
            </a:xfrm>
          </p:grpSpPr>
          <p:sp>
            <p:nvSpPr>
              <p:cNvPr id="388"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40880" y="1421391"/>
              <a:ext cx="7322069" cy="2821438"/>
            </a:xfrm>
            <a:prstGeom prst="rect">
              <a:avLst/>
            </a:prstGeom>
          </p:spPr>
          <p:txBody>
            <a:bodyPr wrap="square">
              <a:spAutoFit/>
            </a:bodyPr>
            <a:lstStyle/>
            <a:p>
              <a:pPr algn="just">
                <a:lnSpc>
                  <a:spcPct val="150000"/>
                </a:lnSpc>
              </a:pPr>
              <a:r>
                <a:rPr lang="vi-VN" sz="2100">
                  <a:latin typeface="+mn-lt"/>
                  <a:ea typeface="Arial" panose="020B0604020202020204" pitchFamily="34" charset="0"/>
                  <a:cs typeface="Times New Roman" panose="02020603050405020304" pitchFamily="18" charset="0"/>
                </a:rPr>
                <a:t>Trong một hình vuông:</a:t>
              </a:r>
            </a:p>
            <a:p>
              <a:pPr algn="just">
                <a:lnSpc>
                  <a:spcPct val="150000"/>
                </a:lnSpc>
              </a:pPr>
              <a:r>
                <a:rPr lang="vi-VN" sz="2100">
                  <a:latin typeface="+mn-lt"/>
                  <a:ea typeface="Arial" panose="020B0604020202020204" pitchFamily="34" charset="0"/>
                  <a:cs typeface="Times New Roman" panose="02020603050405020304" pitchFamily="18" charset="0"/>
                </a:rPr>
                <a:t>a) Các cạnh đối song song;</a:t>
              </a:r>
            </a:p>
            <a:p>
              <a:pPr algn="just">
                <a:lnSpc>
                  <a:spcPct val="150000"/>
                </a:lnSpc>
              </a:pPr>
              <a:r>
                <a:rPr lang="vi-VN" sz="2100">
                  <a:latin typeface="+mn-lt"/>
                  <a:ea typeface="Arial" panose="020B0604020202020204" pitchFamily="34" charset="0"/>
                  <a:cs typeface="Times New Roman" panose="02020603050405020304" pitchFamily="18" charset="0"/>
                </a:rPr>
                <a:t>b) Hai đường chéo bằng nhau, vuông góc với nhau và cắt nhau ở trung điểm của mỗi đường.</a:t>
              </a:r>
            </a:p>
            <a:p>
              <a:pPr algn="just">
                <a:lnSpc>
                  <a:spcPct val="150000"/>
                </a:lnSpc>
              </a:pPr>
              <a:r>
                <a:rPr lang="vi-VN" sz="2100">
                  <a:latin typeface="+mn-lt"/>
                  <a:ea typeface="Arial" panose="020B0604020202020204" pitchFamily="34" charset="0"/>
                  <a:cs typeface="Times New Roman" panose="02020603050405020304" pitchFamily="18" charset="0"/>
                </a:rPr>
                <a:t>c) Hai đường chéo là các đường phân giác của góc ở đỉnh.</a:t>
              </a:r>
              <a:endParaRPr lang="vi-VN" sz="2100" dirty="0">
                <a:latin typeface="+mn-lt"/>
                <a:ea typeface="Arial" panose="020B0604020202020204" pitchFamily="34" charset="0"/>
                <a:cs typeface="Times New Roman" panose="02020603050405020304" pitchFamily="18" charset="0"/>
              </a:endParaRPr>
            </a:p>
          </p:txBody>
        </p:sp>
      </p:grpSp>
      <p:pic>
        <p:nvPicPr>
          <p:cNvPr id="8" name="Picture 7"/>
          <p:cNvPicPr>
            <a:picLocks noChangeAspect="1"/>
          </p:cNvPicPr>
          <p:nvPr/>
        </p:nvPicPr>
        <p:blipFill>
          <a:blip r:embed="rId3"/>
          <a:stretch>
            <a:fillRect/>
          </a:stretch>
        </p:blipFill>
        <p:spPr>
          <a:xfrm>
            <a:off x="464933" y="4111287"/>
            <a:ext cx="926545" cy="8752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1"/>
                                        </p:tgtEl>
                                        <p:attrNameLst>
                                          <p:attrName>style.visibility</p:attrName>
                                        </p:attrNameLst>
                                      </p:cBhvr>
                                      <p:to>
                                        <p:strVal val="visible"/>
                                      </p:to>
                                    </p:set>
                                    <p:animEffect transition="in" filter="fade">
                                      <p:cBhvr>
                                        <p:cTn id="17" dur="500"/>
                                        <p:tgtEl>
                                          <p:spTgt spid="391"/>
                                        </p:tgtEl>
                                      </p:cBhvr>
                                    </p:animEffect>
                                    <p:anim calcmode="lin" valueType="num">
                                      <p:cBhvr>
                                        <p:cTn id="18" dur="500" fill="hold"/>
                                        <p:tgtEl>
                                          <p:spTgt spid="391"/>
                                        </p:tgtEl>
                                        <p:attrNameLst>
                                          <p:attrName>ppt_x</p:attrName>
                                        </p:attrNameLst>
                                      </p:cBhvr>
                                      <p:tavLst>
                                        <p:tav tm="0">
                                          <p:val>
                                            <p:strVal val="#ppt_x"/>
                                          </p:val>
                                        </p:tav>
                                        <p:tav tm="100000">
                                          <p:val>
                                            <p:strVal val="#ppt_x"/>
                                          </p:val>
                                        </p:tav>
                                      </p:tavLst>
                                    </p:anim>
                                    <p:anim calcmode="lin" valueType="num">
                                      <p:cBhvr>
                                        <p:cTn id="19" dur="500" fill="hold"/>
                                        <p:tgtEl>
                                          <p:spTgt spid="3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grpSp>
        <p:nvGrpSpPr>
          <p:cNvPr id="24" name="Google Shape;514;p39"/>
          <p:cNvGrpSpPr/>
          <p:nvPr/>
        </p:nvGrpSpPr>
        <p:grpSpPr>
          <a:xfrm>
            <a:off x="250278" y="4594032"/>
            <a:ext cx="552804" cy="455842"/>
            <a:chOff x="5834463" y="4358975"/>
            <a:chExt cx="556000" cy="377625"/>
          </a:xfrm>
        </p:grpSpPr>
        <p:sp>
          <p:nvSpPr>
            <p:cNvPr id="25" name="Google Shape;515;p39"/>
            <p:cNvSpPr/>
            <p:nvPr/>
          </p:nvSpPr>
          <p:spPr>
            <a:xfrm>
              <a:off x="5857463" y="4601575"/>
              <a:ext cx="454875" cy="135025"/>
            </a:xfrm>
            <a:custGeom>
              <a:avLst/>
              <a:gdLst/>
              <a:ahLst/>
              <a:cxnLst/>
              <a:rect l="l" t="t" r="r" b="b"/>
              <a:pathLst>
                <a:path w="18195" h="5401" extrusionOk="0">
                  <a:moveTo>
                    <a:pt x="2701" y="0"/>
                  </a:moveTo>
                  <a:cubicBezTo>
                    <a:pt x="1955" y="0"/>
                    <a:pt x="1280" y="303"/>
                    <a:pt x="791" y="791"/>
                  </a:cubicBezTo>
                  <a:cubicBezTo>
                    <a:pt x="304" y="1280"/>
                    <a:pt x="0" y="1955"/>
                    <a:pt x="0" y="2700"/>
                  </a:cubicBezTo>
                  <a:cubicBezTo>
                    <a:pt x="0" y="4192"/>
                    <a:pt x="1209" y="5401"/>
                    <a:pt x="2701" y="5401"/>
                  </a:cubicBezTo>
                  <a:lnTo>
                    <a:pt x="18194" y="5401"/>
                  </a:lnTo>
                  <a:lnTo>
                    <a:pt x="18194" y="5296"/>
                  </a:lnTo>
                  <a:cubicBezTo>
                    <a:pt x="17065" y="4972"/>
                    <a:pt x="16240" y="3932"/>
                    <a:pt x="16240" y="2700"/>
                  </a:cubicBezTo>
                  <a:cubicBezTo>
                    <a:pt x="16240" y="1955"/>
                    <a:pt x="16542" y="1280"/>
                    <a:pt x="17031" y="791"/>
                  </a:cubicBezTo>
                  <a:cubicBezTo>
                    <a:pt x="17350" y="472"/>
                    <a:pt x="17747" y="233"/>
                    <a:pt x="18194" y="105"/>
                  </a:cubicBezTo>
                  <a:lnTo>
                    <a:pt x="181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p39"/>
            <p:cNvSpPr/>
            <p:nvPr/>
          </p:nvSpPr>
          <p:spPr>
            <a:xfrm>
              <a:off x="5898338" y="4626450"/>
              <a:ext cx="350125" cy="8000"/>
            </a:xfrm>
            <a:custGeom>
              <a:avLst/>
              <a:gdLst/>
              <a:ahLst/>
              <a:cxnLst/>
              <a:rect l="l" t="t" r="r" b="b"/>
              <a:pathLst>
                <a:path w="14005" h="320" extrusionOk="0">
                  <a:moveTo>
                    <a:pt x="0" y="1"/>
                  </a:moveTo>
                  <a:lnTo>
                    <a:pt x="0" y="319"/>
                  </a:lnTo>
                  <a:lnTo>
                    <a:pt x="14004" y="319"/>
                  </a:lnTo>
                  <a:lnTo>
                    <a:pt x="140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7;p39"/>
            <p:cNvSpPr/>
            <p:nvPr/>
          </p:nvSpPr>
          <p:spPr>
            <a:xfrm>
              <a:off x="5898338" y="4655650"/>
              <a:ext cx="334200" cy="7975"/>
            </a:xfrm>
            <a:custGeom>
              <a:avLst/>
              <a:gdLst/>
              <a:ahLst/>
              <a:cxnLst/>
              <a:rect l="l" t="t" r="r" b="b"/>
              <a:pathLst>
                <a:path w="13368" h="319" extrusionOk="0">
                  <a:moveTo>
                    <a:pt x="0" y="0"/>
                  </a:moveTo>
                  <a:lnTo>
                    <a:pt x="0" y="319"/>
                  </a:lnTo>
                  <a:lnTo>
                    <a:pt x="13368" y="319"/>
                  </a:lnTo>
                  <a:lnTo>
                    <a:pt x="13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8;p39"/>
            <p:cNvSpPr/>
            <p:nvPr/>
          </p:nvSpPr>
          <p:spPr>
            <a:xfrm>
              <a:off x="5898338" y="4684825"/>
              <a:ext cx="350125" cy="7975"/>
            </a:xfrm>
            <a:custGeom>
              <a:avLst/>
              <a:gdLst/>
              <a:ahLst/>
              <a:cxnLst/>
              <a:rect l="l" t="t" r="r" b="b"/>
              <a:pathLst>
                <a:path w="14005" h="319" extrusionOk="0">
                  <a:moveTo>
                    <a:pt x="0" y="1"/>
                  </a:moveTo>
                  <a:lnTo>
                    <a:pt x="0" y="319"/>
                  </a:lnTo>
                  <a:lnTo>
                    <a:pt x="14004" y="319"/>
                  </a:lnTo>
                  <a:lnTo>
                    <a:pt x="140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9;p39"/>
            <p:cNvSpPr/>
            <p:nvPr/>
          </p:nvSpPr>
          <p:spPr>
            <a:xfrm>
              <a:off x="5834463" y="4358975"/>
              <a:ext cx="556000" cy="368075"/>
            </a:xfrm>
            <a:custGeom>
              <a:avLst/>
              <a:gdLst/>
              <a:ahLst/>
              <a:cxnLst/>
              <a:rect l="l" t="t" r="r" b="b"/>
              <a:pathLst>
                <a:path w="22240" h="14723" extrusionOk="0">
                  <a:moveTo>
                    <a:pt x="21803" y="319"/>
                  </a:moveTo>
                  <a:lnTo>
                    <a:pt x="18998" y="9004"/>
                  </a:lnTo>
                  <a:lnTo>
                    <a:pt x="2859" y="9004"/>
                  </a:lnTo>
                  <a:cubicBezTo>
                    <a:pt x="2064" y="9004"/>
                    <a:pt x="1343" y="9330"/>
                    <a:pt x="824" y="9857"/>
                  </a:cubicBezTo>
                  <a:lnTo>
                    <a:pt x="3512" y="1689"/>
                  </a:lnTo>
                  <a:lnTo>
                    <a:pt x="3536" y="1644"/>
                  </a:lnTo>
                  <a:cubicBezTo>
                    <a:pt x="3983" y="826"/>
                    <a:pt x="4838" y="319"/>
                    <a:pt x="5768" y="319"/>
                  </a:cubicBezTo>
                  <a:close/>
                  <a:moveTo>
                    <a:pt x="21803" y="5719"/>
                  </a:moveTo>
                  <a:lnTo>
                    <a:pt x="18998" y="14404"/>
                  </a:lnTo>
                  <a:lnTo>
                    <a:pt x="2859" y="14404"/>
                  </a:lnTo>
                  <a:cubicBezTo>
                    <a:pt x="1458" y="14404"/>
                    <a:pt x="319" y="13263"/>
                    <a:pt x="319" y="11863"/>
                  </a:cubicBezTo>
                  <a:cubicBezTo>
                    <a:pt x="319" y="10462"/>
                    <a:pt x="1458" y="9323"/>
                    <a:pt x="2859" y="9323"/>
                  </a:cubicBezTo>
                  <a:lnTo>
                    <a:pt x="2859" y="9321"/>
                  </a:lnTo>
                  <a:lnTo>
                    <a:pt x="19229" y="9321"/>
                  </a:lnTo>
                  <a:lnTo>
                    <a:pt x="20394" y="5719"/>
                  </a:lnTo>
                  <a:close/>
                  <a:moveTo>
                    <a:pt x="5768" y="1"/>
                  </a:moveTo>
                  <a:cubicBezTo>
                    <a:pt x="4722" y="1"/>
                    <a:pt x="3760" y="572"/>
                    <a:pt x="3257" y="1493"/>
                  </a:cubicBezTo>
                  <a:lnTo>
                    <a:pt x="3219" y="1563"/>
                  </a:lnTo>
                  <a:lnTo>
                    <a:pt x="176" y="10810"/>
                  </a:lnTo>
                  <a:lnTo>
                    <a:pt x="198" y="10816"/>
                  </a:lnTo>
                  <a:cubicBezTo>
                    <a:pt x="71" y="11141"/>
                    <a:pt x="1" y="11493"/>
                    <a:pt x="1" y="11863"/>
                  </a:cubicBezTo>
                  <a:cubicBezTo>
                    <a:pt x="1" y="13440"/>
                    <a:pt x="1283" y="14722"/>
                    <a:pt x="2859" y="14722"/>
                  </a:cubicBezTo>
                  <a:lnTo>
                    <a:pt x="19229" y="14722"/>
                  </a:lnTo>
                  <a:lnTo>
                    <a:pt x="22240" y="5400"/>
                  </a:lnTo>
                  <a:lnTo>
                    <a:pt x="20495" y="5400"/>
                  </a:lnTo>
                  <a:lnTo>
                    <a:pt x="222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0;p39"/>
            <p:cNvSpPr/>
            <p:nvPr/>
          </p:nvSpPr>
          <p:spPr>
            <a:xfrm>
              <a:off x="5903413" y="4394775"/>
              <a:ext cx="55275" cy="151950"/>
            </a:xfrm>
            <a:custGeom>
              <a:avLst/>
              <a:gdLst/>
              <a:ahLst/>
              <a:cxnLst/>
              <a:rect l="l" t="t" r="r" b="b"/>
              <a:pathLst>
                <a:path w="2211" h="6078" extrusionOk="0">
                  <a:moveTo>
                    <a:pt x="1907" y="1"/>
                  </a:moveTo>
                  <a:lnTo>
                    <a:pt x="1" y="5980"/>
                  </a:lnTo>
                  <a:lnTo>
                    <a:pt x="304" y="6078"/>
                  </a:lnTo>
                  <a:lnTo>
                    <a:pt x="2210" y="98"/>
                  </a:lnTo>
                  <a:lnTo>
                    <a:pt x="19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21;p39"/>
          <p:cNvGrpSpPr/>
          <p:nvPr/>
        </p:nvGrpSpPr>
        <p:grpSpPr>
          <a:xfrm rot="7146458">
            <a:off x="8475851" y="4607274"/>
            <a:ext cx="824807" cy="322878"/>
            <a:chOff x="1463625" y="425025"/>
            <a:chExt cx="543325" cy="147550"/>
          </a:xfrm>
        </p:grpSpPr>
        <p:sp>
          <p:nvSpPr>
            <p:cNvPr id="32" name="Google Shape;522;p39"/>
            <p:cNvSpPr/>
            <p:nvPr/>
          </p:nvSpPr>
          <p:spPr>
            <a:xfrm>
              <a:off x="1476800" y="441650"/>
              <a:ext cx="530150" cy="130925"/>
            </a:xfrm>
            <a:custGeom>
              <a:avLst/>
              <a:gdLst/>
              <a:ahLst/>
              <a:cxnLst/>
              <a:rect l="l" t="t" r="r" b="b"/>
              <a:pathLst>
                <a:path w="21206" h="5237" extrusionOk="0">
                  <a:moveTo>
                    <a:pt x="328" y="0"/>
                  </a:moveTo>
                  <a:lnTo>
                    <a:pt x="1" y="2729"/>
                  </a:lnTo>
                  <a:lnTo>
                    <a:pt x="20878" y="5237"/>
                  </a:lnTo>
                  <a:lnTo>
                    <a:pt x="21206" y="2509"/>
                  </a:lnTo>
                  <a:lnTo>
                    <a:pt x="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3;p39"/>
            <p:cNvSpPr/>
            <p:nvPr/>
          </p:nvSpPr>
          <p:spPr>
            <a:xfrm>
              <a:off x="1463625" y="425025"/>
              <a:ext cx="539000" cy="139775"/>
            </a:xfrm>
            <a:custGeom>
              <a:avLst/>
              <a:gdLst/>
              <a:ahLst/>
              <a:cxnLst/>
              <a:rect l="l" t="t" r="r" b="b"/>
              <a:pathLst>
                <a:path w="21560" h="5591" extrusionOk="0">
                  <a:moveTo>
                    <a:pt x="643" y="353"/>
                  </a:moveTo>
                  <a:lnTo>
                    <a:pt x="21205" y="2824"/>
                  </a:lnTo>
                  <a:lnTo>
                    <a:pt x="20916" y="5237"/>
                  </a:lnTo>
                  <a:lnTo>
                    <a:pt x="353" y="2766"/>
                  </a:lnTo>
                  <a:lnTo>
                    <a:pt x="643" y="353"/>
                  </a:lnTo>
                  <a:close/>
                  <a:moveTo>
                    <a:pt x="365" y="0"/>
                  </a:moveTo>
                  <a:lnTo>
                    <a:pt x="0" y="3044"/>
                  </a:lnTo>
                  <a:lnTo>
                    <a:pt x="21193" y="5591"/>
                  </a:lnTo>
                  <a:lnTo>
                    <a:pt x="21559" y="2546"/>
                  </a:lnTo>
                  <a:lnTo>
                    <a:pt x="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p39"/>
            <p:cNvSpPr/>
            <p:nvPr/>
          </p:nvSpPr>
          <p:spPr>
            <a:xfrm>
              <a:off x="1519600" y="469600"/>
              <a:ext cx="12025" cy="35075"/>
            </a:xfrm>
            <a:custGeom>
              <a:avLst/>
              <a:gdLst/>
              <a:ahLst/>
              <a:cxnLst/>
              <a:rect l="l" t="t" r="r" b="b"/>
              <a:pathLst>
                <a:path w="481" h="1403" extrusionOk="0">
                  <a:moveTo>
                    <a:pt x="163" y="1"/>
                  </a:moveTo>
                  <a:lnTo>
                    <a:pt x="1" y="1365"/>
                  </a:lnTo>
                  <a:lnTo>
                    <a:pt x="316" y="1403"/>
                  </a:lnTo>
                  <a:lnTo>
                    <a:pt x="480" y="39"/>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5;p39"/>
            <p:cNvSpPr/>
            <p:nvPr/>
          </p:nvSpPr>
          <p:spPr>
            <a:xfrm>
              <a:off x="1575500" y="476325"/>
              <a:ext cx="12075" cy="35075"/>
            </a:xfrm>
            <a:custGeom>
              <a:avLst/>
              <a:gdLst/>
              <a:ahLst/>
              <a:cxnLst/>
              <a:rect l="l" t="t" r="r" b="b"/>
              <a:pathLst>
                <a:path w="483" h="1403" extrusionOk="0">
                  <a:moveTo>
                    <a:pt x="165" y="1"/>
                  </a:moveTo>
                  <a:lnTo>
                    <a:pt x="1" y="1365"/>
                  </a:lnTo>
                  <a:lnTo>
                    <a:pt x="318" y="1403"/>
                  </a:lnTo>
                  <a:lnTo>
                    <a:pt x="482"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p39"/>
            <p:cNvSpPr/>
            <p:nvPr/>
          </p:nvSpPr>
          <p:spPr>
            <a:xfrm>
              <a:off x="1631450" y="483050"/>
              <a:ext cx="12025" cy="35075"/>
            </a:xfrm>
            <a:custGeom>
              <a:avLst/>
              <a:gdLst/>
              <a:ahLst/>
              <a:cxnLst/>
              <a:rect l="l" t="t" r="r" b="b"/>
              <a:pathLst>
                <a:path w="481" h="1403" extrusionOk="0">
                  <a:moveTo>
                    <a:pt x="165" y="1"/>
                  </a:moveTo>
                  <a:lnTo>
                    <a:pt x="1" y="1364"/>
                  </a:lnTo>
                  <a:lnTo>
                    <a:pt x="318" y="1403"/>
                  </a:lnTo>
                  <a:lnTo>
                    <a:pt x="481"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7;p39"/>
            <p:cNvSpPr/>
            <p:nvPr/>
          </p:nvSpPr>
          <p:spPr>
            <a:xfrm>
              <a:off x="1687400" y="489775"/>
              <a:ext cx="12025" cy="35075"/>
            </a:xfrm>
            <a:custGeom>
              <a:avLst/>
              <a:gdLst/>
              <a:ahLst/>
              <a:cxnLst/>
              <a:rect l="l" t="t" r="r" b="b"/>
              <a:pathLst>
                <a:path w="481" h="1403" extrusionOk="0">
                  <a:moveTo>
                    <a:pt x="165" y="1"/>
                  </a:moveTo>
                  <a:lnTo>
                    <a:pt x="1" y="1364"/>
                  </a:lnTo>
                  <a:lnTo>
                    <a:pt x="316" y="1403"/>
                  </a:lnTo>
                  <a:lnTo>
                    <a:pt x="480"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8;p39"/>
            <p:cNvSpPr/>
            <p:nvPr/>
          </p:nvSpPr>
          <p:spPr>
            <a:xfrm>
              <a:off x="1743350" y="496500"/>
              <a:ext cx="12025" cy="35050"/>
            </a:xfrm>
            <a:custGeom>
              <a:avLst/>
              <a:gdLst/>
              <a:ahLst/>
              <a:cxnLst/>
              <a:rect l="l" t="t" r="r" b="b"/>
              <a:pathLst>
                <a:path w="481" h="1402" extrusionOk="0">
                  <a:moveTo>
                    <a:pt x="163" y="1"/>
                  </a:moveTo>
                  <a:lnTo>
                    <a:pt x="0" y="1364"/>
                  </a:lnTo>
                  <a:lnTo>
                    <a:pt x="316" y="1402"/>
                  </a:lnTo>
                  <a:lnTo>
                    <a:pt x="480" y="38"/>
                  </a:ln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9;p39"/>
            <p:cNvSpPr/>
            <p:nvPr/>
          </p:nvSpPr>
          <p:spPr>
            <a:xfrm>
              <a:off x="1799250" y="503225"/>
              <a:ext cx="12050" cy="35050"/>
            </a:xfrm>
            <a:custGeom>
              <a:avLst/>
              <a:gdLst/>
              <a:ahLst/>
              <a:cxnLst/>
              <a:rect l="l" t="t" r="r" b="b"/>
              <a:pathLst>
                <a:path w="482" h="1402" extrusionOk="0">
                  <a:moveTo>
                    <a:pt x="165" y="1"/>
                  </a:moveTo>
                  <a:lnTo>
                    <a:pt x="1" y="1364"/>
                  </a:lnTo>
                  <a:lnTo>
                    <a:pt x="318" y="1402"/>
                  </a:lnTo>
                  <a:lnTo>
                    <a:pt x="482" y="38"/>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0;p39"/>
            <p:cNvSpPr/>
            <p:nvPr/>
          </p:nvSpPr>
          <p:spPr>
            <a:xfrm>
              <a:off x="1855200" y="509925"/>
              <a:ext cx="12025" cy="35075"/>
            </a:xfrm>
            <a:custGeom>
              <a:avLst/>
              <a:gdLst/>
              <a:ahLst/>
              <a:cxnLst/>
              <a:rect l="l" t="t" r="r" b="b"/>
              <a:pathLst>
                <a:path w="481" h="1403" extrusionOk="0">
                  <a:moveTo>
                    <a:pt x="165" y="1"/>
                  </a:moveTo>
                  <a:lnTo>
                    <a:pt x="0" y="1365"/>
                  </a:lnTo>
                  <a:lnTo>
                    <a:pt x="317"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31;p39"/>
            <p:cNvSpPr/>
            <p:nvPr/>
          </p:nvSpPr>
          <p:spPr>
            <a:xfrm>
              <a:off x="1911150" y="516650"/>
              <a:ext cx="12025" cy="35075"/>
            </a:xfrm>
            <a:custGeom>
              <a:avLst/>
              <a:gdLst/>
              <a:ahLst/>
              <a:cxnLst/>
              <a:rect l="l" t="t" r="r" b="b"/>
              <a:pathLst>
                <a:path w="481" h="1403" extrusionOk="0">
                  <a:moveTo>
                    <a:pt x="165" y="1"/>
                  </a:moveTo>
                  <a:lnTo>
                    <a:pt x="0" y="1365"/>
                  </a:lnTo>
                  <a:lnTo>
                    <a:pt x="316" y="1403"/>
                  </a:lnTo>
                  <a:lnTo>
                    <a:pt x="480" y="39"/>
                  </a:lnTo>
                  <a:lnTo>
                    <a:pt x="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123966" y="193542"/>
            <a:ext cx="8874160" cy="969496"/>
          </a:xfrm>
          <a:prstGeom prst="rect">
            <a:avLst/>
          </a:prstGeom>
          <a:noFill/>
        </p:spPr>
        <p:txBody>
          <a:bodyPr wrap="square" rtlCol="0">
            <a:spAutoFit/>
          </a:bodyPr>
          <a:lstStyle/>
          <a:p>
            <a:pPr lvl="0" algn="just" defTabSz="457200">
              <a:lnSpc>
                <a:spcPct val="150000"/>
              </a:lnSpc>
              <a:buClrTx/>
              <a:defRPr/>
            </a:pPr>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Cho hình vuông ABCD có hai đường chéo AC và BD cắt nhau tại O. Chứng minh các tam giác OAB, OBC, OCD, ODA là những tam giác vuông cân.</a:t>
            </a:r>
            <a:endParaRPr lang="en-US" sz="1900" kern="1200" dirty="0">
              <a:latin typeface="Arial" panose="020B0604020202020204" pitchFamily="34" charset="0"/>
              <a:ea typeface="+mn-ea"/>
              <a:cs typeface="Arial" panose="020B0604020202020204" pitchFamily="34" charset="0"/>
            </a:endParaRPr>
          </a:p>
        </p:txBody>
      </p:sp>
      <p:sp>
        <p:nvSpPr>
          <p:cNvPr id="43" name="Google Shape;735;p18"/>
          <p:cNvSpPr txBox="1">
            <a:spLocks noGrp="1"/>
          </p:cNvSpPr>
          <p:nvPr>
            <p:ph type="title"/>
          </p:nvPr>
        </p:nvSpPr>
        <p:spPr>
          <a:xfrm>
            <a:off x="46796" y="314662"/>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bg1">
                    <a:lumMod val="50000"/>
                  </a:schemeClr>
                </a:solidFill>
                <a:highlight>
                  <a:schemeClr val="accent1"/>
                </a:highlight>
                <a:latin typeface="+mj-lt"/>
              </a:rPr>
              <a:t>Ví </a:t>
            </a:r>
            <a:r>
              <a:rPr lang="en" sz="2000" b="1">
                <a:solidFill>
                  <a:schemeClr val="bg1">
                    <a:lumMod val="50000"/>
                  </a:schemeClr>
                </a:solidFill>
                <a:highlight>
                  <a:schemeClr val="accent1"/>
                </a:highlight>
                <a:latin typeface="+mj-lt"/>
              </a:rPr>
              <a:t>dụ 2:</a:t>
            </a:r>
            <a:endParaRPr sz="2000" dirty="0">
              <a:solidFill>
                <a:schemeClr val="bg1">
                  <a:lumMod val="50000"/>
                </a:schemeClr>
              </a:solidFill>
              <a:highlight>
                <a:schemeClr val="accent1"/>
              </a:highlight>
              <a:latin typeface="+mj-lt"/>
            </a:endParaRPr>
          </a:p>
        </p:txBody>
      </p:sp>
      <mc:AlternateContent xmlns:mc="http://schemas.openxmlformats.org/markup-compatibility/2006" xmlns:a14="http://schemas.microsoft.com/office/drawing/2010/main">
        <mc:Choice Requires="a14">
          <p:sp>
            <p:nvSpPr>
              <p:cNvPr id="2" name="Rectangle 1"/>
              <p:cNvSpPr/>
              <p:nvPr/>
            </p:nvSpPr>
            <p:spPr>
              <a:xfrm>
                <a:off x="153844" y="1709194"/>
                <a:ext cx="6066898" cy="2733762"/>
              </a:xfrm>
              <a:prstGeom prst="rect">
                <a:avLst/>
              </a:prstGeom>
            </p:spPr>
            <p:txBody>
              <a:bodyPr wrap="square">
                <a:spAutoFit/>
              </a:bodyPr>
              <a:lstStyle/>
              <a:p>
                <a:pPr lvl="0">
                  <a:lnSpc>
                    <a:spcPct val="150000"/>
                  </a:lnSpc>
                </a:pPr>
                <a:r>
                  <a:rPr lang="vi-VN" sz="1900">
                    <a:latin typeface="+mn-lt"/>
                  </a:rPr>
                  <a:t>Do ABCD là hình vuông nên AC = BD, AC</a:t>
                </a:r>
                <a14:m>
                  <m:oMath xmlns:m="http://schemas.openxmlformats.org/officeDocument/2006/math">
                    <m:r>
                      <a:rPr lang="en-US" sz="1900">
                        <a:latin typeface="Cambria Math" panose="02040503050406030204" pitchFamily="18" charset="0"/>
                      </a:rPr>
                      <m:t>⊥</m:t>
                    </m:r>
                  </m:oMath>
                </a14:m>
                <a:r>
                  <a:rPr lang="vi-VN" sz="1900">
                    <a:latin typeface="+mn-lt"/>
                  </a:rPr>
                  <a:t> BD, AC và BD cắt nhau tại trung điểm O của mỗi đường.</a:t>
                </a:r>
              </a:p>
              <a:p>
                <a:pPr algn="just">
                  <a:lnSpc>
                    <a:spcPct val="150000"/>
                  </a:lnSpc>
                </a:pPr>
                <a:r>
                  <a:rPr lang="vi-VN" sz="1900">
                    <a:latin typeface="+mn-lt"/>
                  </a:rPr>
                  <a:t>Suy ra các tam giác OAB, OBC, OCD, ODA là những tam giác vuông tại O và OA = OB = OC = OD.</a:t>
                </a:r>
              </a:p>
              <a:p>
                <a:pPr algn="just">
                  <a:lnSpc>
                    <a:spcPct val="150000"/>
                  </a:lnSpc>
                </a:pPr>
                <a:r>
                  <a:rPr lang="vi-VN" sz="1900">
                    <a:latin typeface="+mn-lt"/>
                  </a:rPr>
                  <a:t>Do đó các tam giác OAB, OBC, OCD, ODA là những tam giác vuông cân.</a:t>
                </a:r>
              </a:p>
            </p:txBody>
          </p:sp>
        </mc:Choice>
        <mc:Fallback xmlns="">
          <p:sp>
            <p:nvSpPr>
              <p:cNvPr id="2" name="Rectangle 1"/>
              <p:cNvSpPr>
                <a:spLocks noRot="1" noChangeAspect="1" noMove="1" noResize="1" noEditPoints="1" noAdjustHandles="1" noChangeArrowheads="1" noChangeShapeType="1" noTextEdit="1"/>
              </p:cNvSpPr>
              <p:nvPr/>
            </p:nvSpPr>
            <p:spPr>
              <a:xfrm>
                <a:off x="153844" y="1709194"/>
                <a:ext cx="6066898" cy="2733762"/>
              </a:xfrm>
              <a:prstGeom prst="rect">
                <a:avLst/>
              </a:prstGeom>
              <a:blipFill>
                <a:blip r:embed="rId3"/>
                <a:stretch>
                  <a:fillRect l="-905" r="-1910" b="-445"/>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6606971" y="1693292"/>
            <a:ext cx="2442252" cy="2815155"/>
          </a:xfrm>
          <a:prstGeom prst="rect">
            <a:avLst/>
          </a:prstGeom>
        </p:spPr>
      </p:pic>
      <p:sp>
        <p:nvSpPr>
          <p:cNvPr id="44" name="Rectangle 43"/>
          <p:cNvSpPr/>
          <p:nvPr/>
        </p:nvSpPr>
        <p:spPr>
          <a:xfrm>
            <a:off x="4238682" y="1235804"/>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19205721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2"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946660" y="355796"/>
            <a:ext cx="2326099"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500" b="1" kern="1200">
                <a:solidFill>
                  <a:schemeClr val="bg1">
                    <a:lumMod val="50000"/>
                  </a:schemeClr>
                </a:solidFill>
                <a:latin typeface="Arial" panose="020B0604020202020204" pitchFamily="34" charset="0"/>
                <a:ea typeface="+mn-ea"/>
                <a:cs typeface="Arial" panose="020B0604020202020204" pitchFamily="34" charset="0"/>
              </a:rPr>
              <a:t>Luyện tập 1</a:t>
            </a:r>
            <a:endParaRPr lang="en-US" sz="2500" b="1" kern="1200" dirty="0">
              <a:solidFill>
                <a:schemeClr val="bg1">
                  <a:lumMod val="50000"/>
                </a:schemeClr>
              </a:solidFill>
              <a:latin typeface="Arial" panose="020B0604020202020204" pitchFamily="34" charset="0"/>
              <a:ea typeface="+mn-ea"/>
              <a:cs typeface="Arial" panose="020B0604020202020204" pitchFamily="34" charset="0"/>
            </a:endParaRPr>
          </a:p>
        </p:txBody>
      </p:sp>
      <p:sp>
        <p:nvSpPr>
          <p:cNvPr id="19" name="TextBox 18"/>
          <p:cNvSpPr txBox="1"/>
          <p:nvPr/>
        </p:nvSpPr>
        <p:spPr>
          <a:xfrm>
            <a:off x="307380" y="1195761"/>
            <a:ext cx="3604661" cy="1323439"/>
          </a:xfrm>
          <a:prstGeom prst="rect">
            <a:avLst/>
          </a:prstGeom>
          <a:noFill/>
        </p:spPr>
        <p:txBody>
          <a:bodyPr wrap="square" rtlCol="0">
            <a:spAutoFit/>
          </a:bodyPr>
          <a:lstStyle/>
          <a:p>
            <a:pPr algn="just" defTabSz="457200">
              <a:lnSpc>
                <a:spcPct val="200000"/>
              </a:lnSpc>
              <a:spcAft>
                <a:spcPts val="400"/>
              </a:spcAft>
              <a:buClrTx/>
              <a:defRPr/>
            </a:pPr>
            <a:r>
              <a:rPr lang="vi-VN" sz="2000" kern="1200">
                <a:solidFill>
                  <a:prstClr val="black"/>
                </a:solidFill>
                <a:latin typeface="Arial" panose="020B0604020202020204" pitchFamily="34" charset="0"/>
                <a:ea typeface="+mn-ea"/>
                <a:cs typeface="Arial" panose="020B0604020202020204" pitchFamily="34" charset="0"/>
              </a:rPr>
              <a:t>Cho hình vuông ABCD. Tính số đo các góc CAB, DAC.</a:t>
            </a:r>
          </a:p>
        </p:txBody>
      </p:sp>
      <p:pic>
        <p:nvPicPr>
          <p:cNvPr id="22" name="Picture 21"/>
          <p:cNvPicPr>
            <a:picLocks noChangeAspect="1"/>
          </p:cNvPicPr>
          <p:nvPr/>
        </p:nvPicPr>
        <p:blipFill>
          <a:blip r:embed="rId3"/>
          <a:stretch>
            <a:fillRect/>
          </a:stretch>
        </p:blipFill>
        <p:spPr>
          <a:xfrm>
            <a:off x="8010144" y="4313301"/>
            <a:ext cx="1055892" cy="783920"/>
          </a:xfrm>
          <a:prstGeom prst="rect">
            <a:avLst/>
          </a:prstGeom>
        </p:spPr>
      </p:pic>
      <p:pic>
        <p:nvPicPr>
          <p:cNvPr id="23" name="Picture 22"/>
          <p:cNvPicPr>
            <a:picLocks noChangeAspect="1"/>
          </p:cNvPicPr>
          <p:nvPr/>
        </p:nvPicPr>
        <p:blipFill>
          <a:blip r:embed="rId4"/>
          <a:stretch>
            <a:fillRect/>
          </a:stretch>
        </p:blipFill>
        <p:spPr>
          <a:xfrm rot="189340">
            <a:off x="8147877" y="23967"/>
            <a:ext cx="894808" cy="87301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4296893" y="1313335"/>
                <a:ext cx="4572000" cy="3429272"/>
              </a:xfrm>
              <a:prstGeom prst="rect">
                <a:avLst/>
              </a:prstGeom>
            </p:spPr>
            <p:txBody>
              <a:bodyPr>
                <a:spAutoFit/>
              </a:bodyPr>
              <a:lstStyle/>
              <a:p>
                <a:pPr algn="just">
                  <a:lnSpc>
                    <a:spcPct val="150000"/>
                  </a:lnSpc>
                  <a:spcBef>
                    <a:spcPts val="300"/>
                  </a:spcBef>
                  <a:spcAft>
                    <a:spcPts val="300"/>
                  </a:spcAft>
                </a:pPr>
                <a:r>
                  <a:rPr lang="en-US" sz="2000" kern="100" dirty="0">
                    <a:latin typeface="+mn-lt"/>
                    <a:ea typeface="Calibri" panose="020F0502020204030204" pitchFamily="34" charset="0"/>
                    <a:cs typeface="Times New Roman" panose="02020603050405020304" pitchFamily="18" charset="0"/>
                  </a:rPr>
                  <a:t>Do </a:t>
                </a:r>
                <a14:m>
                  <m:oMath xmlns:m="http://schemas.openxmlformats.org/officeDocument/2006/math">
                    <m:r>
                      <m:rPr>
                        <m:sty m:val="p"/>
                      </m:rPr>
                      <a:rPr lang="en-US" sz="20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en-US" sz="2000" kern="100" dirty="0">
                    <a:effectLst/>
                    <a:latin typeface="+mn-lt"/>
                    <a:ea typeface="Malgun Gothic" panose="020B0503020000020004" pitchFamily="34" charset="-127"/>
                    <a:cs typeface="Times New Roman" panose="02020603050405020304" pitchFamily="18" charset="0"/>
                  </a:rPr>
                  <a:t> </a:t>
                </a:r>
                <a:r>
                  <a:rPr lang="en-US" sz="2000" kern="100" dirty="0" err="1">
                    <a:effectLst/>
                    <a:latin typeface="+mn-lt"/>
                    <a:ea typeface="Malgun Gothic" panose="020B0503020000020004" pitchFamily="34" charset="-127"/>
                    <a:cs typeface="Times New Roman" panose="02020603050405020304" pitchFamily="18" charset="0"/>
                  </a:rPr>
                  <a:t>là</a:t>
                </a:r>
                <a:r>
                  <a:rPr lang="en-US" sz="2000" kern="100" dirty="0">
                    <a:effectLst/>
                    <a:latin typeface="+mn-lt"/>
                    <a:ea typeface="Malgun Gothic" panose="020B0503020000020004" pitchFamily="34" charset="-127"/>
                    <a:cs typeface="Times New Roman" panose="02020603050405020304" pitchFamily="18" charset="0"/>
                  </a:rPr>
                  <a:t> </a:t>
                </a:r>
                <a:r>
                  <a:rPr lang="en-US" sz="2000" kern="100" dirty="0" err="1">
                    <a:effectLst/>
                    <a:latin typeface="+mn-lt"/>
                    <a:ea typeface="Malgun Gothic" panose="020B0503020000020004" pitchFamily="34" charset="-127"/>
                    <a:cs typeface="Times New Roman" panose="02020603050405020304" pitchFamily="18" charset="0"/>
                  </a:rPr>
                  <a:t>hình</a:t>
                </a:r>
                <a:r>
                  <a:rPr lang="en-US" sz="2000" kern="100" dirty="0">
                    <a:effectLst/>
                    <a:latin typeface="+mn-lt"/>
                    <a:ea typeface="Malgun Gothic" panose="020B0503020000020004" pitchFamily="34" charset="-127"/>
                    <a:cs typeface="Times New Roman" panose="02020603050405020304" pitchFamily="18" charset="0"/>
                  </a:rPr>
                  <a:t> </a:t>
                </a:r>
                <a:r>
                  <a:rPr lang="en-US" sz="2000" kern="100" dirty="0" err="1">
                    <a:effectLst/>
                    <a:latin typeface="+mn-lt"/>
                    <a:ea typeface="Malgun Gothic" panose="020B0503020000020004" pitchFamily="34" charset="-127"/>
                    <a:cs typeface="Times New Roman" panose="02020603050405020304" pitchFamily="18" charset="0"/>
                  </a:rPr>
                  <a:t>vuông</a:t>
                </a:r>
                <a:endParaRPr lang="en-US" sz="2000" kern="100" dirty="0">
                  <a:effectLst/>
                  <a:latin typeface="+mn-lt"/>
                  <a:ea typeface="Malgun Gothic" panose="020B0503020000020004" pitchFamily="34" charset="-127"/>
                  <a:cs typeface="Times New Roman" panose="02020603050405020304" pitchFamily="18" charset="0"/>
                </a:endParaRPr>
              </a:p>
              <a:p>
                <a:pPr algn="just">
                  <a:lnSpc>
                    <a:spcPct val="150000"/>
                  </a:lnSpc>
                  <a:spcBef>
                    <a:spcPts val="300"/>
                  </a:spcBef>
                  <a:spcAft>
                    <a:spcPts val="300"/>
                  </a:spcAft>
                </a:pPr>
                <a:r>
                  <a:rPr lang="en-US" sz="2000" kern="100" dirty="0">
                    <a:latin typeface="+mn-lt"/>
                    <a:ea typeface="Malgun Gothic" panose="020B0503020000020004" pitchFamily="34" charset="-127"/>
                    <a:cs typeface="Times New Roman" panose="02020603050405020304" pitchFamily="18" charset="0"/>
                    <a:sym typeface="Symbol" panose="05050102010706020507" pitchFamily="18" charset="2"/>
                  </a:rPr>
                  <a:t></a:t>
                </a:r>
                <a:r>
                  <a:rPr lang="en-US" sz="2000" kern="100" dirty="0">
                    <a:effectLst/>
                    <a:latin typeface="+mn-lt"/>
                    <a:ea typeface="Malgun Gothic" panose="020B0503020000020004" pitchFamily="34" charset="-127"/>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DAB</m:t>
                        </m:r>
                      </m:e>
                    </m:acc>
                    <m: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90</m:t>
                        </m:r>
                      </m:e>
                      <m:sup>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o</m:t>
                        </m:r>
                      </m:sup>
                    </m:sSup>
                  </m:oMath>
                </a14:m>
                <a:r>
                  <a:rPr lang="en-US" sz="2000" kern="100" dirty="0">
                    <a:effectLst/>
                    <a:latin typeface="+mn-lt"/>
                    <a:ea typeface="Malgun Gothic" panose="020B0503020000020004" pitchFamily="34" charset="-127"/>
                    <a:cs typeface="Times New Roman" panose="02020603050405020304" pitchFamily="18" charset="0"/>
                  </a:rPr>
                  <a:t> </a:t>
                </a:r>
                <a:r>
                  <a:rPr lang="en-US" sz="2000" kern="100" dirty="0" err="1">
                    <a:effectLst/>
                    <a:latin typeface="+mn-lt"/>
                    <a:ea typeface="Malgun Gothic" panose="020B0503020000020004" pitchFamily="34" charset="-127"/>
                    <a:cs typeface="Times New Roman" panose="02020603050405020304" pitchFamily="18" charset="0"/>
                  </a:rPr>
                  <a:t>và</a:t>
                </a:r>
                <a:r>
                  <a:rPr lang="en-US" sz="2000" kern="100" dirty="0">
                    <a:effectLst/>
                    <a:latin typeface="+mn-lt"/>
                    <a:ea typeface="Malgun Gothic" panose="020B0503020000020004" pitchFamily="34" charset="-127"/>
                    <a:cs typeface="Times New Roman" panose="02020603050405020304" pitchFamily="18" charset="0"/>
                  </a:rPr>
                  <a:t> </a:t>
                </a:r>
                <a14:m>
                  <m:oMath xmlns:m="http://schemas.openxmlformats.org/officeDocument/2006/math">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AC</m:t>
                    </m:r>
                  </m:oMath>
                </a14:m>
                <a:r>
                  <a:rPr lang="en-US" sz="2000" kern="100" dirty="0">
                    <a:effectLst/>
                    <a:latin typeface="+mn-lt"/>
                    <a:ea typeface="Malgun Gothic" panose="020B0503020000020004" pitchFamily="34" charset="-127"/>
                    <a:cs typeface="Times New Roman" panose="02020603050405020304" pitchFamily="18" charset="0"/>
                  </a:rPr>
                  <a:t> </a:t>
                </a:r>
                <a:r>
                  <a:rPr lang="en-US" sz="2000" kern="100" dirty="0" err="1">
                    <a:effectLst/>
                    <a:latin typeface="+mn-lt"/>
                    <a:ea typeface="Malgun Gothic" panose="020B0503020000020004" pitchFamily="34" charset="-127"/>
                    <a:cs typeface="Times New Roman" panose="02020603050405020304" pitchFamily="18" charset="0"/>
                  </a:rPr>
                  <a:t>là</a:t>
                </a:r>
                <a:r>
                  <a:rPr lang="en-US" sz="2000" kern="100" dirty="0">
                    <a:effectLst/>
                    <a:latin typeface="+mn-lt"/>
                    <a:ea typeface="Malgun Gothic" panose="020B0503020000020004" pitchFamily="34" charset="-127"/>
                    <a:cs typeface="Times New Roman" panose="02020603050405020304" pitchFamily="18" charset="0"/>
                  </a:rPr>
                  <a:t> </a:t>
                </a:r>
                <a:r>
                  <a:rPr lang="en-US" sz="2000" kern="100" dirty="0" err="1">
                    <a:effectLst/>
                    <a:latin typeface="+mn-lt"/>
                    <a:ea typeface="Malgun Gothic" panose="020B0503020000020004" pitchFamily="34" charset="-127"/>
                    <a:cs typeface="Times New Roman" panose="02020603050405020304" pitchFamily="18" charset="0"/>
                  </a:rPr>
                  <a:t>tia</a:t>
                </a:r>
                <a:r>
                  <a:rPr lang="en-US" sz="2000" kern="100" dirty="0">
                    <a:effectLst/>
                    <a:latin typeface="+mn-lt"/>
                    <a:ea typeface="Malgun Gothic" panose="020B0503020000020004" pitchFamily="34" charset="-127"/>
                    <a:cs typeface="Times New Roman" panose="02020603050405020304" pitchFamily="18" charset="0"/>
                  </a:rPr>
                  <a:t> </a:t>
                </a:r>
                <a:r>
                  <a:rPr lang="en-US" sz="2000" kern="100" dirty="0" err="1">
                    <a:effectLst/>
                    <a:latin typeface="+mn-lt"/>
                    <a:ea typeface="Malgun Gothic" panose="020B0503020000020004" pitchFamily="34" charset="-127"/>
                    <a:cs typeface="Times New Roman" panose="02020603050405020304" pitchFamily="18" charset="0"/>
                  </a:rPr>
                  <a:t>phân</a:t>
                </a:r>
                <a:r>
                  <a:rPr lang="en-US" sz="2000" kern="100" dirty="0">
                    <a:effectLst/>
                    <a:latin typeface="+mn-lt"/>
                    <a:ea typeface="Malgun Gothic" panose="020B0503020000020004" pitchFamily="34" charset="-127"/>
                    <a:cs typeface="Times New Roman" panose="02020603050405020304" pitchFamily="18" charset="0"/>
                  </a:rPr>
                  <a:t> </a:t>
                </a:r>
                <a:r>
                  <a:rPr lang="en-US" sz="2000" kern="100" dirty="0" err="1">
                    <a:effectLst/>
                    <a:latin typeface="+mn-lt"/>
                    <a:ea typeface="Malgun Gothic" panose="020B0503020000020004" pitchFamily="34" charset="-127"/>
                    <a:cs typeface="Times New Roman" panose="02020603050405020304" pitchFamily="18" charset="0"/>
                  </a:rPr>
                  <a:t>giác</a:t>
                </a:r>
                <a:r>
                  <a:rPr lang="en-US" sz="2000" kern="100" dirty="0">
                    <a:effectLst/>
                    <a:latin typeface="+mn-lt"/>
                    <a:ea typeface="Malgun Gothic" panose="020B0503020000020004" pitchFamily="34" charset="-127"/>
                    <a:cs typeface="Times New Roman" panose="02020603050405020304" pitchFamily="18" charset="0"/>
                  </a:rPr>
                  <a:t> </a:t>
                </a:r>
                <a:r>
                  <a:rPr lang="en-US" sz="2000" kern="100" dirty="0" err="1">
                    <a:effectLst/>
                    <a:latin typeface="+mn-lt"/>
                    <a:ea typeface="Malgun Gothic" panose="020B0503020000020004" pitchFamily="34" charset="-127"/>
                    <a:cs typeface="Times New Roman" panose="02020603050405020304" pitchFamily="18" charset="0"/>
                  </a:rPr>
                  <a:t>của</a:t>
                </a:r>
                <a:r>
                  <a:rPr lang="en-US" sz="2000" kern="100" dirty="0">
                    <a:effectLst/>
                    <a:latin typeface="+mn-lt"/>
                    <a:ea typeface="Malgun Gothic" panose="020B0503020000020004" pitchFamily="34" charset="-127"/>
                    <a:cs typeface="Times New Roman" panose="02020603050405020304" pitchFamily="18" charset="0"/>
                  </a:rPr>
                  <a:t> </a:t>
                </a:r>
                <a14:m>
                  <m:oMath xmlns:m="http://schemas.openxmlformats.org/officeDocument/2006/math">
                    <m:acc>
                      <m:accPr>
                        <m:chr m:val="̂"/>
                        <m:ctrlPr>
                          <a:rPr lang="en-US" sz="20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DAB</m:t>
                        </m:r>
                      </m:e>
                    </m:acc>
                  </m:oMath>
                </a14:m>
                <a:endParaRPr lang="en-US" sz="2000" kern="100" dirty="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b="0" i="0" kern="10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000" i="0" kern="100">
                              <a:effectLst/>
                              <a:latin typeface="Cambria Math" panose="02040503050406030204" pitchFamily="18" charset="0"/>
                              <a:ea typeface="Calibri" panose="020F0502020204030204" pitchFamily="34" charset="0"/>
                              <a:cs typeface="Times New Roman" panose="02020603050405020304" pitchFamily="18" charset="0"/>
                            </a:rPr>
                            <m:t>CAB</m:t>
                          </m:r>
                        </m:e>
                      </m:acc>
                      <m:r>
                        <a:rPr lang="en-US" sz="20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000" i="0" kern="100">
                              <a:effectLst/>
                              <a:latin typeface="Cambria Math" panose="02040503050406030204" pitchFamily="18" charset="0"/>
                              <a:ea typeface="Calibri" panose="020F0502020204030204" pitchFamily="34" charset="0"/>
                              <a:cs typeface="Times New Roman" panose="02020603050405020304" pitchFamily="18" charset="0"/>
                            </a:rPr>
                            <m:t>DAC</m:t>
                          </m:r>
                        </m:e>
                      </m:acc>
                      <m:r>
                        <a:rPr lang="en-US" sz="2000" i="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i="0" kern="100">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20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000" i="0" kern="100">
                              <a:effectLst/>
                              <a:latin typeface="Cambria Math" panose="02040503050406030204" pitchFamily="18" charset="0"/>
                              <a:ea typeface="Calibri" panose="020F0502020204030204" pitchFamily="34" charset="0"/>
                              <a:cs typeface="Times New Roman" panose="02020603050405020304" pitchFamily="18" charset="0"/>
                            </a:rPr>
                            <m:t>DAB</m:t>
                          </m:r>
                        </m:e>
                      </m:acc>
                    </m:oMath>
                  </m:oMathPara>
                </a14:m>
                <a:endParaRPr lang="en-US" sz="2000" kern="100" dirty="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i="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0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kern="10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en-US" sz="2000" i="0" kern="100">
                              <a:effectLst/>
                              <a:latin typeface="Cambria Math" panose="02040503050406030204" pitchFamily="18" charset="0"/>
                              <a:ea typeface="Calibri" panose="020F0502020204030204" pitchFamily="34" charset="0"/>
                              <a:cs typeface="Times New Roman" panose="02020603050405020304" pitchFamily="18" charset="0"/>
                            </a:rPr>
                            <m:t>o</m:t>
                          </m:r>
                        </m:sup>
                      </m:sSup>
                      <m:r>
                        <a:rPr lang="en-US" sz="20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kern="100">
                              <a:effectLst/>
                              <a:latin typeface="Cambria Math" panose="02040503050406030204" pitchFamily="18" charset="0"/>
                              <a:ea typeface="Calibri" panose="020F0502020204030204" pitchFamily="34" charset="0"/>
                              <a:cs typeface="Times New Roman" panose="02020603050405020304" pitchFamily="18" charset="0"/>
                            </a:rPr>
                            <m:t>45</m:t>
                          </m:r>
                        </m:e>
                        <m:sup>
                          <m:r>
                            <m:rPr>
                              <m:sty m:val="p"/>
                            </m:rPr>
                            <a:rPr lang="en-US" sz="2000" i="0" kern="100">
                              <a:effectLst/>
                              <a:latin typeface="Cambria Math" panose="02040503050406030204" pitchFamily="18" charset="0"/>
                              <a:ea typeface="Calibri" panose="020F0502020204030204" pitchFamily="34" charset="0"/>
                              <a:cs typeface="Times New Roman" panose="02020603050405020304" pitchFamily="18" charset="0"/>
                            </a:rPr>
                            <m:t>o</m:t>
                          </m:r>
                        </m:sup>
                      </m:sSup>
                    </m:oMath>
                  </m:oMathPara>
                </a14:m>
                <a:endParaRPr lang="en-US" sz="2000" kern="100" dirty="0">
                  <a:effectLst/>
                  <a:latin typeface="+mn-lt"/>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296893" y="1313335"/>
                <a:ext cx="4572000" cy="3429272"/>
              </a:xfrm>
              <a:prstGeom prst="rect">
                <a:avLst/>
              </a:prstGeom>
              <a:blipFill>
                <a:blip r:embed="rId5"/>
                <a:stretch>
                  <a:fillRect l="-1467" r="-1333"/>
                </a:stretch>
              </a:blipFill>
            </p:spPr>
            <p:txBody>
              <a:bodyPr/>
              <a:lstStyle/>
              <a:p>
                <a:r>
                  <a:rPr lang="en-US">
                    <a:noFill/>
                  </a:rPr>
                  <a:t> </a:t>
                </a:r>
              </a:p>
            </p:txBody>
          </p:sp>
        </mc:Fallback>
      </mc:AlternateContent>
      <p:cxnSp>
        <p:nvCxnSpPr>
          <p:cNvPr id="7" name="Straight Connector 6"/>
          <p:cNvCxnSpPr/>
          <p:nvPr/>
        </p:nvCxnSpPr>
        <p:spPr>
          <a:xfrm>
            <a:off x="4142629" y="1313335"/>
            <a:ext cx="1" cy="38301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895376" y="2615370"/>
            <a:ext cx="2428665" cy="2157555"/>
            <a:chOff x="913096" y="2589967"/>
            <a:chExt cx="2428665" cy="2157555"/>
          </a:xfrm>
        </p:grpSpPr>
        <p:sp>
          <p:nvSpPr>
            <p:cNvPr id="21" name="TextBox 20"/>
            <p:cNvSpPr txBox="1"/>
            <p:nvPr/>
          </p:nvSpPr>
          <p:spPr>
            <a:xfrm>
              <a:off x="2834630" y="2589967"/>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i="0" u="none" strike="noStrike" kern="0" cap="none" spc="0" normalizeH="0" baseline="0" noProof="0">
                  <a:ln>
                    <a:noFill/>
                  </a:ln>
                  <a:solidFill>
                    <a:schemeClr val="tx1"/>
                  </a:solidFill>
                  <a:effectLst/>
                  <a:uLnTx/>
                  <a:uFillTx/>
                  <a:latin typeface="Arial"/>
                  <a:cs typeface="Arial"/>
                  <a:sym typeface="Arial"/>
                </a:rPr>
                <a:t>B</a:t>
              </a:r>
            </a:p>
          </p:txBody>
        </p:sp>
        <p:sp>
          <p:nvSpPr>
            <p:cNvPr id="24" name="TextBox 23"/>
            <p:cNvSpPr txBox="1"/>
            <p:nvPr/>
          </p:nvSpPr>
          <p:spPr>
            <a:xfrm>
              <a:off x="1003111" y="2609303"/>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i="0" u="none" strike="noStrike" kern="0" cap="none" spc="0" normalizeH="0" baseline="0" noProof="0">
                  <a:ln>
                    <a:noFill/>
                  </a:ln>
                  <a:solidFill>
                    <a:schemeClr val="tx1"/>
                  </a:solidFill>
                  <a:effectLst/>
                  <a:uLnTx/>
                  <a:uFillTx/>
                  <a:latin typeface="Arial"/>
                  <a:cs typeface="Arial"/>
                  <a:sym typeface="Arial"/>
                </a:rPr>
                <a:t>A</a:t>
              </a:r>
            </a:p>
          </p:txBody>
        </p:sp>
        <p:sp>
          <p:nvSpPr>
            <p:cNvPr id="25" name="TextBox 24"/>
            <p:cNvSpPr txBox="1"/>
            <p:nvPr/>
          </p:nvSpPr>
          <p:spPr>
            <a:xfrm>
              <a:off x="2896488" y="4378190"/>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i="0" u="none" strike="noStrike" kern="0" cap="none" spc="0" normalizeH="0" baseline="0" noProof="0">
                  <a:ln>
                    <a:noFill/>
                  </a:ln>
                  <a:solidFill>
                    <a:schemeClr val="tx1"/>
                  </a:solidFill>
                  <a:effectLst/>
                  <a:uLnTx/>
                  <a:uFillTx/>
                  <a:latin typeface="Arial"/>
                  <a:cs typeface="Arial"/>
                  <a:sym typeface="Arial"/>
                </a:rPr>
                <a:t>C</a:t>
              </a:r>
            </a:p>
          </p:txBody>
        </p:sp>
        <p:sp>
          <p:nvSpPr>
            <p:cNvPr id="26" name="TextBox 25"/>
            <p:cNvSpPr txBox="1"/>
            <p:nvPr/>
          </p:nvSpPr>
          <p:spPr>
            <a:xfrm>
              <a:off x="913096" y="4366298"/>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i="0" u="none" strike="noStrike" kern="0" cap="none" spc="0" normalizeH="0" baseline="0" noProof="0">
                  <a:ln>
                    <a:noFill/>
                  </a:ln>
                  <a:solidFill>
                    <a:schemeClr val="tx1"/>
                  </a:solidFill>
                  <a:effectLst/>
                  <a:uLnTx/>
                  <a:uFillTx/>
                  <a:latin typeface="Arial"/>
                  <a:cs typeface="Arial"/>
                  <a:sym typeface="Arial"/>
                </a:rPr>
                <a:t>D</a:t>
              </a:r>
            </a:p>
          </p:txBody>
        </p:sp>
        <p:sp>
          <p:nvSpPr>
            <p:cNvPr id="28" name="Rectangle 27"/>
            <p:cNvSpPr/>
            <p:nvPr/>
          </p:nvSpPr>
          <p:spPr>
            <a:xfrm>
              <a:off x="1249667" y="2970056"/>
              <a:ext cx="1669556" cy="1543875"/>
            </a:xfrm>
            <a:prstGeom prst="rect">
              <a:avLst/>
            </a:prstGeom>
            <a:noFill/>
            <a:ln w="19050">
              <a:solidFill>
                <a:srgbClr val="0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4"/>
                </a:solidFill>
              </a:endParaRPr>
            </a:p>
          </p:txBody>
        </p:sp>
        <p:sp>
          <p:nvSpPr>
            <p:cNvPr id="14" name="Rectangle 13"/>
            <p:cNvSpPr/>
            <p:nvPr/>
          </p:nvSpPr>
          <p:spPr>
            <a:xfrm>
              <a:off x="1249667" y="2974727"/>
              <a:ext cx="198717" cy="186596"/>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49667" y="4327335"/>
              <a:ext cx="198717" cy="186596"/>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720506" y="2971111"/>
              <a:ext cx="198717" cy="186596"/>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720506" y="4331670"/>
              <a:ext cx="198717" cy="186596"/>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1249667" y="2965721"/>
              <a:ext cx="1669556" cy="15482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6240164" y="74549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randombar(horizontal)">
                                      <p:cBhvr>
                                        <p:cTn id="24" dur="500"/>
                                        <p:tgtEl>
                                          <p:spTgt spid="39"/>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91409" y="193944"/>
            <a:ext cx="9009405" cy="1442703"/>
          </a:xfrm>
          <a:prstGeom prst="rect">
            <a:avLst/>
          </a:prstGeom>
          <a:noFill/>
        </p:spPr>
        <p:txBody>
          <a:bodyPr wrap="square" rtlCol="0">
            <a:spAutoFit/>
          </a:bodyPr>
          <a:lstStyle/>
          <a:p>
            <a:pPr lvl="0" algn="just" defTabSz="457200">
              <a:lnSpc>
                <a:spcPct val="150000"/>
              </a:lnSpc>
              <a:buClrTx/>
              <a:defRPr/>
            </a:pPr>
            <a:r>
              <a:rPr lang="en-US" sz="1950" kern="1200">
                <a:latin typeface="Arial" panose="020B0604020202020204" pitchFamily="34" charset="0"/>
                <a:ea typeface="+mn-ea"/>
                <a:cs typeface="Arial" panose="020B0604020202020204" pitchFamily="34" charset="0"/>
              </a:rPr>
              <a:t>               </a:t>
            </a:r>
            <a:r>
              <a:rPr lang="vi-VN" sz="1950" kern="1200">
                <a:latin typeface="Arial" panose="020B0604020202020204" pitchFamily="34" charset="0"/>
                <a:ea typeface="+mn-ea"/>
                <a:cs typeface="Arial" panose="020B0604020202020204" pitchFamily="34" charset="0"/>
              </a:rPr>
              <a:t>Mặt của một bàn cờ vua có dạng hình vuông với độ dài cạnh là 40 cm</a:t>
            </a:r>
            <a:r>
              <a:rPr lang="en-US" sz="1950" kern="1200">
                <a:latin typeface="Arial" panose="020B0604020202020204" pitchFamily="34" charset="0"/>
                <a:ea typeface="+mn-ea"/>
                <a:cs typeface="Arial" panose="020B0604020202020204" pitchFamily="34" charset="0"/>
              </a:rPr>
              <a:t>. </a:t>
            </a:r>
            <a:r>
              <a:rPr lang="vi-VN" sz="1950" kern="1200">
                <a:latin typeface="Arial" panose="020B0604020202020204" pitchFamily="34" charset="0"/>
                <a:ea typeface="+mn-ea"/>
                <a:cs typeface="Arial" panose="020B0604020202020204" pitchFamily="34" charset="0"/>
              </a:rPr>
              <a:t>Độ dài đường chéo của mặt bàn cờ vua đó là bao nhiêu centimét (làm tròn </a:t>
            </a:r>
            <a:r>
              <a:rPr lang="en-US" sz="1950" kern="1200">
                <a:latin typeface="Arial" panose="020B0604020202020204" pitchFamily="34" charset="0"/>
                <a:ea typeface="+mn-ea"/>
                <a:cs typeface="Arial" panose="020B0604020202020204" pitchFamily="34" charset="0"/>
              </a:rPr>
              <a:t>     </a:t>
            </a:r>
            <a:r>
              <a:rPr lang="vi-VN" sz="1950" kern="1200">
                <a:latin typeface="Arial" panose="020B0604020202020204" pitchFamily="34" charset="0"/>
                <a:ea typeface="+mn-ea"/>
                <a:cs typeface="Arial" panose="020B0604020202020204" pitchFamily="34" charset="0"/>
              </a:rPr>
              <a:t>kết quả đến hàng phần mười)?</a:t>
            </a:r>
            <a:endParaRPr lang="vi-VN" sz="1950" kern="1200" dirty="0">
              <a:latin typeface="Arial" panose="020B0604020202020204" pitchFamily="34" charset="0"/>
              <a:ea typeface="+mn-ea"/>
              <a:cs typeface="Arial" panose="020B0604020202020204" pitchFamily="34" charset="0"/>
            </a:endParaRPr>
          </a:p>
        </p:txBody>
      </p:sp>
      <p:sp>
        <p:nvSpPr>
          <p:cNvPr id="68" name="Rectangle 67"/>
          <p:cNvSpPr/>
          <p:nvPr/>
        </p:nvSpPr>
        <p:spPr>
          <a:xfrm>
            <a:off x="2646096" y="1688930"/>
            <a:ext cx="655949" cy="39241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5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95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0" y="308779"/>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bg1">
                    <a:lumMod val="50000"/>
                  </a:schemeClr>
                </a:solidFill>
                <a:highlight>
                  <a:schemeClr val="accent1"/>
                </a:highlight>
                <a:latin typeface="+mj-lt"/>
              </a:rPr>
              <a:t>Ví </a:t>
            </a:r>
            <a:r>
              <a:rPr lang="en" sz="2000" b="1">
                <a:solidFill>
                  <a:schemeClr val="bg1">
                    <a:lumMod val="50000"/>
                  </a:schemeClr>
                </a:solidFill>
                <a:highlight>
                  <a:schemeClr val="accent1"/>
                </a:highlight>
                <a:latin typeface="+mj-lt"/>
              </a:rPr>
              <a:t>dụ 3:</a:t>
            </a:r>
            <a:endParaRPr sz="2000" dirty="0">
              <a:solidFill>
                <a:schemeClr val="bg1">
                  <a:lumMod val="50000"/>
                </a:schemeClr>
              </a:solidFill>
              <a:highlight>
                <a:schemeClr val="accent1"/>
              </a:highlight>
              <a:latin typeface="+mj-lt"/>
            </a:endParaRPr>
          </a:p>
        </p:txBody>
      </p:sp>
      <mc:AlternateContent xmlns:mc="http://schemas.openxmlformats.org/markup-compatibility/2006" xmlns:a14="http://schemas.microsoft.com/office/drawing/2010/main">
        <mc:Choice Requires="a14">
          <p:sp>
            <p:nvSpPr>
              <p:cNvPr id="71" name="Rectangle 70"/>
              <p:cNvSpPr/>
              <p:nvPr/>
            </p:nvSpPr>
            <p:spPr>
              <a:xfrm>
                <a:off x="91409" y="2151916"/>
                <a:ext cx="5780955" cy="2549224"/>
              </a:xfrm>
              <a:prstGeom prst="rect">
                <a:avLst/>
              </a:prstGeom>
            </p:spPr>
            <p:txBody>
              <a:bodyPr wrap="square">
                <a:spAutoFit/>
              </a:bodyPr>
              <a:lstStyle/>
              <a:p>
                <a:pPr algn="just">
                  <a:lnSpc>
                    <a:spcPct val="150000"/>
                  </a:lnSpc>
                  <a:spcBef>
                    <a:spcPts val="300"/>
                  </a:spcBef>
                  <a:spcAft>
                    <a:spcPts val="300"/>
                  </a:spcAft>
                </a:pPr>
                <a:r>
                  <a:rPr lang="vi-VN" sz="1950">
                    <a:latin typeface="+mn-lt"/>
                    <a:ea typeface="Arial" panose="020B0604020202020204" pitchFamily="34" charset="0"/>
                    <a:cs typeface="Times New Roman" panose="02020603050405020304" pitchFamily="18" charset="0"/>
                  </a:rPr>
                  <a:t>Gọi độ dài đường chéo của mặt bàn cờ vua đó là </a:t>
                </a:r>
                <a14:m>
                  <m:oMath xmlns:m="http://schemas.openxmlformats.org/officeDocument/2006/math">
                    <m:r>
                      <a:rPr lang="en-US" sz="1950" i="1">
                        <a:latin typeface="Cambria Math" panose="02040503050406030204" pitchFamily="18" charset="0"/>
                        <a:cs typeface="Times New Roman" panose="02020603050405020304" pitchFamily="18" charset="0"/>
                      </a:rPr>
                      <m:t>𝑥</m:t>
                    </m:r>
                  </m:oMath>
                </a14:m>
                <a:r>
                  <a:rPr lang="en-US" sz="1950">
                    <a:latin typeface="+mn-lt"/>
                    <a:ea typeface="Arial" panose="020B0604020202020204" pitchFamily="34" charset="0"/>
                    <a:cs typeface="Times New Roman" panose="02020603050405020304" pitchFamily="18" charset="0"/>
                  </a:rPr>
                  <a:t> </a:t>
                </a:r>
                <a:r>
                  <a:rPr lang="vi-VN" sz="1950">
                    <a:latin typeface="+mn-lt"/>
                    <a:ea typeface="Arial" panose="020B0604020202020204" pitchFamily="34" charset="0"/>
                    <a:cs typeface="Times New Roman" panose="02020603050405020304" pitchFamily="18" charset="0"/>
                  </a:rPr>
                  <a:t>(cm) với </a:t>
                </a:r>
                <a14:m>
                  <m:oMath xmlns:m="http://schemas.openxmlformats.org/officeDocument/2006/math">
                    <m:r>
                      <a:rPr lang="en-US" sz="1950" i="1">
                        <a:latin typeface="Cambria Math" panose="02040503050406030204" pitchFamily="18" charset="0"/>
                        <a:cs typeface="Times New Roman" panose="02020603050405020304" pitchFamily="18" charset="0"/>
                      </a:rPr>
                      <m:t>𝑥</m:t>
                    </m:r>
                    <m:r>
                      <a:rPr lang="en-US" sz="1950" b="0" i="1" smtClean="0">
                        <a:latin typeface="Cambria Math" panose="02040503050406030204" pitchFamily="18" charset="0"/>
                        <a:cs typeface="Times New Roman" panose="02020603050405020304" pitchFamily="18" charset="0"/>
                      </a:rPr>
                      <m:t>&gt;0</m:t>
                    </m:r>
                  </m:oMath>
                </a14:m>
                <a:r>
                  <a:rPr lang="en-US" sz="1950">
                    <a:latin typeface="+mn-lt"/>
                    <a:ea typeface="Arial" panose="020B0604020202020204" pitchFamily="34" charset="0"/>
                    <a:cs typeface="Times New Roman" panose="02020603050405020304" pitchFamily="18" charset="0"/>
                  </a:rPr>
                  <a:t>.</a:t>
                </a:r>
                <a:endParaRPr lang="vi-VN" sz="1950">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950">
                    <a:latin typeface="+mn-lt"/>
                    <a:ea typeface="Arial" panose="020B0604020202020204" pitchFamily="34" charset="0"/>
                    <a:cs typeface="Times New Roman" panose="02020603050405020304" pitchFamily="18" charset="0"/>
                  </a:rPr>
                  <a:t>Áp dụng định lí Pythagore, ta có: </a:t>
                </a:r>
                <a:endParaRPr lang="en-US" sz="1950">
                  <a:latin typeface="+mn-l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sSup>
                      <m:sSupPr>
                        <m:ctrlPr>
                          <a:rPr lang="vi-VN" sz="1950" i="1" smtClean="0">
                            <a:latin typeface="Cambria Math" panose="02040503050406030204" pitchFamily="18" charset="0"/>
                            <a:cs typeface="Times New Roman" panose="02020603050405020304" pitchFamily="18" charset="0"/>
                          </a:rPr>
                        </m:ctrlPr>
                      </m:sSupPr>
                      <m:e>
                        <m:r>
                          <a:rPr lang="en-US" sz="1950" b="0" i="1" smtClean="0">
                            <a:latin typeface="Cambria Math" panose="02040503050406030204" pitchFamily="18" charset="0"/>
                            <a:cs typeface="Times New Roman" panose="02020603050405020304" pitchFamily="18" charset="0"/>
                          </a:rPr>
                          <m:t>𝑥</m:t>
                        </m:r>
                      </m:e>
                      <m:sup>
                        <m:r>
                          <a:rPr lang="en-US" sz="1950" b="0" i="1" smtClean="0">
                            <a:latin typeface="Cambria Math" panose="02040503050406030204" pitchFamily="18" charset="0"/>
                            <a:cs typeface="Times New Roman" panose="02020603050405020304" pitchFamily="18" charset="0"/>
                          </a:rPr>
                          <m:t>2</m:t>
                        </m:r>
                      </m:sup>
                    </m:sSup>
                    <m:r>
                      <a:rPr lang="en-US" sz="1950" b="0" i="0" smtClean="0">
                        <a:latin typeface="Cambria Math" panose="02040503050406030204" pitchFamily="18" charset="0"/>
                        <a:cs typeface="Times New Roman" panose="02020603050405020304" pitchFamily="18" charset="0"/>
                      </a:rPr>
                      <m:t>=</m:t>
                    </m:r>
                    <m:sSup>
                      <m:sSupPr>
                        <m:ctrlPr>
                          <a:rPr lang="en-US" sz="1950" b="0" i="1" smtClean="0">
                            <a:latin typeface="Cambria Math" panose="02040503050406030204" pitchFamily="18" charset="0"/>
                            <a:cs typeface="Times New Roman" panose="02020603050405020304" pitchFamily="18" charset="0"/>
                          </a:rPr>
                        </m:ctrlPr>
                      </m:sSupPr>
                      <m:e>
                        <m:r>
                          <a:rPr lang="en-US" sz="1950" b="0" i="1" smtClean="0">
                            <a:latin typeface="Cambria Math" panose="02040503050406030204" pitchFamily="18" charset="0"/>
                            <a:cs typeface="Times New Roman" panose="02020603050405020304" pitchFamily="18" charset="0"/>
                          </a:rPr>
                          <m:t>40</m:t>
                        </m:r>
                      </m:e>
                      <m:sup>
                        <m:r>
                          <a:rPr lang="en-US" sz="1950" b="0" i="1" smtClean="0">
                            <a:latin typeface="Cambria Math" panose="02040503050406030204" pitchFamily="18" charset="0"/>
                            <a:cs typeface="Times New Roman" panose="02020603050405020304" pitchFamily="18" charset="0"/>
                          </a:rPr>
                          <m:t>2</m:t>
                        </m:r>
                      </m:sup>
                    </m:sSup>
                    <m:r>
                      <a:rPr lang="en-US" sz="1950" b="0" i="1" smtClean="0">
                        <a:latin typeface="Cambria Math" panose="02040503050406030204" pitchFamily="18" charset="0"/>
                        <a:cs typeface="Times New Roman" panose="02020603050405020304" pitchFamily="18" charset="0"/>
                      </a:rPr>
                      <m:t>+</m:t>
                    </m:r>
                    <m:sSup>
                      <m:sSupPr>
                        <m:ctrlPr>
                          <a:rPr lang="en-US" sz="1950" b="0" i="1" smtClean="0">
                            <a:latin typeface="Cambria Math" panose="02040503050406030204" pitchFamily="18" charset="0"/>
                            <a:cs typeface="Times New Roman" panose="02020603050405020304" pitchFamily="18" charset="0"/>
                          </a:rPr>
                        </m:ctrlPr>
                      </m:sSupPr>
                      <m:e>
                        <m:r>
                          <a:rPr lang="en-US" sz="1950" b="0" i="1" smtClean="0">
                            <a:latin typeface="Cambria Math" panose="02040503050406030204" pitchFamily="18" charset="0"/>
                            <a:cs typeface="Times New Roman" panose="02020603050405020304" pitchFamily="18" charset="0"/>
                          </a:rPr>
                          <m:t>40</m:t>
                        </m:r>
                      </m:e>
                      <m:sup>
                        <m:r>
                          <a:rPr lang="en-US" sz="1950" b="0" i="1" smtClean="0">
                            <a:latin typeface="Cambria Math" panose="02040503050406030204" pitchFamily="18" charset="0"/>
                            <a:cs typeface="Times New Roman" panose="02020603050405020304" pitchFamily="18" charset="0"/>
                          </a:rPr>
                          <m:t>2</m:t>
                        </m:r>
                      </m:sup>
                    </m:sSup>
                    <m:r>
                      <a:rPr lang="en-US" sz="1950" b="0" i="1" smtClean="0">
                        <a:latin typeface="Cambria Math" panose="02040503050406030204" pitchFamily="18" charset="0"/>
                        <a:cs typeface="Times New Roman" panose="02020603050405020304" pitchFamily="18" charset="0"/>
                      </a:rPr>
                      <m:t>=3 200</m:t>
                    </m:r>
                  </m:oMath>
                </a14:m>
                <a:r>
                  <a:rPr lang="vi-VN" sz="1950">
                    <a:latin typeface="+mn-lt"/>
                    <a:ea typeface="Arial" panose="020B0604020202020204" pitchFamily="34" charset="0"/>
                    <a:cs typeface="Times New Roman" panose="02020603050405020304" pitchFamily="18" charset="0"/>
                  </a:rPr>
                  <a:t> </a:t>
                </a:r>
                <a:endParaRPr lang="en-US" sz="1950">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950">
                    <a:latin typeface="+mn-lt"/>
                    <a:ea typeface="Arial" panose="020B0604020202020204" pitchFamily="34" charset="0"/>
                    <a:cs typeface="Times New Roman" panose="02020603050405020304" pitchFamily="18" charset="0"/>
                  </a:rPr>
                  <a:t>Mà </a:t>
                </a:r>
                <a14:m>
                  <m:oMath xmlns:m="http://schemas.openxmlformats.org/officeDocument/2006/math">
                    <m:r>
                      <a:rPr lang="en-US" sz="1950" i="1">
                        <a:latin typeface="Cambria Math" panose="02040503050406030204" pitchFamily="18" charset="0"/>
                        <a:cs typeface="Times New Roman" panose="02020603050405020304" pitchFamily="18" charset="0"/>
                      </a:rPr>
                      <m:t>𝑥</m:t>
                    </m:r>
                    <m:r>
                      <a:rPr lang="en-US" sz="1950" i="1">
                        <a:latin typeface="Cambria Math" panose="02040503050406030204" pitchFamily="18" charset="0"/>
                        <a:cs typeface="Times New Roman" panose="02020603050405020304" pitchFamily="18" charset="0"/>
                      </a:rPr>
                      <m:t>&gt;0</m:t>
                    </m:r>
                  </m:oMath>
                </a14:m>
                <a:r>
                  <a:rPr lang="vi-VN" sz="1950">
                    <a:latin typeface="+mn-lt"/>
                    <a:ea typeface="Arial" panose="020B0604020202020204" pitchFamily="34" charset="0"/>
                    <a:cs typeface="Times New Roman" panose="02020603050405020304" pitchFamily="18" charset="0"/>
                  </a:rPr>
                  <a:t> nên</a:t>
                </a:r>
                <a:r>
                  <a:rPr lang="en-US" sz="1950">
                    <a:latin typeface="+mn-lt"/>
                    <a:cs typeface="Times New Roman" panose="02020603050405020304" pitchFamily="18" charset="0"/>
                  </a:rPr>
                  <a:t> </a:t>
                </a:r>
                <a14:m>
                  <m:oMath xmlns:m="http://schemas.openxmlformats.org/officeDocument/2006/math">
                    <m:r>
                      <a:rPr lang="en-US" sz="1950" i="1">
                        <a:latin typeface="Cambria Math" panose="02040503050406030204" pitchFamily="18" charset="0"/>
                        <a:cs typeface="Times New Roman" panose="02020603050405020304" pitchFamily="18" charset="0"/>
                      </a:rPr>
                      <m:t>𝑥</m:t>
                    </m:r>
                    <m:r>
                      <a:rPr lang="en-US" sz="195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195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1950" b="0" i="1" smtClean="0">
                            <a:latin typeface="Cambria Math" panose="02040503050406030204" pitchFamily="18" charset="0"/>
                            <a:ea typeface="Cambria Math" panose="02040503050406030204" pitchFamily="18" charset="0"/>
                            <a:cs typeface="Times New Roman" panose="02020603050405020304" pitchFamily="18" charset="0"/>
                          </a:rPr>
                          <m:t>3 200</m:t>
                        </m:r>
                      </m:e>
                    </m:rad>
                    <m:r>
                      <a:rPr lang="en-US" sz="1950" b="0" i="1" smtClean="0">
                        <a:latin typeface="Cambria Math" panose="02040503050406030204" pitchFamily="18" charset="0"/>
                        <a:ea typeface="Cambria Math" panose="02040503050406030204" pitchFamily="18" charset="0"/>
                        <a:cs typeface="Times New Roman" panose="02020603050405020304" pitchFamily="18" charset="0"/>
                      </a:rPr>
                      <m:t>=56,6 (</m:t>
                    </m:r>
                    <m:r>
                      <a:rPr lang="en-US" sz="1950" b="0" i="1" smtClean="0">
                        <a:latin typeface="Cambria Math" panose="02040503050406030204" pitchFamily="18" charset="0"/>
                        <a:ea typeface="Cambria Math" panose="02040503050406030204" pitchFamily="18" charset="0"/>
                        <a:cs typeface="Times New Roman" panose="02020603050405020304" pitchFamily="18" charset="0"/>
                      </a:rPr>
                      <m:t>𝑐𝑚</m:t>
                    </m:r>
                    <m:r>
                      <a:rPr lang="en-US" sz="195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vi-VN" sz="1950" dirty="0">
                  <a:latin typeface="+mn-lt"/>
                  <a:ea typeface="Arial" panose="020B0604020202020204" pitchFamily="34" charset="0"/>
                  <a:cs typeface="Times New Roman" panose="02020603050405020304" pitchFamily="18" charset="0"/>
                </a:endParaRPr>
              </a:p>
            </p:txBody>
          </p:sp>
        </mc:Choice>
        <mc:Fallback xmlns="">
          <p:sp>
            <p:nvSpPr>
              <p:cNvPr id="71" name="Rectangle 70"/>
              <p:cNvSpPr>
                <a:spLocks noRot="1" noChangeAspect="1" noMove="1" noResize="1" noEditPoints="1" noAdjustHandles="1" noChangeArrowheads="1" noChangeShapeType="1" noTextEdit="1"/>
              </p:cNvSpPr>
              <p:nvPr/>
            </p:nvSpPr>
            <p:spPr>
              <a:xfrm>
                <a:off x="91409" y="2151916"/>
                <a:ext cx="5780955" cy="2549224"/>
              </a:xfrm>
              <a:prstGeom prst="rect">
                <a:avLst/>
              </a:prstGeom>
              <a:blipFill>
                <a:blip r:embed="rId2"/>
                <a:stretch>
                  <a:fillRect l="-1055" r="-1055" b="-4067"/>
                </a:stretch>
              </a:blipFill>
            </p:spPr>
            <p:txBody>
              <a:bodyPr/>
              <a:lstStyle/>
              <a:p>
                <a:r>
                  <a:rPr lang="en-US">
                    <a:noFill/>
                  </a:rPr>
                  <a:t> </a:t>
                </a:r>
              </a:p>
            </p:txBody>
          </p:sp>
        </mc:Fallback>
      </mc:AlternateContent>
      <p:pic>
        <p:nvPicPr>
          <p:cNvPr id="85" name="Picture 84"/>
          <p:cNvPicPr>
            <a:picLocks noChangeAspect="1"/>
          </p:cNvPicPr>
          <p:nvPr/>
        </p:nvPicPr>
        <p:blipFill>
          <a:blip r:embed="rId3"/>
          <a:stretch>
            <a:fillRect/>
          </a:stretch>
        </p:blipFill>
        <p:spPr>
          <a:xfrm>
            <a:off x="4992260" y="4477406"/>
            <a:ext cx="686728" cy="515458"/>
          </a:xfrm>
          <a:prstGeom prst="rect">
            <a:avLst/>
          </a:prstGeom>
        </p:spPr>
      </p:pic>
      <p:pic>
        <p:nvPicPr>
          <p:cNvPr id="3" name="Picture 2"/>
          <p:cNvPicPr>
            <a:picLocks noChangeAspect="1"/>
          </p:cNvPicPr>
          <p:nvPr/>
        </p:nvPicPr>
        <p:blipFill>
          <a:blip r:embed="rId4"/>
          <a:stretch>
            <a:fillRect/>
          </a:stretch>
        </p:blipFill>
        <p:spPr>
          <a:xfrm>
            <a:off x="6067765" y="1716362"/>
            <a:ext cx="2881710" cy="2888571"/>
          </a:xfrm>
          <a:prstGeom prst="rect">
            <a:avLst/>
          </a:prstGeom>
        </p:spPr>
      </p:pic>
    </p:spTree>
    <p:extLst>
      <p:ext uri="{BB962C8B-B14F-4D97-AF65-F5344CB8AC3E}">
        <p14:creationId xmlns:p14="http://schemas.microsoft.com/office/powerpoint/2010/main" val="11526154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randombar(horizontal)">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dissolve">
                                      <p:cBhvr>
                                        <p:cTn id="2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72"/>
        <p:cNvGrpSpPr/>
        <p:nvPr/>
      </p:nvGrpSpPr>
      <p:grpSpPr>
        <a:xfrm>
          <a:off x="0" y="0"/>
          <a:ext cx="0" cy="0"/>
          <a:chOff x="0" y="0"/>
          <a:chExt cx="0" cy="0"/>
        </a:xfrm>
      </p:grpSpPr>
      <p:grpSp>
        <p:nvGrpSpPr>
          <p:cNvPr id="4" name="Google Shape;306;p26"/>
          <p:cNvGrpSpPr/>
          <p:nvPr/>
        </p:nvGrpSpPr>
        <p:grpSpPr>
          <a:xfrm>
            <a:off x="7473877" y="-212018"/>
            <a:ext cx="2025943" cy="1788473"/>
            <a:chOff x="3700913" y="792925"/>
            <a:chExt cx="717275" cy="633200"/>
          </a:xfrm>
        </p:grpSpPr>
        <p:sp>
          <p:nvSpPr>
            <p:cNvPr id="5"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0" name="Google Shape;312;p26"/>
          <p:cNvGrpSpPr/>
          <p:nvPr/>
        </p:nvGrpSpPr>
        <p:grpSpPr>
          <a:xfrm rot="-1800001">
            <a:off x="-27185" y="4148683"/>
            <a:ext cx="691766" cy="1123687"/>
            <a:chOff x="4557550" y="704650"/>
            <a:chExt cx="244925" cy="397850"/>
          </a:xfrm>
        </p:grpSpPr>
        <p:sp>
          <p:nvSpPr>
            <p:cNvPr id="11"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pic>
        <p:nvPicPr>
          <p:cNvPr id="3" name="Picture 2"/>
          <p:cNvPicPr>
            <a:picLocks noChangeAspect="1"/>
          </p:cNvPicPr>
          <p:nvPr/>
        </p:nvPicPr>
        <p:blipFill>
          <a:blip r:embed="rId3"/>
          <a:stretch>
            <a:fillRect/>
          </a:stretch>
        </p:blipFill>
        <p:spPr>
          <a:xfrm>
            <a:off x="89510" y="912262"/>
            <a:ext cx="8949704" cy="3176291"/>
          </a:xfrm>
          <a:prstGeom prst="rect">
            <a:avLst/>
          </a:prstGeom>
        </p:spPr>
      </p:pic>
    </p:spTree>
    <p:extLst>
      <p:ext uri="{BB962C8B-B14F-4D97-AF65-F5344CB8AC3E}">
        <p14:creationId xmlns:p14="http://schemas.microsoft.com/office/powerpoint/2010/main" val="2009659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7908065" y="4014216"/>
            <a:ext cx="1154166" cy="1036471"/>
          </a:xfrm>
          <a:prstGeom prst="rect">
            <a:avLst/>
          </a:prstGeom>
        </p:spPr>
      </p:pic>
      <p:sp>
        <p:nvSpPr>
          <p:cNvPr id="10" name="Google Shape;2829;p39"/>
          <p:cNvSpPr/>
          <p:nvPr/>
        </p:nvSpPr>
        <p:spPr>
          <a:xfrm>
            <a:off x="292734" y="283524"/>
            <a:ext cx="1238747" cy="579745"/>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1900" b="1" i="0" u="none" strike="noStrike" kern="0" cap="none" spc="0" normalizeH="0" baseline="0" noProof="0">
                <a:ln>
                  <a:noFill/>
                </a:ln>
                <a:solidFill>
                  <a:srgbClr val="363636"/>
                </a:solidFill>
                <a:effectLst/>
                <a:uLnTx/>
                <a:uFillTx/>
                <a:latin typeface="Arial"/>
                <a:ea typeface="Bad Script"/>
                <a:cs typeface="Bad Script"/>
                <a:sym typeface="Bad Script"/>
              </a:rPr>
              <a:t>Đ</a:t>
            </a:r>
            <a:r>
              <a:rPr kumimoji="0" lang="en" sz="1900" b="1" i="0" u="none" strike="noStrike" kern="0" cap="none" spc="0" normalizeH="0" noProof="0">
                <a:ln>
                  <a:noFill/>
                </a:ln>
                <a:solidFill>
                  <a:srgbClr val="363636"/>
                </a:solidFill>
                <a:effectLst/>
                <a:uLnTx/>
                <a:uFillTx/>
                <a:latin typeface="Arial"/>
                <a:ea typeface="Bad Script"/>
                <a:cs typeface="Bad Script"/>
                <a:sym typeface="Bad Script"/>
              </a:rPr>
              <a:t> </a:t>
            </a:r>
            <a:r>
              <a:rPr lang="en" sz="1900" b="1">
                <a:solidFill>
                  <a:srgbClr val="363636"/>
                </a:solidFill>
                <a:ea typeface="Bad Script"/>
                <a:cs typeface="Bad Script"/>
                <a:sym typeface="Bad Script"/>
              </a:rPr>
              <a:t>3</a:t>
            </a:r>
            <a:endParaRPr kumimoji="0" sz="1900" b="1" i="0" u="none" strike="noStrike" kern="0" cap="none" spc="0" normalizeH="0" baseline="0" noProof="0" dirty="0">
              <a:ln>
                <a:noFill/>
              </a:ln>
              <a:solidFill>
                <a:srgbClr val="363636"/>
              </a:solidFill>
              <a:effectLst/>
              <a:uLnTx/>
              <a:uFillTx/>
              <a:latin typeface="Arial"/>
              <a:ea typeface="Bad Script"/>
              <a:cs typeface="Bad Script"/>
              <a:sym typeface="Bad Script"/>
            </a:endParaRPr>
          </a:p>
        </p:txBody>
      </p:sp>
      <p:sp>
        <p:nvSpPr>
          <p:cNvPr id="2" name="Rectangle 1"/>
          <p:cNvSpPr/>
          <p:nvPr/>
        </p:nvSpPr>
        <p:spPr>
          <a:xfrm>
            <a:off x="288533" y="1000937"/>
            <a:ext cx="6519778" cy="4039567"/>
          </a:xfrm>
          <a:prstGeom prst="rect">
            <a:avLst/>
          </a:prstGeom>
        </p:spPr>
        <p:txBody>
          <a:bodyPr wrap="square">
            <a:spAutoFit/>
          </a:bodyPr>
          <a:lstStyle/>
          <a:p>
            <a:pPr algn="just">
              <a:lnSpc>
                <a:spcPct val="150000"/>
              </a:lnSpc>
            </a:pPr>
            <a:r>
              <a:rPr lang="vi-VN" sz="1900">
                <a:latin typeface="+mn-lt"/>
              </a:rPr>
              <a:t>b) Cho hình chữ nhật ABCD có hai đường chéo AC và BD vuông góc với nhau (Hình 69).</a:t>
            </a:r>
            <a:endParaRPr lang="en-US" sz="1900">
              <a:latin typeface="+mn-lt"/>
            </a:endParaRPr>
          </a:p>
          <a:p>
            <a:pPr algn="just">
              <a:lnSpc>
                <a:spcPct val="150000"/>
              </a:lnSpc>
            </a:pPr>
            <a:r>
              <a:rPr lang="vi-VN" sz="1900">
                <a:latin typeface="+mn-lt"/>
              </a:rPr>
              <a:t>• Đường thẳng AC có phải là đường trung trực của thẳng BD hay không? đoạn</a:t>
            </a:r>
          </a:p>
          <a:p>
            <a:pPr algn="just">
              <a:lnSpc>
                <a:spcPct val="150000"/>
              </a:lnSpc>
            </a:pPr>
            <a:r>
              <a:rPr lang="vi-VN" sz="1900">
                <a:latin typeface="+mn-lt"/>
              </a:rPr>
              <a:t>• ABCD có phải là hình vuông hay không?</a:t>
            </a:r>
          </a:p>
          <a:p>
            <a:pPr algn="just">
              <a:lnSpc>
                <a:spcPct val="150000"/>
              </a:lnSpc>
            </a:pPr>
            <a:r>
              <a:rPr lang="vi-VN" sz="1900">
                <a:latin typeface="+mn-lt"/>
              </a:rPr>
              <a:t>c) Cho hình chữ nhật ABCD có AC là tia phân giác của góc DAB.</a:t>
            </a:r>
          </a:p>
          <a:p>
            <a:pPr algn="just">
              <a:lnSpc>
                <a:spcPct val="150000"/>
              </a:lnSpc>
            </a:pPr>
            <a:r>
              <a:rPr lang="vi-VN" sz="1900">
                <a:latin typeface="+mn-lt"/>
              </a:rPr>
              <a:t>• Tam giác ABC có phải là tam giác vuông cân hay không?</a:t>
            </a:r>
          </a:p>
          <a:p>
            <a:pPr algn="just">
              <a:lnSpc>
                <a:spcPct val="150000"/>
              </a:lnSpc>
            </a:pPr>
            <a:r>
              <a:rPr lang="vi-VN" sz="1900">
                <a:latin typeface="+mn-lt"/>
              </a:rPr>
              <a:t>• ABCD có phải là hình vuông hay không?</a:t>
            </a:r>
            <a:endParaRPr lang="en-US" sz="1900">
              <a:latin typeface="+mn-lt"/>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6808311" y="1034546"/>
            <a:ext cx="2088801" cy="2421886"/>
          </a:xfrm>
          <a:prstGeom prst="rect">
            <a:avLst/>
          </a:prstGeom>
        </p:spPr>
      </p:pic>
      <p:sp>
        <p:nvSpPr>
          <p:cNvPr id="4" name="Rectangle 3"/>
          <p:cNvSpPr/>
          <p:nvPr/>
        </p:nvSpPr>
        <p:spPr>
          <a:xfrm>
            <a:off x="1627632" y="111732"/>
            <a:ext cx="7269480" cy="969496"/>
          </a:xfrm>
          <a:prstGeom prst="rect">
            <a:avLst/>
          </a:prstGeom>
        </p:spPr>
        <p:txBody>
          <a:bodyPr wrap="square">
            <a:spAutoFit/>
          </a:bodyPr>
          <a:lstStyle/>
          <a:p>
            <a:pPr lvl="0" algn="just">
              <a:lnSpc>
                <a:spcPct val="150000"/>
              </a:lnSpc>
            </a:pPr>
            <a:r>
              <a:rPr lang="vi-VN" sz="1900">
                <a:latin typeface="+mn-lt"/>
              </a:rPr>
              <a:t>a) Cho hình chữ nhật ABCD có hai cạnh kề AB và BC bằng nhau. ABCD có phải là hình vuông hay không?</a:t>
            </a:r>
          </a:p>
        </p:txBody>
      </p:sp>
    </p:spTree>
    <p:extLst>
      <p:ext uri="{BB962C8B-B14F-4D97-AF65-F5344CB8AC3E}">
        <p14:creationId xmlns:p14="http://schemas.microsoft.com/office/powerpoint/2010/main" val="406005429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8299184" y="159484"/>
            <a:ext cx="736111" cy="661047"/>
          </a:xfrm>
          <a:prstGeom prst="rect">
            <a:avLst/>
          </a:prstGeom>
        </p:spPr>
      </p:pic>
      <p:sp>
        <p:nvSpPr>
          <p:cNvPr id="7" name="Rectangle 6"/>
          <p:cNvSpPr/>
          <p:nvPr/>
        </p:nvSpPr>
        <p:spPr>
          <a:xfrm>
            <a:off x="4252295" y="43283"/>
            <a:ext cx="620683" cy="369332"/>
          </a:xfrm>
          <a:prstGeom prst="rect">
            <a:avLst/>
          </a:prstGeom>
        </p:spPr>
        <p:txBody>
          <a:bodyPr wrap="none">
            <a:spAutoFit/>
          </a:bodyPr>
          <a:lstStyle/>
          <a:p>
            <a:pPr algn="ctr">
              <a:buClrTx/>
              <a:defRPr/>
            </a:pPr>
            <a:r>
              <a:rPr lang="en-US" sz="1800" b="1" i="1" u="sng" kern="1200" dirty="0">
                <a:solidFill>
                  <a:srgbClr val="C00000"/>
                </a:solidFill>
                <a:latin typeface="Arial" panose="020B0604020202020204" pitchFamily="34" charset="0"/>
                <a:ea typeface="+mn-ea"/>
              </a:rPr>
              <a:t>Giải</a:t>
            </a:r>
            <a:endParaRPr lang="en-US" sz="1800" b="1" i="1" u="sng"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5" name="Rectangle 4"/>
              <p:cNvSpPr/>
              <p:nvPr/>
            </p:nvSpPr>
            <p:spPr>
              <a:xfrm>
                <a:off x="183712" y="391349"/>
                <a:ext cx="8446952" cy="1703672"/>
              </a:xfrm>
              <a:prstGeom prst="rect">
                <a:avLst/>
              </a:prstGeom>
            </p:spPr>
            <p:txBody>
              <a:bodyPr wrap="square">
                <a:spAutoFit/>
              </a:bodyPr>
              <a:lstStyle/>
              <a:p>
                <a:pPr algn="just">
                  <a:lnSpc>
                    <a:spcPct val="150000"/>
                  </a:lnSpc>
                  <a:spcBef>
                    <a:spcPts val="100"/>
                  </a:spcBef>
                  <a:spcAft>
                    <a:spcPts val="100"/>
                  </a:spcAft>
                </a:pPr>
                <a:r>
                  <a:rPr lang="en-US" sz="1700" kern="100">
                    <a:latin typeface="+mn-lt"/>
                    <a:ea typeface="Calibri" panose="020F0502020204030204" pitchFamily="34" charset="0"/>
                    <a:cs typeface="Times New Roman" panose="02020603050405020304" pitchFamily="18" charset="0"/>
                  </a:rPr>
                  <a:t>a) Do </a:t>
                </a:r>
                <a14:m>
                  <m:oMath xmlns:m="http://schemas.openxmlformats.org/officeDocument/2006/math">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en-US" sz="1700" kern="100">
                    <a:effectLst/>
                    <a:latin typeface="+mn-lt"/>
                    <a:ea typeface="Malgun Gothic" panose="020B0503020000020004" pitchFamily="34" charset="-127"/>
                    <a:cs typeface="Times New Roman" panose="02020603050405020304" pitchFamily="18" charset="0"/>
                  </a:rPr>
                  <a:t> là hình chữ nhật nên</a:t>
                </a:r>
                <a:r>
                  <a:rPr lang="en-US" sz="1700" kern="100">
                    <a:latin typeface="+mn-lt"/>
                    <a:ea typeface="Malgun Gothic" panose="020B0503020000020004" pitchFamily="34" charset="-127"/>
                    <a:cs typeface="Times New Roman" panose="02020603050405020304" pitchFamily="18" charset="0"/>
                  </a:rPr>
                  <a:t> </a:t>
                </a:r>
                <a14:m>
                  <m:oMath xmlns:m="http://schemas.openxmlformats.org/officeDocument/2006/math">
                    <m:acc>
                      <m:accPr>
                        <m:chr m:val="̂"/>
                        <m:ctrlPr>
                          <a:rPr lang="en-US" sz="17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A</m:t>
                        </m:r>
                      </m:e>
                    </m:acc>
                    <m:r>
                      <a:rPr lang="nl-NL" sz="17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7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B</m:t>
                        </m:r>
                      </m:e>
                    </m:acc>
                    <m:r>
                      <a:rPr lang="nl-NL" sz="17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7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C</m:t>
                        </m:r>
                      </m:e>
                    </m:acc>
                    <m:r>
                      <a:rPr lang="nl-NL" sz="17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7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D</m:t>
                        </m:r>
                      </m:e>
                    </m:acc>
                    <m:r>
                      <a:rPr lang="nl-NL" sz="17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1700" i="0" kern="10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nl-NL" sz="1700" kern="100">
                    <a:effectLst/>
                    <a:latin typeface="+mn-lt"/>
                    <a:ea typeface="Malgun Gothic" panose="020B0503020000020004" pitchFamily="34" charset="-127"/>
                    <a:cs typeface="Times New Roman" panose="02020603050405020304" pitchFamily="18" charset="0"/>
                  </a:rPr>
                  <a:t> và </a:t>
                </a:r>
                <a14:m>
                  <m:oMath xmlns:m="http://schemas.openxmlformats.org/officeDocument/2006/math">
                    <m:r>
                      <m:rPr>
                        <m:sty m:val="p"/>
                      </m:rP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AB</m:t>
                    </m:r>
                    <m: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CD</m:t>
                    </m:r>
                    <m: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AD</m:t>
                    </m:r>
                    <m: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BC</m:t>
                    </m:r>
                  </m:oMath>
                </a14:m>
                <a:r>
                  <a:rPr lang="nl-NL" sz="1700" kern="100">
                    <a:effectLst/>
                    <a:latin typeface="+mn-lt"/>
                    <a:ea typeface="Malgun Gothic" panose="020B0503020000020004" pitchFamily="34" charset="-127"/>
                    <a:cs typeface="Times New Roman" panose="02020603050405020304" pitchFamily="18" charset="0"/>
                  </a:rPr>
                  <a:t>.</a:t>
                </a:r>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700" kern="100">
                    <a:effectLst/>
                    <a:latin typeface="+mn-lt"/>
                    <a:ea typeface="Calibri" panose="020F0502020204030204" pitchFamily="34" charset="0"/>
                    <a:cs typeface="Times New Roman" panose="02020603050405020304" pitchFamily="18" charset="0"/>
                  </a:rPr>
                  <a:t>Mà </a:t>
                </a:r>
                <a14:m>
                  <m:oMath xmlns:m="http://schemas.openxmlformats.org/officeDocument/2006/math">
                    <m:r>
                      <m:rPr>
                        <m:sty m:val="p"/>
                      </m:rPr>
                      <a:rPr lang="nl-NL" sz="1700" i="0" kern="100">
                        <a:effectLst/>
                        <a:latin typeface="Cambria Math" panose="02040503050406030204" pitchFamily="18" charset="0"/>
                        <a:ea typeface="Calibri" panose="020F0502020204030204" pitchFamily="34" charset="0"/>
                        <a:cs typeface="Times New Roman" panose="02020603050405020304" pitchFamily="18" charset="0"/>
                      </a:rPr>
                      <m:t>AB</m:t>
                    </m:r>
                    <m:r>
                      <a:rPr lang="nl-NL" sz="1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700" i="0" kern="100">
                        <a:effectLst/>
                        <a:latin typeface="Cambria Math" panose="02040503050406030204" pitchFamily="18" charset="0"/>
                        <a:ea typeface="Calibri" panose="020F0502020204030204" pitchFamily="34" charset="0"/>
                        <a:cs typeface="Times New Roman" panose="02020603050405020304" pitchFamily="18" charset="0"/>
                      </a:rPr>
                      <m:t>BC</m:t>
                    </m:r>
                  </m:oMath>
                </a14:m>
                <a:r>
                  <a:rPr lang="nl-NL" sz="1700" kern="100">
                    <a:effectLst/>
                    <a:latin typeface="+mn-lt"/>
                    <a:ea typeface="Malgun Gothic" panose="020B0503020000020004" pitchFamily="34" charset="-127"/>
                    <a:cs typeface="Times New Roman" panose="02020603050405020304" pitchFamily="18" charset="0"/>
                  </a:rPr>
                  <a:t> </a:t>
                </a:r>
                <a14:m>
                  <m:oMath xmlns:m="http://schemas.openxmlformats.org/officeDocument/2006/math">
                    <m:r>
                      <a:rPr lang="en-US" sz="1700" b="0" i="0" kern="100" smtClean="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AB</m:t>
                    </m:r>
                    <m: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BC</m:t>
                    </m:r>
                    <m: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CD</m:t>
                    </m:r>
                    <m: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DA</m:t>
                    </m:r>
                  </m:oMath>
                </a14:m>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700" kern="100">
                    <a:effectLst/>
                    <a:latin typeface="+mn-lt"/>
                    <a:ea typeface="Calibri" panose="020F0502020204030204" pitchFamily="34" charset="0"/>
                    <a:cs typeface="Times New Roman" panose="02020603050405020304" pitchFamily="18" charset="0"/>
                  </a:rPr>
                  <a:t>Tứ giác </a:t>
                </a:r>
                <a14:m>
                  <m:oMath xmlns:m="http://schemas.openxmlformats.org/officeDocument/2006/math">
                    <m:r>
                      <m:rPr>
                        <m:sty m:val="p"/>
                      </m:rPr>
                      <a:rPr lang="nl-NL" sz="17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nl-NL" sz="1700" kern="100">
                    <a:effectLst/>
                    <a:latin typeface="+mn-lt"/>
                    <a:ea typeface="Malgun Gothic" panose="020B0503020000020004" pitchFamily="34" charset="-127"/>
                    <a:cs typeface="Times New Roman" panose="02020603050405020304" pitchFamily="18" charset="0"/>
                  </a:rPr>
                  <a:t> có 4 góc vuông, 4 cạnh bằng nhau nên là hình vuông.</a:t>
                </a:r>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700" kern="100">
                    <a:effectLst/>
                    <a:latin typeface="+mn-lt"/>
                    <a:ea typeface="Malgun Gothic" panose="020B0503020000020004" pitchFamily="34" charset="-127"/>
                    <a:cs typeface="Times New Roman" panose="02020603050405020304" pitchFamily="18" charset="0"/>
                  </a:rPr>
                  <a:t>b)</a:t>
                </a:r>
                <a:endParaRPr lang="en-US" sz="1700" kern="100">
                  <a:effectLst/>
                  <a:latin typeface="+mn-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83712" y="391349"/>
                <a:ext cx="8446952" cy="1703672"/>
              </a:xfrm>
              <a:prstGeom prst="rect">
                <a:avLst/>
              </a:prstGeom>
              <a:blipFill>
                <a:blip r:embed="rId4"/>
                <a:stretch>
                  <a:fillRect l="-433" b="-3929"/>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147136" y="2095021"/>
            <a:ext cx="2088801" cy="238753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289969" y="1889493"/>
                <a:ext cx="6707727" cy="3244863"/>
              </a:xfrm>
              <a:prstGeom prst="rect">
                <a:avLst/>
              </a:prstGeom>
            </p:spPr>
            <p:txBody>
              <a:bodyPr wrap="square">
                <a:spAutoFit/>
              </a:bodyPr>
              <a:lstStyle/>
              <a:p>
                <a:pPr algn="just">
                  <a:lnSpc>
                    <a:spcPct val="150000"/>
                  </a:lnSpc>
                </a:pPr>
                <a:r>
                  <a:rPr lang="nl-NL" sz="1700" kern="100">
                    <a:latin typeface="+mn-lt"/>
                    <a:ea typeface="Calibri" panose="020F0502020204030204" pitchFamily="34" charset="0"/>
                    <a:cs typeface="Times New Roman" panose="02020603050405020304" pitchFamily="18" charset="0"/>
                  </a:rPr>
                  <a:t>V</a:t>
                </a:r>
                <a:r>
                  <a:rPr lang="nl-NL" sz="1700" kern="100">
                    <a:effectLst/>
                    <a:latin typeface="+mn-lt"/>
                    <a:ea typeface="Calibri" panose="020F0502020204030204" pitchFamily="34" charset="0"/>
                    <a:cs typeface="Times New Roman" panose="02020603050405020304" pitchFamily="18" charset="0"/>
                  </a:rPr>
                  <a:t>ì </a:t>
                </a:r>
                <a14:m>
                  <m:oMath xmlns:m="http://schemas.openxmlformats.org/officeDocument/2006/math">
                    <m:r>
                      <m:rPr>
                        <m:sty m:val="p"/>
                      </m:rPr>
                      <a:rPr lang="nl-NL" sz="17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nl-NL" sz="1700" kern="100">
                    <a:effectLst/>
                    <a:latin typeface="+mn-lt"/>
                    <a:ea typeface="Malgun Gothic" panose="020B0503020000020004" pitchFamily="34" charset="-127"/>
                    <a:cs typeface="Times New Roman" panose="02020603050405020304" pitchFamily="18" charset="0"/>
                  </a:rPr>
                  <a:t> là hình chữ nhật </a:t>
                </a:r>
                <a14:m>
                  <m:oMath xmlns:m="http://schemas.openxmlformats.org/officeDocument/2006/math">
                    <m:r>
                      <a:rPr lang="en-US" sz="1700" kern="100">
                        <a:latin typeface="Cambria Math" panose="02040503050406030204" pitchFamily="18" charset="0"/>
                        <a:ea typeface="Malgun Gothic" panose="020B0503020000020004" pitchFamily="34" charset="-127"/>
                        <a:cs typeface="Times New Roman" panose="02020603050405020304" pitchFamily="18" charset="0"/>
                      </a:rPr>
                      <m:t>⇒</m:t>
                    </m:r>
                  </m:oMath>
                </a14:m>
                <a:r>
                  <a:rPr lang="nl-NL" sz="1700" kern="100">
                    <a:effectLst/>
                    <a:latin typeface="+mn-lt"/>
                    <a:ea typeface="Malgun Gothic" panose="020B0503020000020004" pitchFamily="34" charset="-127"/>
                    <a:cs typeface="Times New Roman" panose="02020603050405020304" pitchFamily="18" charset="0"/>
                  </a:rPr>
                  <a:t> Hai đường chéo </a:t>
                </a:r>
                <a14:m>
                  <m:oMath xmlns:m="http://schemas.openxmlformats.org/officeDocument/2006/math">
                    <m:r>
                      <m:rPr>
                        <m:sty m:val="p"/>
                      </m:rP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AC</m:t>
                    </m:r>
                    <m: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BD</m:t>
                    </m:r>
                  </m:oMath>
                </a14:m>
                <a:r>
                  <a:rPr lang="nl-NL" sz="1700" kern="100">
                    <a:effectLst/>
                    <a:latin typeface="+mn-lt"/>
                    <a:ea typeface="Malgun Gothic" panose="020B0503020000020004" pitchFamily="34" charset="-127"/>
                    <a:cs typeface="Times New Roman" panose="02020603050405020304" pitchFamily="18" charset="0"/>
                  </a:rPr>
                  <a:t> cắt nhau tại trung điểm </a:t>
                </a:r>
                <a14:m>
                  <m:oMath xmlns:m="http://schemas.openxmlformats.org/officeDocument/2006/math">
                    <m:r>
                      <m:rPr>
                        <m:sty m:val="p"/>
                      </m:rP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O</m:t>
                    </m:r>
                  </m:oMath>
                </a14:m>
                <a:r>
                  <a:rPr lang="nl-NL" sz="1700" kern="100">
                    <a:effectLst/>
                    <a:latin typeface="+mn-lt"/>
                    <a:ea typeface="Malgun Gothic" panose="020B0503020000020004" pitchFamily="34" charset="-127"/>
                    <a:cs typeface="Times New Roman" panose="02020603050405020304" pitchFamily="18" charset="0"/>
                  </a:rPr>
                  <a:t> mỗi đường.</a:t>
                </a:r>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pPr>
                <a:r>
                  <a:rPr lang="nl-NL" sz="1700" kern="100">
                    <a:effectLst/>
                    <a:latin typeface="+mn-lt"/>
                    <a:ea typeface="Calibri" panose="020F0502020204030204" pitchFamily="34" charset="0"/>
                    <a:cs typeface="Times New Roman" panose="02020603050405020304" pitchFamily="18" charset="0"/>
                  </a:rPr>
                  <a:t>Mà </a:t>
                </a:r>
                <a14:m>
                  <m:oMath xmlns:m="http://schemas.openxmlformats.org/officeDocument/2006/math">
                    <m:r>
                      <m:rPr>
                        <m:sty m:val="p"/>
                      </m:rPr>
                      <a:rPr lang="nl-NL" sz="1700" i="0" kern="100">
                        <a:effectLst/>
                        <a:latin typeface="Cambria Math" panose="02040503050406030204" pitchFamily="18" charset="0"/>
                        <a:ea typeface="Calibri" panose="020F0502020204030204" pitchFamily="34" charset="0"/>
                        <a:cs typeface="Times New Roman" panose="02020603050405020304" pitchFamily="18" charset="0"/>
                      </a:rPr>
                      <m:t>AC</m:t>
                    </m:r>
                    <m:r>
                      <a:rPr lang="nl-NL" sz="1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1700" i="0" kern="100">
                        <a:effectLst/>
                        <a:latin typeface="Cambria Math" panose="02040503050406030204" pitchFamily="18" charset="0"/>
                        <a:ea typeface="Calibri" panose="020F0502020204030204" pitchFamily="34" charset="0"/>
                        <a:cs typeface="Times New Roman" panose="02020603050405020304" pitchFamily="18" charset="0"/>
                      </a:rPr>
                      <m:t>BD</m:t>
                    </m:r>
                  </m:oMath>
                </a14:m>
                <a:r>
                  <a:rPr lang="nl-NL" sz="1700" kern="100">
                    <a:effectLst/>
                    <a:latin typeface="+mn-lt"/>
                    <a:ea typeface="Malgun Gothic" panose="020B0503020000020004" pitchFamily="34" charset="-127"/>
                    <a:cs typeface="Times New Roman" panose="02020603050405020304" pitchFamily="18" charset="0"/>
                  </a:rPr>
                  <a:t> </a:t>
                </a:r>
                <a14:m>
                  <m:oMath xmlns:m="http://schemas.openxmlformats.org/officeDocument/2006/math">
                    <m:r>
                      <a:rPr lang="en-US" sz="1700" kern="100">
                        <a:latin typeface="Cambria Math" panose="02040503050406030204" pitchFamily="18" charset="0"/>
                        <a:ea typeface="Malgun Gothic" panose="020B0503020000020004" pitchFamily="34" charset="-127"/>
                        <a:cs typeface="Times New Roman" panose="02020603050405020304" pitchFamily="18" charset="0"/>
                      </a:rPr>
                      <m:t>⇒</m:t>
                    </m:r>
                  </m:oMath>
                </a14:m>
                <a:r>
                  <a:rPr lang="nl-NL" sz="1700" kern="100">
                    <a:effectLst/>
                    <a:latin typeface="+mn-lt"/>
                    <a:ea typeface="Malgun Gothic" panose="020B0503020000020004" pitchFamily="34" charset="-127"/>
                    <a:cs typeface="Times New Roman" panose="02020603050405020304" pitchFamily="18" charset="0"/>
                  </a:rPr>
                  <a:t> </a:t>
                </a:r>
                <a14:m>
                  <m:oMath xmlns:m="http://schemas.openxmlformats.org/officeDocument/2006/math">
                    <m:r>
                      <m:rPr>
                        <m:sty m:val="p"/>
                      </m:rPr>
                      <a:rPr lang="nl-NL" sz="1700" i="0" kern="100">
                        <a:effectLst/>
                        <a:latin typeface="Cambria Math" panose="02040503050406030204" pitchFamily="18" charset="0"/>
                        <a:ea typeface="Malgun Gothic" panose="020B0503020000020004" pitchFamily="34" charset="-127"/>
                        <a:cs typeface="Times New Roman" panose="02020603050405020304" pitchFamily="18" charset="0"/>
                      </a:rPr>
                      <m:t>AC</m:t>
                    </m:r>
                  </m:oMath>
                </a14:m>
                <a:r>
                  <a:rPr lang="nl-NL" sz="1700" kern="100">
                    <a:effectLst/>
                    <a:latin typeface="+mn-lt"/>
                    <a:ea typeface="Malgun Gothic" panose="020B0503020000020004" pitchFamily="34" charset="-127"/>
                    <a:cs typeface="Times New Roman" panose="02020603050405020304" pitchFamily="18" charset="0"/>
                  </a:rPr>
                  <a:t> là trung trực của BD</a:t>
                </a:r>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pPr>
                <a:r>
                  <a:rPr lang="en-US" sz="1700" kern="100">
                    <a:effectLst/>
                    <a:latin typeface="+mn-lt"/>
                    <a:ea typeface="Calibri" panose="020F0502020204030204" pitchFamily="34" charset="0"/>
                    <a:cs typeface="Times New Roman" panose="02020603050405020304" pitchFamily="18" charset="0"/>
                  </a:rPr>
                  <a:t>Do </a:t>
                </a:r>
                <a14:m>
                  <m:oMath xmlns:m="http://schemas.openxmlformats.org/officeDocument/2006/math">
                    <m:r>
                      <m:rPr>
                        <m:sty m:val="p"/>
                      </m:rPr>
                      <a:rPr lang="nl-NL" sz="17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en-US" sz="1700" kern="100">
                    <a:effectLst/>
                    <a:latin typeface="+mn-lt"/>
                    <a:ea typeface="Malgun Gothic" panose="020B0503020000020004" pitchFamily="34" charset="-127"/>
                    <a:cs typeface="Times New Roman" panose="02020603050405020304" pitchFamily="18" charset="0"/>
                  </a:rPr>
                  <a:t> là hình chữ nhật </a:t>
                </a:r>
              </a:p>
              <a:p>
                <a:pPr algn="just">
                  <a:lnSpc>
                    <a:spcPct val="150000"/>
                  </a:lnSpc>
                </a:pPr>
                <a14:m>
                  <m:oMath xmlns:m="http://schemas.openxmlformats.org/officeDocument/2006/math">
                    <m:r>
                      <a:rPr lang="en-US" sz="1700" kern="100">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700" kern="100">
                    <a:effectLst/>
                    <a:latin typeface="+mn-lt"/>
                    <a:ea typeface="Malgun Gothic" panose="020B0503020000020004" pitchFamily="34" charset="-127"/>
                    <a:cs typeface="Times New Roman" panose="02020603050405020304" pitchFamily="18" charset="0"/>
                  </a:rPr>
                  <a:t> </a:t>
                </a:r>
                <a14:m>
                  <m:oMath xmlns:m="http://schemas.openxmlformats.org/officeDocument/2006/math">
                    <m:acc>
                      <m:accPr>
                        <m:chr m:val="̂"/>
                        <m:ctrlPr>
                          <a:rPr lang="en-US" sz="17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A</m:t>
                        </m:r>
                      </m:e>
                    </m:acc>
                    <m: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7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B</m:t>
                        </m:r>
                      </m:e>
                    </m:acc>
                    <m: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7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C</m:t>
                        </m:r>
                      </m:e>
                    </m:acc>
                    <m: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7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D</m:t>
                        </m:r>
                      </m:e>
                    </m:acc>
                    <m: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7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90</m:t>
                        </m:r>
                      </m:e>
                      <m:sup>
                        <m:r>
                          <m:rPr>
                            <m:sty m:val="p"/>
                          </m:rP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o</m:t>
                        </m:r>
                      </m:sup>
                    </m:sSup>
                  </m:oMath>
                </a14:m>
                <a:r>
                  <a:rPr lang="en-US" sz="1700" kern="100">
                    <a:effectLst/>
                    <a:latin typeface="+mn-lt"/>
                    <a:ea typeface="Malgun Gothic" panose="020B0503020000020004" pitchFamily="34" charset="-127"/>
                    <a:cs typeface="Times New Roman" panose="02020603050405020304" pitchFamily="18" charset="0"/>
                  </a:rPr>
                  <a:t> và </a:t>
                </a:r>
                <a14:m>
                  <m:oMath xmlns:m="http://schemas.openxmlformats.org/officeDocument/2006/math">
                    <m:r>
                      <m:rPr>
                        <m:sty m:val="p"/>
                      </m:rP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AB</m:t>
                    </m:r>
                    <m: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CD</m:t>
                    </m:r>
                    <m: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AD</m:t>
                    </m:r>
                    <m: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BC</m:t>
                    </m:r>
                  </m:oMath>
                </a14:m>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pPr>
                <a:r>
                  <a:rPr lang="en-US" sz="1700" kern="100">
                    <a:effectLst/>
                    <a:latin typeface="+mn-lt"/>
                    <a:ea typeface="Calibri" panose="020F0502020204030204" pitchFamily="34" charset="0"/>
                    <a:cs typeface="Times New Roman" panose="02020603050405020304" pitchFamily="18" charset="0"/>
                  </a:rPr>
                  <a:t>Mà </a:t>
                </a:r>
                <a14:m>
                  <m:oMath xmlns:m="http://schemas.openxmlformats.org/officeDocument/2006/math">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AC</m:t>
                    </m:r>
                  </m:oMath>
                </a14:m>
                <a:r>
                  <a:rPr lang="en-US" sz="1700" kern="100">
                    <a:effectLst/>
                    <a:latin typeface="+mn-lt"/>
                    <a:ea typeface="Malgun Gothic" panose="020B0503020000020004" pitchFamily="34" charset="-127"/>
                    <a:cs typeface="Times New Roman" panose="02020603050405020304" pitchFamily="18" charset="0"/>
                  </a:rPr>
                  <a:t> là trung trực của </a:t>
                </a:r>
                <a14:m>
                  <m:oMath xmlns:m="http://schemas.openxmlformats.org/officeDocument/2006/math">
                    <m:r>
                      <m:rPr>
                        <m:sty m:val="p"/>
                      </m:rPr>
                      <a:rPr lang="en-US" sz="1700" i="0" kern="100">
                        <a:effectLst/>
                        <a:latin typeface="Cambria Math" panose="02040503050406030204" pitchFamily="18" charset="0"/>
                        <a:ea typeface="Malgun Gothic" panose="020B0503020000020004" pitchFamily="34" charset="-127"/>
                        <a:cs typeface="Times New Roman" panose="02020603050405020304" pitchFamily="18" charset="0"/>
                      </a:rPr>
                      <m:t>BD</m:t>
                    </m:r>
                  </m:oMath>
                </a14:m>
                <a:endParaRPr lang="en-US" sz="1700" i="0" kern="100">
                  <a:effectLst/>
                  <a:latin typeface="+mn-lt"/>
                  <a:ea typeface="Malgun Gothic" panose="020B0503020000020004" pitchFamily="34" charset="-127"/>
                  <a:cs typeface="Times New Roman" panose="02020603050405020304" pitchFamily="18" charset="0"/>
                </a:endParaRPr>
              </a:p>
              <a:p>
                <a:pPr algn="just">
                  <a:lnSpc>
                    <a:spcPct val="150000"/>
                  </a:lnSpc>
                </a:pPr>
                <a14:m>
                  <m:oMath xmlns:m="http://schemas.openxmlformats.org/officeDocument/2006/math">
                    <m:r>
                      <a:rPr lang="en-US" sz="1700" kern="100">
                        <a:latin typeface="Cambria Math" panose="02040503050406030204" pitchFamily="18" charset="0"/>
                        <a:ea typeface="Malgun Gothic" panose="020B0503020000020004" pitchFamily="34" charset="-127"/>
                        <a:cs typeface="Times New Roman" panose="02020603050405020304" pitchFamily="18" charset="0"/>
                      </a:rPr>
                      <m:t>⇒</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AB</m:t>
                    </m:r>
                    <m:r>
                      <a:rPr lang="en-US" sz="1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AD</m:t>
                    </m:r>
                    <m:r>
                      <a:rPr lang="en-US" sz="1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CB</m:t>
                    </m:r>
                    <m:r>
                      <a:rPr lang="en-US" sz="1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CD</m:t>
                    </m:r>
                    <m:r>
                      <a:rPr lang="en-US" sz="1700" kern="100">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700" kern="100">
                    <a:effectLst/>
                    <a:latin typeface="+mn-lt"/>
                    <a:ea typeface="Calibri" panose="020F0502020204030204" pitchFamily="34" charset="0"/>
                    <a:cs typeface="Times New Roman" panose="02020603050405020304" pitchFamily="18" charset="0"/>
                  </a:rPr>
                  <a:t> </a:t>
                </a:r>
                <a14:m>
                  <m:oMath xmlns:m="http://schemas.openxmlformats.org/officeDocument/2006/math">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AB</m:t>
                    </m:r>
                    <m:r>
                      <a:rPr lang="en-US" sz="1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BC</m:t>
                    </m:r>
                    <m:r>
                      <a:rPr lang="en-US" sz="1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CD</m:t>
                    </m:r>
                    <m:r>
                      <a:rPr lang="en-US" sz="1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DA</m:t>
                    </m:r>
                  </m:oMath>
                </a14:m>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pPr>
                <a:r>
                  <a:rPr lang="en-US" sz="1700" kern="100">
                    <a:effectLst/>
                    <a:latin typeface="+mn-lt"/>
                    <a:ea typeface="Calibri" panose="020F0502020204030204" pitchFamily="34" charset="0"/>
                    <a:cs typeface="Times New Roman" panose="02020603050405020304" pitchFamily="18" charset="0"/>
                  </a:rPr>
                  <a:t>Tứ giác </a:t>
                </a:r>
                <a14:m>
                  <m:oMath xmlns:m="http://schemas.openxmlformats.org/officeDocument/2006/math">
                    <m:r>
                      <m:rPr>
                        <m:sty m:val="p"/>
                      </m:rPr>
                      <a:rPr lang="en-US" sz="17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en-US" sz="1700" kern="100">
                    <a:effectLst/>
                    <a:latin typeface="+mn-lt"/>
                    <a:ea typeface="Malgun Gothic" panose="020B0503020000020004" pitchFamily="34" charset="-127"/>
                    <a:cs typeface="Times New Roman" panose="02020603050405020304" pitchFamily="18" charset="0"/>
                  </a:rPr>
                  <a:t> </a:t>
                </a:r>
                <a:r>
                  <a:rPr lang="en-US" sz="1700" kern="100">
                    <a:effectLst/>
                    <a:latin typeface="+mn-lt"/>
                    <a:ea typeface="Calibri" panose="020F0502020204030204" pitchFamily="34" charset="0"/>
                    <a:cs typeface="Times New Roman" panose="02020603050405020304" pitchFamily="18" charset="0"/>
                  </a:rPr>
                  <a:t>có 4 góc vuông, 4 cạnh bằng nhau nên là hình vuông</a:t>
                </a:r>
              </a:p>
            </p:txBody>
          </p:sp>
        </mc:Choice>
        <mc:Fallback xmlns="">
          <p:sp>
            <p:nvSpPr>
              <p:cNvPr id="6" name="Rectangle 5"/>
              <p:cNvSpPr>
                <a:spLocks noRot="1" noChangeAspect="1" noMove="1" noResize="1" noEditPoints="1" noAdjustHandles="1" noChangeArrowheads="1" noChangeShapeType="1" noTextEdit="1"/>
              </p:cNvSpPr>
              <p:nvPr/>
            </p:nvSpPr>
            <p:spPr>
              <a:xfrm>
                <a:off x="2289969" y="1889493"/>
                <a:ext cx="6707727" cy="3244863"/>
              </a:xfrm>
              <a:prstGeom prst="rect">
                <a:avLst/>
              </a:prstGeom>
              <a:blipFill>
                <a:blip r:embed="rId7"/>
                <a:stretch>
                  <a:fillRect l="-636" r="-545" b="-188"/>
                </a:stretch>
              </a:blipFill>
            </p:spPr>
            <p:txBody>
              <a:bodyPr/>
              <a:lstStyle/>
              <a:p>
                <a:r>
                  <a:rPr lang="en-US">
                    <a:noFill/>
                  </a:rPr>
                  <a:t> </a:t>
                </a:r>
              </a:p>
            </p:txBody>
          </p:sp>
        </mc:Fallback>
      </mc:AlternateContent>
    </p:spTree>
    <p:extLst>
      <p:ext uri="{BB962C8B-B14F-4D97-AF65-F5344CB8AC3E}">
        <p14:creationId xmlns:p14="http://schemas.microsoft.com/office/powerpoint/2010/main" val="40142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7" dur="500"/>
                                        <p:tgtEl>
                                          <p:spTgt spid="6">
                                            <p:txEl>
                                              <p:pRg st="2" end="2"/>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fade">
                                      <p:cBhvr>
                                        <p:cTn id="55" dur="500"/>
                                        <p:tgtEl>
                                          <p:spTgt spid="6">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
                                            <p:txEl>
                                              <p:pRg st="5" end="5"/>
                                            </p:txEl>
                                          </p:spTgt>
                                        </p:tgtEl>
                                        <p:attrNameLst>
                                          <p:attrName>style.visibility</p:attrName>
                                        </p:attrNameLst>
                                      </p:cBhvr>
                                      <p:to>
                                        <p:strVal val="visible"/>
                                      </p:to>
                                    </p:set>
                                    <p:animEffect transition="in" filter="wipe(left)">
                                      <p:cBhvr>
                                        <p:cTn id="60" dur="500"/>
                                        <p:tgtEl>
                                          <p:spTgt spid="6">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animEffect transition="in" filter="fade">
                                      <p:cBhvr>
                                        <p:cTn id="6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8299184" y="159484"/>
            <a:ext cx="736111" cy="661047"/>
          </a:xfrm>
          <a:prstGeom prst="rect">
            <a:avLst/>
          </a:prstGeom>
        </p:spPr>
      </p:pic>
      <p:sp>
        <p:nvSpPr>
          <p:cNvPr id="7" name="Rectangle 6"/>
          <p:cNvSpPr/>
          <p:nvPr/>
        </p:nvSpPr>
        <p:spPr>
          <a:xfrm>
            <a:off x="4371167" y="305341"/>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3114742" y="857550"/>
                <a:ext cx="5607361" cy="4066498"/>
              </a:xfrm>
              <a:prstGeom prst="rect">
                <a:avLst/>
              </a:prstGeom>
            </p:spPr>
            <p:txBody>
              <a:bodyPr wrap="square">
                <a:spAutoFit/>
              </a:bodyPr>
              <a:lstStyle/>
              <a:p>
                <a:pPr algn="just">
                  <a:lnSpc>
                    <a:spcPct val="150000"/>
                  </a:lnSpc>
                  <a:spcBef>
                    <a:spcPts val="100"/>
                  </a:spcBef>
                  <a:spcAft>
                    <a:spcPts val="100"/>
                  </a:spcAft>
                </a:pPr>
                <a:r>
                  <a:rPr lang="en-US" sz="1800" kern="100">
                    <a:effectLst/>
                    <a:ea typeface="Calibri" panose="020F0502020204030204" pitchFamily="34" charset="0"/>
                    <a:cs typeface="Times New Roman" panose="02020603050405020304" pitchFamily="18" charset="0"/>
                  </a:rPr>
                  <a:t>c) </a:t>
                </a:r>
                <a14:m>
                  <m:oMath xmlns:m="http://schemas.openxmlformats.org/officeDocument/2006/math">
                    <m:r>
                      <m:rPr>
                        <m:sty m:val="p"/>
                      </m:rPr>
                      <a:rPr lang="en-US" sz="1800" i="0" kern="100" smtClean="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en-US" sz="1800" kern="100">
                    <a:effectLst/>
                    <a:latin typeface="+mn-lt"/>
                    <a:ea typeface="Malgun Gothic" panose="020B0503020000020004" pitchFamily="34" charset="-127"/>
                    <a:cs typeface="Times New Roman" panose="02020603050405020304" pitchFamily="18" charset="0"/>
                  </a:rPr>
                  <a:t> là hình chữ nhật </a:t>
                </a:r>
              </a:p>
              <a:p>
                <a:pPr algn="just">
                  <a:lnSpc>
                    <a:spcPct val="150000"/>
                  </a:lnSpc>
                  <a:spcBef>
                    <a:spcPts val="100"/>
                  </a:spcBef>
                  <a:spcAft>
                    <a:spcPts val="100"/>
                  </a:spcAft>
                </a:pPr>
                <a14:m>
                  <m:oMath xmlns:m="http://schemas.openxmlformats.org/officeDocument/2006/math">
                    <m:r>
                      <a:rPr lang="en-US" sz="1800" b="0" i="0" kern="100" smtClean="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8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m:t>
                        </m:r>
                      </m:e>
                    </m:acc>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8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90</m:t>
                        </m:r>
                      </m:e>
                      <m:sup>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o</m:t>
                        </m:r>
                      </m:sup>
                    </m:sSup>
                  </m:oMath>
                </a14:m>
                <a:r>
                  <a:rPr lang="en-US" sz="1800" kern="100">
                    <a:effectLst/>
                    <a:latin typeface="+mn-lt"/>
                    <a:ea typeface="Malgun Gothic" panose="020B0503020000020004" pitchFamily="34" charset="-127"/>
                    <a:cs typeface="Times New Roman" panose="02020603050405020304" pitchFamily="18" charset="0"/>
                  </a:rPr>
                  <a:t> và </a:t>
                </a:r>
                <a14:m>
                  <m:oMath xmlns:m="http://schemas.openxmlformats.org/officeDocument/2006/math">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AD</m:t>
                    </m:r>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BC</m:t>
                    </m:r>
                  </m:oMath>
                </a14:m>
                <a:r>
                  <a:rPr lang="en-US" sz="1800" kern="100">
                    <a:effectLst/>
                    <a:latin typeface="+mn-lt"/>
                    <a:ea typeface="Malgun Gothic" panose="020B0503020000020004" pitchFamily="34" charset="-127"/>
                    <a:cs typeface="Times New Roman" panose="02020603050405020304" pitchFamily="18" charset="0"/>
                  </a:rPr>
                  <a:t> </a:t>
                </a:r>
                <a14:m>
                  <m:oMath xmlns:m="http://schemas.openxmlformats.org/officeDocument/2006/math">
                    <m:r>
                      <a:rPr lang="en-US" sz="1800" kern="100">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kern="100">
                    <a:effectLst/>
                    <a:latin typeface="+mn-lt"/>
                    <a:ea typeface="Malgun Gothic" panose="020B0503020000020004" pitchFamily="34" charset="-127"/>
                    <a:cs typeface="Times New Roman" panose="02020603050405020304" pitchFamily="18" charset="0"/>
                  </a:rPr>
                  <a:t> </a:t>
                </a:r>
                <a14:m>
                  <m:oMath xmlns:m="http://schemas.openxmlformats.org/officeDocument/2006/math">
                    <m:acc>
                      <m:accPr>
                        <m:chr m:val="̂"/>
                        <m:ctrlPr>
                          <a:rPr lang="en-US" sz="18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DAC</m:t>
                        </m:r>
                      </m:e>
                    </m:acc>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8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BCA</m:t>
                        </m:r>
                      </m:e>
                    </m:acc>
                  </m:oMath>
                </a14:m>
                <a:r>
                  <a:rPr lang="en-US" sz="1800" kern="100">
                    <a:effectLst/>
                    <a:latin typeface="+mn-lt"/>
                    <a:ea typeface="Malgun Gothic" panose="020B0503020000020004" pitchFamily="34" charset="-127"/>
                    <a:cs typeface="Times New Roman" panose="02020603050405020304" pitchFamily="18" charset="0"/>
                  </a:rPr>
                  <a:t> (so le trong).</a:t>
                </a:r>
                <a:endParaRPr lang="en-US" sz="1800" kern="1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800" kern="100">
                    <a:effectLst/>
                    <a:latin typeface="+mn-lt"/>
                    <a:ea typeface="Malgun Gothic" panose="020B0503020000020004" pitchFamily="34" charset="-127"/>
                    <a:cs typeface="Times New Roman" panose="02020603050405020304" pitchFamily="18" charset="0"/>
                  </a:rPr>
                  <a:t>Có </a:t>
                </a:r>
                <a14:m>
                  <m:oMath xmlns:m="http://schemas.openxmlformats.org/officeDocument/2006/math">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AC</m:t>
                    </m:r>
                  </m:oMath>
                </a14:m>
                <a:r>
                  <a:rPr lang="en-US" sz="1800" kern="100">
                    <a:effectLst/>
                    <a:latin typeface="+mn-lt"/>
                    <a:ea typeface="Malgun Gothic" panose="020B0503020000020004" pitchFamily="34" charset="-127"/>
                    <a:cs typeface="Times New Roman" panose="02020603050405020304" pitchFamily="18" charset="0"/>
                  </a:rPr>
                  <a:t> là tia phân giác của </a:t>
                </a:r>
                <a14:m>
                  <m:oMath xmlns:m="http://schemas.openxmlformats.org/officeDocument/2006/math">
                    <m:acc>
                      <m:accPr>
                        <m:chr m:val="̂"/>
                        <m:ctrlPr>
                          <a:rPr lang="en-US" sz="18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DAB</m:t>
                        </m:r>
                      </m:e>
                    </m:acc>
                  </m:oMath>
                </a14:m>
                <a:r>
                  <a:rPr lang="en-US" sz="1800" kern="100">
                    <a:effectLst/>
                    <a:latin typeface="+mn-lt"/>
                    <a:ea typeface="Malgun Gothic" panose="020B0503020000020004" pitchFamily="34" charset="-127"/>
                    <a:cs typeface="Times New Roman" panose="02020603050405020304" pitchFamily="18" charset="0"/>
                  </a:rPr>
                  <a:t> </a:t>
                </a:r>
                <a14:m>
                  <m:oMath xmlns:m="http://schemas.openxmlformats.org/officeDocument/2006/math">
                    <m:r>
                      <a:rPr lang="en-US" sz="1800" kern="100">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kern="100">
                    <a:effectLst/>
                    <a:latin typeface="+mn-lt"/>
                    <a:ea typeface="Malgun Gothic" panose="020B0503020000020004" pitchFamily="34" charset="-127"/>
                    <a:cs typeface="Times New Roman" panose="02020603050405020304" pitchFamily="18" charset="0"/>
                  </a:rPr>
                  <a:t> </a:t>
                </a:r>
                <a14:m>
                  <m:oMath xmlns:m="http://schemas.openxmlformats.org/officeDocument/2006/math">
                    <m:acc>
                      <m:accPr>
                        <m:chr m:val="̂"/>
                        <m:ctrlPr>
                          <a:rPr lang="en-US" sz="18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DAC</m:t>
                        </m:r>
                      </m:e>
                    </m:acc>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8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BAC</m:t>
                        </m:r>
                      </m:e>
                    </m:acc>
                  </m:oMath>
                </a14:m>
                <a:endParaRPr lang="en-US" sz="1800" kern="1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1800" kern="100">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kern="100">
                    <a:effectLst/>
                    <a:latin typeface="+mn-lt"/>
                    <a:ea typeface="Malgun Gothic" panose="020B0503020000020004" pitchFamily="34" charset="-127"/>
                    <a:cs typeface="Times New Roman" panose="02020603050405020304" pitchFamily="18" charset="0"/>
                  </a:rPr>
                  <a:t> </a:t>
                </a:r>
                <a14:m>
                  <m:oMath xmlns:m="http://schemas.openxmlformats.org/officeDocument/2006/math">
                    <m:acc>
                      <m:accPr>
                        <m:chr m:val="̂"/>
                        <m:ctrlPr>
                          <a:rPr lang="en-US" sz="18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BAC</m:t>
                        </m:r>
                      </m:e>
                    </m:acc>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8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BCA</m:t>
                        </m:r>
                      </m:e>
                    </m:acc>
                  </m:oMath>
                </a14:m>
                <a:r>
                  <a:rPr lang="en-US" sz="1800" kern="100">
                    <a:effectLst/>
                    <a:latin typeface="+mn-lt"/>
                    <a:ea typeface="Malgun Gothic" panose="020B0503020000020004" pitchFamily="34" charset="-127"/>
                    <a:cs typeface="Times New Roman" panose="02020603050405020304" pitchFamily="18" charset="0"/>
                  </a:rPr>
                  <a:t>.</a:t>
                </a:r>
                <a:endParaRPr lang="en-US" sz="1800" kern="1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ABC</m:t>
                    </m:r>
                  </m:oMath>
                </a14:m>
                <a:r>
                  <a:rPr lang="en-US" sz="1800" kern="100">
                    <a:effectLst/>
                    <a:latin typeface="+mn-lt"/>
                    <a:ea typeface="Malgun Gothic" panose="020B0503020000020004" pitchFamily="34" charset="-127"/>
                    <a:cs typeface="Times New Roman" panose="02020603050405020304" pitchFamily="18" charset="0"/>
                  </a:rPr>
                  <a:t> vuông tại </a:t>
                </a:r>
                <a14:m>
                  <m:oMath xmlns:m="http://schemas.openxmlformats.org/officeDocument/2006/math">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m:t>
                    </m:r>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kern="100">
                    <a:effectLst/>
                    <a:latin typeface="+mn-lt"/>
                    <a:ea typeface="Malgun Gothic" panose="020B0503020000020004" pitchFamily="34" charset="-127"/>
                    <a:cs typeface="Times New Roman" panose="02020603050405020304" pitchFamily="18" charset="0"/>
                  </a:rPr>
                  <a:t> có </a:t>
                </a:r>
                <a14:m>
                  <m:oMath xmlns:m="http://schemas.openxmlformats.org/officeDocument/2006/math">
                    <m:acc>
                      <m:accPr>
                        <m:chr m:val="̂"/>
                        <m:ctrlPr>
                          <a:rPr lang="en-US" sz="18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BAC</m:t>
                        </m:r>
                      </m:e>
                    </m:acc>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8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BCA</m:t>
                        </m:r>
                      </m:e>
                    </m:acc>
                  </m:oMath>
                </a14:m>
                <a:r>
                  <a:rPr lang="en-US" sz="1800" kern="100">
                    <a:effectLst/>
                    <a:latin typeface="+mn-lt"/>
                    <a:ea typeface="Malgun Gothic" panose="020B0503020000020004" pitchFamily="34" charset="-127"/>
                    <a:cs typeface="Times New Roman" panose="02020603050405020304" pitchFamily="18" charset="0"/>
                  </a:rPr>
                  <a:t> </a:t>
                </a:r>
                <a:endParaRPr lang="en-US" sz="1800" kern="1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1800" kern="100">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kern="100">
                    <a:effectLst/>
                    <a:latin typeface="+mn-lt"/>
                    <a:ea typeface="Malgun Gothic" panose="020B0503020000020004" pitchFamily="34" charset="-127"/>
                    <a:cs typeface="Times New Roman" panose="02020603050405020304" pitchFamily="18" charset="0"/>
                  </a:rPr>
                  <a:t> </a:t>
                </a:r>
                <a14:m>
                  <m:oMath xmlns:m="http://schemas.openxmlformats.org/officeDocument/2006/math">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ABC</m:t>
                    </m:r>
                  </m:oMath>
                </a14:m>
                <a:r>
                  <a:rPr lang="en-US" sz="1800" kern="100">
                    <a:effectLst/>
                    <a:latin typeface="+mn-lt"/>
                    <a:ea typeface="Malgun Gothic" panose="020B0503020000020004" pitchFamily="34" charset="-127"/>
                    <a:cs typeface="Times New Roman" panose="02020603050405020304" pitchFamily="18" charset="0"/>
                  </a:rPr>
                  <a:t> vuông cân tại </a:t>
                </a:r>
                <a14:m>
                  <m:oMath xmlns:m="http://schemas.openxmlformats.org/officeDocument/2006/math">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m:t>
                    </m:r>
                  </m:oMath>
                </a14:m>
                <a:r>
                  <a:rPr lang="en-US" sz="1800" kern="100">
                    <a:effectLst/>
                    <a:latin typeface="+mn-lt"/>
                    <a:ea typeface="Malgun Gothic" panose="020B0503020000020004" pitchFamily="34" charset="-127"/>
                    <a:cs typeface="Times New Roman" panose="02020603050405020304" pitchFamily="18" charset="0"/>
                  </a:rPr>
                  <a:t>.</a:t>
                </a:r>
                <a:endParaRPr lang="en-US" sz="1800" kern="1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800" kern="100">
                    <a:effectLst/>
                    <a:latin typeface="+mn-lt"/>
                    <a:ea typeface="Malgun Gothic" panose="020B0503020000020004" pitchFamily="34" charset="-127"/>
                    <a:cs typeface="Times New Roman" panose="02020603050405020304" pitchFamily="18" charset="0"/>
                  </a:rPr>
                  <a:t>Do </a:t>
                </a:r>
                <a14:m>
                  <m:oMath xmlns:m="http://schemas.openxmlformats.org/officeDocument/2006/math">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ABC</m:t>
                    </m:r>
                  </m:oMath>
                </a14:m>
                <a:r>
                  <a:rPr lang="en-US" sz="1800" kern="100">
                    <a:effectLst/>
                    <a:latin typeface="+mn-lt"/>
                    <a:ea typeface="Malgun Gothic" panose="020B0503020000020004" pitchFamily="34" charset="-127"/>
                    <a:cs typeface="Times New Roman" panose="02020603050405020304" pitchFamily="18" charset="0"/>
                  </a:rPr>
                  <a:t> vuông cân tại </a:t>
                </a:r>
                <a14:m>
                  <m:oMath xmlns:m="http://schemas.openxmlformats.org/officeDocument/2006/math">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m:t>
                    </m:r>
                  </m:oMath>
                </a14:m>
                <a:r>
                  <a:rPr lang="en-US" sz="1800" kern="100">
                    <a:effectLst/>
                    <a:latin typeface="+mn-lt"/>
                    <a:ea typeface="Malgun Gothic" panose="020B0503020000020004" pitchFamily="34" charset="-127"/>
                    <a:cs typeface="Times New Roman" panose="02020603050405020304" pitchFamily="18" charset="0"/>
                  </a:rPr>
                  <a:t> nên </a:t>
                </a:r>
                <a14:m>
                  <m:oMath xmlns:m="http://schemas.openxmlformats.org/officeDocument/2006/math">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BA</m:t>
                    </m:r>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BC</m:t>
                    </m:r>
                  </m:oMath>
                </a14:m>
                <a:endParaRPr lang="en-US" sz="1800" kern="1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800" kern="100">
                    <a:effectLst/>
                    <a:latin typeface="+mn-lt"/>
                    <a:ea typeface="Malgun Gothic" panose="020B0503020000020004" pitchFamily="34" charset="-127"/>
                    <a:cs typeface="Times New Roman" panose="02020603050405020304" pitchFamily="18" charset="0"/>
                  </a:rPr>
                  <a:t>Theo kết quả câu a, hình chữ nhật </a:t>
                </a:r>
                <a14:m>
                  <m:oMath xmlns:m="http://schemas.openxmlformats.org/officeDocument/2006/math">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ABCD</m:t>
                    </m:r>
                  </m:oMath>
                </a14:m>
                <a:r>
                  <a:rPr lang="en-US" sz="1800" kern="100">
                    <a:effectLst/>
                    <a:latin typeface="+mn-lt"/>
                    <a:ea typeface="Malgun Gothic" panose="020B0503020000020004" pitchFamily="34" charset="-127"/>
                    <a:cs typeface="Times New Roman" panose="02020603050405020304" pitchFamily="18" charset="0"/>
                  </a:rPr>
                  <a:t> có hai cạnh kề </a:t>
                </a:r>
                <a14:m>
                  <m:oMath xmlns:m="http://schemas.openxmlformats.org/officeDocument/2006/math">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BA</m:t>
                    </m:r>
                    <m: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1800" kern="100">
                    <a:effectLst/>
                    <a:latin typeface="+mn-lt"/>
                    <a:ea typeface="Malgun Gothic" panose="020B0503020000020004" pitchFamily="34" charset="-127"/>
                    <a:cs typeface="Times New Roman" panose="02020603050405020304" pitchFamily="18" charset="0"/>
                  </a:rPr>
                  <a:t>và </a:t>
                </a:r>
                <a14:m>
                  <m:oMath xmlns:m="http://schemas.openxmlformats.org/officeDocument/2006/math">
                    <m:r>
                      <m:rPr>
                        <m:sty m:val="p"/>
                      </m:rPr>
                      <a:rPr lang="en-US" sz="1800" i="0" kern="100">
                        <a:effectLst/>
                        <a:latin typeface="Cambria Math" panose="02040503050406030204" pitchFamily="18" charset="0"/>
                        <a:ea typeface="Malgun Gothic" panose="020B0503020000020004" pitchFamily="34" charset="-127"/>
                        <a:cs typeface="Times New Roman" panose="02020603050405020304" pitchFamily="18" charset="0"/>
                      </a:rPr>
                      <m:t>BC</m:t>
                    </m:r>
                  </m:oMath>
                </a14:m>
                <a:r>
                  <a:rPr lang="en-US" sz="1800" kern="100">
                    <a:effectLst/>
                    <a:latin typeface="+mn-lt"/>
                    <a:ea typeface="Malgun Gothic" panose="020B0503020000020004" pitchFamily="34" charset="-127"/>
                    <a:cs typeface="Times New Roman" panose="02020603050405020304" pitchFamily="18" charset="0"/>
                  </a:rPr>
                  <a:t> bằng nhau nên là hình vuông.</a:t>
                </a:r>
                <a:endParaRPr lang="en-US" sz="1800" kern="100">
                  <a:latin typeface="+mn-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114742" y="857550"/>
                <a:ext cx="5607361" cy="4066498"/>
              </a:xfrm>
              <a:prstGeom prst="rect">
                <a:avLst/>
              </a:prstGeom>
              <a:blipFill>
                <a:blip r:embed="rId4"/>
                <a:stretch>
                  <a:fillRect l="-978" r="-870" b="-300"/>
                </a:stretch>
              </a:blipFill>
            </p:spPr>
            <p:txBody>
              <a:bodyPr/>
              <a:lstStyle/>
              <a:p>
                <a:r>
                  <a:rPr lang="en-US">
                    <a:noFill/>
                  </a:rPr>
                  <a:t> </a:t>
                </a:r>
              </a:p>
            </p:txBody>
          </p:sp>
        </mc:Fallback>
      </mc:AlternateContent>
      <p:grpSp>
        <p:nvGrpSpPr>
          <p:cNvPr id="4" name="Group 3"/>
          <p:cNvGrpSpPr/>
          <p:nvPr/>
        </p:nvGrpSpPr>
        <p:grpSpPr>
          <a:xfrm>
            <a:off x="418655" y="1003411"/>
            <a:ext cx="2428665" cy="2157555"/>
            <a:chOff x="1809816" y="412615"/>
            <a:chExt cx="2428665" cy="2157555"/>
          </a:xfrm>
        </p:grpSpPr>
        <p:grpSp>
          <p:nvGrpSpPr>
            <p:cNvPr id="8" name="Group 7"/>
            <p:cNvGrpSpPr/>
            <p:nvPr/>
          </p:nvGrpSpPr>
          <p:grpSpPr>
            <a:xfrm>
              <a:off x="1809816" y="412615"/>
              <a:ext cx="2428665" cy="2157555"/>
              <a:chOff x="913096" y="2589967"/>
              <a:chExt cx="2428665" cy="2157555"/>
            </a:xfrm>
          </p:grpSpPr>
          <p:sp>
            <p:nvSpPr>
              <p:cNvPr id="10" name="TextBox 9"/>
              <p:cNvSpPr txBox="1"/>
              <p:nvPr/>
            </p:nvSpPr>
            <p:spPr>
              <a:xfrm>
                <a:off x="2834630" y="2589967"/>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i="0" u="none" strike="noStrike" kern="0" cap="none" spc="0" normalizeH="0" baseline="0" noProof="0">
                    <a:ln>
                      <a:noFill/>
                    </a:ln>
                    <a:solidFill>
                      <a:schemeClr val="tx1"/>
                    </a:solidFill>
                    <a:effectLst/>
                    <a:uLnTx/>
                    <a:uFillTx/>
                    <a:latin typeface="Arial"/>
                    <a:cs typeface="Arial"/>
                    <a:sym typeface="Arial"/>
                  </a:rPr>
                  <a:t>B</a:t>
                </a:r>
              </a:p>
            </p:txBody>
          </p:sp>
          <p:sp>
            <p:nvSpPr>
              <p:cNvPr id="11" name="TextBox 10"/>
              <p:cNvSpPr txBox="1"/>
              <p:nvPr/>
            </p:nvSpPr>
            <p:spPr>
              <a:xfrm>
                <a:off x="1003111" y="2609303"/>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i="0" u="none" strike="noStrike" kern="0" cap="none" spc="0" normalizeH="0" baseline="0" noProof="0">
                    <a:ln>
                      <a:noFill/>
                    </a:ln>
                    <a:solidFill>
                      <a:schemeClr val="tx1"/>
                    </a:solidFill>
                    <a:effectLst/>
                    <a:uLnTx/>
                    <a:uFillTx/>
                    <a:latin typeface="Arial"/>
                    <a:cs typeface="Arial"/>
                    <a:sym typeface="Arial"/>
                  </a:rPr>
                  <a:t>A</a:t>
                </a:r>
              </a:p>
            </p:txBody>
          </p:sp>
          <p:sp>
            <p:nvSpPr>
              <p:cNvPr id="12" name="TextBox 11"/>
              <p:cNvSpPr txBox="1"/>
              <p:nvPr/>
            </p:nvSpPr>
            <p:spPr>
              <a:xfrm>
                <a:off x="2896488" y="4378190"/>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i="0" u="none" strike="noStrike" kern="0" cap="none" spc="0" normalizeH="0" baseline="0" noProof="0">
                    <a:ln>
                      <a:noFill/>
                    </a:ln>
                    <a:solidFill>
                      <a:schemeClr val="tx1"/>
                    </a:solidFill>
                    <a:effectLst/>
                    <a:uLnTx/>
                    <a:uFillTx/>
                    <a:latin typeface="Arial"/>
                    <a:cs typeface="Arial"/>
                    <a:sym typeface="Arial"/>
                  </a:rPr>
                  <a:t>C</a:t>
                </a:r>
              </a:p>
            </p:txBody>
          </p:sp>
          <p:sp>
            <p:nvSpPr>
              <p:cNvPr id="13" name="TextBox 12"/>
              <p:cNvSpPr txBox="1"/>
              <p:nvPr/>
            </p:nvSpPr>
            <p:spPr>
              <a:xfrm>
                <a:off x="913096" y="4366298"/>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i="0" u="none" strike="noStrike" kern="0" cap="none" spc="0" normalizeH="0" baseline="0" noProof="0">
                    <a:ln>
                      <a:noFill/>
                    </a:ln>
                    <a:solidFill>
                      <a:schemeClr val="tx1"/>
                    </a:solidFill>
                    <a:effectLst/>
                    <a:uLnTx/>
                    <a:uFillTx/>
                    <a:latin typeface="Arial"/>
                    <a:cs typeface="Arial"/>
                    <a:sym typeface="Arial"/>
                  </a:rPr>
                  <a:t>D</a:t>
                </a:r>
              </a:p>
            </p:txBody>
          </p:sp>
          <p:sp>
            <p:nvSpPr>
              <p:cNvPr id="14" name="Rectangle 13"/>
              <p:cNvSpPr/>
              <p:nvPr/>
            </p:nvSpPr>
            <p:spPr>
              <a:xfrm>
                <a:off x="1249667" y="2970056"/>
                <a:ext cx="1669556" cy="1543875"/>
              </a:xfrm>
              <a:prstGeom prst="rect">
                <a:avLst/>
              </a:prstGeom>
              <a:noFill/>
              <a:ln w="19050">
                <a:solidFill>
                  <a:srgbClr val="0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4"/>
                  </a:solidFill>
                </a:endParaRPr>
              </a:p>
            </p:txBody>
          </p:sp>
          <p:sp>
            <p:nvSpPr>
              <p:cNvPr id="15" name="Rectangle 14"/>
              <p:cNvSpPr/>
              <p:nvPr/>
            </p:nvSpPr>
            <p:spPr>
              <a:xfrm>
                <a:off x="1249667" y="2974727"/>
                <a:ext cx="198717" cy="186596"/>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49667" y="4327335"/>
                <a:ext cx="198717" cy="186596"/>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720506" y="2971111"/>
                <a:ext cx="198717" cy="186596"/>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20506" y="4331670"/>
                <a:ext cx="198717" cy="186596"/>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249667" y="2965721"/>
                <a:ext cx="1669556" cy="15482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 name="Arc 2"/>
            <p:cNvSpPr/>
            <p:nvPr/>
          </p:nvSpPr>
          <p:spPr>
            <a:xfrm rot="8673351" flipH="1">
              <a:off x="2139489" y="787304"/>
              <a:ext cx="438858" cy="315172"/>
            </a:xfrm>
            <a:prstGeom prst="arc">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10225483" flipH="1">
              <a:off x="1857777" y="811369"/>
              <a:ext cx="558931" cy="379263"/>
            </a:xfrm>
            <a:prstGeom prst="arc">
              <a:avLst>
                <a:gd name="adj1" fmla="val 16038751"/>
                <a:gd name="adj2" fmla="val 20682583"/>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728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down)">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wipe(left)">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4" name="Google Shape;284;p25"/>
          <p:cNvGrpSpPr/>
          <p:nvPr/>
        </p:nvGrpSpPr>
        <p:grpSpPr>
          <a:xfrm rot="-9900033">
            <a:off x="7827903" y="3933911"/>
            <a:ext cx="1199147" cy="1021902"/>
            <a:chOff x="1549550" y="921575"/>
            <a:chExt cx="428425" cy="365100"/>
          </a:xfrm>
        </p:grpSpPr>
        <p:sp>
          <p:nvSpPr>
            <p:cNvPr id="285" name="Google Shape;285;p25"/>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5"/>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5"/>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25"/>
          <p:cNvSpPr/>
          <p:nvPr/>
        </p:nvSpPr>
        <p:spPr>
          <a:xfrm>
            <a:off x="8603311" y="317527"/>
            <a:ext cx="254442" cy="231113"/>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205244" y="4444862"/>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itle 2"/>
          <p:cNvSpPr>
            <a:spLocks noGrp="1"/>
          </p:cNvSpPr>
          <p:nvPr>
            <p:ph type="title"/>
          </p:nvPr>
        </p:nvSpPr>
        <p:spPr>
          <a:xfrm>
            <a:off x="629916" y="129577"/>
            <a:ext cx="3128431" cy="375900"/>
          </a:xfrm>
        </p:spPr>
        <p:txBody>
          <a:bodyPr/>
          <a:lstStyle/>
          <a:p>
            <a:r>
              <a:rPr lang="en-US" sz="3200" b="1" dirty="0">
                <a:solidFill>
                  <a:schemeClr val="bg1">
                    <a:lumMod val="50000"/>
                  </a:schemeClr>
                </a:solidFill>
                <a:latin typeface="+mn-lt"/>
              </a:rPr>
              <a:t>KHỞI ĐỘNG</a:t>
            </a:r>
          </a:p>
        </p:txBody>
      </p:sp>
      <p:sp>
        <p:nvSpPr>
          <p:cNvPr id="22" name="Rectangle 21"/>
          <p:cNvSpPr/>
          <p:nvPr/>
        </p:nvSpPr>
        <p:spPr>
          <a:xfrm>
            <a:off x="629916" y="882985"/>
            <a:ext cx="7902293" cy="496996"/>
          </a:xfrm>
          <a:prstGeom prst="rect">
            <a:avLst/>
          </a:prstGeom>
        </p:spPr>
        <p:txBody>
          <a:bodyPr wrap="square">
            <a:spAutoFit/>
          </a:bodyPr>
          <a:lstStyle/>
          <a:p>
            <a:pPr algn="just">
              <a:lnSpc>
                <a:spcPct val="150000"/>
              </a:lnSpc>
            </a:pPr>
            <a:r>
              <a:rPr lang="vi-VN" sz="2000">
                <a:latin typeface="+mn-lt"/>
                <a:ea typeface="Arial" panose="020B0604020202020204" pitchFamily="34" charset="0"/>
                <a:cs typeface="Times New Roman" panose="02020603050405020304" pitchFamily="18" charset="0"/>
              </a:rPr>
              <a:t>Một họa tiết và hoa văn trên thổ cẩm (Hình 64) có dạng hình vuông.</a:t>
            </a:r>
            <a:endParaRPr lang="en-US" sz="2000" dirty="0">
              <a:effectLst/>
              <a:latin typeface="+mn-lt"/>
              <a:ea typeface="Arial" panose="020B0604020202020204" pitchFamily="34" charset="0"/>
              <a:cs typeface="Times New Roman" panose="02020603050405020304" pitchFamily="18" charset="0"/>
            </a:endParaRPr>
          </a:p>
        </p:txBody>
      </p:sp>
      <p:sp>
        <p:nvSpPr>
          <p:cNvPr id="3" name="Rectangle 2"/>
          <p:cNvSpPr/>
          <p:nvPr/>
        </p:nvSpPr>
        <p:spPr>
          <a:xfrm>
            <a:off x="3958195" y="1673983"/>
            <a:ext cx="4369242" cy="1477328"/>
          </a:xfrm>
          <a:prstGeom prst="rect">
            <a:avLst/>
          </a:prstGeom>
        </p:spPr>
        <p:txBody>
          <a:bodyPr wrap="square">
            <a:spAutoFit/>
          </a:bodyPr>
          <a:lstStyle/>
          <a:p>
            <a:pPr algn="just">
              <a:lnSpc>
                <a:spcPct val="150000"/>
              </a:lnSpc>
              <a:spcBef>
                <a:spcPts val="100"/>
              </a:spcBef>
              <a:spcAft>
                <a:spcPts val="100"/>
              </a:spcAft>
            </a:pPr>
            <a:r>
              <a:rPr lang="da-DK" sz="2000" i="1" kern="100">
                <a:latin typeface="+mn-lt"/>
                <a:ea typeface="Calibri" panose="020F0502020204030204" pitchFamily="34" charset="0"/>
                <a:cs typeface="Times New Roman" panose="02020603050405020304" pitchFamily="18" charset="0"/>
              </a:rPr>
              <a:t>Hình vuông có những tính chất gì? Có những dấu hiệu nào để nhận biết một hình chữ nhật là hình vuông.</a:t>
            </a:r>
            <a:endParaRPr lang="en-US" sz="2000" kern="100">
              <a:effectLst/>
              <a:latin typeface="+mn-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84612" y="1598044"/>
            <a:ext cx="3245017" cy="31878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a:off x="5720100" y="-132300"/>
            <a:ext cx="3423900" cy="264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9" name="Rectangle 8"/>
          <p:cNvSpPr/>
          <p:nvPr/>
        </p:nvSpPr>
        <p:spPr>
          <a:xfrm>
            <a:off x="388330" y="343839"/>
            <a:ext cx="3563797" cy="477054"/>
          </a:xfrm>
          <a:prstGeom prst="rect">
            <a:avLst/>
          </a:prstGeom>
        </p:spPr>
        <p:txBody>
          <a:bodyPr wrap="none">
            <a:spAutoFit/>
          </a:bodyPr>
          <a:lstStyle/>
          <a:p>
            <a:pPr lvl="0" algn="ctr">
              <a:buClrTx/>
              <a:defRPr/>
            </a:pPr>
            <a:r>
              <a:rPr lang="en-US" sz="2500" b="1" kern="1200">
                <a:solidFill>
                  <a:srgbClr val="C00000"/>
                </a:solidFill>
                <a:latin typeface="Arial" panose="020B0604020202020204" pitchFamily="34" charset="0"/>
                <a:ea typeface="+mn-ea"/>
                <a:cs typeface="Arial" panose="020B0604020202020204" pitchFamily="34" charset="0"/>
              </a:rPr>
              <a:t>DẤU HIỆU NHẬN BIẾT</a:t>
            </a:r>
            <a:endParaRPr lang="en-US" sz="2500" b="1" kern="1200" dirty="0">
              <a:solidFill>
                <a:srgbClr val="C00000"/>
              </a:solidFill>
              <a:latin typeface="Arial" panose="020B0604020202020204" pitchFamily="34" charset="0"/>
              <a:ea typeface="+mn-ea"/>
              <a:cs typeface="Arial" panose="020B0604020202020204" pitchFamily="34" charset="0"/>
            </a:endParaRPr>
          </a:p>
        </p:txBody>
      </p:sp>
      <p:grpSp>
        <p:nvGrpSpPr>
          <p:cNvPr id="5" name="Group 4"/>
          <p:cNvGrpSpPr/>
          <p:nvPr/>
        </p:nvGrpSpPr>
        <p:grpSpPr>
          <a:xfrm>
            <a:off x="461482" y="1114666"/>
            <a:ext cx="8345997" cy="3297693"/>
            <a:chOff x="798003" y="1317922"/>
            <a:chExt cx="7869157" cy="2097764"/>
          </a:xfrm>
        </p:grpSpPr>
        <p:grpSp>
          <p:nvGrpSpPr>
            <p:cNvPr id="4" name="Group 3"/>
            <p:cNvGrpSpPr/>
            <p:nvPr/>
          </p:nvGrpSpPr>
          <p:grpSpPr>
            <a:xfrm>
              <a:off x="798003" y="1317922"/>
              <a:ext cx="7869157" cy="2097764"/>
              <a:chOff x="1329707" y="1322092"/>
              <a:chExt cx="3423939" cy="2371539"/>
            </a:xfrm>
          </p:grpSpPr>
          <p:sp>
            <p:nvSpPr>
              <p:cNvPr id="388"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Rectangle 2"/>
            <p:cNvSpPr/>
            <p:nvPr/>
          </p:nvSpPr>
          <p:spPr>
            <a:xfrm>
              <a:off x="1046292" y="1369265"/>
              <a:ext cx="7336065" cy="2023124"/>
            </a:xfrm>
            <a:prstGeom prst="rect">
              <a:avLst/>
            </a:prstGeom>
          </p:spPr>
          <p:txBody>
            <a:bodyPr wrap="square">
              <a:spAutoFit/>
            </a:bodyPr>
            <a:lstStyle/>
            <a:p>
              <a:pPr marL="342900" lvl="0" indent="-342900" algn="just">
                <a:spcBef>
                  <a:spcPts val="600"/>
                </a:spcBef>
                <a:spcAft>
                  <a:spcPts val="800"/>
                </a:spcAft>
                <a:buFont typeface="Wingdings" panose="05000000000000000000" pitchFamily="2" charset="2"/>
                <a:buChar char="§"/>
              </a:pPr>
              <a:r>
                <a:rPr lang="vi-VN" sz="2200" dirty="0">
                  <a:ea typeface="Arial" panose="020B0604020202020204" pitchFamily="34" charset="0"/>
                  <a:cs typeface="Times New Roman" panose="02020603050405020304" pitchFamily="18" charset="0"/>
                </a:rPr>
                <a:t>Hình chữ nhật có hai cạnh kề bằng nhau là hình vuông.</a:t>
              </a:r>
              <a:endParaRPr lang="en-US" sz="2200" dirty="0">
                <a:ea typeface="Arial" panose="020B0604020202020204" pitchFamily="34" charset="0"/>
                <a:cs typeface="Times New Roman" panose="02020603050405020304" pitchFamily="18" charset="0"/>
              </a:endParaRPr>
            </a:p>
            <a:p>
              <a:pPr marL="342900" lvl="0" indent="-342900" algn="just">
                <a:spcBef>
                  <a:spcPts val="600"/>
                </a:spcBef>
                <a:spcAft>
                  <a:spcPts val="800"/>
                </a:spcAft>
                <a:buFont typeface="Wingdings" panose="05000000000000000000" pitchFamily="2" charset="2"/>
                <a:buChar char="§"/>
              </a:pPr>
              <a:r>
                <a:rPr lang="vi-VN" sz="2200" dirty="0">
                  <a:ea typeface="Arial" panose="020B0604020202020204" pitchFamily="34" charset="0"/>
                  <a:cs typeface="Times New Roman" panose="02020603050405020304" pitchFamily="18" charset="0"/>
                </a:rPr>
                <a:t>Hình chữ nhật có hai đường chéo vuông góc với nhau là hình vuông.</a:t>
              </a:r>
              <a:endParaRPr lang="en-US" sz="2200" dirty="0">
                <a:ea typeface="Arial" panose="020B0604020202020204" pitchFamily="34" charset="0"/>
                <a:cs typeface="Times New Roman" panose="02020603050405020304" pitchFamily="18" charset="0"/>
              </a:endParaRPr>
            </a:p>
            <a:p>
              <a:pPr marL="342900" lvl="0" indent="-342900" algn="just">
                <a:spcBef>
                  <a:spcPts val="600"/>
                </a:spcBef>
                <a:spcAft>
                  <a:spcPts val="800"/>
                </a:spcAft>
                <a:buFont typeface="Wingdings" panose="05000000000000000000" pitchFamily="2" charset="2"/>
                <a:buChar char="§"/>
              </a:pPr>
              <a:r>
                <a:rPr lang="vi-VN" sz="2200" dirty="0">
                  <a:ea typeface="Arial" panose="020B0604020202020204" pitchFamily="34" charset="0"/>
                  <a:cs typeface="Times New Roman" panose="02020603050405020304" pitchFamily="18" charset="0"/>
                </a:rPr>
                <a:t>Hình chữ nhật có một đường chéo là đường phân giác của một góc là hình vuông.</a:t>
              </a:r>
              <a:endParaRPr lang="en-US" sz="2200" dirty="0">
                <a:ea typeface="Arial" panose="020B0604020202020204" pitchFamily="34" charset="0"/>
                <a:cs typeface="Times New Roman" panose="02020603050405020304" pitchFamily="18" charset="0"/>
              </a:endParaRPr>
            </a:p>
            <a:p>
              <a:pPr marL="342900" indent="-342900" algn="just">
                <a:spcBef>
                  <a:spcPts val="600"/>
                </a:spcBef>
                <a:spcAft>
                  <a:spcPts val="800"/>
                </a:spcAft>
                <a:buFont typeface="Wingdings" panose="05000000000000000000" pitchFamily="2" charset="2"/>
                <a:buChar char="§"/>
              </a:pPr>
              <a:r>
                <a:rPr lang="en-US" sz="2200" dirty="0" err="1">
                  <a:ea typeface="Arial" panose="020B0604020202020204" pitchFamily="34" charset="0"/>
                  <a:cs typeface="Times New Roman" panose="02020603050405020304" pitchFamily="18" charset="0"/>
                </a:rPr>
                <a:t>Hình</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thoi</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có</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hai</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đường</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chéo</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bằng</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nhau</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là</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hình</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vuông</a:t>
              </a:r>
              <a:r>
                <a:rPr lang="en-US" sz="2200" dirty="0">
                  <a:ea typeface="Arial" panose="020B0604020202020204" pitchFamily="34" charset="0"/>
                  <a:cs typeface="Times New Roman" panose="02020603050405020304" pitchFamily="18" charset="0"/>
                </a:rPr>
                <a:t>.</a:t>
              </a:r>
              <a:endParaRPr lang="vi-VN" sz="2200" dirty="0">
                <a:ea typeface="Arial" panose="020B0604020202020204" pitchFamily="34" charset="0"/>
                <a:cs typeface="Times New Roman" panose="02020603050405020304" pitchFamily="18" charset="0"/>
              </a:endParaRPr>
            </a:p>
            <a:p>
              <a:pPr marL="342900" lvl="0" indent="-342900" algn="just">
                <a:spcBef>
                  <a:spcPts val="600"/>
                </a:spcBef>
                <a:spcAft>
                  <a:spcPts val="800"/>
                </a:spcAft>
                <a:buFont typeface="Wingdings" panose="05000000000000000000" pitchFamily="2" charset="2"/>
                <a:buChar char="§"/>
              </a:pPr>
              <a:r>
                <a:rPr lang="en-US" sz="2200" dirty="0" err="1">
                  <a:ea typeface="Arial" panose="020B0604020202020204" pitchFamily="34" charset="0"/>
                  <a:cs typeface="Times New Roman" panose="02020603050405020304" pitchFamily="18" charset="0"/>
                </a:rPr>
                <a:t>Hình</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thoi</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có</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một</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góc</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vuông</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là</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hình</a:t>
              </a:r>
              <a:r>
                <a:rPr lang="en-US" sz="2200" dirty="0">
                  <a:ea typeface="Arial" panose="020B0604020202020204" pitchFamily="34" charset="0"/>
                  <a:cs typeface="Times New Roman" panose="02020603050405020304" pitchFamily="18" charset="0"/>
                </a:rPr>
                <a:t> </a:t>
              </a:r>
              <a:r>
                <a:rPr lang="en-US" sz="2200" dirty="0" err="1">
                  <a:ea typeface="Arial" panose="020B0604020202020204" pitchFamily="34" charset="0"/>
                  <a:cs typeface="Times New Roman" panose="02020603050405020304" pitchFamily="18" charset="0"/>
                </a:rPr>
                <a:t>vuông</a:t>
              </a:r>
              <a:r>
                <a:rPr lang="en-US" sz="2200" dirty="0">
                  <a:ea typeface="Arial" panose="020B0604020202020204" pitchFamily="34" charset="0"/>
                  <a:cs typeface="Times New Roman" panose="02020603050405020304" pitchFamily="18" charset="0"/>
                </a:rPr>
                <a:t>.</a:t>
              </a:r>
            </a:p>
          </p:txBody>
        </p:sp>
      </p:grpSp>
      <p:pic>
        <p:nvPicPr>
          <p:cNvPr id="14" name="Picture 13"/>
          <p:cNvPicPr>
            <a:picLocks noChangeAspect="1"/>
          </p:cNvPicPr>
          <p:nvPr/>
        </p:nvPicPr>
        <p:blipFill>
          <a:blip r:embed="rId3"/>
          <a:stretch>
            <a:fillRect/>
          </a:stretch>
        </p:blipFill>
        <p:spPr>
          <a:xfrm>
            <a:off x="7529930" y="4030937"/>
            <a:ext cx="1284425" cy="953588"/>
          </a:xfrm>
          <a:prstGeom prst="rect">
            <a:avLst/>
          </a:prstGeom>
        </p:spPr>
      </p:pic>
    </p:spTree>
    <p:extLst>
      <p:ext uri="{BB962C8B-B14F-4D97-AF65-F5344CB8AC3E}">
        <p14:creationId xmlns:p14="http://schemas.microsoft.com/office/powerpoint/2010/main" val="385570651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7" name="TextBox 66"/>
              <p:cNvSpPr txBox="1"/>
              <p:nvPr/>
            </p:nvSpPr>
            <p:spPr>
              <a:xfrm>
                <a:off x="204211" y="616059"/>
                <a:ext cx="6160013" cy="1353897"/>
              </a:xfrm>
              <a:prstGeom prst="rect">
                <a:avLst/>
              </a:prstGeom>
              <a:noFill/>
            </p:spPr>
            <p:txBody>
              <a:bodyPr wrap="square" rtlCol="0">
                <a:spAutoFit/>
              </a:bodyPr>
              <a:lstStyle/>
              <a:p>
                <a:pPr algn="just" defTabSz="457200">
                  <a:lnSpc>
                    <a:spcPct val="150000"/>
                  </a:lnSpc>
                  <a:buClrTx/>
                  <a:defRPr/>
                </a:pPr>
                <a:r>
                  <a:rPr lang="en-US" sz="1900" kern="1200">
                    <a:latin typeface="+mn-lt"/>
                    <a:ea typeface="+mn-ea"/>
                    <a:cs typeface="Arial" panose="020B0604020202020204" pitchFamily="34" charset="0"/>
                  </a:rPr>
                  <a:t>Cho đường tròn tâm O. Giả sử AC và BD là hai đường kính của đường tròn sao cho AC </a:t>
                </a:r>
                <a14:m>
                  <m:oMath xmlns:m="http://schemas.openxmlformats.org/officeDocument/2006/math">
                    <m:r>
                      <a:rPr lang="en-US" sz="1900">
                        <a:latin typeface="Cambria Math" panose="02040503050406030204" pitchFamily="18" charset="0"/>
                      </a:rPr>
                      <m:t>⊥</m:t>
                    </m:r>
                  </m:oMath>
                </a14:m>
                <a:r>
                  <a:rPr lang="en-US" sz="1900">
                    <a:latin typeface="+mn-lt"/>
                  </a:rPr>
                  <a:t> BD (Hình 70). Chứng minh tứ giác ABCD là hình vuông.</a:t>
                </a:r>
              </a:p>
            </p:txBody>
          </p:sp>
        </mc:Choice>
        <mc:Fallback xmlns="">
          <p:sp>
            <p:nvSpPr>
              <p:cNvPr id="67" name="TextBox 66"/>
              <p:cNvSpPr txBox="1">
                <a:spLocks noRot="1" noChangeAspect="1" noMove="1" noResize="1" noEditPoints="1" noAdjustHandles="1" noChangeArrowheads="1" noChangeShapeType="1" noTextEdit="1"/>
              </p:cNvSpPr>
              <p:nvPr/>
            </p:nvSpPr>
            <p:spPr>
              <a:xfrm>
                <a:off x="204211" y="616059"/>
                <a:ext cx="6160013" cy="1353897"/>
              </a:xfrm>
              <a:prstGeom prst="rect">
                <a:avLst/>
              </a:prstGeom>
              <a:blipFill>
                <a:blip r:embed="rId2"/>
                <a:stretch>
                  <a:fillRect l="-890" r="-890" b="-6757"/>
                </a:stretch>
              </a:blipFill>
            </p:spPr>
            <p:txBody>
              <a:bodyPr/>
              <a:lstStyle/>
              <a:p>
                <a:r>
                  <a:rPr lang="en-US">
                    <a:noFill/>
                  </a:rPr>
                  <a:t> </a:t>
                </a:r>
              </a:p>
            </p:txBody>
          </p:sp>
        </mc:Fallback>
      </mc:AlternateContent>
      <p:sp>
        <p:nvSpPr>
          <p:cNvPr id="68" name="Rectangle 67"/>
          <p:cNvSpPr/>
          <p:nvPr/>
        </p:nvSpPr>
        <p:spPr>
          <a:xfrm>
            <a:off x="4240273" y="2133654"/>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p:sp>
        <p:nvSpPr>
          <p:cNvPr id="69" name="Google Shape;735;p18"/>
          <p:cNvSpPr txBox="1">
            <a:spLocks noGrp="1"/>
          </p:cNvSpPr>
          <p:nvPr>
            <p:ph type="title"/>
          </p:nvPr>
        </p:nvSpPr>
        <p:spPr>
          <a:xfrm>
            <a:off x="99352" y="21119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bg1">
                    <a:lumMod val="50000"/>
                  </a:schemeClr>
                </a:solidFill>
                <a:highlight>
                  <a:schemeClr val="accent1"/>
                </a:highlight>
                <a:latin typeface="+mj-lt"/>
              </a:rPr>
              <a:t>Ví </a:t>
            </a:r>
            <a:r>
              <a:rPr lang="en" sz="2000" b="1">
                <a:solidFill>
                  <a:schemeClr val="bg1">
                    <a:lumMod val="50000"/>
                  </a:schemeClr>
                </a:solidFill>
                <a:highlight>
                  <a:schemeClr val="accent1"/>
                </a:highlight>
                <a:latin typeface="+mj-lt"/>
              </a:rPr>
              <a:t>dụ 4:</a:t>
            </a:r>
            <a:endParaRPr sz="2000" dirty="0">
              <a:solidFill>
                <a:schemeClr val="bg1">
                  <a:lumMod val="50000"/>
                </a:schemeClr>
              </a:solidFill>
              <a:highlight>
                <a:schemeClr val="accent1"/>
              </a:highlight>
              <a:latin typeface="+mj-lt"/>
            </a:endParaRPr>
          </a:p>
        </p:txBody>
      </p:sp>
      <p:pic>
        <p:nvPicPr>
          <p:cNvPr id="85" name="Picture 84"/>
          <p:cNvPicPr>
            <a:picLocks noChangeAspect="1"/>
          </p:cNvPicPr>
          <p:nvPr/>
        </p:nvPicPr>
        <p:blipFill>
          <a:blip r:embed="rId3"/>
          <a:stretch>
            <a:fillRect/>
          </a:stretch>
        </p:blipFill>
        <p:spPr>
          <a:xfrm>
            <a:off x="8129780" y="4550719"/>
            <a:ext cx="699895" cy="525341"/>
          </a:xfrm>
          <a:prstGeom prst="rect">
            <a:avLst/>
          </a:prstGeom>
        </p:spPr>
      </p:pic>
      <p:sp>
        <p:nvSpPr>
          <p:cNvPr id="3" name="Rectangle 2"/>
          <p:cNvSpPr/>
          <p:nvPr/>
        </p:nvSpPr>
        <p:spPr>
          <a:xfrm>
            <a:off x="222498" y="2624108"/>
            <a:ext cx="8680278" cy="2231060"/>
          </a:xfrm>
          <a:prstGeom prst="rect">
            <a:avLst/>
          </a:prstGeom>
        </p:spPr>
        <p:txBody>
          <a:bodyPr wrap="square">
            <a:spAutoFit/>
          </a:bodyPr>
          <a:lstStyle/>
          <a:p>
            <a:pPr lvl="0" algn="just">
              <a:lnSpc>
                <a:spcPct val="150000"/>
              </a:lnSpc>
            </a:pPr>
            <a:r>
              <a:rPr lang="en-US" sz="1900">
                <a:solidFill>
                  <a:srgbClr val="363636"/>
                </a:solidFill>
                <a:latin typeface="+mn-lt"/>
              </a:rPr>
              <a:t>Vì tứ giác ABCD có hai đường chéo AC và BD cắt nhau tại trung điểm O của mỗi đường nên ABCD là hình bình hành.</a:t>
            </a:r>
          </a:p>
          <a:p>
            <a:pPr lvl="0" algn="just">
              <a:lnSpc>
                <a:spcPct val="150000"/>
              </a:lnSpc>
            </a:pPr>
            <a:r>
              <a:rPr lang="en-US" sz="1900">
                <a:solidFill>
                  <a:srgbClr val="363636"/>
                </a:solidFill>
                <a:latin typeface="+mn-lt"/>
              </a:rPr>
              <a:t>Hình bình hành ABCD có AC = BD nên ABCD là hình chữ nhật.</a:t>
            </a:r>
          </a:p>
          <a:p>
            <a:pPr lvl="0" algn="just">
              <a:lnSpc>
                <a:spcPct val="150000"/>
              </a:lnSpc>
            </a:pPr>
            <a:r>
              <a:rPr lang="en-US" sz="1900">
                <a:solidFill>
                  <a:srgbClr val="363636"/>
                </a:solidFill>
                <a:latin typeface="+mn-lt"/>
              </a:rPr>
              <a:t>Hình chữ nhật ABCD có hai đường chéo vuông góc với nhau nên ABCD là hình vuông.</a:t>
            </a:r>
            <a:endParaRPr lang="en-US" sz="1900" dirty="0">
              <a:solidFill>
                <a:srgbClr val="363636"/>
              </a:solidFill>
              <a:latin typeface="+mn-lt"/>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6382512" y="107973"/>
            <a:ext cx="2719001" cy="2616719"/>
          </a:xfrm>
          <a:prstGeom prst="rect">
            <a:avLst/>
          </a:prstGeom>
        </p:spPr>
      </p:pic>
    </p:spTree>
    <p:extLst>
      <p:ext uri="{BB962C8B-B14F-4D97-AF65-F5344CB8AC3E}">
        <p14:creationId xmlns:p14="http://schemas.microsoft.com/office/powerpoint/2010/main" val="74597460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barn(inVertical)">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11" name="TextBox 10"/>
          <p:cNvSpPr txBox="1"/>
          <p:nvPr/>
        </p:nvSpPr>
        <p:spPr>
          <a:xfrm>
            <a:off x="3410683" y="315481"/>
            <a:ext cx="2244610" cy="669414"/>
          </a:xfrm>
          <a:prstGeom prst="rect">
            <a:avLst/>
          </a:prstGeom>
          <a:solidFill>
            <a:srgbClr val="C7EBF0"/>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a:t>
            </a:r>
            <a:r>
              <a:rPr kumimoji="0" lang="en-US" sz="2500" b="1" i="0" u="none" strike="noStrike" kern="1200" cap="none" spc="0" normalizeH="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 tập </a:t>
            </a:r>
            <a:r>
              <a:rPr lang="en-US" sz="2500" b="1" kern="1200">
                <a:solidFill>
                  <a:srgbClr val="189AE2">
                    <a:lumMod val="50000"/>
                  </a:srgbClr>
                </a:solidFill>
                <a:latin typeface="Arial" panose="020B0604020202020204" pitchFamily="34" charset="0"/>
                <a:ea typeface="+mn-ea"/>
                <a:cs typeface="Arial" panose="020B0604020202020204" pitchFamily="34" charset="0"/>
              </a:rPr>
              <a:t>2</a:t>
            </a:r>
            <a:endPar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14" name="TextBox 13"/>
          <p:cNvSpPr txBox="1"/>
          <p:nvPr/>
        </p:nvSpPr>
        <p:spPr>
          <a:xfrm>
            <a:off x="139695" y="1298658"/>
            <a:ext cx="8786587" cy="1881990"/>
          </a:xfrm>
          <a:prstGeom prst="rect">
            <a:avLst/>
          </a:prstGeom>
          <a:noFill/>
        </p:spPr>
        <p:txBody>
          <a:bodyPr wrap="square" rtlCol="0">
            <a:spAutoFit/>
          </a:bodyPr>
          <a:lstStyle/>
          <a:p>
            <a:pPr lvl="0" algn="just" defTabSz="457200">
              <a:lnSpc>
                <a:spcPct val="150000"/>
              </a:lnSpc>
              <a:buClrTx/>
              <a:defRPr/>
            </a:pPr>
            <a:r>
              <a:rPr lang="vi-VN" sz="2000" kern="1200">
                <a:solidFill>
                  <a:prstClr val="black"/>
                </a:solidFill>
                <a:latin typeface="Arial" panose="020B0604020202020204" pitchFamily="34" charset="0"/>
                <a:ea typeface="+mn-ea"/>
                <a:cs typeface="Arial" panose="020B0604020202020204" pitchFamily="34" charset="0"/>
              </a:rPr>
              <a:t>Cho tam giác ABC vuông cân tại A. Trên cạnh BC lấy các điểm D, E sao cho BD = DE = EC.</a:t>
            </a:r>
          </a:p>
          <a:p>
            <a:pPr lvl="0" algn="just" defTabSz="457200">
              <a:lnSpc>
                <a:spcPct val="150000"/>
              </a:lnSpc>
              <a:buClrTx/>
              <a:defRPr/>
            </a:pPr>
            <a:r>
              <a:rPr lang="vi-VN" sz="2000" kern="1200">
                <a:solidFill>
                  <a:prstClr val="black"/>
                </a:solidFill>
                <a:latin typeface="Arial" panose="020B0604020202020204" pitchFamily="34" charset="0"/>
                <a:ea typeface="+mn-ea"/>
                <a:cs typeface="Arial" panose="020B0604020202020204" pitchFamily="34" charset="0"/>
              </a:rPr>
              <a:t>Qua D và E kẻ đường thẳng vuông góc với BC, chúng cắt AB và AC lần lượt tại H và G. Chứng minh tứ giác DEGH là hình vuông.</a:t>
            </a:r>
          </a:p>
        </p:txBody>
      </p:sp>
      <p:pic>
        <p:nvPicPr>
          <p:cNvPr id="17" name="Picture 16"/>
          <p:cNvPicPr>
            <a:picLocks noChangeAspect="1"/>
          </p:cNvPicPr>
          <p:nvPr/>
        </p:nvPicPr>
        <p:blipFill>
          <a:blip r:embed="rId2"/>
          <a:stretch>
            <a:fillRect/>
          </a:stretch>
        </p:blipFill>
        <p:spPr>
          <a:xfrm>
            <a:off x="146304" y="3493009"/>
            <a:ext cx="1654674" cy="1280160"/>
          </a:xfrm>
          <a:prstGeom prst="rect">
            <a:avLst/>
          </a:prstGeom>
        </p:spPr>
      </p:pic>
      <p:grpSp>
        <p:nvGrpSpPr>
          <p:cNvPr id="18" name="Google Shape;424;p35"/>
          <p:cNvGrpSpPr/>
          <p:nvPr/>
        </p:nvGrpSpPr>
        <p:grpSpPr>
          <a:xfrm rot="20182401">
            <a:off x="8234306" y="9828"/>
            <a:ext cx="901879" cy="1003366"/>
            <a:chOff x="863425" y="2507500"/>
            <a:chExt cx="471750" cy="505150"/>
          </a:xfrm>
        </p:grpSpPr>
        <p:sp>
          <p:nvSpPr>
            <p:cNvPr id="19"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3815188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3049" y="4891336"/>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grpSp>
        <p:nvGrpSpPr>
          <p:cNvPr id="18" name="Google Shape;424;p35"/>
          <p:cNvGrpSpPr/>
          <p:nvPr/>
        </p:nvGrpSpPr>
        <p:grpSpPr>
          <a:xfrm rot="20182401">
            <a:off x="8234306" y="9828"/>
            <a:ext cx="901879" cy="1003366"/>
            <a:chOff x="863425" y="2507500"/>
            <a:chExt cx="471750" cy="505150"/>
          </a:xfrm>
        </p:grpSpPr>
        <p:sp>
          <p:nvSpPr>
            <p:cNvPr id="19"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 name="Rectangle 29"/>
          <p:cNvSpPr/>
          <p:nvPr/>
        </p:nvSpPr>
        <p:spPr>
          <a:xfrm>
            <a:off x="299428" y="103400"/>
            <a:ext cx="644727" cy="384721"/>
          </a:xfrm>
          <a:prstGeom prst="rect">
            <a:avLst/>
          </a:prstGeom>
        </p:spPr>
        <p:txBody>
          <a:bodyPr wrap="none">
            <a:spAutoFit/>
          </a:bodyPr>
          <a:lstStyle/>
          <a:p>
            <a:pPr algn="ctr">
              <a:buClrTx/>
              <a:defRPr/>
            </a:pPr>
            <a:r>
              <a:rPr lang="en-US" sz="1900" b="1" i="1" u="sng" kern="1200" dirty="0">
                <a:solidFill>
                  <a:srgbClr val="C00000"/>
                </a:solidFill>
                <a:latin typeface="Arial" panose="020B0604020202020204" pitchFamily="34" charset="0"/>
                <a:ea typeface="+mn-ea"/>
              </a:rPr>
              <a:t>Giải</a:t>
            </a:r>
            <a:endParaRPr lang="en-US" sz="1900" b="1" i="1" u="sng" kern="1200" dirty="0">
              <a:solidFill>
                <a:srgbClr val="C00000"/>
              </a:solidFill>
              <a:latin typeface="Calibri"/>
              <a:ea typeface="+mn-ea"/>
            </a:endParaRPr>
          </a:p>
        </p:txBody>
      </p:sp>
      <mc:AlternateContent xmlns:mc="http://schemas.openxmlformats.org/markup-compatibility/2006" xmlns:a14="http://schemas.microsoft.com/office/drawing/2010/main">
        <mc:Choice Requires="a14">
          <p:sp>
            <p:nvSpPr>
              <p:cNvPr id="2" name="Rectangle 1"/>
              <p:cNvSpPr/>
              <p:nvPr/>
            </p:nvSpPr>
            <p:spPr>
              <a:xfrm>
                <a:off x="2976663" y="344074"/>
                <a:ext cx="6001228" cy="4528291"/>
              </a:xfrm>
              <a:prstGeom prst="rect">
                <a:avLst/>
              </a:prstGeom>
            </p:spPr>
            <p:txBody>
              <a:bodyPr wrap="square">
                <a:spAutoFit/>
              </a:bodyPr>
              <a:lstStyle/>
              <a:p>
                <a:pPr algn="just">
                  <a:lnSpc>
                    <a:spcPct val="150000"/>
                  </a:lnSpc>
                </a:pPr>
                <a14:m>
                  <m:oMath xmlns:m="http://schemas.openxmlformats.org/officeDocument/2006/math">
                    <m:r>
                      <a:rPr lang="en-US" sz="1900" i="0" kern="10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900" i="0" kern="100" smtClean="0">
                        <a:effectLst/>
                        <a:latin typeface="Cambria Math" panose="02040503050406030204" pitchFamily="18" charset="0"/>
                        <a:ea typeface="Calibri" panose="020F0502020204030204" pitchFamily="34" charset="0"/>
                        <a:cs typeface="Times New Roman" panose="02020603050405020304" pitchFamily="18" charset="0"/>
                      </a:rPr>
                      <m:t>ABC</m:t>
                    </m:r>
                  </m:oMath>
                </a14:m>
                <a:r>
                  <a:rPr lang="en-US" sz="1900" kern="100">
                    <a:effectLst/>
                    <a:latin typeface="+mj-lt"/>
                    <a:ea typeface="Malgun Gothic" panose="020B0503020000020004" pitchFamily="34" charset="-127"/>
                    <a:cs typeface="Times New Roman" panose="02020603050405020304" pitchFamily="18" charset="0"/>
                  </a:rPr>
                  <a:t> vuông cân tại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A</m:t>
                    </m:r>
                  </m:oMath>
                </a14:m>
                <a:r>
                  <a:rPr lang="en-US" sz="1900" kern="10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900" b="0" i="0" kern="100" smtClean="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9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ABC</m:t>
                        </m:r>
                      </m:e>
                    </m:acc>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9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ACB</m:t>
                        </m:r>
                      </m:e>
                    </m:acc>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9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45</m:t>
                        </m:r>
                      </m:e>
                      <m:sup>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o</m:t>
                        </m:r>
                      </m:sup>
                    </m:sSup>
                  </m:oMath>
                </a14:m>
                <a:endParaRPr lang="en-US" sz="1900" kern="100">
                  <a:effectLst/>
                  <a:latin typeface="+mj-lt"/>
                  <a:ea typeface="Calibri" panose="020F0502020204030204" pitchFamily="34" charset="0"/>
                  <a:cs typeface="Times New Roman" panose="02020603050405020304" pitchFamily="18" charset="0"/>
                </a:endParaRPr>
              </a:p>
              <a:p>
                <a:pPr algn="just">
                  <a:lnSpc>
                    <a:spcPct val="150000"/>
                  </a:lnSpc>
                </a:pPr>
                <a:r>
                  <a:rPr lang="en-US" sz="1900" kern="100">
                    <a:effectLst/>
                    <a:latin typeface="+mj-lt"/>
                    <a:ea typeface="Calibri" panose="020F0502020204030204" pitchFamily="34" charset="0"/>
                    <a:cs typeface="Times New Roman" panose="02020603050405020304" pitchFamily="18" charset="0"/>
                  </a:rPr>
                  <a:t>Xét </a:t>
                </a:r>
                <a14:m>
                  <m:oMath xmlns:m="http://schemas.openxmlformats.org/officeDocument/2006/math">
                    <m:r>
                      <a:rPr lang="en-US" sz="19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900" i="0" kern="100">
                        <a:effectLst/>
                        <a:latin typeface="Cambria Math" panose="02040503050406030204" pitchFamily="18" charset="0"/>
                        <a:ea typeface="Calibri" panose="020F0502020204030204" pitchFamily="34" charset="0"/>
                        <a:cs typeface="Times New Roman" panose="02020603050405020304" pitchFamily="18" charset="0"/>
                      </a:rPr>
                      <m:t>BDH</m:t>
                    </m:r>
                  </m:oMath>
                </a14:m>
                <a:r>
                  <a:rPr lang="en-US" sz="1900" kern="100">
                    <a:effectLst/>
                    <a:latin typeface="+mj-lt"/>
                    <a:ea typeface="Malgun Gothic" panose="020B0503020000020004" pitchFamily="34" charset="-127"/>
                    <a:cs typeface="Times New Roman" panose="02020603050405020304" pitchFamily="18" charset="0"/>
                  </a:rPr>
                  <a:t> vuông tại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m:t>
                    </m:r>
                  </m:oMath>
                </a14:m>
                <a:r>
                  <a:rPr lang="en-US" sz="1900" kern="100">
                    <a:effectLst/>
                    <a:latin typeface="+mj-lt"/>
                    <a:ea typeface="Malgun Gothic" panose="020B0503020000020004" pitchFamily="34" charset="-127"/>
                    <a:cs typeface="Times New Roman" panose="02020603050405020304" pitchFamily="18" charset="0"/>
                  </a:rPr>
                  <a:t>: </a:t>
                </a:r>
                <a14:m>
                  <m:oMath xmlns:m="http://schemas.openxmlformats.org/officeDocument/2006/math">
                    <m:acc>
                      <m:accPr>
                        <m:chr m:val="̂"/>
                        <m:ctrlPr>
                          <a:rPr lang="en-US" sz="19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DBH</m:t>
                        </m:r>
                      </m:e>
                    </m:acc>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9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DHB</m:t>
                        </m:r>
                      </m:e>
                    </m:acc>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9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90</m:t>
                        </m:r>
                      </m:e>
                      <m:sup>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o</m:t>
                        </m:r>
                      </m:sup>
                    </m:sSup>
                  </m:oMath>
                </a14:m>
                <a:endParaRPr lang="en-US" sz="1900" kern="100">
                  <a:effectLst/>
                  <a:latin typeface="+mj-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1900" kern="100">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900" kern="100">
                    <a:effectLst/>
                    <a:latin typeface="+mj-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19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1900" i="0" kern="100">
                            <a:effectLst/>
                            <a:latin typeface="Cambria Math" panose="02040503050406030204" pitchFamily="18" charset="0"/>
                            <a:ea typeface="Calibri" panose="020F0502020204030204" pitchFamily="34" charset="0"/>
                            <a:cs typeface="Times New Roman" panose="02020603050405020304" pitchFamily="18" charset="0"/>
                          </a:rPr>
                          <m:t>DHB</m:t>
                        </m:r>
                      </m:e>
                    </m:acc>
                    <m:r>
                      <a:rPr lang="en-US" sz="19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9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900" i="0" kern="10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en-US" sz="1900" i="0" kern="100">
                            <a:effectLst/>
                            <a:latin typeface="Cambria Math" panose="02040503050406030204" pitchFamily="18" charset="0"/>
                            <a:ea typeface="Calibri" panose="020F0502020204030204" pitchFamily="34" charset="0"/>
                            <a:cs typeface="Times New Roman" panose="02020603050405020304" pitchFamily="18" charset="0"/>
                          </a:rPr>
                          <m:t>o</m:t>
                        </m:r>
                      </m:sup>
                    </m:sSup>
                    <m:r>
                      <a:rPr lang="en-US" sz="19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1900" i="0" kern="100">
                            <a:effectLst/>
                            <a:latin typeface="Cambria Math" panose="02040503050406030204" pitchFamily="18" charset="0"/>
                            <a:ea typeface="Calibri" panose="020F0502020204030204" pitchFamily="34" charset="0"/>
                            <a:cs typeface="Times New Roman" panose="02020603050405020304" pitchFamily="18" charset="0"/>
                          </a:rPr>
                          <m:t>DBH</m:t>
                        </m:r>
                      </m:e>
                    </m:acc>
                    <m:r>
                      <a:rPr lang="en-US" sz="19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9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900" i="0" kern="100">
                            <a:effectLst/>
                            <a:latin typeface="Cambria Math" panose="02040503050406030204" pitchFamily="18" charset="0"/>
                            <a:ea typeface="Calibri" panose="020F0502020204030204" pitchFamily="34" charset="0"/>
                            <a:cs typeface="Times New Roman" panose="02020603050405020304" pitchFamily="18" charset="0"/>
                          </a:rPr>
                          <m:t>45</m:t>
                        </m:r>
                      </m:e>
                      <m:sup>
                        <m:r>
                          <m:rPr>
                            <m:sty m:val="p"/>
                          </m:rPr>
                          <a:rPr lang="en-US" sz="1900" i="0" kern="10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1900" kern="100">
                  <a:effectLst/>
                  <a:latin typeface="+mj-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1900" kern="100">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900" kern="10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BDH</m:t>
                    </m:r>
                  </m:oMath>
                </a14:m>
                <a:r>
                  <a:rPr lang="en-US" sz="1900" kern="100">
                    <a:effectLst/>
                    <a:latin typeface="+mj-lt"/>
                    <a:ea typeface="Malgun Gothic" panose="020B0503020000020004" pitchFamily="34" charset="-127"/>
                    <a:cs typeface="Times New Roman" panose="02020603050405020304" pitchFamily="18" charset="0"/>
                  </a:rPr>
                  <a:t> vuông cân tại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m:t>
                    </m:r>
                  </m:oMath>
                </a14:m>
                <a:r>
                  <a:rPr lang="en-US" sz="1900" kern="10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900" kern="100">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900" kern="100">
                    <a:effectLst/>
                    <a:latin typeface="+mj-lt"/>
                    <a:ea typeface="Malgun Gothic" panose="020B0503020000020004" pitchFamily="34" charset="-127"/>
                    <a:cs typeface="Times New Roman" panose="02020603050405020304" pitchFamily="18" charset="0"/>
                  </a:rPr>
                  <a:t>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DB</m:t>
                    </m:r>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DH</m:t>
                    </m:r>
                  </m:oMath>
                </a14:m>
                <a:endParaRPr lang="en-US" sz="1900" kern="100">
                  <a:effectLst/>
                  <a:latin typeface="+mj-lt"/>
                  <a:ea typeface="Calibri" panose="020F0502020204030204" pitchFamily="34" charset="0"/>
                  <a:cs typeface="Times New Roman" panose="02020603050405020304" pitchFamily="18" charset="0"/>
                </a:endParaRPr>
              </a:p>
              <a:p>
                <a:pPr algn="just">
                  <a:lnSpc>
                    <a:spcPct val="150000"/>
                  </a:lnSpc>
                </a:pPr>
                <a:r>
                  <a:rPr lang="en-US" sz="1900" kern="100">
                    <a:effectLst/>
                    <a:latin typeface="+mj-lt"/>
                    <a:ea typeface="Calibri" panose="020F0502020204030204" pitchFamily="34" charset="0"/>
                    <a:cs typeface="Times New Roman" panose="02020603050405020304" pitchFamily="18" charset="0"/>
                  </a:rPr>
                  <a:t>Tương tự có </a:t>
                </a:r>
                <a14:m>
                  <m:oMath xmlns:m="http://schemas.openxmlformats.org/officeDocument/2006/math">
                    <m:r>
                      <a:rPr lang="en-US" sz="19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900" i="0" kern="100">
                        <a:effectLst/>
                        <a:latin typeface="Cambria Math" panose="02040503050406030204" pitchFamily="18" charset="0"/>
                        <a:ea typeface="Calibri" panose="020F0502020204030204" pitchFamily="34" charset="0"/>
                        <a:cs typeface="Times New Roman" panose="02020603050405020304" pitchFamily="18" charset="0"/>
                      </a:rPr>
                      <m:t>GEC</m:t>
                    </m:r>
                  </m:oMath>
                </a14:m>
                <a:r>
                  <a:rPr lang="en-US" sz="1900" kern="100">
                    <a:effectLst/>
                    <a:latin typeface="+mj-lt"/>
                    <a:ea typeface="Malgun Gothic" panose="020B0503020000020004" pitchFamily="34" charset="-127"/>
                    <a:cs typeface="Times New Roman" panose="02020603050405020304" pitchFamily="18" charset="0"/>
                  </a:rPr>
                  <a:t> vuông cân tại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E</m:t>
                    </m:r>
                  </m:oMath>
                </a14:m>
                <a:r>
                  <a:rPr lang="en-US" sz="1900" kern="100">
                    <a:effectLst/>
                    <a:latin typeface="+mj-lt"/>
                    <a:ea typeface="Malgun Gothic" panose="020B0503020000020004" pitchFamily="34" charset="-127"/>
                    <a:cs typeface="Times New Roman" panose="02020603050405020304" pitchFamily="18" charset="0"/>
                  </a:rPr>
                  <a:t> nên</a:t>
                </a:r>
                <a:r>
                  <a:rPr lang="en-US" sz="1900" kern="100">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EG</m:t>
                    </m:r>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EC</m:t>
                    </m:r>
                  </m:oMath>
                </a14:m>
                <a:endParaRPr lang="en-US" sz="1900" kern="100">
                  <a:effectLst/>
                  <a:latin typeface="+mj-lt"/>
                  <a:ea typeface="Calibri" panose="020F0502020204030204" pitchFamily="34" charset="0"/>
                  <a:cs typeface="Times New Roman" panose="02020603050405020304" pitchFamily="18" charset="0"/>
                </a:endParaRPr>
              </a:p>
              <a:p>
                <a:pPr algn="just">
                  <a:lnSpc>
                    <a:spcPct val="150000"/>
                  </a:lnSpc>
                </a:pPr>
                <a:r>
                  <a:rPr lang="en-US" sz="1900" kern="100">
                    <a:effectLst/>
                    <a:latin typeface="+mj-lt"/>
                    <a:ea typeface="Malgun Gothic" panose="020B0503020000020004" pitchFamily="34" charset="-127"/>
                    <a:cs typeface="Times New Roman" panose="02020603050405020304" pitchFamily="18" charset="0"/>
                  </a:rPr>
                  <a:t>Theo đề bài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BD</m:t>
                    </m:r>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DE</m:t>
                    </m:r>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EC</m:t>
                    </m:r>
                  </m:oMath>
                </a14:m>
                <a:r>
                  <a:rPr lang="en-US" sz="1900" kern="100">
                    <a:effectLst/>
                    <a:latin typeface="+mj-lt"/>
                    <a:ea typeface="Malgun Gothic" panose="020B0503020000020004" pitchFamily="34" charset="-127"/>
                    <a:cs typeface="Times New Roman" panose="02020603050405020304" pitchFamily="18" charset="0"/>
                  </a:rPr>
                  <a:t> suy ra</a:t>
                </a:r>
                <a:r>
                  <a:rPr lang="en-US" sz="1900" kern="100">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DH</m:t>
                    </m:r>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DE</m:t>
                    </m:r>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EG</m:t>
                    </m:r>
                  </m:oMath>
                </a14:m>
                <a:r>
                  <a:rPr lang="en-US" sz="1900" kern="100">
                    <a:effectLst/>
                    <a:latin typeface="+mj-lt"/>
                    <a:ea typeface="Malgun Gothic" panose="020B0503020000020004" pitchFamily="34" charset="-127"/>
                    <a:cs typeface="Times New Roman" panose="02020603050405020304" pitchFamily="18" charset="0"/>
                  </a:rPr>
                  <a:t> </a:t>
                </a:r>
                <a:endParaRPr lang="en-US" sz="1900" kern="100">
                  <a:effectLst/>
                  <a:latin typeface="+mj-lt"/>
                  <a:ea typeface="Calibri" panose="020F0502020204030204" pitchFamily="34" charset="0"/>
                  <a:cs typeface="Times New Roman" panose="02020603050405020304" pitchFamily="18" charset="0"/>
                </a:endParaRPr>
              </a:p>
              <a:p>
                <a:pPr algn="just">
                  <a:lnSpc>
                    <a:spcPct val="150000"/>
                  </a:lnSpc>
                </a:pPr>
                <a:r>
                  <a:rPr lang="en-US" sz="1900" kern="100">
                    <a:effectLst/>
                    <a:latin typeface="+mj-lt"/>
                    <a:ea typeface="Malgun Gothic" panose="020B0503020000020004" pitchFamily="34" charset="-127"/>
                    <a:cs typeface="Times New Roman" panose="02020603050405020304" pitchFamily="18" charset="0"/>
                  </a:rPr>
                  <a:t>Xét tứ giác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DEGH</m:t>
                    </m:r>
                  </m:oMath>
                </a14:m>
                <a:r>
                  <a:rPr lang="en-US" sz="1900" kern="100">
                    <a:effectLst/>
                    <a:latin typeface="+mj-lt"/>
                    <a:ea typeface="Malgun Gothic" panose="020B0503020000020004" pitchFamily="34" charset="-127"/>
                    <a:cs typeface="Times New Roman" panose="02020603050405020304" pitchFamily="18" charset="0"/>
                  </a:rPr>
                  <a:t> có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DH</m:t>
                    </m:r>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GE</m:t>
                    </m:r>
                  </m:oMath>
                </a14:m>
                <a:r>
                  <a:rPr lang="en-US" sz="1900" kern="100">
                    <a:effectLst/>
                    <a:latin typeface="+mj-lt"/>
                    <a:ea typeface="Malgun Gothic" panose="020B0503020000020004" pitchFamily="34" charset="-127"/>
                    <a:cs typeface="Times New Roman" panose="02020603050405020304" pitchFamily="18" charset="0"/>
                  </a:rPr>
                  <a:t> và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DH</m:t>
                    </m:r>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DE</m:t>
                    </m:r>
                  </m:oMath>
                </a14:m>
                <a:r>
                  <a:rPr lang="en-US" sz="1900" kern="100">
                    <a:effectLst/>
                    <a:latin typeface="+mj-lt"/>
                    <a:ea typeface="Malgun Gothic" panose="020B0503020000020004" pitchFamily="34" charset="-127"/>
                    <a:cs typeface="Times New Roman" panose="02020603050405020304" pitchFamily="18" charset="0"/>
                  </a:rPr>
                  <a:t>.</a:t>
                </a:r>
                <a:endParaRPr lang="en-US" sz="1900" kern="100">
                  <a:effectLst/>
                  <a:latin typeface="+mj-lt"/>
                  <a:ea typeface="Calibri" panose="020F0502020204030204" pitchFamily="34" charset="0"/>
                  <a:cs typeface="Times New Roman" panose="02020603050405020304" pitchFamily="18" charset="0"/>
                </a:endParaRPr>
              </a:p>
              <a:p>
                <a:pPr algn="just">
                  <a:lnSpc>
                    <a:spcPct val="150000"/>
                  </a:lnSpc>
                </a:pPr>
                <a:r>
                  <a:rPr lang="en-US" sz="1900" kern="100">
                    <a:effectLst/>
                    <a:latin typeface="+mj-lt"/>
                    <a:ea typeface="Malgun Gothic" panose="020B0503020000020004" pitchFamily="34" charset="-127"/>
                    <a:cs typeface="Times New Roman" panose="02020603050405020304" pitchFamily="18" charset="0"/>
                  </a:rPr>
                  <a:t>Do đó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DEGH</m:t>
                    </m:r>
                  </m:oMath>
                </a14:m>
                <a:r>
                  <a:rPr lang="en-US" sz="1900" kern="100">
                    <a:effectLst/>
                    <a:latin typeface="+mj-lt"/>
                    <a:ea typeface="Malgun Gothic" panose="020B0503020000020004" pitchFamily="34" charset="-127"/>
                    <a:cs typeface="Times New Roman" panose="02020603050405020304" pitchFamily="18" charset="0"/>
                  </a:rPr>
                  <a:t> là hình bình hành, mà </a:t>
                </a:r>
                <a14:m>
                  <m:oMath xmlns:m="http://schemas.openxmlformats.org/officeDocument/2006/math">
                    <m:acc>
                      <m:accPr>
                        <m:chr m:val="̂"/>
                        <m:ctrlPr>
                          <a:rPr lang="en-US" sz="19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HDE</m:t>
                        </m:r>
                      </m:e>
                    </m:acc>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9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90</m:t>
                        </m:r>
                      </m:e>
                      <m:sup>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o</m:t>
                        </m:r>
                      </m:sup>
                    </m:sSup>
                  </m:oMath>
                </a14:m>
                <a:r>
                  <a:rPr lang="en-US" sz="1900" kern="100">
                    <a:effectLst/>
                    <a:latin typeface="+mj-lt"/>
                    <a:ea typeface="Malgun Gothic" panose="020B0503020000020004" pitchFamily="34" charset="-127"/>
                    <a:cs typeface="Times New Roman" panose="02020603050405020304" pitchFamily="18" charset="0"/>
                  </a:rPr>
                  <a:t> nên là hình chữ nhật.</a:t>
                </a:r>
                <a:endParaRPr lang="en-US" sz="1900" kern="100">
                  <a:effectLst/>
                  <a:latin typeface="+mj-lt"/>
                  <a:ea typeface="Calibri" panose="020F0502020204030204" pitchFamily="34" charset="0"/>
                  <a:cs typeface="Times New Roman" panose="02020603050405020304" pitchFamily="18" charset="0"/>
                </a:endParaRPr>
              </a:p>
              <a:p>
                <a:pPr algn="just">
                  <a:lnSpc>
                    <a:spcPct val="150000"/>
                  </a:lnSpc>
                </a:pPr>
                <a:r>
                  <a:rPr lang="en-US" sz="1900" kern="100">
                    <a:effectLst/>
                    <a:latin typeface="+mj-lt"/>
                    <a:ea typeface="Malgun Gothic" panose="020B0503020000020004" pitchFamily="34" charset="-127"/>
                    <a:cs typeface="Times New Roman" panose="02020603050405020304" pitchFamily="18" charset="0"/>
                  </a:rPr>
                  <a:t>Lại có hai cạnh kề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DH</m:t>
                    </m:r>
                    <m: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DE</m:t>
                    </m:r>
                  </m:oMath>
                </a14:m>
                <a:r>
                  <a:rPr lang="en-US" sz="1900" kern="100">
                    <a:effectLst/>
                    <a:latin typeface="+mj-lt"/>
                    <a:ea typeface="Malgun Gothic" panose="020B0503020000020004" pitchFamily="34" charset="-127"/>
                    <a:cs typeface="Times New Roman" panose="02020603050405020304" pitchFamily="18" charset="0"/>
                  </a:rPr>
                  <a:t> nên </a:t>
                </a:r>
                <a14:m>
                  <m:oMath xmlns:m="http://schemas.openxmlformats.org/officeDocument/2006/math">
                    <m:r>
                      <m:rPr>
                        <m:sty m:val="p"/>
                      </m:rPr>
                      <a:rPr lang="en-US" sz="1900" i="0" kern="100">
                        <a:effectLst/>
                        <a:latin typeface="Cambria Math" panose="02040503050406030204" pitchFamily="18" charset="0"/>
                        <a:ea typeface="Malgun Gothic" panose="020B0503020000020004" pitchFamily="34" charset="-127"/>
                        <a:cs typeface="Times New Roman" panose="02020603050405020304" pitchFamily="18" charset="0"/>
                      </a:rPr>
                      <m:t>ABCD</m:t>
                    </m:r>
                  </m:oMath>
                </a14:m>
                <a:r>
                  <a:rPr lang="en-US" sz="1900" kern="100">
                    <a:effectLst/>
                    <a:latin typeface="+mj-lt"/>
                    <a:ea typeface="Malgun Gothic" panose="020B0503020000020004" pitchFamily="34" charset="-127"/>
                    <a:cs typeface="Times New Roman" panose="02020603050405020304" pitchFamily="18" charset="0"/>
                  </a:rPr>
                  <a:t> là hình vuông.</a:t>
                </a:r>
                <a:endParaRPr lang="en-US" sz="1900" kern="1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976663" y="344074"/>
                <a:ext cx="6001228" cy="4528291"/>
              </a:xfrm>
              <a:prstGeom prst="rect">
                <a:avLst/>
              </a:prstGeom>
              <a:blipFill>
                <a:blip r:embed="rId2"/>
                <a:stretch>
                  <a:fillRect l="-914" r="-914" b="-135"/>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47799" y="498892"/>
            <a:ext cx="2928864" cy="2753913"/>
          </a:xfrm>
          <a:prstGeom prst="rect">
            <a:avLst/>
          </a:prstGeom>
        </p:spPr>
      </p:pic>
    </p:spTree>
    <p:extLst>
      <p:ext uri="{BB962C8B-B14F-4D97-AF65-F5344CB8AC3E}">
        <p14:creationId xmlns:p14="http://schemas.microsoft.com/office/powerpoint/2010/main" val="199586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down)">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47" dur="500"/>
                                        <p:tgtEl>
                                          <p:spTgt spid="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wipe(left)">
                                      <p:cBhvr>
                                        <p:cTn id="52" dur="5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fade">
                                      <p:cBhvr>
                                        <p:cTn id="5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420644" y="90652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6000">
                <a:latin typeface="+mn-lt"/>
              </a:rPr>
              <a:t>LUYỆN TẬP</a:t>
            </a:r>
            <a:endParaRPr sz="6000">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90841" y="779022"/>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604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20000" r="-20000"/>
          </a:stretch>
        </a:blipFill>
        <a:effectLst/>
      </p:bgPr>
    </p:bg>
    <p:spTree>
      <p:nvGrpSpPr>
        <p:cNvPr id="1" name=""/>
        <p:cNvGrpSpPr/>
        <p:nvPr/>
      </p:nvGrpSpPr>
      <p:grpSpPr>
        <a:xfrm>
          <a:off x="0" y="0"/>
          <a:ext cx="0" cy="0"/>
          <a:chOff x="0" y="0"/>
          <a:chExt cx="0" cy="0"/>
        </a:xfrm>
      </p:grpSpPr>
      <p:pic>
        <p:nvPicPr>
          <p:cNvPr id="6" name="Picture 5" descr="dsad.png"/>
          <p:cNvPicPr>
            <a:picLocks noChangeAspect="1"/>
          </p:cNvPicPr>
          <p:nvPr/>
        </p:nvPicPr>
        <p:blipFill>
          <a:blip r:embed="rId5" cstate="print"/>
          <a:stretch>
            <a:fillRect/>
          </a:stretch>
        </p:blipFill>
        <p:spPr>
          <a:xfrm>
            <a:off x="1583303" y="1694125"/>
            <a:ext cx="2114550" cy="3214741"/>
          </a:xfrm>
          <a:prstGeom prst="rect">
            <a:avLst/>
          </a:prstGeom>
        </p:spPr>
      </p:pic>
      <p:sp>
        <p:nvSpPr>
          <p:cNvPr id="7" name="Cloud 6"/>
          <p:cNvSpPr/>
          <p:nvPr/>
        </p:nvSpPr>
        <p:spPr>
          <a:xfrm>
            <a:off x="3697853" y="582931"/>
            <a:ext cx="4593371" cy="217468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CHINH PHỤC CÚP C1 THÔI NÀO !! ^^</a:t>
            </a:r>
          </a:p>
        </p:txBody>
      </p:sp>
      <p:pic>
        <p:nvPicPr>
          <p:cNvPr id="2" name="chase-11768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32563" y="778290"/>
            <a:ext cx="406400" cy="406400"/>
          </a:xfrm>
          <a:prstGeom prst="rect">
            <a:avLst/>
          </a:prstGeom>
        </p:spPr>
      </p:pic>
    </p:spTree>
    <p:extLst>
      <p:ext uri="{BB962C8B-B14F-4D97-AF65-F5344CB8AC3E}">
        <p14:creationId xmlns:p14="http://schemas.microsoft.com/office/powerpoint/2010/main" val="246435197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1224"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l="-20000" r="-20000"/>
          </a:stretch>
        </a:blipFill>
        <a:effectLst/>
      </p:bgPr>
    </p:bg>
    <p:spTree>
      <p:nvGrpSpPr>
        <p:cNvPr id="1" name=""/>
        <p:cNvGrpSpPr/>
        <p:nvPr/>
      </p:nvGrpSpPr>
      <p:grpSpPr>
        <a:xfrm>
          <a:off x="0" y="0"/>
          <a:ext cx="0" cy="0"/>
          <a:chOff x="0" y="0"/>
          <a:chExt cx="0" cy="0"/>
        </a:xfrm>
      </p:grpSpPr>
      <p:sp>
        <p:nvSpPr>
          <p:cNvPr id="6" name="Rounded Rectangle 5"/>
          <p:cNvSpPr/>
          <p:nvPr/>
        </p:nvSpPr>
        <p:spPr>
          <a:xfrm>
            <a:off x="852129" y="299505"/>
            <a:ext cx="7345666" cy="2046129"/>
          </a:xfrm>
          <a:prstGeom prst="round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7" name="TextBox 6"/>
          <p:cNvSpPr txBox="1"/>
          <p:nvPr/>
        </p:nvSpPr>
        <p:spPr>
          <a:xfrm>
            <a:off x="2047484" y="987862"/>
            <a:ext cx="4954956" cy="669414"/>
          </a:xfrm>
          <a:prstGeom prst="rect">
            <a:avLst/>
          </a:prstGeom>
          <a:noFill/>
        </p:spPr>
        <p:txBody>
          <a:bodyPr wrap="square" rtlCol="0">
            <a:spAutoFit/>
          </a:bodyPr>
          <a:lstStyle/>
          <a:p>
            <a:pPr lvl="0" algn="ctr">
              <a:lnSpc>
                <a:spcPct val="150000"/>
              </a:lnSpc>
              <a:spcBef>
                <a:spcPts val="100"/>
              </a:spcBef>
              <a:spcAft>
                <a:spcPts val="100"/>
              </a:spcAft>
            </a:pPr>
            <a:r>
              <a:rPr lang="fr-FR" sz="2500" b="1">
                <a:latin typeface="Arial" panose="020B0604020202020204" pitchFamily="34" charset="0"/>
                <a:ea typeface="Times New Roman" panose="02020603050405020304" pitchFamily="18" charset="0"/>
                <a:cs typeface="Arial" panose="020B0604020202020204" pitchFamily="34" charset="0"/>
              </a:rPr>
              <a:t>Câu 1. </a:t>
            </a:r>
            <a:r>
              <a:rPr lang="fr-FR" sz="2500">
                <a:latin typeface="Arial" panose="020B0604020202020204" pitchFamily="34" charset="0"/>
                <a:ea typeface="Times New Roman" panose="02020603050405020304" pitchFamily="18" charset="0"/>
                <a:cs typeface="Arial" panose="020B0604020202020204" pitchFamily="34" charset="0"/>
              </a:rPr>
              <a:t>Hình vuông là tứ giác có</a:t>
            </a:r>
            <a:endParaRPr kumimoji="0" lang="en-US" sz="2500" i="0" u="none" strike="noStrike" kern="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pic>
        <p:nvPicPr>
          <p:cNvPr id="9" name="Picture 8" descr="bong.png">
            <a:hlinkClick r:id="rId6" action="ppaction://hlinksldjump"/>
          </p:cNvPr>
          <p:cNvPicPr>
            <a:picLocks noChangeAspect="1"/>
          </p:cNvPicPr>
          <p:nvPr/>
        </p:nvPicPr>
        <p:blipFill>
          <a:blip r:embed="rId7" cstate="print"/>
          <a:stretch>
            <a:fillRect/>
          </a:stretch>
        </p:blipFill>
        <p:spPr>
          <a:xfrm>
            <a:off x="3771900" y="3771900"/>
            <a:ext cx="1028700" cy="1012285"/>
          </a:xfrm>
          <a:prstGeom prst="rect">
            <a:avLst/>
          </a:prstGeom>
        </p:spPr>
      </p:pic>
      <p:pic>
        <p:nvPicPr>
          <p:cNvPr id="10" name="chase-11768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32563" y="778290"/>
            <a:ext cx="406400" cy="406400"/>
          </a:xfrm>
          <a:prstGeom prst="rect">
            <a:avLst/>
          </a:prstGeom>
        </p:spPr>
      </p:pic>
    </p:spTree>
    <p:extLst>
      <p:ext uri="{BB962C8B-B14F-4D97-AF65-F5344CB8AC3E}">
        <p14:creationId xmlns:p14="http://schemas.microsoft.com/office/powerpoint/2010/main" val="82769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0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1224" showWhenStopped="0">
                <p:cTn id="7" repeatCount="indefinite" fill="hold" display="0">
                  <p:stCondLst>
                    <p:cond delay="indefinite"/>
                  </p:stCondLst>
                  <p:endCondLst>
                    <p:cond evt="onStopAudio" delay="0">
                      <p:tgtEl>
                        <p:sldTgt/>
                      </p:tgtEl>
                    </p:cond>
                  </p:endCondLst>
                </p:cTn>
                <p:tgtEl>
                  <p:spTgt spid="1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430dcb88016bc5e42f7101ebdc877fc.png"/>
          <p:cNvPicPr>
            <a:picLocks noChangeAspect="1"/>
          </p:cNvPicPr>
          <p:nvPr/>
        </p:nvPicPr>
        <p:blipFill>
          <a:blip r:embed="rId8" cstate="print"/>
          <a:stretch>
            <a:fillRect/>
          </a:stretch>
        </p:blipFill>
        <p:spPr>
          <a:xfrm>
            <a:off x="1143000" y="-571500"/>
            <a:ext cx="6858000" cy="4229100"/>
          </a:xfrm>
          <a:prstGeom prst="rect">
            <a:avLst/>
          </a:prstGeom>
        </p:spPr>
      </p:pic>
      <p:pic>
        <p:nvPicPr>
          <p:cNvPr id="6" name="Picture 5" descr="f002c92eee74a495b2b40cc86e0dc2e9.png"/>
          <p:cNvPicPr>
            <a:picLocks noChangeAspect="1"/>
          </p:cNvPicPr>
          <p:nvPr/>
        </p:nvPicPr>
        <p:blipFill>
          <a:blip r:embed="rId9" cstate="print"/>
          <a:stretch>
            <a:fillRect/>
          </a:stretch>
        </p:blipFill>
        <p:spPr>
          <a:xfrm>
            <a:off x="3600450" y="914400"/>
            <a:ext cx="1771650" cy="2114550"/>
          </a:xfrm>
          <a:prstGeom prst="rect">
            <a:avLst/>
          </a:prstGeom>
        </p:spPr>
      </p:pic>
      <p:sp>
        <p:nvSpPr>
          <p:cNvPr id="7" name="Rectangle 6"/>
          <p:cNvSpPr/>
          <p:nvPr/>
        </p:nvSpPr>
        <p:spPr>
          <a:xfrm>
            <a:off x="241827" y="3937341"/>
            <a:ext cx="2031003" cy="96608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defTabSz="685800">
              <a:buClrTx/>
            </a:pPr>
            <a:r>
              <a:rPr lang="vi-VN" sz="1800" kern="1200">
                <a:solidFill>
                  <a:prstClr val="black"/>
                </a:solidFill>
                <a:cs typeface="Arial" panose="020B0604020202020204" pitchFamily="34" charset="0"/>
              </a:rPr>
              <a:t>A. Có bốn cạnh bằng nhau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8" name="Rectangle 7"/>
          <p:cNvSpPr/>
          <p:nvPr/>
        </p:nvSpPr>
        <p:spPr>
          <a:xfrm>
            <a:off x="7139266" y="3937340"/>
            <a:ext cx="1729430" cy="969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defTabSz="685800">
              <a:buClrTx/>
            </a:pPr>
            <a:r>
              <a:rPr lang="pt-BR" sz="1800" kern="1200">
                <a:solidFill>
                  <a:prstClr val="black"/>
                </a:solidFill>
                <a:latin typeface="Arial" panose="020B0604020202020204" pitchFamily="34" charset="0"/>
                <a:cs typeface="Arial" panose="020B0604020202020204" pitchFamily="34" charset="0"/>
              </a:rPr>
              <a:t>D. Cả A, B, C đều sai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9" name="Rectangle 8"/>
          <p:cNvSpPr/>
          <p:nvPr/>
        </p:nvSpPr>
        <p:spPr>
          <a:xfrm>
            <a:off x="4761336" y="3937340"/>
            <a:ext cx="1981367" cy="96608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defTabSz="685800">
              <a:buClrTx/>
            </a:pPr>
            <a:r>
              <a:rPr lang="vi-VN" sz="1800" kern="1200">
                <a:solidFill>
                  <a:prstClr val="black"/>
                </a:solidFill>
                <a:cs typeface="Arial" panose="020B0604020202020204" pitchFamily="34" charset="0"/>
              </a:rPr>
              <a:t>C. Có 4 góc vuông và bốn cạnh bằng nhau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10" name="Rectangle 9"/>
          <p:cNvSpPr/>
          <p:nvPr/>
        </p:nvSpPr>
        <p:spPr>
          <a:xfrm>
            <a:off x="2700707" y="3926551"/>
            <a:ext cx="1632752" cy="9768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defTabSz="685800">
              <a:buClrTx/>
            </a:pPr>
            <a:r>
              <a:rPr lang="en-US" sz="1800" kern="1200">
                <a:solidFill>
                  <a:prstClr val="black"/>
                </a:solidFill>
                <a:latin typeface="Arial" panose="020B0604020202020204" pitchFamily="34" charset="0"/>
                <a:cs typeface="Arial" panose="020B0604020202020204" pitchFamily="34" charset="0"/>
              </a:rPr>
              <a:t>B. Có bốn góc bằng nhau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pic>
        <p:nvPicPr>
          <p:cNvPr id="11" name="Picture 10" descr="bong.png"/>
          <p:cNvPicPr>
            <a:picLocks noChangeAspect="1"/>
          </p:cNvPicPr>
          <p:nvPr/>
        </p:nvPicPr>
        <p:blipFill>
          <a:blip r:embed="rId10" cstate="print"/>
          <a:stretch>
            <a:fillRect/>
          </a:stretch>
        </p:blipFill>
        <p:spPr>
          <a:xfrm>
            <a:off x="1000651" y="3337243"/>
            <a:ext cx="543917" cy="513507"/>
          </a:xfrm>
          <a:prstGeom prst="rect">
            <a:avLst/>
          </a:prstGeom>
        </p:spPr>
      </p:pic>
      <p:pic>
        <p:nvPicPr>
          <p:cNvPr id="13" name="Picture 12" descr="bong.png"/>
          <p:cNvPicPr>
            <a:picLocks noChangeAspect="1"/>
          </p:cNvPicPr>
          <p:nvPr/>
        </p:nvPicPr>
        <p:blipFill>
          <a:blip r:embed="rId10" cstate="print"/>
          <a:stretch>
            <a:fillRect/>
          </a:stretch>
        </p:blipFill>
        <p:spPr>
          <a:xfrm>
            <a:off x="3276571" y="3341435"/>
            <a:ext cx="543917" cy="513507"/>
          </a:xfrm>
          <a:prstGeom prst="rect">
            <a:avLst/>
          </a:prstGeom>
        </p:spPr>
      </p:pic>
      <p:sp>
        <p:nvSpPr>
          <p:cNvPr id="17" name="Plaque 16"/>
          <p:cNvSpPr/>
          <p:nvPr/>
        </p:nvSpPr>
        <p:spPr>
          <a:xfrm>
            <a:off x="6726804" y="428625"/>
            <a:ext cx="1813395" cy="9715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Vàoooooo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pic>
        <p:nvPicPr>
          <p:cNvPr id="21" name="Picture 20" descr="bong.png"/>
          <p:cNvPicPr>
            <a:picLocks noChangeAspect="1"/>
          </p:cNvPicPr>
          <p:nvPr/>
        </p:nvPicPr>
        <p:blipFill>
          <a:blip r:embed="rId10" cstate="print"/>
          <a:stretch>
            <a:fillRect/>
          </a:stretch>
        </p:blipFill>
        <p:spPr>
          <a:xfrm>
            <a:off x="5481325" y="3341435"/>
            <a:ext cx="543917" cy="513507"/>
          </a:xfrm>
          <a:prstGeom prst="rect">
            <a:avLst/>
          </a:prstGeom>
        </p:spPr>
      </p:pic>
      <p:pic>
        <p:nvPicPr>
          <p:cNvPr id="23" name="Picture 22" descr="bong.png"/>
          <p:cNvPicPr>
            <a:picLocks noChangeAspect="1"/>
          </p:cNvPicPr>
          <p:nvPr/>
        </p:nvPicPr>
        <p:blipFill>
          <a:blip r:embed="rId10" cstate="print"/>
          <a:stretch>
            <a:fillRect/>
          </a:stretch>
        </p:blipFill>
        <p:spPr>
          <a:xfrm>
            <a:off x="7725216" y="3337242"/>
            <a:ext cx="543917" cy="513507"/>
          </a:xfrm>
          <a:prstGeom prst="rect">
            <a:avLst/>
          </a:prstGeom>
        </p:spPr>
      </p:pic>
      <p:sp>
        <p:nvSpPr>
          <p:cNvPr id="18" name="Plaque 17"/>
          <p:cNvSpPr/>
          <p:nvPr/>
        </p:nvSpPr>
        <p:spPr>
          <a:xfrm>
            <a:off x="6726804" y="428625"/>
            <a:ext cx="1813395" cy="9715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9" name="Plaque 18"/>
          <p:cNvSpPr/>
          <p:nvPr/>
        </p:nvSpPr>
        <p:spPr>
          <a:xfrm>
            <a:off x="6783955" y="428625"/>
            <a:ext cx="1734552" cy="9715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0" name="Plaque 19"/>
          <p:cNvSpPr/>
          <p:nvPr/>
        </p:nvSpPr>
        <p:spPr>
          <a:xfrm>
            <a:off x="6726804" y="428625"/>
            <a:ext cx="1813395" cy="91440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pic>
        <p:nvPicPr>
          <p:cNvPr id="2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586408" y="811033"/>
            <a:ext cx="330476" cy="330476"/>
          </a:xfrm>
          <a:prstGeom prst="rect">
            <a:avLst/>
          </a:prstGeom>
        </p:spPr>
      </p:pic>
      <p:pic>
        <p:nvPicPr>
          <p:cNvPr id="2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605083" y="1369930"/>
            <a:ext cx="346239" cy="346239"/>
          </a:xfrm>
          <a:prstGeom prst="rect">
            <a:avLst/>
          </a:prstGeom>
        </p:spPr>
      </p:pic>
      <p:pic>
        <p:nvPicPr>
          <p:cNvPr id="2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605084" y="1962411"/>
            <a:ext cx="346239" cy="346239"/>
          </a:xfrm>
          <a:prstGeom prst="rect">
            <a:avLst/>
          </a:prstGeom>
        </p:spPr>
      </p:pic>
      <p:pic>
        <p:nvPicPr>
          <p:cNvPr id="2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86408" y="2488522"/>
            <a:ext cx="346239" cy="346239"/>
          </a:xfrm>
          <a:prstGeom prst="rect">
            <a:avLst/>
          </a:prstGeom>
        </p:spPr>
      </p:pic>
      <p:pic>
        <p:nvPicPr>
          <p:cNvPr id="29" name="chase-117687">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632563" y="778290"/>
            <a:ext cx="406400" cy="406400"/>
          </a:xfrm>
          <a:prstGeom prst="rect">
            <a:avLst/>
          </a:prstGeom>
        </p:spPr>
      </p:pic>
    </p:spTree>
    <p:extLst>
      <p:ext uri="{BB962C8B-B14F-4D97-AF65-F5344CB8AC3E}">
        <p14:creationId xmlns:p14="http://schemas.microsoft.com/office/powerpoint/2010/main" val="121577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02"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35" presetClass="path" presetSubtype="0" accel="50000" decel="50000" fill="hold" nodeType="withEffect">
                                  <p:stCondLst>
                                    <p:cond delay="0"/>
                                  </p:stCondLst>
                                  <p:childTnLst>
                                    <p:animMotion origin="layout" path="M 0 -3.33333E-6 L -0.20417 0.00556 " pathEditMode="relative" rAng="0" ptsTypes="AA">
                                      <p:cBhvr>
                                        <p:cTn id="11" dur="2000" fill="hold"/>
                                        <p:tgtEl>
                                          <p:spTgt spid="6"/>
                                        </p:tgtEl>
                                        <p:attrNameLst>
                                          <p:attrName>ppt_x</p:attrName>
                                          <p:attrName>ppt_y</p:attrName>
                                        </p:attrNameLst>
                                      </p:cBhvr>
                                      <p:rCtr x="-10200" y="300"/>
                                    </p:animMotion>
                                  </p:childTnLst>
                                </p:cTn>
                              </p:par>
                              <p:par>
                                <p:cTn id="12" presetID="0" presetClass="path" presetSubtype="0" accel="50000" decel="50000" fill="hold" nodeType="withEffect">
                                  <p:stCondLst>
                                    <p:cond delay="0"/>
                                  </p:stCondLst>
                                  <p:iterate type="lt">
                                    <p:tmPct val="0"/>
                                  </p:iterate>
                                  <p:childTnLst>
                                    <p:animMotion origin="layout" path="M -0.09028 -0.05185 C -0.04688 -0.06512 -0.0033 -0.0787 0.0217 -0.11173 C 0.0467 -0.14259 0.06146 -0.19136 0.05972 -0.24197 C 0.05798 -0.29228 0.02621 -0.36419 0.01111 -0.41327 C -0.004 -0.46234 -0.02396 -0.51605 -0.03125 -0.53673 " pathEditMode="relative" rAng="0" ptsTypes="AAAAA">
                                      <p:cBhvr>
                                        <p:cTn id="13" dur="2000" fill="hold"/>
                                        <p:tgtEl>
                                          <p:spTgt spid="21"/>
                                        </p:tgtEl>
                                        <p:attrNameLst>
                                          <p:attrName>ppt_x</p:attrName>
                                          <p:attrName>ppt_y</p:attrName>
                                        </p:attrNameLst>
                                      </p:cBhvr>
                                      <p:rCtr x="7500" y="-24259"/>
                                    </p:animMotion>
                                  </p:childTnLst>
                                </p:cTn>
                              </p:par>
                            </p:childTnLst>
                          </p:cTn>
                        </p:par>
                        <p:par>
                          <p:cTn id="14" fill="hold">
                            <p:stCondLst>
                              <p:cond delay="2000"/>
                            </p:stCondLst>
                            <p:childTnLst>
                              <p:par>
                                <p:cTn id="15" presetID="31" presetClass="exit" presetSubtype="0" fill="hold" nodeType="afterEffect">
                                  <p:stCondLst>
                                    <p:cond delay="0"/>
                                  </p:stCondLst>
                                  <p:iterate type="lt">
                                    <p:tmPct val="5000"/>
                                  </p:iterate>
                                  <p:childTnLst>
                                    <p:anim calcmode="lin" valueType="num">
                                      <p:cBhvr>
                                        <p:cTn id="16" dur="1000"/>
                                        <p:tgtEl>
                                          <p:spTgt spid="21"/>
                                        </p:tgtEl>
                                        <p:attrNameLst>
                                          <p:attrName>ppt_w</p:attrName>
                                        </p:attrNameLst>
                                      </p:cBhvr>
                                      <p:tavLst>
                                        <p:tav tm="0">
                                          <p:val>
                                            <p:strVal val="ppt_w"/>
                                          </p:val>
                                        </p:tav>
                                        <p:tav tm="100000">
                                          <p:val>
                                            <p:fltVal val="0"/>
                                          </p:val>
                                        </p:tav>
                                      </p:tavLst>
                                    </p:anim>
                                    <p:anim calcmode="lin" valueType="num">
                                      <p:cBhvr>
                                        <p:cTn id="17" dur="1000"/>
                                        <p:tgtEl>
                                          <p:spTgt spid="21"/>
                                        </p:tgtEl>
                                        <p:attrNameLst>
                                          <p:attrName>ppt_h</p:attrName>
                                        </p:attrNameLst>
                                      </p:cBhvr>
                                      <p:tavLst>
                                        <p:tav tm="0">
                                          <p:val>
                                            <p:strVal val="ppt_h"/>
                                          </p:val>
                                        </p:tav>
                                        <p:tav tm="100000">
                                          <p:val>
                                            <p:fltVal val="0"/>
                                          </p:val>
                                        </p:tav>
                                      </p:tavLst>
                                    </p:anim>
                                    <p:anim calcmode="lin" valueType="num">
                                      <p:cBhvr>
                                        <p:cTn id="18" dur="1000"/>
                                        <p:tgtEl>
                                          <p:spTgt spid="21"/>
                                        </p:tgtEl>
                                        <p:attrNameLst>
                                          <p:attrName>style.rotation</p:attrName>
                                        </p:attrNameLst>
                                      </p:cBhvr>
                                      <p:tavLst>
                                        <p:tav tm="0">
                                          <p:val>
                                            <p:fltVal val="0"/>
                                          </p:val>
                                        </p:tav>
                                        <p:tav tm="100000">
                                          <p:val>
                                            <p:fltVal val="90"/>
                                          </p:val>
                                        </p:tav>
                                      </p:tavLst>
                                    </p:anim>
                                    <p:animEffect transition="out" filter="fade">
                                      <p:cBhvr>
                                        <p:cTn id="19" dur="1000"/>
                                        <p:tgtEl>
                                          <p:spTgt spid="21"/>
                                        </p:tgtEl>
                                      </p:cBhvr>
                                    </p:animEffect>
                                    <p:set>
                                      <p:cBhvr>
                                        <p:cTn id="20" dur="1" fill="hold">
                                          <p:stCondLst>
                                            <p:cond delay="999"/>
                                          </p:stCondLst>
                                        </p:cTn>
                                        <p:tgtEl>
                                          <p:spTgt spid="21"/>
                                        </p:tgtEl>
                                        <p:attrNameLst>
                                          <p:attrName>style.visibility</p:attrName>
                                        </p:attrNameLst>
                                      </p:cBhvr>
                                      <p:to>
                                        <p:strVal val="hidden"/>
                                      </p:to>
                                    </p:set>
                                  </p:childTnLst>
                                </p:cTn>
                              </p:par>
                            </p:childTnLst>
                          </p:cTn>
                        </p:par>
                        <p:par>
                          <p:cTn id="21" fill="hold">
                            <p:stCondLst>
                              <p:cond delay="3000"/>
                            </p:stCondLst>
                            <p:childTnLst>
                              <p:par>
                                <p:cTn id="22" presetID="1"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3" presetClass="mediacall" presetSubtype="0" fill="hold" nodeType="withEffect">
                                  <p:stCondLst>
                                    <p:cond delay="0"/>
                                  </p:stCondLst>
                                  <p:childTnLst>
                                    <p:cmd type="call" cmd="stop">
                                      <p:cBhvr>
                                        <p:cTn id="25" dur="1" fill="hold"/>
                                        <p:tgtEl>
                                          <p:spTgt spid="22"/>
                                        </p:tgtEl>
                                      </p:cBhvr>
                                    </p:cmd>
                                  </p:childTnLst>
                                </p:cTn>
                              </p:par>
                              <p:par>
                                <p:cTn id="26" presetID="3" presetClass="mediacall" presetSubtype="0" fill="hold" nodeType="withEffect">
                                  <p:stCondLst>
                                    <p:cond delay="0"/>
                                  </p:stCondLst>
                                  <p:childTnLst>
                                    <p:cmd type="call" cmd="stop">
                                      <p:cBhvr>
                                        <p:cTn id="27" dur="1" fill="hold"/>
                                        <p:tgtEl>
                                          <p:spTgt spid="22"/>
                                        </p:tgtEl>
                                      </p:cBhvr>
                                    </p:cmd>
                                  </p:childTnLst>
                                </p:cTn>
                              </p:par>
                              <p:par>
                                <p:cTn id="28" presetID="3" presetClass="mediacall" presetSubtype="0" fill="hold" nodeType="withEffect">
                                  <p:stCondLst>
                                    <p:cond delay="0"/>
                                  </p:stCondLst>
                                  <p:childTnLst>
                                    <p:cmd type="call" cmd="stop">
                                      <p:cBhvr>
                                        <p:cTn id="29" dur="1" fill="hold"/>
                                        <p:tgtEl>
                                          <p:spTgt spid="22"/>
                                        </p:tgtEl>
                                      </p:cBhvr>
                                    </p:cmd>
                                  </p:childTnLst>
                                </p:cTn>
                              </p:par>
                              <p:par>
                                <p:cTn id="30" presetID="2" presetClass="mediacall" presetSubtype="0" fill="hold" nodeType="withEffect">
                                  <p:stCondLst>
                                    <p:cond delay="0"/>
                                  </p:stCondLst>
                                  <p:childTnLst>
                                    <p:cmd type="call" cmd="togglePause">
                                      <p:cBhvr>
                                        <p:cTn id="31" dur="1" fill="hold"/>
                                        <p:tgtEl>
                                          <p:spTgt spid="22"/>
                                        </p:tgtEl>
                                      </p:cBhvr>
                                    </p:cmd>
                                  </p:childTnLst>
                                </p:cTn>
                              </p:par>
                              <p:par>
                                <p:cTn id="32" presetID="47" presetClass="exit" presetSubtype="0" fill="remove" grpId="1" nodeType="withEffect">
                                  <p:stCondLst>
                                    <p:cond delay="0"/>
                                  </p:stCondLst>
                                  <p:childTnLst>
                                    <p:animEffect transition="out" filter="fade">
                                      <p:cBhvr>
                                        <p:cTn id="33" dur="2000"/>
                                        <p:tgtEl>
                                          <p:spTgt spid="17"/>
                                        </p:tgtEl>
                                      </p:cBhvr>
                                    </p:animEffect>
                                    <p:anim calcmode="lin" valueType="num">
                                      <p:cBhvr>
                                        <p:cTn id="34" dur="2000"/>
                                        <p:tgtEl>
                                          <p:spTgt spid="17"/>
                                        </p:tgtEl>
                                        <p:attrNameLst>
                                          <p:attrName>ppt_x</p:attrName>
                                        </p:attrNameLst>
                                      </p:cBhvr>
                                      <p:tavLst>
                                        <p:tav tm="0">
                                          <p:val>
                                            <p:strVal val="ppt_x"/>
                                          </p:val>
                                        </p:tav>
                                        <p:tav tm="100000">
                                          <p:val>
                                            <p:strVal val="ppt_x"/>
                                          </p:val>
                                        </p:tav>
                                      </p:tavLst>
                                    </p:anim>
                                    <p:anim calcmode="lin" valueType="num">
                                      <p:cBhvr>
                                        <p:cTn id="35" dur="2000"/>
                                        <p:tgtEl>
                                          <p:spTgt spid="17"/>
                                        </p:tgtEl>
                                        <p:attrNameLst>
                                          <p:attrName>ppt_y</p:attrName>
                                        </p:attrNameLst>
                                      </p:cBhvr>
                                      <p:tavLst>
                                        <p:tav tm="0">
                                          <p:val>
                                            <p:strVal val="ppt_y"/>
                                          </p:val>
                                        </p:tav>
                                        <p:tav tm="100000">
                                          <p:val>
                                            <p:strVal val="ppt_y-.1"/>
                                          </p:val>
                                        </p:tav>
                                      </p:tavLst>
                                    </p:anim>
                                    <p:set>
                                      <p:cBhvr>
                                        <p:cTn id="36"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35" presetClass="path" presetSubtype="0" accel="50000" decel="50000" fill="hold" nodeType="withEffect">
                                  <p:stCondLst>
                                    <p:cond delay="0"/>
                                  </p:stCondLst>
                                  <p:childTnLst>
                                    <p:animMotion origin="layout" path="M 0 -3.33333E-6 L -0.22083 0.00556 " pathEditMode="relative" rAng="0" ptsTypes="AA">
                                      <p:cBhvr>
                                        <p:cTn id="41" dur="2000" fill="hold"/>
                                        <p:tgtEl>
                                          <p:spTgt spid="6"/>
                                        </p:tgtEl>
                                        <p:attrNameLst>
                                          <p:attrName>ppt_x</p:attrName>
                                          <p:attrName>ppt_y</p:attrName>
                                        </p:attrNameLst>
                                      </p:cBhvr>
                                      <p:rCtr x="-11000" y="300"/>
                                    </p:animMotion>
                                  </p:childTnLst>
                                </p:cTn>
                              </p:par>
                              <p:par>
                                <p:cTn id="42" presetID="0" presetClass="path" presetSubtype="0" accel="50000" decel="50000" fill="hold" nodeType="withEffect">
                                  <p:stCondLst>
                                    <p:cond delay="0"/>
                                  </p:stCondLst>
                                  <p:iterate type="lt">
                                    <p:tmPct val="0"/>
                                  </p:iterate>
                                  <p:childTnLst>
                                    <p:animMotion origin="layout" path="M -8.33333E-7 -2.71605E-6 C 0.00382 0.00834 0.00764 0.01698 -0.01198 -2.71605E-6 C -0.0316 -0.01697 -0.08733 -0.06481 -0.11805 -0.10123 C -0.14878 -0.13734 -0.19062 -0.18642 -0.19687 -0.21821 C -0.20312 -0.25 -0.17708 -0.26419 -0.1559 -0.29105 C -0.13472 -0.31759 -0.0842 -0.36265 -0.06962 -0.37778 " pathEditMode="relative" rAng="0" ptsTypes="AAAAAA">
                                      <p:cBhvr>
                                        <p:cTn id="43" dur="2000" fill="hold"/>
                                        <p:tgtEl>
                                          <p:spTgt spid="13"/>
                                        </p:tgtEl>
                                        <p:attrNameLst>
                                          <p:attrName>ppt_x</p:attrName>
                                          <p:attrName>ppt_y</p:attrName>
                                        </p:attrNameLst>
                                      </p:cBhvr>
                                      <p:rCtr x="-9757" y="-18426"/>
                                    </p:animMotion>
                                  </p:childTnLst>
                                </p:cTn>
                              </p:par>
                            </p:childTnLst>
                          </p:cTn>
                        </p:par>
                        <p:par>
                          <p:cTn id="44" fill="hold">
                            <p:stCondLst>
                              <p:cond delay="2000"/>
                            </p:stCondLst>
                            <p:childTnLst>
                              <p:par>
                                <p:cTn id="45" presetID="31" presetClass="exit" presetSubtype="0" fill="hold" nodeType="afterEffect">
                                  <p:stCondLst>
                                    <p:cond delay="0"/>
                                  </p:stCondLst>
                                  <p:iterate type="lt">
                                    <p:tmPct val="5000"/>
                                  </p:iterate>
                                  <p:childTnLst>
                                    <p:anim calcmode="lin" valueType="num">
                                      <p:cBhvr>
                                        <p:cTn id="46" dur="1000"/>
                                        <p:tgtEl>
                                          <p:spTgt spid="13"/>
                                        </p:tgtEl>
                                        <p:attrNameLst>
                                          <p:attrName>ppt_w</p:attrName>
                                        </p:attrNameLst>
                                      </p:cBhvr>
                                      <p:tavLst>
                                        <p:tav tm="0">
                                          <p:val>
                                            <p:strVal val="ppt_w"/>
                                          </p:val>
                                        </p:tav>
                                        <p:tav tm="100000">
                                          <p:val>
                                            <p:fltVal val="0"/>
                                          </p:val>
                                        </p:tav>
                                      </p:tavLst>
                                    </p:anim>
                                    <p:anim calcmode="lin" valueType="num">
                                      <p:cBhvr>
                                        <p:cTn id="47" dur="1000"/>
                                        <p:tgtEl>
                                          <p:spTgt spid="13"/>
                                        </p:tgtEl>
                                        <p:attrNameLst>
                                          <p:attrName>ppt_h</p:attrName>
                                        </p:attrNameLst>
                                      </p:cBhvr>
                                      <p:tavLst>
                                        <p:tav tm="0">
                                          <p:val>
                                            <p:strVal val="ppt_h"/>
                                          </p:val>
                                        </p:tav>
                                        <p:tav tm="100000">
                                          <p:val>
                                            <p:fltVal val="0"/>
                                          </p:val>
                                        </p:tav>
                                      </p:tavLst>
                                    </p:anim>
                                    <p:anim calcmode="lin" valueType="num">
                                      <p:cBhvr>
                                        <p:cTn id="48" dur="1000"/>
                                        <p:tgtEl>
                                          <p:spTgt spid="13"/>
                                        </p:tgtEl>
                                        <p:attrNameLst>
                                          <p:attrName>style.rotation</p:attrName>
                                        </p:attrNameLst>
                                      </p:cBhvr>
                                      <p:tavLst>
                                        <p:tav tm="0">
                                          <p:val>
                                            <p:fltVal val="0"/>
                                          </p:val>
                                        </p:tav>
                                        <p:tav tm="100000">
                                          <p:val>
                                            <p:fltVal val="90"/>
                                          </p:val>
                                        </p:tav>
                                      </p:tavLst>
                                    </p:anim>
                                    <p:animEffect transition="out" filter="fade">
                                      <p:cBhvr>
                                        <p:cTn id="49" dur="1000"/>
                                        <p:tgtEl>
                                          <p:spTgt spid="13"/>
                                        </p:tgtEl>
                                      </p:cBhvr>
                                    </p:animEffect>
                                    <p:set>
                                      <p:cBhvr>
                                        <p:cTn id="50" dur="1" fill="hold">
                                          <p:stCondLst>
                                            <p:cond delay="999"/>
                                          </p:stCondLst>
                                        </p:cTn>
                                        <p:tgtEl>
                                          <p:spTgt spid="13"/>
                                        </p:tgtEl>
                                        <p:attrNameLst>
                                          <p:attrName>style.visibility</p:attrName>
                                        </p:attrNameLst>
                                      </p:cBhvr>
                                      <p:to>
                                        <p:strVal val="hidden"/>
                                      </p:to>
                                    </p:set>
                                  </p:childTnLst>
                                </p:cTn>
                              </p:par>
                            </p:childTnLst>
                          </p:cTn>
                        </p:par>
                        <p:par>
                          <p:cTn id="51" fill="hold">
                            <p:stCondLst>
                              <p:cond delay="3000"/>
                            </p:stCondLst>
                            <p:childTnLst>
                              <p:par>
                                <p:cTn id="52" presetID="1"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mediacall" presetSubtype="0" fill="hold" nodeType="withEffect">
                                  <p:stCondLst>
                                    <p:cond delay="0"/>
                                  </p:stCondLst>
                                  <p:childTnLst>
                                    <p:cmd type="call" cmd="playFrom(0.0)">
                                      <p:cBhvr>
                                        <p:cTn id="55" dur="2992" fill="hold"/>
                                        <p:tgtEl>
                                          <p:spTgt spid="24"/>
                                        </p:tgtEl>
                                      </p:cBhvr>
                                    </p:cmd>
                                  </p:childTnLst>
                                </p:cTn>
                              </p:par>
                              <p:par>
                                <p:cTn id="56" presetID="47" presetClass="exit" presetSubtype="0" fill="hold" grpId="1" nodeType="withEffect">
                                  <p:stCondLst>
                                    <p:cond delay="0"/>
                                  </p:stCondLst>
                                  <p:childTnLst>
                                    <p:animEffect transition="out" filter="fade">
                                      <p:cBhvr>
                                        <p:cTn id="57" dur="2000"/>
                                        <p:tgtEl>
                                          <p:spTgt spid="18"/>
                                        </p:tgtEl>
                                      </p:cBhvr>
                                    </p:animEffect>
                                    <p:anim calcmode="lin" valueType="num">
                                      <p:cBhvr>
                                        <p:cTn id="58" dur="2000"/>
                                        <p:tgtEl>
                                          <p:spTgt spid="18"/>
                                        </p:tgtEl>
                                        <p:attrNameLst>
                                          <p:attrName>ppt_x</p:attrName>
                                        </p:attrNameLst>
                                      </p:cBhvr>
                                      <p:tavLst>
                                        <p:tav tm="0">
                                          <p:val>
                                            <p:strVal val="ppt_x"/>
                                          </p:val>
                                        </p:tav>
                                        <p:tav tm="100000">
                                          <p:val>
                                            <p:strVal val="ppt_x"/>
                                          </p:val>
                                        </p:tav>
                                      </p:tavLst>
                                    </p:anim>
                                    <p:anim calcmode="lin" valueType="num">
                                      <p:cBhvr>
                                        <p:cTn id="59" dur="2000"/>
                                        <p:tgtEl>
                                          <p:spTgt spid="18"/>
                                        </p:tgtEl>
                                        <p:attrNameLst>
                                          <p:attrName>ppt_y</p:attrName>
                                        </p:attrNameLst>
                                      </p:cBhvr>
                                      <p:tavLst>
                                        <p:tav tm="0">
                                          <p:val>
                                            <p:strVal val="ppt_y"/>
                                          </p:val>
                                        </p:tav>
                                        <p:tav tm="100000">
                                          <p:val>
                                            <p:strVal val="ppt_y-.1"/>
                                          </p:val>
                                        </p:tav>
                                      </p:tavLst>
                                    </p:anim>
                                    <p:set>
                                      <p:cBhvr>
                                        <p:cTn id="60"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7"/>
                    </p:tgtEl>
                  </p:cond>
                </p:stCondLst>
                <p:endSync evt="end" delay="0">
                  <p:rtn val="all"/>
                </p:endSync>
                <p:childTnLst>
                  <p:par>
                    <p:cTn id="62" fill="hold">
                      <p:stCondLst>
                        <p:cond delay="0"/>
                      </p:stCondLst>
                      <p:childTnLst>
                        <p:par>
                          <p:cTn id="63" fill="hold">
                            <p:stCondLst>
                              <p:cond delay="0"/>
                            </p:stCondLst>
                            <p:childTnLst>
                              <p:par>
                                <p:cTn id="64" presetID="63" presetClass="path" presetSubtype="0" accel="50000" decel="50000" fill="hold" nodeType="withEffect">
                                  <p:stCondLst>
                                    <p:cond delay="0"/>
                                  </p:stCondLst>
                                  <p:childTnLst>
                                    <p:animMotion origin="layout" path="M 0 -3.33333E-6 L 0.07083 -0.00555 " pathEditMode="relative" rAng="0" ptsTypes="AA">
                                      <p:cBhvr>
                                        <p:cTn id="65" dur="2000" fill="hold"/>
                                        <p:tgtEl>
                                          <p:spTgt spid="6"/>
                                        </p:tgtEl>
                                        <p:attrNameLst>
                                          <p:attrName>ppt_x</p:attrName>
                                          <p:attrName>ppt_y</p:attrName>
                                        </p:attrNameLst>
                                      </p:cBhvr>
                                      <p:rCtr x="3500" y="-300"/>
                                    </p:animMotion>
                                  </p:childTnLst>
                                </p:cTn>
                              </p:par>
                              <p:par>
                                <p:cTn id="66" presetID="0" presetClass="path" presetSubtype="0" accel="50000" decel="50000" fill="hold" nodeType="withEffect">
                                  <p:stCondLst>
                                    <p:cond delay="0"/>
                                  </p:stCondLst>
                                  <p:iterate type="lt">
                                    <p:tmPct val="0"/>
                                  </p:iterate>
                                  <p:childTnLst>
                                    <p:animMotion origin="layout" path="M -2.5E-6 4.5679E-6 C 0.15695 -0.15433 0.31407 -0.30803 0.37743 -0.36976 " pathEditMode="relative" rAng="0" ptsTypes="AA">
                                      <p:cBhvr>
                                        <p:cTn id="67" dur="2000" fill="hold"/>
                                        <p:tgtEl>
                                          <p:spTgt spid="11"/>
                                        </p:tgtEl>
                                        <p:attrNameLst>
                                          <p:attrName>ppt_x</p:attrName>
                                          <p:attrName>ppt_y</p:attrName>
                                        </p:attrNameLst>
                                      </p:cBhvr>
                                      <p:rCtr x="18872" y="-18488"/>
                                    </p:animMotion>
                                  </p:childTnLst>
                                </p:cTn>
                              </p:par>
                            </p:childTnLst>
                          </p:cTn>
                        </p:par>
                        <p:par>
                          <p:cTn id="68" fill="hold">
                            <p:stCondLst>
                              <p:cond delay="2000"/>
                            </p:stCondLst>
                            <p:childTnLst>
                              <p:par>
                                <p:cTn id="69" presetID="31" presetClass="exit" presetSubtype="0" fill="hold" nodeType="afterEffect">
                                  <p:stCondLst>
                                    <p:cond delay="0"/>
                                  </p:stCondLst>
                                  <p:iterate type="lt">
                                    <p:tmPct val="5000"/>
                                  </p:iterate>
                                  <p:childTnLst>
                                    <p:anim calcmode="lin" valueType="num">
                                      <p:cBhvr>
                                        <p:cTn id="70" dur="1000"/>
                                        <p:tgtEl>
                                          <p:spTgt spid="11"/>
                                        </p:tgtEl>
                                        <p:attrNameLst>
                                          <p:attrName>ppt_w</p:attrName>
                                        </p:attrNameLst>
                                      </p:cBhvr>
                                      <p:tavLst>
                                        <p:tav tm="0">
                                          <p:val>
                                            <p:strVal val="ppt_w"/>
                                          </p:val>
                                        </p:tav>
                                        <p:tav tm="100000">
                                          <p:val>
                                            <p:fltVal val="0"/>
                                          </p:val>
                                        </p:tav>
                                      </p:tavLst>
                                    </p:anim>
                                    <p:anim calcmode="lin" valueType="num">
                                      <p:cBhvr>
                                        <p:cTn id="71" dur="1000"/>
                                        <p:tgtEl>
                                          <p:spTgt spid="11"/>
                                        </p:tgtEl>
                                        <p:attrNameLst>
                                          <p:attrName>ppt_h</p:attrName>
                                        </p:attrNameLst>
                                      </p:cBhvr>
                                      <p:tavLst>
                                        <p:tav tm="0">
                                          <p:val>
                                            <p:strVal val="ppt_h"/>
                                          </p:val>
                                        </p:tav>
                                        <p:tav tm="100000">
                                          <p:val>
                                            <p:fltVal val="0"/>
                                          </p:val>
                                        </p:tav>
                                      </p:tavLst>
                                    </p:anim>
                                    <p:anim calcmode="lin" valueType="num">
                                      <p:cBhvr>
                                        <p:cTn id="72" dur="1000"/>
                                        <p:tgtEl>
                                          <p:spTgt spid="11"/>
                                        </p:tgtEl>
                                        <p:attrNameLst>
                                          <p:attrName>style.rotation</p:attrName>
                                        </p:attrNameLst>
                                      </p:cBhvr>
                                      <p:tavLst>
                                        <p:tav tm="0">
                                          <p:val>
                                            <p:fltVal val="0"/>
                                          </p:val>
                                        </p:tav>
                                        <p:tav tm="100000">
                                          <p:val>
                                            <p:fltVal val="90"/>
                                          </p:val>
                                        </p:tav>
                                      </p:tavLst>
                                    </p:anim>
                                    <p:animEffect transition="out" filter="fade">
                                      <p:cBhvr>
                                        <p:cTn id="73" dur="1000"/>
                                        <p:tgtEl>
                                          <p:spTgt spid="11"/>
                                        </p:tgtEl>
                                      </p:cBhvr>
                                    </p:animEffect>
                                    <p:set>
                                      <p:cBhvr>
                                        <p:cTn id="74" dur="1" fill="hold">
                                          <p:stCondLst>
                                            <p:cond delay="999"/>
                                          </p:stCondLst>
                                        </p:cTn>
                                        <p:tgtEl>
                                          <p:spTgt spid="11"/>
                                        </p:tgtEl>
                                        <p:attrNameLst>
                                          <p:attrName>style.visibility</p:attrName>
                                        </p:attrNameLst>
                                      </p:cBhvr>
                                      <p:to>
                                        <p:strVal val="hidden"/>
                                      </p:to>
                                    </p:set>
                                  </p:childTnLst>
                                </p:cTn>
                              </p:par>
                            </p:childTnLst>
                          </p:cTn>
                        </p:par>
                        <p:par>
                          <p:cTn id="75" fill="hold">
                            <p:stCondLst>
                              <p:cond delay="3000"/>
                            </p:stCondLst>
                            <p:childTnLst>
                              <p:par>
                                <p:cTn id="76" presetID="1"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childTnLst>
                                </p:cTn>
                              </p:par>
                              <p:par>
                                <p:cTn id="78" presetID="1" presetClass="mediacall" presetSubtype="0" fill="hold" nodeType="withEffect">
                                  <p:stCondLst>
                                    <p:cond delay="0"/>
                                  </p:stCondLst>
                                  <p:childTnLst>
                                    <p:cmd type="call" cmd="playFrom(0.0)">
                                      <p:cBhvr>
                                        <p:cTn id="79" dur="2992" fill="hold"/>
                                        <p:tgtEl>
                                          <p:spTgt spid="27"/>
                                        </p:tgtEl>
                                      </p:cBhvr>
                                    </p:cmd>
                                  </p:childTnLst>
                                </p:cTn>
                              </p:par>
                              <p:par>
                                <p:cTn id="80" presetID="47" presetClass="exit" presetSubtype="0" fill="hold" grpId="1" nodeType="withEffect">
                                  <p:stCondLst>
                                    <p:cond delay="0"/>
                                  </p:stCondLst>
                                  <p:childTnLst>
                                    <p:animEffect transition="out" filter="fade">
                                      <p:cBhvr>
                                        <p:cTn id="81" dur="2000"/>
                                        <p:tgtEl>
                                          <p:spTgt spid="19"/>
                                        </p:tgtEl>
                                      </p:cBhvr>
                                    </p:animEffect>
                                    <p:anim calcmode="lin" valueType="num">
                                      <p:cBhvr>
                                        <p:cTn id="82" dur="2000"/>
                                        <p:tgtEl>
                                          <p:spTgt spid="19"/>
                                        </p:tgtEl>
                                        <p:attrNameLst>
                                          <p:attrName>ppt_x</p:attrName>
                                        </p:attrNameLst>
                                      </p:cBhvr>
                                      <p:tavLst>
                                        <p:tav tm="0">
                                          <p:val>
                                            <p:strVal val="ppt_x"/>
                                          </p:val>
                                        </p:tav>
                                        <p:tav tm="100000">
                                          <p:val>
                                            <p:strVal val="ppt_x"/>
                                          </p:val>
                                        </p:tav>
                                      </p:tavLst>
                                    </p:anim>
                                    <p:anim calcmode="lin" valueType="num">
                                      <p:cBhvr>
                                        <p:cTn id="83" dur="2000"/>
                                        <p:tgtEl>
                                          <p:spTgt spid="19"/>
                                        </p:tgtEl>
                                        <p:attrNameLst>
                                          <p:attrName>ppt_y</p:attrName>
                                        </p:attrNameLst>
                                      </p:cBhvr>
                                      <p:tavLst>
                                        <p:tav tm="0">
                                          <p:val>
                                            <p:strVal val="ppt_y"/>
                                          </p:val>
                                        </p:tav>
                                        <p:tav tm="100000">
                                          <p:val>
                                            <p:strVal val="ppt_y-.1"/>
                                          </p:val>
                                        </p:tav>
                                      </p:tavLst>
                                    </p:anim>
                                    <p:set>
                                      <p:cBhvr>
                                        <p:cTn id="84"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5" restart="whenNotActive" fill="hold" evtFilter="cancelBubble" nodeType="interactiveSeq">
                <p:stCondLst>
                  <p:cond evt="onClick" delay="0">
                    <p:tgtEl>
                      <p:spTgt spid="8"/>
                    </p:tgtEl>
                  </p:cond>
                </p:stCondLst>
                <p:endSync evt="end" delay="0">
                  <p:rtn val="all"/>
                </p:endSync>
                <p:childTnLst>
                  <p:par>
                    <p:cTn id="86" fill="hold">
                      <p:stCondLst>
                        <p:cond delay="0"/>
                      </p:stCondLst>
                      <p:childTnLst>
                        <p:par>
                          <p:cTn id="87" fill="hold">
                            <p:stCondLst>
                              <p:cond delay="0"/>
                            </p:stCondLst>
                            <p:childTnLst>
                              <p:par>
                                <p:cTn id="88" presetID="63" presetClass="path" presetSubtype="0" accel="50000" decel="50000" fill="hold" nodeType="withEffect">
                                  <p:stCondLst>
                                    <p:cond delay="0"/>
                                  </p:stCondLst>
                                  <p:childTnLst>
                                    <p:animMotion origin="layout" path="M 0 -3.33333E-6 L 0.2375 0.00556 " pathEditMode="relative" rAng="0" ptsTypes="AA">
                                      <p:cBhvr>
                                        <p:cTn id="89" dur="2000" fill="hold"/>
                                        <p:tgtEl>
                                          <p:spTgt spid="6"/>
                                        </p:tgtEl>
                                        <p:attrNameLst>
                                          <p:attrName>ppt_x</p:attrName>
                                          <p:attrName>ppt_y</p:attrName>
                                        </p:attrNameLst>
                                      </p:cBhvr>
                                      <p:rCtr x="11900" y="300"/>
                                    </p:animMotion>
                                  </p:childTnLst>
                                </p:cTn>
                              </p:par>
                              <p:par>
                                <p:cTn id="90" presetID="0" presetClass="path" presetSubtype="0" accel="50000" decel="50000" fill="hold" nodeType="withEffect">
                                  <p:stCondLst>
                                    <p:cond delay="0"/>
                                  </p:stCondLst>
                                  <p:iterate type="lt">
                                    <p:tmPct val="0"/>
                                  </p:iterate>
                                  <p:childTnLst>
                                    <p:animMotion origin="layout" path="M 8.33333E-7 4.5679E-6 C -0.02379 -0.01883 -0.0474 -0.03797 -0.07118 -0.05649 C -0.09497 -0.075 -0.12535 -0.08488 -0.14254 -0.11112 C -0.15972 -0.13735 -0.17726 -0.1713 -0.17431 -0.2142 C -0.17135 -0.25679 -0.14792 -0.31235 -0.12431 -0.3676 " pathEditMode="relative" rAng="0" ptsTypes="AAAAA">
                                      <p:cBhvr>
                                        <p:cTn id="91" dur="2000" fill="hold"/>
                                        <p:tgtEl>
                                          <p:spTgt spid="23"/>
                                        </p:tgtEl>
                                        <p:attrNameLst>
                                          <p:attrName>ppt_x</p:attrName>
                                          <p:attrName>ppt_y</p:attrName>
                                        </p:attrNameLst>
                                      </p:cBhvr>
                                      <p:rCtr x="-8733" y="-18395"/>
                                    </p:animMotion>
                                  </p:childTnLst>
                                </p:cTn>
                              </p:par>
                            </p:childTnLst>
                          </p:cTn>
                        </p:par>
                        <p:par>
                          <p:cTn id="92" fill="hold">
                            <p:stCondLst>
                              <p:cond delay="2000"/>
                            </p:stCondLst>
                            <p:childTnLst>
                              <p:par>
                                <p:cTn id="93" presetID="31" presetClass="exit" presetSubtype="0" fill="hold" nodeType="afterEffect">
                                  <p:stCondLst>
                                    <p:cond delay="0"/>
                                  </p:stCondLst>
                                  <p:iterate type="lt">
                                    <p:tmPct val="5000"/>
                                  </p:iterate>
                                  <p:childTnLst>
                                    <p:anim calcmode="lin" valueType="num">
                                      <p:cBhvr>
                                        <p:cTn id="94" dur="1000"/>
                                        <p:tgtEl>
                                          <p:spTgt spid="23"/>
                                        </p:tgtEl>
                                        <p:attrNameLst>
                                          <p:attrName>ppt_w</p:attrName>
                                        </p:attrNameLst>
                                      </p:cBhvr>
                                      <p:tavLst>
                                        <p:tav tm="0">
                                          <p:val>
                                            <p:strVal val="ppt_w"/>
                                          </p:val>
                                        </p:tav>
                                        <p:tav tm="100000">
                                          <p:val>
                                            <p:fltVal val="0"/>
                                          </p:val>
                                        </p:tav>
                                      </p:tavLst>
                                    </p:anim>
                                    <p:anim calcmode="lin" valueType="num">
                                      <p:cBhvr>
                                        <p:cTn id="95" dur="1000"/>
                                        <p:tgtEl>
                                          <p:spTgt spid="23"/>
                                        </p:tgtEl>
                                        <p:attrNameLst>
                                          <p:attrName>ppt_h</p:attrName>
                                        </p:attrNameLst>
                                      </p:cBhvr>
                                      <p:tavLst>
                                        <p:tav tm="0">
                                          <p:val>
                                            <p:strVal val="ppt_h"/>
                                          </p:val>
                                        </p:tav>
                                        <p:tav tm="100000">
                                          <p:val>
                                            <p:fltVal val="0"/>
                                          </p:val>
                                        </p:tav>
                                      </p:tavLst>
                                    </p:anim>
                                    <p:anim calcmode="lin" valueType="num">
                                      <p:cBhvr>
                                        <p:cTn id="96" dur="1000"/>
                                        <p:tgtEl>
                                          <p:spTgt spid="23"/>
                                        </p:tgtEl>
                                        <p:attrNameLst>
                                          <p:attrName>style.rotation</p:attrName>
                                        </p:attrNameLst>
                                      </p:cBhvr>
                                      <p:tavLst>
                                        <p:tav tm="0">
                                          <p:val>
                                            <p:fltVal val="0"/>
                                          </p:val>
                                        </p:tav>
                                        <p:tav tm="100000">
                                          <p:val>
                                            <p:fltVal val="90"/>
                                          </p:val>
                                        </p:tav>
                                      </p:tavLst>
                                    </p:anim>
                                    <p:animEffect transition="out" filter="fade">
                                      <p:cBhvr>
                                        <p:cTn id="97" dur="1000"/>
                                        <p:tgtEl>
                                          <p:spTgt spid="23"/>
                                        </p:tgtEl>
                                      </p:cBhvr>
                                    </p:animEffect>
                                    <p:set>
                                      <p:cBhvr>
                                        <p:cTn id="98" dur="1" fill="hold">
                                          <p:stCondLst>
                                            <p:cond delay="999"/>
                                          </p:stCondLst>
                                        </p:cTn>
                                        <p:tgtEl>
                                          <p:spTgt spid="23"/>
                                        </p:tgtEl>
                                        <p:attrNameLst>
                                          <p:attrName>style.visibility</p:attrName>
                                        </p:attrNameLst>
                                      </p:cBhvr>
                                      <p:to>
                                        <p:strVal val="hidden"/>
                                      </p:to>
                                    </p:set>
                                  </p:childTnLst>
                                </p:cTn>
                              </p:par>
                            </p:childTnLst>
                          </p:cTn>
                        </p:par>
                        <p:par>
                          <p:cTn id="99" fill="hold">
                            <p:stCondLst>
                              <p:cond delay="3000"/>
                            </p:stCondLst>
                            <p:childTnLst>
                              <p:par>
                                <p:cTn id="100" presetID="1" presetClass="entr" presetSubtype="0"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childTnLst>
                                </p:cTn>
                              </p:par>
                              <p:par>
                                <p:cTn id="102" presetID="1" presetClass="mediacall" presetSubtype="0" fill="hold" nodeType="withEffect">
                                  <p:stCondLst>
                                    <p:cond delay="0"/>
                                  </p:stCondLst>
                                  <p:childTnLst>
                                    <p:cmd type="call" cmd="playFrom(0.0)">
                                      <p:cBhvr>
                                        <p:cTn id="103" dur="2992" fill="hold"/>
                                        <p:tgtEl>
                                          <p:spTgt spid="26"/>
                                        </p:tgtEl>
                                      </p:cBhvr>
                                    </p:cmd>
                                  </p:childTnLst>
                                </p:cTn>
                              </p:par>
                              <p:par>
                                <p:cTn id="104" presetID="47" presetClass="exit" presetSubtype="0" fill="hold" grpId="1" nodeType="withEffect">
                                  <p:stCondLst>
                                    <p:cond delay="0"/>
                                  </p:stCondLst>
                                  <p:childTnLst>
                                    <p:animEffect transition="out" filter="fade">
                                      <p:cBhvr>
                                        <p:cTn id="105" dur="1000"/>
                                        <p:tgtEl>
                                          <p:spTgt spid="20"/>
                                        </p:tgtEl>
                                      </p:cBhvr>
                                    </p:animEffect>
                                    <p:anim calcmode="lin" valueType="num">
                                      <p:cBhvr>
                                        <p:cTn id="106" dur="1000"/>
                                        <p:tgtEl>
                                          <p:spTgt spid="20"/>
                                        </p:tgtEl>
                                        <p:attrNameLst>
                                          <p:attrName>ppt_x</p:attrName>
                                        </p:attrNameLst>
                                      </p:cBhvr>
                                      <p:tavLst>
                                        <p:tav tm="0">
                                          <p:val>
                                            <p:strVal val="ppt_x"/>
                                          </p:val>
                                        </p:tav>
                                        <p:tav tm="100000">
                                          <p:val>
                                            <p:strVal val="ppt_x"/>
                                          </p:val>
                                        </p:tav>
                                      </p:tavLst>
                                    </p:anim>
                                    <p:anim calcmode="lin" valueType="num">
                                      <p:cBhvr>
                                        <p:cTn id="107" dur="1000"/>
                                        <p:tgtEl>
                                          <p:spTgt spid="20"/>
                                        </p:tgtEl>
                                        <p:attrNameLst>
                                          <p:attrName>ppt_y</p:attrName>
                                        </p:attrNameLst>
                                      </p:cBhvr>
                                      <p:tavLst>
                                        <p:tav tm="0">
                                          <p:val>
                                            <p:strVal val="ppt_y"/>
                                          </p:val>
                                        </p:tav>
                                        <p:tav tm="100000">
                                          <p:val>
                                            <p:strVal val="ppt_y-.1"/>
                                          </p:val>
                                        </p:tav>
                                      </p:tavLst>
                                    </p:anim>
                                    <p:set>
                                      <p:cBhvr>
                                        <p:cTn id="108"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109" fill="hold" display="0">
                  <p:stCondLst>
                    <p:cond delay="indefinite"/>
                  </p:stCondLst>
                  <p:endCondLst>
                    <p:cond evt="onStopAudio" delay="0">
                      <p:tgtEl>
                        <p:sldTgt/>
                      </p:tgtEl>
                    </p:cond>
                  </p:endCondLst>
                </p:cTn>
                <p:tgtEl>
                  <p:spTgt spid="22"/>
                </p:tgtEl>
              </p:cMediaNode>
            </p:audio>
            <p:audio>
              <p:cMediaNode vol="80000">
                <p:cTn id="110" fill="hold" display="0">
                  <p:stCondLst>
                    <p:cond delay="indefinite"/>
                  </p:stCondLst>
                  <p:endCondLst>
                    <p:cond evt="onStopAudio" delay="0">
                      <p:tgtEl>
                        <p:sldTgt/>
                      </p:tgtEl>
                    </p:cond>
                  </p:endCondLst>
                </p:cTn>
                <p:tgtEl>
                  <p:spTgt spid="24"/>
                </p:tgtEl>
              </p:cMediaNode>
            </p:audio>
            <p:audio>
              <p:cMediaNode vol="80000">
                <p:cTn id="111" fill="hold" display="0">
                  <p:stCondLst>
                    <p:cond delay="indefinite"/>
                  </p:stCondLst>
                  <p:endCondLst>
                    <p:cond evt="onStopAudio" delay="0">
                      <p:tgtEl>
                        <p:sldTgt/>
                      </p:tgtEl>
                    </p:cond>
                  </p:endCondLst>
                </p:cTn>
                <p:tgtEl>
                  <p:spTgt spid="26"/>
                </p:tgtEl>
              </p:cMediaNode>
            </p:audio>
            <p:audio>
              <p:cMediaNode vol="80000">
                <p:cTn id="112" fill="hold" display="0">
                  <p:stCondLst>
                    <p:cond delay="indefinite"/>
                  </p:stCondLst>
                  <p:endCondLst>
                    <p:cond evt="onStopAudio" delay="0">
                      <p:tgtEl>
                        <p:sldTgt/>
                      </p:tgtEl>
                    </p:cond>
                  </p:endCondLst>
                </p:cTn>
                <p:tgtEl>
                  <p:spTgt spid="27"/>
                </p:tgtEl>
              </p:cMediaNode>
            </p:audio>
            <p:audio>
              <p:cMediaNode vol="61224" showWhenStopped="0">
                <p:cTn id="113" repeatCount="indefinite" fill="hold" display="0">
                  <p:stCondLst>
                    <p:cond delay="indefinite"/>
                  </p:stCondLst>
                  <p:endCondLst>
                    <p:cond evt="onStopAudio" delay="0">
                      <p:tgtEl>
                        <p:sldTgt/>
                      </p:tgtEl>
                    </p:cond>
                  </p:endCondLst>
                </p:cTn>
                <p:tgtEl>
                  <p:spTgt spid="29"/>
                </p:tgtEl>
              </p:cMediaNode>
            </p:audio>
          </p:childTnLst>
        </p:cTn>
      </p:par>
    </p:tnLst>
    <p:bldLst>
      <p:bldP spid="17" grpId="0" animBg="1"/>
      <p:bldP spid="17" grpId="1" animBg="1"/>
      <p:bldP spid="18" grpId="0" animBg="1"/>
      <p:bldP spid="18" grpId="1" animBg="1"/>
      <p:bldP spid="19" grpId="0" animBg="1"/>
      <p:bldP spid="19" grpId="1" animBg="1"/>
      <p:bldP spid="20" grpId="0" animBg="1"/>
      <p:bldP spid="2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20000" r="-20000"/>
          </a:stretch>
        </a:blipFill>
        <a:effectLst/>
      </p:bgPr>
    </p:bg>
    <p:spTree>
      <p:nvGrpSpPr>
        <p:cNvPr id="1" name=""/>
        <p:cNvGrpSpPr/>
        <p:nvPr/>
      </p:nvGrpSpPr>
      <p:grpSpPr>
        <a:xfrm>
          <a:off x="0" y="0"/>
          <a:ext cx="0" cy="0"/>
          <a:chOff x="0" y="0"/>
          <a:chExt cx="0" cy="0"/>
        </a:xfrm>
      </p:grpSpPr>
      <p:sp>
        <p:nvSpPr>
          <p:cNvPr id="6" name="Rounded Rectangle 5"/>
          <p:cNvSpPr/>
          <p:nvPr/>
        </p:nvSpPr>
        <p:spPr>
          <a:xfrm>
            <a:off x="836226" y="172285"/>
            <a:ext cx="7345666" cy="2543584"/>
          </a:xfrm>
          <a:prstGeom prst="round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7" name="TextBox 6"/>
          <p:cNvSpPr txBox="1"/>
          <p:nvPr/>
        </p:nvSpPr>
        <p:spPr>
          <a:xfrm>
            <a:off x="1042175" y="299376"/>
            <a:ext cx="4233913" cy="1823576"/>
          </a:xfrm>
          <a:prstGeom prst="rect">
            <a:avLst/>
          </a:prstGeom>
          <a:noFill/>
        </p:spPr>
        <p:txBody>
          <a:bodyPr wrap="square" rtlCol="0">
            <a:spAutoFit/>
          </a:bodyPr>
          <a:lstStyle/>
          <a:p>
            <a:pPr lvl="0" algn="just">
              <a:lnSpc>
                <a:spcPct val="150000"/>
              </a:lnSpc>
              <a:spcBef>
                <a:spcPts val="100"/>
              </a:spcBef>
              <a:spcAft>
                <a:spcPts val="100"/>
              </a:spcAft>
            </a:pPr>
            <a:r>
              <a:rPr lang="fr-FR" sz="2500" b="1">
                <a:latin typeface="Arial" panose="020B0604020202020204" pitchFamily="34" charset="0"/>
                <a:ea typeface="Times New Roman" panose="02020603050405020304" pitchFamily="18" charset="0"/>
                <a:cs typeface="Arial" panose="020B0604020202020204" pitchFamily="34" charset="0"/>
              </a:rPr>
              <a:t>Câu 2. </a:t>
            </a:r>
            <a:r>
              <a:rPr lang="fr-FR" sz="2500">
                <a:latin typeface="Arial" panose="020B0604020202020204" pitchFamily="34" charset="0"/>
                <a:ea typeface="Times New Roman" panose="02020603050405020304" pitchFamily="18" charset="0"/>
                <a:cs typeface="Arial" panose="020B0604020202020204" pitchFamily="34" charset="0"/>
              </a:rPr>
              <a:t>Hãy chọn câu </a:t>
            </a:r>
            <a:r>
              <a:rPr lang="fr-FR" sz="2500">
                <a:solidFill>
                  <a:srgbClr val="FF0000"/>
                </a:solidFill>
                <a:latin typeface="Arial" panose="020B0604020202020204" pitchFamily="34" charset="0"/>
                <a:ea typeface="Times New Roman" panose="02020603050405020304" pitchFamily="18" charset="0"/>
                <a:cs typeface="Arial" panose="020B0604020202020204" pitchFamily="34" charset="0"/>
              </a:rPr>
              <a:t>đúng.</a:t>
            </a:r>
            <a:r>
              <a:rPr lang="fr-FR" sz="2500">
                <a:latin typeface="Arial" panose="020B0604020202020204" pitchFamily="34" charset="0"/>
                <a:ea typeface="Times New Roman" panose="02020603050405020304" pitchFamily="18" charset="0"/>
                <a:cs typeface="Arial" panose="020B0604020202020204" pitchFamily="34" charset="0"/>
              </a:rPr>
              <a:t> Cho hình vẽ. Tứ giác là hình vuông theo dấu hiệu:</a:t>
            </a:r>
            <a:endParaRPr kumimoji="0" lang="en-US" sz="250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pic>
        <p:nvPicPr>
          <p:cNvPr id="9" name="Picture 8" descr="bong.png">
            <a:hlinkClick r:id="rId5" action="ppaction://hlinksldjump"/>
          </p:cNvPr>
          <p:cNvPicPr>
            <a:picLocks noChangeAspect="1"/>
          </p:cNvPicPr>
          <p:nvPr/>
        </p:nvPicPr>
        <p:blipFill>
          <a:blip r:embed="rId6" cstate="print"/>
          <a:stretch>
            <a:fillRect/>
          </a:stretch>
        </p:blipFill>
        <p:spPr>
          <a:xfrm>
            <a:off x="3771900" y="3771900"/>
            <a:ext cx="1028700" cy="1012285"/>
          </a:xfrm>
          <a:prstGeom prst="rect">
            <a:avLst/>
          </a:prstGeom>
        </p:spPr>
      </p:pic>
      <p:pic>
        <p:nvPicPr>
          <p:cNvPr id="10" name="chase-11768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32563" y="778290"/>
            <a:ext cx="406400" cy="406400"/>
          </a:xfrm>
          <a:prstGeom prst="rect">
            <a:avLst/>
          </a:prstGeom>
        </p:spPr>
      </p:pic>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Lst>
          </a:blip>
          <a:stretch>
            <a:fillRect/>
          </a:stretch>
        </p:blipFill>
        <p:spPr>
          <a:xfrm>
            <a:off x="5737346" y="443465"/>
            <a:ext cx="2138067" cy="2045965"/>
          </a:xfrm>
          <a:prstGeom prst="rect">
            <a:avLst/>
          </a:prstGeom>
        </p:spPr>
      </p:pic>
    </p:spTree>
    <p:extLst>
      <p:ext uri="{BB962C8B-B14F-4D97-AF65-F5344CB8AC3E}">
        <p14:creationId xmlns:p14="http://schemas.microsoft.com/office/powerpoint/2010/main" val="17539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0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1224" showWhenStopped="0">
                <p:cTn id="7" repeatCount="indefinite" fill="hold" display="0">
                  <p:stCondLst>
                    <p:cond delay="indefinite"/>
                  </p:stCondLst>
                  <p:endCondLst>
                    <p:cond evt="onStopAudio" delay="0">
                      <p:tgtEl>
                        <p:sldTgt/>
                      </p:tgtEl>
                    </p:cond>
                  </p:endCondLst>
                </p:cTn>
                <p:tgtEl>
                  <p:spTgt spid="10"/>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430dcb88016bc5e42f7101ebdc877fc.png"/>
          <p:cNvPicPr>
            <a:picLocks noChangeAspect="1"/>
          </p:cNvPicPr>
          <p:nvPr/>
        </p:nvPicPr>
        <p:blipFill>
          <a:blip r:embed="rId8" cstate="print"/>
          <a:stretch>
            <a:fillRect/>
          </a:stretch>
        </p:blipFill>
        <p:spPr>
          <a:xfrm>
            <a:off x="1143000" y="-571500"/>
            <a:ext cx="6858000" cy="4229100"/>
          </a:xfrm>
          <a:prstGeom prst="rect">
            <a:avLst/>
          </a:prstGeom>
        </p:spPr>
      </p:pic>
      <p:pic>
        <p:nvPicPr>
          <p:cNvPr id="6" name="Picture 5" descr="f002c92eee74a495b2b40cc86e0dc2e9.png"/>
          <p:cNvPicPr>
            <a:picLocks noChangeAspect="1"/>
          </p:cNvPicPr>
          <p:nvPr/>
        </p:nvPicPr>
        <p:blipFill>
          <a:blip r:embed="rId9" cstate="print"/>
          <a:stretch>
            <a:fillRect/>
          </a:stretch>
        </p:blipFill>
        <p:spPr>
          <a:xfrm>
            <a:off x="3600450" y="914400"/>
            <a:ext cx="1771650" cy="2114550"/>
          </a:xfrm>
          <a:prstGeom prst="rect">
            <a:avLst/>
          </a:prstGeom>
        </p:spPr>
      </p:pic>
      <p:sp>
        <p:nvSpPr>
          <p:cNvPr id="7" name="Rectangle 6"/>
          <p:cNvSpPr/>
          <p:nvPr/>
        </p:nvSpPr>
        <p:spPr>
          <a:xfrm>
            <a:off x="365547" y="3941759"/>
            <a:ext cx="1844844" cy="96608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685800">
              <a:buClrTx/>
            </a:pPr>
            <a:r>
              <a:rPr lang="fr-FR" sz="1800" kern="1200">
                <a:solidFill>
                  <a:prstClr val="black"/>
                </a:solidFill>
                <a:latin typeface="Arial" panose="020B0604020202020204" pitchFamily="34" charset="0"/>
                <a:cs typeface="Arial" panose="020B0604020202020204" pitchFamily="34" charset="0"/>
              </a:rPr>
              <a:t>A. Hình thoi có một góc vuông</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8" name="Rectangle 7"/>
          <p:cNvSpPr/>
          <p:nvPr/>
        </p:nvSpPr>
        <p:spPr>
          <a:xfrm>
            <a:off x="4599201" y="3941759"/>
            <a:ext cx="2089714" cy="9695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685800">
              <a:buClrTx/>
            </a:pPr>
            <a:r>
              <a:rPr lang="vi-VN" sz="1800" kern="1200">
                <a:solidFill>
                  <a:prstClr val="black"/>
                </a:solidFill>
                <a:cs typeface="Arial" panose="020B0604020202020204" pitchFamily="34" charset="0"/>
              </a:rPr>
              <a:t>C. Hình bình hành có hai đường chéo bằng nhau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9" name="Rectangle 8"/>
          <p:cNvSpPr/>
          <p:nvPr/>
        </p:nvSpPr>
        <p:spPr>
          <a:xfrm>
            <a:off x="6963710" y="3945519"/>
            <a:ext cx="1801303" cy="97146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685800">
              <a:buClrTx/>
            </a:pPr>
            <a:r>
              <a:rPr lang="vi-VN" sz="1800" kern="1200">
                <a:solidFill>
                  <a:prstClr val="black"/>
                </a:solidFill>
                <a:cs typeface="Arial" panose="020B0604020202020204" pitchFamily="34" charset="0"/>
              </a:rPr>
              <a:t>D. Hình thoi có hai đường chéo bằng nhau</a:t>
            </a:r>
          </a:p>
        </p:txBody>
      </p:sp>
      <p:sp>
        <p:nvSpPr>
          <p:cNvPr id="10" name="Rectangle 9"/>
          <p:cNvSpPr/>
          <p:nvPr/>
        </p:nvSpPr>
        <p:spPr>
          <a:xfrm>
            <a:off x="2479562" y="3936375"/>
            <a:ext cx="1844844" cy="96419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685800">
              <a:buClrTx/>
            </a:pPr>
            <a:r>
              <a:rPr lang="vi-VN" sz="1800" kern="1200">
                <a:solidFill>
                  <a:prstClr val="black"/>
                </a:solidFill>
                <a:cs typeface="Arial" panose="020B0604020202020204" pitchFamily="34" charset="0"/>
              </a:rPr>
              <a:t>B. Tứ giác có hai đường chéo bằng nhau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pic>
        <p:nvPicPr>
          <p:cNvPr id="11" name="Picture 10" descr="bong.png"/>
          <p:cNvPicPr>
            <a:picLocks noChangeAspect="1"/>
          </p:cNvPicPr>
          <p:nvPr/>
        </p:nvPicPr>
        <p:blipFill>
          <a:blip r:embed="rId10" cstate="print"/>
          <a:stretch>
            <a:fillRect/>
          </a:stretch>
        </p:blipFill>
        <p:spPr>
          <a:xfrm>
            <a:off x="1097802" y="3337242"/>
            <a:ext cx="543917" cy="513507"/>
          </a:xfrm>
          <a:prstGeom prst="rect">
            <a:avLst/>
          </a:prstGeom>
        </p:spPr>
      </p:pic>
      <p:pic>
        <p:nvPicPr>
          <p:cNvPr id="13" name="Picture 12" descr="bong.png"/>
          <p:cNvPicPr>
            <a:picLocks noChangeAspect="1"/>
          </p:cNvPicPr>
          <p:nvPr/>
        </p:nvPicPr>
        <p:blipFill>
          <a:blip r:embed="rId10" cstate="print"/>
          <a:stretch>
            <a:fillRect/>
          </a:stretch>
        </p:blipFill>
        <p:spPr>
          <a:xfrm>
            <a:off x="3289563" y="3337242"/>
            <a:ext cx="543917" cy="513507"/>
          </a:xfrm>
          <a:prstGeom prst="rect">
            <a:avLst/>
          </a:prstGeom>
        </p:spPr>
      </p:pic>
      <p:sp>
        <p:nvSpPr>
          <p:cNvPr id="17" name="Plaque 16"/>
          <p:cNvSpPr/>
          <p:nvPr/>
        </p:nvSpPr>
        <p:spPr>
          <a:xfrm>
            <a:off x="6726804" y="428625"/>
            <a:ext cx="1813395" cy="9715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Vàoooooo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pic>
        <p:nvPicPr>
          <p:cNvPr id="21" name="Picture 20" descr="bong.png"/>
          <p:cNvPicPr>
            <a:picLocks noChangeAspect="1"/>
          </p:cNvPicPr>
          <p:nvPr/>
        </p:nvPicPr>
        <p:blipFill>
          <a:blip r:embed="rId10" cstate="print"/>
          <a:stretch>
            <a:fillRect/>
          </a:stretch>
        </p:blipFill>
        <p:spPr>
          <a:xfrm>
            <a:off x="7559384" y="3337241"/>
            <a:ext cx="543917" cy="513507"/>
          </a:xfrm>
          <a:prstGeom prst="rect">
            <a:avLst/>
          </a:prstGeom>
        </p:spPr>
      </p:pic>
      <p:pic>
        <p:nvPicPr>
          <p:cNvPr id="23" name="Picture 22" descr="bong.png"/>
          <p:cNvPicPr>
            <a:picLocks noChangeAspect="1"/>
          </p:cNvPicPr>
          <p:nvPr/>
        </p:nvPicPr>
        <p:blipFill>
          <a:blip r:embed="rId10" cstate="print"/>
          <a:stretch>
            <a:fillRect/>
          </a:stretch>
        </p:blipFill>
        <p:spPr>
          <a:xfrm>
            <a:off x="5372100" y="3337242"/>
            <a:ext cx="543917" cy="513507"/>
          </a:xfrm>
          <a:prstGeom prst="rect">
            <a:avLst/>
          </a:prstGeom>
        </p:spPr>
      </p:pic>
      <p:sp>
        <p:nvSpPr>
          <p:cNvPr id="18" name="Plaque 17"/>
          <p:cNvSpPr/>
          <p:nvPr/>
        </p:nvSpPr>
        <p:spPr>
          <a:xfrm>
            <a:off x="6726804" y="428625"/>
            <a:ext cx="1813395" cy="9715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9" name="Plaque 18"/>
          <p:cNvSpPr/>
          <p:nvPr/>
        </p:nvSpPr>
        <p:spPr>
          <a:xfrm>
            <a:off x="6783955" y="428625"/>
            <a:ext cx="1734552" cy="9715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0" name="Plaque 19"/>
          <p:cNvSpPr/>
          <p:nvPr/>
        </p:nvSpPr>
        <p:spPr>
          <a:xfrm>
            <a:off x="6726804" y="428625"/>
            <a:ext cx="1813395" cy="91440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pic>
        <p:nvPicPr>
          <p:cNvPr id="2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586408" y="811033"/>
            <a:ext cx="330476" cy="330476"/>
          </a:xfrm>
          <a:prstGeom prst="rect">
            <a:avLst/>
          </a:prstGeom>
        </p:spPr>
      </p:pic>
      <p:pic>
        <p:nvPicPr>
          <p:cNvPr id="2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605083" y="1369930"/>
            <a:ext cx="346239" cy="346239"/>
          </a:xfrm>
          <a:prstGeom prst="rect">
            <a:avLst/>
          </a:prstGeom>
        </p:spPr>
      </p:pic>
      <p:pic>
        <p:nvPicPr>
          <p:cNvPr id="2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605084" y="1962411"/>
            <a:ext cx="346239" cy="346239"/>
          </a:xfrm>
          <a:prstGeom prst="rect">
            <a:avLst/>
          </a:prstGeom>
        </p:spPr>
      </p:pic>
      <p:pic>
        <p:nvPicPr>
          <p:cNvPr id="2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86408" y="2488522"/>
            <a:ext cx="346239" cy="346239"/>
          </a:xfrm>
          <a:prstGeom prst="rect">
            <a:avLst/>
          </a:prstGeom>
        </p:spPr>
      </p:pic>
      <p:pic>
        <p:nvPicPr>
          <p:cNvPr id="28" name="chase-117687">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632563" y="778290"/>
            <a:ext cx="406400" cy="406400"/>
          </a:xfrm>
          <a:prstGeom prst="rect">
            <a:avLst/>
          </a:prstGeom>
        </p:spPr>
      </p:pic>
    </p:spTree>
    <p:extLst>
      <p:ext uri="{BB962C8B-B14F-4D97-AF65-F5344CB8AC3E}">
        <p14:creationId xmlns:p14="http://schemas.microsoft.com/office/powerpoint/2010/main" val="358632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02"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35" presetClass="path" presetSubtype="0" accel="50000" decel="50000" fill="hold" nodeType="withEffect">
                                  <p:stCondLst>
                                    <p:cond delay="0"/>
                                  </p:stCondLst>
                                  <p:childTnLst>
                                    <p:animMotion origin="layout" path="M 5E-6 -3.33333E-6 L -0.20417 0.00556 " pathEditMode="relative" rAng="0" ptsTypes="AA">
                                      <p:cBhvr>
                                        <p:cTn id="11" dur="2000" fill="hold"/>
                                        <p:tgtEl>
                                          <p:spTgt spid="6"/>
                                        </p:tgtEl>
                                        <p:attrNameLst>
                                          <p:attrName>ppt_x</p:attrName>
                                          <p:attrName>ppt_y</p:attrName>
                                        </p:attrNameLst>
                                      </p:cBhvr>
                                      <p:rCtr x="-10208" y="278"/>
                                    </p:animMotion>
                                  </p:childTnLst>
                                </p:cTn>
                              </p:par>
                              <p:par>
                                <p:cTn id="12" presetID="0" presetClass="path" presetSubtype="0" accel="50000" decel="50000" fill="hold" nodeType="withEffect">
                                  <p:stCondLst>
                                    <p:cond delay="0"/>
                                  </p:stCondLst>
                                  <p:iterate type="lt">
                                    <p:tmPct val="0"/>
                                  </p:iterate>
                                  <p:childTnLst>
                                    <p:animMotion origin="layout" path="M 4.44444E-6 -3.45679E-6 C 0.01927 -0.07993 0.03871 -0.16049 0.0342 -0.22561 C 0.03316 -0.28703 0.01371 -0.3466 -0.01719 -0.38148 C -0.04809 -0.41543 -0.11094 -0.41697 -0.14914 -0.42901 C -0.18803 -0.44074 -0.2323 -0.44784 -0.24914 -0.45123 " pathEditMode="relative" rAng="18300000" ptsTypes="AAAAA">
                                      <p:cBhvr>
                                        <p:cTn id="13" dur="2000" fill="hold"/>
                                        <p:tgtEl>
                                          <p:spTgt spid="21"/>
                                        </p:tgtEl>
                                        <p:attrNameLst>
                                          <p:attrName>ppt_x</p:attrName>
                                          <p:attrName>ppt_y</p:attrName>
                                        </p:attrNameLst>
                                      </p:cBhvr>
                                      <p:rCtr x="-9566" y="-29907"/>
                                    </p:animMotion>
                                  </p:childTnLst>
                                </p:cTn>
                              </p:par>
                            </p:childTnLst>
                          </p:cTn>
                        </p:par>
                        <p:par>
                          <p:cTn id="14" fill="hold">
                            <p:stCondLst>
                              <p:cond delay="2000"/>
                            </p:stCondLst>
                            <p:childTnLst>
                              <p:par>
                                <p:cTn id="15" presetID="31" presetClass="exit" presetSubtype="0" fill="hold" nodeType="afterEffect">
                                  <p:stCondLst>
                                    <p:cond delay="0"/>
                                  </p:stCondLst>
                                  <p:iterate type="lt">
                                    <p:tmPct val="5000"/>
                                  </p:iterate>
                                  <p:childTnLst>
                                    <p:anim calcmode="lin" valueType="num">
                                      <p:cBhvr>
                                        <p:cTn id="16" dur="1000"/>
                                        <p:tgtEl>
                                          <p:spTgt spid="21"/>
                                        </p:tgtEl>
                                        <p:attrNameLst>
                                          <p:attrName>ppt_w</p:attrName>
                                        </p:attrNameLst>
                                      </p:cBhvr>
                                      <p:tavLst>
                                        <p:tav tm="0">
                                          <p:val>
                                            <p:strVal val="ppt_w"/>
                                          </p:val>
                                        </p:tav>
                                        <p:tav tm="100000">
                                          <p:val>
                                            <p:fltVal val="0"/>
                                          </p:val>
                                        </p:tav>
                                      </p:tavLst>
                                    </p:anim>
                                    <p:anim calcmode="lin" valueType="num">
                                      <p:cBhvr>
                                        <p:cTn id="17" dur="1000"/>
                                        <p:tgtEl>
                                          <p:spTgt spid="21"/>
                                        </p:tgtEl>
                                        <p:attrNameLst>
                                          <p:attrName>ppt_h</p:attrName>
                                        </p:attrNameLst>
                                      </p:cBhvr>
                                      <p:tavLst>
                                        <p:tav tm="0">
                                          <p:val>
                                            <p:strVal val="ppt_h"/>
                                          </p:val>
                                        </p:tav>
                                        <p:tav tm="100000">
                                          <p:val>
                                            <p:fltVal val="0"/>
                                          </p:val>
                                        </p:tav>
                                      </p:tavLst>
                                    </p:anim>
                                    <p:anim calcmode="lin" valueType="num">
                                      <p:cBhvr>
                                        <p:cTn id="18" dur="1000"/>
                                        <p:tgtEl>
                                          <p:spTgt spid="21"/>
                                        </p:tgtEl>
                                        <p:attrNameLst>
                                          <p:attrName>style.rotation</p:attrName>
                                        </p:attrNameLst>
                                      </p:cBhvr>
                                      <p:tavLst>
                                        <p:tav tm="0">
                                          <p:val>
                                            <p:fltVal val="0"/>
                                          </p:val>
                                        </p:tav>
                                        <p:tav tm="100000">
                                          <p:val>
                                            <p:fltVal val="90"/>
                                          </p:val>
                                        </p:tav>
                                      </p:tavLst>
                                    </p:anim>
                                    <p:animEffect transition="out" filter="fade">
                                      <p:cBhvr>
                                        <p:cTn id="19" dur="1000"/>
                                        <p:tgtEl>
                                          <p:spTgt spid="21"/>
                                        </p:tgtEl>
                                      </p:cBhvr>
                                    </p:animEffect>
                                    <p:set>
                                      <p:cBhvr>
                                        <p:cTn id="20" dur="1" fill="hold">
                                          <p:stCondLst>
                                            <p:cond delay="999"/>
                                          </p:stCondLst>
                                        </p:cTn>
                                        <p:tgtEl>
                                          <p:spTgt spid="21"/>
                                        </p:tgtEl>
                                        <p:attrNameLst>
                                          <p:attrName>style.visibility</p:attrName>
                                        </p:attrNameLst>
                                      </p:cBhvr>
                                      <p:to>
                                        <p:strVal val="hidden"/>
                                      </p:to>
                                    </p:set>
                                  </p:childTnLst>
                                </p:cTn>
                              </p:par>
                            </p:childTnLst>
                          </p:cTn>
                        </p:par>
                        <p:par>
                          <p:cTn id="21" fill="hold">
                            <p:stCondLst>
                              <p:cond delay="3000"/>
                            </p:stCondLst>
                            <p:childTnLst>
                              <p:par>
                                <p:cTn id="22" presetID="1"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3" presetClass="mediacall" presetSubtype="0" fill="hold" nodeType="withEffect">
                                  <p:stCondLst>
                                    <p:cond delay="0"/>
                                  </p:stCondLst>
                                  <p:childTnLst>
                                    <p:cmd type="call" cmd="stop">
                                      <p:cBhvr>
                                        <p:cTn id="25" dur="1" fill="hold"/>
                                        <p:tgtEl>
                                          <p:spTgt spid="22"/>
                                        </p:tgtEl>
                                      </p:cBhvr>
                                    </p:cmd>
                                  </p:childTnLst>
                                </p:cTn>
                              </p:par>
                              <p:par>
                                <p:cTn id="26" presetID="3" presetClass="mediacall" presetSubtype="0" fill="hold" nodeType="withEffect">
                                  <p:stCondLst>
                                    <p:cond delay="0"/>
                                  </p:stCondLst>
                                  <p:childTnLst>
                                    <p:cmd type="call" cmd="stop">
                                      <p:cBhvr>
                                        <p:cTn id="27" dur="1" fill="hold"/>
                                        <p:tgtEl>
                                          <p:spTgt spid="22"/>
                                        </p:tgtEl>
                                      </p:cBhvr>
                                    </p:cmd>
                                  </p:childTnLst>
                                </p:cTn>
                              </p:par>
                              <p:par>
                                <p:cTn id="28" presetID="3" presetClass="mediacall" presetSubtype="0" fill="hold" nodeType="withEffect">
                                  <p:stCondLst>
                                    <p:cond delay="0"/>
                                  </p:stCondLst>
                                  <p:childTnLst>
                                    <p:cmd type="call" cmd="stop">
                                      <p:cBhvr>
                                        <p:cTn id="29" dur="1" fill="hold"/>
                                        <p:tgtEl>
                                          <p:spTgt spid="22"/>
                                        </p:tgtEl>
                                      </p:cBhvr>
                                    </p:cmd>
                                  </p:childTnLst>
                                </p:cTn>
                              </p:par>
                              <p:par>
                                <p:cTn id="30" presetID="2" presetClass="mediacall" presetSubtype="0" fill="hold" nodeType="withEffect">
                                  <p:stCondLst>
                                    <p:cond delay="0"/>
                                  </p:stCondLst>
                                  <p:childTnLst>
                                    <p:cmd type="call" cmd="togglePause">
                                      <p:cBhvr>
                                        <p:cTn id="31" dur="1" fill="hold"/>
                                        <p:tgtEl>
                                          <p:spTgt spid="22"/>
                                        </p:tgtEl>
                                      </p:cBhvr>
                                    </p:cmd>
                                  </p:childTnLst>
                                </p:cTn>
                              </p:par>
                              <p:par>
                                <p:cTn id="32" presetID="47" presetClass="exit" presetSubtype="0" fill="remove" grpId="1" nodeType="withEffect">
                                  <p:stCondLst>
                                    <p:cond delay="0"/>
                                  </p:stCondLst>
                                  <p:childTnLst>
                                    <p:animEffect transition="out" filter="fade">
                                      <p:cBhvr>
                                        <p:cTn id="33" dur="2000"/>
                                        <p:tgtEl>
                                          <p:spTgt spid="17"/>
                                        </p:tgtEl>
                                      </p:cBhvr>
                                    </p:animEffect>
                                    <p:anim calcmode="lin" valueType="num">
                                      <p:cBhvr>
                                        <p:cTn id="34" dur="2000"/>
                                        <p:tgtEl>
                                          <p:spTgt spid="17"/>
                                        </p:tgtEl>
                                        <p:attrNameLst>
                                          <p:attrName>ppt_x</p:attrName>
                                        </p:attrNameLst>
                                      </p:cBhvr>
                                      <p:tavLst>
                                        <p:tav tm="0">
                                          <p:val>
                                            <p:strVal val="ppt_x"/>
                                          </p:val>
                                        </p:tav>
                                        <p:tav tm="100000">
                                          <p:val>
                                            <p:strVal val="ppt_x"/>
                                          </p:val>
                                        </p:tav>
                                      </p:tavLst>
                                    </p:anim>
                                    <p:anim calcmode="lin" valueType="num">
                                      <p:cBhvr>
                                        <p:cTn id="35" dur="2000"/>
                                        <p:tgtEl>
                                          <p:spTgt spid="17"/>
                                        </p:tgtEl>
                                        <p:attrNameLst>
                                          <p:attrName>ppt_y</p:attrName>
                                        </p:attrNameLst>
                                      </p:cBhvr>
                                      <p:tavLst>
                                        <p:tav tm="0">
                                          <p:val>
                                            <p:strVal val="ppt_y"/>
                                          </p:val>
                                        </p:tav>
                                        <p:tav tm="100000">
                                          <p:val>
                                            <p:strVal val="ppt_y-.1"/>
                                          </p:val>
                                        </p:tav>
                                      </p:tavLst>
                                    </p:anim>
                                    <p:set>
                                      <p:cBhvr>
                                        <p:cTn id="36"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35" presetClass="path" presetSubtype="0" accel="50000" decel="50000" fill="hold" nodeType="withEffect">
                                  <p:stCondLst>
                                    <p:cond delay="0"/>
                                  </p:stCondLst>
                                  <p:childTnLst>
                                    <p:animMotion origin="layout" path="M 5E-6 -3.33333E-6 L -0.22084 0.00556 " pathEditMode="relative" rAng="0" ptsTypes="AA">
                                      <p:cBhvr>
                                        <p:cTn id="41" dur="2000" fill="hold"/>
                                        <p:tgtEl>
                                          <p:spTgt spid="6"/>
                                        </p:tgtEl>
                                        <p:attrNameLst>
                                          <p:attrName>ppt_x</p:attrName>
                                          <p:attrName>ppt_y</p:attrName>
                                        </p:attrNameLst>
                                      </p:cBhvr>
                                      <p:rCtr x="-11042" y="278"/>
                                    </p:animMotion>
                                  </p:childTnLst>
                                </p:cTn>
                              </p:par>
                              <p:par>
                                <p:cTn id="42" presetID="0" presetClass="path" presetSubtype="0" accel="50000" decel="50000" fill="hold" nodeType="withEffect">
                                  <p:stCondLst>
                                    <p:cond delay="0"/>
                                  </p:stCondLst>
                                  <p:iterate type="lt">
                                    <p:tmPct val="0"/>
                                  </p:iterate>
                                  <p:childTnLst>
                                    <p:animMotion origin="layout" path="M 2.77778E-7 4.5679E-6 C 0.00382 0.00833 0.00764 0.01697 -0.01198 4.5679E-6 C -0.0316 -0.01698 -0.08733 -0.06482 -0.11806 -0.10124 C -0.14878 -0.13735 -0.19063 -0.18642 -0.19688 -0.21821 C -0.20313 -0.25 -0.17708 -0.2642 -0.1559 -0.29105 C -0.13472 -0.3176 -0.0842 -0.36266 -0.06962 -0.37778 " pathEditMode="relative" rAng="0" ptsTypes="AAAAAA">
                                      <p:cBhvr>
                                        <p:cTn id="43" dur="2000" fill="hold"/>
                                        <p:tgtEl>
                                          <p:spTgt spid="13"/>
                                        </p:tgtEl>
                                        <p:attrNameLst>
                                          <p:attrName>ppt_x</p:attrName>
                                          <p:attrName>ppt_y</p:attrName>
                                        </p:attrNameLst>
                                      </p:cBhvr>
                                      <p:rCtr x="-9757" y="-18426"/>
                                    </p:animMotion>
                                  </p:childTnLst>
                                </p:cTn>
                              </p:par>
                            </p:childTnLst>
                          </p:cTn>
                        </p:par>
                        <p:par>
                          <p:cTn id="44" fill="hold">
                            <p:stCondLst>
                              <p:cond delay="2000"/>
                            </p:stCondLst>
                            <p:childTnLst>
                              <p:par>
                                <p:cTn id="45" presetID="31" presetClass="exit" presetSubtype="0" fill="hold" nodeType="afterEffect">
                                  <p:stCondLst>
                                    <p:cond delay="0"/>
                                  </p:stCondLst>
                                  <p:iterate type="lt">
                                    <p:tmPct val="5000"/>
                                  </p:iterate>
                                  <p:childTnLst>
                                    <p:anim calcmode="lin" valueType="num">
                                      <p:cBhvr>
                                        <p:cTn id="46" dur="1000"/>
                                        <p:tgtEl>
                                          <p:spTgt spid="13"/>
                                        </p:tgtEl>
                                        <p:attrNameLst>
                                          <p:attrName>ppt_w</p:attrName>
                                        </p:attrNameLst>
                                      </p:cBhvr>
                                      <p:tavLst>
                                        <p:tav tm="0">
                                          <p:val>
                                            <p:strVal val="ppt_w"/>
                                          </p:val>
                                        </p:tav>
                                        <p:tav tm="100000">
                                          <p:val>
                                            <p:fltVal val="0"/>
                                          </p:val>
                                        </p:tav>
                                      </p:tavLst>
                                    </p:anim>
                                    <p:anim calcmode="lin" valueType="num">
                                      <p:cBhvr>
                                        <p:cTn id="47" dur="1000"/>
                                        <p:tgtEl>
                                          <p:spTgt spid="13"/>
                                        </p:tgtEl>
                                        <p:attrNameLst>
                                          <p:attrName>ppt_h</p:attrName>
                                        </p:attrNameLst>
                                      </p:cBhvr>
                                      <p:tavLst>
                                        <p:tav tm="0">
                                          <p:val>
                                            <p:strVal val="ppt_h"/>
                                          </p:val>
                                        </p:tav>
                                        <p:tav tm="100000">
                                          <p:val>
                                            <p:fltVal val="0"/>
                                          </p:val>
                                        </p:tav>
                                      </p:tavLst>
                                    </p:anim>
                                    <p:anim calcmode="lin" valueType="num">
                                      <p:cBhvr>
                                        <p:cTn id="48" dur="1000"/>
                                        <p:tgtEl>
                                          <p:spTgt spid="13"/>
                                        </p:tgtEl>
                                        <p:attrNameLst>
                                          <p:attrName>style.rotation</p:attrName>
                                        </p:attrNameLst>
                                      </p:cBhvr>
                                      <p:tavLst>
                                        <p:tav tm="0">
                                          <p:val>
                                            <p:fltVal val="0"/>
                                          </p:val>
                                        </p:tav>
                                        <p:tav tm="100000">
                                          <p:val>
                                            <p:fltVal val="90"/>
                                          </p:val>
                                        </p:tav>
                                      </p:tavLst>
                                    </p:anim>
                                    <p:animEffect transition="out" filter="fade">
                                      <p:cBhvr>
                                        <p:cTn id="49" dur="1000"/>
                                        <p:tgtEl>
                                          <p:spTgt spid="13"/>
                                        </p:tgtEl>
                                      </p:cBhvr>
                                    </p:animEffect>
                                    <p:set>
                                      <p:cBhvr>
                                        <p:cTn id="50" dur="1" fill="hold">
                                          <p:stCondLst>
                                            <p:cond delay="999"/>
                                          </p:stCondLst>
                                        </p:cTn>
                                        <p:tgtEl>
                                          <p:spTgt spid="13"/>
                                        </p:tgtEl>
                                        <p:attrNameLst>
                                          <p:attrName>style.visibility</p:attrName>
                                        </p:attrNameLst>
                                      </p:cBhvr>
                                      <p:to>
                                        <p:strVal val="hidden"/>
                                      </p:to>
                                    </p:set>
                                  </p:childTnLst>
                                </p:cTn>
                              </p:par>
                            </p:childTnLst>
                          </p:cTn>
                        </p:par>
                        <p:par>
                          <p:cTn id="51" fill="hold">
                            <p:stCondLst>
                              <p:cond delay="3000"/>
                            </p:stCondLst>
                            <p:childTnLst>
                              <p:par>
                                <p:cTn id="52" presetID="1"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mediacall" presetSubtype="0" fill="hold" nodeType="withEffect">
                                  <p:stCondLst>
                                    <p:cond delay="0"/>
                                  </p:stCondLst>
                                  <p:childTnLst>
                                    <p:cmd type="call" cmd="playFrom(0.0)">
                                      <p:cBhvr>
                                        <p:cTn id="55" dur="2992" fill="hold"/>
                                        <p:tgtEl>
                                          <p:spTgt spid="24"/>
                                        </p:tgtEl>
                                      </p:cBhvr>
                                    </p:cmd>
                                  </p:childTnLst>
                                </p:cTn>
                              </p:par>
                              <p:par>
                                <p:cTn id="56" presetID="47" presetClass="exit" presetSubtype="0" fill="hold" grpId="1" nodeType="withEffect">
                                  <p:stCondLst>
                                    <p:cond delay="0"/>
                                  </p:stCondLst>
                                  <p:childTnLst>
                                    <p:animEffect transition="out" filter="fade">
                                      <p:cBhvr>
                                        <p:cTn id="57" dur="2000"/>
                                        <p:tgtEl>
                                          <p:spTgt spid="18"/>
                                        </p:tgtEl>
                                      </p:cBhvr>
                                    </p:animEffect>
                                    <p:anim calcmode="lin" valueType="num">
                                      <p:cBhvr>
                                        <p:cTn id="58" dur="2000"/>
                                        <p:tgtEl>
                                          <p:spTgt spid="18"/>
                                        </p:tgtEl>
                                        <p:attrNameLst>
                                          <p:attrName>ppt_x</p:attrName>
                                        </p:attrNameLst>
                                      </p:cBhvr>
                                      <p:tavLst>
                                        <p:tav tm="0">
                                          <p:val>
                                            <p:strVal val="ppt_x"/>
                                          </p:val>
                                        </p:tav>
                                        <p:tav tm="100000">
                                          <p:val>
                                            <p:strVal val="ppt_x"/>
                                          </p:val>
                                        </p:tav>
                                      </p:tavLst>
                                    </p:anim>
                                    <p:anim calcmode="lin" valueType="num">
                                      <p:cBhvr>
                                        <p:cTn id="59" dur="2000"/>
                                        <p:tgtEl>
                                          <p:spTgt spid="18"/>
                                        </p:tgtEl>
                                        <p:attrNameLst>
                                          <p:attrName>ppt_y</p:attrName>
                                        </p:attrNameLst>
                                      </p:cBhvr>
                                      <p:tavLst>
                                        <p:tav tm="0">
                                          <p:val>
                                            <p:strVal val="ppt_y"/>
                                          </p:val>
                                        </p:tav>
                                        <p:tav tm="100000">
                                          <p:val>
                                            <p:strVal val="ppt_y-.1"/>
                                          </p:val>
                                        </p:tav>
                                      </p:tavLst>
                                    </p:anim>
                                    <p:set>
                                      <p:cBhvr>
                                        <p:cTn id="60"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7"/>
                    </p:tgtEl>
                  </p:cond>
                </p:stCondLst>
                <p:endSync evt="end" delay="0">
                  <p:rtn val="all"/>
                </p:endSync>
                <p:childTnLst>
                  <p:par>
                    <p:cTn id="62" fill="hold">
                      <p:stCondLst>
                        <p:cond delay="0"/>
                      </p:stCondLst>
                      <p:childTnLst>
                        <p:par>
                          <p:cTn id="63" fill="hold">
                            <p:stCondLst>
                              <p:cond delay="0"/>
                            </p:stCondLst>
                            <p:childTnLst>
                              <p:par>
                                <p:cTn id="64" presetID="63" presetClass="path" presetSubtype="0" accel="50000" decel="50000" fill="hold" nodeType="withEffect">
                                  <p:stCondLst>
                                    <p:cond delay="0"/>
                                  </p:stCondLst>
                                  <p:childTnLst>
                                    <p:animMotion origin="layout" path="M 5E-6 -3.33333E-6 L 0.07083 -0.00555 " pathEditMode="relative" rAng="0" ptsTypes="AA">
                                      <p:cBhvr>
                                        <p:cTn id="65" dur="2000" fill="hold"/>
                                        <p:tgtEl>
                                          <p:spTgt spid="6"/>
                                        </p:tgtEl>
                                        <p:attrNameLst>
                                          <p:attrName>ppt_x</p:attrName>
                                          <p:attrName>ppt_y</p:attrName>
                                        </p:attrNameLst>
                                      </p:cBhvr>
                                      <p:rCtr x="3542" y="-278"/>
                                    </p:animMotion>
                                  </p:childTnLst>
                                </p:cTn>
                              </p:par>
                              <p:par>
                                <p:cTn id="66" presetID="0" presetClass="path" presetSubtype="0" accel="50000" decel="50000" fill="hold" nodeType="withEffect">
                                  <p:stCondLst>
                                    <p:cond delay="0"/>
                                  </p:stCondLst>
                                  <p:iterate type="lt">
                                    <p:tmPct val="0"/>
                                  </p:iterate>
                                  <p:childTnLst>
                                    <p:animMotion origin="layout" path="M 3.61111E-6 4.5679E-6 C 0.15694 -0.15433 0.31406 -0.30803 0.37743 -0.36976 " pathEditMode="relative" rAng="0" ptsTypes="AA">
                                      <p:cBhvr>
                                        <p:cTn id="67" dur="2000" fill="hold"/>
                                        <p:tgtEl>
                                          <p:spTgt spid="11"/>
                                        </p:tgtEl>
                                        <p:attrNameLst>
                                          <p:attrName>ppt_x</p:attrName>
                                          <p:attrName>ppt_y</p:attrName>
                                        </p:attrNameLst>
                                      </p:cBhvr>
                                      <p:rCtr x="18872" y="-18488"/>
                                    </p:animMotion>
                                  </p:childTnLst>
                                </p:cTn>
                              </p:par>
                            </p:childTnLst>
                          </p:cTn>
                        </p:par>
                        <p:par>
                          <p:cTn id="68" fill="hold">
                            <p:stCondLst>
                              <p:cond delay="2000"/>
                            </p:stCondLst>
                            <p:childTnLst>
                              <p:par>
                                <p:cTn id="69" presetID="31" presetClass="exit" presetSubtype="0" fill="hold" nodeType="afterEffect">
                                  <p:stCondLst>
                                    <p:cond delay="0"/>
                                  </p:stCondLst>
                                  <p:iterate type="lt">
                                    <p:tmPct val="5000"/>
                                  </p:iterate>
                                  <p:childTnLst>
                                    <p:anim calcmode="lin" valueType="num">
                                      <p:cBhvr>
                                        <p:cTn id="70" dur="1000"/>
                                        <p:tgtEl>
                                          <p:spTgt spid="11"/>
                                        </p:tgtEl>
                                        <p:attrNameLst>
                                          <p:attrName>ppt_w</p:attrName>
                                        </p:attrNameLst>
                                      </p:cBhvr>
                                      <p:tavLst>
                                        <p:tav tm="0">
                                          <p:val>
                                            <p:strVal val="ppt_w"/>
                                          </p:val>
                                        </p:tav>
                                        <p:tav tm="100000">
                                          <p:val>
                                            <p:fltVal val="0"/>
                                          </p:val>
                                        </p:tav>
                                      </p:tavLst>
                                    </p:anim>
                                    <p:anim calcmode="lin" valueType="num">
                                      <p:cBhvr>
                                        <p:cTn id="71" dur="1000"/>
                                        <p:tgtEl>
                                          <p:spTgt spid="11"/>
                                        </p:tgtEl>
                                        <p:attrNameLst>
                                          <p:attrName>ppt_h</p:attrName>
                                        </p:attrNameLst>
                                      </p:cBhvr>
                                      <p:tavLst>
                                        <p:tav tm="0">
                                          <p:val>
                                            <p:strVal val="ppt_h"/>
                                          </p:val>
                                        </p:tav>
                                        <p:tav tm="100000">
                                          <p:val>
                                            <p:fltVal val="0"/>
                                          </p:val>
                                        </p:tav>
                                      </p:tavLst>
                                    </p:anim>
                                    <p:anim calcmode="lin" valueType="num">
                                      <p:cBhvr>
                                        <p:cTn id="72" dur="1000"/>
                                        <p:tgtEl>
                                          <p:spTgt spid="11"/>
                                        </p:tgtEl>
                                        <p:attrNameLst>
                                          <p:attrName>style.rotation</p:attrName>
                                        </p:attrNameLst>
                                      </p:cBhvr>
                                      <p:tavLst>
                                        <p:tav tm="0">
                                          <p:val>
                                            <p:fltVal val="0"/>
                                          </p:val>
                                        </p:tav>
                                        <p:tav tm="100000">
                                          <p:val>
                                            <p:fltVal val="90"/>
                                          </p:val>
                                        </p:tav>
                                      </p:tavLst>
                                    </p:anim>
                                    <p:animEffect transition="out" filter="fade">
                                      <p:cBhvr>
                                        <p:cTn id="73" dur="1000"/>
                                        <p:tgtEl>
                                          <p:spTgt spid="11"/>
                                        </p:tgtEl>
                                      </p:cBhvr>
                                    </p:animEffect>
                                    <p:set>
                                      <p:cBhvr>
                                        <p:cTn id="74" dur="1" fill="hold">
                                          <p:stCondLst>
                                            <p:cond delay="999"/>
                                          </p:stCondLst>
                                        </p:cTn>
                                        <p:tgtEl>
                                          <p:spTgt spid="11"/>
                                        </p:tgtEl>
                                        <p:attrNameLst>
                                          <p:attrName>style.visibility</p:attrName>
                                        </p:attrNameLst>
                                      </p:cBhvr>
                                      <p:to>
                                        <p:strVal val="hidden"/>
                                      </p:to>
                                    </p:set>
                                  </p:childTnLst>
                                </p:cTn>
                              </p:par>
                            </p:childTnLst>
                          </p:cTn>
                        </p:par>
                        <p:par>
                          <p:cTn id="75" fill="hold">
                            <p:stCondLst>
                              <p:cond delay="3000"/>
                            </p:stCondLst>
                            <p:childTnLst>
                              <p:par>
                                <p:cTn id="76" presetID="1"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childTnLst>
                                </p:cTn>
                              </p:par>
                              <p:par>
                                <p:cTn id="78" presetID="1" presetClass="mediacall" presetSubtype="0" fill="hold" nodeType="withEffect">
                                  <p:stCondLst>
                                    <p:cond delay="0"/>
                                  </p:stCondLst>
                                  <p:childTnLst>
                                    <p:cmd type="call" cmd="playFrom(0.0)">
                                      <p:cBhvr>
                                        <p:cTn id="79" dur="2992" fill="hold"/>
                                        <p:tgtEl>
                                          <p:spTgt spid="27"/>
                                        </p:tgtEl>
                                      </p:cBhvr>
                                    </p:cmd>
                                  </p:childTnLst>
                                </p:cTn>
                              </p:par>
                              <p:par>
                                <p:cTn id="80" presetID="47" presetClass="exit" presetSubtype="0" fill="hold" grpId="1" nodeType="withEffect">
                                  <p:stCondLst>
                                    <p:cond delay="0"/>
                                  </p:stCondLst>
                                  <p:childTnLst>
                                    <p:animEffect transition="out" filter="fade">
                                      <p:cBhvr>
                                        <p:cTn id="81" dur="2000"/>
                                        <p:tgtEl>
                                          <p:spTgt spid="19"/>
                                        </p:tgtEl>
                                      </p:cBhvr>
                                    </p:animEffect>
                                    <p:anim calcmode="lin" valueType="num">
                                      <p:cBhvr>
                                        <p:cTn id="82" dur="2000"/>
                                        <p:tgtEl>
                                          <p:spTgt spid="19"/>
                                        </p:tgtEl>
                                        <p:attrNameLst>
                                          <p:attrName>ppt_x</p:attrName>
                                        </p:attrNameLst>
                                      </p:cBhvr>
                                      <p:tavLst>
                                        <p:tav tm="0">
                                          <p:val>
                                            <p:strVal val="ppt_x"/>
                                          </p:val>
                                        </p:tav>
                                        <p:tav tm="100000">
                                          <p:val>
                                            <p:strVal val="ppt_x"/>
                                          </p:val>
                                        </p:tav>
                                      </p:tavLst>
                                    </p:anim>
                                    <p:anim calcmode="lin" valueType="num">
                                      <p:cBhvr>
                                        <p:cTn id="83" dur="2000"/>
                                        <p:tgtEl>
                                          <p:spTgt spid="19"/>
                                        </p:tgtEl>
                                        <p:attrNameLst>
                                          <p:attrName>ppt_y</p:attrName>
                                        </p:attrNameLst>
                                      </p:cBhvr>
                                      <p:tavLst>
                                        <p:tav tm="0">
                                          <p:val>
                                            <p:strVal val="ppt_y"/>
                                          </p:val>
                                        </p:tav>
                                        <p:tav tm="100000">
                                          <p:val>
                                            <p:strVal val="ppt_y-.1"/>
                                          </p:val>
                                        </p:tav>
                                      </p:tavLst>
                                    </p:anim>
                                    <p:set>
                                      <p:cBhvr>
                                        <p:cTn id="84"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5" restart="whenNotActive" fill="hold" evtFilter="cancelBubble" nodeType="interactiveSeq">
                <p:stCondLst>
                  <p:cond evt="onClick" delay="0">
                    <p:tgtEl>
                      <p:spTgt spid="8"/>
                    </p:tgtEl>
                  </p:cond>
                </p:stCondLst>
                <p:endSync evt="end" delay="0">
                  <p:rtn val="all"/>
                </p:endSync>
                <p:childTnLst>
                  <p:par>
                    <p:cTn id="86" fill="hold">
                      <p:stCondLst>
                        <p:cond delay="0"/>
                      </p:stCondLst>
                      <p:childTnLst>
                        <p:par>
                          <p:cTn id="87" fill="hold">
                            <p:stCondLst>
                              <p:cond delay="0"/>
                            </p:stCondLst>
                            <p:childTnLst>
                              <p:par>
                                <p:cTn id="88" presetID="63" presetClass="path" presetSubtype="0" accel="50000" decel="50000" fill="hold" nodeType="withEffect">
                                  <p:stCondLst>
                                    <p:cond delay="0"/>
                                  </p:stCondLst>
                                  <p:childTnLst>
                                    <p:animMotion origin="layout" path="M 5E-6 -3.33333E-6 L 0.23751 0.00556 " pathEditMode="relative" rAng="0" ptsTypes="AA">
                                      <p:cBhvr>
                                        <p:cTn id="89" dur="2000" fill="hold"/>
                                        <p:tgtEl>
                                          <p:spTgt spid="6"/>
                                        </p:tgtEl>
                                        <p:attrNameLst>
                                          <p:attrName>ppt_x</p:attrName>
                                          <p:attrName>ppt_y</p:attrName>
                                        </p:attrNameLst>
                                      </p:cBhvr>
                                      <p:rCtr x="11875" y="278"/>
                                    </p:animMotion>
                                  </p:childTnLst>
                                </p:cTn>
                              </p:par>
                              <p:par>
                                <p:cTn id="90" presetID="0" presetClass="path" presetSubtype="0" accel="50000" decel="50000" fill="hold" nodeType="withEffect">
                                  <p:stCondLst>
                                    <p:cond delay="0"/>
                                  </p:stCondLst>
                                  <p:iterate type="lt">
                                    <p:tmPct val="0"/>
                                  </p:iterate>
                                  <p:childTnLst>
                                    <p:animMotion origin="layout" path="M -0.04618 0.01851 C -0.05018 -0.02717 -0.054 -0.07254 -0.05834 -0.11821 C -0.06233 -0.16358 -0.07396 -0.2142 -0.07136 -0.25402 C -0.06788 -0.29414 -0.06198 -0.33889 -0.04011 -0.35803 C -0.01788 -0.37593 0.021 -0.3713 0.05955 -0.36698 " pathEditMode="relative" rAng="3420000" ptsTypes="AAAAA">
                                      <p:cBhvr>
                                        <p:cTn id="91" dur="2000" fill="hold"/>
                                        <p:tgtEl>
                                          <p:spTgt spid="23"/>
                                        </p:tgtEl>
                                        <p:attrNameLst>
                                          <p:attrName>ppt_x</p:attrName>
                                          <p:attrName>ppt_y</p:attrName>
                                        </p:attrNameLst>
                                      </p:cBhvr>
                                      <p:rCtr x="3924" y="-23025"/>
                                    </p:animMotion>
                                  </p:childTnLst>
                                </p:cTn>
                              </p:par>
                            </p:childTnLst>
                          </p:cTn>
                        </p:par>
                        <p:par>
                          <p:cTn id="92" fill="hold">
                            <p:stCondLst>
                              <p:cond delay="2000"/>
                            </p:stCondLst>
                            <p:childTnLst>
                              <p:par>
                                <p:cTn id="93" presetID="31" presetClass="exit" presetSubtype="0" fill="hold" nodeType="afterEffect">
                                  <p:stCondLst>
                                    <p:cond delay="0"/>
                                  </p:stCondLst>
                                  <p:iterate type="lt">
                                    <p:tmPct val="5000"/>
                                  </p:iterate>
                                  <p:childTnLst>
                                    <p:anim calcmode="lin" valueType="num">
                                      <p:cBhvr>
                                        <p:cTn id="94" dur="1000"/>
                                        <p:tgtEl>
                                          <p:spTgt spid="23"/>
                                        </p:tgtEl>
                                        <p:attrNameLst>
                                          <p:attrName>ppt_w</p:attrName>
                                        </p:attrNameLst>
                                      </p:cBhvr>
                                      <p:tavLst>
                                        <p:tav tm="0">
                                          <p:val>
                                            <p:strVal val="ppt_w"/>
                                          </p:val>
                                        </p:tav>
                                        <p:tav tm="100000">
                                          <p:val>
                                            <p:fltVal val="0"/>
                                          </p:val>
                                        </p:tav>
                                      </p:tavLst>
                                    </p:anim>
                                    <p:anim calcmode="lin" valueType="num">
                                      <p:cBhvr>
                                        <p:cTn id="95" dur="1000"/>
                                        <p:tgtEl>
                                          <p:spTgt spid="23"/>
                                        </p:tgtEl>
                                        <p:attrNameLst>
                                          <p:attrName>ppt_h</p:attrName>
                                        </p:attrNameLst>
                                      </p:cBhvr>
                                      <p:tavLst>
                                        <p:tav tm="0">
                                          <p:val>
                                            <p:strVal val="ppt_h"/>
                                          </p:val>
                                        </p:tav>
                                        <p:tav tm="100000">
                                          <p:val>
                                            <p:fltVal val="0"/>
                                          </p:val>
                                        </p:tav>
                                      </p:tavLst>
                                    </p:anim>
                                    <p:anim calcmode="lin" valueType="num">
                                      <p:cBhvr>
                                        <p:cTn id="96" dur="1000"/>
                                        <p:tgtEl>
                                          <p:spTgt spid="23"/>
                                        </p:tgtEl>
                                        <p:attrNameLst>
                                          <p:attrName>style.rotation</p:attrName>
                                        </p:attrNameLst>
                                      </p:cBhvr>
                                      <p:tavLst>
                                        <p:tav tm="0">
                                          <p:val>
                                            <p:fltVal val="0"/>
                                          </p:val>
                                        </p:tav>
                                        <p:tav tm="100000">
                                          <p:val>
                                            <p:fltVal val="90"/>
                                          </p:val>
                                        </p:tav>
                                      </p:tavLst>
                                    </p:anim>
                                    <p:animEffect transition="out" filter="fade">
                                      <p:cBhvr>
                                        <p:cTn id="97" dur="1000"/>
                                        <p:tgtEl>
                                          <p:spTgt spid="23"/>
                                        </p:tgtEl>
                                      </p:cBhvr>
                                    </p:animEffect>
                                    <p:set>
                                      <p:cBhvr>
                                        <p:cTn id="98" dur="1" fill="hold">
                                          <p:stCondLst>
                                            <p:cond delay="999"/>
                                          </p:stCondLst>
                                        </p:cTn>
                                        <p:tgtEl>
                                          <p:spTgt spid="23"/>
                                        </p:tgtEl>
                                        <p:attrNameLst>
                                          <p:attrName>style.visibility</p:attrName>
                                        </p:attrNameLst>
                                      </p:cBhvr>
                                      <p:to>
                                        <p:strVal val="hidden"/>
                                      </p:to>
                                    </p:set>
                                  </p:childTnLst>
                                </p:cTn>
                              </p:par>
                            </p:childTnLst>
                          </p:cTn>
                        </p:par>
                        <p:par>
                          <p:cTn id="99" fill="hold">
                            <p:stCondLst>
                              <p:cond delay="3000"/>
                            </p:stCondLst>
                            <p:childTnLst>
                              <p:par>
                                <p:cTn id="100" presetID="1" presetClass="entr" presetSubtype="0"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childTnLst>
                                </p:cTn>
                              </p:par>
                              <p:par>
                                <p:cTn id="102" presetID="1" presetClass="mediacall" presetSubtype="0" fill="hold" nodeType="withEffect">
                                  <p:stCondLst>
                                    <p:cond delay="0"/>
                                  </p:stCondLst>
                                  <p:childTnLst>
                                    <p:cmd type="call" cmd="playFrom(0.0)">
                                      <p:cBhvr>
                                        <p:cTn id="103" dur="2992" fill="hold"/>
                                        <p:tgtEl>
                                          <p:spTgt spid="26"/>
                                        </p:tgtEl>
                                      </p:cBhvr>
                                    </p:cmd>
                                  </p:childTnLst>
                                </p:cTn>
                              </p:par>
                              <p:par>
                                <p:cTn id="104" presetID="47" presetClass="exit" presetSubtype="0" fill="hold" grpId="1" nodeType="withEffect">
                                  <p:stCondLst>
                                    <p:cond delay="0"/>
                                  </p:stCondLst>
                                  <p:childTnLst>
                                    <p:animEffect transition="out" filter="fade">
                                      <p:cBhvr>
                                        <p:cTn id="105" dur="1000"/>
                                        <p:tgtEl>
                                          <p:spTgt spid="20"/>
                                        </p:tgtEl>
                                      </p:cBhvr>
                                    </p:animEffect>
                                    <p:anim calcmode="lin" valueType="num">
                                      <p:cBhvr>
                                        <p:cTn id="106" dur="1000"/>
                                        <p:tgtEl>
                                          <p:spTgt spid="20"/>
                                        </p:tgtEl>
                                        <p:attrNameLst>
                                          <p:attrName>ppt_x</p:attrName>
                                        </p:attrNameLst>
                                      </p:cBhvr>
                                      <p:tavLst>
                                        <p:tav tm="0">
                                          <p:val>
                                            <p:strVal val="ppt_x"/>
                                          </p:val>
                                        </p:tav>
                                        <p:tav tm="100000">
                                          <p:val>
                                            <p:strVal val="ppt_x"/>
                                          </p:val>
                                        </p:tav>
                                      </p:tavLst>
                                    </p:anim>
                                    <p:anim calcmode="lin" valueType="num">
                                      <p:cBhvr>
                                        <p:cTn id="107" dur="1000"/>
                                        <p:tgtEl>
                                          <p:spTgt spid="20"/>
                                        </p:tgtEl>
                                        <p:attrNameLst>
                                          <p:attrName>ppt_y</p:attrName>
                                        </p:attrNameLst>
                                      </p:cBhvr>
                                      <p:tavLst>
                                        <p:tav tm="0">
                                          <p:val>
                                            <p:strVal val="ppt_y"/>
                                          </p:val>
                                        </p:tav>
                                        <p:tav tm="100000">
                                          <p:val>
                                            <p:strVal val="ppt_y-.1"/>
                                          </p:val>
                                        </p:tav>
                                      </p:tavLst>
                                    </p:anim>
                                    <p:set>
                                      <p:cBhvr>
                                        <p:cTn id="108"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109" fill="hold" display="0">
                  <p:stCondLst>
                    <p:cond delay="indefinite"/>
                  </p:stCondLst>
                  <p:endCondLst>
                    <p:cond evt="onStopAudio" delay="0">
                      <p:tgtEl>
                        <p:sldTgt/>
                      </p:tgtEl>
                    </p:cond>
                  </p:endCondLst>
                </p:cTn>
                <p:tgtEl>
                  <p:spTgt spid="22"/>
                </p:tgtEl>
              </p:cMediaNode>
            </p:audio>
            <p:audio>
              <p:cMediaNode vol="80000">
                <p:cTn id="110" fill="hold" display="0">
                  <p:stCondLst>
                    <p:cond delay="indefinite"/>
                  </p:stCondLst>
                  <p:endCondLst>
                    <p:cond evt="onStopAudio" delay="0">
                      <p:tgtEl>
                        <p:sldTgt/>
                      </p:tgtEl>
                    </p:cond>
                  </p:endCondLst>
                </p:cTn>
                <p:tgtEl>
                  <p:spTgt spid="24"/>
                </p:tgtEl>
              </p:cMediaNode>
            </p:audio>
            <p:audio>
              <p:cMediaNode vol="80000">
                <p:cTn id="111" fill="hold" display="0">
                  <p:stCondLst>
                    <p:cond delay="indefinite"/>
                  </p:stCondLst>
                  <p:endCondLst>
                    <p:cond evt="onStopAudio" delay="0">
                      <p:tgtEl>
                        <p:sldTgt/>
                      </p:tgtEl>
                    </p:cond>
                  </p:endCondLst>
                </p:cTn>
                <p:tgtEl>
                  <p:spTgt spid="26"/>
                </p:tgtEl>
              </p:cMediaNode>
            </p:audio>
            <p:audio>
              <p:cMediaNode vol="80000">
                <p:cTn id="112" fill="hold" display="0">
                  <p:stCondLst>
                    <p:cond delay="indefinite"/>
                  </p:stCondLst>
                  <p:endCondLst>
                    <p:cond evt="onStopAudio" delay="0">
                      <p:tgtEl>
                        <p:sldTgt/>
                      </p:tgtEl>
                    </p:cond>
                  </p:endCondLst>
                </p:cTn>
                <p:tgtEl>
                  <p:spTgt spid="27"/>
                </p:tgtEl>
              </p:cMediaNode>
            </p:audio>
            <p:audio>
              <p:cMediaNode vol="61224" showWhenStopped="0">
                <p:cTn id="113" repeatCount="indefinite" fill="hold" display="0">
                  <p:stCondLst>
                    <p:cond delay="indefinite"/>
                  </p:stCondLst>
                  <p:endCondLst>
                    <p:cond evt="onStopAudio" delay="0">
                      <p:tgtEl>
                        <p:sldTgt/>
                      </p:tgtEl>
                    </p:cond>
                  </p:endCondLst>
                </p:cTn>
                <p:tgtEl>
                  <p:spTgt spid="28"/>
                </p:tgtEl>
              </p:cMediaNode>
            </p:audio>
          </p:childTnLst>
        </p:cTn>
      </p:par>
    </p:tnLst>
    <p:bldLst>
      <p:bldP spid="17" grpId="0" animBg="1"/>
      <p:bldP spid="17" grpId="1" animBg="1"/>
      <p:bldP spid="18" grpId="0" animBg="1"/>
      <p:bldP spid="18" grpId="1" animBg="1"/>
      <p:bldP spid="19" grpId="0" animBg="1"/>
      <p:bldP spid="19" grpId="1" animBg="1"/>
      <p:bldP spid="20" grpId="0" animBg="1"/>
      <p:bldP spid="2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902223" y="3478730"/>
            <a:ext cx="3490623" cy="635033"/>
          </a:xfrm>
          <a:prstGeom prst="rect">
            <a:avLst/>
          </a:prstGeom>
        </p:spPr>
      </p:pic>
      <p:pic>
        <p:nvPicPr>
          <p:cNvPr id="20" name="Picture 19"/>
          <p:cNvPicPr>
            <a:picLocks noChangeAspect="1"/>
          </p:cNvPicPr>
          <p:nvPr/>
        </p:nvPicPr>
        <p:blipFill>
          <a:blip r:embed="rId3"/>
          <a:stretch>
            <a:fillRect/>
          </a:stretch>
        </p:blipFill>
        <p:spPr>
          <a:xfrm>
            <a:off x="226401" y="2476869"/>
            <a:ext cx="692186" cy="635033"/>
          </a:xfrm>
          <a:prstGeom prst="rect">
            <a:avLst/>
          </a:prstGeom>
        </p:spPr>
      </p:pic>
      <p:pic>
        <p:nvPicPr>
          <p:cNvPr id="21" name="Picture 20"/>
          <p:cNvPicPr>
            <a:picLocks noChangeAspect="1"/>
          </p:cNvPicPr>
          <p:nvPr/>
        </p:nvPicPr>
        <p:blipFill>
          <a:blip r:embed="rId3"/>
          <a:stretch>
            <a:fillRect/>
          </a:stretch>
        </p:blipFill>
        <p:spPr>
          <a:xfrm>
            <a:off x="7151988" y="1482957"/>
            <a:ext cx="692186" cy="635033"/>
          </a:xfrm>
          <a:prstGeom prst="rect">
            <a:avLst/>
          </a:prstGeom>
        </p:spPr>
      </p:pic>
      <p:sp>
        <p:nvSpPr>
          <p:cNvPr id="22" name="Google Shape;2675;p42"/>
          <p:cNvSpPr txBox="1">
            <a:spLocks/>
          </p:cNvSpPr>
          <p:nvPr/>
        </p:nvSpPr>
        <p:spPr>
          <a:xfrm>
            <a:off x="0" y="1219823"/>
            <a:ext cx="8970248"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vi-VN" sz="3800">
                <a:solidFill>
                  <a:schemeClr val="tx1">
                    <a:lumMod val="50000"/>
                  </a:schemeClr>
                </a:solidFill>
                <a:latin typeface="+mn-lt"/>
              </a:rPr>
              <a:t>CHƯƠNG V. ĐỊNH LÍ PYTHAGORE. TỨ GIÁC</a:t>
            </a:r>
            <a:endParaRPr lang="vi-VN" sz="3800" dirty="0">
              <a:solidFill>
                <a:schemeClr val="tx1">
                  <a:lumMod val="50000"/>
                </a:schemeClr>
              </a:solidFill>
              <a:latin typeface="+mn-lt"/>
            </a:endParaRPr>
          </a:p>
        </p:txBody>
      </p:sp>
      <p:sp>
        <p:nvSpPr>
          <p:cNvPr id="23" name="Rectangle 22"/>
          <p:cNvSpPr/>
          <p:nvPr/>
        </p:nvSpPr>
        <p:spPr>
          <a:xfrm>
            <a:off x="773538" y="2766950"/>
            <a:ext cx="7747991" cy="881395"/>
          </a:xfrm>
          <a:prstGeom prst="rect">
            <a:avLst/>
          </a:prstGeom>
        </p:spPr>
        <p:txBody>
          <a:bodyPr wrap="square">
            <a:spAutoFit/>
          </a:bodyPr>
          <a:lstStyle/>
          <a:p>
            <a:pPr lvl="0" algn="ctr" defTabSz="457200">
              <a:lnSpc>
                <a:spcPct val="150000"/>
              </a:lnSpc>
              <a:buClrTx/>
              <a:defRPr/>
            </a:pPr>
            <a:r>
              <a:rPr lang="vi-VN" sz="3900" b="1">
                <a:solidFill>
                  <a:srgbClr val="C00000"/>
                </a:solidFill>
                <a:latin typeface="Arial" panose="020B0604020202020204" pitchFamily="34" charset="0"/>
                <a:ea typeface="Calibri" panose="020F0502020204030204" pitchFamily="34" charset="0"/>
                <a:cs typeface="Arial" panose="020B0604020202020204" pitchFamily="34" charset="0"/>
              </a:rPr>
              <a:t>BÀI 7. HÌNH VUÔNG </a:t>
            </a:r>
            <a:endParaRPr lang="en-US" sz="3900" b="1"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9863237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20000" r="-20000"/>
          </a:stretch>
        </a:blipFill>
        <a:effectLst/>
      </p:bgPr>
    </p:bg>
    <p:spTree>
      <p:nvGrpSpPr>
        <p:cNvPr id="1" name=""/>
        <p:cNvGrpSpPr/>
        <p:nvPr/>
      </p:nvGrpSpPr>
      <p:grpSpPr>
        <a:xfrm>
          <a:off x="0" y="0"/>
          <a:ext cx="0" cy="0"/>
          <a:chOff x="0" y="0"/>
          <a:chExt cx="0" cy="0"/>
        </a:xfrm>
      </p:grpSpPr>
      <p:sp>
        <p:nvSpPr>
          <p:cNvPr id="6" name="Rounded Rectangle 5"/>
          <p:cNvSpPr/>
          <p:nvPr/>
        </p:nvSpPr>
        <p:spPr>
          <a:xfrm>
            <a:off x="836226" y="172285"/>
            <a:ext cx="7345666" cy="2543584"/>
          </a:xfrm>
          <a:prstGeom prst="round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7" name="TextBox 6"/>
          <p:cNvSpPr txBox="1"/>
          <p:nvPr/>
        </p:nvSpPr>
        <p:spPr>
          <a:xfrm>
            <a:off x="1004995" y="532289"/>
            <a:ext cx="7008128" cy="1823576"/>
          </a:xfrm>
          <a:prstGeom prst="rect">
            <a:avLst/>
          </a:prstGeom>
          <a:noFill/>
        </p:spPr>
        <p:txBody>
          <a:bodyPr wrap="square" rtlCol="0">
            <a:spAutoFit/>
          </a:bodyPr>
          <a:lstStyle/>
          <a:p>
            <a:pPr lvl="0" algn="just">
              <a:lnSpc>
                <a:spcPct val="150000"/>
              </a:lnSpc>
              <a:spcBef>
                <a:spcPts val="100"/>
              </a:spcBef>
              <a:spcAft>
                <a:spcPts val="100"/>
              </a:spcAft>
            </a:pPr>
            <a:r>
              <a:rPr lang="fr-FR" sz="2500" b="1">
                <a:latin typeface="Arial" panose="020B0604020202020204" pitchFamily="34" charset="0"/>
                <a:ea typeface="Times New Roman" panose="02020603050405020304" pitchFamily="18" charset="0"/>
                <a:cs typeface="Arial" panose="020B0604020202020204" pitchFamily="34" charset="0"/>
              </a:rPr>
              <a:t>Câu 3. </a:t>
            </a:r>
            <a:r>
              <a:rPr lang="fr-FR" sz="2500">
                <a:latin typeface="Arial" panose="020B0604020202020204" pitchFamily="34" charset="0"/>
                <a:ea typeface="Times New Roman" panose="02020603050405020304" pitchFamily="18" charset="0"/>
                <a:cs typeface="Arial" panose="020B0604020202020204" pitchFamily="34" charset="0"/>
              </a:rPr>
              <a:t>Điền cụm từ thích hợp nhất vào chỗ trống: “Tứ giác có 4 cạnh bằng nhau và 4 góc bằng nhau là …”</a:t>
            </a:r>
            <a:endParaRPr kumimoji="0" lang="en-US" sz="250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pic>
        <p:nvPicPr>
          <p:cNvPr id="9" name="Picture 8" descr="bong.png">
            <a:hlinkClick r:id="rId5" action="ppaction://hlinksldjump"/>
          </p:cNvPr>
          <p:cNvPicPr>
            <a:picLocks noChangeAspect="1"/>
          </p:cNvPicPr>
          <p:nvPr/>
        </p:nvPicPr>
        <p:blipFill>
          <a:blip r:embed="rId6" cstate="print"/>
          <a:stretch>
            <a:fillRect/>
          </a:stretch>
        </p:blipFill>
        <p:spPr>
          <a:xfrm>
            <a:off x="3771900" y="3771900"/>
            <a:ext cx="1028700" cy="1012285"/>
          </a:xfrm>
          <a:prstGeom prst="rect">
            <a:avLst/>
          </a:prstGeom>
        </p:spPr>
      </p:pic>
      <p:pic>
        <p:nvPicPr>
          <p:cNvPr id="10" name="chase-11768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32563" y="778290"/>
            <a:ext cx="406400" cy="406400"/>
          </a:xfrm>
          <a:prstGeom prst="rect">
            <a:avLst/>
          </a:prstGeom>
        </p:spPr>
      </p:pic>
    </p:spTree>
    <p:extLst>
      <p:ext uri="{BB962C8B-B14F-4D97-AF65-F5344CB8AC3E}">
        <p14:creationId xmlns:p14="http://schemas.microsoft.com/office/powerpoint/2010/main" val="120102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0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1224" showWhenStopped="0">
                <p:cTn id="7" repeatCount="indefinite" fill="hold" display="0">
                  <p:stCondLst>
                    <p:cond delay="indefinite"/>
                  </p:stCondLst>
                  <p:endCondLst>
                    <p:cond evt="onStopAudio" delay="0">
                      <p:tgtEl>
                        <p:sldTgt/>
                      </p:tgtEl>
                    </p:cond>
                  </p:endCondLst>
                </p:cTn>
                <p:tgtEl>
                  <p:spTgt spid="10"/>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430dcb88016bc5e42f7101ebdc877fc.png"/>
          <p:cNvPicPr>
            <a:picLocks noChangeAspect="1"/>
          </p:cNvPicPr>
          <p:nvPr/>
        </p:nvPicPr>
        <p:blipFill>
          <a:blip r:embed="rId8" cstate="print"/>
          <a:stretch>
            <a:fillRect/>
          </a:stretch>
        </p:blipFill>
        <p:spPr>
          <a:xfrm>
            <a:off x="1143000" y="-571500"/>
            <a:ext cx="6858000" cy="4229100"/>
          </a:xfrm>
          <a:prstGeom prst="rect">
            <a:avLst/>
          </a:prstGeom>
        </p:spPr>
      </p:pic>
      <p:pic>
        <p:nvPicPr>
          <p:cNvPr id="6" name="Picture 5" descr="f002c92eee74a495b2b40cc86e0dc2e9.png"/>
          <p:cNvPicPr>
            <a:picLocks noChangeAspect="1"/>
          </p:cNvPicPr>
          <p:nvPr/>
        </p:nvPicPr>
        <p:blipFill>
          <a:blip r:embed="rId9" cstate="print"/>
          <a:stretch>
            <a:fillRect/>
          </a:stretch>
        </p:blipFill>
        <p:spPr>
          <a:xfrm>
            <a:off x="3600450" y="914400"/>
            <a:ext cx="1771650" cy="2114550"/>
          </a:xfrm>
          <a:prstGeom prst="rect">
            <a:avLst/>
          </a:prstGeom>
        </p:spPr>
      </p:pic>
      <p:sp>
        <p:nvSpPr>
          <p:cNvPr id="7" name="Rectangle 6"/>
          <p:cNvSpPr/>
          <p:nvPr/>
        </p:nvSpPr>
        <p:spPr>
          <a:xfrm>
            <a:off x="6967427" y="4166980"/>
            <a:ext cx="1421610" cy="6957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defTabSz="685800">
              <a:buClrTx/>
            </a:pPr>
            <a:r>
              <a:rPr lang="en-US" sz="2000" kern="1200">
                <a:solidFill>
                  <a:prstClr val="black"/>
                </a:solidFill>
                <a:latin typeface="Arial" panose="020B0604020202020204" pitchFamily="34" charset="0"/>
                <a:cs typeface="Arial" panose="020B0604020202020204" pitchFamily="34" charset="0"/>
              </a:rPr>
              <a:t>D. Hình thoi</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8" name="Rectangle 7"/>
          <p:cNvSpPr/>
          <p:nvPr/>
        </p:nvSpPr>
        <p:spPr>
          <a:xfrm>
            <a:off x="2778075" y="4166980"/>
            <a:ext cx="1421610" cy="6957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B. Hình chữ nhật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9" name="Rectangle 8"/>
          <p:cNvSpPr/>
          <p:nvPr/>
        </p:nvSpPr>
        <p:spPr>
          <a:xfrm>
            <a:off x="4872751" y="4166980"/>
            <a:ext cx="1421610" cy="6957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C. Hình thang cân</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0" name="Rectangle 9"/>
          <p:cNvSpPr/>
          <p:nvPr/>
        </p:nvSpPr>
        <p:spPr>
          <a:xfrm>
            <a:off x="689610" y="4166980"/>
            <a:ext cx="1415399" cy="6957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defTabSz="685800">
              <a:buClrTx/>
            </a:pPr>
            <a:r>
              <a:rPr lang="en-US" sz="2000" kern="1200">
                <a:solidFill>
                  <a:prstClr val="black"/>
                </a:solidFill>
                <a:latin typeface="Arial" panose="020B0604020202020204" pitchFamily="34" charset="0"/>
                <a:cs typeface="Arial" panose="020B0604020202020204" pitchFamily="34" charset="0"/>
              </a:rPr>
              <a:t>A. Hình vuông</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1" name="Picture 10" descr="bong.png"/>
          <p:cNvPicPr>
            <a:picLocks noChangeAspect="1"/>
          </p:cNvPicPr>
          <p:nvPr/>
        </p:nvPicPr>
        <p:blipFill>
          <a:blip r:embed="rId10" cstate="print"/>
          <a:stretch>
            <a:fillRect/>
          </a:stretch>
        </p:blipFill>
        <p:spPr>
          <a:xfrm>
            <a:off x="7378814" y="3514479"/>
            <a:ext cx="598836" cy="545320"/>
          </a:xfrm>
          <a:prstGeom prst="rect">
            <a:avLst/>
          </a:prstGeom>
        </p:spPr>
      </p:pic>
      <p:pic>
        <p:nvPicPr>
          <p:cNvPr id="12" name="Picture 11" descr="bong.png"/>
          <p:cNvPicPr>
            <a:picLocks noChangeAspect="1"/>
          </p:cNvPicPr>
          <p:nvPr/>
        </p:nvPicPr>
        <p:blipFill>
          <a:blip r:embed="rId10" cstate="print"/>
          <a:stretch>
            <a:fillRect/>
          </a:stretch>
        </p:blipFill>
        <p:spPr>
          <a:xfrm>
            <a:off x="3264002" y="3510654"/>
            <a:ext cx="598836" cy="545320"/>
          </a:xfrm>
          <a:prstGeom prst="rect">
            <a:avLst/>
          </a:prstGeom>
        </p:spPr>
      </p:pic>
      <p:pic>
        <p:nvPicPr>
          <p:cNvPr id="13" name="Picture 12" descr="bong.png"/>
          <p:cNvPicPr>
            <a:picLocks noChangeAspect="1"/>
          </p:cNvPicPr>
          <p:nvPr/>
        </p:nvPicPr>
        <p:blipFill>
          <a:blip r:embed="rId10" cstate="print"/>
          <a:stretch>
            <a:fillRect/>
          </a:stretch>
        </p:blipFill>
        <p:spPr>
          <a:xfrm>
            <a:off x="5284138" y="3514479"/>
            <a:ext cx="598836" cy="545320"/>
          </a:xfrm>
          <a:prstGeom prst="rect">
            <a:avLst/>
          </a:prstGeom>
        </p:spPr>
      </p:pic>
      <p:pic>
        <p:nvPicPr>
          <p:cNvPr id="14" name="Picture 13" descr="bong.png"/>
          <p:cNvPicPr>
            <a:picLocks noChangeAspect="1"/>
          </p:cNvPicPr>
          <p:nvPr/>
        </p:nvPicPr>
        <p:blipFill>
          <a:blip r:embed="rId10" cstate="print"/>
          <a:stretch>
            <a:fillRect/>
          </a:stretch>
        </p:blipFill>
        <p:spPr>
          <a:xfrm>
            <a:off x="1097891" y="3514479"/>
            <a:ext cx="598836" cy="545320"/>
          </a:xfrm>
          <a:prstGeom prst="rect">
            <a:avLst/>
          </a:prstGeom>
        </p:spPr>
      </p:pic>
      <p:sp>
        <p:nvSpPr>
          <p:cNvPr id="15" name="Plaque 14"/>
          <p:cNvSpPr/>
          <p:nvPr/>
        </p:nvSpPr>
        <p:spPr>
          <a:xfrm>
            <a:off x="6771032" y="548640"/>
            <a:ext cx="1927695" cy="10858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8" name="Plaque 17"/>
          <p:cNvSpPr/>
          <p:nvPr/>
        </p:nvSpPr>
        <p:spPr>
          <a:xfrm>
            <a:off x="6771032" y="548640"/>
            <a:ext cx="1927695" cy="10858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9" name="Plaque 18"/>
          <p:cNvSpPr/>
          <p:nvPr/>
        </p:nvSpPr>
        <p:spPr>
          <a:xfrm>
            <a:off x="6771032" y="548640"/>
            <a:ext cx="1927695" cy="10858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0" name="Plaque 19"/>
          <p:cNvSpPr/>
          <p:nvPr/>
        </p:nvSpPr>
        <p:spPr>
          <a:xfrm>
            <a:off x="6771032" y="548640"/>
            <a:ext cx="1927695" cy="10858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Vàoooooo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pic>
        <p:nvPicPr>
          <p:cNvPr id="17"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586408" y="811033"/>
            <a:ext cx="330476" cy="330476"/>
          </a:xfrm>
          <a:prstGeom prst="rect">
            <a:avLst/>
          </a:prstGeom>
        </p:spPr>
      </p:pic>
      <p:pic>
        <p:nvPicPr>
          <p:cNvPr id="2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605083" y="1369930"/>
            <a:ext cx="346239" cy="346239"/>
          </a:xfrm>
          <a:prstGeom prst="rect">
            <a:avLst/>
          </a:prstGeom>
        </p:spPr>
      </p:pic>
      <p:pic>
        <p:nvPicPr>
          <p:cNvPr id="2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605084" y="1962411"/>
            <a:ext cx="346239" cy="346239"/>
          </a:xfrm>
          <a:prstGeom prst="rect">
            <a:avLst/>
          </a:prstGeom>
        </p:spPr>
      </p:pic>
      <p:pic>
        <p:nvPicPr>
          <p:cNvPr id="2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86408" y="2488522"/>
            <a:ext cx="346239" cy="346239"/>
          </a:xfrm>
          <a:prstGeom prst="rect">
            <a:avLst/>
          </a:prstGeom>
        </p:spPr>
      </p:pic>
      <p:pic>
        <p:nvPicPr>
          <p:cNvPr id="27" name="chase-117687">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632563" y="778290"/>
            <a:ext cx="406400" cy="406400"/>
          </a:xfrm>
          <a:prstGeom prst="rect">
            <a:avLst/>
          </a:prstGeom>
        </p:spPr>
      </p:pic>
    </p:spTree>
    <p:extLst>
      <p:ext uri="{BB962C8B-B14F-4D97-AF65-F5344CB8AC3E}">
        <p14:creationId xmlns:p14="http://schemas.microsoft.com/office/powerpoint/2010/main" val="301937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02"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63" presetClass="path" presetSubtype="0" accel="50000" decel="50000" fill="hold" nodeType="withEffect">
                                  <p:stCondLst>
                                    <p:cond delay="0"/>
                                  </p:stCondLst>
                                  <p:childTnLst>
                                    <p:animMotion origin="layout" path="M 5E-6 -3.33333E-6 L 0.18751 0.00556 " pathEditMode="relative" rAng="0" ptsTypes="AA">
                                      <p:cBhvr>
                                        <p:cTn id="11" dur="2000" fill="hold"/>
                                        <p:tgtEl>
                                          <p:spTgt spid="6"/>
                                        </p:tgtEl>
                                        <p:attrNameLst>
                                          <p:attrName>ppt_x</p:attrName>
                                          <p:attrName>ppt_y</p:attrName>
                                        </p:attrNameLst>
                                      </p:cBhvr>
                                      <p:rCtr x="9375" y="278"/>
                                    </p:animMotion>
                                  </p:childTnLst>
                                </p:cTn>
                              </p:par>
                              <p:par>
                                <p:cTn id="12" presetID="0" presetClass="path" presetSubtype="0" accel="50000" decel="50000" fill="hold" nodeType="withEffect">
                                  <p:stCondLst>
                                    <p:cond delay="0"/>
                                  </p:stCondLst>
                                  <p:iterate type="lt">
                                    <p:tmPct val="0"/>
                                  </p:iterate>
                                  <p:childTnLst>
                                    <p:animMotion origin="layout" path="M -2.77778E-7 -1.11111E-6 C 0.01563 -0.00309 0.03142 -0.00586 0.05313 -0.01667 C 0.07483 -0.02716 0.1125 -0.0429 0.13038 -0.0642 C 0.14826 -0.08549 0.15677 -0.11821 0.16059 -0.14475 C 0.16441 -0.17099 0.16111 -0.1966 0.15313 -0.22191 C 0.14514 -0.24722 0.12379 -0.27315 0.11215 -0.29722 C 0.10052 -0.3213 0.08854 -0.35463 0.08333 -0.36605 " pathEditMode="relative" rAng="0" ptsTypes="AAAAAAA">
                                      <p:cBhvr>
                                        <p:cTn id="13" dur="2000" fill="hold"/>
                                        <p:tgtEl>
                                          <p:spTgt spid="13"/>
                                        </p:tgtEl>
                                        <p:attrNameLst>
                                          <p:attrName>ppt_x</p:attrName>
                                          <p:attrName>ppt_y</p:attrName>
                                        </p:attrNameLst>
                                      </p:cBhvr>
                                      <p:rCtr x="8108" y="-18302"/>
                                    </p:animMotion>
                                  </p:childTnLst>
                                </p:cTn>
                              </p:par>
                            </p:childTnLst>
                          </p:cTn>
                        </p:par>
                        <p:par>
                          <p:cTn id="14" fill="hold">
                            <p:stCondLst>
                              <p:cond delay="2992"/>
                            </p:stCondLst>
                            <p:childTnLst>
                              <p:par>
                                <p:cTn id="15" presetID="31" presetClass="exit" presetSubtype="0" fill="hold" nodeType="afterEffect">
                                  <p:stCondLst>
                                    <p:cond delay="0"/>
                                  </p:stCondLst>
                                  <p:iterate type="lt">
                                    <p:tmPct val="5000"/>
                                  </p:iterate>
                                  <p:childTnLst>
                                    <p:anim calcmode="lin" valueType="num">
                                      <p:cBhvr>
                                        <p:cTn id="16" dur="1000"/>
                                        <p:tgtEl>
                                          <p:spTgt spid="13"/>
                                        </p:tgtEl>
                                        <p:attrNameLst>
                                          <p:attrName>ppt_w</p:attrName>
                                        </p:attrNameLst>
                                      </p:cBhvr>
                                      <p:tavLst>
                                        <p:tav tm="0">
                                          <p:val>
                                            <p:strVal val="ppt_w"/>
                                          </p:val>
                                        </p:tav>
                                        <p:tav tm="100000">
                                          <p:val>
                                            <p:fltVal val="0"/>
                                          </p:val>
                                        </p:tav>
                                      </p:tavLst>
                                    </p:anim>
                                    <p:anim calcmode="lin" valueType="num">
                                      <p:cBhvr>
                                        <p:cTn id="17" dur="1000"/>
                                        <p:tgtEl>
                                          <p:spTgt spid="13"/>
                                        </p:tgtEl>
                                        <p:attrNameLst>
                                          <p:attrName>ppt_h</p:attrName>
                                        </p:attrNameLst>
                                      </p:cBhvr>
                                      <p:tavLst>
                                        <p:tav tm="0">
                                          <p:val>
                                            <p:strVal val="ppt_h"/>
                                          </p:val>
                                        </p:tav>
                                        <p:tav tm="100000">
                                          <p:val>
                                            <p:fltVal val="0"/>
                                          </p:val>
                                        </p:tav>
                                      </p:tavLst>
                                    </p:anim>
                                    <p:anim calcmode="lin" valueType="num">
                                      <p:cBhvr>
                                        <p:cTn id="18" dur="1000"/>
                                        <p:tgtEl>
                                          <p:spTgt spid="13"/>
                                        </p:tgtEl>
                                        <p:attrNameLst>
                                          <p:attrName>style.rotation</p:attrName>
                                        </p:attrNameLst>
                                      </p:cBhvr>
                                      <p:tavLst>
                                        <p:tav tm="0">
                                          <p:val>
                                            <p:fltVal val="0"/>
                                          </p:val>
                                        </p:tav>
                                        <p:tav tm="100000">
                                          <p:val>
                                            <p:fltVal val="90"/>
                                          </p:val>
                                        </p:tav>
                                      </p:tavLst>
                                    </p:anim>
                                    <p:animEffect transition="out" filter="fade">
                                      <p:cBhvr>
                                        <p:cTn id="19" dur="1000"/>
                                        <p:tgtEl>
                                          <p:spTgt spid="13"/>
                                        </p:tgtEl>
                                      </p:cBhvr>
                                    </p:animEffect>
                                    <p:set>
                                      <p:cBhvr>
                                        <p:cTn id="20" dur="1" fill="hold">
                                          <p:stCondLst>
                                            <p:cond delay="999"/>
                                          </p:stCondLst>
                                        </p:cTn>
                                        <p:tgtEl>
                                          <p:spTgt spid="13"/>
                                        </p:tgtEl>
                                        <p:attrNameLst>
                                          <p:attrName>style.visibility</p:attrName>
                                        </p:attrNameLst>
                                      </p:cBhvr>
                                      <p:to>
                                        <p:strVal val="hidden"/>
                                      </p:to>
                                    </p:set>
                                  </p:childTnLst>
                                </p:cTn>
                              </p:par>
                            </p:childTnLst>
                          </p:cTn>
                        </p:par>
                        <p:par>
                          <p:cTn id="21" fill="hold">
                            <p:stCondLst>
                              <p:cond delay="3992"/>
                            </p:stCondLst>
                            <p:childTnLst>
                              <p:par>
                                <p:cTn id="22" presetID="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mediacall" presetSubtype="0" fill="hold" nodeType="withEffect">
                                  <p:stCondLst>
                                    <p:cond delay="0"/>
                                  </p:stCondLst>
                                  <p:childTnLst>
                                    <p:cmd type="call" cmd="playFrom(0.0)">
                                      <p:cBhvr>
                                        <p:cTn id="25" dur="2992" fill="hold"/>
                                        <p:tgtEl>
                                          <p:spTgt spid="23"/>
                                        </p:tgtEl>
                                      </p:cBhvr>
                                    </p:cmd>
                                  </p:childTnLst>
                                </p:cTn>
                              </p:par>
                              <p:par>
                                <p:cTn id="26" presetID="47" presetClass="exit" presetSubtype="0" fill="hold" grpId="1" nodeType="withEffect">
                                  <p:stCondLst>
                                    <p:cond delay="0"/>
                                  </p:stCondLst>
                                  <p:childTnLst>
                                    <p:animEffect transition="out" filter="fade">
                                      <p:cBhvr>
                                        <p:cTn id="27" dur="2000"/>
                                        <p:tgtEl>
                                          <p:spTgt spid="15"/>
                                        </p:tgtEl>
                                      </p:cBhvr>
                                    </p:animEffect>
                                    <p:anim calcmode="lin" valueType="num">
                                      <p:cBhvr>
                                        <p:cTn id="28" dur="2000"/>
                                        <p:tgtEl>
                                          <p:spTgt spid="15"/>
                                        </p:tgtEl>
                                        <p:attrNameLst>
                                          <p:attrName>ppt_x</p:attrName>
                                        </p:attrNameLst>
                                      </p:cBhvr>
                                      <p:tavLst>
                                        <p:tav tm="0">
                                          <p:val>
                                            <p:strVal val="ppt_x"/>
                                          </p:val>
                                        </p:tav>
                                        <p:tav tm="100000">
                                          <p:val>
                                            <p:strVal val="ppt_x"/>
                                          </p:val>
                                        </p:tav>
                                      </p:tavLst>
                                    </p:anim>
                                    <p:anim calcmode="lin" valueType="num">
                                      <p:cBhvr>
                                        <p:cTn id="29" dur="2000"/>
                                        <p:tgtEl>
                                          <p:spTgt spid="15"/>
                                        </p:tgtEl>
                                        <p:attrNameLst>
                                          <p:attrName>ppt_y</p:attrName>
                                        </p:attrNameLst>
                                      </p:cBhvr>
                                      <p:tavLst>
                                        <p:tav tm="0">
                                          <p:val>
                                            <p:strVal val="ppt_y"/>
                                          </p:val>
                                        </p:tav>
                                        <p:tav tm="100000">
                                          <p:val>
                                            <p:strVal val="ppt_y-.1"/>
                                          </p:val>
                                        </p:tav>
                                      </p:tavLst>
                                    </p:anim>
                                    <p:set>
                                      <p:cBhvr>
                                        <p:cTn id="30"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35" presetClass="path" presetSubtype="0" accel="50000" decel="50000" fill="hold" nodeType="withEffect">
                                  <p:stCondLst>
                                    <p:cond delay="0"/>
                                  </p:stCondLst>
                                  <p:childTnLst>
                                    <p:animMotion origin="layout" path="M 5E-6 -3.33333E-6 L -0.17917 0.00556 " pathEditMode="relative" rAng="0" ptsTypes="AA">
                                      <p:cBhvr>
                                        <p:cTn id="35" dur="2000" fill="hold"/>
                                        <p:tgtEl>
                                          <p:spTgt spid="6"/>
                                        </p:tgtEl>
                                        <p:attrNameLst>
                                          <p:attrName>ppt_x</p:attrName>
                                          <p:attrName>ppt_y</p:attrName>
                                        </p:attrNameLst>
                                      </p:cBhvr>
                                      <p:rCtr x="-8958" y="278"/>
                                    </p:animMotion>
                                  </p:childTnLst>
                                </p:cTn>
                              </p:par>
                              <p:par>
                                <p:cTn id="36" presetID="0" presetClass="path" presetSubtype="0" accel="50000" decel="50000" fill="hold" nodeType="withEffect">
                                  <p:stCondLst>
                                    <p:cond delay="0"/>
                                  </p:stCondLst>
                                  <p:iterate type="lt">
                                    <p:tmPct val="0"/>
                                  </p:iterate>
                                  <p:childTnLst>
                                    <p:animMotion origin="layout" path="M -0.13264 -0.00154 C -0.04253 -0.04197 0.04723 -0.08241 0.07466 -0.1213 C 0.10278 -0.16049 0.08785 -0.20432 0.03542 -0.23858 C -0.01753 -0.27222 -0.15 -0.30031 -0.24097 -0.325 C -0.33246 -0.34907 -0.42205 -0.36697 -0.5125 -0.38426 " pathEditMode="relative" rAng="0" ptsTypes="AAAAA">
                                      <p:cBhvr>
                                        <p:cTn id="37" dur="2000" fill="hold"/>
                                        <p:tgtEl>
                                          <p:spTgt spid="11"/>
                                        </p:tgtEl>
                                        <p:attrNameLst>
                                          <p:attrName>ppt_x</p:attrName>
                                          <p:attrName>ppt_y</p:attrName>
                                        </p:attrNameLst>
                                      </p:cBhvr>
                                      <p:rCtr x="-7951" y="-19136"/>
                                    </p:animMotion>
                                  </p:childTnLst>
                                </p:cTn>
                              </p:par>
                            </p:childTnLst>
                          </p:cTn>
                        </p:par>
                        <p:par>
                          <p:cTn id="38" fill="hold">
                            <p:stCondLst>
                              <p:cond delay="2992"/>
                            </p:stCondLst>
                            <p:childTnLst>
                              <p:par>
                                <p:cTn id="39" presetID="31" presetClass="exit" presetSubtype="0" fill="hold" nodeType="afterEffect">
                                  <p:stCondLst>
                                    <p:cond delay="0"/>
                                  </p:stCondLst>
                                  <p:iterate type="lt">
                                    <p:tmPct val="5000"/>
                                  </p:iterate>
                                  <p:childTnLst>
                                    <p:anim calcmode="lin" valueType="num">
                                      <p:cBhvr>
                                        <p:cTn id="40" dur="1000"/>
                                        <p:tgtEl>
                                          <p:spTgt spid="11"/>
                                        </p:tgtEl>
                                        <p:attrNameLst>
                                          <p:attrName>ppt_w</p:attrName>
                                        </p:attrNameLst>
                                      </p:cBhvr>
                                      <p:tavLst>
                                        <p:tav tm="0">
                                          <p:val>
                                            <p:strVal val="ppt_w"/>
                                          </p:val>
                                        </p:tav>
                                        <p:tav tm="100000">
                                          <p:val>
                                            <p:fltVal val="0"/>
                                          </p:val>
                                        </p:tav>
                                      </p:tavLst>
                                    </p:anim>
                                    <p:anim calcmode="lin" valueType="num">
                                      <p:cBhvr>
                                        <p:cTn id="41" dur="1000"/>
                                        <p:tgtEl>
                                          <p:spTgt spid="11"/>
                                        </p:tgtEl>
                                        <p:attrNameLst>
                                          <p:attrName>ppt_h</p:attrName>
                                        </p:attrNameLst>
                                      </p:cBhvr>
                                      <p:tavLst>
                                        <p:tav tm="0">
                                          <p:val>
                                            <p:strVal val="ppt_h"/>
                                          </p:val>
                                        </p:tav>
                                        <p:tav tm="100000">
                                          <p:val>
                                            <p:fltVal val="0"/>
                                          </p:val>
                                        </p:tav>
                                      </p:tavLst>
                                    </p:anim>
                                    <p:anim calcmode="lin" valueType="num">
                                      <p:cBhvr>
                                        <p:cTn id="42" dur="1000"/>
                                        <p:tgtEl>
                                          <p:spTgt spid="11"/>
                                        </p:tgtEl>
                                        <p:attrNameLst>
                                          <p:attrName>style.rotation</p:attrName>
                                        </p:attrNameLst>
                                      </p:cBhvr>
                                      <p:tavLst>
                                        <p:tav tm="0">
                                          <p:val>
                                            <p:fltVal val="0"/>
                                          </p:val>
                                        </p:tav>
                                        <p:tav tm="100000">
                                          <p:val>
                                            <p:fltVal val="90"/>
                                          </p:val>
                                        </p:tav>
                                      </p:tavLst>
                                    </p:anim>
                                    <p:animEffect transition="out" filter="fade">
                                      <p:cBhvr>
                                        <p:cTn id="43" dur="1000"/>
                                        <p:tgtEl>
                                          <p:spTgt spid="11"/>
                                        </p:tgtEl>
                                      </p:cBhvr>
                                    </p:animEffect>
                                    <p:set>
                                      <p:cBhvr>
                                        <p:cTn id="44" dur="1" fill="hold">
                                          <p:stCondLst>
                                            <p:cond delay="999"/>
                                          </p:stCondLst>
                                        </p:cTn>
                                        <p:tgtEl>
                                          <p:spTgt spid="11"/>
                                        </p:tgtEl>
                                        <p:attrNameLst>
                                          <p:attrName>style.visibility</p:attrName>
                                        </p:attrNameLst>
                                      </p:cBhvr>
                                      <p:to>
                                        <p:strVal val="hidden"/>
                                      </p:to>
                                    </p:set>
                                  </p:childTnLst>
                                </p:cTn>
                              </p:par>
                            </p:childTnLst>
                          </p:cTn>
                        </p:par>
                        <p:par>
                          <p:cTn id="45" fill="hold">
                            <p:stCondLst>
                              <p:cond delay="3992"/>
                            </p:stCondLst>
                            <p:childTnLst>
                              <p:par>
                                <p:cTn id="46" presetID="1" presetClass="entr" presetSubtype="0" fill="hold" grpId="0" nodeType="afterEffect">
                                  <p:stCondLst>
                                    <p:cond delay="0"/>
                                  </p:stCondLst>
                                  <p:iterate type="lt">
                                    <p:tmAbs val="0"/>
                                  </p:iterate>
                                  <p:childTnLst>
                                    <p:set>
                                      <p:cBhvr>
                                        <p:cTn id="47" dur="1" fill="hold">
                                          <p:stCondLst>
                                            <p:cond delay="0"/>
                                          </p:stCondLst>
                                        </p:cTn>
                                        <p:tgtEl>
                                          <p:spTgt spid="18"/>
                                        </p:tgtEl>
                                        <p:attrNameLst>
                                          <p:attrName>style.visibility</p:attrName>
                                        </p:attrNameLst>
                                      </p:cBhvr>
                                      <p:to>
                                        <p:strVal val="visible"/>
                                      </p:to>
                                    </p:set>
                                  </p:childTnLst>
                                </p:cTn>
                              </p:par>
                              <p:par>
                                <p:cTn id="48" presetID="1" presetClass="mediacall" presetSubtype="0" fill="hold" nodeType="withEffect">
                                  <p:stCondLst>
                                    <p:cond delay="0"/>
                                  </p:stCondLst>
                                  <p:childTnLst>
                                    <p:cmd type="call" cmd="playFrom(0.0)">
                                      <p:cBhvr>
                                        <p:cTn id="49" dur="2992" fill="hold"/>
                                        <p:tgtEl>
                                          <p:spTgt spid="24"/>
                                        </p:tgtEl>
                                      </p:cBhvr>
                                    </p:cmd>
                                  </p:childTnLst>
                                </p:cTn>
                              </p:par>
                              <p:par>
                                <p:cTn id="50" presetID="47" presetClass="exit" presetSubtype="0" fill="hold" grpId="1" nodeType="withEffect">
                                  <p:stCondLst>
                                    <p:cond delay="0"/>
                                  </p:stCondLst>
                                  <p:iterate type="lt">
                                    <p:tmPct val="0"/>
                                  </p:iterate>
                                  <p:childTnLst>
                                    <p:animEffect transition="out" filter="fade">
                                      <p:cBhvr>
                                        <p:cTn id="51" dur="1000"/>
                                        <p:tgtEl>
                                          <p:spTgt spid="18"/>
                                        </p:tgtEl>
                                      </p:cBhvr>
                                    </p:animEffect>
                                    <p:anim calcmode="lin" valueType="num">
                                      <p:cBhvr>
                                        <p:cTn id="52" dur="1000"/>
                                        <p:tgtEl>
                                          <p:spTgt spid="18"/>
                                        </p:tgtEl>
                                        <p:attrNameLst>
                                          <p:attrName>ppt_x</p:attrName>
                                        </p:attrNameLst>
                                      </p:cBhvr>
                                      <p:tavLst>
                                        <p:tav tm="0">
                                          <p:val>
                                            <p:strVal val="ppt_x"/>
                                          </p:val>
                                        </p:tav>
                                        <p:tav tm="100000">
                                          <p:val>
                                            <p:strVal val="ppt_x"/>
                                          </p:val>
                                        </p:tav>
                                      </p:tavLst>
                                    </p:anim>
                                    <p:anim calcmode="lin" valueType="num">
                                      <p:cBhvr>
                                        <p:cTn id="53" dur="1000"/>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0" presetClass="path" presetSubtype="0" accel="50000" decel="50000" fill="hold" nodeType="withEffect">
                                  <p:stCondLst>
                                    <p:cond delay="0"/>
                                  </p:stCondLst>
                                  <p:iterate type="lt">
                                    <p:tmPct val="0"/>
                                  </p:iterate>
                                  <p:childTnLst>
                                    <p:animMotion origin="layout" path="M -3.33333E-6 -3.82716E-6 C 0.00261 -0.05339 0.00556 -0.10679 0.025 -0.18765 C 0.04462 -0.26728 0.09966 -0.39105 0.11702 -0.47993 C 0.13455 -0.5679 0.12813 -0.67901 0.13039 -0.71913 " pathEditMode="relative" rAng="0" ptsTypes="AAAA">
                                      <p:cBhvr>
                                        <p:cTn id="59" dur="2000" fill="hold"/>
                                        <p:tgtEl>
                                          <p:spTgt spid="12"/>
                                        </p:tgtEl>
                                        <p:attrNameLst>
                                          <p:attrName>ppt_x</p:attrName>
                                          <p:attrName>ppt_y</p:attrName>
                                        </p:attrNameLst>
                                      </p:cBhvr>
                                      <p:rCtr x="6510" y="-35957"/>
                                    </p:animMotion>
                                  </p:childTnLst>
                                </p:cTn>
                              </p:par>
                            </p:childTnLst>
                          </p:cTn>
                        </p:par>
                        <p:par>
                          <p:cTn id="60" fill="hold">
                            <p:stCondLst>
                              <p:cond delay="2992"/>
                            </p:stCondLst>
                            <p:childTnLst>
                              <p:par>
                                <p:cTn id="61" presetID="31" presetClass="exit" presetSubtype="0" fill="hold" nodeType="afterEffect">
                                  <p:stCondLst>
                                    <p:cond delay="0"/>
                                  </p:stCondLst>
                                  <p:iterate type="lt">
                                    <p:tmPct val="5000"/>
                                  </p:iterate>
                                  <p:childTnLst>
                                    <p:anim calcmode="lin" valueType="num">
                                      <p:cBhvr>
                                        <p:cTn id="62" dur="1000"/>
                                        <p:tgtEl>
                                          <p:spTgt spid="12"/>
                                        </p:tgtEl>
                                        <p:attrNameLst>
                                          <p:attrName>ppt_w</p:attrName>
                                        </p:attrNameLst>
                                      </p:cBhvr>
                                      <p:tavLst>
                                        <p:tav tm="0">
                                          <p:val>
                                            <p:strVal val="ppt_w"/>
                                          </p:val>
                                        </p:tav>
                                        <p:tav tm="100000">
                                          <p:val>
                                            <p:fltVal val="0"/>
                                          </p:val>
                                        </p:tav>
                                      </p:tavLst>
                                    </p:anim>
                                    <p:anim calcmode="lin" valueType="num">
                                      <p:cBhvr>
                                        <p:cTn id="63" dur="1000"/>
                                        <p:tgtEl>
                                          <p:spTgt spid="12"/>
                                        </p:tgtEl>
                                        <p:attrNameLst>
                                          <p:attrName>ppt_h</p:attrName>
                                        </p:attrNameLst>
                                      </p:cBhvr>
                                      <p:tavLst>
                                        <p:tav tm="0">
                                          <p:val>
                                            <p:strVal val="ppt_h"/>
                                          </p:val>
                                        </p:tav>
                                        <p:tav tm="100000">
                                          <p:val>
                                            <p:fltVal val="0"/>
                                          </p:val>
                                        </p:tav>
                                      </p:tavLst>
                                    </p:anim>
                                    <p:anim calcmode="lin" valueType="num">
                                      <p:cBhvr>
                                        <p:cTn id="64" dur="1000"/>
                                        <p:tgtEl>
                                          <p:spTgt spid="12"/>
                                        </p:tgtEl>
                                        <p:attrNameLst>
                                          <p:attrName>style.rotation</p:attrName>
                                        </p:attrNameLst>
                                      </p:cBhvr>
                                      <p:tavLst>
                                        <p:tav tm="0">
                                          <p:val>
                                            <p:fltVal val="0"/>
                                          </p:val>
                                        </p:tav>
                                        <p:tav tm="100000">
                                          <p:val>
                                            <p:fltVal val="90"/>
                                          </p:val>
                                        </p:tav>
                                      </p:tavLst>
                                    </p:anim>
                                    <p:animEffect transition="out" filter="fade">
                                      <p:cBhvr>
                                        <p:cTn id="65" dur="1000"/>
                                        <p:tgtEl>
                                          <p:spTgt spid="12"/>
                                        </p:tgtEl>
                                      </p:cBhvr>
                                    </p:animEffect>
                                    <p:set>
                                      <p:cBhvr>
                                        <p:cTn id="66" dur="1" fill="hold">
                                          <p:stCondLst>
                                            <p:cond delay="999"/>
                                          </p:stCondLst>
                                        </p:cTn>
                                        <p:tgtEl>
                                          <p:spTgt spid="12"/>
                                        </p:tgtEl>
                                        <p:attrNameLst>
                                          <p:attrName>style.visibility</p:attrName>
                                        </p:attrNameLst>
                                      </p:cBhvr>
                                      <p:to>
                                        <p:strVal val="hidden"/>
                                      </p:to>
                                    </p:set>
                                  </p:childTnLst>
                                </p:cTn>
                              </p:par>
                            </p:childTnLst>
                          </p:cTn>
                        </p:par>
                        <p:par>
                          <p:cTn id="67" fill="hold">
                            <p:stCondLst>
                              <p:cond delay="3992"/>
                            </p:stCondLst>
                            <p:childTnLst>
                              <p:par>
                                <p:cTn id="68" presetID="1" presetClass="entr" presetSubtype="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par>
                                <p:cTn id="70" presetID="1" presetClass="mediacall" presetSubtype="0" fill="hold" nodeType="withEffect">
                                  <p:stCondLst>
                                    <p:cond delay="0"/>
                                  </p:stCondLst>
                                  <p:childTnLst>
                                    <p:cmd type="call" cmd="playFrom(0.0)">
                                      <p:cBhvr>
                                        <p:cTn id="71" dur="2992" fill="hold"/>
                                        <p:tgtEl>
                                          <p:spTgt spid="25"/>
                                        </p:tgtEl>
                                      </p:cBhvr>
                                    </p:cmd>
                                  </p:childTnLst>
                                </p:cTn>
                              </p:par>
                              <p:par>
                                <p:cTn id="72" presetID="47" presetClass="exit" presetSubtype="0" fill="hold" grpId="1" nodeType="withEffect">
                                  <p:stCondLst>
                                    <p:cond delay="0"/>
                                  </p:stCondLst>
                                  <p:childTnLst>
                                    <p:animEffect transition="out" filter="fade">
                                      <p:cBhvr>
                                        <p:cTn id="73" dur="1000"/>
                                        <p:tgtEl>
                                          <p:spTgt spid="19"/>
                                        </p:tgtEl>
                                      </p:cBhvr>
                                    </p:animEffect>
                                    <p:anim calcmode="lin" valueType="num">
                                      <p:cBhvr>
                                        <p:cTn id="74" dur="1000"/>
                                        <p:tgtEl>
                                          <p:spTgt spid="19"/>
                                        </p:tgtEl>
                                        <p:attrNameLst>
                                          <p:attrName>ppt_x</p:attrName>
                                        </p:attrNameLst>
                                      </p:cBhvr>
                                      <p:tavLst>
                                        <p:tav tm="0">
                                          <p:val>
                                            <p:strVal val="ppt_x"/>
                                          </p:val>
                                        </p:tav>
                                        <p:tav tm="100000">
                                          <p:val>
                                            <p:strVal val="ppt_x"/>
                                          </p:val>
                                        </p:tav>
                                      </p:tavLst>
                                    </p:anim>
                                    <p:anim calcmode="lin" valueType="num">
                                      <p:cBhvr>
                                        <p:cTn id="75" dur="1000"/>
                                        <p:tgtEl>
                                          <p:spTgt spid="19"/>
                                        </p:tgtEl>
                                        <p:attrNameLst>
                                          <p:attrName>ppt_y</p:attrName>
                                        </p:attrNameLst>
                                      </p:cBhvr>
                                      <p:tavLst>
                                        <p:tav tm="0">
                                          <p:val>
                                            <p:strVal val="ppt_y"/>
                                          </p:val>
                                        </p:tav>
                                        <p:tav tm="100000">
                                          <p:val>
                                            <p:strVal val="ppt_y-.1"/>
                                          </p:val>
                                        </p:tav>
                                      </p:tavLst>
                                    </p:anim>
                                    <p:set>
                                      <p:cBhvr>
                                        <p:cTn id="76"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10"/>
                    </p:tgtEl>
                  </p:cond>
                </p:stCondLst>
                <p:endSync evt="end" delay="0">
                  <p:rtn val="all"/>
                </p:endSync>
                <p:childTnLst>
                  <p:par>
                    <p:cTn id="78" fill="hold">
                      <p:stCondLst>
                        <p:cond delay="0"/>
                      </p:stCondLst>
                      <p:childTnLst>
                        <p:par>
                          <p:cTn id="79" fill="hold">
                            <p:stCondLst>
                              <p:cond delay="0"/>
                            </p:stCondLst>
                            <p:childTnLst>
                              <p:par>
                                <p:cTn id="80" presetID="63" presetClass="path" presetSubtype="0" accel="50000" decel="50000" fill="hold" nodeType="withEffect">
                                  <p:stCondLst>
                                    <p:cond delay="0"/>
                                  </p:stCondLst>
                                  <p:childTnLst>
                                    <p:animMotion origin="layout" path="M 5E-6 -3.33333E-6 L 0.23751 0.00556 " pathEditMode="relative" rAng="0" ptsTypes="AA">
                                      <p:cBhvr>
                                        <p:cTn id="81" dur="2000" fill="hold"/>
                                        <p:tgtEl>
                                          <p:spTgt spid="6"/>
                                        </p:tgtEl>
                                        <p:attrNameLst>
                                          <p:attrName>ppt_x</p:attrName>
                                          <p:attrName>ppt_y</p:attrName>
                                        </p:attrNameLst>
                                      </p:cBhvr>
                                      <p:rCtr x="11875" y="278"/>
                                    </p:animMotion>
                                  </p:childTnLst>
                                </p:cTn>
                              </p:par>
                              <p:par>
                                <p:cTn id="82" presetID="0" presetClass="path" presetSubtype="0" accel="50000" decel="50000" fill="hold" nodeType="withEffect">
                                  <p:stCondLst>
                                    <p:cond delay="0"/>
                                  </p:stCondLst>
                                  <p:iterate type="lt">
                                    <p:tmPct val="0"/>
                                  </p:iterate>
                                  <p:childTnLst>
                                    <p:animMotion origin="layout" path="M 0.00017 0.00031 C 0.00173 -0.0216 0.00364 -0.04383 0.00451 -0.06512 C 0.00521 -0.08642 0.00521 -0.11049 0.00573 -0.12932 C 0.00625 -0.14846 0.00642 -0.16667 0.00868 -0.18148 C 0.00989 -0.19537 0.01024 -0.20123 0.01649 -0.21605 C 0.02326 -0.23148 0.0309 -0.2463 0.04687 -0.26975 C 0.06389 -0.29506 0.09184 -0.32963 0.11701 -0.36265 C 0.14253 -0.39599 0.17326 -0.4392 0.19878 -0.4679 C 0.22448 -0.4966 0.24791 -0.51636 0.271 -0.5358 " pathEditMode="relative" rAng="3180000" ptsTypes="AAAAAAAAA">
                                      <p:cBhvr>
                                        <p:cTn id="83" dur="2000" fill="hold"/>
                                        <p:tgtEl>
                                          <p:spTgt spid="14"/>
                                        </p:tgtEl>
                                        <p:attrNameLst>
                                          <p:attrName>ppt_x</p:attrName>
                                          <p:attrName>ppt_y</p:attrName>
                                        </p:attrNameLst>
                                      </p:cBhvr>
                                      <p:rCtr x="13056" y="-27932"/>
                                    </p:animMotion>
                                  </p:childTnLst>
                                </p:cTn>
                              </p:par>
                            </p:childTnLst>
                          </p:cTn>
                        </p:par>
                        <p:par>
                          <p:cTn id="84" fill="hold">
                            <p:stCondLst>
                              <p:cond delay="2000"/>
                            </p:stCondLst>
                            <p:childTnLst>
                              <p:par>
                                <p:cTn id="85" presetID="31" presetClass="exit" presetSubtype="0" fill="hold" nodeType="afterEffect">
                                  <p:stCondLst>
                                    <p:cond delay="0"/>
                                  </p:stCondLst>
                                  <p:iterate type="lt">
                                    <p:tmPct val="5000"/>
                                  </p:iterate>
                                  <p:childTnLst>
                                    <p:anim calcmode="lin" valueType="num">
                                      <p:cBhvr>
                                        <p:cTn id="86" dur="1000"/>
                                        <p:tgtEl>
                                          <p:spTgt spid="14"/>
                                        </p:tgtEl>
                                        <p:attrNameLst>
                                          <p:attrName>ppt_w</p:attrName>
                                        </p:attrNameLst>
                                      </p:cBhvr>
                                      <p:tavLst>
                                        <p:tav tm="0">
                                          <p:val>
                                            <p:strVal val="ppt_w"/>
                                          </p:val>
                                        </p:tav>
                                        <p:tav tm="100000">
                                          <p:val>
                                            <p:fltVal val="0"/>
                                          </p:val>
                                        </p:tav>
                                      </p:tavLst>
                                    </p:anim>
                                    <p:anim calcmode="lin" valueType="num">
                                      <p:cBhvr>
                                        <p:cTn id="87" dur="1000"/>
                                        <p:tgtEl>
                                          <p:spTgt spid="14"/>
                                        </p:tgtEl>
                                        <p:attrNameLst>
                                          <p:attrName>ppt_h</p:attrName>
                                        </p:attrNameLst>
                                      </p:cBhvr>
                                      <p:tavLst>
                                        <p:tav tm="0">
                                          <p:val>
                                            <p:strVal val="ppt_h"/>
                                          </p:val>
                                        </p:tav>
                                        <p:tav tm="100000">
                                          <p:val>
                                            <p:fltVal val="0"/>
                                          </p:val>
                                        </p:tav>
                                      </p:tavLst>
                                    </p:anim>
                                    <p:anim calcmode="lin" valueType="num">
                                      <p:cBhvr>
                                        <p:cTn id="88" dur="1000"/>
                                        <p:tgtEl>
                                          <p:spTgt spid="14"/>
                                        </p:tgtEl>
                                        <p:attrNameLst>
                                          <p:attrName>style.rotation</p:attrName>
                                        </p:attrNameLst>
                                      </p:cBhvr>
                                      <p:tavLst>
                                        <p:tav tm="0">
                                          <p:val>
                                            <p:fltVal val="0"/>
                                          </p:val>
                                        </p:tav>
                                        <p:tav tm="100000">
                                          <p:val>
                                            <p:fltVal val="90"/>
                                          </p:val>
                                        </p:tav>
                                      </p:tavLst>
                                    </p:anim>
                                    <p:animEffect transition="out" filter="fade">
                                      <p:cBhvr>
                                        <p:cTn id="89" dur="1000"/>
                                        <p:tgtEl>
                                          <p:spTgt spid="14"/>
                                        </p:tgtEl>
                                      </p:cBhvr>
                                    </p:animEffect>
                                    <p:set>
                                      <p:cBhvr>
                                        <p:cTn id="90" dur="1" fill="hold">
                                          <p:stCondLst>
                                            <p:cond delay="999"/>
                                          </p:stCondLst>
                                        </p:cTn>
                                        <p:tgtEl>
                                          <p:spTgt spid="14"/>
                                        </p:tgtEl>
                                        <p:attrNameLst>
                                          <p:attrName>style.visibility</p:attrName>
                                        </p:attrNameLst>
                                      </p:cBhvr>
                                      <p:to>
                                        <p:strVal val="hidden"/>
                                      </p:to>
                                    </p:set>
                                  </p:childTnLst>
                                </p:cTn>
                              </p:par>
                            </p:childTnLst>
                          </p:cTn>
                        </p:par>
                        <p:par>
                          <p:cTn id="91" fill="hold">
                            <p:stCondLst>
                              <p:cond delay="3000"/>
                            </p:stCondLst>
                            <p:childTnLst>
                              <p:par>
                                <p:cTn id="92" presetID="1"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childTnLst>
                                </p:cTn>
                              </p:par>
                              <p:par>
                                <p:cTn id="94" presetID="3" presetClass="mediacall" presetSubtype="0" fill="hold" nodeType="withEffect">
                                  <p:stCondLst>
                                    <p:cond delay="0"/>
                                  </p:stCondLst>
                                  <p:childTnLst>
                                    <p:cmd type="call" cmd="stop">
                                      <p:cBhvr>
                                        <p:cTn id="95" dur="1" fill="hold"/>
                                        <p:tgtEl>
                                          <p:spTgt spid="17"/>
                                        </p:tgtEl>
                                      </p:cBhvr>
                                    </p:cmd>
                                  </p:childTnLst>
                                </p:cTn>
                              </p:par>
                              <p:par>
                                <p:cTn id="96" presetID="3" presetClass="mediacall" presetSubtype="0" fill="hold" nodeType="withEffect">
                                  <p:stCondLst>
                                    <p:cond delay="0"/>
                                  </p:stCondLst>
                                  <p:childTnLst>
                                    <p:cmd type="call" cmd="stop">
                                      <p:cBhvr>
                                        <p:cTn id="97" dur="1" fill="hold"/>
                                        <p:tgtEl>
                                          <p:spTgt spid="17"/>
                                        </p:tgtEl>
                                      </p:cBhvr>
                                    </p:cmd>
                                  </p:childTnLst>
                                </p:cTn>
                              </p:par>
                              <p:par>
                                <p:cTn id="98" presetID="3" presetClass="mediacall" presetSubtype="0" fill="hold" nodeType="withEffect">
                                  <p:stCondLst>
                                    <p:cond delay="0"/>
                                  </p:stCondLst>
                                  <p:childTnLst>
                                    <p:cmd type="call" cmd="stop">
                                      <p:cBhvr>
                                        <p:cTn id="99" dur="1" fill="hold"/>
                                        <p:tgtEl>
                                          <p:spTgt spid="17"/>
                                        </p:tgtEl>
                                      </p:cBhvr>
                                    </p:cmd>
                                  </p:childTnLst>
                                </p:cTn>
                              </p:par>
                              <p:par>
                                <p:cTn id="100" presetID="2" presetClass="mediacall" presetSubtype="0" fill="hold" nodeType="withEffect">
                                  <p:stCondLst>
                                    <p:cond delay="0"/>
                                  </p:stCondLst>
                                  <p:childTnLst>
                                    <p:cmd type="call" cmd="togglePause">
                                      <p:cBhvr>
                                        <p:cTn id="101" dur="1" fill="hold"/>
                                        <p:tgtEl>
                                          <p:spTgt spid="17"/>
                                        </p:tgtEl>
                                      </p:cBhvr>
                                    </p:cmd>
                                  </p:childTnLst>
                                </p:cTn>
                              </p:par>
                              <p:par>
                                <p:cTn id="102" presetID="47" presetClass="exit" presetSubtype="0" fill="hold" grpId="1" nodeType="withEffect">
                                  <p:stCondLst>
                                    <p:cond delay="0"/>
                                  </p:stCondLst>
                                  <p:childTnLst>
                                    <p:animEffect transition="out" filter="fade">
                                      <p:cBhvr>
                                        <p:cTn id="103" dur="1000"/>
                                        <p:tgtEl>
                                          <p:spTgt spid="20"/>
                                        </p:tgtEl>
                                      </p:cBhvr>
                                    </p:animEffect>
                                    <p:anim calcmode="lin" valueType="num">
                                      <p:cBhvr>
                                        <p:cTn id="104" dur="1000"/>
                                        <p:tgtEl>
                                          <p:spTgt spid="20"/>
                                        </p:tgtEl>
                                        <p:attrNameLst>
                                          <p:attrName>ppt_x</p:attrName>
                                        </p:attrNameLst>
                                      </p:cBhvr>
                                      <p:tavLst>
                                        <p:tav tm="0">
                                          <p:val>
                                            <p:strVal val="ppt_x"/>
                                          </p:val>
                                        </p:tav>
                                        <p:tav tm="100000">
                                          <p:val>
                                            <p:strVal val="ppt_x"/>
                                          </p:val>
                                        </p:tav>
                                      </p:tavLst>
                                    </p:anim>
                                    <p:anim calcmode="lin" valueType="num">
                                      <p:cBhvr>
                                        <p:cTn id="105" dur="1000"/>
                                        <p:tgtEl>
                                          <p:spTgt spid="20"/>
                                        </p:tgtEl>
                                        <p:attrNameLst>
                                          <p:attrName>ppt_y</p:attrName>
                                        </p:attrNameLst>
                                      </p:cBhvr>
                                      <p:tavLst>
                                        <p:tav tm="0">
                                          <p:val>
                                            <p:strVal val="ppt_y"/>
                                          </p:val>
                                        </p:tav>
                                        <p:tav tm="100000">
                                          <p:val>
                                            <p:strVal val="ppt_y-.1"/>
                                          </p:val>
                                        </p:tav>
                                      </p:tavLst>
                                    </p:anim>
                                    <p:set>
                                      <p:cBhvr>
                                        <p:cTn id="106"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audio>
              <p:cMediaNode vol="80000">
                <p:cTn id="107" fill="hold" display="0">
                  <p:stCondLst>
                    <p:cond delay="indefinite"/>
                  </p:stCondLst>
                  <p:endCondLst>
                    <p:cond evt="onStopAudio" delay="0">
                      <p:tgtEl>
                        <p:sldTgt/>
                      </p:tgtEl>
                    </p:cond>
                  </p:endCondLst>
                </p:cTn>
                <p:tgtEl>
                  <p:spTgt spid="17"/>
                </p:tgtEl>
              </p:cMediaNode>
            </p:audio>
            <p:audio>
              <p:cMediaNode vol="80000">
                <p:cTn id="108" fill="hold" display="0">
                  <p:stCondLst>
                    <p:cond delay="indefinite"/>
                  </p:stCondLst>
                  <p:endCondLst>
                    <p:cond evt="onStopAudio" delay="0">
                      <p:tgtEl>
                        <p:sldTgt/>
                      </p:tgtEl>
                    </p:cond>
                  </p:endCondLst>
                </p:cTn>
                <p:tgtEl>
                  <p:spTgt spid="23"/>
                </p:tgtEl>
              </p:cMediaNode>
            </p:audio>
            <p:audio>
              <p:cMediaNode vol="80000">
                <p:cTn id="109" fill="hold" display="0">
                  <p:stCondLst>
                    <p:cond delay="indefinite"/>
                  </p:stCondLst>
                  <p:endCondLst>
                    <p:cond evt="onStopAudio" delay="0">
                      <p:tgtEl>
                        <p:sldTgt/>
                      </p:tgtEl>
                    </p:cond>
                  </p:endCondLst>
                </p:cTn>
                <p:tgtEl>
                  <p:spTgt spid="24"/>
                </p:tgtEl>
              </p:cMediaNode>
            </p:audio>
            <p:audio>
              <p:cMediaNode vol="80000">
                <p:cTn id="110" fill="hold" display="0">
                  <p:stCondLst>
                    <p:cond delay="indefinite"/>
                  </p:stCondLst>
                  <p:endCondLst>
                    <p:cond evt="onStopAudio" delay="0">
                      <p:tgtEl>
                        <p:sldTgt/>
                      </p:tgtEl>
                    </p:cond>
                  </p:endCondLst>
                </p:cTn>
                <p:tgtEl>
                  <p:spTgt spid="25"/>
                </p:tgtEl>
              </p:cMediaNode>
            </p:audio>
            <p:audio>
              <p:cMediaNode vol="61224" showWhenStopped="0">
                <p:cTn id="111" repeatCount="indefinite" fill="hold" display="0">
                  <p:stCondLst>
                    <p:cond delay="indefinite"/>
                  </p:stCondLst>
                  <p:endCondLst>
                    <p:cond evt="onStopAudio" delay="0">
                      <p:tgtEl>
                        <p:sldTgt/>
                      </p:tgtEl>
                    </p:cond>
                  </p:endCondLst>
                </p:cTn>
                <p:tgtEl>
                  <p:spTgt spid="27"/>
                </p:tgtEl>
              </p:cMediaNode>
            </p:audio>
          </p:childTnLst>
        </p:cTn>
      </p:par>
    </p:tnLst>
    <p:bldLst>
      <p:bldP spid="15" grpId="0" animBg="1"/>
      <p:bldP spid="15" grpId="1" animBg="1"/>
      <p:bldP spid="18" grpId="0" animBg="1"/>
      <p:bldP spid="18" grpId="1" animBg="1"/>
      <p:bldP spid="19" grpId="0" animBg="1"/>
      <p:bldP spid="19" grpId="1" animBg="1"/>
      <p:bldP spid="20" grpId="0" animBg="1"/>
      <p:bldP spid="2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20000" r="-20000"/>
          </a:stretch>
        </a:blipFill>
        <a:effectLst/>
      </p:bgPr>
    </p:bg>
    <p:spTree>
      <p:nvGrpSpPr>
        <p:cNvPr id="1" name=""/>
        <p:cNvGrpSpPr/>
        <p:nvPr/>
      </p:nvGrpSpPr>
      <p:grpSpPr>
        <a:xfrm>
          <a:off x="0" y="0"/>
          <a:ext cx="0" cy="0"/>
          <a:chOff x="0" y="0"/>
          <a:chExt cx="0" cy="0"/>
        </a:xfrm>
      </p:grpSpPr>
      <p:sp>
        <p:nvSpPr>
          <p:cNvPr id="6" name="Rounded Rectangle 5"/>
          <p:cNvSpPr/>
          <p:nvPr/>
        </p:nvSpPr>
        <p:spPr>
          <a:xfrm>
            <a:off x="788522" y="333951"/>
            <a:ext cx="7488789" cy="2170705"/>
          </a:xfrm>
          <a:prstGeom prst="round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7" name="TextBox 6"/>
          <p:cNvSpPr txBox="1"/>
          <p:nvPr/>
        </p:nvSpPr>
        <p:spPr>
          <a:xfrm>
            <a:off x="1204523" y="507515"/>
            <a:ext cx="6494725" cy="1823576"/>
          </a:xfrm>
          <a:prstGeom prst="rect">
            <a:avLst/>
          </a:prstGeom>
          <a:noFill/>
        </p:spPr>
        <p:txBody>
          <a:bodyPr wrap="square" rtlCol="0">
            <a:spAutoFit/>
          </a:bodyPr>
          <a:lstStyle/>
          <a:p>
            <a:pPr lvl="0" algn="just">
              <a:lnSpc>
                <a:spcPct val="150000"/>
              </a:lnSpc>
              <a:spcBef>
                <a:spcPts val="100"/>
              </a:spcBef>
              <a:spcAft>
                <a:spcPts val="100"/>
              </a:spcAft>
            </a:pPr>
            <a:r>
              <a:rPr lang="vi-VN" sz="2500" b="1">
                <a:latin typeface="Arial" panose="020B0604020202020204" pitchFamily="34" charset="0"/>
                <a:ea typeface="Times New Roman" panose="02020603050405020304" pitchFamily="18" charset="0"/>
                <a:cs typeface="Arial" panose="020B0604020202020204" pitchFamily="34" charset="0"/>
              </a:rPr>
              <a:t>Câu 4. </a:t>
            </a:r>
            <a:r>
              <a:rPr lang="vi-VN" sz="2500">
                <a:latin typeface="Arial" panose="020B0604020202020204" pitchFamily="34" charset="0"/>
                <a:ea typeface="Times New Roman" panose="02020603050405020304" pitchFamily="18" charset="0"/>
                <a:cs typeface="Arial" panose="020B0604020202020204" pitchFamily="34" charset="0"/>
              </a:rPr>
              <a:t>Cho hình vuông có chu vi 20 cm. Bình phương độ dài một đường chéo của hình vuông là:</a:t>
            </a:r>
            <a:endParaRPr kumimoji="0" lang="en-US" sz="2500" i="0" u="none" strike="noStrike" kern="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pic>
        <p:nvPicPr>
          <p:cNvPr id="9" name="Picture 8" descr="bong.png">
            <a:hlinkClick r:id="rId5" action="ppaction://hlinksldjump"/>
          </p:cNvPr>
          <p:cNvPicPr>
            <a:picLocks noChangeAspect="1"/>
          </p:cNvPicPr>
          <p:nvPr/>
        </p:nvPicPr>
        <p:blipFill>
          <a:blip r:embed="rId6" cstate="print"/>
          <a:stretch>
            <a:fillRect/>
          </a:stretch>
        </p:blipFill>
        <p:spPr>
          <a:xfrm>
            <a:off x="3771900" y="3771900"/>
            <a:ext cx="1028700" cy="1012285"/>
          </a:xfrm>
          <a:prstGeom prst="rect">
            <a:avLst/>
          </a:prstGeom>
        </p:spPr>
      </p:pic>
      <p:pic>
        <p:nvPicPr>
          <p:cNvPr id="8" name="chase-11768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32563" y="778290"/>
            <a:ext cx="406400" cy="406400"/>
          </a:xfrm>
          <a:prstGeom prst="rect">
            <a:avLst/>
          </a:prstGeom>
        </p:spPr>
      </p:pic>
    </p:spTree>
    <p:extLst>
      <p:ext uri="{BB962C8B-B14F-4D97-AF65-F5344CB8AC3E}">
        <p14:creationId xmlns:p14="http://schemas.microsoft.com/office/powerpoint/2010/main" val="251189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0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1224" showWhenStopped="0">
                <p:cTn id="7" repeatCount="indefinite" fill="hold" display="0">
                  <p:stCondLst>
                    <p:cond delay="indefinite"/>
                  </p:stCondLst>
                  <p:endCondLst>
                    <p:cond evt="onStopAudio" delay="0">
                      <p:tgtEl>
                        <p:sldTgt/>
                      </p:tgtEl>
                    </p:cond>
                  </p:endCondLst>
                </p:cTn>
                <p:tgtEl>
                  <p:spTgt spid="8"/>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430dcb88016bc5e42f7101ebdc877fc.png"/>
          <p:cNvPicPr>
            <a:picLocks noChangeAspect="1"/>
          </p:cNvPicPr>
          <p:nvPr/>
        </p:nvPicPr>
        <p:blipFill>
          <a:blip r:embed="rId8" cstate="print"/>
          <a:stretch>
            <a:fillRect/>
          </a:stretch>
        </p:blipFill>
        <p:spPr>
          <a:xfrm>
            <a:off x="1143000" y="-571500"/>
            <a:ext cx="6858000" cy="4229100"/>
          </a:xfrm>
          <a:prstGeom prst="rect">
            <a:avLst/>
          </a:prstGeom>
        </p:spPr>
      </p:pic>
      <p:pic>
        <p:nvPicPr>
          <p:cNvPr id="6" name="Picture 5" descr="f002c92eee74a495b2b40cc86e0dc2e9.png"/>
          <p:cNvPicPr>
            <a:picLocks noChangeAspect="1"/>
          </p:cNvPicPr>
          <p:nvPr/>
        </p:nvPicPr>
        <p:blipFill>
          <a:blip r:embed="rId9" cstate="print"/>
          <a:stretch>
            <a:fillRect/>
          </a:stretch>
        </p:blipFill>
        <p:spPr>
          <a:xfrm>
            <a:off x="3600450" y="914400"/>
            <a:ext cx="1771650" cy="2114550"/>
          </a:xfrm>
          <a:prstGeom prst="rect">
            <a:avLst/>
          </a:prstGeom>
        </p:spPr>
      </p:pic>
      <p:sp>
        <p:nvSpPr>
          <p:cNvPr id="7" name="Rectangle 6"/>
          <p:cNvSpPr/>
          <p:nvPr/>
        </p:nvSpPr>
        <p:spPr>
          <a:xfrm>
            <a:off x="723153" y="4166980"/>
            <a:ext cx="1421610" cy="695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defTabSz="685800">
              <a:buClrTx/>
            </a:pPr>
            <a:r>
              <a:rPr lang="en-US" sz="2000" kern="1200">
                <a:solidFill>
                  <a:prstClr val="black"/>
                </a:solidFill>
                <a:latin typeface="Arial" panose="020B0604020202020204" pitchFamily="34" charset="0"/>
                <a:cs typeface="Arial" panose="020B0604020202020204" pitchFamily="34" charset="0"/>
              </a:rPr>
              <a:t>A. 32</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8" name="Rectangle 7"/>
          <p:cNvSpPr/>
          <p:nvPr/>
        </p:nvSpPr>
        <p:spPr>
          <a:xfrm>
            <a:off x="6996636" y="4166980"/>
            <a:ext cx="1421610" cy="695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defTabSz="685800">
              <a:buClrTx/>
            </a:pPr>
            <a:r>
              <a:rPr lang="en-US" sz="2000" kern="1200">
                <a:solidFill>
                  <a:prstClr val="black"/>
                </a:solidFill>
                <a:latin typeface="Arial" panose="020B0604020202020204" pitchFamily="34" charset="0"/>
                <a:cs typeface="Arial" panose="020B0604020202020204" pitchFamily="34" charset="0"/>
              </a:rPr>
              <a:t>D. 30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9" name="Rectangle 8"/>
          <p:cNvSpPr/>
          <p:nvPr/>
        </p:nvSpPr>
        <p:spPr>
          <a:xfrm>
            <a:off x="4912504" y="4166980"/>
            <a:ext cx="1421610" cy="695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defTabSz="685800">
              <a:buClrTx/>
            </a:pPr>
            <a:r>
              <a:rPr lang="en-US" sz="2000" kern="1200">
                <a:solidFill>
                  <a:prstClr val="black"/>
                </a:solidFill>
                <a:latin typeface="Arial" panose="020B0604020202020204" pitchFamily="34" charset="0"/>
                <a:cs typeface="Arial" panose="020B0604020202020204" pitchFamily="34" charset="0"/>
              </a:rPr>
              <a:t>C. 25</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0" name="Rectangle 9"/>
          <p:cNvSpPr/>
          <p:nvPr/>
        </p:nvSpPr>
        <p:spPr>
          <a:xfrm>
            <a:off x="2834583" y="4166980"/>
            <a:ext cx="1415399" cy="695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defTabSz="685800">
              <a:buClrTx/>
            </a:pPr>
            <a:r>
              <a:rPr lang="en-US" sz="2000" kern="1200">
                <a:solidFill>
                  <a:prstClr val="black"/>
                </a:solidFill>
                <a:latin typeface="Arial" panose="020B0604020202020204" pitchFamily="34" charset="0"/>
                <a:cs typeface="Arial" panose="020B0604020202020204" pitchFamily="34" charset="0"/>
              </a:rPr>
              <a:t>B. 50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1" name="Picture 10" descr="bong.png"/>
          <p:cNvPicPr>
            <a:picLocks noChangeAspect="1"/>
          </p:cNvPicPr>
          <p:nvPr/>
        </p:nvPicPr>
        <p:blipFill>
          <a:blip r:embed="rId10" cstate="print"/>
          <a:stretch>
            <a:fillRect/>
          </a:stretch>
        </p:blipFill>
        <p:spPr>
          <a:xfrm>
            <a:off x="1134540" y="3514479"/>
            <a:ext cx="598836" cy="545320"/>
          </a:xfrm>
          <a:prstGeom prst="rect">
            <a:avLst/>
          </a:prstGeom>
        </p:spPr>
      </p:pic>
      <p:pic>
        <p:nvPicPr>
          <p:cNvPr id="12" name="Picture 11" descr="bong.png"/>
          <p:cNvPicPr>
            <a:picLocks noChangeAspect="1"/>
          </p:cNvPicPr>
          <p:nvPr/>
        </p:nvPicPr>
        <p:blipFill>
          <a:blip r:embed="rId10" cstate="print"/>
          <a:stretch>
            <a:fillRect/>
          </a:stretch>
        </p:blipFill>
        <p:spPr>
          <a:xfrm>
            <a:off x="7458336" y="3510654"/>
            <a:ext cx="598836" cy="545320"/>
          </a:xfrm>
          <a:prstGeom prst="rect">
            <a:avLst/>
          </a:prstGeom>
        </p:spPr>
      </p:pic>
      <p:pic>
        <p:nvPicPr>
          <p:cNvPr id="13" name="Picture 12" descr="bong.png"/>
          <p:cNvPicPr>
            <a:picLocks noChangeAspect="1"/>
          </p:cNvPicPr>
          <p:nvPr/>
        </p:nvPicPr>
        <p:blipFill>
          <a:blip r:embed="rId10" cstate="print"/>
          <a:stretch>
            <a:fillRect/>
          </a:stretch>
        </p:blipFill>
        <p:spPr>
          <a:xfrm>
            <a:off x="5352959" y="3510654"/>
            <a:ext cx="598836" cy="545320"/>
          </a:xfrm>
          <a:prstGeom prst="rect">
            <a:avLst/>
          </a:prstGeom>
        </p:spPr>
      </p:pic>
      <p:pic>
        <p:nvPicPr>
          <p:cNvPr id="14" name="Picture 13" descr="bong.png"/>
          <p:cNvPicPr>
            <a:picLocks noChangeAspect="1"/>
          </p:cNvPicPr>
          <p:nvPr/>
        </p:nvPicPr>
        <p:blipFill>
          <a:blip r:embed="rId10" cstate="print"/>
          <a:stretch>
            <a:fillRect/>
          </a:stretch>
        </p:blipFill>
        <p:spPr>
          <a:xfrm>
            <a:off x="3229589" y="3514479"/>
            <a:ext cx="598836" cy="545320"/>
          </a:xfrm>
          <a:prstGeom prst="rect">
            <a:avLst/>
          </a:prstGeom>
        </p:spPr>
      </p:pic>
      <p:sp>
        <p:nvSpPr>
          <p:cNvPr id="15" name="Plaque 14"/>
          <p:cNvSpPr/>
          <p:nvPr/>
        </p:nvSpPr>
        <p:spPr>
          <a:xfrm>
            <a:off x="6771032" y="548640"/>
            <a:ext cx="1927695" cy="10858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8" name="Plaque 17"/>
          <p:cNvSpPr/>
          <p:nvPr/>
        </p:nvSpPr>
        <p:spPr>
          <a:xfrm>
            <a:off x="6771032" y="548640"/>
            <a:ext cx="1927695" cy="10858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9" name="Plaque 18"/>
          <p:cNvSpPr/>
          <p:nvPr/>
        </p:nvSpPr>
        <p:spPr>
          <a:xfrm>
            <a:off x="6771032" y="548640"/>
            <a:ext cx="1927695" cy="10858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0" name="Plaque 19"/>
          <p:cNvSpPr/>
          <p:nvPr/>
        </p:nvSpPr>
        <p:spPr>
          <a:xfrm>
            <a:off x="6771032" y="548640"/>
            <a:ext cx="1927695" cy="10858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Vàoooooo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pic>
        <p:nvPicPr>
          <p:cNvPr id="17"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586408" y="811033"/>
            <a:ext cx="330476" cy="330476"/>
          </a:xfrm>
          <a:prstGeom prst="rect">
            <a:avLst/>
          </a:prstGeom>
        </p:spPr>
      </p:pic>
      <p:pic>
        <p:nvPicPr>
          <p:cNvPr id="2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605083" y="1369930"/>
            <a:ext cx="346239" cy="346239"/>
          </a:xfrm>
          <a:prstGeom prst="rect">
            <a:avLst/>
          </a:prstGeom>
        </p:spPr>
      </p:pic>
      <p:pic>
        <p:nvPicPr>
          <p:cNvPr id="2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605084" y="1962411"/>
            <a:ext cx="346239" cy="346239"/>
          </a:xfrm>
          <a:prstGeom prst="rect">
            <a:avLst/>
          </a:prstGeom>
        </p:spPr>
      </p:pic>
      <p:pic>
        <p:nvPicPr>
          <p:cNvPr id="2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86408" y="2488522"/>
            <a:ext cx="346239" cy="346239"/>
          </a:xfrm>
          <a:prstGeom prst="rect">
            <a:avLst/>
          </a:prstGeom>
        </p:spPr>
      </p:pic>
      <p:pic>
        <p:nvPicPr>
          <p:cNvPr id="22" name="chase-117687">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632563" y="778290"/>
            <a:ext cx="406400" cy="406400"/>
          </a:xfrm>
          <a:prstGeom prst="rect">
            <a:avLst/>
          </a:prstGeom>
        </p:spPr>
      </p:pic>
    </p:spTree>
    <p:extLst>
      <p:ext uri="{BB962C8B-B14F-4D97-AF65-F5344CB8AC3E}">
        <p14:creationId xmlns:p14="http://schemas.microsoft.com/office/powerpoint/2010/main" val="385059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02"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63" presetClass="path" presetSubtype="0" accel="50000" decel="50000" fill="hold" nodeType="withEffect">
                                  <p:stCondLst>
                                    <p:cond delay="0"/>
                                  </p:stCondLst>
                                  <p:childTnLst>
                                    <p:animMotion origin="layout" path="M 5E-6 -3.33333E-6 L 0.18751 0.00556 " pathEditMode="relative" rAng="0" ptsTypes="AA">
                                      <p:cBhvr>
                                        <p:cTn id="11" dur="2000" fill="hold"/>
                                        <p:tgtEl>
                                          <p:spTgt spid="6"/>
                                        </p:tgtEl>
                                        <p:attrNameLst>
                                          <p:attrName>ppt_x</p:attrName>
                                          <p:attrName>ppt_y</p:attrName>
                                        </p:attrNameLst>
                                      </p:cBhvr>
                                      <p:rCtr x="9375" y="278"/>
                                    </p:animMotion>
                                  </p:childTnLst>
                                </p:cTn>
                              </p:par>
                              <p:par>
                                <p:cTn id="12" presetID="0" presetClass="path" presetSubtype="0" accel="50000" decel="50000" fill="hold" nodeType="withEffect">
                                  <p:stCondLst>
                                    <p:cond delay="0"/>
                                  </p:stCondLst>
                                  <p:iterate type="lt">
                                    <p:tmPct val="0"/>
                                  </p:iterate>
                                  <p:childTnLst>
                                    <p:animMotion origin="layout" path="M 4.44444E-6 -3.82716E-6 C 0.01562 -0.00308 0.03142 -0.00586 0.05312 -0.01666 C 0.07482 -0.02716 0.1125 -0.0429 0.13038 -0.06419 C 0.14826 -0.08549 0.15677 -0.11821 0.16059 -0.14475 C 0.16441 -0.17098 0.16111 -0.1966 0.15312 -0.22191 C 0.14513 -0.24722 0.12378 -0.27314 0.11215 -0.29722 C 0.10052 -0.32129 0.08854 -0.35463 0.08333 -0.36605 " pathEditMode="relative" rAng="0" ptsTypes="AAAAAAA">
                                      <p:cBhvr>
                                        <p:cTn id="13" dur="2000" fill="hold"/>
                                        <p:tgtEl>
                                          <p:spTgt spid="13"/>
                                        </p:tgtEl>
                                        <p:attrNameLst>
                                          <p:attrName>ppt_x</p:attrName>
                                          <p:attrName>ppt_y</p:attrName>
                                        </p:attrNameLst>
                                      </p:cBhvr>
                                      <p:rCtr x="8108" y="-18302"/>
                                    </p:animMotion>
                                  </p:childTnLst>
                                </p:cTn>
                              </p:par>
                            </p:childTnLst>
                          </p:cTn>
                        </p:par>
                        <p:par>
                          <p:cTn id="14" fill="hold">
                            <p:stCondLst>
                              <p:cond delay="2992"/>
                            </p:stCondLst>
                            <p:childTnLst>
                              <p:par>
                                <p:cTn id="15" presetID="31" presetClass="exit" presetSubtype="0" fill="hold" nodeType="afterEffect">
                                  <p:stCondLst>
                                    <p:cond delay="0"/>
                                  </p:stCondLst>
                                  <p:iterate type="lt">
                                    <p:tmPct val="5000"/>
                                  </p:iterate>
                                  <p:childTnLst>
                                    <p:anim calcmode="lin" valueType="num">
                                      <p:cBhvr>
                                        <p:cTn id="16" dur="1000"/>
                                        <p:tgtEl>
                                          <p:spTgt spid="13"/>
                                        </p:tgtEl>
                                        <p:attrNameLst>
                                          <p:attrName>ppt_w</p:attrName>
                                        </p:attrNameLst>
                                      </p:cBhvr>
                                      <p:tavLst>
                                        <p:tav tm="0">
                                          <p:val>
                                            <p:strVal val="ppt_w"/>
                                          </p:val>
                                        </p:tav>
                                        <p:tav tm="100000">
                                          <p:val>
                                            <p:fltVal val="0"/>
                                          </p:val>
                                        </p:tav>
                                      </p:tavLst>
                                    </p:anim>
                                    <p:anim calcmode="lin" valueType="num">
                                      <p:cBhvr>
                                        <p:cTn id="17" dur="1000"/>
                                        <p:tgtEl>
                                          <p:spTgt spid="13"/>
                                        </p:tgtEl>
                                        <p:attrNameLst>
                                          <p:attrName>ppt_h</p:attrName>
                                        </p:attrNameLst>
                                      </p:cBhvr>
                                      <p:tavLst>
                                        <p:tav tm="0">
                                          <p:val>
                                            <p:strVal val="ppt_h"/>
                                          </p:val>
                                        </p:tav>
                                        <p:tav tm="100000">
                                          <p:val>
                                            <p:fltVal val="0"/>
                                          </p:val>
                                        </p:tav>
                                      </p:tavLst>
                                    </p:anim>
                                    <p:anim calcmode="lin" valueType="num">
                                      <p:cBhvr>
                                        <p:cTn id="18" dur="1000"/>
                                        <p:tgtEl>
                                          <p:spTgt spid="13"/>
                                        </p:tgtEl>
                                        <p:attrNameLst>
                                          <p:attrName>style.rotation</p:attrName>
                                        </p:attrNameLst>
                                      </p:cBhvr>
                                      <p:tavLst>
                                        <p:tav tm="0">
                                          <p:val>
                                            <p:fltVal val="0"/>
                                          </p:val>
                                        </p:tav>
                                        <p:tav tm="100000">
                                          <p:val>
                                            <p:fltVal val="90"/>
                                          </p:val>
                                        </p:tav>
                                      </p:tavLst>
                                    </p:anim>
                                    <p:animEffect transition="out" filter="fade">
                                      <p:cBhvr>
                                        <p:cTn id="19" dur="1000"/>
                                        <p:tgtEl>
                                          <p:spTgt spid="13"/>
                                        </p:tgtEl>
                                      </p:cBhvr>
                                    </p:animEffect>
                                    <p:set>
                                      <p:cBhvr>
                                        <p:cTn id="20" dur="1" fill="hold">
                                          <p:stCondLst>
                                            <p:cond delay="999"/>
                                          </p:stCondLst>
                                        </p:cTn>
                                        <p:tgtEl>
                                          <p:spTgt spid="13"/>
                                        </p:tgtEl>
                                        <p:attrNameLst>
                                          <p:attrName>style.visibility</p:attrName>
                                        </p:attrNameLst>
                                      </p:cBhvr>
                                      <p:to>
                                        <p:strVal val="hidden"/>
                                      </p:to>
                                    </p:set>
                                  </p:childTnLst>
                                </p:cTn>
                              </p:par>
                            </p:childTnLst>
                          </p:cTn>
                        </p:par>
                        <p:par>
                          <p:cTn id="21" fill="hold">
                            <p:stCondLst>
                              <p:cond delay="3992"/>
                            </p:stCondLst>
                            <p:childTnLst>
                              <p:par>
                                <p:cTn id="22" presetID="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mediacall" presetSubtype="0" fill="hold" nodeType="withEffect">
                                  <p:stCondLst>
                                    <p:cond delay="0"/>
                                  </p:stCondLst>
                                  <p:childTnLst>
                                    <p:cmd type="call" cmd="playFrom(0.0)">
                                      <p:cBhvr>
                                        <p:cTn id="25" dur="2992" fill="hold"/>
                                        <p:tgtEl>
                                          <p:spTgt spid="23"/>
                                        </p:tgtEl>
                                      </p:cBhvr>
                                    </p:cmd>
                                  </p:childTnLst>
                                </p:cTn>
                              </p:par>
                              <p:par>
                                <p:cTn id="26" presetID="47" presetClass="exit" presetSubtype="0" fill="hold" grpId="1" nodeType="withEffect">
                                  <p:stCondLst>
                                    <p:cond delay="0"/>
                                  </p:stCondLst>
                                  <p:childTnLst>
                                    <p:animEffect transition="out" filter="fade">
                                      <p:cBhvr>
                                        <p:cTn id="27" dur="2000"/>
                                        <p:tgtEl>
                                          <p:spTgt spid="15"/>
                                        </p:tgtEl>
                                      </p:cBhvr>
                                    </p:animEffect>
                                    <p:anim calcmode="lin" valueType="num">
                                      <p:cBhvr>
                                        <p:cTn id="28" dur="2000"/>
                                        <p:tgtEl>
                                          <p:spTgt spid="15"/>
                                        </p:tgtEl>
                                        <p:attrNameLst>
                                          <p:attrName>ppt_x</p:attrName>
                                        </p:attrNameLst>
                                      </p:cBhvr>
                                      <p:tavLst>
                                        <p:tav tm="0">
                                          <p:val>
                                            <p:strVal val="ppt_x"/>
                                          </p:val>
                                        </p:tav>
                                        <p:tav tm="100000">
                                          <p:val>
                                            <p:strVal val="ppt_x"/>
                                          </p:val>
                                        </p:tav>
                                      </p:tavLst>
                                    </p:anim>
                                    <p:anim calcmode="lin" valueType="num">
                                      <p:cBhvr>
                                        <p:cTn id="29" dur="2000"/>
                                        <p:tgtEl>
                                          <p:spTgt spid="15"/>
                                        </p:tgtEl>
                                        <p:attrNameLst>
                                          <p:attrName>ppt_y</p:attrName>
                                        </p:attrNameLst>
                                      </p:cBhvr>
                                      <p:tavLst>
                                        <p:tav tm="0">
                                          <p:val>
                                            <p:strVal val="ppt_y"/>
                                          </p:val>
                                        </p:tav>
                                        <p:tav tm="100000">
                                          <p:val>
                                            <p:strVal val="ppt_y-.1"/>
                                          </p:val>
                                        </p:tav>
                                      </p:tavLst>
                                    </p:anim>
                                    <p:set>
                                      <p:cBhvr>
                                        <p:cTn id="30"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35" presetClass="path" presetSubtype="0" accel="50000" decel="50000" fill="hold" nodeType="withEffect">
                                  <p:stCondLst>
                                    <p:cond delay="0"/>
                                  </p:stCondLst>
                                  <p:childTnLst>
                                    <p:animMotion origin="layout" path="M 5E-6 -3.33333E-6 L -0.17917 0.00556 " pathEditMode="relative" rAng="0" ptsTypes="AA">
                                      <p:cBhvr>
                                        <p:cTn id="35" dur="2000" fill="hold"/>
                                        <p:tgtEl>
                                          <p:spTgt spid="6"/>
                                        </p:tgtEl>
                                        <p:attrNameLst>
                                          <p:attrName>ppt_x</p:attrName>
                                          <p:attrName>ppt_y</p:attrName>
                                        </p:attrNameLst>
                                      </p:cBhvr>
                                      <p:rCtr x="-8958" y="278"/>
                                    </p:animMotion>
                                  </p:childTnLst>
                                </p:cTn>
                              </p:par>
                              <p:par>
                                <p:cTn id="36" presetID="0" presetClass="path" presetSubtype="0" accel="50000" decel="50000" fill="hold" nodeType="withEffect">
                                  <p:stCondLst>
                                    <p:cond delay="0"/>
                                  </p:stCondLst>
                                  <p:iterate type="lt">
                                    <p:tmPct val="0"/>
                                  </p:iterate>
                                  <p:childTnLst>
                                    <p:animMotion origin="layout" path="M -8.33333E-7 -1.11111E-6 C -0.0276 -0.03673 -0.05503 -0.07346 -0.06354 -0.10926 C -0.07205 -0.14506 -0.06753 -0.18518 -0.05139 -0.21636 C -0.03524 -0.24722 0.00538 -0.27284 0.03333 -0.29506 C 0.06129 -0.31728 0.08889 -0.33364 0.11667 -0.34969 " pathEditMode="relative" rAng="0" ptsTypes="AAAAA">
                                      <p:cBhvr>
                                        <p:cTn id="37" dur="2000" fill="hold"/>
                                        <p:tgtEl>
                                          <p:spTgt spid="11"/>
                                        </p:tgtEl>
                                        <p:attrNameLst>
                                          <p:attrName>ppt_x</p:attrName>
                                          <p:attrName>ppt_y</p:attrName>
                                        </p:attrNameLst>
                                      </p:cBhvr>
                                      <p:rCtr x="2431" y="-17500"/>
                                    </p:animMotion>
                                  </p:childTnLst>
                                </p:cTn>
                              </p:par>
                            </p:childTnLst>
                          </p:cTn>
                        </p:par>
                        <p:par>
                          <p:cTn id="38" fill="hold">
                            <p:stCondLst>
                              <p:cond delay="2992"/>
                            </p:stCondLst>
                            <p:childTnLst>
                              <p:par>
                                <p:cTn id="39" presetID="31" presetClass="exit" presetSubtype="0" fill="hold" nodeType="afterEffect">
                                  <p:stCondLst>
                                    <p:cond delay="0"/>
                                  </p:stCondLst>
                                  <p:iterate type="lt">
                                    <p:tmPct val="5000"/>
                                  </p:iterate>
                                  <p:childTnLst>
                                    <p:anim calcmode="lin" valueType="num">
                                      <p:cBhvr>
                                        <p:cTn id="40" dur="1000"/>
                                        <p:tgtEl>
                                          <p:spTgt spid="11"/>
                                        </p:tgtEl>
                                        <p:attrNameLst>
                                          <p:attrName>ppt_w</p:attrName>
                                        </p:attrNameLst>
                                      </p:cBhvr>
                                      <p:tavLst>
                                        <p:tav tm="0">
                                          <p:val>
                                            <p:strVal val="ppt_w"/>
                                          </p:val>
                                        </p:tav>
                                        <p:tav tm="100000">
                                          <p:val>
                                            <p:fltVal val="0"/>
                                          </p:val>
                                        </p:tav>
                                      </p:tavLst>
                                    </p:anim>
                                    <p:anim calcmode="lin" valueType="num">
                                      <p:cBhvr>
                                        <p:cTn id="41" dur="1000"/>
                                        <p:tgtEl>
                                          <p:spTgt spid="11"/>
                                        </p:tgtEl>
                                        <p:attrNameLst>
                                          <p:attrName>ppt_h</p:attrName>
                                        </p:attrNameLst>
                                      </p:cBhvr>
                                      <p:tavLst>
                                        <p:tav tm="0">
                                          <p:val>
                                            <p:strVal val="ppt_h"/>
                                          </p:val>
                                        </p:tav>
                                        <p:tav tm="100000">
                                          <p:val>
                                            <p:fltVal val="0"/>
                                          </p:val>
                                        </p:tav>
                                      </p:tavLst>
                                    </p:anim>
                                    <p:anim calcmode="lin" valueType="num">
                                      <p:cBhvr>
                                        <p:cTn id="42" dur="1000"/>
                                        <p:tgtEl>
                                          <p:spTgt spid="11"/>
                                        </p:tgtEl>
                                        <p:attrNameLst>
                                          <p:attrName>style.rotation</p:attrName>
                                        </p:attrNameLst>
                                      </p:cBhvr>
                                      <p:tavLst>
                                        <p:tav tm="0">
                                          <p:val>
                                            <p:fltVal val="0"/>
                                          </p:val>
                                        </p:tav>
                                        <p:tav tm="100000">
                                          <p:val>
                                            <p:fltVal val="90"/>
                                          </p:val>
                                        </p:tav>
                                      </p:tavLst>
                                    </p:anim>
                                    <p:animEffect transition="out" filter="fade">
                                      <p:cBhvr>
                                        <p:cTn id="43" dur="1000"/>
                                        <p:tgtEl>
                                          <p:spTgt spid="11"/>
                                        </p:tgtEl>
                                      </p:cBhvr>
                                    </p:animEffect>
                                    <p:set>
                                      <p:cBhvr>
                                        <p:cTn id="44" dur="1" fill="hold">
                                          <p:stCondLst>
                                            <p:cond delay="999"/>
                                          </p:stCondLst>
                                        </p:cTn>
                                        <p:tgtEl>
                                          <p:spTgt spid="11"/>
                                        </p:tgtEl>
                                        <p:attrNameLst>
                                          <p:attrName>style.visibility</p:attrName>
                                        </p:attrNameLst>
                                      </p:cBhvr>
                                      <p:to>
                                        <p:strVal val="hidden"/>
                                      </p:to>
                                    </p:set>
                                  </p:childTnLst>
                                </p:cTn>
                              </p:par>
                            </p:childTnLst>
                          </p:cTn>
                        </p:par>
                        <p:par>
                          <p:cTn id="45" fill="hold">
                            <p:stCondLst>
                              <p:cond delay="3992"/>
                            </p:stCondLst>
                            <p:childTnLst>
                              <p:par>
                                <p:cTn id="46" presetID="1" presetClass="entr" presetSubtype="0" fill="hold" grpId="0" nodeType="afterEffect">
                                  <p:stCondLst>
                                    <p:cond delay="0"/>
                                  </p:stCondLst>
                                  <p:iterate type="lt">
                                    <p:tmAbs val="0"/>
                                  </p:iterate>
                                  <p:childTnLst>
                                    <p:set>
                                      <p:cBhvr>
                                        <p:cTn id="47" dur="1" fill="hold">
                                          <p:stCondLst>
                                            <p:cond delay="0"/>
                                          </p:stCondLst>
                                        </p:cTn>
                                        <p:tgtEl>
                                          <p:spTgt spid="18"/>
                                        </p:tgtEl>
                                        <p:attrNameLst>
                                          <p:attrName>style.visibility</p:attrName>
                                        </p:attrNameLst>
                                      </p:cBhvr>
                                      <p:to>
                                        <p:strVal val="visible"/>
                                      </p:to>
                                    </p:set>
                                  </p:childTnLst>
                                </p:cTn>
                              </p:par>
                              <p:par>
                                <p:cTn id="48" presetID="1" presetClass="mediacall" presetSubtype="0" fill="hold" nodeType="withEffect">
                                  <p:stCondLst>
                                    <p:cond delay="0"/>
                                  </p:stCondLst>
                                  <p:childTnLst>
                                    <p:cmd type="call" cmd="playFrom(0.0)">
                                      <p:cBhvr>
                                        <p:cTn id="49" dur="2992" fill="hold"/>
                                        <p:tgtEl>
                                          <p:spTgt spid="24"/>
                                        </p:tgtEl>
                                      </p:cBhvr>
                                    </p:cmd>
                                  </p:childTnLst>
                                </p:cTn>
                              </p:par>
                              <p:par>
                                <p:cTn id="50" presetID="47" presetClass="exit" presetSubtype="0" fill="hold" grpId="1" nodeType="withEffect">
                                  <p:stCondLst>
                                    <p:cond delay="0"/>
                                  </p:stCondLst>
                                  <p:iterate type="lt">
                                    <p:tmPct val="0"/>
                                  </p:iterate>
                                  <p:childTnLst>
                                    <p:animEffect transition="out" filter="fade">
                                      <p:cBhvr>
                                        <p:cTn id="51" dur="1000"/>
                                        <p:tgtEl>
                                          <p:spTgt spid="18"/>
                                        </p:tgtEl>
                                      </p:cBhvr>
                                    </p:animEffect>
                                    <p:anim calcmode="lin" valueType="num">
                                      <p:cBhvr>
                                        <p:cTn id="52" dur="1000"/>
                                        <p:tgtEl>
                                          <p:spTgt spid="18"/>
                                        </p:tgtEl>
                                        <p:attrNameLst>
                                          <p:attrName>ppt_x</p:attrName>
                                        </p:attrNameLst>
                                      </p:cBhvr>
                                      <p:tavLst>
                                        <p:tav tm="0">
                                          <p:val>
                                            <p:strVal val="ppt_x"/>
                                          </p:val>
                                        </p:tav>
                                        <p:tav tm="100000">
                                          <p:val>
                                            <p:strVal val="ppt_x"/>
                                          </p:val>
                                        </p:tav>
                                      </p:tavLst>
                                    </p:anim>
                                    <p:anim calcmode="lin" valueType="num">
                                      <p:cBhvr>
                                        <p:cTn id="53" dur="1000"/>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0" presetClass="path" presetSubtype="0" accel="50000" decel="50000" fill="hold" nodeType="withEffect">
                                  <p:stCondLst>
                                    <p:cond delay="0"/>
                                  </p:stCondLst>
                                  <p:iterate type="lt">
                                    <p:tmPct val="0"/>
                                  </p:iterate>
                                  <p:childTnLst>
                                    <p:animMotion origin="layout" path="M -3.88889E-6 -3.82716E-6 C -0.00208 -0.0324 -0.00416 -0.0645 -0.01857 -0.11327 C -0.03298 -0.16111 -0.07343 -0.2358 -0.08628 -0.2895 C -0.09913 -0.34228 -0.09444 -0.40926 -0.096 -0.43333 " pathEditMode="relative" rAng="0" ptsTypes="AAAA">
                                      <p:cBhvr>
                                        <p:cTn id="59" dur="2000" fill="hold"/>
                                        <p:tgtEl>
                                          <p:spTgt spid="12"/>
                                        </p:tgtEl>
                                        <p:attrNameLst>
                                          <p:attrName>ppt_x</p:attrName>
                                          <p:attrName>ppt_y</p:attrName>
                                        </p:attrNameLst>
                                      </p:cBhvr>
                                      <p:rCtr x="-4809" y="-21667"/>
                                    </p:animMotion>
                                  </p:childTnLst>
                                </p:cTn>
                              </p:par>
                            </p:childTnLst>
                          </p:cTn>
                        </p:par>
                        <p:par>
                          <p:cTn id="60" fill="hold">
                            <p:stCondLst>
                              <p:cond delay="2992"/>
                            </p:stCondLst>
                            <p:childTnLst>
                              <p:par>
                                <p:cTn id="61" presetID="31" presetClass="exit" presetSubtype="0" fill="hold" nodeType="afterEffect">
                                  <p:stCondLst>
                                    <p:cond delay="0"/>
                                  </p:stCondLst>
                                  <p:iterate type="lt">
                                    <p:tmPct val="5000"/>
                                  </p:iterate>
                                  <p:childTnLst>
                                    <p:anim calcmode="lin" valueType="num">
                                      <p:cBhvr>
                                        <p:cTn id="62" dur="1000"/>
                                        <p:tgtEl>
                                          <p:spTgt spid="12"/>
                                        </p:tgtEl>
                                        <p:attrNameLst>
                                          <p:attrName>ppt_w</p:attrName>
                                        </p:attrNameLst>
                                      </p:cBhvr>
                                      <p:tavLst>
                                        <p:tav tm="0">
                                          <p:val>
                                            <p:strVal val="ppt_w"/>
                                          </p:val>
                                        </p:tav>
                                        <p:tav tm="100000">
                                          <p:val>
                                            <p:fltVal val="0"/>
                                          </p:val>
                                        </p:tav>
                                      </p:tavLst>
                                    </p:anim>
                                    <p:anim calcmode="lin" valueType="num">
                                      <p:cBhvr>
                                        <p:cTn id="63" dur="1000"/>
                                        <p:tgtEl>
                                          <p:spTgt spid="12"/>
                                        </p:tgtEl>
                                        <p:attrNameLst>
                                          <p:attrName>ppt_h</p:attrName>
                                        </p:attrNameLst>
                                      </p:cBhvr>
                                      <p:tavLst>
                                        <p:tav tm="0">
                                          <p:val>
                                            <p:strVal val="ppt_h"/>
                                          </p:val>
                                        </p:tav>
                                        <p:tav tm="100000">
                                          <p:val>
                                            <p:fltVal val="0"/>
                                          </p:val>
                                        </p:tav>
                                      </p:tavLst>
                                    </p:anim>
                                    <p:anim calcmode="lin" valueType="num">
                                      <p:cBhvr>
                                        <p:cTn id="64" dur="1000"/>
                                        <p:tgtEl>
                                          <p:spTgt spid="12"/>
                                        </p:tgtEl>
                                        <p:attrNameLst>
                                          <p:attrName>style.rotation</p:attrName>
                                        </p:attrNameLst>
                                      </p:cBhvr>
                                      <p:tavLst>
                                        <p:tav tm="0">
                                          <p:val>
                                            <p:fltVal val="0"/>
                                          </p:val>
                                        </p:tav>
                                        <p:tav tm="100000">
                                          <p:val>
                                            <p:fltVal val="90"/>
                                          </p:val>
                                        </p:tav>
                                      </p:tavLst>
                                    </p:anim>
                                    <p:animEffect transition="out" filter="fade">
                                      <p:cBhvr>
                                        <p:cTn id="65" dur="1000"/>
                                        <p:tgtEl>
                                          <p:spTgt spid="12"/>
                                        </p:tgtEl>
                                      </p:cBhvr>
                                    </p:animEffect>
                                    <p:set>
                                      <p:cBhvr>
                                        <p:cTn id="66" dur="1" fill="hold">
                                          <p:stCondLst>
                                            <p:cond delay="999"/>
                                          </p:stCondLst>
                                        </p:cTn>
                                        <p:tgtEl>
                                          <p:spTgt spid="12"/>
                                        </p:tgtEl>
                                        <p:attrNameLst>
                                          <p:attrName>style.visibility</p:attrName>
                                        </p:attrNameLst>
                                      </p:cBhvr>
                                      <p:to>
                                        <p:strVal val="hidden"/>
                                      </p:to>
                                    </p:set>
                                  </p:childTnLst>
                                </p:cTn>
                              </p:par>
                            </p:childTnLst>
                          </p:cTn>
                        </p:par>
                        <p:par>
                          <p:cTn id="67" fill="hold">
                            <p:stCondLst>
                              <p:cond delay="3992"/>
                            </p:stCondLst>
                            <p:childTnLst>
                              <p:par>
                                <p:cTn id="68" presetID="1" presetClass="entr" presetSubtype="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par>
                                <p:cTn id="70" presetID="1" presetClass="mediacall" presetSubtype="0" fill="hold" nodeType="withEffect">
                                  <p:stCondLst>
                                    <p:cond delay="0"/>
                                  </p:stCondLst>
                                  <p:childTnLst>
                                    <p:cmd type="call" cmd="playFrom(0.0)">
                                      <p:cBhvr>
                                        <p:cTn id="71" dur="2992" fill="hold"/>
                                        <p:tgtEl>
                                          <p:spTgt spid="25"/>
                                        </p:tgtEl>
                                      </p:cBhvr>
                                    </p:cmd>
                                  </p:childTnLst>
                                </p:cTn>
                              </p:par>
                              <p:par>
                                <p:cTn id="72" presetID="47" presetClass="exit" presetSubtype="0" fill="hold" grpId="1" nodeType="withEffect">
                                  <p:stCondLst>
                                    <p:cond delay="0"/>
                                  </p:stCondLst>
                                  <p:childTnLst>
                                    <p:animEffect transition="out" filter="fade">
                                      <p:cBhvr>
                                        <p:cTn id="73" dur="1000"/>
                                        <p:tgtEl>
                                          <p:spTgt spid="19"/>
                                        </p:tgtEl>
                                      </p:cBhvr>
                                    </p:animEffect>
                                    <p:anim calcmode="lin" valueType="num">
                                      <p:cBhvr>
                                        <p:cTn id="74" dur="1000"/>
                                        <p:tgtEl>
                                          <p:spTgt spid="19"/>
                                        </p:tgtEl>
                                        <p:attrNameLst>
                                          <p:attrName>ppt_x</p:attrName>
                                        </p:attrNameLst>
                                      </p:cBhvr>
                                      <p:tavLst>
                                        <p:tav tm="0">
                                          <p:val>
                                            <p:strVal val="ppt_x"/>
                                          </p:val>
                                        </p:tav>
                                        <p:tav tm="100000">
                                          <p:val>
                                            <p:strVal val="ppt_x"/>
                                          </p:val>
                                        </p:tav>
                                      </p:tavLst>
                                    </p:anim>
                                    <p:anim calcmode="lin" valueType="num">
                                      <p:cBhvr>
                                        <p:cTn id="75" dur="1000"/>
                                        <p:tgtEl>
                                          <p:spTgt spid="19"/>
                                        </p:tgtEl>
                                        <p:attrNameLst>
                                          <p:attrName>ppt_y</p:attrName>
                                        </p:attrNameLst>
                                      </p:cBhvr>
                                      <p:tavLst>
                                        <p:tav tm="0">
                                          <p:val>
                                            <p:strVal val="ppt_y"/>
                                          </p:val>
                                        </p:tav>
                                        <p:tav tm="100000">
                                          <p:val>
                                            <p:strVal val="ppt_y-.1"/>
                                          </p:val>
                                        </p:tav>
                                      </p:tavLst>
                                    </p:anim>
                                    <p:set>
                                      <p:cBhvr>
                                        <p:cTn id="76"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10"/>
                    </p:tgtEl>
                  </p:cond>
                </p:stCondLst>
                <p:endSync evt="end" delay="0">
                  <p:rtn val="all"/>
                </p:endSync>
                <p:childTnLst>
                  <p:par>
                    <p:cTn id="78" fill="hold">
                      <p:stCondLst>
                        <p:cond delay="0"/>
                      </p:stCondLst>
                      <p:childTnLst>
                        <p:par>
                          <p:cTn id="79" fill="hold">
                            <p:stCondLst>
                              <p:cond delay="0"/>
                            </p:stCondLst>
                            <p:childTnLst>
                              <p:par>
                                <p:cTn id="80" presetID="63" presetClass="path" presetSubtype="0" accel="50000" decel="50000" fill="hold" nodeType="withEffect">
                                  <p:stCondLst>
                                    <p:cond delay="0"/>
                                  </p:stCondLst>
                                  <p:childTnLst>
                                    <p:animMotion origin="layout" path="M 5E-6 -3.33333E-6 L 0.23751 0.00556 " pathEditMode="relative" rAng="0" ptsTypes="AA">
                                      <p:cBhvr>
                                        <p:cTn id="81" dur="2000" fill="hold"/>
                                        <p:tgtEl>
                                          <p:spTgt spid="6"/>
                                        </p:tgtEl>
                                        <p:attrNameLst>
                                          <p:attrName>ppt_x</p:attrName>
                                          <p:attrName>ppt_y</p:attrName>
                                        </p:attrNameLst>
                                      </p:cBhvr>
                                      <p:rCtr x="11875" y="278"/>
                                    </p:animMotion>
                                  </p:childTnLst>
                                </p:cTn>
                              </p:par>
                              <p:par>
                                <p:cTn id="82" presetID="0" presetClass="path" presetSubtype="0" accel="50000" decel="50000" fill="hold" nodeType="withEffect">
                                  <p:stCondLst>
                                    <p:cond delay="0"/>
                                  </p:stCondLst>
                                  <p:iterate type="lt">
                                    <p:tmPct val="0"/>
                                  </p:iterate>
                                  <p:childTnLst>
                                    <p:animMotion origin="layout" path="M 2.5E-6 -0.00031 C -0.00816 -0.02809 -0.0158 -0.0537 -0.02413 -0.07963 C -0.03264 -0.10555 -0.04341 -0.13549 -0.05104 -0.15864 C -0.05868 -0.1821 -0.06667 -0.20401 -0.07066 -0.2216 C -0.07466 -0.23796 -0.07761 -0.2463 -0.07587 -0.2608 C -0.07466 -0.27716 -0.07327 -0.29197 -0.06424 -0.31574 C -0.05521 -0.3392 -0.03698 -0.37099 -0.02257 -0.40216 C -0.00677 -0.43271 0.01024 -0.47346 0.0283 -0.49784 C 0.04583 -0.52346 0.06475 -0.53796 0.0835 -0.55247 " pathEditMode="relative" rAng="2400000" ptsTypes="AAAAAAAAA">
                                      <p:cBhvr>
                                        <p:cTn id="83" dur="2000" fill="hold"/>
                                        <p:tgtEl>
                                          <p:spTgt spid="14"/>
                                        </p:tgtEl>
                                        <p:attrNameLst>
                                          <p:attrName>ppt_x</p:attrName>
                                          <p:attrName>ppt_y</p:attrName>
                                        </p:attrNameLst>
                                      </p:cBhvr>
                                      <p:rCtr x="3090" y="-29228"/>
                                    </p:animMotion>
                                  </p:childTnLst>
                                </p:cTn>
                              </p:par>
                            </p:childTnLst>
                          </p:cTn>
                        </p:par>
                        <p:par>
                          <p:cTn id="84" fill="hold">
                            <p:stCondLst>
                              <p:cond delay="2000"/>
                            </p:stCondLst>
                            <p:childTnLst>
                              <p:par>
                                <p:cTn id="85" presetID="31" presetClass="exit" presetSubtype="0" fill="hold" nodeType="afterEffect">
                                  <p:stCondLst>
                                    <p:cond delay="0"/>
                                  </p:stCondLst>
                                  <p:iterate type="lt">
                                    <p:tmPct val="5000"/>
                                  </p:iterate>
                                  <p:childTnLst>
                                    <p:anim calcmode="lin" valueType="num">
                                      <p:cBhvr>
                                        <p:cTn id="86" dur="1000"/>
                                        <p:tgtEl>
                                          <p:spTgt spid="14"/>
                                        </p:tgtEl>
                                        <p:attrNameLst>
                                          <p:attrName>ppt_w</p:attrName>
                                        </p:attrNameLst>
                                      </p:cBhvr>
                                      <p:tavLst>
                                        <p:tav tm="0">
                                          <p:val>
                                            <p:strVal val="ppt_w"/>
                                          </p:val>
                                        </p:tav>
                                        <p:tav tm="100000">
                                          <p:val>
                                            <p:fltVal val="0"/>
                                          </p:val>
                                        </p:tav>
                                      </p:tavLst>
                                    </p:anim>
                                    <p:anim calcmode="lin" valueType="num">
                                      <p:cBhvr>
                                        <p:cTn id="87" dur="1000"/>
                                        <p:tgtEl>
                                          <p:spTgt spid="14"/>
                                        </p:tgtEl>
                                        <p:attrNameLst>
                                          <p:attrName>ppt_h</p:attrName>
                                        </p:attrNameLst>
                                      </p:cBhvr>
                                      <p:tavLst>
                                        <p:tav tm="0">
                                          <p:val>
                                            <p:strVal val="ppt_h"/>
                                          </p:val>
                                        </p:tav>
                                        <p:tav tm="100000">
                                          <p:val>
                                            <p:fltVal val="0"/>
                                          </p:val>
                                        </p:tav>
                                      </p:tavLst>
                                    </p:anim>
                                    <p:anim calcmode="lin" valueType="num">
                                      <p:cBhvr>
                                        <p:cTn id="88" dur="1000"/>
                                        <p:tgtEl>
                                          <p:spTgt spid="14"/>
                                        </p:tgtEl>
                                        <p:attrNameLst>
                                          <p:attrName>style.rotation</p:attrName>
                                        </p:attrNameLst>
                                      </p:cBhvr>
                                      <p:tavLst>
                                        <p:tav tm="0">
                                          <p:val>
                                            <p:fltVal val="0"/>
                                          </p:val>
                                        </p:tav>
                                        <p:tav tm="100000">
                                          <p:val>
                                            <p:fltVal val="90"/>
                                          </p:val>
                                        </p:tav>
                                      </p:tavLst>
                                    </p:anim>
                                    <p:animEffect transition="out" filter="fade">
                                      <p:cBhvr>
                                        <p:cTn id="89" dur="1000"/>
                                        <p:tgtEl>
                                          <p:spTgt spid="14"/>
                                        </p:tgtEl>
                                      </p:cBhvr>
                                    </p:animEffect>
                                    <p:set>
                                      <p:cBhvr>
                                        <p:cTn id="90" dur="1" fill="hold">
                                          <p:stCondLst>
                                            <p:cond delay="999"/>
                                          </p:stCondLst>
                                        </p:cTn>
                                        <p:tgtEl>
                                          <p:spTgt spid="14"/>
                                        </p:tgtEl>
                                        <p:attrNameLst>
                                          <p:attrName>style.visibility</p:attrName>
                                        </p:attrNameLst>
                                      </p:cBhvr>
                                      <p:to>
                                        <p:strVal val="hidden"/>
                                      </p:to>
                                    </p:set>
                                  </p:childTnLst>
                                </p:cTn>
                              </p:par>
                            </p:childTnLst>
                          </p:cTn>
                        </p:par>
                        <p:par>
                          <p:cTn id="91" fill="hold">
                            <p:stCondLst>
                              <p:cond delay="3000"/>
                            </p:stCondLst>
                            <p:childTnLst>
                              <p:par>
                                <p:cTn id="92" presetID="1"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childTnLst>
                                </p:cTn>
                              </p:par>
                              <p:par>
                                <p:cTn id="94" presetID="3" presetClass="mediacall" presetSubtype="0" fill="hold" nodeType="withEffect">
                                  <p:stCondLst>
                                    <p:cond delay="0"/>
                                  </p:stCondLst>
                                  <p:childTnLst>
                                    <p:cmd type="call" cmd="stop">
                                      <p:cBhvr>
                                        <p:cTn id="95" dur="1" fill="hold"/>
                                        <p:tgtEl>
                                          <p:spTgt spid="17"/>
                                        </p:tgtEl>
                                      </p:cBhvr>
                                    </p:cmd>
                                  </p:childTnLst>
                                </p:cTn>
                              </p:par>
                              <p:par>
                                <p:cTn id="96" presetID="3" presetClass="mediacall" presetSubtype="0" fill="hold" nodeType="withEffect">
                                  <p:stCondLst>
                                    <p:cond delay="0"/>
                                  </p:stCondLst>
                                  <p:childTnLst>
                                    <p:cmd type="call" cmd="stop">
                                      <p:cBhvr>
                                        <p:cTn id="97" dur="1" fill="hold"/>
                                        <p:tgtEl>
                                          <p:spTgt spid="17"/>
                                        </p:tgtEl>
                                      </p:cBhvr>
                                    </p:cmd>
                                  </p:childTnLst>
                                </p:cTn>
                              </p:par>
                              <p:par>
                                <p:cTn id="98" presetID="3" presetClass="mediacall" presetSubtype="0" fill="hold" nodeType="withEffect">
                                  <p:stCondLst>
                                    <p:cond delay="0"/>
                                  </p:stCondLst>
                                  <p:childTnLst>
                                    <p:cmd type="call" cmd="stop">
                                      <p:cBhvr>
                                        <p:cTn id="99" dur="1" fill="hold"/>
                                        <p:tgtEl>
                                          <p:spTgt spid="17"/>
                                        </p:tgtEl>
                                      </p:cBhvr>
                                    </p:cmd>
                                  </p:childTnLst>
                                </p:cTn>
                              </p:par>
                              <p:par>
                                <p:cTn id="100" presetID="2" presetClass="mediacall" presetSubtype="0" fill="hold" nodeType="withEffect">
                                  <p:stCondLst>
                                    <p:cond delay="0"/>
                                  </p:stCondLst>
                                  <p:childTnLst>
                                    <p:cmd type="call" cmd="togglePause">
                                      <p:cBhvr>
                                        <p:cTn id="101" dur="1" fill="hold"/>
                                        <p:tgtEl>
                                          <p:spTgt spid="17"/>
                                        </p:tgtEl>
                                      </p:cBhvr>
                                    </p:cmd>
                                  </p:childTnLst>
                                </p:cTn>
                              </p:par>
                              <p:par>
                                <p:cTn id="102" presetID="47" presetClass="exit" presetSubtype="0" fill="hold" grpId="1" nodeType="withEffect">
                                  <p:stCondLst>
                                    <p:cond delay="0"/>
                                  </p:stCondLst>
                                  <p:childTnLst>
                                    <p:animEffect transition="out" filter="fade">
                                      <p:cBhvr>
                                        <p:cTn id="103" dur="1000"/>
                                        <p:tgtEl>
                                          <p:spTgt spid="20"/>
                                        </p:tgtEl>
                                      </p:cBhvr>
                                    </p:animEffect>
                                    <p:anim calcmode="lin" valueType="num">
                                      <p:cBhvr>
                                        <p:cTn id="104" dur="1000"/>
                                        <p:tgtEl>
                                          <p:spTgt spid="20"/>
                                        </p:tgtEl>
                                        <p:attrNameLst>
                                          <p:attrName>ppt_x</p:attrName>
                                        </p:attrNameLst>
                                      </p:cBhvr>
                                      <p:tavLst>
                                        <p:tav tm="0">
                                          <p:val>
                                            <p:strVal val="ppt_x"/>
                                          </p:val>
                                        </p:tav>
                                        <p:tav tm="100000">
                                          <p:val>
                                            <p:strVal val="ppt_x"/>
                                          </p:val>
                                        </p:tav>
                                      </p:tavLst>
                                    </p:anim>
                                    <p:anim calcmode="lin" valueType="num">
                                      <p:cBhvr>
                                        <p:cTn id="105" dur="1000"/>
                                        <p:tgtEl>
                                          <p:spTgt spid="20"/>
                                        </p:tgtEl>
                                        <p:attrNameLst>
                                          <p:attrName>ppt_y</p:attrName>
                                        </p:attrNameLst>
                                      </p:cBhvr>
                                      <p:tavLst>
                                        <p:tav tm="0">
                                          <p:val>
                                            <p:strVal val="ppt_y"/>
                                          </p:val>
                                        </p:tav>
                                        <p:tav tm="100000">
                                          <p:val>
                                            <p:strVal val="ppt_y-.1"/>
                                          </p:val>
                                        </p:tav>
                                      </p:tavLst>
                                    </p:anim>
                                    <p:set>
                                      <p:cBhvr>
                                        <p:cTn id="106"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audio>
              <p:cMediaNode vol="80000">
                <p:cTn id="107" fill="hold" display="0">
                  <p:stCondLst>
                    <p:cond delay="indefinite"/>
                  </p:stCondLst>
                  <p:endCondLst>
                    <p:cond evt="onStopAudio" delay="0">
                      <p:tgtEl>
                        <p:sldTgt/>
                      </p:tgtEl>
                    </p:cond>
                  </p:endCondLst>
                </p:cTn>
                <p:tgtEl>
                  <p:spTgt spid="17"/>
                </p:tgtEl>
              </p:cMediaNode>
            </p:audio>
            <p:audio>
              <p:cMediaNode vol="80000">
                <p:cTn id="108" fill="hold" display="0">
                  <p:stCondLst>
                    <p:cond delay="indefinite"/>
                  </p:stCondLst>
                  <p:endCondLst>
                    <p:cond evt="onStopAudio" delay="0">
                      <p:tgtEl>
                        <p:sldTgt/>
                      </p:tgtEl>
                    </p:cond>
                  </p:endCondLst>
                </p:cTn>
                <p:tgtEl>
                  <p:spTgt spid="23"/>
                </p:tgtEl>
              </p:cMediaNode>
            </p:audio>
            <p:audio>
              <p:cMediaNode vol="80000">
                <p:cTn id="109" fill="hold" display="0">
                  <p:stCondLst>
                    <p:cond delay="indefinite"/>
                  </p:stCondLst>
                  <p:endCondLst>
                    <p:cond evt="onStopAudio" delay="0">
                      <p:tgtEl>
                        <p:sldTgt/>
                      </p:tgtEl>
                    </p:cond>
                  </p:endCondLst>
                </p:cTn>
                <p:tgtEl>
                  <p:spTgt spid="24"/>
                </p:tgtEl>
              </p:cMediaNode>
            </p:audio>
            <p:audio>
              <p:cMediaNode vol="80000">
                <p:cTn id="110" fill="hold" display="0">
                  <p:stCondLst>
                    <p:cond delay="indefinite"/>
                  </p:stCondLst>
                  <p:endCondLst>
                    <p:cond evt="onStopAudio" delay="0">
                      <p:tgtEl>
                        <p:sldTgt/>
                      </p:tgtEl>
                    </p:cond>
                  </p:endCondLst>
                </p:cTn>
                <p:tgtEl>
                  <p:spTgt spid="25"/>
                </p:tgtEl>
              </p:cMediaNode>
            </p:audio>
            <p:audio>
              <p:cMediaNode vol="61224" showWhenStopped="0">
                <p:cTn id="111" repeatCount="indefinite" fill="hold" display="0">
                  <p:stCondLst>
                    <p:cond delay="indefinite"/>
                  </p:stCondLst>
                  <p:endCondLst>
                    <p:cond evt="onStopAudio" delay="0">
                      <p:tgtEl>
                        <p:sldTgt/>
                      </p:tgtEl>
                    </p:cond>
                  </p:endCondLst>
                </p:cTn>
                <p:tgtEl>
                  <p:spTgt spid="22"/>
                </p:tgtEl>
              </p:cMediaNode>
            </p:audio>
          </p:childTnLst>
        </p:cTn>
      </p:par>
    </p:tnLst>
    <p:bldLst>
      <p:bldP spid="15" grpId="0" animBg="1"/>
      <p:bldP spid="15" grpId="1" animBg="1"/>
      <p:bldP spid="18" grpId="0" animBg="1"/>
      <p:bldP spid="18" grpId="1" animBg="1"/>
      <p:bldP spid="19" grpId="0" animBg="1"/>
      <p:bldP spid="19" grpId="1" animBg="1"/>
      <p:bldP spid="20" grpId="0" animBg="1"/>
      <p:bldP spid="2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20000" r="-20000"/>
          </a:stretch>
        </a:blipFill>
        <a:effectLst/>
      </p:bgPr>
    </p:bg>
    <p:spTree>
      <p:nvGrpSpPr>
        <p:cNvPr id="1" name=""/>
        <p:cNvGrpSpPr/>
        <p:nvPr/>
      </p:nvGrpSpPr>
      <p:grpSpPr>
        <a:xfrm>
          <a:off x="0" y="0"/>
          <a:ext cx="0" cy="0"/>
          <a:chOff x="0" y="0"/>
          <a:chExt cx="0" cy="0"/>
        </a:xfrm>
      </p:grpSpPr>
      <p:sp>
        <p:nvSpPr>
          <p:cNvPr id="6" name="Rounded Rectangle 5"/>
          <p:cNvSpPr/>
          <p:nvPr/>
        </p:nvSpPr>
        <p:spPr>
          <a:xfrm>
            <a:off x="788522" y="333951"/>
            <a:ext cx="7488789" cy="2170705"/>
          </a:xfrm>
          <a:prstGeom prst="round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7" name="TextBox 6"/>
              <p:cNvSpPr txBox="1"/>
              <p:nvPr/>
            </p:nvSpPr>
            <p:spPr>
              <a:xfrm>
                <a:off x="959947" y="462118"/>
                <a:ext cx="7145938" cy="1914370"/>
              </a:xfrm>
              <a:prstGeom prst="rect">
                <a:avLst/>
              </a:prstGeom>
              <a:noFill/>
            </p:spPr>
            <p:txBody>
              <a:bodyPr wrap="square" rtlCol="0">
                <a:spAutoFit/>
              </a:bodyPr>
              <a:lstStyle/>
              <a:p>
                <a:pPr lvl="0" algn="just">
                  <a:lnSpc>
                    <a:spcPct val="150000"/>
                  </a:lnSpc>
                  <a:spcBef>
                    <a:spcPts val="100"/>
                  </a:spcBef>
                  <a:spcAft>
                    <a:spcPts val="100"/>
                  </a:spcAft>
                </a:pPr>
                <a:r>
                  <a:rPr lang="vi-VN" sz="2500" b="1">
                    <a:latin typeface="Arial" panose="020B0604020202020204" pitchFamily="34" charset="0"/>
                    <a:ea typeface="Times New Roman" panose="02020603050405020304" pitchFamily="18" charset="0"/>
                    <a:cs typeface="Arial" panose="020B0604020202020204" pitchFamily="34" charset="0"/>
                  </a:rPr>
                  <a:t>Câu 5. </a:t>
                </a:r>
                <a:r>
                  <a:rPr lang="vi-VN" sz="2500">
                    <a:latin typeface="Arial" panose="020B0604020202020204" pitchFamily="34" charset="0"/>
                    <a:ea typeface="Times New Roman" panose="02020603050405020304" pitchFamily="18" charset="0"/>
                    <a:cs typeface="Arial" panose="020B0604020202020204" pitchFamily="34" charset="0"/>
                  </a:rPr>
                  <a:t>Cho hình vuông ABCD, điểm E thuộc cạnh CD. Tia phân giác của </a:t>
                </a:r>
                <a14:m>
                  <m:oMath xmlns:m="http://schemas.openxmlformats.org/officeDocument/2006/math">
                    <m:acc>
                      <m:accPr>
                        <m:chr m:val="̂"/>
                        <m:ctrlPr>
                          <a:rPr lang="en-US" sz="2800" i="1">
                            <a:latin typeface="Cambria Math" panose="02040503050406030204" pitchFamily="18" charset="0"/>
                          </a:rPr>
                        </m:ctrlPr>
                      </m:accPr>
                      <m:e>
                        <m:r>
                          <m:rPr>
                            <m:sty m:val="p"/>
                          </m:rPr>
                          <a:rPr lang="en-US" sz="2800" i="0">
                            <a:effectLst/>
                            <a:latin typeface="Cambria Math" panose="02040503050406030204" pitchFamily="18" charset="0"/>
                            <a:ea typeface="Calibri" panose="020F0502020204030204" pitchFamily="34" charset="0"/>
                            <a:cs typeface="Times New Roman" panose="02020603050405020304" pitchFamily="18" charset="0"/>
                          </a:rPr>
                          <m:t>ABE</m:t>
                        </m:r>
                      </m:e>
                    </m:acc>
                  </m:oMath>
                </a14:m>
                <a:r>
                  <a:rPr lang="en-US" sz="2500">
                    <a:latin typeface="Arial" panose="020B0604020202020204" pitchFamily="34" charset="0"/>
                    <a:ea typeface="Times New Roman" panose="02020603050405020304" pitchFamily="18" charset="0"/>
                    <a:cs typeface="Arial" panose="020B0604020202020204" pitchFamily="34" charset="0"/>
                  </a:rPr>
                  <a:t> </a:t>
                </a:r>
                <a:r>
                  <a:rPr lang="vi-VN" sz="2500">
                    <a:latin typeface="Arial" panose="020B0604020202020204" pitchFamily="34" charset="0"/>
                    <a:ea typeface="Times New Roman" panose="02020603050405020304" pitchFamily="18" charset="0"/>
                    <a:cs typeface="Arial" panose="020B0604020202020204" pitchFamily="34" charset="0"/>
                  </a:rPr>
                  <a:t>cắt AD ở K. Chọn câu đúng.</a:t>
                </a:r>
                <a:endParaRPr kumimoji="0" lang="en-US" sz="2500" u="none" strike="noStrike" kern="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59947" y="462118"/>
                <a:ext cx="7145938" cy="1914370"/>
              </a:xfrm>
              <a:prstGeom prst="rect">
                <a:avLst/>
              </a:prstGeom>
              <a:blipFill>
                <a:blip r:embed="rId5"/>
                <a:stretch>
                  <a:fillRect l="-1364" r="-1364" b="-3185"/>
                </a:stretch>
              </a:blipFill>
            </p:spPr>
            <p:txBody>
              <a:bodyPr/>
              <a:lstStyle/>
              <a:p>
                <a:r>
                  <a:rPr lang="en-US">
                    <a:noFill/>
                  </a:rPr>
                  <a:t> </a:t>
                </a:r>
              </a:p>
            </p:txBody>
          </p:sp>
        </mc:Fallback>
      </mc:AlternateContent>
      <p:pic>
        <p:nvPicPr>
          <p:cNvPr id="9" name="Picture 8" descr="bong.png">
            <a:hlinkClick r:id="rId6" action="ppaction://hlinksldjump"/>
          </p:cNvPr>
          <p:cNvPicPr>
            <a:picLocks noChangeAspect="1"/>
          </p:cNvPicPr>
          <p:nvPr/>
        </p:nvPicPr>
        <p:blipFill>
          <a:blip r:embed="rId7" cstate="print"/>
          <a:stretch>
            <a:fillRect/>
          </a:stretch>
        </p:blipFill>
        <p:spPr>
          <a:xfrm>
            <a:off x="3771900" y="3771900"/>
            <a:ext cx="1028700" cy="1012285"/>
          </a:xfrm>
          <a:prstGeom prst="rect">
            <a:avLst/>
          </a:prstGeom>
        </p:spPr>
      </p:pic>
      <p:pic>
        <p:nvPicPr>
          <p:cNvPr id="8" name="chase-11768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32563" y="778290"/>
            <a:ext cx="406400" cy="406400"/>
          </a:xfrm>
          <a:prstGeom prst="rect">
            <a:avLst/>
          </a:prstGeom>
        </p:spPr>
      </p:pic>
    </p:spTree>
    <p:extLst>
      <p:ext uri="{BB962C8B-B14F-4D97-AF65-F5344CB8AC3E}">
        <p14:creationId xmlns:p14="http://schemas.microsoft.com/office/powerpoint/2010/main" val="420419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0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1224" showWhenStopped="0">
                <p:cTn id="7" repeatCount="indefinite" fill="hold" display="0">
                  <p:stCondLst>
                    <p:cond delay="indefinite"/>
                  </p:stCondLst>
                  <p:endCondLst>
                    <p:cond evt="onStopAudio" delay="0">
                      <p:tgtEl>
                        <p:sldTgt/>
                      </p:tgtEl>
                    </p:cond>
                  </p:endCondLst>
                </p:cTn>
                <p:tgtEl>
                  <p:spTgt spid="8"/>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430dcb88016bc5e42f7101ebdc877fc.png"/>
          <p:cNvPicPr>
            <a:picLocks noChangeAspect="1"/>
          </p:cNvPicPr>
          <p:nvPr/>
        </p:nvPicPr>
        <p:blipFill>
          <a:blip r:embed="rId8" cstate="print"/>
          <a:stretch>
            <a:fillRect/>
          </a:stretch>
        </p:blipFill>
        <p:spPr>
          <a:xfrm>
            <a:off x="1143000" y="-571500"/>
            <a:ext cx="6858000" cy="4229100"/>
          </a:xfrm>
          <a:prstGeom prst="rect">
            <a:avLst/>
          </a:prstGeom>
        </p:spPr>
      </p:pic>
      <p:pic>
        <p:nvPicPr>
          <p:cNvPr id="6" name="Picture 5" descr="f002c92eee74a495b2b40cc86e0dc2e9.png"/>
          <p:cNvPicPr>
            <a:picLocks noChangeAspect="1"/>
          </p:cNvPicPr>
          <p:nvPr/>
        </p:nvPicPr>
        <p:blipFill>
          <a:blip r:embed="rId9" cstate="print"/>
          <a:stretch>
            <a:fillRect/>
          </a:stretch>
        </p:blipFill>
        <p:spPr>
          <a:xfrm>
            <a:off x="3600450" y="914400"/>
            <a:ext cx="1771650" cy="2114550"/>
          </a:xfrm>
          <a:prstGeom prst="rect">
            <a:avLst/>
          </a:prstGeom>
        </p:spPr>
      </p:pic>
      <p:sp>
        <p:nvSpPr>
          <p:cNvPr id="7" name="Rectangle 6"/>
          <p:cNvSpPr/>
          <p:nvPr/>
        </p:nvSpPr>
        <p:spPr>
          <a:xfrm>
            <a:off x="7040579" y="4174235"/>
            <a:ext cx="1421610" cy="69573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ctr" defTabSz="685800">
              <a:buClrTx/>
            </a:pPr>
            <a:r>
              <a:rPr lang="en-US" sz="1800" kern="1200">
                <a:solidFill>
                  <a:prstClr val="black"/>
                </a:solidFill>
                <a:latin typeface="Arial" panose="020B0604020202020204" pitchFamily="34" charset="0"/>
                <a:cs typeface="Arial" panose="020B0604020202020204" pitchFamily="34" charset="0"/>
              </a:rPr>
              <a:t>D. AK+CE&gt;BE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8" name="Rectangle 7"/>
          <p:cNvSpPr/>
          <p:nvPr/>
        </p:nvSpPr>
        <p:spPr>
          <a:xfrm>
            <a:off x="2597189" y="4166980"/>
            <a:ext cx="1583613" cy="69573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ctr" defTabSz="685800">
              <a:buClrTx/>
            </a:pPr>
            <a:r>
              <a:rPr lang="en-US" sz="1800" kern="1200">
                <a:solidFill>
                  <a:prstClr val="black"/>
                </a:solidFill>
                <a:latin typeface="Arial" panose="020B0604020202020204" pitchFamily="34" charset="0"/>
                <a:cs typeface="Arial" panose="020B0604020202020204" pitchFamily="34" charset="0"/>
              </a:rPr>
              <a:t>B. AK+CE=2BE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9" name="Rectangle 8"/>
              <p:cNvSpPr/>
              <p:nvPr/>
            </p:nvSpPr>
            <p:spPr>
              <a:xfrm>
                <a:off x="4732366" y="4197458"/>
                <a:ext cx="1756649" cy="69573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R="30480" algn="ctr">
                  <a:spcBef>
                    <a:spcPts val="100"/>
                  </a:spcBef>
                  <a:spcAft>
                    <a:spcPts val="100"/>
                  </a:spcAft>
                </a:pPr>
                <a:r>
                  <a:rPr lang="fr-FR" sz="1800">
                    <a:latin typeface="Arial" panose="020B0604020202020204" pitchFamily="34" charset="0"/>
                    <a:ea typeface="Times New Roman" panose="02020603050405020304" pitchFamily="18" charset="0"/>
                    <a:cs typeface="Arial" panose="020B0604020202020204" pitchFamily="34" charset="0"/>
                  </a:rPr>
                  <a:t>C. </a:t>
                </a:r>
                <a:endParaRPr lang="en-US" sz="1800" i="0">
                  <a:effectLst/>
                  <a:latin typeface="Cambria Math" panose="02040503050406030204" pitchFamily="18" charset="0"/>
                  <a:ea typeface="Times New Roman" panose="02020603050405020304" pitchFamily="18" charset="0"/>
                </a:endParaRPr>
              </a:p>
              <a:p>
                <a:pPr marR="30480" algn="ctr">
                  <a:spcBef>
                    <a:spcPts val="100"/>
                  </a:spcBef>
                  <a:spcAft>
                    <a:spcPts val="100"/>
                  </a:spcAft>
                </a:pPr>
                <a14:m>
                  <m:oMathPara xmlns:m="http://schemas.openxmlformats.org/officeDocument/2006/math">
                    <m:oMathParaPr>
                      <m:jc m:val="centerGroup"/>
                    </m:oMathParaPr>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rPr>
                        <m:t>AK</m:t>
                      </m:r>
                      <m:r>
                        <a:rPr lang="fr-FR" sz="1800" i="0">
                          <a:effectLst/>
                          <a:latin typeface="Cambria Math" panose="02040503050406030204" pitchFamily="18" charset="0"/>
                          <a:ea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rPr>
                        <m:t>CE</m:t>
                      </m:r>
                      <m:r>
                        <a:rPr lang="fr-FR" sz="1800" i="0">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m:rPr>
                              <m:sty m:val="p"/>
                            </m:rPr>
                            <a:rPr lang="en-US" sz="1800" i="0">
                              <a:effectLst/>
                              <a:latin typeface="Cambria Math" panose="02040503050406030204" pitchFamily="18" charset="0"/>
                              <a:ea typeface="Times New Roman" panose="02020603050405020304" pitchFamily="18" charset="0"/>
                            </a:rPr>
                            <m:t>BE</m:t>
                          </m:r>
                        </m:num>
                        <m:den>
                          <m:r>
                            <a:rPr lang="fr-FR" sz="1800" i="0">
                              <a:effectLst/>
                              <a:latin typeface="Cambria Math" panose="02040503050406030204" pitchFamily="18" charset="0"/>
                              <a:ea typeface="Times New Roman" panose="02020603050405020304" pitchFamily="18" charset="0"/>
                            </a:rPr>
                            <m:t>2</m:t>
                          </m:r>
                        </m:den>
                      </m:f>
                      <m:r>
                        <a:rPr lang="fr-FR" sz="1800" i="0">
                          <a:effectLst/>
                          <a:latin typeface="Cambria Math" panose="02040503050406030204" pitchFamily="18" charset="0"/>
                          <a:ea typeface="Times New Roman" panose="02020603050405020304" pitchFamily="18" charset="0"/>
                        </a:rPr>
                        <m:t> </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732366" y="4197458"/>
                <a:ext cx="1756649" cy="695739"/>
              </a:xfrm>
              <a:prstGeom prst="rect">
                <a:avLst/>
              </a:prstGeom>
              <a:blipFill>
                <a:blip r:embed="rId10"/>
                <a:stretch>
                  <a:fillRect/>
                </a:stretch>
              </a:blipFill>
            </p:spPr>
            <p:txBody>
              <a:bodyPr/>
              <a:lstStyle/>
              <a:p>
                <a:r>
                  <a:rPr lang="en-US">
                    <a:noFill/>
                  </a:rPr>
                  <a:t> </a:t>
                </a:r>
              </a:p>
            </p:txBody>
          </p:sp>
        </mc:Fallback>
      </mc:AlternateContent>
      <p:sp>
        <p:nvSpPr>
          <p:cNvPr id="10" name="Rectangle 9"/>
          <p:cNvSpPr/>
          <p:nvPr/>
        </p:nvSpPr>
        <p:spPr>
          <a:xfrm>
            <a:off x="630226" y="4163202"/>
            <a:ext cx="1415399" cy="69573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lvl="0" algn="ctr" defTabSz="685800">
              <a:buClrTx/>
            </a:pPr>
            <a:r>
              <a:rPr lang="en-US" sz="1800" kern="1200">
                <a:solidFill>
                  <a:prstClr val="black"/>
                </a:solidFill>
                <a:latin typeface="Arial" panose="020B0604020202020204" pitchFamily="34" charset="0"/>
                <a:cs typeface="Arial" panose="020B0604020202020204" pitchFamily="34" charset="0"/>
              </a:rPr>
              <a:t>A. AK+CE=BE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pic>
        <p:nvPicPr>
          <p:cNvPr id="11" name="Picture 10" descr="bong.png"/>
          <p:cNvPicPr>
            <a:picLocks noChangeAspect="1"/>
          </p:cNvPicPr>
          <p:nvPr/>
        </p:nvPicPr>
        <p:blipFill>
          <a:blip r:embed="rId11" cstate="print"/>
          <a:stretch>
            <a:fillRect/>
          </a:stretch>
        </p:blipFill>
        <p:spPr>
          <a:xfrm>
            <a:off x="7378814" y="3514479"/>
            <a:ext cx="598836" cy="545320"/>
          </a:xfrm>
          <a:prstGeom prst="rect">
            <a:avLst/>
          </a:prstGeom>
        </p:spPr>
      </p:pic>
      <p:pic>
        <p:nvPicPr>
          <p:cNvPr id="12" name="Picture 11" descr="bong.png"/>
          <p:cNvPicPr>
            <a:picLocks noChangeAspect="1"/>
          </p:cNvPicPr>
          <p:nvPr/>
        </p:nvPicPr>
        <p:blipFill>
          <a:blip r:embed="rId11" cstate="print"/>
          <a:stretch>
            <a:fillRect/>
          </a:stretch>
        </p:blipFill>
        <p:spPr>
          <a:xfrm>
            <a:off x="3264002" y="3510654"/>
            <a:ext cx="598836" cy="545320"/>
          </a:xfrm>
          <a:prstGeom prst="rect">
            <a:avLst/>
          </a:prstGeom>
        </p:spPr>
      </p:pic>
      <p:pic>
        <p:nvPicPr>
          <p:cNvPr id="13" name="Picture 12" descr="bong.png"/>
          <p:cNvPicPr>
            <a:picLocks noChangeAspect="1"/>
          </p:cNvPicPr>
          <p:nvPr/>
        </p:nvPicPr>
        <p:blipFill>
          <a:blip r:embed="rId11" cstate="print"/>
          <a:stretch>
            <a:fillRect/>
          </a:stretch>
        </p:blipFill>
        <p:spPr>
          <a:xfrm>
            <a:off x="5284138" y="3514479"/>
            <a:ext cx="598836" cy="545320"/>
          </a:xfrm>
          <a:prstGeom prst="rect">
            <a:avLst/>
          </a:prstGeom>
        </p:spPr>
      </p:pic>
      <p:pic>
        <p:nvPicPr>
          <p:cNvPr id="14" name="Picture 13" descr="bong.png"/>
          <p:cNvPicPr>
            <a:picLocks noChangeAspect="1"/>
          </p:cNvPicPr>
          <p:nvPr/>
        </p:nvPicPr>
        <p:blipFill>
          <a:blip r:embed="rId11" cstate="print"/>
          <a:stretch>
            <a:fillRect/>
          </a:stretch>
        </p:blipFill>
        <p:spPr>
          <a:xfrm>
            <a:off x="1097891" y="3514479"/>
            <a:ext cx="598836" cy="545320"/>
          </a:xfrm>
          <a:prstGeom prst="rect">
            <a:avLst/>
          </a:prstGeom>
        </p:spPr>
      </p:pic>
      <p:sp>
        <p:nvSpPr>
          <p:cNvPr id="15" name="Plaque 14"/>
          <p:cNvSpPr/>
          <p:nvPr/>
        </p:nvSpPr>
        <p:spPr>
          <a:xfrm>
            <a:off x="6771032" y="548640"/>
            <a:ext cx="1927695" cy="10858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8" name="Plaque 17"/>
          <p:cNvSpPr/>
          <p:nvPr/>
        </p:nvSpPr>
        <p:spPr>
          <a:xfrm>
            <a:off x="6771032" y="548640"/>
            <a:ext cx="1927695" cy="10858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9" name="Plaque 18"/>
          <p:cNvSpPr/>
          <p:nvPr/>
        </p:nvSpPr>
        <p:spPr>
          <a:xfrm>
            <a:off x="6771032" y="548640"/>
            <a:ext cx="1927695" cy="10858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Không</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0" name="Plaque 19"/>
          <p:cNvSpPr/>
          <p:nvPr/>
        </p:nvSpPr>
        <p:spPr>
          <a:xfrm>
            <a:off x="6771032" y="548640"/>
            <a:ext cx="1927695" cy="1085850"/>
          </a:xfrm>
          <a:prstGeom prst="plaqu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Vàoooooo</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pic>
        <p:nvPicPr>
          <p:cNvPr id="17"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2"/>
          <a:stretch>
            <a:fillRect/>
          </a:stretch>
        </p:blipFill>
        <p:spPr>
          <a:xfrm>
            <a:off x="-586408" y="811033"/>
            <a:ext cx="330476" cy="330476"/>
          </a:xfrm>
          <a:prstGeom prst="rect">
            <a:avLst/>
          </a:prstGeom>
        </p:spPr>
      </p:pic>
      <p:pic>
        <p:nvPicPr>
          <p:cNvPr id="2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605083" y="1369930"/>
            <a:ext cx="346239" cy="346239"/>
          </a:xfrm>
          <a:prstGeom prst="rect">
            <a:avLst/>
          </a:prstGeom>
        </p:spPr>
      </p:pic>
      <p:pic>
        <p:nvPicPr>
          <p:cNvPr id="2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605084" y="1962411"/>
            <a:ext cx="346239" cy="346239"/>
          </a:xfrm>
          <a:prstGeom prst="rect">
            <a:avLst/>
          </a:prstGeom>
        </p:spPr>
      </p:pic>
      <p:pic>
        <p:nvPicPr>
          <p:cNvPr id="2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586408" y="2488522"/>
            <a:ext cx="346239" cy="346239"/>
          </a:xfrm>
          <a:prstGeom prst="rect">
            <a:avLst/>
          </a:prstGeom>
        </p:spPr>
      </p:pic>
      <p:pic>
        <p:nvPicPr>
          <p:cNvPr id="27" name="chase-117687">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4"/>
          <a:stretch>
            <a:fillRect/>
          </a:stretch>
        </p:blipFill>
        <p:spPr>
          <a:xfrm>
            <a:off x="9632563" y="778290"/>
            <a:ext cx="406400" cy="406400"/>
          </a:xfrm>
          <a:prstGeom prst="rect">
            <a:avLst/>
          </a:prstGeom>
        </p:spPr>
      </p:pic>
    </p:spTree>
    <p:extLst>
      <p:ext uri="{BB962C8B-B14F-4D97-AF65-F5344CB8AC3E}">
        <p14:creationId xmlns:p14="http://schemas.microsoft.com/office/powerpoint/2010/main" val="322877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02"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63" presetClass="path" presetSubtype="0" accel="50000" decel="50000" fill="hold" nodeType="withEffect">
                                  <p:stCondLst>
                                    <p:cond delay="0"/>
                                  </p:stCondLst>
                                  <p:childTnLst>
                                    <p:animMotion origin="layout" path="M 5E-6 -3.33333E-6 L 0.18751 0.00556 " pathEditMode="relative" rAng="0" ptsTypes="AA">
                                      <p:cBhvr>
                                        <p:cTn id="11" dur="2000" fill="hold"/>
                                        <p:tgtEl>
                                          <p:spTgt spid="6"/>
                                        </p:tgtEl>
                                        <p:attrNameLst>
                                          <p:attrName>ppt_x</p:attrName>
                                          <p:attrName>ppt_y</p:attrName>
                                        </p:attrNameLst>
                                      </p:cBhvr>
                                      <p:rCtr x="9375" y="278"/>
                                    </p:animMotion>
                                  </p:childTnLst>
                                </p:cTn>
                              </p:par>
                              <p:par>
                                <p:cTn id="12" presetID="0" presetClass="path" presetSubtype="0" accel="50000" decel="50000" fill="hold" nodeType="withEffect">
                                  <p:stCondLst>
                                    <p:cond delay="0"/>
                                  </p:stCondLst>
                                  <p:iterate type="lt">
                                    <p:tmPct val="0"/>
                                  </p:iterate>
                                  <p:childTnLst>
                                    <p:animMotion origin="layout" path="M -2.77778E-7 -1.11111E-6 C 0.01563 -0.00309 0.03142 -0.00586 0.05313 -0.01667 C 0.07483 -0.02716 0.1125 -0.0429 0.13038 -0.0642 C 0.14826 -0.08549 0.15677 -0.11821 0.16059 -0.14475 C 0.16441 -0.17099 0.16111 -0.1966 0.15313 -0.22191 C 0.14514 -0.24722 0.12379 -0.27315 0.11215 -0.29722 C 0.10052 -0.3213 0.08854 -0.35463 0.08333 -0.36605 " pathEditMode="relative" rAng="0" ptsTypes="AAAAAAA">
                                      <p:cBhvr>
                                        <p:cTn id="13" dur="2000" fill="hold"/>
                                        <p:tgtEl>
                                          <p:spTgt spid="13"/>
                                        </p:tgtEl>
                                        <p:attrNameLst>
                                          <p:attrName>ppt_x</p:attrName>
                                          <p:attrName>ppt_y</p:attrName>
                                        </p:attrNameLst>
                                      </p:cBhvr>
                                      <p:rCtr x="8108" y="-18302"/>
                                    </p:animMotion>
                                  </p:childTnLst>
                                </p:cTn>
                              </p:par>
                            </p:childTnLst>
                          </p:cTn>
                        </p:par>
                        <p:par>
                          <p:cTn id="14" fill="hold">
                            <p:stCondLst>
                              <p:cond delay="2992"/>
                            </p:stCondLst>
                            <p:childTnLst>
                              <p:par>
                                <p:cTn id="15" presetID="31" presetClass="exit" presetSubtype="0" fill="hold" nodeType="afterEffect">
                                  <p:stCondLst>
                                    <p:cond delay="0"/>
                                  </p:stCondLst>
                                  <p:iterate type="lt">
                                    <p:tmPct val="5000"/>
                                  </p:iterate>
                                  <p:childTnLst>
                                    <p:anim calcmode="lin" valueType="num">
                                      <p:cBhvr>
                                        <p:cTn id="16" dur="1000"/>
                                        <p:tgtEl>
                                          <p:spTgt spid="13"/>
                                        </p:tgtEl>
                                        <p:attrNameLst>
                                          <p:attrName>ppt_w</p:attrName>
                                        </p:attrNameLst>
                                      </p:cBhvr>
                                      <p:tavLst>
                                        <p:tav tm="0">
                                          <p:val>
                                            <p:strVal val="ppt_w"/>
                                          </p:val>
                                        </p:tav>
                                        <p:tav tm="100000">
                                          <p:val>
                                            <p:fltVal val="0"/>
                                          </p:val>
                                        </p:tav>
                                      </p:tavLst>
                                    </p:anim>
                                    <p:anim calcmode="lin" valueType="num">
                                      <p:cBhvr>
                                        <p:cTn id="17" dur="1000"/>
                                        <p:tgtEl>
                                          <p:spTgt spid="13"/>
                                        </p:tgtEl>
                                        <p:attrNameLst>
                                          <p:attrName>ppt_h</p:attrName>
                                        </p:attrNameLst>
                                      </p:cBhvr>
                                      <p:tavLst>
                                        <p:tav tm="0">
                                          <p:val>
                                            <p:strVal val="ppt_h"/>
                                          </p:val>
                                        </p:tav>
                                        <p:tav tm="100000">
                                          <p:val>
                                            <p:fltVal val="0"/>
                                          </p:val>
                                        </p:tav>
                                      </p:tavLst>
                                    </p:anim>
                                    <p:anim calcmode="lin" valueType="num">
                                      <p:cBhvr>
                                        <p:cTn id="18" dur="1000"/>
                                        <p:tgtEl>
                                          <p:spTgt spid="13"/>
                                        </p:tgtEl>
                                        <p:attrNameLst>
                                          <p:attrName>style.rotation</p:attrName>
                                        </p:attrNameLst>
                                      </p:cBhvr>
                                      <p:tavLst>
                                        <p:tav tm="0">
                                          <p:val>
                                            <p:fltVal val="0"/>
                                          </p:val>
                                        </p:tav>
                                        <p:tav tm="100000">
                                          <p:val>
                                            <p:fltVal val="90"/>
                                          </p:val>
                                        </p:tav>
                                      </p:tavLst>
                                    </p:anim>
                                    <p:animEffect transition="out" filter="fade">
                                      <p:cBhvr>
                                        <p:cTn id="19" dur="1000"/>
                                        <p:tgtEl>
                                          <p:spTgt spid="13"/>
                                        </p:tgtEl>
                                      </p:cBhvr>
                                    </p:animEffect>
                                    <p:set>
                                      <p:cBhvr>
                                        <p:cTn id="20" dur="1" fill="hold">
                                          <p:stCondLst>
                                            <p:cond delay="999"/>
                                          </p:stCondLst>
                                        </p:cTn>
                                        <p:tgtEl>
                                          <p:spTgt spid="13"/>
                                        </p:tgtEl>
                                        <p:attrNameLst>
                                          <p:attrName>style.visibility</p:attrName>
                                        </p:attrNameLst>
                                      </p:cBhvr>
                                      <p:to>
                                        <p:strVal val="hidden"/>
                                      </p:to>
                                    </p:set>
                                  </p:childTnLst>
                                </p:cTn>
                              </p:par>
                            </p:childTnLst>
                          </p:cTn>
                        </p:par>
                        <p:par>
                          <p:cTn id="21" fill="hold">
                            <p:stCondLst>
                              <p:cond delay="3992"/>
                            </p:stCondLst>
                            <p:childTnLst>
                              <p:par>
                                <p:cTn id="22" presetID="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mediacall" presetSubtype="0" fill="hold" nodeType="withEffect">
                                  <p:stCondLst>
                                    <p:cond delay="0"/>
                                  </p:stCondLst>
                                  <p:childTnLst>
                                    <p:cmd type="call" cmd="playFrom(0.0)">
                                      <p:cBhvr>
                                        <p:cTn id="25" dur="2992" fill="hold"/>
                                        <p:tgtEl>
                                          <p:spTgt spid="23"/>
                                        </p:tgtEl>
                                      </p:cBhvr>
                                    </p:cmd>
                                  </p:childTnLst>
                                </p:cTn>
                              </p:par>
                              <p:par>
                                <p:cTn id="26" presetID="47" presetClass="exit" presetSubtype="0" fill="hold" grpId="1" nodeType="withEffect">
                                  <p:stCondLst>
                                    <p:cond delay="0"/>
                                  </p:stCondLst>
                                  <p:childTnLst>
                                    <p:animEffect transition="out" filter="fade">
                                      <p:cBhvr>
                                        <p:cTn id="27" dur="2000"/>
                                        <p:tgtEl>
                                          <p:spTgt spid="15"/>
                                        </p:tgtEl>
                                      </p:cBhvr>
                                    </p:animEffect>
                                    <p:anim calcmode="lin" valueType="num">
                                      <p:cBhvr>
                                        <p:cTn id="28" dur="2000"/>
                                        <p:tgtEl>
                                          <p:spTgt spid="15"/>
                                        </p:tgtEl>
                                        <p:attrNameLst>
                                          <p:attrName>ppt_x</p:attrName>
                                        </p:attrNameLst>
                                      </p:cBhvr>
                                      <p:tavLst>
                                        <p:tav tm="0">
                                          <p:val>
                                            <p:strVal val="ppt_x"/>
                                          </p:val>
                                        </p:tav>
                                        <p:tav tm="100000">
                                          <p:val>
                                            <p:strVal val="ppt_x"/>
                                          </p:val>
                                        </p:tav>
                                      </p:tavLst>
                                    </p:anim>
                                    <p:anim calcmode="lin" valueType="num">
                                      <p:cBhvr>
                                        <p:cTn id="29" dur="2000"/>
                                        <p:tgtEl>
                                          <p:spTgt spid="15"/>
                                        </p:tgtEl>
                                        <p:attrNameLst>
                                          <p:attrName>ppt_y</p:attrName>
                                        </p:attrNameLst>
                                      </p:cBhvr>
                                      <p:tavLst>
                                        <p:tav tm="0">
                                          <p:val>
                                            <p:strVal val="ppt_y"/>
                                          </p:val>
                                        </p:tav>
                                        <p:tav tm="100000">
                                          <p:val>
                                            <p:strVal val="ppt_y-.1"/>
                                          </p:val>
                                        </p:tav>
                                      </p:tavLst>
                                    </p:anim>
                                    <p:set>
                                      <p:cBhvr>
                                        <p:cTn id="30"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35" presetClass="path" presetSubtype="0" accel="50000" decel="50000" fill="hold" nodeType="withEffect">
                                  <p:stCondLst>
                                    <p:cond delay="0"/>
                                  </p:stCondLst>
                                  <p:childTnLst>
                                    <p:animMotion origin="layout" path="M 5E-6 -3.33333E-6 L -0.17917 0.00556 " pathEditMode="relative" rAng="0" ptsTypes="AA">
                                      <p:cBhvr>
                                        <p:cTn id="35" dur="2000" fill="hold"/>
                                        <p:tgtEl>
                                          <p:spTgt spid="6"/>
                                        </p:tgtEl>
                                        <p:attrNameLst>
                                          <p:attrName>ppt_x</p:attrName>
                                          <p:attrName>ppt_y</p:attrName>
                                        </p:attrNameLst>
                                      </p:cBhvr>
                                      <p:rCtr x="-8958" y="278"/>
                                    </p:animMotion>
                                  </p:childTnLst>
                                </p:cTn>
                              </p:par>
                              <p:par>
                                <p:cTn id="36" presetID="0" presetClass="path" presetSubtype="0" accel="50000" decel="50000" fill="hold" nodeType="withEffect">
                                  <p:stCondLst>
                                    <p:cond delay="0"/>
                                  </p:stCondLst>
                                  <p:iterate type="lt">
                                    <p:tmPct val="0"/>
                                  </p:iterate>
                                  <p:childTnLst>
                                    <p:animMotion origin="layout" path="M -0.13264 -0.00154 C -0.04253 -0.04197 0.04723 -0.08241 0.07466 -0.1213 C 0.10278 -0.16049 0.08785 -0.20432 0.03542 -0.23858 C -0.01753 -0.27222 -0.15 -0.30031 -0.24097 -0.325 C -0.33246 -0.34907 -0.42205 -0.36697 -0.5125 -0.38426 " pathEditMode="relative" rAng="0" ptsTypes="AAAAA">
                                      <p:cBhvr>
                                        <p:cTn id="37" dur="2000" fill="hold"/>
                                        <p:tgtEl>
                                          <p:spTgt spid="11"/>
                                        </p:tgtEl>
                                        <p:attrNameLst>
                                          <p:attrName>ppt_x</p:attrName>
                                          <p:attrName>ppt_y</p:attrName>
                                        </p:attrNameLst>
                                      </p:cBhvr>
                                      <p:rCtr x="-7951" y="-19136"/>
                                    </p:animMotion>
                                  </p:childTnLst>
                                </p:cTn>
                              </p:par>
                            </p:childTnLst>
                          </p:cTn>
                        </p:par>
                        <p:par>
                          <p:cTn id="38" fill="hold">
                            <p:stCondLst>
                              <p:cond delay="2992"/>
                            </p:stCondLst>
                            <p:childTnLst>
                              <p:par>
                                <p:cTn id="39" presetID="31" presetClass="exit" presetSubtype="0" fill="hold" nodeType="afterEffect">
                                  <p:stCondLst>
                                    <p:cond delay="0"/>
                                  </p:stCondLst>
                                  <p:iterate type="lt">
                                    <p:tmPct val="5000"/>
                                  </p:iterate>
                                  <p:childTnLst>
                                    <p:anim calcmode="lin" valueType="num">
                                      <p:cBhvr>
                                        <p:cTn id="40" dur="1000"/>
                                        <p:tgtEl>
                                          <p:spTgt spid="11"/>
                                        </p:tgtEl>
                                        <p:attrNameLst>
                                          <p:attrName>ppt_w</p:attrName>
                                        </p:attrNameLst>
                                      </p:cBhvr>
                                      <p:tavLst>
                                        <p:tav tm="0">
                                          <p:val>
                                            <p:strVal val="ppt_w"/>
                                          </p:val>
                                        </p:tav>
                                        <p:tav tm="100000">
                                          <p:val>
                                            <p:fltVal val="0"/>
                                          </p:val>
                                        </p:tav>
                                      </p:tavLst>
                                    </p:anim>
                                    <p:anim calcmode="lin" valueType="num">
                                      <p:cBhvr>
                                        <p:cTn id="41" dur="1000"/>
                                        <p:tgtEl>
                                          <p:spTgt spid="11"/>
                                        </p:tgtEl>
                                        <p:attrNameLst>
                                          <p:attrName>ppt_h</p:attrName>
                                        </p:attrNameLst>
                                      </p:cBhvr>
                                      <p:tavLst>
                                        <p:tav tm="0">
                                          <p:val>
                                            <p:strVal val="ppt_h"/>
                                          </p:val>
                                        </p:tav>
                                        <p:tav tm="100000">
                                          <p:val>
                                            <p:fltVal val="0"/>
                                          </p:val>
                                        </p:tav>
                                      </p:tavLst>
                                    </p:anim>
                                    <p:anim calcmode="lin" valueType="num">
                                      <p:cBhvr>
                                        <p:cTn id="42" dur="1000"/>
                                        <p:tgtEl>
                                          <p:spTgt spid="11"/>
                                        </p:tgtEl>
                                        <p:attrNameLst>
                                          <p:attrName>style.rotation</p:attrName>
                                        </p:attrNameLst>
                                      </p:cBhvr>
                                      <p:tavLst>
                                        <p:tav tm="0">
                                          <p:val>
                                            <p:fltVal val="0"/>
                                          </p:val>
                                        </p:tav>
                                        <p:tav tm="100000">
                                          <p:val>
                                            <p:fltVal val="90"/>
                                          </p:val>
                                        </p:tav>
                                      </p:tavLst>
                                    </p:anim>
                                    <p:animEffect transition="out" filter="fade">
                                      <p:cBhvr>
                                        <p:cTn id="43" dur="1000"/>
                                        <p:tgtEl>
                                          <p:spTgt spid="11"/>
                                        </p:tgtEl>
                                      </p:cBhvr>
                                    </p:animEffect>
                                    <p:set>
                                      <p:cBhvr>
                                        <p:cTn id="44" dur="1" fill="hold">
                                          <p:stCondLst>
                                            <p:cond delay="999"/>
                                          </p:stCondLst>
                                        </p:cTn>
                                        <p:tgtEl>
                                          <p:spTgt spid="11"/>
                                        </p:tgtEl>
                                        <p:attrNameLst>
                                          <p:attrName>style.visibility</p:attrName>
                                        </p:attrNameLst>
                                      </p:cBhvr>
                                      <p:to>
                                        <p:strVal val="hidden"/>
                                      </p:to>
                                    </p:set>
                                  </p:childTnLst>
                                </p:cTn>
                              </p:par>
                            </p:childTnLst>
                          </p:cTn>
                        </p:par>
                        <p:par>
                          <p:cTn id="45" fill="hold">
                            <p:stCondLst>
                              <p:cond delay="3992"/>
                            </p:stCondLst>
                            <p:childTnLst>
                              <p:par>
                                <p:cTn id="46" presetID="1" presetClass="entr" presetSubtype="0" fill="hold" grpId="0" nodeType="afterEffect">
                                  <p:stCondLst>
                                    <p:cond delay="0"/>
                                  </p:stCondLst>
                                  <p:iterate type="lt">
                                    <p:tmAbs val="0"/>
                                  </p:iterate>
                                  <p:childTnLst>
                                    <p:set>
                                      <p:cBhvr>
                                        <p:cTn id="47" dur="1" fill="hold">
                                          <p:stCondLst>
                                            <p:cond delay="0"/>
                                          </p:stCondLst>
                                        </p:cTn>
                                        <p:tgtEl>
                                          <p:spTgt spid="18"/>
                                        </p:tgtEl>
                                        <p:attrNameLst>
                                          <p:attrName>style.visibility</p:attrName>
                                        </p:attrNameLst>
                                      </p:cBhvr>
                                      <p:to>
                                        <p:strVal val="visible"/>
                                      </p:to>
                                    </p:set>
                                  </p:childTnLst>
                                </p:cTn>
                              </p:par>
                              <p:par>
                                <p:cTn id="48" presetID="1" presetClass="mediacall" presetSubtype="0" fill="hold" nodeType="withEffect">
                                  <p:stCondLst>
                                    <p:cond delay="0"/>
                                  </p:stCondLst>
                                  <p:childTnLst>
                                    <p:cmd type="call" cmd="playFrom(0.0)">
                                      <p:cBhvr>
                                        <p:cTn id="49" dur="2992" fill="hold"/>
                                        <p:tgtEl>
                                          <p:spTgt spid="24"/>
                                        </p:tgtEl>
                                      </p:cBhvr>
                                    </p:cmd>
                                  </p:childTnLst>
                                </p:cTn>
                              </p:par>
                              <p:par>
                                <p:cTn id="50" presetID="47" presetClass="exit" presetSubtype="0" fill="hold" grpId="1" nodeType="withEffect">
                                  <p:stCondLst>
                                    <p:cond delay="0"/>
                                  </p:stCondLst>
                                  <p:iterate type="lt">
                                    <p:tmPct val="0"/>
                                  </p:iterate>
                                  <p:childTnLst>
                                    <p:animEffect transition="out" filter="fade">
                                      <p:cBhvr>
                                        <p:cTn id="51" dur="1000"/>
                                        <p:tgtEl>
                                          <p:spTgt spid="18"/>
                                        </p:tgtEl>
                                      </p:cBhvr>
                                    </p:animEffect>
                                    <p:anim calcmode="lin" valueType="num">
                                      <p:cBhvr>
                                        <p:cTn id="52" dur="1000"/>
                                        <p:tgtEl>
                                          <p:spTgt spid="18"/>
                                        </p:tgtEl>
                                        <p:attrNameLst>
                                          <p:attrName>ppt_x</p:attrName>
                                        </p:attrNameLst>
                                      </p:cBhvr>
                                      <p:tavLst>
                                        <p:tav tm="0">
                                          <p:val>
                                            <p:strVal val="ppt_x"/>
                                          </p:val>
                                        </p:tav>
                                        <p:tav tm="100000">
                                          <p:val>
                                            <p:strVal val="ppt_x"/>
                                          </p:val>
                                        </p:tav>
                                      </p:tavLst>
                                    </p:anim>
                                    <p:anim calcmode="lin" valueType="num">
                                      <p:cBhvr>
                                        <p:cTn id="53" dur="1000"/>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0" presetClass="path" presetSubtype="0" accel="50000" decel="50000" fill="hold" nodeType="withEffect">
                                  <p:stCondLst>
                                    <p:cond delay="0"/>
                                  </p:stCondLst>
                                  <p:iterate type="lt">
                                    <p:tmPct val="0"/>
                                  </p:iterate>
                                  <p:childTnLst>
                                    <p:animMotion origin="layout" path="M -3.33333E-6 -3.82716E-6 C 0.00261 -0.05339 0.00556 -0.10679 0.025 -0.18765 C 0.04462 -0.26728 0.09966 -0.39105 0.11702 -0.47993 C 0.13455 -0.5679 0.12813 -0.67901 0.13039 -0.71913 " pathEditMode="relative" rAng="0" ptsTypes="AAAA">
                                      <p:cBhvr>
                                        <p:cTn id="59" dur="2000" fill="hold"/>
                                        <p:tgtEl>
                                          <p:spTgt spid="12"/>
                                        </p:tgtEl>
                                        <p:attrNameLst>
                                          <p:attrName>ppt_x</p:attrName>
                                          <p:attrName>ppt_y</p:attrName>
                                        </p:attrNameLst>
                                      </p:cBhvr>
                                      <p:rCtr x="6510" y="-35957"/>
                                    </p:animMotion>
                                  </p:childTnLst>
                                </p:cTn>
                              </p:par>
                            </p:childTnLst>
                          </p:cTn>
                        </p:par>
                        <p:par>
                          <p:cTn id="60" fill="hold">
                            <p:stCondLst>
                              <p:cond delay="2992"/>
                            </p:stCondLst>
                            <p:childTnLst>
                              <p:par>
                                <p:cTn id="61" presetID="31" presetClass="exit" presetSubtype="0" fill="hold" nodeType="afterEffect">
                                  <p:stCondLst>
                                    <p:cond delay="0"/>
                                  </p:stCondLst>
                                  <p:iterate type="lt">
                                    <p:tmPct val="5000"/>
                                  </p:iterate>
                                  <p:childTnLst>
                                    <p:anim calcmode="lin" valueType="num">
                                      <p:cBhvr>
                                        <p:cTn id="62" dur="1000"/>
                                        <p:tgtEl>
                                          <p:spTgt spid="12"/>
                                        </p:tgtEl>
                                        <p:attrNameLst>
                                          <p:attrName>ppt_w</p:attrName>
                                        </p:attrNameLst>
                                      </p:cBhvr>
                                      <p:tavLst>
                                        <p:tav tm="0">
                                          <p:val>
                                            <p:strVal val="ppt_w"/>
                                          </p:val>
                                        </p:tav>
                                        <p:tav tm="100000">
                                          <p:val>
                                            <p:fltVal val="0"/>
                                          </p:val>
                                        </p:tav>
                                      </p:tavLst>
                                    </p:anim>
                                    <p:anim calcmode="lin" valueType="num">
                                      <p:cBhvr>
                                        <p:cTn id="63" dur="1000"/>
                                        <p:tgtEl>
                                          <p:spTgt spid="12"/>
                                        </p:tgtEl>
                                        <p:attrNameLst>
                                          <p:attrName>ppt_h</p:attrName>
                                        </p:attrNameLst>
                                      </p:cBhvr>
                                      <p:tavLst>
                                        <p:tav tm="0">
                                          <p:val>
                                            <p:strVal val="ppt_h"/>
                                          </p:val>
                                        </p:tav>
                                        <p:tav tm="100000">
                                          <p:val>
                                            <p:fltVal val="0"/>
                                          </p:val>
                                        </p:tav>
                                      </p:tavLst>
                                    </p:anim>
                                    <p:anim calcmode="lin" valueType="num">
                                      <p:cBhvr>
                                        <p:cTn id="64" dur="1000"/>
                                        <p:tgtEl>
                                          <p:spTgt spid="12"/>
                                        </p:tgtEl>
                                        <p:attrNameLst>
                                          <p:attrName>style.rotation</p:attrName>
                                        </p:attrNameLst>
                                      </p:cBhvr>
                                      <p:tavLst>
                                        <p:tav tm="0">
                                          <p:val>
                                            <p:fltVal val="0"/>
                                          </p:val>
                                        </p:tav>
                                        <p:tav tm="100000">
                                          <p:val>
                                            <p:fltVal val="90"/>
                                          </p:val>
                                        </p:tav>
                                      </p:tavLst>
                                    </p:anim>
                                    <p:animEffect transition="out" filter="fade">
                                      <p:cBhvr>
                                        <p:cTn id="65" dur="1000"/>
                                        <p:tgtEl>
                                          <p:spTgt spid="12"/>
                                        </p:tgtEl>
                                      </p:cBhvr>
                                    </p:animEffect>
                                    <p:set>
                                      <p:cBhvr>
                                        <p:cTn id="66" dur="1" fill="hold">
                                          <p:stCondLst>
                                            <p:cond delay="999"/>
                                          </p:stCondLst>
                                        </p:cTn>
                                        <p:tgtEl>
                                          <p:spTgt spid="12"/>
                                        </p:tgtEl>
                                        <p:attrNameLst>
                                          <p:attrName>style.visibility</p:attrName>
                                        </p:attrNameLst>
                                      </p:cBhvr>
                                      <p:to>
                                        <p:strVal val="hidden"/>
                                      </p:to>
                                    </p:set>
                                  </p:childTnLst>
                                </p:cTn>
                              </p:par>
                            </p:childTnLst>
                          </p:cTn>
                        </p:par>
                        <p:par>
                          <p:cTn id="67" fill="hold">
                            <p:stCondLst>
                              <p:cond delay="3992"/>
                            </p:stCondLst>
                            <p:childTnLst>
                              <p:par>
                                <p:cTn id="68" presetID="1" presetClass="entr" presetSubtype="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par>
                                <p:cTn id="70" presetID="1" presetClass="mediacall" presetSubtype="0" fill="hold" nodeType="withEffect">
                                  <p:stCondLst>
                                    <p:cond delay="0"/>
                                  </p:stCondLst>
                                  <p:childTnLst>
                                    <p:cmd type="call" cmd="playFrom(0.0)">
                                      <p:cBhvr>
                                        <p:cTn id="71" dur="2992" fill="hold"/>
                                        <p:tgtEl>
                                          <p:spTgt spid="25"/>
                                        </p:tgtEl>
                                      </p:cBhvr>
                                    </p:cmd>
                                  </p:childTnLst>
                                </p:cTn>
                              </p:par>
                              <p:par>
                                <p:cTn id="72" presetID="47" presetClass="exit" presetSubtype="0" fill="hold" grpId="1" nodeType="withEffect">
                                  <p:stCondLst>
                                    <p:cond delay="0"/>
                                  </p:stCondLst>
                                  <p:childTnLst>
                                    <p:animEffect transition="out" filter="fade">
                                      <p:cBhvr>
                                        <p:cTn id="73" dur="1000"/>
                                        <p:tgtEl>
                                          <p:spTgt spid="19"/>
                                        </p:tgtEl>
                                      </p:cBhvr>
                                    </p:animEffect>
                                    <p:anim calcmode="lin" valueType="num">
                                      <p:cBhvr>
                                        <p:cTn id="74" dur="1000"/>
                                        <p:tgtEl>
                                          <p:spTgt spid="19"/>
                                        </p:tgtEl>
                                        <p:attrNameLst>
                                          <p:attrName>ppt_x</p:attrName>
                                        </p:attrNameLst>
                                      </p:cBhvr>
                                      <p:tavLst>
                                        <p:tav tm="0">
                                          <p:val>
                                            <p:strVal val="ppt_x"/>
                                          </p:val>
                                        </p:tav>
                                        <p:tav tm="100000">
                                          <p:val>
                                            <p:strVal val="ppt_x"/>
                                          </p:val>
                                        </p:tav>
                                      </p:tavLst>
                                    </p:anim>
                                    <p:anim calcmode="lin" valueType="num">
                                      <p:cBhvr>
                                        <p:cTn id="75" dur="1000"/>
                                        <p:tgtEl>
                                          <p:spTgt spid="19"/>
                                        </p:tgtEl>
                                        <p:attrNameLst>
                                          <p:attrName>ppt_y</p:attrName>
                                        </p:attrNameLst>
                                      </p:cBhvr>
                                      <p:tavLst>
                                        <p:tav tm="0">
                                          <p:val>
                                            <p:strVal val="ppt_y"/>
                                          </p:val>
                                        </p:tav>
                                        <p:tav tm="100000">
                                          <p:val>
                                            <p:strVal val="ppt_y-.1"/>
                                          </p:val>
                                        </p:tav>
                                      </p:tavLst>
                                    </p:anim>
                                    <p:set>
                                      <p:cBhvr>
                                        <p:cTn id="76"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10"/>
                    </p:tgtEl>
                  </p:cond>
                </p:stCondLst>
                <p:endSync evt="end" delay="0">
                  <p:rtn val="all"/>
                </p:endSync>
                <p:childTnLst>
                  <p:par>
                    <p:cTn id="78" fill="hold">
                      <p:stCondLst>
                        <p:cond delay="0"/>
                      </p:stCondLst>
                      <p:childTnLst>
                        <p:par>
                          <p:cTn id="79" fill="hold">
                            <p:stCondLst>
                              <p:cond delay="0"/>
                            </p:stCondLst>
                            <p:childTnLst>
                              <p:par>
                                <p:cTn id="80" presetID="63" presetClass="path" presetSubtype="0" accel="50000" decel="50000" fill="hold" nodeType="withEffect">
                                  <p:stCondLst>
                                    <p:cond delay="0"/>
                                  </p:stCondLst>
                                  <p:childTnLst>
                                    <p:animMotion origin="layout" path="M 5E-6 -3.33333E-6 L 0.23751 0.00556 " pathEditMode="relative" rAng="0" ptsTypes="AA">
                                      <p:cBhvr>
                                        <p:cTn id="81" dur="2000" fill="hold"/>
                                        <p:tgtEl>
                                          <p:spTgt spid="6"/>
                                        </p:tgtEl>
                                        <p:attrNameLst>
                                          <p:attrName>ppt_x</p:attrName>
                                          <p:attrName>ppt_y</p:attrName>
                                        </p:attrNameLst>
                                      </p:cBhvr>
                                      <p:rCtr x="11875" y="278"/>
                                    </p:animMotion>
                                  </p:childTnLst>
                                </p:cTn>
                              </p:par>
                              <p:par>
                                <p:cTn id="82" presetID="0" presetClass="path" presetSubtype="0" accel="50000" decel="50000" fill="hold" nodeType="withEffect">
                                  <p:stCondLst>
                                    <p:cond delay="0"/>
                                  </p:stCondLst>
                                  <p:iterate type="lt">
                                    <p:tmPct val="0"/>
                                  </p:iterate>
                                  <p:childTnLst>
                                    <p:animMotion origin="layout" path="M 0.00017 0.00031 C 0.00173 -0.0216 0.00364 -0.04383 0.00451 -0.06512 C 0.00521 -0.08642 0.00521 -0.11049 0.00573 -0.12932 C 0.00625 -0.14846 0.00642 -0.16667 0.00868 -0.18148 C 0.00989 -0.19537 0.01024 -0.20123 0.01649 -0.21605 C 0.02326 -0.23148 0.0309 -0.2463 0.04687 -0.26975 C 0.06389 -0.29506 0.09184 -0.32963 0.11701 -0.36265 C 0.14253 -0.39599 0.17326 -0.4392 0.19878 -0.4679 C 0.22448 -0.4966 0.24791 -0.51636 0.271 -0.5358 " pathEditMode="relative" rAng="3180000" ptsTypes="AAAAAAAAA">
                                      <p:cBhvr>
                                        <p:cTn id="83" dur="2000" fill="hold"/>
                                        <p:tgtEl>
                                          <p:spTgt spid="14"/>
                                        </p:tgtEl>
                                        <p:attrNameLst>
                                          <p:attrName>ppt_x</p:attrName>
                                          <p:attrName>ppt_y</p:attrName>
                                        </p:attrNameLst>
                                      </p:cBhvr>
                                      <p:rCtr x="13056" y="-27932"/>
                                    </p:animMotion>
                                  </p:childTnLst>
                                </p:cTn>
                              </p:par>
                            </p:childTnLst>
                          </p:cTn>
                        </p:par>
                        <p:par>
                          <p:cTn id="84" fill="hold">
                            <p:stCondLst>
                              <p:cond delay="2000"/>
                            </p:stCondLst>
                            <p:childTnLst>
                              <p:par>
                                <p:cTn id="85" presetID="31" presetClass="exit" presetSubtype="0" fill="hold" nodeType="afterEffect">
                                  <p:stCondLst>
                                    <p:cond delay="0"/>
                                  </p:stCondLst>
                                  <p:iterate type="lt">
                                    <p:tmPct val="5000"/>
                                  </p:iterate>
                                  <p:childTnLst>
                                    <p:anim calcmode="lin" valueType="num">
                                      <p:cBhvr>
                                        <p:cTn id="86" dur="1000"/>
                                        <p:tgtEl>
                                          <p:spTgt spid="14"/>
                                        </p:tgtEl>
                                        <p:attrNameLst>
                                          <p:attrName>ppt_w</p:attrName>
                                        </p:attrNameLst>
                                      </p:cBhvr>
                                      <p:tavLst>
                                        <p:tav tm="0">
                                          <p:val>
                                            <p:strVal val="ppt_w"/>
                                          </p:val>
                                        </p:tav>
                                        <p:tav tm="100000">
                                          <p:val>
                                            <p:fltVal val="0"/>
                                          </p:val>
                                        </p:tav>
                                      </p:tavLst>
                                    </p:anim>
                                    <p:anim calcmode="lin" valueType="num">
                                      <p:cBhvr>
                                        <p:cTn id="87" dur="1000"/>
                                        <p:tgtEl>
                                          <p:spTgt spid="14"/>
                                        </p:tgtEl>
                                        <p:attrNameLst>
                                          <p:attrName>ppt_h</p:attrName>
                                        </p:attrNameLst>
                                      </p:cBhvr>
                                      <p:tavLst>
                                        <p:tav tm="0">
                                          <p:val>
                                            <p:strVal val="ppt_h"/>
                                          </p:val>
                                        </p:tav>
                                        <p:tav tm="100000">
                                          <p:val>
                                            <p:fltVal val="0"/>
                                          </p:val>
                                        </p:tav>
                                      </p:tavLst>
                                    </p:anim>
                                    <p:anim calcmode="lin" valueType="num">
                                      <p:cBhvr>
                                        <p:cTn id="88" dur="1000"/>
                                        <p:tgtEl>
                                          <p:spTgt spid="14"/>
                                        </p:tgtEl>
                                        <p:attrNameLst>
                                          <p:attrName>style.rotation</p:attrName>
                                        </p:attrNameLst>
                                      </p:cBhvr>
                                      <p:tavLst>
                                        <p:tav tm="0">
                                          <p:val>
                                            <p:fltVal val="0"/>
                                          </p:val>
                                        </p:tav>
                                        <p:tav tm="100000">
                                          <p:val>
                                            <p:fltVal val="90"/>
                                          </p:val>
                                        </p:tav>
                                      </p:tavLst>
                                    </p:anim>
                                    <p:animEffect transition="out" filter="fade">
                                      <p:cBhvr>
                                        <p:cTn id="89" dur="1000"/>
                                        <p:tgtEl>
                                          <p:spTgt spid="14"/>
                                        </p:tgtEl>
                                      </p:cBhvr>
                                    </p:animEffect>
                                    <p:set>
                                      <p:cBhvr>
                                        <p:cTn id="90" dur="1" fill="hold">
                                          <p:stCondLst>
                                            <p:cond delay="999"/>
                                          </p:stCondLst>
                                        </p:cTn>
                                        <p:tgtEl>
                                          <p:spTgt spid="14"/>
                                        </p:tgtEl>
                                        <p:attrNameLst>
                                          <p:attrName>style.visibility</p:attrName>
                                        </p:attrNameLst>
                                      </p:cBhvr>
                                      <p:to>
                                        <p:strVal val="hidden"/>
                                      </p:to>
                                    </p:set>
                                  </p:childTnLst>
                                </p:cTn>
                              </p:par>
                            </p:childTnLst>
                          </p:cTn>
                        </p:par>
                        <p:par>
                          <p:cTn id="91" fill="hold">
                            <p:stCondLst>
                              <p:cond delay="3000"/>
                            </p:stCondLst>
                            <p:childTnLst>
                              <p:par>
                                <p:cTn id="92" presetID="1"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childTnLst>
                                </p:cTn>
                              </p:par>
                              <p:par>
                                <p:cTn id="94" presetID="3" presetClass="mediacall" presetSubtype="0" fill="hold" nodeType="withEffect">
                                  <p:stCondLst>
                                    <p:cond delay="0"/>
                                  </p:stCondLst>
                                  <p:childTnLst>
                                    <p:cmd type="call" cmd="stop">
                                      <p:cBhvr>
                                        <p:cTn id="95" dur="1" fill="hold"/>
                                        <p:tgtEl>
                                          <p:spTgt spid="17"/>
                                        </p:tgtEl>
                                      </p:cBhvr>
                                    </p:cmd>
                                  </p:childTnLst>
                                </p:cTn>
                              </p:par>
                              <p:par>
                                <p:cTn id="96" presetID="3" presetClass="mediacall" presetSubtype="0" fill="hold" nodeType="withEffect">
                                  <p:stCondLst>
                                    <p:cond delay="0"/>
                                  </p:stCondLst>
                                  <p:childTnLst>
                                    <p:cmd type="call" cmd="stop">
                                      <p:cBhvr>
                                        <p:cTn id="97" dur="1" fill="hold"/>
                                        <p:tgtEl>
                                          <p:spTgt spid="17"/>
                                        </p:tgtEl>
                                      </p:cBhvr>
                                    </p:cmd>
                                  </p:childTnLst>
                                </p:cTn>
                              </p:par>
                              <p:par>
                                <p:cTn id="98" presetID="3" presetClass="mediacall" presetSubtype="0" fill="hold" nodeType="withEffect">
                                  <p:stCondLst>
                                    <p:cond delay="0"/>
                                  </p:stCondLst>
                                  <p:childTnLst>
                                    <p:cmd type="call" cmd="stop">
                                      <p:cBhvr>
                                        <p:cTn id="99" dur="1" fill="hold"/>
                                        <p:tgtEl>
                                          <p:spTgt spid="17"/>
                                        </p:tgtEl>
                                      </p:cBhvr>
                                    </p:cmd>
                                  </p:childTnLst>
                                </p:cTn>
                              </p:par>
                              <p:par>
                                <p:cTn id="100" presetID="2" presetClass="mediacall" presetSubtype="0" fill="hold" nodeType="withEffect">
                                  <p:stCondLst>
                                    <p:cond delay="0"/>
                                  </p:stCondLst>
                                  <p:childTnLst>
                                    <p:cmd type="call" cmd="togglePause">
                                      <p:cBhvr>
                                        <p:cTn id="101" dur="1" fill="hold"/>
                                        <p:tgtEl>
                                          <p:spTgt spid="17"/>
                                        </p:tgtEl>
                                      </p:cBhvr>
                                    </p:cmd>
                                  </p:childTnLst>
                                </p:cTn>
                              </p:par>
                              <p:par>
                                <p:cTn id="102" presetID="47" presetClass="exit" presetSubtype="0" fill="hold" grpId="1" nodeType="withEffect">
                                  <p:stCondLst>
                                    <p:cond delay="0"/>
                                  </p:stCondLst>
                                  <p:childTnLst>
                                    <p:animEffect transition="out" filter="fade">
                                      <p:cBhvr>
                                        <p:cTn id="103" dur="1000"/>
                                        <p:tgtEl>
                                          <p:spTgt spid="20"/>
                                        </p:tgtEl>
                                      </p:cBhvr>
                                    </p:animEffect>
                                    <p:anim calcmode="lin" valueType="num">
                                      <p:cBhvr>
                                        <p:cTn id="104" dur="1000"/>
                                        <p:tgtEl>
                                          <p:spTgt spid="20"/>
                                        </p:tgtEl>
                                        <p:attrNameLst>
                                          <p:attrName>ppt_x</p:attrName>
                                        </p:attrNameLst>
                                      </p:cBhvr>
                                      <p:tavLst>
                                        <p:tav tm="0">
                                          <p:val>
                                            <p:strVal val="ppt_x"/>
                                          </p:val>
                                        </p:tav>
                                        <p:tav tm="100000">
                                          <p:val>
                                            <p:strVal val="ppt_x"/>
                                          </p:val>
                                        </p:tav>
                                      </p:tavLst>
                                    </p:anim>
                                    <p:anim calcmode="lin" valueType="num">
                                      <p:cBhvr>
                                        <p:cTn id="105" dur="1000"/>
                                        <p:tgtEl>
                                          <p:spTgt spid="20"/>
                                        </p:tgtEl>
                                        <p:attrNameLst>
                                          <p:attrName>ppt_y</p:attrName>
                                        </p:attrNameLst>
                                      </p:cBhvr>
                                      <p:tavLst>
                                        <p:tav tm="0">
                                          <p:val>
                                            <p:strVal val="ppt_y"/>
                                          </p:val>
                                        </p:tav>
                                        <p:tav tm="100000">
                                          <p:val>
                                            <p:strVal val="ppt_y-.1"/>
                                          </p:val>
                                        </p:tav>
                                      </p:tavLst>
                                    </p:anim>
                                    <p:set>
                                      <p:cBhvr>
                                        <p:cTn id="106"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audio>
              <p:cMediaNode vol="80000">
                <p:cTn id="107" fill="hold" display="0">
                  <p:stCondLst>
                    <p:cond delay="indefinite"/>
                  </p:stCondLst>
                  <p:endCondLst>
                    <p:cond evt="onStopAudio" delay="0">
                      <p:tgtEl>
                        <p:sldTgt/>
                      </p:tgtEl>
                    </p:cond>
                  </p:endCondLst>
                </p:cTn>
                <p:tgtEl>
                  <p:spTgt spid="17"/>
                </p:tgtEl>
              </p:cMediaNode>
            </p:audio>
            <p:audio>
              <p:cMediaNode vol="80000">
                <p:cTn id="108" fill="hold" display="0">
                  <p:stCondLst>
                    <p:cond delay="indefinite"/>
                  </p:stCondLst>
                  <p:endCondLst>
                    <p:cond evt="onStopAudio" delay="0">
                      <p:tgtEl>
                        <p:sldTgt/>
                      </p:tgtEl>
                    </p:cond>
                  </p:endCondLst>
                </p:cTn>
                <p:tgtEl>
                  <p:spTgt spid="23"/>
                </p:tgtEl>
              </p:cMediaNode>
            </p:audio>
            <p:audio>
              <p:cMediaNode vol="80000">
                <p:cTn id="109" fill="hold" display="0">
                  <p:stCondLst>
                    <p:cond delay="indefinite"/>
                  </p:stCondLst>
                  <p:endCondLst>
                    <p:cond evt="onStopAudio" delay="0">
                      <p:tgtEl>
                        <p:sldTgt/>
                      </p:tgtEl>
                    </p:cond>
                  </p:endCondLst>
                </p:cTn>
                <p:tgtEl>
                  <p:spTgt spid="24"/>
                </p:tgtEl>
              </p:cMediaNode>
            </p:audio>
            <p:audio>
              <p:cMediaNode vol="80000">
                <p:cTn id="110" fill="hold" display="0">
                  <p:stCondLst>
                    <p:cond delay="indefinite"/>
                  </p:stCondLst>
                  <p:endCondLst>
                    <p:cond evt="onStopAudio" delay="0">
                      <p:tgtEl>
                        <p:sldTgt/>
                      </p:tgtEl>
                    </p:cond>
                  </p:endCondLst>
                </p:cTn>
                <p:tgtEl>
                  <p:spTgt spid="25"/>
                </p:tgtEl>
              </p:cMediaNode>
            </p:audio>
            <p:audio>
              <p:cMediaNode vol="61224" showWhenStopped="0">
                <p:cTn id="111" repeatCount="indefinite" fill="hold" display="0">
                  <p:stCondLst>
                    <p:cond delay="indefinite"/>
                  </p:stCondLst>
                  <p:endCondLst>
                    <p:cond evt="onStopAudio" delay="0">
                      <p:tgtEl>
                        <p:sldTgt/>
                      </p:tgtEl>
                    </p:cond>
                  </p:endCondLst>
                </p:cTn>
                <p:tgtEl>
                  <p:spTgt spid="27"/>
                </p:tgtEl>
              </p:cMediaNode>
            </p:audio>
          </p:childTnLst>
        </p:cTn>
      </p:par>
    </p:tnLst>
    <p:bldLst>
      <p:bldP spid="15" grpId="0" animBg="1"/>
      <p:bldP spid="15" grpId="1" animBg="1"/>
      <p:bldP spid="18" grpId="0" animBg="1"/>
      <p:bldP spid="18" grpId="1" animBg="1"/>
      <p:bldP spid="19" grpId="0" animBg="1"/>
      <p:bldP spid="19" grpId="1" animBg="1"/>
      <p:bldP spid="20" grpId="0" animBg="1"/>
      <p:bldP spid="2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20000" r="-20000"/>
          </a:stretch>
        </a:blipFill>
        <a:effectLst/>
      </p:bgPr>
    </p:bg>
    <p:spTree>
      <p:nvGrpSpPr>
        <p:cNvPr id="1" name=""/>
        <p:cNvGrpSpPr/>
        <p:nvPr/>
      </p:nvGrpSpPr>
      <p:grpSpPr>
        <a:xfrm>
          <a:off x="0" y="0"/>
          <a:ext cx="0" cy="0"/>
          <a:chOff x="0" y="0"/>
          <a:chExt cx="0" cy="0"/>
        </a:xfrm>
      </p:grpSpPr>
      <p:pic>
        <p:nvPicPr>
          <p:cNvPr id="4" name="Picture 3" descr="b7f78bf619e3dbd9b85f5af43ff93159.png"/>
          <p:cNvPicPr>
            <a:picLocks noChangeAspect="1"/>
          </p:cNvPicPr>
          <p:nvPr/>
        </p:nvPicPr>
        <p:blipFill>
          <a:blip r:embed="rId5" cstate="print"/>
          <a:stretch>
            <a:fillRect/>
          </a:stretch>
        </p:blipFill>
        <p:spPr>
          <a:xfrm>
            <a:off x="3078099" y="2939456"/>
            <a:ext cx="1200150" cy="1414624"/>
          </a:xfrm>
          <a:prstGeom prst="rect">
            <a:avLst/>
          </a:prstGeom>
        </p:spPr>
      </p:pic>
      <p:pic>
        <p:nvPicPr>
          <p:cNvPr id="8" name="Picture 7" descr="dsad.png"/>
          <p:cNvPicPr>
            <a:picLocks noChangeAspect="1"/>
          </p:cNvPicPr>
          <p:nvPr/>
        </p:nvPicPr>
        <p:blipFill>
          <a:blip r:embed="rId6" cstate="print"/>
          <a:stretch>
            <a:fillRect/>
          </a:stretch>
        </p:blipFill>
        <p:spPr>
          <a:xfrm>
            <a:off x="1663638" y="1954903"/>
            <a:ext cx="1681567" cy="2556479"/>
          </a:xfrm>
          <a:prstGeom prst="rect">
            <a:avLst/>
          </a:prstGeom>
        </p:spPr>
      </p:pic>
      <p:pic>
        <p:nvPicPr>
          <p:cNvPr id="7" name="chase-11768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10422" y="1226655"/>
            <a:ext cx="304800" cy="304800"/>
          </a:xfrm>
          <a:prstGeom prst="rect">
            <a:avLst/>
          </a:prstGeom>
        </p:spPr>
      </p:pic>
      <p:sp>
        <p:nvSpPr>
          <p:cNvPr id="5" name="Cloud 4"/>
          <p:cNvSpPr/>
          <p:nvPr/>
        </p:nvSpPr>
        <p:spPr>
          <a:xfrm>
            <a:off x="3175726" y="534021"/>
            <a:ext cx="4797842" cy="193390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514350">
              <a:lnSpc>
                <a:spcPct val="150000"/>
              </a:lnSpc>
              <a:buClrTx/>
            </a:pPr>
            <a:r>
              <a:rPr lang="en-US" sz="2500" b="1" kern="1200">
                <a:solidFill>
                  <a:srgbClr val="C00000"/>
                </a:solidFill>
                <a:latin typeface="Arial" panose="020B0604020202020204" pitchFamily="34" charset="0"/>
                <a:cs typeface="Arial" panose="020B0604020202020204" pitchFamily="34" charset="0"/>
              </a:rPr>
              <a:t>CẢM ƠN CÁC BẠN ĐÃ THAM GIA</a:t>
            </a:r>
            <a:endParaRPr lang="en-US" sz="2500" b="1" kern="1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24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0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1224" showWhenStopped="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768930" y="172079"/>
            <a:ext cx="841248" cy="1371489"/>
          </a:xfrm>
          <a:prstGeom prst="rect">
            <a:avLst/>
          </a:prstGeom>
        </p:spPr>
      </p:pic>
      <p:sp>
        <p:nvSpPr>
          <p:cNvPr id="14" name="Rectangle 13"/>
          <p:cNvSpPr/>
          <p:nvPr/>
        </p:nvSpPr>
        <p:spPr>
          <a:xfrm>
            <a:off x="330707" y="251618"/>
            <a:ext cx="7150608" cy="981744"/>
          </a:xfrm>
          <a:prstGeom prst="rect">
            <a:avLst/>
          </a:prstGeom>
        </p:spPr>
        <p:txBody>
          <a:bodyPr wrap="square">
            <a:spAutoFit/>
          </a:bodyPr>
          <a:lstStyle/>
          <a:p>
            <a:pPr lvl="0" algn="just" defTabSz="457200">
              <a:lnSpc>
                <a:spcPct val="150000"/>
              </a:lnSpc>
              <a:buClrTx/>
              <a:tabLst>
                <a:tab pos="180023" algn="l"/>
                <a:tab pos="360045" algn="l"/>
              </a:tabLst>
              <a:defRPr/>
            </a:pPr>
            <a:r>
              <a:rPr kumimoji="0" lang="nl-NL" sz="21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1 (SGK – tr119)</a:t>
            </a:r>
            <a:r>
              <a:rPr kumimoji="0" lang="en-US" sz="2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en-US" sz="2000"/>
              <a:t>Cho hình thoi ABCD có AC = BD. Chứng minh ABCD là hình vuông.</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4" name="Rectangle 3"/>
          <p:cNvSpPr/>
          <p:nvPr/>
        </p:nvSpPr>
        <p:spPr>
          <a:xfrm>
            <a:off x="330707" y="1464147"/>
            <a:ext cx="752129"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2779367" y="2091643"/>
                <a:ext cx="6117260" cy="2400657"/>
              </a:xfrm>
              <a:prstGeom prst="rect">
                <a:avLst/>
              </a:prstGeom>
            </p:spPr>
            <p:txBody>
              <a:bodyPr wrap="square">
                <a:spAutoFit/>
              </a:bodyPr>
              <a:lstStyle/>
              <a:p>
                <a:pPr lvl="0">
                  <a:lnSpc>
                    <a:spcPct val="150000"/>
                  </a:lnSpc>
                  <a:defRPr/>
                </a:pPr>
                <a:r>
                  <a:rPr lang="vi-VN" sz="2000">
                    <a:latin typeface="+mn-lt"/>
                    <a:ea typeface="Arial" panose="020B0604020202020204" pitchFamily="34" charset="0"/>
                    <a:cs typeface="Times New Roman" panose="02020603050405020304" pitchFamily="18" charset="0"/>
                  </a:rPr>
                  <a:t>Do ABCD là hình thoi nên cũng là hình bình hành.</a:t>
                </a:r>
              </a:p>
              <a:p>
                <a:pPr lvl="0">
                  <a:lnSpc>
                    <a:spcPct val="150000"/>
                  </a:lnSpc>
                  <a:defRPr/>
                </a:pPr>
                <a:r>
                  <a:rPr lang="vi-VN" sz="2000">
                    <a:latin typeface="+mn-lt"/>
                    <a:ea typeface="Arial" panose="020B0604020202020204" pitchFamily="34" charset="0"/>
                    <a:cs typeface="Times New Roman" panose="02020603050405020304" pitchFamily="18" charset="0"/>
                  </a:rPr>
                  <a:t>ABCD là hình bình hành có hai đường chéo AC,</a:t>
                </a:r>
                <a:r>
                  <a:rPr lang="en-US" sz="2000">
                    <a:latin typeface="+mn-lt"/>
                    <a:ea typeface="Arial" panose="020B0604020202020204" pitchFamily="34" charset="0"/>
                    <a:cs typeface="Times New Roman" panose="02020603050405020304" pitchFamily="18" charset="0"/>
                  </a:rPr>
                  <a:t> </a:t>
                </a:r>
                <a:r>
                  <a:rPr lang="vi-VN" sz="2000">
                    <a:latin typeface="+mn-lt"/>
                    <a:ea typeface="Arial" panose="020B0604020202020204" pitchFamily="34" charset="0"/>
                    <a:cs typeface="Times New Roman" panose="02020603050405020304" pitchFamily="18" charset="0"/>
                  </a:rPr>
                  <a:t>BD bằng nhau nên là hình chữ nhật.</a:t>
                </a:r>
              </a:p>
              <a:p>
                <a:pPr lvl="0">
                  <a:lnSpc>
                    <a:spcPct val="150000"/>
                  </a:lnSpc>
                  <a:defRPr/>
                </a:pPr>
                <a:r>
                  <a:rPr lang="vi-VN" sz="2000">
                    <a:latin typeface="+mn-lt"/>
                    <a:ea typeface="Arial" panose="020B0604020202020204" pitchFamily="34" charset="0"/>
                    <a:cs typeface="Times New Roman" panose="02020603050405020304" pitchFamily="18" charset="0"/>
                  </a:rPr>
                  <a:t>Mà AD</a:t>
                </a:r>
                <a:r>
                  <a:rPr lang="en-US" sz="2000">
                    <a:latin typeface="+mn-lt"/>
                    <a:ea typeface="Arial" panose="020B0604020202020204" pitchFamily="34" charset="0"/>
                    <a:cs typeface="Times New Roman" panose="02020603050405020304" pitchFamily="18" charset="0"/>
                  </a:rPr>
                  <a:t> </a:t>
                </a:r>
                <a:r>
                  <a:rPr lang="vi-VN" sz="2000">
                    <a:latin typeface="+mn-lt"/>
                    <a:ea typeface="Arial" panose="020B0604020202020204" pitchFamily="34" charset="0"/>
                    <a:cs typeface="Times New Roman" panose="02020603050405020304" pitchFamily="18" charset="0"/>
                  </a:rPr>
                  <a:t>=</a:t>
                </a:r>
                <a:r>
                  <a:rPr lang="en-US" sz="2000">
                    <a:latin typeface="+mn-lt"/>
                    <a:ea typeface="Arial" panose="020B0604020202020204" pitchFamily="34" charset="0"/>
                    <a:cs typeface="Times New Roman" panose="02020603050405020304" pitchFamily="18" charset="0"/>
                  </a:rPr>
                  <a:t> </a:t>
                </a:r>
                <a:r>
                  <a:rPr lang="vi-VN" sz="2000">
                    <a:latin typeface="+mn-lt"/>
                    <a:ea typeface="Arial" panose="020B0604020202020204" pitchFamily="34" charset="0"/>
                    <a:cs typeface="Times New Roman" panose="02020603050405020304" pitchFamily="18" charset="0"/>
                  </a:rPr>
                  <a:t>AB </a:t>
                </a:r>
                <a:endParaRPr lang="en-US" sz="2000">
                  <a:latin typeface="+mn-lt"/>
                  <a:ea typeface="Arial" panose="020B0604020202020204" pitchFamily="34" charset="0"/>
                  <a:cs typeface="Times New Roman" panose="02020603050405020304" pitchFamily="18" charset="0"/>
                </a:endParaRPr>
              </a:p>
              <a:p>
                <a:pPr lvl="0">
                  <a:lnSpc>
                    <a:spcPct val="150000"/>
                  </a:lnSpc>
                  <a:defRPr/>
                </a:pPr>
                <a14:m>
                  <m:oMath xmlns:m="http://schemas.openxmlformats.org/officeDocument/2006/math">
                    <m:r>
                      <a:rPr lang="en-US" sz="2000">
                        <a:latin typeface="Cambria Math" panose="02040503050406030204" pitchFamily="18" charset="0"/>
                        <a:ea typeface="Arial" panose="020B0604020202020204" pitchFamily="34" charset="0"/>
                        <a:cs typeface="Times New Roman" panose="02020603050405020304" pitchFamily="18" charset="0"/>
                      </a:rPr>
                      <m:t>⇒</m:t>
                    </m:r>
                  </m:oMath>
                </a14:m>
                <a:r>
                  <a:rPr lang="vi-VN" sz="2000">
                    <a:latin typeface="+mn-lt"/>
                    <a:ea typeface="Arial" panose="020B0604020202020204" pitchFamily="34" charset="0"/>
                    <a:cs typeface="Times New Roman" panose="02020603050405020304" pitchFamily="18" charset="0"/>
                  </a:rPr>
                  <a:t> Hình chữ nhật ABCD là hình vuông.</a:t>
                </a:r>
              </a:p>
            </p:txBody>
          </p:sp>
        </mc:Choice>
        <mc:Fallback xmlns="">
          <p:sp>
            <p:nvSpPr>
              <p:cNvPr id="5" name="Rectangle 4"/>
              <p:cNvSpPr>
                <a:spLocks noRot="1" noChangeAspect="1" noMove="1" noResize="1" noEditPoints="1" noAdjustHandles="1" noChangeArrowheads="1" noChangeShapeType="1" noTextEdit="1"/>
              </p:cNvSpPr>
              <p:nvPr/>
            </p:nvSpPr>
            <p:spPr>
              <a:xfrm>
                <a:off x="2779367" y="2091643"/>
                <a:ext cx="6117260" cy="2400657"/>
              </a:xfrm>
              <a:prstGeom prst="rect">
                <a:avLst/>
              </a:prstGeom>
              <a:blipFill>
                <a:blip r:embed="rId4"/>
                <a:stretch>
                  <a:fillRect l="-1097" r="-897" b="-1269"/>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267700" y="4476750"/>
            <a:ext cx="745954" cy="61641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61" y="2122474"/>
            <a:ext cx="2716406" cy="1948130"/>
          </a:xfrm>
          <a:prstGeom prst="rect">
            <a:avLst/>
          </a:prstGeom>
        </p:spPr>
      </p:pic>
    </p:spTree>
    <p:extLst>
      <p:ext uri="{BB962C8B-B14F-4D97-AF65-F5344CB8AC3E}">
        <p14:creationId xmlns:p14="http://schemas.microsoft.com/office/powerpoint/2010/main" val="35246866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9" dur="5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barn(inVertical)">
                                      <p:cBhvr>
                                        <p:cTn id="44" dur="5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wipe(left)">
                                      <p:cBhvr>
                                        <p:cTn id="4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48242" y="306324"/>
            <a:ext cx="3071225" cy="517193"/>
          </a:xfrm>
          <a:prstGeom prst="rect">
            <a:avLst/>
          </a:prstGeom>
        </p:spPr>
        <p:txBody>
          <a:bodyPr wrap="none">
            <a:spAutoFit/>
          </a:bodyPr>
          <a:lstStyle/>
          <a:p>
            <a:pPr algn="just" defTabSz="457200">
              <a:lnSpc>
                <a:spcPct val="150000"/>
              </a:lnSpc>
              <a:buClrTx/>
              <a:tabLst>
                <a:tab pos="180023" algn="l"/>
                <a:tab pos="360045" algn="l"/>
              </a:tabLst>
              <a:defRPr/>
            </a:pPr>
            <a:r>
              <a:rPr lang="nl-NL" sz="210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2 (SGK – tr119)</a:t>
            </a:r>
            <a:endParaRPr lang="en-US" sz="21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1703" y="926873"/>
                <a:ext cx="4069283" cy="1031180"/>
              </a:xfrm>
              <a:prstGeom prst="rect">
                <a:avLst/>
              </a:prstGeom>
            </p:spPr>
            <p:txBody>
              <a:bodyPr wrap="square">
                <a:spAutoFit/>
              </a:bodyPr>
              <a:lstStyle/>
              <a:p>
                <a:pPr algn="just">
                  <a:lnSpc>
                    <a:spcPct val="150000"/>
                  </a:lnSpc>
                  <a:spcBef>
                    <a:spcPts val="600"/>
                  </a:spcBef>
                  <a:spcAft>
                    <a:spcPts val="600"/>
                  </a:spcAft>
                </a:pPr>
                <a:r>
                  <a:rPr lang="en-US" sz="2000">
                    <a:latin typeface="Open Sans"/>
                  </a:rPr>
                  <a:t>Cho hình thoi ABCD có </a:t>
                </a:r>
                <a14:m>
                  <m:oMath xmlns:m="http://schemas.openxmlformats.org/officeDocument/2006/math">
                    <m:acc>
                      <m:accPr>
                        <m:chr m:val="̂"/>
                        <m:ctrlPr>
                          <a:rPr lang="en-US" sz="2000" i="1" kern="10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2000" i="0" kern="100">
                            <a:latin typeface="Cambria Math" panose="02040503050406030204" pitchFamily="18" charset="0"/>
                            <a:ea typeface="Calibri" panose="020F0502020204030204" pitchFamily="34" charset="0"/>
                            <a:cs typeface="Times New Roman" panose="02020603050405020304" pitchFamily="18" charset="0"/>
                          </a:rPr>
                          <m:t>A</m:t>
                        </m:r>
                      </m:e>
                    </m:acc>
                    <m:r>
                      <a:rPr lang="fr-FR" sz="2000" i="0"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kern="100">
                            <a:latin typeface="Cambria Math" panose="02040503050406030204" pitchFamily="18" charset="0"/>
                            <a:ea typeface="Calibri" panose="020F0502020204030204" pitchFamily="34" charset="0"/>
                            <a:cs typeface="Times New Roman" panose="02020603050405020304" pitchFamily="18" charset="0"/>
                          </a:rPr>
                        </m:ctrlPr>
                      </m:sSupPr>
                      <m:e>
                        <m:r>
                          <a:rPr lang="fr-FR" sz="2000" i="0" kern="100">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2000" i="0" kern="100">
                            <a:latin typeface="Cambria Math" panose="02040503050406030204" pitchFamily="18" charset="0"/>
                            <a:ea typeface="Calibri" panose="020F0502020204030204" pitchFamily="34" charset="0"/>
                            <a:cs typeface="Times New Roman" panose="02020603050405020304" pitchFamily="18" charset="0"/>
                          </a:rPr>
                          <m:t>o</m:t>
                        </m:r>
                      </m:sup>
                    </m:sSup>
                    <m:r>
                      <a:rPr lang="en-US" sz="2000" b="0" i="0" kern="100"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2000">
                    <a:latin typeface="Open Sans"/>
                  </a:rPr>
                  <a:t> Chứng minh ABCD là hình vuông.</a:t>
                </a:r>
                <a:endParaRPr lang="en-US" sz="200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1703" y="926873"/>
                <a:ext cx="4069283" cy="1031180"/>
              </a:xfrm>
              <a:prstGeom prst="rect">
                <a:avLst/>
              </a:prstGeom>
              <a:blipFill>
                <a:blip r:embed="rId3"/>
                <a:stretch>
                  <a:fillRect l="-1497" r="-749" b="-4734"/>
                </a:stretch>
              </a:blipFill>
            </p:spPr>
            <p:txBody>
              <a:bodyPr/>
              <a:lstStyle/>
              <a:p>
                <a:r>
                  <a:rPr lang="en-US">
                    <a:noFill/>
                  </a:rPr>
                  <a:t> </a:t>
                </a:r>
              </a:p>
            </p:txBody>
          </p:sp>
        </mc:Fallback>
      </mc:AlternateContent>
      <p:sp>
        <p:nvSpPr>
          <p:cNvPr id="17" name="Oval Callout 16"/>
          <p:cNvSpPr/>
          <p:nvPr/>
        </p:nvSpPr>
        <p:spPr>
          <a:xfrm>
            <a:off x="6097199" y="823517"/>
            <a:ext cx="938333" cy="501332"/>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9" name="Picture 18"/>
          <p:cNvPicPr>
            <a:picLocks noChangeAspect="1"/>
          </p:cNvPicPr>
          <p:nvPr/>
        </p:nvPicPr>
        <p:blipFill>
          <a:blip r:embed="rId4"/>
          <a:stretch>
            <a:fillRect/>
          </a:stretch>
        </p:blipFill>
        <p:spPr>
          <a:xfrm>
            <a:off x="-269127" y="4032821"/>
            <a:ext cx="1810669" cy="1627773"/>
          </a:xfrm>
          <a:prstGeom prst="rect">
            <a:avLst/>
          </a:prstGeom>
        </p:spPr>
      </p:pic>
      <p:pic>
        <p:nvPicPr>
          <p:cNvPr id="20" name="Picture 19"/>
          <p:cNvPicPr>
            <a:picLocks noChangeAspect="1"/>
          </p:cNvPicPr>
          <p:nvPr/>
        </p:nvPicPr>
        <p:blipFill>
          <a:blip r:embed="rId5"/>
          <a:stretch>
            <a:fillRect/>
          </a:stretch>
        </p:blipFill>
        <p:spPr>
          <a:xfrm>
            <a:off x="8381934" y="168108"/>
            <a:ext cx="661685" cy="641136"/>
          </a:xfrm>
          <a:prstGeom prst="rect">
            <a:avLst/>
          </a:prstGeom>
        </p:spPr>
      </p:pic>
      <p:cxnSp>
        <p:nvCxnSpPr>
          <p:cNvPr id="4" name="Straight Connector 3"/>
          <p:cNvCxnSpPr/>
          <p:nvPr/>
        </p:nvCxnSpPr>
        <p:spPr>
          <a:xfrm flipH="1">
            <a:off x="4119274" y="315468"/>
            <a:ext cx="18288" cy="4828032"/>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4514834" y="1509179"/>
                <a:ext cx="4105688" cy="3108672"/>
              </a:xfrm>
              <a:prstGeom prst="rect">
                <a:avLst/>
              </a:prstGeom>
            </p:spPr>
            <p:txBody>
              <a:bodyPr wrap="square">
                <a:spAutoFit/>
              </a:bodyPr>
              <a:lstStyle/>
              <a:p>
                <a:pPr algn="just">
                  <a:lnSpc>
                    <a:spcPct val="150000"/>
                  </a:lnSpc>
                  <a:spcBef>
                    <a:spcPts val="300"/>
                  </a:spcBef>
                  <a:spcAft>
                    <a:spcPts val="300"/>
                  </a:spcAft>
                </a:pPr>
                <a:r>
                  <a:rPr lang="fr-FR" sz="2000" kern="100">
                    <a:latin typeface="+mn-lt"/>
                    <a:ea typeface="Calibri" panose="020F0502020204030204" pitchFamily="34" charset="0"/>
                    <a:cs typeface="Times New Roman" panose="02020603050405020304" pitchFamily="18" charset="0"/>
                  </a:rPr>
                  <a:t>Do </a:t>
                </a:r>
                <a14:m>
                  <m:oMath xmlns:m="http://schemas.openxmlformats.org/officeDocument/2006/math">
                    <m:r>
                      <m:rPr>
                        <m:sty m:val="p"/>
                      </m:rPr>
                      <a:rPr lang="fr-FR" sz="20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fr-FR" sz="2000" kern="100">
                    <a:effectLst/>
                    <a:latin typeface="+mn-lt"/>
                    <a:ea typeface="Calibri" panose="020F0502020204030204" pitchFamily="34" charset="0"/>
                    <a:cs typeface="Times New Roman" panose="02020603050405020304" pitchFamily="18" charset="0"/>
                  </a:rPr>
                  <a:t> là hình thoi nên cũng là hình hình bình hành.</a:t>
                </a:r>
                <a:endParaRPr lang="en-US" sz="2000" kern="100">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2000" kern="100">
                    <a:effectLst/>
                    <a:latin typeface="+mn-lt"/>
                    <a:ea typeface="Calibri" panose="020F0502020204030204" pitchFamily="34" charset="0"/>
                    <a:cs typeface="Times New Roman" panose="02020603050405020304" pitchFamily="18" charset="0"/>
                  </a:rPr>
                  <a:t>Lại có </a:t>
                </a:r>
                <a14:m>
                  <m:oMath xmlns:m="http://schemas.openxmlformats.org/officeDocument/2006/math">
                    <m:acc>
                      <m:accPr>
                        <m:chr m:val="̂"/>
                        <m:ctrlPr>
                          <a:rPr lang="en-US" sz="20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2000" i="0" kern="100">
                            <a:effectLst/>
                            <a:latin typeface="Cambria Math" panose="02040503050406030204" pitchFamily="18" charset="0"/>
                            <a:ea typeface="Calibri" panose="020F0502020204030204" pitchFamily="34" charset="0"/>
                            <a:cs typeface="Times New Roman" panose="02020603050405020304" pitchFamily="18" charset="0"/>
                          </a:rPr>
                          <m:t>A</m:t>
                        </m:r>
                      </m:e>
                    </m:acc>
                    <m:r>
                      <a:rPr lang="fr-FR" sz="20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0" kern="10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2000" i="0" kern="100">
                            <a:effectLst/>
                            <a:latin typeface="Cambria Math" panose="02040503050406030204" pitchFamily="18" charset="0"/>
                            <a:ea typeface="Calibri" panose="020F0502020204030204" pitchFamily="34" charset="0"/>
                            <a:cs typeface="Times New Roman" panose="02020603050405020304" pitchFamily="18" charset="0"/>
                          </a:rPr>
                          <m:t>o</m:t>
                        </m:r>
                      </m:sup>
                    </m:sSup>
                    <m:r>
                      <a:rPr lang="en-US" sz="2000" b="0" i="0" kern="10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2000" kern="100">
                    <a:effectLst/>
                    <a:latin typeface="+mn-lt"/>
                    <a:ea typeface="Calibri" panose="020F0502020204030204" pitchFamily="34" charset="0"/>
                    <a:cs typeface="Times New Roman" panose="02020603050405020304" pitchFamily="18" charset="0"/>
                  </a:rPr>
                  <a:t> </a:t>
                </a:r>
                <a14:m>
                  <m:oMath xmlns:m="http://schemas.openxmlformats.org/officeDocument/2006/math">
                    <m:r>
                      <m:rPr>
                        <m:sty m:val="p"/>
                      </m:rPr>
                      <a:rPr lang="fr-FR" sz="20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fr-FR" sz="2000" kern="100">
                    <a:effectLst/>
                    <a:latin typeface="+mn-lt"/>
                    <a:ea typeface="Calibri" panose="020F0502020204030204" pitchFamily="34" charset="0"/>
                    <a:cs typeface="Times New Roman" panose="02020603050405020304" pitchFamily="18" charset="0"/>
                  </a:rPr>
                  <a:t> là hình chữ nhật.</a:t>
                </a:r>
                <a:endParaRPr lang="en-US" sz="2000" kern="100">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2000" kern="100">
                    <a:effectLst/>
                    <a:latin typeface="+mn-lt"/>
                    <a:ea typeface="Calibri" panose="020F0502020204030204" pitchFamily="34" charset="0"/>
                    <a:cs typeface="Times New Roman" panose="02020603050405020304" pitchFamily="18" charset="0"/>
                  </a:rPr>
                  <a:t>Mà </a:t>
                </a:r>
                <a14:m>
                  <m:oMath xmlns:m="http://schemas.openxmlformats.org/officeDocument/2006/math">
                    <m:r>
                      <m:rPr>
                        <m:sty m:val="p"/>
                      </m:rPr>
                      <a:rPr lang="fr-FR" sz="2000" i="0" kern="100">
                        <a:effectLst/>
                        <a:latin typeface="Cambria Math" panose="02040503050406030204" pitchFamily="18" charset="0"/>
                        <a:ea typeface="Calibri" panose="020F0502020204030204" pitchFamily="34" charset="0"/>
                        <a:cs typeface="Times New Roman" panose="02020603050405020304" pitchFamily="18" charset="0"/>
                      </a:rPr>
                      <m:t>AD</m:t>
                    </m:r>
                    <m:r>
                      <a:rPr lang="fr-FR" sz="20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2000" i="0" kern="100">
                        <a:effectLst/>
                        <a:latin typeface="Cambria Math" panose="02040503050406030204" pitchFamily="18" charset="0"/>
                        <a:ea typeface="Calibri" panose="020F0502020204030204" pitchFamily="34" charset="0"/>
                        <a:cs typeface="Times New Roman" panose="02020603050405020304" pitchFamily="18" charset="0"/>
                      </a:rPr>
                      <m:t>AB</m:t>
                    </m:r>
                  </m:oMath>
                </a14:m>
                <a:r>
                  <a:rPr lang="fr-FR" sz="2000" kern="100">
                    <a:effectLst/>
                    <a:latin typeface="+mn-lt"/>
                    <a:ea typeface="Calibri" panose="020F0502020204030204" pitchFamily="34" charset="0"/>
                    <a:cs typeface="Times New Roman" panose="02020603050405020304" pitchFamily="18" charset="0"/>
                  </a:rPr>
                  <a:t> (do </a:t>
                </a:r>
                <a14:m>
                  <m:oMath xmlns:m="http://schemas.openxmlformats.org/officeDocument/2006/math">
                    <m:r>
                      <m:rPr>
                        <m:sty m:val="p"/>
                      </m:rPr>
                      <a:rPr lang="fr-FR" sz="20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fr-FR" sz="2000" kern="100">
                    <a:effectLst/>
                    <a:latin typeface="+mn-lt"/>
                    <a:ea typeface="Calibri" panose="020F0502020204030204" pitchFamily="34" charset="0"/>
                    <a:cs typeface="Times New Roman" panose="02020603050405020304" pitchFamily="18" charset="0"/>
                  </a:rPr>
                  <a:t> là hình thoi) </a:t>
                </a:r>
              </a:p>
              <a:p>
                <a:pPr algn="just">
                  <a:lnSpc>
                    <a:spcPct val="150000"/>
                  </a:lnSpc>
                  <a:spcBef>
                    <a:spcPts val="300"/>
                  </a:spcBef>
                  <a:spcAft>
                    <a:spcPts val="300"/>
                  </a:spcAft>
                </a:pPr>
                <a14:m>
                  <m:oMath xmlns:m="http://schemas.openxmlformats.org/officeDocument/2006/math">
                    <m:r>
                      <a:rPr lang="en-US" sz="2000" kern="100">
                        <a:latin typeface="Cambria Math" panose="02040503050406030204" pitchFamily="18" charset="0"/>
                        <a:ea typeface="Calibri" panose="020F0502020204030204" pitchFamily="34" charset="0"/>
                        <a:cs typeface="Times New Roman" panose="02020603050405020304" pitchFamily="18" charset="0"/>
                      </a:rPr>
                      <m:t>⇒</m:t>
                    </m:r>
                  </m:oMath>
                </a14:m>
                <a:r>
                  <a:rPr lang="fr-FR" sz="2000" kern="100">
                    <a:effectLst/>
                    <a:latin typeface="+mn-lt"/>
                    <a:ea typeface="Calibri" panose="020F0502020204030204" pitchFamily="34" charset="0"/>
                    <a:cs typeface="Times New Roman" panose="02020603050405020304" pitchFamily="18" charset="0"/>
                  </a:rPr>
                  <a:t> </a:t>
                </a:r>
                <a14:m>
                  <m:oMath xmlns:m="http://schemas.openxmlformats.org/officeDocument/2006/math">
                    <m:r>
                      <m:rPr>
                        <m:sty m:val="p"/>
                      </m:rPr>
                      <a:rPr lang="fr-FR" sz="20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fr-FR" sz="2000" kern="100">
                    <a:effectLst/>
                    <a:latin typeface="+mn-lt"/>
                    <a:ea typeface="Calibri" panose="020F0502020204030204" pitchFamily="34" charset="0"/>
                    <a:cs typeface="Times New Roman" panose="02020603050405020304" pitchFamily="18" charset="0"/>
                  </a:rPr>
                  <a:t> là hình vuông.</a:t>
                </a:r>
                <a:endParaRPr lang="en-US" sz="2000" kern="100">
                  <a:latin typeface="+mn-lt"/>
                  <a:ea typeface="Calibri" panose="020F050202020403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514834" y="1509179"/>
                <a:ext cx="4105688" cy="3108672"/>
              </a:xfrm>
              <a:prstGeom prst="rect">
                <a:avLst/>
              </a:prstGeom>
              <a:blipFill>
                <a:blip r:embed="rId6"/>
                <a:stretch>
                  <a:fillRect l="-1634" r="-1486" b="-784"/>
                </a:stretch>
              </a:blipFill>
            </p:spPr>
            <p:txBody>
              <a:bodyPr/>
              <a:lstStyle/>
              <a:p>
                <a:r>
                  <a:rPr lang="en-US">
                    <a:noFill/>
                  </a:rPr>
                  <a:t> </a:t>
                </a:r>
              </a:p>
            </p:txBody>
          </p:sp>
        </mc:Fallback>
      </mc:AlternateContent>
      <p:grpSp>
        <p:nvGrpSpPr>
          <p:cNvPr id="16" name="Group 15"/>
          <p:cNvGrpSpPr/>
          <p:nvPr/>
        </p:nvGrpSpPr>
        <p:grpSpPr>
          <a:xfrm>
            <a:off x="634686" y="2260928"/>
            <a:ext cx="2394434" cy="1971604"/>
            <a:chOff x="634686" y="2260928"/>
            <a:chExt cx="2394434" cy="1971604"/>
          </a:xfrm>
        </p:grpSpPr>
        <p:sp>
          <p:nvSpPr>
            <p:cNvPr id="5" name="Rectangle 4"/>
            <p:cNvSpPr/>
            <p:nvPr/>
          </p:nvSpPr>
          <p:spPr>
            <a:xfrm>
              <a:off x="989151" y="2533205"/>
              <a:ext cx="1644409" cy="150418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6207" y="2260928"/>
              <a:ext cx="356188" cy="400110"/>
            </a:xfrm>
            <a:prstGeom prst="rect">
              <a:avLst/>
            </a:prstGeom>
          </p:spPr>
          <p:txBody>
            <a:bodyPr wrap="none">
              <a:spAutoFit/>
            </a:bodyPr>
            <a:lstStyle/>
            <a:p>
              <a:r>
                <a:rPr lang="en-US" sz="2000">
                  <a:latin typeface="Open Sans"/>
                </a:rPr>
                <a:t>A</a:t>
              </a:r>
              <a:endParaRPr lang="en-US"/>
            </a:p>
          </p:txBody>
        </p:sp>
        <p:sp>
          <p:nvSpPr>
            <p:cNvPr id="12" name="Rectangle 11"/>
            <p:cNvSpPr/>
            <p:nvPr/>
          </p:nvSpPr>
          <p:spPr>
            <a:xfrm>
              <a:off x="2672932" y="2260928"/>
              <a:ext cx="356188" cy="400110"/>
            </a:xfrm>
            <a:prstGeom prst="rect">
              <a:avLst/>
            </a:prstGeom>
          </p:spPr>
          <p:txBody>
            <a:bodyPr wrap="none">
              <a:spAutoFit/>
            </a:bodyPr>
            <a:lstStyle/>
            <a:p>
              <a:r>
                <a:rPr lang="en-US" sz="2000">
                  <a:latin typeface="Open Sans"/>
                </a:rPr>
                <a:t>B</a:t>
              </a:r>
              <a:endParaRPr lang="en-US"/>
            </a:p>
          </p:txBody>
        </p:sp>
        <p:sp>
          <p:nvSpPr>
            <p:cNvPr id="13" name="Rectangle 12"/>
            <p:cNvSpPr/>
            <p:nvPr/>
          </p:nvSpPr>
          <p:spPr>
            <a:xfrm>
              <a:off x="2637597" y="3833110"/>
              <a:ext cx="285821" cy="399422"/>
            </a:xfrm>
            <a:prstGeom prst="rect">
              <a:avLst/>
            </a:prstGeom>
          </p:spPr>
          <p:txBody>
            <a:bodyPr wrap="square">
              <a:spAutoFit/>
            </a:bodyPr>
            <a:lstStyle/>
            <a:p>
              <a:r>
                <a:rPr lang="en-US" sz="2000">
                  <a:latin typeface="Open Sans"/>
                </a:rPr>
                <a:t>C</a:t>
              </a:r>
              <a:endParaRPr lang="en-US"/>
            </a:p>
          </p:txBody>
        </p:sp>
        <p:sp>
          <p:nvSpPr>
            <p:cNvPr id="14" name="Rectangle 13"/>
            <p:cNvSpPr/>
            <p:nvPr/>
          </p:nvSpPr>
          <p:spPr>
            <a:xfrm>
              <a:off x="634686" y="3833110"/>
              <a:ext cx="285821" cy="399422"/>
            </a:xfrm>
            <a:prstGeom prst="rect">
              <a:avLst/>
            </a:prstGeom>
          </p:spPr>
          <p:txBody>
            <a:bodyPr wrap="square">
              <a:spAutoFit/>
            </a:bodyPr>
            <a:lstStyle/>
            <a:p>
              <a:r>
                <a:rPr lang="en-US" sz="2000">
                  <a:latin typeface="Open Sans"/>
                </a:rPr>
                <a:t>D</a:t>
              </a:r>
              <a:endParaRPr lang="en-US"/>
            </a:p>
          </p:txBody>
        </p:sp>
        <p:sp>
          <p:nvSpPr>
            <p:cNvPr id="8" name="Rectangle 7"/>
            <p:cNvSpPr/>
            <p:nvPr/>
          </p:nvSpPr>
          <p:spPr>
            <a:xfrm>
              <a:off x="984515" y="2533205"/>
              <a:ext cx="204205" cy="20999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788527" y="2423160"/>
              <a:ext cx="12841" cy="21959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75686" y="3915373"/>
              <a:ext cx="12841" cy="21959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05812" y="3262992"/>
              <a:ext cx="180805" cy="2230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552796" y="3241362"/>
              <a:ext cx="180805" cy="2230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943101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fade">
                                      <p:cBhvr>
                                        <p:cTn id="34" dur="500"/>
                                        <p:tgtEl>
                                          <p:spTgt spid="2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animEffect transition="in" filter="wipe(left)">
                                      <p:cBhvr>
                                        <p:cTn id="39" dur="500"/>
                                        <p:tgtEl>
                                          <p:spTgt spid="2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5">
                                            <p:txEl>
                                              <p:pRg st="2" end="2"/>
                                            </p:txEl>
                                          </p:spTgt>
                                        </p:tgtEl>
                                        <p:attrNameLst>
                                          <p:attrName>style.visibility</p:attrName>
                                        </p:attrNameLst>
                                      </p:cBhvr>
                                      <p:to>
                                        <p:strVal val="visible"/>
                                      </p:to>
                                    </p:set>
                                    <p:animEffect transition="in" filter="wipe(down)">
                                      <p:cBhvr>
                                        <p:cTn id="44" dur="500"/>
                                        <p:tgtEl>
                                          <p:spTgt spid="2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5">
                                            <p:txEl>
                                              <p:pRg st="3" end="3"/>
                                            </p:txEl>
                                          </p:spTgt>
                                        </p:tgtEl>
                                        <p:attrNameLst>
                                          <p:attrName>style.visibility</p:attrName>
                                        </p:attrNameLst>
                                      </p:cBhvr>
                                      <p:to>
                                        <p:strVal val="visible"/>
                                      </p:to>
                                    </p:set>
                                    <p:animEffect transition="in" filter="randombar(horizontal)">
                                      <p:cBhvr>
                                        <p:cTn id="49"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85658" y="122984"/>
            <a:ext cx="8788445" cy="1376980"/>
          </a:xfrm>
          <a:prstGeom prst="rect">
            <a:avLst/>
          </a:prstGeom>
        </p:spPr>
        <p:txBody>
          <a:bodyPr wrap="square">
            <a:spAutoFit/>
          </a:bodyPr>
          <a:lstStyle/>
          <a:p>
            <a:pPr lvl="0" algn="just" defTabSz="457200">
              <a:lnSpc>
                <a:spcPct val="150000"/>
              </a:lnSpc>
              <a:buClrTx/>
              <a:tabLst>
                <a:tab pos="180023" algn="l"/>
                <a:tab pos="360045" algn="l"/>
              </a:tabLst>
              <a:defRPr/>
            </a:pPr>
            <a:r>
              <a:rPr kumimoji="0" lang="nl-NL" sz="2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3 (SGK – tr119)</a:t>
            </a:r>
            <a:r>
              <a:rPr kumimoji="0" lang="en-US" sz="20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900">
                <a:latin typeface="Arial" panose="020B0604020202020204" pitchFamily="34" charset="0"/>
              </a:rPr>
              <a:t>Cho tam giác ABC vuông tại A có đường phân giác AD. Gọi H, K lần lượt là hình chiếu của D trên AB, AC. Chứng minh tứ giác AHDK là hình vuông.</a:t>
            </a:r>
          </a:p>
        </p:txBody>
      </p:sp>
      <mc:AlternateContent xmlns:mc="http://schemas.openxmlformats.org/markup-compatibility/2006" xmlns:a14="http://schemas.microsoft.com/office/drawing/2010/main">
        <mc:Choice Requires="a14">
          <p:sp>
            <p:nvSpPr>
              <p:cNvPr id="3" name="Rectangle 2"/>
              <p:cNvSpPr/>
              <p:nvPr/>
            </p:nvSpPr>
            <p:spPr>
              <a:xfrm>
                <a:off x="3316607" y="1939356"/>
                <a:ext cx="5589649" cy="2842188"/>
              </a:xfrm>
              <a:prstGeom prst="rect">
                <a:avLst/>
              </a:prstGeom>
            </p:spPr>
            <p:txBody>
              <a:bodyPr wrap="square">
                <a:spAutoFit/>
              </a:bodyPr>
              <a:lstStyle/>
              <a:p>
                <a:pPr algn="just">
                  <a:lnSpc>
                    <a:spcPct val="150000"/>
                  </a:lnSpc>
                  <a:spcBef>
                    <a:spcPts val="100"/>
                  </a:spcBef>
                  <a:spcAft>
                    <a:spcPts val="100"/>
                  </a:spcAft>
                </a:pPr>
                <a:r>
                  <a:rPr lang="fr-FR" sz="1900" kern="100">
                    <a:latin typeface="+mn-lt"/>
                    <a:ea typeface="Times New Roman" panose="02020603050405020304" pitchFamily="18" charset="0"/>
                    <a:cs typeface="Times New Roman" panose="02020603050405020304" pitchFamily="18" charset="0"/>
                  </a:rPr>
                  <a:t>Do </a:t>
                </a:r>
                <a14:m>
                  <m:oMath xmlns:m="http://schemas.openxmlformats.org/officeDocument/2006/math">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H</m:t>
                    </m:r>
                    <m: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K</m:t>
                    </m:r>
                  </m:oMath>
                </a14:m>
                <a:r>
                  <a:rPr lang="fr-FR" sz="1900" kern="100">
                    <a:effectLst/>
                    <a:latin typeface="+mn-lt"/>
                    <a:ea typeface="Times New Roman" panose="02020603050405020304" pitchFamily="18" charset="0"/>
                    <a:cs typeface="Times New Roman" panose="02020603050405020304" pitchFamily="18" charset="0"/>
                  </a:rPr>
                  <a:t> lần lượt là hình chiếu của </a:t>
                </a:r>
                <a14:m>
                  <m:oMath xmlns:m="http://schemas.openxmlformats.org/officeDocument/2006/math">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fr-FR" sz="1900" kern="100">
                    <a:effectLst/>
                    <a:latin typeface="+mn-lt"/>
                    <a:ea typeface="Times New Roman" panose="02020603050405020304" pitchFamily="18" charset="0"/>
                    <a:cs typeface="Times New Roman" panose="02020603050405020304" pitchFamily="18" charset="0"/>
                  </a:rPr>
                  <a:t> trên </a:t>
                </a:r>
                <a14:m>
                  <m:oMath xmlns:m="http://schemas.openxmlformats.org/officeDocument/2006/math">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AB</m:t>
                    </m:r>
                    <m: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AC</m:t>
                    </m:r>
                  </m:oMath>
                </a14:m>
                <a:r>
                  <a:rPr lang="fr-FR" sz="1900" kern="100">
                    <a:effectLst/>
                    <a:latin typeface="+mn-lt"/>
                    <a:ea typeface="Times New Roman" panose="02020603050405020304" pitchFamily="18" charset="0"/>
                    <a:cs typeface="Times New Roman" panose="02020603050405020304" pitchFamily="18" charset="0"/>
                  </a:rPr>
                  <a:t> nên </a:t>
                </a:r>
                <a14:m>
                  <m:oMath xmlns:m="http://schemas.openxmlformats.org/officeDocument/2006/math">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DH</m:t>
                    </m:r>
                    <m: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AB</m:t>
                    </m:r>
                    <m: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900" kern="100">
                    <a:effectLst/>
                    <a:latin typeface="+mn-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DK</m:t>
                    </m:r>
                    <m: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AC</m:t>
                    </m:r>
                  </m:oMath>
                </a14:m>
                <a:endParaRPr lang="en-US" sz="1900" kern="1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fr-FR" sz="1900" kern="100">
                    <a:effectLst/>
                    <a:latin typeface="+mn-lt"/>
                    <a:ea typeface="Times New Roman" panose="02020603050405020304" pitchFamily="18" charset="0"/>
                    <a:cs typeface="Times New Roman" panose="02020603050405020304" pitchFamily="18" charset="0"/>
                  </a:rPr>
                  <a:t>Hay </a:t>
                </a:r>
                <a14:m>
                  <m:oMath xmlns:m="http://schemas.openxmlformats.org/officeDocument/2006/math">
                    <m:acc>
                      <m:accPr>
                        <m:chr m:val="̂"/>
                        <m:ctrlPr>
                          <a:rPr lang="en-US" sz="19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H</m:t>
                        </m:r>
                      </m:e>
                    </m:acc>
                    <m: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9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K</m:t>
                        </m:r>
                      </m:e>
                    </m:acc>
                    <m: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9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endParaRPr lang="en-US" sz="1900" kern="1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fr-FR" sz="1900" kern="100">
                    <a:effectLst/>
                    <a:latin typeface="+mn-lt"/>
                    <a:ea typeface="Times New Roman" panose="02020603050405020304" pitchFamily="18" charset="0"/>
                    <a:cs typeface="Times New Roman" panose="02020603050405020304" pitchFamily="18" charset="0"/>
                  </a:rPr>
                  <a:t>Tứ giác </a:t>
                </a:r>
                <a14:m>
                  <m:oMath xmlns:m="http://schemas.openxmlformats.org/officeDocument/2006/math">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AHDK</m:t>
                    </m:r>
                  </m:oMath>
                </a14:m>
                <a:r>
                  <a:rPr lang="fr-FR" sz="1900" kern="100">
                    <a:effectLst/>
                    <a:latin typeface="+mn-lt"/>
                    <a:ea typeface="Times New Roman" panose="02020603050405020304" pitchFamily="18" charset="0"/>
                    <a:cs typeface="Times New Roman" panose="02020603050405020304" pitchFamily="18" charset="0"/>
                  </a:rPr>
                  <a:t> có : </a:t>
                </a:r>
                <a14:m>
                  <m:oMath xmlns:m="http://schemas.openxmlformats.org/officeDocument/2006/math">
                    <m:acc>
                      <m:accPr>
                        <m:chr m:val="̂"/>
                        <m:ctrlPr>
                          <a:rPr lang="en-US" sz="19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A</m:t>
                        </m:r>
                      </m:e>
                    </m:acc>
                    <m: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9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H</m:t>
                        </m:r>
                      </m:e>
                    </m:acc>
                    <m: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9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K</m:t>
                        </m:r>
                      </m:e>
                    </m:acc>
                    <m: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9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fr-FR" sz="1900" kern="100">
                    <a:effectLst/>
                    <a:latin typeface="+mn-lt"/>
                    <a:ea typeface="Times New Roman" panose="02020603050405020304" pitchFamily="18" charset="0"/>
                    <a:cs typeface="Times New Roman" panose="02020603050405020304" pitchFamily="18" charset="0"/>
                  </a:rPr>
                  <a:t> </a:t>
                </a:r>
              </a:p>
              <a:p>
                <a:pPr algn="just">
                  <a:lnSpc>
                    <a:spcPct val="150000"/>
                  </a:lnSpc>
                  <a:spcBef>
                    <a:spcPts val="100"/>
                  </a:spcBef>
                  <a:spcAft>
                    <a:spcPts val="100"/>
                  </a:spcAft>
                </a:pPr>
                <a14:m>
                  <m:oMath xmlns:m="http://schemas.openxmlformats.org/officeDocument/2006/math">
                    <m:r>
                      <a:rPr lang="en-US" sz="1900" b="0" i="0" kern="10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AHDK</m:t>
                    </m:r>
                  </m:oMath>
                </a14:m>
                <a:r>
                  <a:rPr lang="fr-FR" sz="1900" kern="100">
                    <a:effectLst/>
                    <a:latin typeface="+mn-lt"/>
                    <a:ea typeface="Times New Roman" panose="02020603050405020304" pitchFamily="18" charset="0"/>
                    <a:cs typeface="Times New Roman" panose="02020603050405020304" pitchFamily="18" charset="0"/>
                  </a:rPr>
                  <a:t> là hình chữ nhật.</a:t>
                </a:r>
                <a:endParaRPr lang="en-US" sz="1900" kern="1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fr-FR" sz="1900" kern="100">
                    <a:effectLst/>
                    <a:latin typeface="+mn-lt"/>
                    <a:ea typeface="Times New Roman" panose="02020603050405020304" pitchFamily="18" charset="0"/>
                    <a:cs typeface="Times New Roman" panose="02020603050405020304" pitchFamily="18" charset="0"/>
                  </a:rPr>
                  <a:t>Mà </a:t>
                </a:r>
                <a14:m>
                  <m:oMath xmlns:m="http://schemas.openxmlformats.org/officeDocument/2006/math">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AD</m:t>
                    </m:r>
                  </m:oMath>
                </a14:m>
                <a:r>
                  <a:rPr lang="fr-FR" sz="1900" kern="100">
                    <a:effectLst/>
                    <a:latin typeface="+mn-lt"/>
                    <a:ea typeface="Times New Roman" panose="02020603050405020304" pitchFamily="18" charset="0"/>
                    <a:cs typeface="Times New Roman" panose="02020603050405020304" pitchFamily="18" charset="0"/>
                  </a:rPr>
                  <a:t> là phân giác </a:t>
                </a:r>
                <a14:m>
                  <m:oMath xmlns:m="http://schemas.openxmlformats.org/officeDocument/2006/math">
                    <m:acc>
                      <m:accPr>
                        <m:chr m:val="̂"/>
                        <m:ctrlPr>
                          <a:rPr lang="en-US" sz="19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HAK</m:t>
                        </m:r>
                      </m:e>
                    </m:acc>
                  </m:oMath>
                </a14:m>
                <a:r>
                  <a:rPr lang="fr-FR" sz="1900" kern="100">
                    <a:effectLst/>
                    <a:latin typeface="+mn-lt"/>
                    <a:ea typeface="Times New Roman" panose="02020603050405020304" pitchFamily="18" charset="0"/>
                    <a:cs typeface="Times New Roman" panose="02020603050405020304" pitchFamily="18" charset="0"/>
                  </a:rPr>
                  <a:t> nên </a:t>
                </a:r>
                <a14:m>
                  <m:oMath xmlns:m="http://schemas.openxmlformats.org/officeDocument/2006/math">
                    <m:r>
                      <m:rPr>
                        <m:sty m:val="p"/>
                      </m:rPr>
                      <a:rPr lang="fr-FR" sz="1900" i="0" kern="100">
                        <a:effectLst/>
                        <a:latin typeface="Cambria Math" panose="02040503050406030204" pitchFamily="18" charset="0"/>
                        <a:ea typeface="Times New Roman" panose="02020603050405020304" pitchFamily="18" charset="0"/>
                        <a:cs typeface="Times New Roman" panose="02020603050405020304" pitchFamily="18" charset="0"/>
                      </a:rPr>
                      <m:t>AHDK</m:t>
                    </m:r>
                  </m:oMath>
                </a14:m>
                <a:r>
                  <a:rPr lang="fr-FR" sz="1900" kern="100">
                    <a:effectLst/>
                    <a:latin typeface="+mn-lt"/>
                    <a:ea typeface="Times New Roman" panose="02020603050405020304" pitchFamily="18" charset="0"/>
                    <a:cs typeface="Times New Roman" panose="02020603050405020304" pitchFamily="18" charset="0"/>
                  </a:rPr>
                  <a:t> là hình vuông.</a:t>
                </a:r>
                <a:endParaRPr lang="en-US" sz="1900" kern="100">
                  <a:latin typeface="+mn-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16607" y="1939356"/>
                <a:ext cx="5589649" cy="2842188"/>
              </a:xfrm>
              <a:prstGeom prst="rect">
                <a:avLst/>
              </a:prstGeom>
              <a:blipFill>
                <a:blip r:embed="rId2"/>
                <a:stretch>
                  <a:fillRect l="-981" r="-218" b="-1502"/>
                </a:stretch>
              </a:blipFill>
            </p:spPr>
            <p:txBody>
              <a:bodyPr/>
              <a:lstStyle/>
              <a:p>
                <a:r>
                  <a:rPr lang="en-US">
                    <a:noFill/>
                  </a:rPr>
                  <a:t> </a:t>
                </a:r>
              </a:p>
            </p:txBody>
          </p:sp>
        </mc:Fallback>
      </mc:AlternateContent>
      <p:sp>
        <p:nvSpPr>
          <p:cNvPr id="11" name="Rectangle 10"/>
          <p:cNvSpPr/>
          <p:nvPr/>
        </p:nvSpPr>
        <p:spPr>
          <a:xfrm>
            <a:off x="3316607" y="1466986"/>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2" name="Picture 11"/>
          <p:cNvPicPr>
            <a:picLocks noChangeAspect="1"/>
          </p:cNvPicPr>
          <p:nvPr/>
        </p:nvPicPr>
        <p:blipFill>
          <a:blip r:embed="rId3"/>
          <a:stretch>
            <a:fillRect/>
          </a:stretch>
        </p:blipFill>
        <p:spPr>
          <a:xfrm flipH="1">
            <a:off x="162468" y="4379981"/>
            <a:ext cx="528470" cy="56652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468" y="2185164"/>
            <a:ext cx="3015916" cy="2007108"/>
          </a:xfrm>
          <a:prstGeom prst="rect">
            <a:avLst/>
          </a:prstGeom>
        </p:spPr>
      </p:pic>
    </p:spTree>
    <p:extLst>
      <p:ext uri="{BB962C8B-B14F-4D97-AF65-F5344CB8AC3E}">
        <p14:creationId xmlns:p14="http://schemas.microsoft.com/office/powerpoint/2010/main" val="29031394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left)">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7" name="Google Shape;237;p24"/>
          <p:cNvGrpSpPr/>
          <p:nvPr/>
        </p:nvGrpSpPr>
        <p:grpSpPr>
          <a:xfrm>
            <a:off x="1155078" y="1332588"/>
            <a:ext cx="801247" cy="753007"/>
            <a:chOff x="1966500" y="1018650"/>
            <a:chExt cx="1422050" cy="1422000"/>
          </a:xfrm>
        </p:grpSpPr>
        <p:sp>
          <p:nvSpPr>
            <p:cNvPr id="238"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239"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241" name="Google Shape;241;p24"/>
          <p:cNvSpPr txBox="1">
            <a:spLocks noGrp="1"/>
          </p:cNvSpPr>
          <p:nvPr>
            <p:ph type="title"/>
          </p:nvPr>
        </p:nvSpPr>
        <p:spPr>
          <a:xfrm>
            <a:off x="1297433" y="1439916"/>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mn-lt"/>
              </a:rPr>
              <a:t>01</a:t>
            </a:r>
            <a:endParaRPr sz="2500" dirty="0">
              <a:latin typeface="+mn-lt"/>
            </a:endParaRPr>
          </a:p>
        </p:txBody>
      </p:sp>
      <p:sp>
        <p:nvSpPr>
          <p:cNvPr id="242" name="Google Shape;242;p24"/>
          <p:cNvSpPr txBox="1">
            <a:spLocks noGrp="1"/>
          </p:cNvSpPr>
          <p:nvPr>
            <p:ph type="subTitle" idx="1"/>
          </p:nvPr>
        </p:nvSpPr>
        <p:spPr>
          <a:xfrm>
            <a:off x="2108730" y="1436818"/>
            <a:ext cx="4618500" cy="498000"/>
          </a:xfrm>
          <a:prstGeom prst="rect">
            <a:avLst/>
          </a:prstGeom>
        </p:spPr>
        <p:txBody>
          <a:bodyPr spcFirstLastPara="1" wrap="square" lIns="91425" tIns="91425" rIns="91425" bIns="91425" anchor="ctr" anchorCtr="0">
            <a:noAutofit/>
          </a:bodyPr>
          <a:lstStyle/>
          <a:p>
            <a:pPr marL="0" lvl="0" indent="0"/>
            <a:r>
              <a:rPr lang="en-US" sz="2500">
                <a:latin typeface="+mn-lt"/>
              </a:rPr>
              <a:t>ĐỊNH NGHĨA</a:t>
            </a:r>
            <a:endParaRPr sz="2500" dirty="0">
              <a:latin typeface="+mn-lt"/>
            </a:endParaRPr>
          </a:p>
        </p:txBody>
      </p:sp>
      <p:sp>
        <p:nvSpPr>
          <p:cNvPr id="244" name="Google Shape;244;p24"/>
          <p:cNvSpPr txBox="1">
            <a:spLocks noGrp="1"/>
          </p:cNvSpPr>
          <p:nvPr>
            <p:ph type="subTitle" idx="4"/>
          </p:nvPr>
        </p:nvSpPr>
        <p:spPr>
          <a:xfrm>
            <a:off x="2108002" y="2525834"/>
            <a:ext cx="4618500" cy="498000"/>
          </a:xfrm>
          <a:prstGeom prst="rect">
            <a:avLst/>
          </a:prstGeom>
        </p:spPr>
        <p:txBody>
          <a:bodyPr spcFirstLastPara="1" wrap="square" lIns="91425" tIns="91425" rIns="91425" bIns="91425" anchor="ctr" anchorCtr="0">
            <a:noAutofit/>
          </a:bodyPr>
          <a:lstStyle/>
          <a:p>
            <a:pPr marL="0" lvl="0" indent="0"/>
            <a:r>
              <a:rPr lang="en-US" sz="2500">
                <a:latin typeface="+mn-lt"/>
              </a:rPr>
              <a:t>TÍNH CHẤT</a:t>
            </a:r>
            <a:endParaRPr sz="2500" dirty="0">
              <a:latin typeface="+mn-lt"/>
            </a:endParaRPr>
          </a:p>
        </p:txBody>
      </p:sp>
      <p:grpSp>
        <p:nvGrpSpPr>
          <p:cNvPr id="247" name="Google Shape;247;p24"/>
          <p:cNvGrpSpPr/>
          <p:nvPr/>
        </p:nvGrpSpPr>
        <p:grpSpPr>
          <a:xfrm rot="8854967">
            <a:off x="161241" y="4003359"/>
            <a:ext cx="582671" cy="930596"/>
            <a:chOff x="824413" y="1506275"/>
            <a:chExt cx="218800" cy="349450"/>
          </a:xfrm>
        </p:grpSpPr>
        <p:sp>
          <p:nvSpPr>
            <p:cNvPr id="248" name="Google Shape;248;p24"/>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4"/>
          <p:cNvGrpSpPr/>
          <p:nvPr/>
        </p:nvGrpSpPr>
        <p:grpSpPr>
          <a:xfrm rot="-899976">
            <a:off x="8081725" y="2650444"/>
            <a:ext cx="1256238" cy="1345180"/>
            <a:chOff x="863425" y="2507500"/>
            <a:chExt cx="471750" cy="505150"/>
          </a:xfrm>
        </p:grpSpPr>
        <p:sp>
          <p:nvSpPr>
            <p:cNvPr id="256" name="Google Shape;256;p24"/>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4"/>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4"/>
          <p:cNvGrpSpPr/>
          <p:nvPr/>
        </p:nvGrpSpPr>
        <p:grpSpPr>
          <a:xfrm>
            <a:off x="7036031" y="4045921"/>
            <a:ext cx="1185323" cy="1342235"/>
            <a:chOff x="443025" y="893050"/>
            <a:chExt cx="445125" cy="504050"/>
          </a:xfrm>
        </p:grpSpPr>
        <p:sp>
          <p:nvSpPr>
            <p:cNvPr id="268" name="Google Shape;268;p24"/>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24"/>
          <p:cNvSpPr/>
          <p:nvPr/>
        </p:nvSpPr>
        <p:spPr>
          <a:xfrm>
            <a:off x="7737635" y="880381"/>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Title 2"/>
          <p:cNvSpPr>
            <a:spLocks noGrp="1"/>
          </p:cNvSpPr>
          <p:nvPr>
            <p:ph type="title"/>
          </p:nvPr>
        </p:nvSpPr>
        <p:spPr>
          <a:xfrm>
            <a:off x="482018" y="443979"/>
            <a:ext cx="4412032" cy="375900"/>
          </a:xfrm>
        </p:spPr>
        <p:txBody>
          <a:bodyPr/>
          <a:lstStyle/>
          <a:p>
            <a:r>
              <a:rPr lang="en-US" sz="3200" dirty="0">
                <a:solidFill>
                  <a:schemeClr val="bg1">
                    <a:lumMod val="50000"/>
                  </a:schemeClr>
                </a:solidFill>
                <a:latin typeface="+mn-lt"/>
              </a:rPr>
              <a:t>NỘI DUNG BÀI HỌC</a:t>
            </a:r>
            <a:endParaRPr lang="en-US" sz="3200" b="1" dirty="0">
              <a:solidFill>
                <a:schemeClr val="bg1">
                  <a:lumMod val="50000"/>
                </a:schemeClr>
              </a:solidFill>
              <a:latin typeface="+mn-lt"/>
            </a:endParaRPr>
          </a:p>
        </p:txBody>
      </p:sp>
      <p:grpSp>
        <p:nvGrpSpPr>
          <p:cNvPr id="54" name="Google Shape;237;p24"/>
          <p:cNvGrpSpPr/>
          <p:nvPr/>
        </p:nvGrpSpPr>
        <p:grpSpPr>
          <a:xfrm>
            <a:off x="1155078" y="2402604"/>
            <a:ext cx="801247" cy="753007"/>
            <a:chOff x="1966500" y="1018650"/>
            <a:chExt cx="1422050" cy="1422000"/>
          </a:xfrm>
        </p:grpSpPr>
        <p:sp>
          <p:nvSpPr>
            <p:cNvPr id="55"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56"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57" name="Google Shape;241;p24"/>
          <p:cNvSpPr txBox="1">
            <a:spLocks noGrp="1"/>
          </p:cNvSpPr>
          <p:nvPr>
            <p:ph type="title"/>
          </p:nvPr>
        </p:nvSpPr>
        <p:spPr>
          <a:xfrm>
            <a:off x="1297433" y="2501981"/>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mn-lt"/>
              </a:rPr>
              <a:t>02</a:t>
            </a:r>
            <a:endParaRPr sz="2500" dirty="0">
              <a:latin typeface="+mn-lt"/>
            </a:endParaRPr>
          </a:p>
        </p:txBody>
      </p:sp>
      <p:sp>
        <p:nvSpPr>
          <p:cNvPr id="43" name="Google Shape;244;p24"/>
          <p:cNvSpPr txBox="1">
            <a:spLocks noGrp="1"/>
          </p:cNvSpPr>
          <p:nvPr>
            <p:ph type="subTitle" idx="4"/>
          </p:nvPr>
        </p:nvSpPr>
        <p:spPr>
          <a:xfrm>
            <a:off x="2150965" y="3598948"/>
            <a:ext cx="4618500" cy="498000"/>
          </a:xfrm>
          <a:prstGeom prst="rect">
            <a:avLst/>
          </a:prstGeom>
        </p:spPr>
        <p:txBody>
          <a:bodyPr spcFirstLastPara="1" wrap="square" lIns="91425" tIns="91425" rIns="91425" bIns="91425" anchor="ctr" anchorCtr="0">
            <a:noAutofit/>
          </a:bodyPr>
          <a:lstStyle/>
          <a:p>
            <a:pPr marL="0" lvl="0" indent="0"/>
            <a:r>
              <a:rPr lang="en-US" sz="2500">
                <a:latin typeface="+mn-lt"/>
              </a:rPr>
              <a:t>DẤU HIỆU NHẬN BIẾT</a:t>
            </a:r>
            <a:endParaRPr sz="2500" dirty="0">
              <a:latin typeface="+mn-lt"/>
            </a:endParaRPr>
          </a:p>
        </p:txBody>
      </p:sp>
      <p:grpSp>
        <p:nvGrpSpPr>
          <p:cNvPr id="44" name="Google Shape;237;p24"/>
          <p:cNvGrpSpPr/>
          <p:nvPr/>
        </p:nvGrpSpPr>
        <p:grpSpPr>
          <a:xfrm>
            <a:off x="1198041" y="3507522"/>
            <a:ext cx="801247" cy="753007"/>
            <a:chOff x="1966500" y="1018650"/>
            <a:chExt cx="1422050" cy="1422000"/>
          </a:xfrm>
        </p:grpSpPr>
        <p:sp>
          <p:nvSpPr>
            <p:cNvPr id="45"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46"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47" name="Google Shape;241;p24"/>
          <p:cNvSpPr txBox="1">
            <a:spLocks noGrp="1"/>
          </p:cNvSpPr>
          <p:nvPr>
            <p:ph type="title"/>
          </p:nvPr>
        </p:nvSpPr>
        <p:spPr>
          <a:xfrm>
            <a:off x="1336732" y="3618045"/>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mn-lt"/>
              </a:rPr>
              <a:t>03</a:t>
            </a:r>
            <a:endParaRPr sz="25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wipe(down)">
                                      <p:cBhvr>
                                        <p:cTn id="11" dur="500"/>
                                        <p:tgtEl>
                                          <p:spTgt spid="24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42">
                                            <p:txEl>
                                              <p:pRg st="0" end="0"/>
                                            </p:txEl>
                                          </p:spTgt>
                                        </p:tgtEl>
                                        <p:attrNameLst>
                                          <p:attrName>style.visibility</p:attrName>
                                        </p:attrNameLst>
                                      </p:cBhvr>
                                      <p:to>
                                        <p:strVal val="visible"/>
                                      </p:to>
                                    </p:set>
                                    <p:animEffect transition="in" filter="wipe(down)">
                                      <p:cBhvr>
                                        <p:cTn id="14" dur="500"/>
                                        <p:tgtEl>
                                          <p:spTgt spid="242">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37"/>
                                        </p:tgtEl>
                                        <p:attrNameLst>
                                          <p:attrName>style.visibility</p:attrName>
                                        </p:attrNameLst>
                                      </p:cBhvr>
                                      <p:to>
                                        <p:strVal val="visible"/>
                                      </p:to>
                                    </p:set>
                                    <p:animEffect transition="in" filter="wipe(down)">
                                      <p:cBhvr>
                                        <p:cTn id="17" dur="500"/>
                                        <p:tgtEl>
                                          <p:spTgt spid="23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4">
                                            <p:txEl>
                                              <p:pRg st="0" end="0"/>
                                            </p:txEl>
                                          </p:spTgt>
                                        </p:tgtEl>
                                        <p:attrNameLst>
                                          <p:attrName>style.visibility</p:attrName>
                                        </p:attrNameLst>
                                      </p:cBhvr>
                                      <p:to>
                                        <p:strVal val="visible"/>
                                      </p:to>
                                    </p:set>
                                    <p:animEffect transition="in" filter="fade">
                                      <p:cBhvr>
                                        <p:cTn id="27" dur="500"/>
                                        <p:tgtEl>
                                          <p:spTgt spid="244">
                                            <p:txEl>
                                              <p:pRg st="0" end="0"/>
                                            </p:txEl>
                                          </p:spTgt>
                                        </p:tgtEl>
                                      </p:cBhvr>
                                    </p:animEffect>
                                  </p:childTnLst>
                                </p:cTn>
                              </p:par>
                            </p:childTnLst>
                          </p:cTn>
                        </p:par>
                        <p:par>
                          <p:cTn id="28" fill="hold">
                            <p:stCondLst>
                              <p:cond delay="1500"/>
                            </p:stCondLst>
                            <p:childTnLst>
                              <p:par>
                                <p:cTn id="29" presetID="14" presetClass="entr" presetSubtype="1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randombar(horizontal)">
                                      <p:cBhvr>
                                        <p:cTn id="31" dur="500"/>
                                        <p:tgtEl>
                                          <p:spTgt spid="4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34" dur="500"/>
                                        <p:tgtEl>
                                          <p:spTgt spid="43">
                                            <p:txEl>
                                              <p:pRg st="0" end="0"/>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randombar(horizontal)">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42" grpId="0" build="p"/>
      <p:bldP spid="244" grpId="0" build="p"/>
      <p:bldP spid="50" grpId="0"/>
      <p:bldP spid="57" grpId="0"/>
      <p:bldP spid="43" grpId="0" build="p"/>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420644" y="67792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6000">
                <a:latin typeface="+mn-lt"/>
              </a:rPr>
              <a:t>VẬN DỤNG</a:t>
            </a:r>
            <a:endParaRPr sz="6000">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26833" y="3330198"/>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8823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35" y="2461011"/>
            <a:ext cx="9109140" cy="2360398"/>
          </a:xfrm>
          <a:prstGeom prst="rect">
            <a:avLst/>
          </a:prstGeom>
        </p:spPr>
      </p:pic>
      <p:sp>
        <p:nvSpPr>
          <p:cNvPr id="13" name="Rectangle 12"/>
          <p:cNvSpPr/>
          <p:nvPr/>
        </p:nvSpPr>
        <p:spPr>
          <a:xfrm>
            <a:off x="-210312" y="4773168"/>
            <a:ext cx="9509760" cy="598802"/>
          </a:xfrm>
          <a:prstGeom prst="rect">
            <a:avLst/>
          </a:prstGeom>
          <a:solidFill>
            <a:srgbClr val="C7EBF0"/>
          </a:solidFill>
          <a:ln>
            <a:solidFill>
              <a:srgbClr val="C7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Rectangle 6"/>
              <p:cNvSpPr/>
              <p:nvPr/>
            </p:nvSpPr>
            <p:spPr>
              <a:xfrm>
                <a:off x="28225" y="70176"/>
                <a:ext cx="9032684" cy="1402435"/>
              </a:xfrm>
              <a:prstGeom prst="rect">
                <a:avLst/>
              </a:prstGeom>
            </p:spPr>
            <p:txBody>
              <a:bodyPr wrap="square">
                <a:spAutoFit/>
              </a:bodyPr>
              <a:lstStyle/>
              <a:p>
                <a:pPr lvl="0" algn="just" defTabSz="457200">
                  <a:lnSpc>
                    <a:spcPct val="150000"/>
                  </a:lnSpc>
                  <a:buClrTx/>
                  <a:tabLst>
                    <a:tab pos="180023" algn="l"/>
                    <a:tab pos="360045" algn="l"/>
                  </a:tabLst>
                  <a:defRPr/>
                </a:pPr>
                <a:r>
                  <a:rPr lang="nl-NL" sz="190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4 (SGK – tr119)</a:t>
                </a:r>
                <a:r>
                  <a:rPr lang="en-US" sz="1900" kern="1200">
                    <a:solidFill>
                      <a:srgbClr val="1F497D"/>
                    </a:solidFill>
                    <a:latin typeface="Arial" panose="020B0604020202020204" pitchFamily="34" charset="0"/>
                    <a:ea typeface="Calibri" panose="020F0502020204030204" pitchFamily="34" charset="0"/>
                    <a:cs typeface="Arial" panose="020B0604020202020204" pitchFamily="34" charset="0"/>
                  </a:rPr>
                  <a:t> </a:t>
                </a:r>
                <a:r>
                  <a:rPr lang="vi-VN" sz="1800">
                    <a:latin typeface="+mn-lt"/>
                  </a:rPr>
                  <a:t>Cho hai mảnh giấy, mỗi mảnh có dạng hình vuông với độ dài cạnh là 1 dm. Hãy trình bày cách cắt ghép hai mảnh giấy đó để được một hình vuông có độ dài cạnh là </a:t>
                </a:r>
                <a14:m>
                  <m:oMath xmlns:m="http://schemas.openxmlformats.org/officeDocument/2006/math">
                    <m:rad>
                      <m:radPr>
                        <m:degHide m:val="on"/>
                        <m:ctrlPr>
                          <a:rPr lang="vi-VN" sz="1800" i="1" smtClean="0">
                            <a:latin typeface="Cambria Math" panose="02040503050406030204" pitchFamily="18" charset="0"/>
                          </a:rPr>
                        </m:ctrlPr>
                      </m:radPr>
                      <m:deg/>
                      <m:e>
                        <m:r>
                          <a:rPr lang="en-US" sz="1800" b="0" i="1" smtClean="0">
                            <a:latin typeface="Cambria Math" panose="02040503050406030204" pitchFamily="18" charset="0"/>
                          </a:rPr>
                          <m:t>2</m:t>
                        </m:r>
                      </m:e>
                    </m:rad>
                  </m:oMath>
                </a14:m>
                <a:r>
                  <a:rPr lang="en-US" sz="1800">
                    <a:latin typeface="+mn-lt"/>
                  </a:rPr>
                  <a:t> </a:t>
                </a:r>
                <a:r>
                  <a:rPr lang="vi-VN" sz="1800">
                    <a:latin typeface="+mn-lt"/>
                  </a:rPr>
                  <a:t>dm.</a:t>
                </a:r>
                <a:endParaRPr lang="en-US" sz="1800">
                  <a:latin typeface="+mn-lt"/>
                </a:endParaRPr>
              </a:p>
            </p:txBody>
          </p:sp>
        </mc:Choice>
        <mc:Fallback xmlns="">
          <p:sp>
            <p:nvSpPr>
              <p:cNvPr id="7" name="Rectangle 6"/>
              <p:cNvSpPr>
                <a:spLocks noRot="1" noChangeAspect="1" noMove="1" noResize="1" noEditPoints="1" noAdjustHandles="1" noChangeArrowheads="1" noChangeShapeType="1" noTextEdit="1"/>
              </p:cNvSpPr>
              <p:nvPr/>
            </p:nvSpPr>
            <p:spPr>
              <a:xfrm>
                <a:off x="28225" y="70176"/>
                <a:ext cx="9032684" cy="1402435"/>
              </a:xfrm>
              <a:prstGeom prst="rect">
                <a:avLst/>
              </a:prstGeom>
              <a:blipFill>
                <a:blip r:embed="rId4"/>
                <a:stretch>
                  <a:fillRect l="-675" r="-608" b="-1739"/>
                </a:stretch>
              </a:blipFill>
            </p:spPr>
            <p:txBody>
              <a:bodyPr/>
              <a:lstStyle/>
              <a:p>
                <a:r>
                  <a:rPr lang="en-US">
                    <a:noFill/>
                  </a:rPr>
                  <a:t> </a:t>
                </a:r>
              </a:p>
            </p:txBody>
          </p:sp>
        </mc:Fallback>
      </mc:AlternateContent>
      <p:sp>
        <p:nvSpPr>
          <p:cNvPr id="6" name="Rectangle 5"/>
          <p:cNvSpPr/>
          <p:nvPr/>
        </p:nvSpPr>
        <p:spPr>
          <a:xfrm>
            <a:off x="4181326" y="1302861"/>
            <a:ext cx="726482"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28225" y="1708566"/>
            <a:ext cx="9032684" cy="948978"/>
          </a:xfrm>
          <a:prstGeom prst="rect">
            <a:avLst/>
          </a:prstGeom>
        </p:spPr>
        <p:txBody>
          <a:bodyPr wrap="square">
            <a:spAutoFit/>
          </a:bodyPr>
          <a:lstStyle/>
          <a:p>
            <a:pPr marL="285750" indent="-285750" algn="just">
              <a:lnSpc>
                <a:spcPct val="150000"/>
              </a:lnSpc>
              <a:spcBef>
                <a:spcPts val="100"/>
              </a:spcBef>
              <a:spcAft>
                <a:spcPts val="100"/>
              </a:spcAft>
              <a:buFontTx/>
              <a:buChar char="-"/>
            </a:pPr>
            <a:r>
              <a:rPr lang="fr-FR" sz="1800" kern="100">
                <a:latin typeface="+mn-lt"/>
                <a:ea typeface="Calibri" panose="020F0502020204030204" pitchFamily="34" charset="0"/>
                <a:cs typeface="Times New Roman" panose="02020603050405020304" pitchFamily="18" charset="0"/>
              </a:rPr>
              <a:t>Gấp và cắt hai mảnh giấy hình vuông thành 4 mảnh tam giác vuông (hình vẽ).</a:t>
            </a:r>
          </a:p>
          <a:p>
            <a:pPr marL="285750" indent="-285750" algn="just">
              <a:lnSpc>
                <a:spcPct val="150000"/>
              </a:lnSpc>
              <a:spcBef>
                <a:spcPts val="100"/>
              </a:spcBef>
              <a:spcAft>
                <a:spcPts val="100"/>
              </a:spcAft>
              <a:buFontTx/>
              <a:buChar char="-"/>
            </a:pPr>
            <a:r>
              <a:rPr lang="fr-FR" sz="1800" kern="100">
                <a:latin typeface="+mn-lt"/>
                <a:ea typeface="Calibri" panose="020F0502020204030204" pitchFamily="34" charset="0"/>
                <a:cs typeface="Times New Roman" panose="02020603050405020304" pitchFamily="18" charset="0"/>
              </a:rPr>
              <a:t>Ghép 4 mảnh tam giác vuông, với cạnh huyền tam giác là cạnh của hình vuông mới. </a:t>
            </a:r>
            <a:endParaRPr lang="en-US" sz="1800" kern="100">
              <a:effectLst/>
              <a:latin typeface="+mn-l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109679" y="4580414"/>
            <a:ext cx="676705" cy="123699"/>
          </a:xfrm>
          <a:prstGeom prst="rect">
            <a:avLst/>
          </a:prstGeom>
        </p:spPr>
      </p:pic>
      <p:pic>
        <p:nvPicPr>
          <p:cNvPr id="8" name="Picture 7"/>
          <p:cNvPicPr>
            <a:picLocks noChangeAspect="1"/>
          </p:cNvPicPr>
          <p:nvPr/>
        </p:nvPicPr>
        <p:blipFill>
          <a:blip r:embed="rId6"/>
          <a:stretch>
            <a:fillRect/>
          </a:stretch>
        </p:blipFill>
        <p:spPr>
          <a:xfrm>
            <a:off x="8577395" y="1092584"/>
            <a:ext cx="722053" cy="760054"/>
          </a:xfrm>
          <a:prstGeom prst="rect">
            <a:avLst/>
          </a:prstGeom>
        </p:spPr>
      </p:pic>
    </p:spTree>
    <p:extLst>
      <p:ext uri="{BB962C8B-B14F-4D97-AF65-F5344CB8AC3E}">
        <p14:creationId xmlns:p14="http://schemas.microsoft.com/office/powerpoint/2010/main" val="150348485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37" name="Rectangle 36"/>
          <p:cNvSpPr/>
          <p:nvPr/>
        </p:nvSpPr>
        <p:spPr>
          <a:xfrm>
            <a:off x="-9144" y="-50874"/>
            <a:ext cx="9144000" cy="2262671"/>
          </a:xfrm>
          <a:prstGeom prst="rect">
            <a:avLst/>
          </a:prstGeom>
        </p:spPr>
        <p:txBody>
          <a:bodyPr wrap="square">
            <a:spAutoFit/>
          </a:bodyPr>
          <a:lstStyle/>
          <a:p>
            <a:pPr lvl="0" algn="just" defTabSz="457200">
              <a:lnSpc>
                <a:spcPct val="150000"/>
              </a:lnSpc>
              <a:buClrTx/>
              <a:tabLst>
                <a:tab pos="180023" algn="l"/>
                <a:tab pos="360045" algn="l"/>
              </a:tabLst>
              <a:defRPr/>
            </a:pPr>
            <a:r>
              <a:rPr lang="nl-NL" sz="160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5 (SGK – tr119)</a:t>
            </a:r>
            <a:r>
              <a:rPr lang="en-US" sz="1600" kern="1200">
                <a:solidFill>
                  <a:srgbClr val="1F497D"/>
                </a:solidFill>
                <a:latin typeface="Arial" panose="020B0604020202020204" pitchFamily="34" charset="0"/>
                <a:ea typeface="Calibri" panose="020F0502020204030204" pitchFamily="34" charset="0"/>
                <a:cs typeface="Arial" panose="020B0604020202020204" pitchFamily="34" charset="0"/>
              </a:rPr>
              <a:t> </a:t>
            </a:r>
            <a:r>
              <a:rPr lang="vi-VN" sz="1600">
                <a:latin typeface="Arial" panose="020B0604020202020204" pitchFamily="34" charset="0"/>
                <a:cs typeface="Arial" panose="020B0604020202020204" pitchFamily="34" charset="0"/>
              </a:rPr>
              <a:t>Bạn Thảo có một mảnh giấy có dạng hình tròn. Bạn Thảo đố bạn Minh: Không dùng thước thẳng và compa, làm thế nào có thể xác định tâm của hình tròn và chọn ra 4 vị trí trên đường tròn đó để chúng là 4 đỉnh của một hình vuông?</a:t>
            </a:r>
          </a:p>
          <a:p>
            <a:pPr lvl="0" algn="just">
              <a:lnSpc>
                <a:spcPct val="150000"/>
              </a:lnSpc>
            </a:pPr>
            <a:r>
              <a:rPr lang="vi-VN" sz="1600">
                <a:latin typeface="Arial" panose="020B0604020202020204" pitchFamily="34" charset="0"/>
                <a:cs typeface="Arial" panose="020B0604020202020204" pitchFamily="34" charset="0"/>
              </a:rPr>
              <a:t>Bạn Minh đã làm như sau:</a:t>
            </a:r>
            <a:endParaRPr lang="en-US" sz="1600">
              <a:latin typeface="Arial" panose="020B0604020202020204" pitchFamily="34" charset="0"/>
              <a:cs typeface="Arial" panose="020B0604020202020204" pitchFamily="34" charset="0"/>
            </a:endParaRPr>
          </a:p>
          <a:p>
            <a:pPr lvl="0" algn="just">
              <a:lnSpc>
                <a:spcPct val="150000"/>
              </a:lnSpc>
            </a:pPr>
            <a:r>
              <a:rPr lang="vi-VN" sz="1600">
                <a:cs typeface="Arial" panose="020B0604020202020204" pitchFamily="34" charset="0"/>
              </a:rPr>
              <a:t>Bước 1. Gấp mảnh giấy sao cho hai nửa hình tròn trùng khít nhau. Nét gấp thẳng tạo thành đường kính của hình tròn. Ta đánh dấu hai đầu mút của đường kính đó là hai điểm A, C.</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972920" y="2362154"/>
            <a:ext cx="1995856" cy="2100118"/>
          </a:xfrm>
          <a:prstGeom prst="rect">
            <a:avLst/>
          </a:prstGeom>
        </p:spPr>
      </p:pic>
      <p:sp>
        <p:nvSpPr>
          <p:cNvPr id="5" name="Rectangle 4"/>
          <p:cNvSpPr/>
          <p:nvPr/>
        </p:nvSpPr>
        <p:spPr>
          <a:xfrm>
            <a:off x="-9144" y="2150259"/>
            <a:ext cx="6815984" cy="3001334"/>
          </a:xfrm>
          <a:prstGeom prst="rect">
            <a:avLst/>
          </a:prstGeom>
        </p:spPr>
        <p:txBody>
          <a:bodyPr wrap="square">
            <a:spAutoFit/>
          </a:bodyPr>
          <a:lstStyle/>
          <a:p>
            <a:pPr lvl="0" algn="just">
              <a:lnSpc>
                <a:spcPct val="150000"/>
              </a:lnSpc>
            </a:pPr>
            <a:r>
              <a:rPr lang="vi-VN" sz="1600">
                <a:cs typeface="Arial" panose="020B0604020202020204" pitchFamily="34" charset="0"/>
              </a:rPr>
              <a:t>Bước 2. Tiếp tục gấp mảnh giấy (có dạng nửa hình tròn) ở Bước 1 sao cho hai nửa mới của nửa hình tròn đó lại trùng khít nhau. Trải miếng bìa về dạng hình tròn ban đầu, ta được nét gấp mới là một đường kính khác của hình tròn.</a:t>
            </a:r>
            <a:endParaRPr lang="en-US" sz="1600">
              <a:cs typeface="Arial" panose="020B0604020202020204" pitchFamily="34" charset="0"/>
            </a:endParaRPr>
          </a:p>
          <a:p>
            <a:pPr lvl="0" algn="just">
              <a:lnSpc>
                <a:spcPct val="150000"/>
              </a:lnSpc>
            </a:pPr>
            <a:r>
              <a:rPr lang="vi-VN" sz="1600">
                <a:cs typeface="Arial" panose="020B0604020202020204" pitchFamily="34" charset="0"/>
              </a:rPr>
              <a:t>Bước 3. Ta đánh dấu giao điểm của hai đường kính là O và hai đầu mút của đường kính mới là hai điểm B, D. Khi đó O là tâm của hình tròn và tứ giác ABCD là hình vuông (Hình 71).</a:t>
            </a:r>
            <a:endParaRPr lang="en-US" sz="1600">
              <a:cs typeface="Arial" panose="020B0604020202020204" pitchFamily="34" charset="0"/>
            </a:endParaRPr>
          </a:p>
          <a:p>
            <a:pPr lvl="0" algn="just">
              <a:lnSpc>
                <a:spcPct val="150000"/>
              </a:lnSpc>
            </a:pPr>
            <a:r>
              <a:rPr lang="en-US" sz="1600">
                <a:cs typeface="Arial" panose="020B0604020202020204" pitchFamily="34" charset="0"/>
              </a:rPr>
              <a:t>Em hãy giải thích cách làm của bạn Minh.</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06944" y="1109426"/>
            <a:ext cx="1995856" cy="2100118"/>
          </a:xfrm>
          <a:prstGeom prst="rect">
            <a:avLst/>
          </a:prstGeom>
        </p:spPr>
      </p:pic>
      <p:sp>
        <p:nvSpPr>
          <p:cNvPr id="6" name="Rectangle 5"/>
          <p:cNvSpPr/>
          <p:nvPr/>
        </p:nvSpPr>
        <p:spPr>
          <a:xfrm>
            <a:off x="306944" y="370173"/>
            <a:ext cx="6976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569464" y="935690"/>
                <a:ext cx="6236208" cy="3908762"/>
              </a:xfrm>
              <a:prstGeom prst="rect">
                <a:avLst/>
              </a:prstGeom>
            </p:spPr>
            <p:txBody>
              <a:bodyPr wrap="square">
                <a:spAutoFit/>
              </a:bodyPr>
              <a:lstStyle/>
              <a:p>
                <a:pPr algn="just">
                  <a:lnSpc>
                    <a:spcPct val="150000"/>
                  </a:lnSpc>
                  <a:spcBef>
                    <a:spcPts val="100"/>
                  </a:spcBef>
                  <a:spcAft>
                    <a:spcPts val="100"/>
                  </a:spcAft>
                </a:pPr>
                <a:r>
                  <a:rPr lang="fr-FR" sz="1800" kern="100">
                    <a:latin typeface="+mj-lt"/>
                    <a:ea typeface="Calibri" panose="020F0502020204030204" pitchFamily="34" charset="0"/>
                    <a:cs typeface="Times New Roman" panose="02020603050405020304" pitchFamily="18" charset="0"/>
                  </a:rPr>
                  <a:t>Do bạn Minh đã gấp mảnh giấy (có dạng nửa hình tròn) sao cho hai nửa mới của nửa hình tròn đó lại trùng khít nhau nên hai đường kính </a:t>
                </a:r>
                <a14:m>
                  <m:oMath xmlns:m="http://schemas.openxmlformats.org/officeDocument/2006/math">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AC</m:t>
                    </m:r>
                  </m:oMath>
                </a14:m>
                <a:r>
                  <a:rPr lang="fr-FR" sz="1800" kern="100">
                    <a:effectLst/>
                    <a:latin typeface="+mj-lt"/>
                    <a:ea typeface="Calibri" panose="020F0502020204030204" pitchFamily="34" charset="0"/>
                    <a:cs typeface="Times New Roman" panose="02020603050405020304" pitchFamily="18" charset="0"/>
                  </a:rPr>
                  <a:t> và </a:t>
                </a:r>
                <a14:m>
                  <m:oMath xmlns:m="http://schemas.openxmlformats.org/officeDocument/2006/math">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BD</m:t>
                    </m:r>
                  </m:oMath>
                </a14:m>
                <a:r>
                  <a:rPr lang="fr-FR" sz="1800" kern="100">
                    <a:effectLst/>
                    <a:latin typeface="+mj-lt"/>
                    <a:ea typeface="Calibri" panose="020F0502020204030204" pitchFamily="34" charset="0"/>
                    <a:cs typeface="Times New Roman" panose="02020603050405020304" pitchFamily="18" charset="0"/>
                  </a:rPr>
                  <a:t> vuông góc với nhau tại </a:t>
                </a:r>
                <a14:m>
                  <m:oMath xmlns:m="http://schemas.openxmlformats.org/officeDocument/2006/math">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O</m:t>
                    </m:r>
                  </m:oMath>
                </a14:m>
                <a:r>
                  <a:rPr lang="fr-FR" sz="1800" kern="100">
                    <a:effectLst/>
                    <a:latin typeface="+mj-lt"/>
                    <a:ea typeface="Calibri" panose="020F0502020204030204" pitchFamily="34" charset="0"/>
                    <a:cs typeface="Times New Roman" panose="02020603050405020304" pitchFamily="18" charset="0"/>
                  </a:rPr>
                  <a:t> và </a:t>
                </a:r>
                <a14:m>
                  <m:oMath xmlns:m="http://schemas.openxmlformats.org/officeDocument/2006/math">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OA</m:t>
                    </m:r>
                    <m:r>
                      <a:rPr lang="fr-FR" sz="1800" i="0" kern="10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OB</m:t>
                    </m:r>
                    <m:r>
                      <a:rPr lang="fr-FR" sz="1800" i="0" kern="10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OC</m:t>
                    </m:r>
                    <m:r>
                      <a:rPr lang="fr-FR" sz="1800" i="0" kern="10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OD</m:t>
                    </m:r>
                    <m:r>
                      <a:rPr lang="fr-FR" sz="1800" i="0"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kern="1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fr-FR" sz="1800" kern="100">
                    <a:effectLst/>
                    <a:latin typeface="+mj-lt"/>
                    <a:ea typeface="Calibri" panose="020F0502020204030204" pitchFamily="34" charset="0"/>
                    <a:cs typeface="Times New Roman" panose="02020603050405020304" pitchFamily="18" charset="0"/>
                  </a:rPr>
                  <a:t>Do đó </a:t>
                </a:r>
                <a14:m>
                  <m:oMath xmlns:m="http://schemas.openxmlformats.org/officeDocument/2006/math">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AC</m:t>
                    </m:r>
                    <m:r>
                      <a:rPr lang="fr-FR" sz="1800" i="0" kern="10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BD</m:t>
                    </m:r>
                  </m:oMath>
                </a14:m>
                <a:r>
                  <a:rPr lang="fr-FR" sz="1800" kern="100">
                    <a:effectLst/>
                    <a:latin typeface="+mj-lt"/>
                    <a:ea typeface="Calibri" panose="020F0502020204030204" pitchFamily="34" charset="0"/>
                    <a:cs typeface="Times New Roman" panose="02020603050405020304" pitchFamily="18" charset="0"/>
                  </a:rPr>
                  <a:t> tại trung điểm </a:t>
                </a:r>
                <a14:m>
                  <m:oMath xmlns:m="http://schemas.openxmlformats.org/officeDocument/2006/math">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O</m:t>
                    </m:r>
                  </m:oMath>
                </a14:m>
                <a:r>
                  <a:rPr lang="fr-FR" sz="1800" kern="100">
                    <a:effectLst/>
                    <a:latin typeface="+mj-lt"/>
                    <a:ea typeface="Calibri" panose="020F0502020204030204" pitchFamily="34" charset="0"/>
                    <a:cs typeface="Times New Roman" panose="02020603050405020304" pitchFamily="18" charset="0"/>
                  </a:rPr>
                  <a:t> của mỗi đường.</a:t>
                </a:r>
                <a:endParaRPr lang="en-US" sz="1800" kern="1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fr-FR" sz="1800" kern="100">
                    <a:effectLst/>
                    <a:latin typeface="+mj-lt"/>
                    <a:ea typeface="Calibri" panose="020F0502020204030204" pitchFamily="34" charset="0"/>
                    <a:cs typeface="Times New Roman" panose="02020603050405020304" pitchFamily="18" charset="0"/>
                  </a:rPr>
                  <a:t>Khi đó tứ giác </a:t>
                </a:r>
                <a14:m>
                  <m:oMath xmlns:m="http://schemas.openxmlformats.org/officeDocument/2006/math">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fr-FR" sz="1800" kern="100">
                    <a:effectLst/>
                    <a:latin typeface="+mj-lt"/>
                    <a:ea typeface="Calibri" panose="020F0502020204030204" pitchFamily="34" charset="0"/>
                    <a:cs typeface="Times New Roman" panose="02020603050405020304" pitchFamily="18" charset="0"/>
                  </a:rPr>
                  <a:t> là hình thoi.</a:t>
                </a:r>
                <a:endParaRPr lang="en-US" sz="1800" kern="1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fr-FR" sz="1800" kern="100">
                    <a:effectLst/>
                    <a:latin typeface="+mj-lt"/>
                    <a:ea typeface="Calibri" panose="020F0502020204030204" pitchFamily="34" charset="0"/>
                    <a:cs typeface="Times New Roman" panose="02020603050405020304" pitchFamily="18" charset="0"/>
                  </a:rPr>
                  <a:t>Mặt khác, hai đường chéo </a:t>
                </a:r>
                <a14:m>
                  <m:oMath xmlns:m="http://schemas.openxmlformats.org/officeDocument/2006/math">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AC</m:t>
                    </m:r>
                    <m:r>
                      <a:rPr lang="fr-FR" sz="1800" i="0"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kern="100">
                    <a:effectLst/>
                    <a:latin typeface="+mj-lt"/>
                    <a:ea typeface="Calibri" panose="020F0502020204030204" pitchFamily="34" charset="0"/>
                    <a:cs typeface="Times New Roman" panose="02020603050405020304" pitchFamily="18" charset="0"/>
                  </a:rPr>
                  <a:t>và </a:t>
                </a:r>
                <a14:m>
                  <m:oMath xmlns:m="http://schemas.openxmlformats.org/officeDocument/2006/math">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BD</m:t>
                    </m:r>
                  </m:oMath>
                </a14:m>
                <a:r>
                  <a:rPr lang="fr-FR" sz="1800" kern="100">
                    <a:effectLst/>
                    <a:latin typeface="+mj-lt"/>
                    <a:ea typeface="Calibri" panose="020F0502020204030204" pitchFamily="34" charset="0"/>
                    <a:cs typeface="Times New Roman" panose="02020603050405020304" pitchFamily="18" charset="0"/>
                  </a:rPr>
                  <a:t> của hình thoi </a:t>
                </a:r>
                <a14:m>
                  <m:oMath xmlns:m="http://schemas.openxmlformats.org/officeDocument/2006/math">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fr-FR" sz="1800" kern="100">
                    <a:effectLst/>
                    <a:latin typeface="+mj-lt"/>
                    <a:ea typeface="Calibri" panose="020F0502020204030204" pitchFamily="34" charset="0"/>
                    <a:cs typeface="Times New Roman" panose="02020603050405020304" pitchFamily="18" charset="0"/>
                  </a:rPr>
                  <a:t> bằng nhau (do cùng là đường kính của hình tròn) nên </a:t>
                </a:r>
                <a14:m>
                  <m:oMath xmlns:m="http://schemas.openxmlformats.org/officeDocument/2006/math">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fr-FR" sz="1800" kern="100">
                    <a:effectLst/>
                    <a:latin typeface="+mj-lt"/>
                    <a:ea typeface="Calibri" panose="020F0502020204030204" pitchFamily="34" charset="0"/>
                    <a:cs typeface="Times New Roman" panose="02020603050405020304" pitchFamily="18" charset="0"/>
                  </a:rPr>
                  <a:t> là hình vuông có tâm là </a:t>
                </a:r>
                <a14:m>
                  <m:oMath xmlns:m="http://schemas.openxmlformats.org/officeDocument/2006/math">
                    <m:r>
                      <m:rPr>
                        <m:sty m:val="p"/>
                      </m:rPr>
                      <a:rPr lang="fr-FR" sz="1800" i="0" kern="100">
                        <a:effectLst/>
                        <a:latin typeface="Cambria Math" panose="02040503050406030204" pitchFamily="18" charset="0"/>
                        <a:ea typeface="Calibri" panose="020F0502020204030204" pitchFamily="34" charset="0"/>
                        <a:cs typeface="Times New Roman" panose="02020603050405020304" pitchFamily="18" charset="0"/>
                      </a:rPr>
                      <m:t>O</m:t>
                    </m:r>
                  </m:oMath>
                </a14:m>
                <a:r>
                  <a:rPr lang="fr-FR" sz="1800" kern="100">
                    <a:effectLst/>
                    <a:latin typeface="+mj-lt"/>
                    <a:ea typeface="Calibri" panose="020F0502020204030204" pitchFamily="34" charset="0"/>
                    <a:cs typeface="Times New Roman" panose="02020603050405020304" pitchFamily="18" charset="0"/>
                  </a:rPr>
                  <a:t>.</a:t>
                </a:r>
                <a:endParaRPr lang="en-US" sz="1800" kern="1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69464" y="935690"/>
                <a:ext cx="6236208" cy="3908762"/>
              </a:xfrm>
              <a:prstGeom prst="rect">
                <a:avLst/>
              </a:prstGeom>
              <a:blipFill>
                <a:blip r:embed="rId5"/>
                <a:stretch>
                  <a:fillRect l="-880" r="-782" b="-156"/>
                </a:stretch>
              </a:blipFill>
            </p:spPr>
            <p:txBody>
              <a:bodyPr/>
              <a:lstStyle/>
              <a:p>
                <a:r>
                  <a:rPr lang="en-US">
                    <a:noFill/>
                  </a:rPr>
                  <a:t> </a:t>
                </a:r>
              </a:p>
            </p:txBody>
          </p:sp>
        </mc:Fallback>
      </mc:AlternateContent>
    </p:spTree>
    <p:extLst>
      <p:ext uri="{BB962C8B-B14F-4D97-AF65-F5344CB8AC3E}">
        <p14:creationId xmlns:p14="http://schemas.microsoft.com/office/powerpoint/2010/main" val="99690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26" name="Title 2"/>
          <p:cNvSpPr>
            <a:spLocks noGrp="1"/>
          </p:cNvSpPr>
          <p:nvPr>
            <p:ph type="title"/>
          </p:nvPr>
        </p:nvSpPr>
        <p:spPr>
          <a:xfrm>
            <a:off x="150824" y="427079"/>
            <a:ext cx="5125264" cy="375900"/>
          </a:xfrm>
        </p:spPr>
        <p:txBody>
          <a:bodyPr/>
          <a:lstStyle/>
          <a:p>
            <a:r>
              <a:rPr lang="vi-VN">
                <a:solidFill>
                  <a:schemeClr val="bg1">
                    <a:lumMod val="50000"/>
                  </a:schemeClr>
                </a:solidFill>
                <a:latin typeface="+mn-lt"/>
              </a:rPr>
              <a:t>HƯỚNG DẪN VỀ NHÀ</a:t>
            </a:r>
          </a:p>
        </p:txBody>
      </p:sp>
      <p:grpSp>
        <p:nvGrpSpPr>
          <p:cNvPr id="27" name="Group 26"/>
          <p:cNvGrpSpPr/>
          <p:nvPr/>
        </p:nvGrpSpPr>
        <p:grpSpPr>
          <a:xfrm>
            <a:off x="220527" y="1399032"/>
            <a:ext cx="2767249" cy="2064873"/>
            <a:chOff x="918432" y="3568797"/>
            <a:chExt cx="5422223" cy="4239967"/>
          </a:xfrm>
          <a:solidFill>
            <a:srgbClr val="C7EBF0"/>
          </a:solidFill>
        </p:grpSpPr>
        <p:grpSp>
          <p:nvGrpSpPr>
            <p:cNvPr id="28" name="Group 3"/>
            <p:cNvGrpSpPr/>
            <p:nvPr/>
          </p:nvGrpSpPr>
          <p:grpSpPr>
            <a:xfrm>
              <a:off x="918432" y="3568797"/>
              <a:ext cx="5422223" cy="4239967"/>
              <a:chOff x="-3810" y="0"/>
              <a:chExt cx="3189543" cy="3100688"/>
            </a:xfrm>
            <a:grpFill/>
          </p:grpSpPr>
          <p:sp>
            <p:nvSpPr>
              <p:cNvPr id="30" name="Freeform 4"/>
              <p:cNvSpPr/>
              <p:nvPr/>
            </p:nvSpPr>
            <p:spPr>
              <a:xfrm>
                <a:off x="10161" y="16510"/>
                <a:ext cx="3160332"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1"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9" name="Rectangle 28"/>
            <p:cNvSpPr/>
            <p:nvPr/>
          </p:nvSpPr>
          <p:spPr>
            <a:xfrm>
              <a:off x="942182" y="4461042"/>
              <a:ext cx="5309728" cy="2085541"/>
            </a:xfrm>
            <a:prstGeom prst="rect">
              <a:avLst/>
            </a:prstGeom>
            <a:grpFill/>
          </p:spPr>
          <p:txBody>
            <a:bodyPr wrap="square">
              <a:spAutoFit/>
            </a:bodyPr>
            <a:lstStyle/>
            <a:p>
              <a:pPr algn="ctr" defTabSz="457200">
                <a:lnSpc>
                  <a:spcPct val="150000"/>
                </a:lnSpc>
              </a:pPr>
              <a:r>
                <a:rPr lang="pt-BR" sz="2000">
                  <a:solidFill>
                    <a:prstClr val="black"/>
                  </a:solidFill>
                  <a:ea typeface="Calibri" panose="020F0502020204030204" pitchFamily="34" charset="0"/>
                  <a:cs typeface="Times New Roman" panose="02020603050405020304" pitchFamily="18" charset="0"/>
                </a:rPr>
                <a:t> </a:t>
              </a:r>
              <a:r>
                <a:rPr lang="pt-BR" sz="2000" dirty="0">
                  <a:solidFill>
                    <a:prstClr val="black"/>
                  </a:solidFill>
                  <a:ea typeface="Calibri" panose="020F0502020204030204" pitchFamily="34" charset="0"/>
                  <a:cs typeface="Times New Roman" panose="02020603050405020304" pitchFamily="18" charset="0"/>
                </a:rPr>
                <a:t>Ghi nhớ </a:t>
              </a:r>
            </a:p>
            <a:p>
              <a:pPr algn="ctr" defTabSz="457200">
                <a:lnSpc>
                  <a:spcPct val="150000"/>
                </a:lnSpc>
              </a:pPr>
              <a:r>
                <a:rPr lang="pt-BR" sz="2000" dirty="0">
                  <a:solidFill>
                    <a:prstClr val="black"/>
                  </a:solidFill>
                  <a:ea typeface="Calibri" panose="020F0502020204030204" pitchFamily="34" charset="0"/>
                  <a:cs typeface="Times New Roman" panose="02020603050405020304" pitchFamily="18" charset="0"/>
                </a:rPr>
                <a:t>kiến thức </a:t>
              </a:r>
              <a:r>
                <a:rPr lang="pt-BR" sz="2000">
                  <a:solidFill>
                    <a:prstClr val="black"/>
                  </a:solidFill>
                  <a:ea typeface="Calibri" panose="020F0502020204030204" pitchFamily="34" charset="0"/>
                  <a:cs typeface="Times New Roman" panose="02020603050405020304" pitchFamily="18" charset="0"/>
                </a:rPr>
                <a:t>trong bài </a:t>
              </a:r>
              <a:endParaRPr lang="pt-BR" sz="2000" dirty="0">
                <a:solidFill>
                  <a:prstClr val="black"/>
                </a:solidFill>
                <a:ea typeface="Calibri" panose="020F0502020204030204" pitchFamily="34" charset="0"/>
                <a:cs typeface="Times New Roman" panose="02020603050405020304" pitchFamily="18" charset="0"/>
              </a:endParaRPr>
            </a:p>
          </p:txBody>
        </p:sp>
      </p:grpSp>
      <p:grpSp>
        <p:nvGrpSpPr>
          <p:cNvPr id="32" name="Group 31"/>
          <p:cNvGrpSpPr/>
          <p:nvPr/>
        </p:nvGrpSpPr>
        <p:grpSpPr>
          <a:xfrm>
            <a:off x="3198358" y="1368210"/>
            <a:ext cx="2767249" cy="2056438"/>
            <a:chOff x="6840639" y="3553166"/>
            <a:chExt cx="5422223" cy="5001862"/>
          </a:xfrm>
          <a:solidFill>
            <a:srgbClr val="C7EBF0"/>
          </a:solidFill>
        </p:grpSpPr>
        <p:grpSp>
          <p:nvGrpSpPr>
            <p:cNvPr id="33" name="Group 3"/>
            <p:cNvGrpSpPr/>
            <p:nvPr/>
          </p:nvGrpSpPr>
          <p:grpSpPr>
            <a:xfrm>
              <a:off x="6840639" y="3553166"/>
              <a:ext cx="5422223" cy="5001862"/>
              <a:chOff x="-3810" y="-1"/>
              <a:chExt cx="3189543" cy="3657863"/>
            </a:xfrm>
            <a:grpFill/>
          </p:grpSpPr>
          <p:sp>
            <p:nvSpPr>
              <p:cNvPr id="35"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6"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4" name="Rectangle 33"/>
            <p:cNvSpPr/>
            <p:nvPr/>
          </p:nvSpPr>
          <p:spPr>
            <a:xfrm>
              <a:off x="7272744" y="4599979"/>
              <a:ext cx="4609605" cy="2470391"/>
            </a:xfrm>
            <a:prstGeom prst="rect">
              <a:avLst/>
            </a:prstGeom>
            <a:grpFill/>
          </p:spPr>
          <p:txBody>
            <a:bodyPr wrap="square">
              <a:spAutoFit/>
            </a:bodyPr>
            <a:lstStyle/>
            <a:p>
              <a:pPr algn="ctr" defTabSz="457200">
                <a:lnSpc>
                  <a:spcPct val="150000"/>
                </a:lnSpc>
                <a:spcBef>
                  <a:spcPts val="300"/>
                </a:spcBef>
                <a:spcAft>
                  <a:spcPts val="300"/>
                </a:spcAft>
              </a:pPr>
              <a:r>
                <a:rPr lang="pt-BR" sz="2000">
                  <a:solidFill>
                    <a:prstClr val="black"/>
                  </a:solidFill>
                  <a:ea typeface="Calibri" panose="020F0502020204030204" pitchFamily="34" charset="0"/>
                  <a:cs typeface="Times New Roman" panose="02020603050405020304" pitchFamily="18" charset="0"/>
                </a:rPr>
                <a:t>Hoàn thành các bài tập trong SBT </a:t>
              </a:r>
            </a:p>
          </p:txBody>
        </p:sp>
      </p:grpSp>
      <p:grpSp>
        <p:nvGrpSpPr>
          <p:cNvPr id="37" name="Group 36"/>
          <p:cNvGrpSpPr/>
          <p:nvPr/>
        </p:nvGrpSpPr>
        <p:grpSpPr>
          <a:xfrm>
            <a:off x="6202519" y="1388847"/>
            <a:ext cx="2767249" cy="2061267"/>
            <a:chOff x="12644694" y="3479846"/>
            <a:chExt cx="5422223" cy="4709752"/>
          </a:xfrm>
          <a:solidFill>
            <a:srgbClr val="C7EBF0"/>
          </a:solidFill>
        </p:grpSpPr>
        <p:grpSp>
          <p:nvGrpSpPr>
            <p:cNvPr id="38" name="Group 3"/>
            <p:cNvGrpSpPr/>
            <p:nvPr/>
          </p:nvGrpSpPr>
          <p:grpSpPr>
            <a:xfrm>
              <a:off x="12644694" y="3479846"/>
              <a:ext cx="5422223" cy="4709752"/>
              <a:chOff x="-3810" y="0"/>
              <a:chExt cx="3189543" cy="3444242"/>
            </a:xfrm>
            <a:grpFill/>
          </p:grpSpPr>
          <p:sp>
            <p:nvSpPr>
              <p:cNvPr id="40"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41"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9" name="Rectangle 38"/>
            <p:cNvSpPr/>
            <p:nvPr/>
          </p:nvSpPr>
          <p:spPr>
            <a:xfrm>
              <a:off x="12756289" y="4094290"/>
              <a:ext cx="5196869" cy="3375520"/>
            </a:xfrm>
            <a:prstGeom prst="rect">
              <a:avLst/>
            </a:prstGeom>
            <a:grpFill/>
          </p:spPr>
          <p:txBody>
            <a:bodyPr wrap="square">
              <a:spAutoFit/>
            </a:bodyPr>
            <a:lstStyle/>
            <a:p>
              <a:pPr algn="ctr" defTabSz="457200">
                <a:lnSpc>
                  <a:spcPct val="150000"/>
                </a:lnSpc>
              </a:pPr>
              <a:r>
                <a:rPr lang="vi-VN" sz="2000">
                  <a:solidFill>
                    <a:prstClr val="black"/>
                  </a:solidFill>
                  <a:ea typeface="Calibri" panose="020F0502020204030204" pitchFamily="34" charset="0"/>
                  <a:cs typeface="Times New Roman" panose="02020603050405020304" pitchFamily="18" charset="0"/>
                </a:rPr>
                <a:t>Chuẩn </a:t>
              </a:r>
              <a:r>
                <a:rPr lang="vi-VN" sz="2000" dirty="0">
                  <a:solidFill>
                    <a:prstClr val="black"/>
                  </a:solidFill>
                  <a:ea typeface="Calibri" panose="020F0502020204030204" pitchFamily="34" charset="0"/>
                  <a:cs typeface="Times New Roman" panose="02020603050405020304" pitchFamily="18" charset="0"/>
                </a:rPr>
                <a:t>bị trước </a:t>
              </a:r>
              <a:endParaRPr lang="en-US" sz="2000" dirty="0">
                <a:solidFill>
                  <a:prstClr val="black"/>
                </a:solidFill>
                <a:ea typeface="Calibri" panose="020F0502020204030204" pitchFamily="34" charset="0"/>
                <a:cs typeface="Times New Roman" panose="02020603050405020304" pitchFamily="18" charset="0"/>
              </a:endParaRPr>
            </a:p>
            <a:p>
              <a:pPr algn="ctr" defTabSz="457200">
                <a:lnSpc>
                  <a:spcPct val="150000"/>
                </a:lnSpc>
              </a:pPr>
              <a:r>
                <a:rPr lang="vi-VN" sz="2000" b="1">
                  <a:solidFill>
                    <a:prstClr val="black"/>
                  </a:solidFill>
                  <a:ea typeface="Calibri" panose="020F0502020204030204" pitchFamily="34" charset="0"/>
                  <a:cs typeface="Times New Roman" panose="02020603050405020304" pitchFamily="18" charset="0"/>
                </a:rPr>
                <a:t>Bài tập cuối chương V</a:t>
              </a:r>
              <a:endParaRPr lang="pt-BR" sz="2000" b="1" dirty="0">
                <a:solidFill>
                  <a:prstClr val="black"/>
                </a:solidFill>
                <a:ea typeface="Calibri" panose="020F0502020204030204" pitchFamily="34" charset="0"/>
                <a:cs typeface="Times New Roman" panose="02020603050405020304" pitchFamily="18" charset="0"/>
              </a:endParaRPr>
            </a:p>
          </p:txBody>
        </p:sp>
      </p:grpSp>
      <p:sp>
        <p:nvSpPr>
          <p:cNvPr id="42" name="Google Shape;391;p32"/>
          <p:cNvSpPr/>
          <p:nvPr/>
        </p:nvSpPr>
        <p:spPr>
          <a:xfrm>
            <a:off x="5611754" y="4180523"/>
            <a:ext cx="3341714" cy="149638"/>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pic>
        <p:nvPicPr>
          <p:cNvPr id="3" name="Picture 2"/>
          <p:cNvPicPr>
            <a:picLocks noChangeAspect="1"/>
          </p:cNvPicPr>
          <p:nvPr/>
        </p:nvPicPr>
        <p:blipFill>
          <a:blip r:embed="rId3"/>
          <a:stretch>
            <a:fillRect/>
          </a:stretch>
        </p:blipFill>
        <p:spPr>
          <a:xfrm>
            <a:off x="316886" y="3887435"/>
            <a:ext cx="1213769" cy="1022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randombar(horizont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20" name="TextBox 18">
            <a:extLst>
              <a:ext uri="{FF2B5EF4-FFF2-40B4-BE49-F238E27FC236}">
                <a16:creationId xmlns:a16="http://schemas.microsoft.com/office/drawing/2014/main" id="{8F5E62F2-E99E-4F19-B9B0-2063558D038E}"/>
              </a:ext>
            </a:extLst>
          </p:cNvPr>
          <p:cNvSpPr txBox="1"/>
          <p:nvPr/>
        </p:nvSpPr>
        <p:spPr>
          <a:xfrm>
            <a:off x="1109301" y="1465326"/>
            <a:ext cx="6941723" cy="1731243"/>
          </a:xfrm>
          <a:prstGeom prst="rect">
            <a:avLst/>
          </a:prstGeom>
        </p:spPr>
        <p:txBody>
          <a:bodyPr wrap="square" lIns="0" tIns="0" rIns="0" bIns="0" rtlCol="0" anchor="t">
            <a:spAutoFit/>
          </a:bodyPr>
          <a:lstStyle/>
          <a:p>
            <a:pPr algn="ctr" defTabSz="457200">
              <a:lnSpc>
                <a:spcPct val="150000"/>
              </a:lnSpc>
              <a:buClrTx/>
            </a:pPr>
            <a:r>
              <a:rPr lang="en-US" sz="3750" b="1" kern="1200" dirty="0">
                <a:solidFill>
                  <a:schemeClr val="tx1">
                    <a:lumMod val="50000"/>
                  </a:schemeClr>
                </a:solidFill>
                <a:latin typeface="Arial" panose="020B0604020202020204" pitchFamily="34" charset="0"/>
                <a:ea typeface="+mn-ea"/>
                <a:cs typeface="Arial" panose="020B0604020202020204" pitchFamily="34" charset="0"/>
              </a:rPr>
              <a:t>CẢM ƠN CÁC EM </a:t>
            </a:r>
          </a:p>
          <a:p>
            <a:pPr algn="ctr" defTabSz="457200">
              <a:lnSpc>
                <a:spcPct val="150000"/>
              </a:lnSpc>
              <a:buClrTx/>
            </a:pPr>
            <a:r>
              <a:rPr lang="en-US" sz="3750" b="1" kern="1200" dirty="0">
                <a:solidFill>
                  <a:schemeClr val="tx1">
                    <a:lumMod val="50000"/>
                  </a:schemeClr>
                </a:solidFill>
                <a:latin typeface="Arial" panose="020B0604020202020204" pitchFamily="34" charset="0"/>
                <a:ea typeface="+mn-ea"/>
                <a:cs typeface="Arial" panose="020B0604020202020204" pitchFamily="34" charset="0"/>
              </a:rPr>
              <a:t>ĐÃ THEO DÕI BÀI HỌC</a:t>
            </a:r>
            <a:r>
              <a:rPr lang="vi-VN" sz="3750" b="1" kern="1200" dirty="0">
                <a:solidFill>
                  <a:schemeClr val="tx1">
                    <a:lumMod val="50000"/>
                  </a:schemeClr>
                </a:solidFill>
                <a:latin typeface="Arial" panose="020B0604020202020204" pitchFamily="34" charset="0"/>
                <a:ea typeface="+mn-ea"/>
                <a:cs typeface="Arial" panose="020B0604020202020204" pitchFamily="34" charset="0"/>
              </a:rPr>
              <a:t>!</a:t>
            </a:r>
            <a:endParaRPr lang="en-US" sz="3750" b="1" kern="1200" dirty="0">
              <a:solidFill>
                <a:schemeClr val="tx1">
                  <a:lumMod val="50000"/>
                </a:schemeClr>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629427" y="3098533"/>
            <a:ext cx="3901472" cy="1544333"/>
          </a:xfrm>
          <a:prstGeom prst="rect">
            <a:avLst/>
          </a:prstGeom>
        </p:spPr>
      </p:pic>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2257231" y="960728"/>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26"/>
          <p:cNvSpPr txBox="1">
            <a:spLocks noGrp="1"/>
          </p:cNvSpPr>
          <p:nvPr>
            <p:ph type="title" idx="2"/>
          </p:nvPr>
        </p:nvSpPr>
        <p:spPr>
          <a:xfrm>
            <a:off x="2295356" y="1130128"/>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n-lt"/>
              </a:rPr>
              <a:t>01</a:t>
            </a:r>
            <a:endParaRPr>
              <a:latin typeface="+mn-lt"/>
            </a:endParaRPr>
          </a:p>
        </p:txBody>
      </p:sp>
      <p:sp>
        <p:nvSpPr>
          <p:cNvPr id="305" name="Google Shape;305;p26"/>
          <p:cNvSpPr txBox="1">
            <a:spLocks noGrp="1"/>
          </p:cNvSpPr>
          <p:nvPr>
            <p:ph type="title"/>
          </p:nvPr>
        </p:nvSpPr>
        <p:spPr>
          <a:xfrm>
            <a:off x="314836" y="2442076"/>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6000">
                <a:latin typeface="+mn-lt"/>
              </a:rPr>
              <a:t>ĐỊNH NGHĨA</a:t>
            </a:r>
            <a:endParaRPr sz="6000" dirty="0">
              <a:latin typeface="+mn-lt"/>
            </a:endParaRPr>
          </a:p>
        </p:txBody>
      </p:sp>
      <p:grpSp>
        <p:nvGrpSpPr>
          <p:cNvPr id="306" name="Google Shape;306;p26"/>
          <p:cNvGrpSpPr/>
          <p:nvPr/>
        </p:nvGrpSpPr>
        <p:grpSpPr>
          <a:xfrm>
            <a:off x="5872002" y="-309604"/>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6"/>
          <p:cNvGrpSpPr/>
          <p:nvPr/>
        </p:nvGrpSpPr>
        <p:grpSpPr>
          <a:xfrm rot="-1800001">
            <a:off x="7135071" y="2034133"/>
            <a:ext cx="691766" cy="1123687"/>
            <a:chOff x="4557550" y="704650"/>
            <a:chExt cx="244925" cy="397850"/>
          </a:xfrm>
        </p:grpSpPr>
        <p:sp>
          <p:nvSpPr>
            <p:cNvPr id="313"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26"/>
          <p:cNvSpPr/>
          <p:nvPr/>
        </p:nvSpPr>
        <p:spPr>
          <a:xfrm>
            <a:off x="6259537" y="22603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395"/>
        <p:cNvGrpSpPr/>
        <p:nvPr/>
      </p:nvGrpSpPr>
      <p:grpSpPr>
        <a:xfrm>
          <a:off x="0" y="0"/>
          <a:ext cx="0" cy="0"/>
          <a:chOff x="0" y="0"/>
          <a:chExt cx="0" cy="0"/>
        </a:xfrm>
      </p:grpSpPr>
      <p:sp>
        <p:nvSpPr>
          <p:cNvPr id="11" name="Google Shape;2829;p39"/>
          <p:cNvSpPr/>
          <p:nvPr/>
        </p:nvSpPr>
        <p:spPr>
          <a:xfrm>
            <a:off x="428087" y="237378"/>
            <a:ext cx="984658" cy="411457"/>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C00000"/>
                </a:solidFill>
                <a:effectLst/>
                <a:uLnTx/>
                <a:uFillTx/>
                <a:ea typeface="Bad Script"/>
                <a:cs typeface="Bad Script"/>
                <a:sym typeface="Bad Script"/>
              </a:rPr>
              <a:t>H</a:t>
            </a:r>
            <a:r>
              <a:rPr kumimoji="0" lang="en" sz="1800" b="1" i="0" u="none" strike="noStrike" kern="0" cap="none" spc="0" normalizeH="0" baseline="0" noProof="0">
                <a:ln>
                  <a:noFill/>
                </a:ln>
                <a:solidFill>
                  <a:srgbClr val="C00000"/>
                </a:solidFill>
                <a:effectLst/>
                <a:uLnTx/>
                <a:uFillTx/>
                <a:ea typeface="Bad Script"/>
                <a:cs typeface="Bad Script"/>
                <a:sym typeface="Bad Script"/>
              </a:rPr>
              <a:t>Đ</a:t>
            </a:r>
            <a:r>
              <a:rPr kumimoji="0" lang="en" sz="1800" b="1" i="0" u="none" strike="noStrike" kern="0" cap="none" spc="0" normalizeH="0" noProof="0">
                <a:ln>
                  <a:noFill/>
                </a:ln>
                <a:solidFill>
                  <a:srgbClr val="C00000"/>
                </a:solidFill>
                <a:effectLst/>
                <a:uLnTx/>
                <a:uFillTx/>
                <a:ea typeface="Bad Script"/>
                <a:cs typeface="Bad Script"/>
                <a:sym typeface="Bad Script"/>
              </a:rPr>
              <a:t> </a:t>
            </a:r>
            <a:r>
              <a:rPr kumimoji="0" lang="en" sz="1800" b="1" i="0" u="none" strike="noStrike" kern="0" cap="none" spc="0" normalizeH="0" baseline="0" noProof="0">
                <a:ln>
                  <a:noFill/>
                </a:ln>
                <a:solidFill>
                  <a:srgbClr val="C00000"/>
                </a:solidFill>
                <a:effectLst/>
                <a:uLnTx/>
                <a:uFillTx/>
                <a:ea typeface="Bad Script"/>
                <a:cs typeface="Bad Script"/>
                <a:sym typeface="Bad Script"/>
              </a:rPr>
              <a:t>1</a:t>
            </a:r>
            <a:endParaRPr kumimoji="0" sz="1800" b="1" i="0" u="none" strike="noStrike" kern="0" cap="none" spc="0" normalizeH="0" baseline="0" noProof="0" dirty="0">
              <a:ln>
                <a:noFill/>
              </a:ln>
              <a:solidFill>
                <a:srgbClr val="C00000"/>
              </a:solidFill>
              <a:effectLst/>
              <a:uLnTx/>
              <a:uFillTx/>
              <a:ea typeface="Bad Script"/>
              <a:cs typeface="Bad Script"/>
              <a:sym typeface="Bad Script"/>
            </a:endParaRPr>
          </a:p>
        </p:txBody>
      </p:sp>
      <p:sp>
        <p:nvSpPr>
          <p:cNvPr id="12" name="TextBox 11"/>
          <p:cNvSpPr txBox="1"/>
          <p:nvPr/>
        </p:nvSpPr>
        <p:spPr>
          <a:xfrm>
            <a:off x="1472028" y="147001"/>
            <a:ext cx="7122099" cy="1015663"/>
          </a:xfrm>
          <a:prstGeom prst="rect">
            <a:avLst/>
          </a:prstGeom>
          <a:noFill/>
        </p:spPr>
        <p:txBody>
          <a:bodyPr wrap="square" rtlCol="0">
            <a:spAutoFit/>
          </a:bodyPr>
          <a:lstStyle/>
          <a:p>
            <a:pPr algn="just" defTabSz="457200">
              <a:lnSpc>
                <a:spcPct val="150000"/>
              </a:lnSpc>
              <a:buClrTx/>
            </a:pPr>
            <a:r>
              <a:rPr lang="vi-VN" sz="2000" kern="1200">
                <a:latin typeface="Arial" panose="020B0604020202020204" pitchFamily="34" charset="0"/>
                <a:ea typeface="+mn-ea"/>
                <a:cs typeface="Arial" panose="020B0604020202020204" pitchFamily="34" charset="0"/>
              </a:rPr>
              <a:t>Cho biết các góc và các cạnh của tứ giác ABCD ở Hình 65 có đặc điểm gì</a:t>
            </a:r>
            <a:r>
              <a:rPr lang="en-US" sz="2000" kern="1200">
                <a:latin typeface="Arial" panose="020B0604020202020204" pitchFamily="34" charset="0"/>
                <a:ea typeface="+mn-ea"/>
                <a:cs typeface="Arial" panose="020B0604020202020204" pitchFamily="34" charset="0"/>
              </a:rPr>
              <a:t>?</a:t>
            </a:r>
            <a:endParaRPr lang="vi-VN" sz="2000" kern="1200" dirty="0">
              <a:latin typeface="Arial" panose="020B0604020202020204" pitchFamily="34" charset="0"/>
              <a:ea typeface="+mn-ea"/>
              <a:cs typeface="Arial" panose="020B0604020202020204" pitchFamily="34" charset="0"/>
            </a:endParaRPr>
          </a:p>
        </p:txBody>
      </p:sp>
      <p:grpSp>
        <p:nvGrpSpPr>
          <p:cNvPr id="20" name="Google Shape;424;p35"/>
          <p:cNvGrpSpPr/>
          <p:nvPr/>
        </p:nvGrpSpPr>
        <p:grpSpPr>
          <a:xfrm rot="19991848">
            <a:off x="8374927" y="4068164"/>
            <a:ext cx="847358" cy="885946"/>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36;p35"/>
          <p:cNvGrpSpPr/>
          <p:nvPr/>
        </p:nvGrpSpPr>
        <p:grpSpPr>
          <a:xfrm rot="273201">
            <a:off x="-88256" y="1873011"/>
            <a:ext cx="669086" cy="77854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6233936" y="935063"/>
            <a:ext cx="2419474" cy="2654436"/>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039508" y="1304327"/>
                <a:ext cx="3939873" cy="1589731"/>
              </a:xfrm>
              <a:prstGeom prst="rect">
                <a:avLst/>
              </a:prstGeom>
            </p:spPr>
            <p:txBody>
              <a:bodyPr wrap="square">
                <a:spAutoFit/>
              </a:bodyPr>
              <a:lstStyle/>
              <a:p>
                <a:pPr algn="just">
                  <a:lnSpc>
                    <a:spcPct val="150000"/>
                  </a:lnSpc>
                  <a:spcBef>
                    <a:spcPts val="300"/>
                  </a:spcBef>
                  <a:spcAft>
                    <a:spcPts val="300"/>
                  </a:spcAft>
                </a:pPr>
                <a:r>
                  <a:rPr lang="en-US" sz="2000" kern="100">
                    <a:latin typeface="+mn-lt"/>
                    <a:ea typeface="Malgun Gothic" panose="020B0503020000020004" pitchFamily="34" charset="-127"/>
                    <a:cs typeface="Times New Roman" panose="02020603050405020304" pitchFamily="18" charset="0"/>
                  </a:rPr>
                  <a:t>Trong t</a:t>
                </a:r>
                <a:r>
                  <a:rPr lang="en-US" sz="2000" kern="100">
                    <a:effectLst/>
                    <a:latin typeface="+mn-lt"/>
                    <a:ea typeface="Malgun Gothic" panose="020B0503020000020004" pitchFamily="34" charset="-127"/>
                    <a:cs typeface="Times New Roman" panose="02020603050405020304" pitchFamily="18" charset="0"/>
                  </a:rPr>
                  <a:t>ứ giác </a:t>
                </a:r>
                <a14:m>
                  <m:oMath xmlns:m="http://schemas.openxmlformats.org/officeDocument/2006/math">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ABCD</m:t>
                    </m:r>
                  </m:oMath>
                </a14:m>
                <a:r>
                  <a:rPr lang="en-US" sz="2000" kern="100">
                    <a:effectLst/>
                    <a:latin typeface="+mn-lt"/>
                    <a:ea typeface="Malgun Gothic" panose="020B0503020000020004" pitchFamily="34" charset="-127"/>
                    <a:cs typeface="Times New Roman" panose="02020603050405020304" pitchFamily="18" charset="0"/>
                  </a:rPr>
                  <a:t> có: </a:t>
                </a:r>
                <a:endParaRPr lang="en-US" sz="2000" kern="100">
                  <a:effectLst/>
                  <a:latin typeface="+mn-lt"/>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acc>
                      <m:accPr>
                        <m:chr m:val="̂"/>
                        <m:ctrlPr>
                          <a:rPr lang="en-US" sz="20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A</m:t>
                        </m:r>
                      </m:e>
                    </m:acc>
                    <m: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B</m:t>
                        </m:r>
                      </m:e>
                    </m:acc>
                    <m: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C</m:t>
                        </m:r>
                      </m:e>
                    </m:acc>
                    <m: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2000" i="1" kern="100">
                            <a:effectLst/>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D</m:t>
                        </m:r>
                      </m:e>
                    </m:acc>
                    <m: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20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90</m:t>
                        </m:r>
                      </m:e>
                      <m:sup>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o</m:t>
                        </m:r>
                      </m:sup>
                    </m:sSup>
                  </m:oMath>
                </a14:m>
                <a:r>
                  <a:rPr lang="en-US" sz="2000" kern="100">
                    <a:effectLst/>
                    <a:latin typeface="+mn-lt"/>
                    <a:ea typeface="Malgun Gothic" panose="020B0503020000020004" pitchFamily="34" charset="-127"/>
                    <a:cs typeface="Times New Roman" panose="02020603050405020304" pitchFamily="18" charset="0"/>
                  </a:rPr>
                  <a:t> </a:t>
                </a:r>
                <a:endParaRPr lang="en-US" sz="2000" kern="100">
                  <a:effectLst/>
                  <a:latin typeface="+mn-lt"/>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AB</m:t>
                    </m:r>
                    <m: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BC</m:t>
                    </m:r>
                    <m: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CD</m:t>
                    </m:r>
                    <m: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2000" i="0" kern="100">
                        <a:effectLst/>
                        <a:latin typeface="Cambria Math" panose="02040503050406030204" pitchFamily="18" charset="0"/>
                        <a:ea typeface="Malgun Gothic" panose="020B0503020000020004" pitchFamily="34" charset="-127"/>
                        <a:cs typeface="Times New Roman" panose="02020603050405020304" pitchFamily="18" charset="0"/>
                      </a:rPr>
                      <m:t>DA</m:t>
                    </m:r>
                  </m:oMath>
                </a14:m>
                <a:r>
                  <a:rPr lang="en-US" sz="2000" kern="100">
                    <a:effectLst/>
                    <a:latin typeface="+mn-lt"/>
                    <a:ea typeface="Malgun Gothic" panose="020B0503020000020004" pitchFamily="34" charset="-127"/>
                    <a:cs typeface="Times New Roman" panose="02020603050405020304" pitchFamily="18" charset="0"/>
                  </a:rPr>
                  <a:t> </a:t>
                </a:r>
                <a:endParaRPr lang="en-US" sz="2000" kern="10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039508" y="1304327"/>
                <a:ext cx="3939873" cy="1589731"/>
              </a:xfrm>
              <a:prstGeom prst="rect">
                <a:avLst/>
              </a:prstGeom>
              <a:blipFill>
                <a:blip r:embed="rId4"/>
                <a:stretch>
                  <a:fillRect l="-1703"/>
                </a:stretch>
              </a:blipFill>
            </p:spPr>
            <p:txBody>
              <a:bodyPr/>
              <a:lstStyle/>
              <a:p>
                <a:r>
                  <a:rPr lang="en-US">
                    <a:noFill/>
                  </a:rPr>
                  <a:t> </a:t>
                </a:r>
              </a:p>
            </p:txBody>
          </p:sp>
        </mc:Fallback>
      </mc:AlternateContent>
      <p:sp>
        <p:nvSpPr>
          <p:cNvPr id="5" name="Right Arrow 4"/>
          <p:cNvSpPr/>
          <p:nvPr/>
        </p:nvSpPr>
        <p:spPr>
          <a:xfrm>
            <a:off x="1558455" y="1484644"/>
            <a:ext cx="381662" cy="238540"/>
          </a:xfrm>
          <a:prstGeom prst="rightArrow">
            <a:avLst/>
          </a:prstGeom>
          <a:solidFill>
            <a:schemeClr val="bg2">
              <a:lumMod val="50000"/>
            </a:schemeClr>
          </a:solidFill>
          <a:ln w="9525">
            <a:solidFill>
              <a:schemeClr val="bg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41" name="Group 40"/>
          <p:cNvGrpSpPr/>
          <p:nvPr/>
        </p:nvGrpSpPr>
        <p:grpSpPr>
          <a:xfrm>
            <a:off x="610678" y="3171095"/>
            <a:ext cx="5228461" cy="1608538"/>
            <a:chOff x="798003" y="1317922"/>
            <a:chExt cx="7869157" cy="2097764"/>
          </a:xfrm>
        </p:grpSpPr>
        <p:grpSp>
          <p:nvGrpSpPr>
            <p:cNvPr id="42" name="Group 41"/>
            <p:cNvGrpSpPr/>
            <p:nvPr/>
          </p:nvGrpSpPr>
          <p:grpSpPr>
            <a:xfrm>
              <a:off x="798003" y="1317922"/>
              <a:ext cx="7869157" cy="2097764"/>
              <a:chOff x="1329707" y="1322092"/>
              <a:chExt cx="3423939" cy="2371539"/>
            </a:xfrm>
          </p:grpSpPr>
          <p:sp>
            <p:nvSpPr>
              <p:cNvPr id="44"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Rectangle 42"/>
            <p:cNvSpPr/>
            <p:nvPr/>
          </p:nvSpPr>
          <p:spPr>
            <a:xfrm>
              <a:off x="1003588" y="1414166"/>
              <a:ext cx="7322069" cy="1926647"/>
            </a:xfrm>
            <a:prstGeom prst="rect">
              <a:avLst/>
            </a:prstGeom>
          </p:spPr>
          <p:txBody>
            <a:bodyPr wrap="square">
              <a:spAutoFit/>
            </a:bodyPr>
            <a:lstStyle/>
            <a:p>
              <a:pPr algn="just">
                <a:lnSpc>
                  <a:spcPct val="150000"/>
                </a:lnSpc>
              </a:pPr>
              <a:r>
                <a:rPr lang="vi-VN" sz="2000" b="1" i="1">
                  <a:solidFill>
                    <a:srgbClr val="C00000"/>
                  </a:solidFill>
                  <a:latin typeface="+mn-lt"/>
                  <a:ea typeface="Arial" panose="020B0604020202020204" pitchFamily="34" charset="0"/>
                  <a:cs typeface="Times New Roman" panose="02020603050405020304" pitchFamily="18" charset="0"/>
                </a:rPr>
                <a:t>Định nghĩa</a:t>
              </a:r>
            </a:p>
            <a:p>
              <a:pPr algn="just">
                <a:lnSpc>
                  <a:spcPct val="150000"/>
                </a:lnSpc>
              </a:pPr>
              <a:r>
                <a:rPr lang="vi-VN" sz="2000" i="1">
                  <a:latin typeface="+mn-lt"/>
                  <a:ea typeface="Arial" panose="020B0604020202020204" pitchFamily="34" charset="0"/>
                  <a:cs typeface="Times New Roman" panose="02020603050405020304" pitchFamily="18" charset="0"/>
                </a:rPr>
                <a:t>Hình vuông là tứ giác có bốn góc vuông và bốn cạnh bằng nhau.</a:t>
              </a:r>
              <a:endParaRPr lang="vi-VN" sz="2000" i="1" dirty="0">
                <a:latin typeface="+mn-lt"/>
                <a:ea typeface="Arial" panose="020B0604020202020204" pitchFamily="34"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circle(in)">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EBF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96732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71459" y="3092893"/>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1254859" y="275276"/>
            <a:ext cx="6672615" cy="322234"/>
          </a:xfrm>
          <a:prstGeom prst="rect">
            <a:avLst/>
          </a:prstGeom>
        </p:spPr>
        <p:txBody>
          <a:bodyPr spcFirstLastPara="1" wrap="square" lIns="91425" tIns="91425" rIns="91425" bIns="91425" anchor="ctr" anchorCtr="0">
            <a:noAutofit/>
          </a:bodyPr>
          <a:lstStyle/>
          <a:p>
            <a:pPr lvl="0" algn="ctr" defTabSz="457200">
              <a:lnSpc>
                <a:spcPct val="150000"/>
              </a:lnSpc>
              <a:buClrTx/>
              <a:buSzTx/>
              <a:defRPr/>
            </a:pPr>
            <a:r>
              <a:rPr lang="en" sz="2000" b="1" dirty="0">
                <a:solidFill>
                  <a:schemeClr val="bg1">
                    <a:lumMod val="50000"/>
                  </a:schemeClr>
                </a:solidFill>
                <a:highlight>
                  <a:schemeClr val="accent1"/>
                </a:highlight>
                <a:latin typeface="+mj-lt"/>
              </a:rPr>
              <a:t>Ví dụ </a:t>
            </a:r>
            <a:r>
              <a:rPr lang="en" sz="2000" b="1">
                <a:solidFill>
                  <a:schemeClr val="bg1">
                    <a:lumMod val="50000"/>
                  </a:schemeClr>
                </a:solidFill>
                <a:highlight>
                  <a:schemeClr val="accent1"/>
                </a:highlight>
                <a:latin typeface="+mj-lt"/>
              </a:rPr>
              <a:t>1: </a:t>
            </a:r>
            <a:r>
              <a:rPr lang="en-US" sz="2000" b="0" kern="1200">
                <a:solidFill>
                  <a:srgbClr val="000000"/>
                </a:solidFill>
                <a:latin typeface="Arial" panose="020B0604020202020204" pitchFamily="34" charset="0"/>
                <a:ea typeface="+mn-ea"/>
                <a:cs typeface="Arial" panose="020B0604020202020204" pitchFamily="34" charset="0"/>
                <a:sym typeface="Arial"/>
              </a:rPr>
              <a:t>Ở Hình 6, tứ giác nào là hình vuông? Vì sao?</a:t>
            </a:r>
            <a:endParaRPr sz="2000" dirty="0">
              <a:solidFill>
                <a:schemeClr val="bg1">
                  <a:lumMod val="50000"/>
                </a:schemeClr>
              </a:solidFill>
              <a:highlight>
                <a:schemeClr val="accent1"/>
              </a:highlight>
              <a:latin typeface="+mj-lt"/>
            </a:endParaRPr>
          </a:p>
        </p:txBody>
      </p:sp>
      <p:pic>
        <p:nvPicPr>
          <p:cNvPr id="85" name="Picture 84"/>
          <p:cNvPicPr>
            <a:picLocks noChangeAspect="1"/>
          </p:cNvPicPr>
          <p:nvPr/>
        </p:nvPicPr>
        <p:blipFill>
          <a:blip r:embed="rId2"/>
          <a:stretch>
            <a:fillRect/>
          </a:stretch>
        </p:blipFill>
        <p:spPr>
          <a:xfrm>
            <a:off x="8333783" y="4526865"/>
            <a:ext cx="699895" cy="525341"/>
          </a:xfrm>
          <a:prstGeom prst="rect">
            <a:avLst/>
          </a:prstGeom>
        </p:spPr>
      </p:pic>
      <p:pic>
        <p:nvPicPr>
          <p:cNvPr id="87" name="Picture 86"/>
          <p:cNvPicPr>
            <a:picLocks noChangeAspect="1"/>
          </p:cNvPicPr>
          <p:nvPr/>
        </p:nvPicPr>
        <p:blipFill>
          <a:blip r:embed="rId3"/>
          <a:stretch>
            <a:fillRect/>
          </a:stretch>
        </p:blipFill>
        <p:spPr>
          <a:xfrm rot="20858912">
            <a:off x="-262206" y="1481301"/>
            <a:ext cx="786452" cy="780356"/>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272380" y="825080"/>
            <a:ext cx="6637572" cy="214224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71459" y="3669841"/>
                <a:ext cx="7462324" cy="984244"/>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500"/>
                  </a:spcAft>
                  <a:buClr>
                    <a:srgbClr val="000000"/>
                  </a:buClr>
                  <a:buSzTx/>
                  <a:buFont typeface="Wingdings" panose="05000000000000000000" pitchFamily="2" charset="2"/>
                  <a:buChar char="§"/>
                  <a:tabLst/>
                  <a:defRPr/>
                </a:pPr>
                <a:r>
                  <a:rPr kumimoji="0" lang="en-US" sz="1900" b="0" i="0" u="none" strike="noStrike" kern="0" cap="none" spc="0" normalizeH="0" baseline="0" noProof="0">
                    <a:ln>
                      <a:noFill/>
                    </a:ln>
                    <a:solidFill>
                      <a:srgbClr val="363636"/>
                    </a:solidFill>
                    <a:effectLst/>
                    <a:uLnTx/>
                    <a:uFillTx/>
                    <a:latin typeface="Arial"/>
                    <a:cs typeface="Arial"/>
                    <a:sym typeface="Arial"/>
                  </a:rPr>
                  <a:t>Ở Hình 66a, ta có </a:t>
                </a:r>
                <a14:m>
                  <m:oMath xmlns:m="http://schemas.openxmlformats.org/officeDocument/2006/math">
                    <m:acc>
                      <m:accPr>
                        <m:chr m:val="̂"/>
                        <m:ctrlP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r>
                          <m:rPr>
                            <m:sty m:val="p"/>
                          </m:rP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A</m:t>
                        </m:r>
                      </m:e>
                    </m:acc>
                    <m: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acc>
                      <m:accPr>
                        <m:chr m:val="̂"/>
                        <m:ctrlP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r>
                          <m:rPr>
                            <m:sty m:val="p"/>
                          </m:rP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B</m:t>
                        </m:r>
                      </m:e>
                    </m:acc>
                    <m: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acc>
                      <m:accPr>
                        <m:chr m:val="̂"/>
                        <m:ctrlP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r>
                          <m:rPr>
                            <m:sty m:val="p"/>
                          </m:rP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C</m:t>
                        </m:r>
                      </m:e>
                    </m:acc>
                    <m: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acc>
                      <m:accPr>
                        <m:chr m:val="̂"/>
                        <m:ctrlP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accPr>
                      <m:e>
                        <m:r>
                          <m:rPr>
                            <m:sty m:val="p"/>
                          </m:rP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D</m:t>
                        </m:r>
                      </m:e>
                    </m:acc>
                    <m: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sSup>
                      <m:sSupPr>
                        <m:ctrlPr>
                          <a:rPr kumimoji="0" lang="en-US" sz="1900" b="0" i="1"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pPr>
                      <m:e>
                        <m: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90</m:t>
                        </m:r>
                      </m:e>
                      <m:sup>
                        <m:r>
                          <m:rPr>
                            <m:sty m:val="p"/>
                          </m:rP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o</m:t>
                        </m:r>
                      </m:sup>
                    </m:sSup>
                  </m:oMath>
                </a14:m>
                <a:r>
                  <a:rPr kumimoji="0" lang="en-US" sz="19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a:t>
                </a:r>
                <a:r>
                  <a:rPr kumimoji="0" lang="en-US" sz="19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và </a:t>
                </a:r>
                <a14:m>
                  <m:oMath xmlns:m="http://schemas.openxmlformats.org/officeDocument/2006/math">
                    <m:r>
                      <m:rPr>
                        <m:sty m:val="p"/>
                      </m:rP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AB</m:t>
                    </m:r>
                    <m: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m:rPr>
                        <m:sty m:val="p"/>
                      </m:rP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BC</m:t>
                    </m:r>
                    <m: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m:rPr>
                        <m:sty m:val="p"/>
                      </m:rP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CD</m:t>
                    </m:r>
                    <m: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m:rPr>
                        <m:sty m:val="p"/>
                      </m:rPr>
                      <a:rPr kumimoji="0" lang="en-US" sz="1900" b="0" i="0" u="none" strike="noStrike" kern="10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DA</m:t>
                    </m:r>
                  </m:oMath>
                </a14:m>
                <a:r>
                  <a:rPr kumimoji="0" lang="en-US" sz="19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a:t>
                </a:r>
                <a:r>
                  <a:rPr kumimoji="0" lang="en-US" sz="19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(vì cùng bằng 3 cm) nên tứ giác ABCD là hình vuông.</a:t>
                </a:r>
                <a:endParaRPr kumimoji="0" lang="en-US" sz="1900" b="0" i="0" u="none" strike="noStrike" kern="0" cap="none" spc="0" normalizeH="0" baseline="0" noProof="0">
                  <a:ln>
                    <a:noFill/>
                  </a:ln>
                  <a:solidFill>
                    <a:srgbClr val="363636"/>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1459" y="3669841"/>
                <a:ext cx="7462324" cy="984244"/>
              </a:xfrm>
              <a:prstGeom prst="rect">
                <a:avLst/>
              </a:prstGeom>
              <a:blipFill>
                <a:blip r:embed="rId6"/>
                <a:stretch>
                  <a:fillRect l="-654" b="-4348"/>
                </a:stretch>
              </a:blipFill>
            </p:spPr>
            <p:txBody>
              <a:bodyPr/>
              <a:lstStyle/>
              <a:p>
                <a:r>
                  <a:rPr lang="en-US">
                    <a:noFill/>
                  </a:rPr>
                  <a:t> </a:t>
                </a:r>
              </a:p>
            </p:txBody>
          </p:sp>
        </mc:Fallback>
      </mc:AlternateContent>
    </p:spTree>
    <p:extLst>
      <p:ext uri="{BB962C8B-B14F-4D97-AF65-F5344CB8AC3E}">
        <p14:creationId xmlns:p14="http://schemas.microsoft.com/office/powerpoint/2010/main" val="287863918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EBF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96732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9" name="Google Shape;735;p18"/>
          <p:cNvSpPr txBox="1">
            <a:spLocks noGrp="1"/>
          </p:cNvSpPr>
          <p:nvPr>
            <p:ph type="title"/>
          </p:nvPr>
        </p:nvSpPr>
        <p:spPr>
          <a:xfrm>
            <a:off x="1254859" y="275276"/>
            <a:ext cx="6672615" cy="322234"/>
          </a:xfrm>
          <a:prstGeom prst="rect">
            <a:avLst/>
          </a:prstGeom>
        </p:spPr>
        <p:txBody>
          <a:bodyPr spcFirstLastPara="1" wrap="square" lIns="91425" tIns="91425" rIns="91425" bIns="91425" anchor="ctr" anchorCtr="0">
            <a:noAutofit/>
          </a:bodyPr>
          <a:lstStyle/>
          <a:p>
            <a:pPr lvl="0" algn="ctr" defTabSz="457200">
              <a:lnSpc>
                <a:spcPct val="150000"/>
              </a:lnSpc>
              <a:buClrTx/>
              <a:buSzTx/>
              <a:defRPr/>
            </a:pPr>
            <a:r>
              <a:rPr lang="en" sz="2000" b="1" dirty="0">
                <a:solidFill>
                  <a:schemeClr val="bg1">
                    <a:lumMod val="50000"/>
                  </a:schemeClr>
                </a:solidFill>
                <a:highlight>
                  <a:schemeClr val="accent1"/>
                </a:highlight>
                <a:latin typeface="+mj-lt"/>
              </a:rPr>
              <a:t>Ví dụ </a:t>
            </a:r>
            <a:r>
              <a:rPr lang="en" sz="2000" b="1">
                <a:solidFill>
                  <a:schemeClr val="bg1">
                    <a:lumMod val="50000"/>
                  </a:schemeClr>
                </a:solidFill>
                <a:highlight>
                  <a:schemeClr val="accent1"/>
                </a:highlight>
                <a:latin typeface="+mj-lt"/>
              </a:rPr>
              <a:t>1: </a:t>
            </a:r>
            <a:r>
              <a:rPr lang="en-US" sz="2000" b="0" kern="1200">
                <a:solidFill>
                  <a:srgbClr val="000000"/>
                </a:solidFill>
                <a:latin typeface="Arial" panose="020B0604020202020204" pitchFamily="34" charset="0"/>
                <a:ea typeface="+mn-ea"/>
                <a:cs typeface="Arial" panose="020B0604020202020204" pitchFamily="34" charset="0"/>
                <a:sym typeface="Arial"/>
              </a:rPr>
              <a:t>Ở Hình 6, tứ giác nào là hình vuông? Vì sao?</a:t>
            </a:r>
            <a:endParaRPr sz="2000" dirty="0">
              <a:solidFill>
                <a:schemeClr val="bg1">
                  <a:lumMod val="50000"/>
                </a:schemeClr>
              </a:solidFill>
              <a:highlight>
                <a:schemeClr val="accent1"/>
              </a:highlight>
              <a:latin typeface="+mj-lt"/>
            </a:endParaRPr>
          </a:p>
        </p:txBody>
      </p:sp>
      <p:pic>
        <p:nvPicPr>
          <p:cNvPr id="85" name="Picture 84"/>
          <p:cNvPicPr>
            <a:picLocks noChangeAspect="1"/>
          </p:cNvPicPr>
          <p:nvPr/>
        </p:nvPicPr>
        <p:blipFill>
          <a:blip r:embed="rId2"/>
          <a:stretch>
            <a:fillRect/>
          </a:stretch>
        </p:blipFill>
        <p:spPr>
          <a:xfrm>
            <a:off x="8333783" y="4526865"/>
            <a:ext cx="699895" cy="525341"/>
          </a:xfrm>
          <a:prstGeom prst="rect">
            <a:avLst/>
          </a:prstGeom>
        </p:spPr>
      </p:pic>
      <p:pic>
        <p:nvPicPr>
          <p:cNvPr id="87" name="Picture 86"/>
          <p:cNvPicPr>
            <a:picLocks noChangeAspect="1"/>
          </p:cNvPicPr>
          <p:nvPr/>
        </p:nvPicPr>
        <p:blipFill>
          <a:blip r:embed="rId3"/>
          <a:stretch>
            <a:fillRect/>
          </a:stretch>
        </p:blipFill>
        <p:spPr>
          <a:xfrm rot="20858912">
            <a:off x="-262206" y="1481301"/>
            <a:ext cx="786452" cy="780356"/>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272380" y="825080"/>
            <a:ext cx="6637572" cy="214224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60004" y="3606230"/>
                <a:ext cx="7462324" cy="930063"/>
              </a:xfrm>
              <a:prstGeom prst="rect">
                <a:avLst/>
              </a:prstGeom>
            </p:spPr>
            <p:txBody>
              <a:bodyPr wrap="square">
                <a:spAutoFit/>
              </a:bodyPr>
              <a:lstStyle/>
              <a:p>
                <a:pPr marL="342900" lvl="0" indent="-342900" algn="just">
                  <a:lnSpc>
                    <a:spcPct val="150000"/>
                  </a:lnSpc>
                  <a:spcAft>
                    <a:spcPts val="500"/>
                  </a:spcAft>
                  <a:buFont typeface="Wingdings" panose="05000000000000000000" pitchFamily="2" charset="2"/>
                  <a:buChar char="§"/>
                  <a:defRPr/>
                </a:pPr>
                <a:r>
                  <a:rPr lang="en-US" sz="1900">
                    <a:solidFill>
                      <a:srgbClr val="363636"/>
                    </a:solidFill>
                  </a:rPr>
                  <a:t>Ở Hình 66b, ta có </a:t>
                </a:r>
                <a14:m>
                  <m:oMath xmlns:m="http://schemas.openxmlformats.org/officeDocument/2006/math">
                    <m:acc>
                      <m:accPr>
                        <m:chr m:val="̂"/>
                        <m:ctrlPr>
                          <a:rPr lang="en-US" sz="1900" i="1" kern="100">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900" kern="100">
                            <a:latin typeface="Cambria Math" panose="02040503050406030204" pitchFamily="18" charset="0"/>
                            <a:ea typeface="Malgun Gothic" panose="020B0503020000020004" pitchFamily="34" charset="-127"/>
                            <a:cs typeface="Times New Roman" panose="02020603050405020304" pitchFamily="18" charset="0"/>
                          </a:rPr>
                          <m:t>M</m:t>
                        </m:r>
                      </m:e>
                    </m:acc>
                    <m:r>
                      <a:rPr lang="en-US" sz="1900" kern="100">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900" i="1" kern="100">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900" kern="100">
                            <a:latin typeface="Cambria Math" panose="02040503050406030204" pitchFamily="18" charset="0"/>
                            <a:ea typeface="Malgun Gothic" panose="020B0503020000020004" pitchFamily="34" charset="-127"/>
                            <a:cs typeface="Times New Roman" panose="02020603050405020304" pitchFamily="18" charset="0"/>
                          </a:rPr>
                          <m:t>N</m:t>
                        </m:r>
                      </m:e>
                    </m:acc>
                    <m:r>
                      <a:rPr lang="en-US" sz="1900" kern="100">
                        <a:latin typeface="Cambria Math" panose="02040503050406030204" pitchFamily="18" charset="0"/>
                        <a:ea typeface="Malgun Gothic" panose="020B0503020000020004" pitchFamily="34" charset="-127"/>
                        <a:cs typeface="Times New Roman" panose="02020603050405020304" pitchFamily="18" charset="0"/>
                      </a:rPr>
                      <m:t>, </m:t>
                    </m:r>
                    <m:acc>
                      <m:accPr>
                        <m:chr m:val="̂"/>
                        <m:ctrlPr>
                          <a:rPr lang="en-US" sz="1900" i="1" kern="100">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900" kern="100">
                            <a:latin typeface="Cambria Math" panose="02040503050406030204" pitchFamily="18" charset="0"/>
                            <a:ea typeface="Malgun Gothic" panose="020B0503020000020004" pitchFamily="34" charset="-127"/>
                            <a:cs typeface="Times New Roman" panose="02020603050405020304" pitchFamily="18" charset="0"/>
                          </a:rPr>
                          <m:t>P</m:t>
                        </m:r>
                      </m:e>
                    </m:acc>
                    <m:r>
                      <a:rPr lang="en-US" sz="1900" kern="100">
                        <a:latin typeface="Cambria Math" panose="02040503050406030204" pitchFamily="18" charset="0"/>
                        <a:ea typeface="Malgun Gothic" panose="020B0503020000020004" pitchFamily="34" charset="-127"/>
                        <a:cs typeface="Times New Roman" panose="02020603050405020304" pitchFamily="18" charset="0"/>
                      </a:rPr>
                      <m:t>,</m:t>
                    </m:r>
                    <m:acc>
                      <m:accPr>
                        <m:chr m:val="̂"/>
                        <m:ctrlPr>
                          <a:rPr lang="en-US" sz="1900" i="1" kern="100">
                            <a:latin typeface="Cambria Math" panose="02040503050406030204" pitchFamily="18" charset="0"/>
                            <a:ea typeface="Malgun Gothic" panose="020B0503020000020004" pitchFamily="34" charset="-127"/>
                            <a:cs typeface="Times New Roman" panose="02020603050405020304" pitchFamily="18" charset="0"/>
                          </a:rPr>
                        </m:ctrlPr>
                      </m:accPr>
                      <m:e>
                        <m:r>
                          <m:rPr>
                            <m:sty m:val="p"/>
                          </m:rPr>
                          <a:rPr lang="en-US" sz="1900" kern="100">
                            <a:latin typeface="Cambria Math" panose="02040503050406030204" pitchFamily="18" charset="0"/>
                            <a:ea typeface="Malgun Gothic" panose="020B0503020000020004" pitchFamily="34" charset="-127"/>
                            <a:cs typeface="Times New Roman" panose="02020603050405020304" pitchFamily="18" charset="0"/>
                          </a:rPr>
                          <m:t>Q</m:t>
                        </m:r>
                      </m:e>
                    </m:acc>
                  </m:oMath>
                </a14:m>
                <a:r>
                  <a:rPr lang="en-US" sz="1900" kern="100">
                    <a:ea typeface="Malgun Gothic" panose="020B0503020000020004" pitchFamily="34" charset="-127"/>
                    <a:cs typeface="Times New Roman" panose="02020603050405020304" pitchFamily="18" charset="0"/>
                  </a:rPr>
                  <a:t> </a:t>
                </a:r>
                <a:r>
                  <a:rPr lang="en-US" sz="1900" kern="100">
                    <a:ea typeface="Calibri" panose="020F0502020204030204" pitchFamily="34" charset="0"/>
                    <a:cs typeface="Times New Roman" panose="02020603050405020304" pitchFamily="18" charset="0"/>
                  </a:rPr>
                  <a:t>không là góc vuông nên tứ giác MNPQ không phải là hình vuông.</a:t>
                </a:r>
                <a:endParaRPr lang="en-US" sz="1900">
                  <a:solidFill>
                    <a:srgbClr val="36363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860004" y="3606230"/>
                <a:ext cx="7462324" cy="930063"/>
              </a:xfrm>
              <a:prstGeom prst="rect">
                <a:avLst/>
              </a:prstGeom>
              <a:blipFill>
                <a:blip r:embed="rId6"/>
                <a:stretch>
                  <a:fillRect l="-572" r="-817" b="-10526"/>
                </a:stretch>
              </a:blipFill>
            </p:spPr>
            <p:txBody>
              <a:bodyPr/>
              <a:lstStyle/>
              <a:p>
                <a:r>
                  <a:rPr lang="en-US">
                    <a:noFill/>
                  </a:rPr>
                  <a:t> </a:t>
                </a:r>
              </a:p>
            </p:txBody>
          </p:sp>
        </mc:Fallback>
      </mc:AlternateContent>
      <p:sp>
        <p:nvSpPr>
          <p:cNvPr id="9" name="Rectangle 8"/>
          <p:cNvSpPr/>
          <p:nvPr/>
        </p:nvSpPr>
        <p:spPr>
          <a:xfrm>
            <a:off x="871459" y="3092893"/>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358522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7EBF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96732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p:sp>
        <p:nvSpPr>
          <p:cNvPr id="69" name="Google Shape;735;p18"/>
          <p:cNvSpPr txBox="1">
            <a:spLocks noGrp="1"/>
          </p:cNvSpPr>
          <p:nvPr>
            <p:ph type="title"/>
          </p:nvPr>
        </p:nvSpPr>
        <p:spPr>
          <a:xfrm>
            <a:off x="1254859" y="275276"/>
            <a:ext cx="6672615" cy="322234"/>
          </a:xfrm>
          <a:prstGeom prst="rect">
            <a:avLst/>
          </a:prstGeom>
        </p:spPr>
        <p:txBody>
          <a:bodyPr spcFirstLastPara="1" wrap="square" lIns="91425" tIns="91425" rIns="91425" bIns="91425" anchor="ctr" anchorCtr="0">
            <a:noAutofit/>
          </a:bodyPr>
          <a:lstStyle/>
          <a:p>
            <a:pPr lvl="0" algn="ctr" defTabSz="457200">
              <a:lnSpc>
                <a:spcPct val="150000"/>
              </a:lnSpc>
              <a:buClrTx/>
              <a:buSzTx/>
              <a:defRPr/>
            </a:pPr>
            <a:r>
              <a:rPr lang="en" sz="2000" b="1" dirty="0">
                <a:solidFill>
                  <a:schemeClr val="bg1">
                    <a:lumMod val="50000"/>
                  </a:schemeClr>
                </a:solidFill>
                <a:highlight>
                  <a:schemeClr val="accent1"/>
                </a:highlight>
                <a:latin typeface="+mj-lt"/>
              </a:rPr>
              <a:t>Ví dụ </a:t>
            </a:r>
            <a:r>
              <a:rPr lang="en" sz="2000" b="1">
                <a:solidFill>
                  <a:schemeClr val="bg1">
                    <a:lumMod val="50000"/>
                  </a:schemeClr>
                </a:solidFill>
                <a:highlight>
                  <a:schemeClr val="accent1"/>
                </a:highlight>
                <a:latin typeface="+mj-lt"/>
              </a:rPr>
              <a:t>1: </a:t>
            </a:r>
            <a:r>
              <a:rPr lang="en-US" sz="2000" b="0" kern="1200">
                <a:solidFill>
                  <a:srgbClr val="000000"/>
                </a:solidFill>
                <a:latin typeface="Arial" panose="020B0604020202020204" pitchFamily="34" charset="0"/>
                <a:ea typeface="+mn-ea"/>
                <a:cs typeface="Arial" panose="020B0604020202020204" pitchFamily="34" charset="0"/>
                <a:sym typeface="Arial"/>
              </a:rPr>
              <a:t>Ở Hình 6, tứ giác nào là hình vuông? Vì sao?</a:t>
            </a:r>
            <a:endParaRPr sz="2000" dirty="0">
              <a:solidFill>
                <a:schemeClr val="bg1">
                  <a:lumMod val="50000"/>
                </a:schemeClr>
              </a:solidFill>
              <a:highlight>
                <a:schemeClr val="accent1"/>
              </a:highlight>
              <a:latin typeface="+mj-lt"/>
            </a:endParaRPr>
          </a:p>
        </p:txBody>
      </p:sp>
      <p:pic>
        <p:nvPicPr>
          <p:cNvPr id="85" name="Picture 84"/>
          <p:cNvPicPr>
            <a:picLocks noChangeAspect="1"/>
          </p:cNvPicPr>
          <p:nvPr/>
        </p:nvPicPr>
        <p:blipFill>
          <a:blip r:embed="rId2"/>
          <a:stretch>
            <a:fillRect/>
          </a:stretch>
        </p:blipFill>
        <p:spPr>
          <a:xfrm>
            <a:off x="8333783" y="4526865"/>
            <a:ext cx="699895" cy="525341"/>
          </a:xfrm>
          <a:prstGeom prst="rect">
            <a:avLst/>
          </a:prstGeom>
        </p:spPr>
      </p:pic>
      <p:pic>
        <p:nvPicPr>
          <p:cNvPr id="87" name="Picture 86"/>
          <p:cNvPicPr>
            <a:picLocks noChangeAspect="1"/>
          </p:cNvPicPr>
          <p:nvPr/>
        </p:nvPicPr>
        <p:blipFill>
          <a:blip r:embed="rId3"/>
          <a:stretch>
            <a:fillRect/>
          </a:stretch>
        </p:blipFill>
        <p:spPr>
          <a:xfrm rot="20858912">
            <a:off x="-262206" y="1481301"/>
            <a:ext cx="786452" cy="780356"/>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272380" y="825080"/>
            <a:ext cx="6637572" cy="214224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60004" y="3606230"/>
                <a:ext cx="7462324" cy="930063"/>
              </a:xfrm>
              <a:prstGeom prst="rect">
                <a:avLst/>
              </a:prstGeom>
            </p:spPr>
            <p:txBody>
              <a:bodyPr wrap="square">
                <a:spAutoFit/>
              </a:bodyPr>
              <a:lstStyle/>
              <a:p>
                <a:pPr marL="342900" lvl="0" indent="-342900" algn="just">
                  <a:lnSpc>
                    <a:spcPct val="150000"/>
                  </a:lnSpc>
                  <a:spcAft>
                    <a:spcPts val="500"/>
                  </a:spcAft>
                  <a:buFont typeface="Wingdings" panose="05000000000000000000" pitchFamily="2" charset="2"/>
                  <a:buChar char="§"/>
                  <a:defRPr/>
                </a:pPr>
                <a:r>
                  <a:rPr lang="en-US" sz="1900">
                    <a:solidFill>
                      <a:srgbClr val="363636"/>
                    </a:solidFill>
                  </a:rPr>
                  <a:t>Ở Hình 66c, ta có GH </a:t>
                </a:r>
                <a14:m>
                  <m:oMath xmlns:m="http://schemas.openxmlformats.org/officeDocument/2006/math">
                    <m:r>
                      <a:rPr lang="en-US" sz="1900" i="1">
                        <a:solidFill>
                          <a:srgbClr val="363636"/>
                        </a:solidFill>
                        <a:latin typeface="Cambria Math" panose="02040503050406030204" pitchFamily="18" charset="0"/>
                        <a:ea typeface="Cambria Math" panose="02040503050406030204" pitchFamily="18" charset="0"/>
                      </a:rPr>
                      <m:t>≠</m:t>
                    </m:r>
                  </m:oMath>
                </a14:m>
                <a:r>
                  <a:rPr lang="en-US" sz="1900">
                    <a:solidFill>
                      <a:srgbClr val="363636"/>
                    </a:solidFill>
                  </a:rPr>
                  <a:t> HI (vì 3,2 cm </a:t>
                </a:r>
                <a14:m>
                  <m:oMath xmlns:m="http://schemas.openxmlformats.org/officeDocument/2006/math">
                    <m:r>
                      <a:rPr lang="en-US" sz="1900" i="1">
                        <a:solidFill>
                          <a:srgbClr val="363636"/>
                        </a:solidFill>
                        <a:latin typeface="Cambria Math" panose="02040503050406030204" pitchFamily="18" charset="0"/>
                        <a:ea typeface="Cambria Math" panose="02040503050406030204" pitchFamily="18" charset="0"/>
                      </a:rPr>
                      <m:t>≠ </m:t>
                    </m:r>
                  </m:oMath>
                </a14:m>
                <a:r>
                  <a:rPr lang="en-US" sz="1900">
                    <a:solidFill>
                      <a:srgbClr val="363636"/>
                    </a:solidFill>
                  </a:rPr>
                  <a:t> 3 cm) </a:t>
                </a:r>
                <a:r>
                  <a:rPr lang="en-US" sz="1900" kern="100">
                    <a:ea typeface="Calibri" panose="020F0502020204030204" pitchFamily="34" charset="0"/>
                    <a:cs typeface="Times New Roman" panose="02020603050405020304" pitchFamily="18" charset="0"/>
                  </a:rPr>
                  <a:t>nên tứ giác GHIK không phải là hình vuông.</a:t>
                </a:r>
                <a:endParaRPr lang="en-US" sz="1900" dirty="0">
                  <a:solidFill>
                    <a:srgbClr val="36363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860004" y="3606230"/>
                <a:ext cx="7462324" cy="930063"/>
              </a:xfrm>
              <a:prstGeom prst="rect">
                <a:avLst/>
              </a:prstGeom>
              <a:blipFill>
                <a:blip r:embed="rId6"/>
                <a:stretch>
                  <a:fillRect l="-572" r="-817" b="-9211"/>
                </a:stretch>
              </a:blipFill>
            </p:spPr>
            <p:txBody>
              <a:bodyPr/>
              <a:lstStyle/>
              <a:p>
                <a:r>
                  <a:rPr lang="en-US">
                    <a:noFill/>
                  </a:rPr>
                  <a:t> </a:t>
                </a:r>
              </a:p>
            </p:txBody>
          </p:sp>
        </mc:Fallback>
      </mc:AlternateContent>
      <p:sp>
        <p:nvSpPr>
          <p:cNvPr id="9" name="Rectangle 8"/>
          <p:cNvSpPr/>
          <p:nvPr/>
        </p:nvSpPr>
        <p:spPr>
          <a:xfrm>
            <a:off x="871459" y="3092893"/>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238291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ll About Asymptotes by Slidesgo">
  <a:themeElements>
    <a:clrScheme name="Simple Light">
      <a:dk1>
        <a:srgbClr val="363636"/>
      </a:dk1>
      <a:lt1>
        <a:srgbClr val="189AE2"/>
      </a:lt1>
      <a:dk2>
        <a:srgbClr val="C7EBF0"/>
      </a:dk2>
      <a:lt2>
        <a:srgbClr val="FFFFFF"/>
      </a:lt2>
      <a:accent1>
        <a:srgbClr val="FFFFFF"/>
      </a:accent1>
      <a:accent2>
        <a:srgbClr val="FFFFFF"/>
      </a:accent2>
      <a:accent3>
        <a:srgbClr val="FFFFFF"/>
      </a:accent3>
      <a:accent4>
        <a:srgbClr val="FFFFFF"/>
      </a:accent4>
      <a:accent5>
        <a:srgbClr val="FFFFFF"/>
      </a:accent5>
      <a:accent6>
        <a:srgbClr val="FFFFFF"/>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TotalTime>
  <Words>2487</Words>
  <Application>Microsoft Office PowerPoint</Application>
  <PresentationFormat>On-screen Show (16:9)</PresentationFormat>
  <Paragraphs>227</Paragraphs>
  <Slides>45</Slides>
  <Notes>30</Notes>
  <HiddenSlides>0</HiddenSlides>
  <MMClips>32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45</vt:i4>
      </vt:variant>
    </vt:vector>
  </HeadingPairs>
  <TitlesOfParts>
    <vt:vector size="57" baseType="lpstr">
      <vt:lpstr>Cambria Math</vt:lpstr>
      <vt:lpstr>Bad Script</vt:lpstr>
      <vt:lpstr>Bebas Neue</vt:lpstr>
      <vt:lpstr>Mukta</vt:lpstr>
      <vt:lpstr>Wingdings</vt:lpstr>
      <vt:lpstr>Arial</vt:lpstr>
      <vt:lpstr>Open Sans</vt:lpstr>
      <vt:lpstr>Malgun Gothic</vt:lpstr>
      <vt:lpstr>Calibri</vt:lpstr>
      <vt:lpstr>All About Asymptotes by Slidesgo</vt:lpstr>
      <vt:lpstr>1_Office Theme</vt:lpstr>
      <vt:lpstr>2_Office Theme</vt:lpstr>
      <vt:lpstr>PowerPoint Presentation</vt:lpstr>
      <vt:lpstr>KHỞI ĐỘNG</vt:lpstr>
      <vt:lpstr>PowerPoint Presentation</vt:lpstr>
      <vt:lpstr>01</vt:lpstr>
      <vt:lpstr>01</vt:lpstr>
      <vt:lpstr>PowerPoint Presentation</vt:lpstr>
      <vt:lpstr>Ví dụ 1: Ở Hình 6, tứ giác nào là hình vuông? Vì sao?</vt:lpstr>
      <vt:lpstr>Ví dụ 1: Ở Hình 6, tứ giác nào là hình vuông? Vì sao?</vt:lpstr>
      <vt:lpstr>Ví dụ 1: Ở Hình 6, tứ giác nào là hình vuông? Vì sao?</vt:lpstr>
      <vt:lpstr>PowerPoint Presentation</vt:lpstr>
      <vt:lpstr>PowerPoint Presentation</vt:lpstr>
      <vt:lpstr>PowerPoint Presentation</vt:lpstr>
      <vt:lpstr>Ví dụ 2:</vt:lpstr>
      <vt:lpstr>PowerPoint Presentation</vt:lpstr>
      <vt:lpstr>Ví dụ 3:</vt:lpstr>
      <vt:lpstr>PowerPoint Presentation</vt:lpstr>
      <vt:lpstr>PowerPoint Presentation</vt:lpstr>
      <vt:lpstr>PowerPoint Presentation</vt:lpstr>
      <vt:lpstr>PowerPoint Presentation</vt:lpstr>
      <vt:lpstr>PowerPoint Presentation</vt:lpstr>
      <vt:lpstr>Ví dụ 4:</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PEGASUS GAMING ARENA</dc:creator>
  <cp:lastModifiedBy>nga nguyễn mai</cp:lastModifiedBy>
  <cp:revision>89</cp:revision>
  <dcterms:modified xsi:type="dcterms:W3CDTF">2025-11-27T04:42:17Z</dcterms:modified>
</cp:coreProperties>
</file>