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Noto Serif" panose="02020600060500020200" pitchFamily="18" charset="0"/>
      <p:regular r:id="rId19"/>
      <p:bold r:id="rId20"/>
    </p:embeddedFont>
    <p:embeddedFont>
      <p:font typeface="Noto Serif Bold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F4301-E2BE-4D47-8D7D-EE81ADF92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F7F77-42EF-49FD-BC5D-25ECB29B0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8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4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9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0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F7F77-42EF-49FD-BC5D-25ECB29B0D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3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6951" y="760459"/>
            <a:ext cx="1590160" cy="1383441"/>
          </a:xfrm>
          <a:custGeom>
            <a:avLst/>
            <a:gdLst/>
            <a:ahLst/>
            <a:cxnLst/>
            <a:rect l="l" t="t" r="r" b="b"/>
            <a:pathLst>
              <a:path w="1590160" h="1383441">
                <a:moveTo>
                  <a:pt x="0" y="0"/>
                </a:moveTo>
                <a:lnTo>
                  <a:pt x="1590160" y="0"/>
                </a:lnTo>
                <a:lnTo>
                  <a:pt x="1590160" y="1383441"/>
                </a:lnTo>
                <a:lnTo>
                  <a:pt x="0" y="13834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8923" t="-17450" r="-9432" b="-1859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63960" y="5766598"/>
            <a:ext cx="9040804" cy="4520402"/>
          </a:xfrm>
          <a:custGeom>
            <a:avLst/>
            <a:gdLst/>
            <a:ahLst/>
            <a:cxnLst/>
            <a:rect l="l" t="t" r="r" b="b"/>
            <a:pathLst>
              <a:path w="9040804" h="4520402">
                <a:moveTo>
                  <a:pt x="0" y="0"/>
                </a:moveTo>
                <a:lnTo>
                  <a:pt x="9040804" y="0"/>
                </a:lnTo>
                <a:lnTo>
                  <a:pt x="9040804" y="4520402"/>
                </a:lnTo>
                <a:lnTo>
                  <a:pt x="0" y="45204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649988" y="2247900"/>
            <a:ext cx="10988025" cy="75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CHỦ ĐỀ 1: MÁY TÍNH VÀ CỘNG ĐỒNG</a:t>
            </a:r>
            <a:r>
              <a:rPr lang="en-US" sz="4499">
                <a:solidFill>
                  <a:srgbClr val="000000"/>
                </a:solidFill>
                <a:latin typeface="Noto Serif"/>
                <a:ea typeface="Noto Serif"/>
                <a:cs typeface="Noto Serif"/>
                <a:sym typeface="Noto Serif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52771" y="3768737"/>
            <a:ext cx="14382459" cy="152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8999" b="1">
                <a:solidFill>
                  <a:srgbClr val="6471C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BÀI 1. THIẾT BỊ VÀO - RA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65113" y="772764"/>
            <a:ext cx="2638497" cy="67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7E7C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TIN HỌC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4BB7F-8EAB-FD14-7364-026362D6AD73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8D3D3A-573C-4AF7-E085-BD4D8768FD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CFE05B-CE6C-F0CC-98EB-941D79075974}"/>
              </a:ext>
            </a:extLst>
          </p:cNvPr>
          <p:cNvSpPr/>
          <p:nvPr/>
        </p:nvSpPr>
        <p:spPr>
          <a:xfrm>
            <a:off x="593797" y="2415117"/>
            <a:ext cx="17060654" cy="638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 có chức năng gì?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ra ngoài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vào máy tính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thông tin thành dữ liệu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nội dung lên màn hình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B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để đưa thông tin vào máy tính như bàn phím, chuột, micro, …</a:t>
            </a:r>
            <a:endParaRPr lang="vi-VN" sz="4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7E8B39-93A0-A82E-3E16-3427B30F5A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0333A39-F3E1-5D25-1CB0-094646D6D9B3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69193-9D1E-E5E2-9DA9-1116CD6E68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24E576-DB6B-A14D-6EDA-3AB3B9D69120}"/>
              </a:ext>
            </a:extLst>
          </p:cNvPr>
          <p:cNvSpPr/>
          <p:nvPr/>
        </p:nvSpPr>
        <p:spPr>
          <a:xfrm>
            <a:off x="593798" y="2493494"/>
            <a:ext cx="16246402" cy="638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 có chức năng gì?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nhận thông tin.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thông tin vào máy tính.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thông tin thành dữ liệu.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dữ liệu từ máy tính ra ngoài.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 D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để đưa dữ liệu từ máy tính ra ngoài như màn hình, máy in, loa, ...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1903B4-6FFE-951D-D042-E67D7A5633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99CD4-6915-C1EF-2220-4E7ADFD50B39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27F55-6E4B-8AB9-FC34-B2B169C45A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6D40E5-3B34-FB11-065D-E95053939767}"/>
              </a:ext>
            </a:extLst>
          </p:cNvPr>
          <p:cNvSpPr/>
          <p:nvPr/>
        </p:nvSpPr>
        <p:spPr>
          <a:xfrm>
            <a:off x="593797" y="2233344"/>
            <a:ext cx="15591083" cy="707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thiết bị như màn hình, loa được gọi là?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xử lý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lưu trữ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B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 hình, loa được gọi là thiết bị ra dùng để đưa thông tin trong máy tính ra ngoài.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60A51B-681A-531E-B802-F68D4A928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8EBBC9-4CDD-AAFD-C097-3185BC2B2371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D80855-15C7-6CE0-81BD-28F29643B5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7DCC29-C25D-01D8-9D7E-73554F036A9D}"/>
              </a:ext>
            </a:extLst>
          </p:cNvPr>
          <p:cNvSpPr/>
          <p:nvPr/>
        </p:nvSpPr>
        <p:spPr>
          <a:xfrm>
            <a:off x="593797" y="2233344"/>
            <a:ext cx="16590392" cy="719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thiết bị như bàn phím, chuột được gọi là?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ra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xử lý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lưu trữ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A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 được gọi là thiết bị vào dùng để đưa thông tin </a:t>
            </a: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endParaRPr lang="en-US" sz="4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 tính.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65FE2-6F6C-DC64-EF52-86262C29D6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7256-6117-4F42-5F4C-540D67727D21}"/>
              </a:ext>
            </a:extLst>
          </p:cNvPr>
          <p:cNvSpPr/>
          <p:nvPr/>
        </p:nvSpPr>
        <p:spPr>
          <a:xfrm>
            <a:off x="11397536" y="8848502"/>
            <a:ext cx="405244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 sz="3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1B5EBF-D3D2-C244-6BB2-0A9DBFB4BC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798" y="565731"/>
            <a:ext cx="6218483" cy="16676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2D2017-DF1C-0956-10D8-4CFF244EFE24}"/>
              </a:ext>
            </a:extLst>
          </p:cNvPr>
          <p:cNvSpPr/>
          <p:nvPr/>
        </p:nvSpPr>
        <p:spPr>
          <a:xfrm>
            <a:off x="593798" y="2233344"/>
            <a:ext cx="16903899" cy="719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nhóm thiết bị sau, nhóm thiết bị vào là: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 loa, máy in.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chuột, màn hình.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 phím, chuột, micro.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 màn hình, loa.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 thị đáp án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đúng là: C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bị vào dùng để đưa thông tin vào máy tính như bàn phím, </a:t>
            </a: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chuột,</a:t>
            </a:r>
            <a:endParaRPr lang="en-US" sz="4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45720" algn="just">
              <a:lnSpc>
                <a:spcPct val="107000"/>
              </a:lnSpc>
              <a:spcAft>
                <a:spcPts val="900"/>
              </a:spcAft>
            </a:pPr>
            <a:r>
              <a:rPr lang="vi-VN" sz="4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micro, …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DA2109-AFC6-D403-B4F2-B5D8BCE979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33278" y="8117939"/>
            <a:ext cx="1448002" cy="146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488" y="915082"/>
            <a:ext cx="16871024" cy="5778326"/>
          </a:xfrm>
          <a:custGeom>
            <a:avLst/>
            <a:gdLst/>
            <a:ahLst/>
            <a:cxnLst/>
            <a:rect l="l" t="t" r="r" b="b"/>
            <a:pathLst>
              <a:path w="16871024" h="5778326">
                <a:moveTo>
                  <a:pt x="0" y="0"/>
                </a:moveTo>
                <a:lnTo>
                  <a:pt x="16871024" y="0"/>
                </a:lnTo>
                <a:lnTo>
                  <a:pt x="16871024" y="5778326"/>
                </a:lnTo>
                <a:lnTo>
                  <a:pt x="0" y="57783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62433" y="6113181"/>
            <a:ext cx="2665861" cy="2855006"/>
          </a:xfrm>
          <a:custGeom>
            <a:avLst/>
            <a:gdLst/>
            <a:ahLst/>
            <a:cxnLst/>
            <a:rect l="l" t="t" r="r" b="b"/>
            <a:pathLst>
              <a:path w="2665861" h="2855006">
                <a:moveTo>
                  <a:pt x="0" y="0"/>
                </a:moveTo>
                <a:lnTo>
                  <a:pt x="2665862" y="0"/>
                </a:lnTo>
                <a:lnTo>
                  <a:pt x="2665862" y="2855005"/>
                </a:lnTo>
                <a:lnTo>
                  <a:pt x="0" y="2855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788362" y="964230"/>
            <a:ext cx="12192000" cy="8229600"/>
          </a:xfrm>
          <a:custGeom>
            <a:avLst/>
            <a:gdLst/>
            <a:ahLst/>
            <a:cxnLst/>
            <a:rect l="l" t="t" r="r" b="b"/>
            <a:pathLst>
              <a:path w="12192000" h="8229600">
                <a:moveTo>
                  <a:pt x="0" y="0"/>
                </a:moveTo>
                <a:lnTo>
                  <a:pt x="12192000" y="0"/>
                </a:lnTo>
                <a:lnTo>
                  <a:pt x="12192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12633" y="585714"/>
            <a:ext cx="15518393" cy="9115572"/>
          </a:xfrm>
          <a:custGeom>
            <a:avLst/>
            <a:gdLst/>
            <a:ahLst/>
            <a:cxnLst/>
            <a:rect l="l" t="t" r="r" b="b"/>
            <a:pathLst>
              <a:path w="15518393" h="9115572">
                <a:moveTo>
                  <a:pt x="0" y="0"/>
                </a:moveTo>
                <a:lnTo>
                  <a:pt x="15518392" y="0"/>
                </a:lnTo>
                <a:lnTo>
                  <a:pt x="15518392" y="9115572"/>
                </a:lnTo>
                <a:lnTo>
                  <a:pt x="0" y="91155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72" b="-107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5E9C25E-6941-D9AA-DC38-BF5B1BACB62C}"/>
              </a:ext>
            </a:extLst>
          </p:cNvPr>
          <p:cNvSpPr/>
          <p:nvPr/>
        </p:nvSpPr>
        <p:spPr>
          <a:xfrm>
            <a:off x="921789" y="439433"/>
            <a:ext cx="5326611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sz="44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THIẾT BỊ VÀO - RA</a:t>
            </a:r>
            <a:endParaRPr lang="vi-VN" sz="44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B081D1-A045-E70D-B1AD-CD1F09395494}"/>
              </a:ext>
            </a:extLst>
          </p:cNvPr>
          <p:cNvGrpSpPr/>
          <p:nvPr/>
        </p:nvGrpSpPr>
        <p:grpSpPr>
          <a:xfrm>
            <a:off x="921788" y="1758725"/>
            <a:ext cx="16236413" cy="3718560"/>
            <a:chOff x="1117599" y="3528268"/>
            <a:chExt cx="10824275" cy="24790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0E0961-D046-1AE6-7CE0-9ADC6AAFCFD4}"/>
                </a:ext>
              </a:extLst>
            </p:cNvPr>
            <p:cNvGrpSpPr/>
            <p:nvPr/>
          </p:nvGrpSpPr>
          <p:grpSpPr>
            <a:xfrm>
              <a:off x="1117599" y="3528268"/>
              <a:ext cx="10824275" cy="2479040"/>
              <a:chOff x="1493519" y="3891280"/>
              <a:chExt cx="10824275" cy="24790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F345AAD-C3DE-B4B3-E5DC-B010C89D48D1}"/>
                  </a:ext>
                </a:extLst>
              </p:cNvPr>
              <p:cNvSpPr/>
              <p:nvPr/>
            </p:nvSpPr>
            <p:spPr>
              <a:xfrm>
                <a:off x="1493520" y="3891280"/>
                <a:ext cx="4572000" cy="958098"/>
              </a:xfrm>
              <a:prstGeom prst="roundRect">
                <a:avLst>
                  <a:gd name="adj" fmla="val 24968"/>
                </a:avLst>
              </a:prstGeom>
              <a:solidFill>
                <a:srgbClr val="79C8BB"/>
              </a:solidFill>
              <a:ln w="28575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E53B76A-DCEA-C7D1-8C33-5072FDE1C329}"/>
                  </a:ext>
                </a:extLst>
              </p:cNvPr>
              <p:cNvSpPr/>
              <p:nvPr/>
            </p:nvSpPr>
            <p:spPr>
              <a:xfrm>
                <a:off x="1493519" y="4460240"/>
                <a:ext cx="10824275" cy="1910080"/>
              </a:xfrm>
              <a:prstGeom prst="roundRect">
                <a:avLst>
                  <a:gd name="adj" fmla="val 12944"/>
                </a:avLst>
              </a:prstGeom>
              <a:solidFill>
                <a:schemeClr val="bg1"/>
              </a:solidFill>
              <a:ln w="19050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DEC43A6-E7CE-60D0-FF54-73F5BF651F63}"/>
                  </a:ext>
                </a:extLst>
              </p:cNvPr>
              <p:cNvSpPr/>
              <p:nvPr/>
            </p:nvSpPr>
            <p:spPr>
              <a:xfrm>
                <a:off x="1632193" y="3941639"/>
                <a:ext cx="1913647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r>
                  <a:rPr lang="en-US" sz="3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Hoạt động 1</a:t>
                </a:r>
                <a:endParaRPr lang="vi-VN" sz="3000" b="1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98B6B14-6BC0-002F-3878-4FD58A64448F}"/>
                  </a:ext>
                </a:extLst>
              </p:cNvPr>
              <p:cNvSpPr/>
              <p:nvPr/>
            </p:nvSpPr>
            <p:spPr>
              <a:xfrm>
                <a:off x="3469640" y="3936428"/>
                <a:ext cx="2545080" cy="912950"/>
              </a:xfrm>
              <a:prstGeom prst="roundRect">
                <a:avLst>
                  <a:gd name="adj" fmla="val 25052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6E266F-8CF9-F2D2-0346-5C5E244C8C26}"/>
                </a:ext>
              </a:extLst>
            </p:cNvPr>
            <p:cNvSpPr/>
            <p:nvPr/>
          </p:nvSpPr>
          <p:spPr>
            <a:xfrm>
              <a:off x="3093720" y="3578627"/>
              <a:ext cx="2545079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lnSpc>
                  <a:spcPct val="135000"/>
                </a:lnSpc>
              </a:pPr>
              <a:r>
                <a:rPr lang="en-US" sz="3000" b="1">
                  <a:latin typeface="UTM Avo" panose="02040603050506020204" pitchFamily="18" charset="0"/>
                  <a:cs typeface="Times New Roman" panose="02020603050405020304" pitchFamily="18" charset="0"/>
                </a:rPr>
                <a:t>Thiết bị vào – ra </a:t>
              </a:r>
              <a:endParaRPr lang="vi-VN" sz="3000" b="1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BF8F697-4B57-95C8-6E0F-15FDB51C9796}"/>
              </a:ext>
            </a:extLst>
          </p:cNvPr>
          <p:cNvSpPr/>
          <p:nvPr/>
        </p:nvSpPr>
        <p:spPr>
          <a:xfrm>
            <a:off x="1129799" y="2769327"/>
            <a:ext cx="15181871" cy="253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Em hãy quan sát Hình 1.1 và trả lời các câu hỏi sau: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Các thiết bị trong hình làm việc với dạng thông tin nào?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2.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 Thiết bị nào tiếp nhận thông tin và chuyển vào máy tính?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000" b="1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Thiết bị nào nhận thông tin từ máy tính đưa ra bên ngoài?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663187-BA54-0298-E8C8-9957C6FFDF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62609" y="1727898"/>
            <a:ext cx="4131011" cy="368863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6DC3C92-6D5A-3F26-1E6D-7EB79F3BFC25}"/>
              </a:ext>
            </a:extLst>
          </p:cNvPr>
          <p:cNvSpPr/>
          <p:nvPr/>
        </p:nvSpPr>
        <p:spPr>
          <a:xfrm>
            <a:off x="2565034" y="5754133"/>
            <a:ext cx="14798507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Micro và loa trong 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hình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làm việc với thông tin dạng âm thanh. </a:t>
            </a:r>
            <a:endParaRPr lang="en-US" sz="3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D135D43-FB8D-9E2F-E360-A6D1C2253C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4461" y="5713543"/>
            <a:ext cx="1332972" cy="13285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F6006C-6399-E27E-117E-A7BBA92D5A1D}"/>
              </a:ext>
            </a:extLst>
          </p:cNvPr>
          <p:cNvSpPr/>
          <p:nvPr/>
        </p:nvSpPr>
        <p:spPr>
          <a:xfrm>
            <a:off x="2565033" y="6501819"/>
            <a:ext cx="7462887" cy="128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• Micro thu nhận âm thanh và chuyển vào máy tính để mã hoá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thành dữ liệu số.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D810A7-98EF-8F76-E111-6FA4F65671D6}"/>
              </a:ext>
            </a:extLst>
          </p:cNvPr>
          <p:cNvSpPr/>
          <p:nvPr/>
        </p:nvSpPr>
        <p:spPr>
          <a:xfrm>
            <a:off x="2565034" y="7810430"/>
            <a:ext cx="6848447" cy="1907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• Loa nhận dữ liệu từ máy tính, thể hiện ra bên ngoài dưới dạng âm thanh mà chúng ta có thể nghe thấy.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B655B4-640D-9091-AD8C-203DFBDEBC2F}"/>
              </a:ext>
            </a:extLst>
          </p:cNvPr>
          <p:cNvSpPr/>
          <p:nvPr/>
        </p:nvSpPr>
        <p:spPr>
          <a:xfrm>
            <a:off x="11173299" y="6725480"/>
            <a:ext cx="3868581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000">
                <a:latin typeface="UTM Avo" panose="02040603050506020204" pitchFamily="18" charset="0"/>
                <a:cs typeface="Times New Roman" panose="02020603050405020304" pitchFamily="18" charset="0"/>
              </a:rPr>
              <a:t>Micro </a:t>
            </a: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là </a:t>
            </a:r>
            <a:r>
              <a:rPr lang="en-US" sz="30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thiết bị vào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B32CDF9F-6070-E1A6-CC7B-6916A7DE5048}"/>
              </a:ext>
            </a:extLst>
          </p:cNvPr>
          <p:cNvSpPr/>
          <p:nvPr/>
        </p:nvSpPr>
        <p:spPr>
          <a:xfrm rot="16200000">
            <a:off x="10258844" y="6830596"/>
            <a:ext cx="683532" cy="5301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EC5490-066E-06D2-8F93-BA437F153DFB}"/>
              </a:ext>
            </a:extLst>
          </p:cNvPr>
          <p:cNvSpPr/>
          <p:nvPr/>
        </p:nvSpPr>
        <p:spPr>
          <a:xfrm>
            <a:off x="11173299" y="8351999"/>
            <a:ext cx="3868581" cy="6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en-US" sz="3000">
                <a:latin typeface="UTM Avo" panose="02040603050506020204" pitchFamily="18" charset="0"/>
                <a:cs typeface="Times New Roman" panose="02020603050405020304" pitchFamily="18" charset="0"/>
              </a:rPr>
              <a:t>Loa là </a:t>
            </a:r>
            <a:r>
              <a:rPr lang="en-US" sz="30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thiết bị ra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873FADD0-B9EF-8B9D-CD2D-F7E71C85AB40}"/>
              </a:ext>
            </a:extLst>
          </p:cNvPr>
          <p:cNvSpPr/>
          <p:nvPr/>
        </p:nvSpPr>
        <p:spPr>
          <a:xfrm rot="16200000">
            <a:off x="10258844" y="8400316"/>
            <a:ext cx="683532" cy="53017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5" grpId="0"/>
      <p:bldP spid="25" grpId="1" uiExpand="1" build="allAtOnce"/>
      <p:bldP spid="27" grpId="0"/>
      <p:bldP spid="29" grpId="0"/>
      <p:bldP spid="30" grpId="0"/>
      <p:bldP spid="31" grpId="0"/>
      <p:bldP spid="32" grpId="0" animBg="1"/>
      <p:bldP spid="3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391139" y="872315"/>
            <a:ext cx="13505723" cy="8542370"/>
          </a:xfrm>
          <a:custGeom>
            <a:avLst/>
            <a:gdLst/>
            <a:ahLst/>
            <a:cxnLst/>
            <a:rect l="l" t="t" r="r" b="b"/>
            <a:pathLst>
              <a:path w="13505723" h="8542370">
                <a:moveTo>
                  <a:pt x="0" y="0"/>
                </a:moveTo>
                <a:lnTo>
                  <a:pt x="13505722" y="0"/>
                </a:lnTo>
                <a:lnTo>
                  <a:pt x="13505722" y="8542370"/>
                </a:lnTo>
                <a:lnTo>
                  <a:pt x="0" y="85423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72938" y="753973"/>
            <a:ext cx="16342124" cy="8947313"/>
          </a:xfrm>
          <a:custGeom>
            <a:avLst/>
            <a:gdLst/>
            <a:ahLst/>
            <a:cxnLst/>
            <a:rect l="l" t="t" r="r" b="b"/>
            <a:pathLst>
              <a:path w="16342124" h="8947313">
                <a:moveTo>
                  <a:pt x="0" y="0"/>
                </a:moveTo>
                <a:lnTo>
                  <a:pt x="16342124" y="0"/>
                </a:lnTo>
                <a:lnTo>
                  <a:pt x="16342124" y="8947313"/>
                </a:lnTo>
                <a:lnTo>
                  <a:pt x="0" y="89473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39880" y="521245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9E36C4C4-0575-1076-38E7-1137D36043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780" y="809210"/>
            <a:ext cx="1366986" cy="13624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918BDFB-F41B-88CA-ADC9-1314663C6A7A}"/>
              </a:ext>
            </a:extLst>
          </p:cNvPr>
          <p:cNvSpPr/>
          <p:nvPr/>
        </p:nvSpPr>
        <p:spPr>
          <a:xfrm>
            <a:off x="2327722" y="583213"/>
            <a:ext cx="15066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4000">
                <a:solidFill>
                  <a:srgbClr val="ED337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>
                <a:solidFill>
                  <a:srgbClr val="ED337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hiết bị vào – ra được thiết kế rất đa dạng đáp ứng được những nhu cầu khác nhau của người sử dụng.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C439C-605B-4E61-2475-5D33B12D91A2}"/>
              </a:ext>
            </a:extLst>
          </p:cNvPr>
          <p:cNvGrpSpPr/>
          <p:nvPr/>
        </p:nvGrpSpPr>
        <p:grpSpPr>
          <a:xfrm>
            <a:off x="1480999" y="4571790"/>
            <a:ext cx="15709722" cy="4718984"/>
            <a:chOff x="-1128424" y="4644163"/>
            <a:chExt cx="15709722" cy="499407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4F56965-68F4-A3A5-A43B-FADBD5FF794E}"/>
                </a:ext>
              </a:extLst>
            </p:cNvPr>
            <p:cNvSpPr/>
            <p:nvPr/>
          </p:nvSpPr>
          <p:spPr>
            <a:xfrm>
              <a:off x="-1128424" y="7276794"/>
              <a:ext cx="15319377" cy="2361439"/>
            </a:xfrm>
            <a:prstGeom prst="roundRect">
              <a:avLst/>
            </a:prstGeom>
            <a:solidFill>
              <a:srgbClr val="FCB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D9D2A1-6F08-A151-8BBE-65613B70B8E2}"/>
                </a:ext>
              </a:extLst>
            </p:cNvPr>
            <p:cNvSpPr/>
            <p:nvPr/>
          </p:nvSpPr>
          <p:spPr>
            <a:xfrm>
              <a:off x="1514259" y="4644163"/>
              <a:ext cx="9598058" cy="454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35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A0E032-AC1F-328F-9281-A86654DEEBDC}"/>
                </a:ext>
              </a:extLst>
            </p:cNvPr>
            <p:cNvSpPr/>
            <p:nvPr/>
          </p:nvSpPr>
          <p:spPr>
            <a:xfrm>
              <a:off x="-738080" y="7342235"/>
              <a:ext cx="15319378" cy="2013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35000"/>
                </a:lnSpc>
              </a:pPr>
              <a:r>
                <a:rPr lang="vi-VN" sz="3200" dirty="0">
                  <a:cs typeface="Times New Roman" panose="02020603050405020304" pitchFamily="18" charset="0"/>
                </a:rPr>
                <a:t>• </a:t>
              </a:r>
              <a:r>
                <a:rPr lang="vi-VN" sz="3200" b="1" dirty="0">
                  <a:cs typeface="Times New Roman" panose="02020603050405020304" pitchFamily="18" charset="0"/>
                </a:rPr>
                <a:t>Thiết bị vào </a:t>
              </a:r>
              <a:r>
                <a:rPr lang="vi-VN" sz="3200" dirty="0">
                  <a:cs typeface="Times New Roman" panose="02020603050405020304" pitchFamily="18" charset="0"/>
                </a:rPr>
                <a:t>được dùng để nhập thông tin vào máy tính. </a:t>
              </a:r>
              <a:endParaRPr lang="en-US" sz="3200" dirty="0">
                <a:cs typeface="Times New Roman" panose="02020603050405020304" pitchFamily="18" charset="0"/>
              </a:endParaRPr>
            </a:p>
            <a:p>
              <a:pPr algn="just" defTabSz="342900">
                <a:lnSpc>
                  <a:spcPct val="135000"/>
                </a:lnSpc>
              </a:pPr>
              <a:r>
                <a:rPr lang="vi-VN" sz="3200" dirty="0">
                  <a:cs typeface="Times New Roman" panose="02020603050405020304" pitchFamily="18" charset="0"/>
                </a:rPr>
                <a:t>• </a:t>
              </a:r>
              <a:r>
                <a:rPr lang="vi-VN" sz="3200" b="1" dirty="0">
                  <a:cs typeface="Times New Roman" panose="02020603050405020304" pitchFamily="18" charset="0"/>
                </a:rPr>
                <a:t>Thiết bị ra </a:t>
              </a:r>
              <a:r>
                <a:rPr lang="vi-VN" sz="3200" dirty="0">
                  <a:cs typeface="Times New Roman" panose="02020603050405020304" pitchFamily="18" charset="0"/>
                </a:rPr>
                <a:t>gửi thông tin từ máy tính ra để con người nhận biết được. </a:t>
              </a:r>
              <a:endParaRPr lang="en-US" sz="3200" dirty="0">
                <a:cs typeface="Times New Roman" panose="02020603050405020304" pitchFamily="18" charset="0"/>
              </a:endParaRPr>
            </a:p>
            <a:p>
              <a:pPr algn="just" defTabSz="342900">
                <a:lnSpc>
                  <a:spcPct val="135000"/>
                </a:lnSpc>
              </a:pPr>
              <a:r>
                <a:rPr lang="vi-VN" sz="3200">
                  <a:cs typeface="Times New Roman" panose="02020603050405020304" pitchFamily="18" charset="0"/>
                </a:rPr>
                <a:t>• </a:t>
              </a:r>
              <a:r>
                <a:rPr lang="vi-VN" sz="3200" dirty="0">
                  <a:cs typeface="Times New Roman" panose="02020603050405020304" pitchFamily="18" charset="0"/>
                </a:rPr>
                <a:t>Các thiết bị vào – ra có nhiều loại, có những công dụng và hình dạng khác nhau.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73F9D43-BAEF-D20B-9541-F8084314E2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0561" y="2075882"/>
            <a:ext cx="12500942" cy="460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82E53-6DDA-42AC-D996-E66011CC22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3116" y="6713499"/>
            <a:ext cx="1439581" cy="130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7D9288E-6921-38FD-32F5-1D862795447E}"/>
              </a:ext>
            </a:extLst>
          </p:cNvPr>
          <p:cNvSpPr/>
          <p:nvPr/>
        </p:nvSpPr>
        <p:spPr>
          <a:xfrm>
            <a:off x="921789" y="439433"/>
            <a:ext cx="12316719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sz="44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AN TOÀN THIẾT BỊ</a:t>
            </a:r>
            <a:endParaRPr lang="vi-VN" sz="44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5983-B7E9-8129-71BF-AFDFAE6B2450}"/>
              </a:ext>
            </a:extLst>
          </p:cNvPr>
          <p:cNvGrpSpPr/>
          <p:nvPr/>
        </p:nvGrpSpPr>
        <p:grpSpPr>
          <a:xfrm>
            <a:off x="921785" y="1581302"/>
            <a:ext cx="16444430" cy="7981725"/>
            <a:chOff x="1117599" y="3528268"/>
            <a:chExt cx="10962953" cy="53211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A667FC-6793-DA4E-B143-FAC511B6E0AE}"/>
                </a:ext>
              </a:extLst>
            </p:cNvPr>
            <p:cNvGrpSpPr/>
            <p:nvPr/>
          </p:nvGrpSpPr>
          <p:grpSpPr>
            <a:xfrm>
              <a:off x="1117599" y="3528268"/>
              <a:ext cx="10962953" cy="5321150"/>
              <a:chOff x="1493519" y="3891280"/>
              <a:chExt cx="10962953" cy="532115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DF47AC0-70BA-9238-FBAA-A67DD3ABF58F}"/>
                  </a:ext>
                </a:extLst>
              </p:cNvPr>
              <p:cNvSpPr/>
              <p:nvPr/>
            </p:nvSpPr>
            <p:spPr>
              <a:xfrm>
                <a:off x="1493520" y="3891280"/>
                <a:ext cx="5557674" cy="958098"/>
              </a:xfrm>
              <a:prstGeom prst="roundRect">
                <a:avLst>
                  <a:gd name="adj" fmla="val 24968"/>
                </a:avLst>
              </a:prstGeom>
              <a:solidFill>
                <a:srgbClr val="79C8BB"/>
              </a:solidFill>
              <a:ln w="28575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ACCE26-2521-CFF2-C08B-E0D494DA9A44}"/>
                  </a:ext>
                </a:extLst>
              </p:cNvPr>
              <p:cNvSpPr/>
              <p:nvPr/>
            </p:nvSpPr>
            <p:spPr>
              <a:xfrm>
                <a:off x="1493519" y="4460240"/>
                <a:ext cx="10962953" cy="4752190"/>
              </a:xfrm>
              <a:prstGeom prst="roundRect">
                <a:avLst>
                  <a:gd name="adj" fmla="val 4103"/>
                </a:avLst>
              </a:prstGeom>
              <a:solidFill>
                <a:schemeClr val="bg1"/>
              </a:solidFill>
              <a:ln w="19050">
                <a:solidFill>
                  <a:srgbClr val="79C8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DA29B13-A948-A744-DF90-841968E32140}"/>
                  </a:ext>
                </a:extLst>
              </p:cNvPr>
              <p:cNvSpPr/>
              <p:nvPr/>
            </p:nvSpPr>
            <p:spPr>
              <a:xfrm>
                <a:off x="1632193" y="3941639"/>
                <a:ext cx="1913647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r>
                  <a:rPr lang="en-US" sz="3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Hoạt động 3</a:t>
                </a:r>
                <a:endParaRPr lang="vi-VN" sz="3000" b="1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29F5943D-13B2-D449-C628-F675053DB46D}"/>
                  </a:ext>
                </a:extLst>
              </p:cNvPr>
              <p:cNvSpPr/>
              <p:nvPr/>
            </p:nvSpPr>
            <p:spPr>
              <a:xfrm>
                <a:off x="3469640" y="3936428"/>
                <a:ext cx="3505354" cy="912950"/>
              </a:xfrm>
              <a:prstGeom prst="roundRect">
                <a:avLst>
                  <a:gd name="adj" fmla="val 25052"/>
                </a:avLst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957F801-211E-0AE1-FE8F-9D400DA62474}"/>
                </a:ext>
              </a:extLst>
            </p:cNvPr>
            <p:cNvSpPr/>
            <p:nvPr/>
          </p:nvSpPr>
          <p:spPr>
            <a:xfrm>
              <a:off x="3093720" y="3578627"/>
              <a:ext cx="3505353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4350">
                <a:lnSpc>
                  <a:spcPct val="135000"/>
                </a:lnSpc>
              </a:pPr>
              <a:r>
                <a:rPr lang="en-US" sz="3000" b="1">
                  <a:latin typeface="UTM Avo" panose="02040603050506020204" pitchFamily="18" charset="0"/>
                  <a:cs typeface="Times New Roman" panose="02020603050405020304" pitchFamily="18" charset="0"/>
                </a:rPr>
                <a:t>Kết nối thiết bị vào – ra </a:t>
              </a:r>
              <a:endParaRPr lang="vi-VN" sz="3000" b="1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8DE83DD-A34D-8EAF-9C75-2CA21296033F}"/>
              </a:ext>
            </a:extLst>
          </p:cNvPr>
          <p:cNvSpPr/>
          <p:nvPr/>
        </p:nvSpPr>
        <p:spPr>
          <a:xfrm>
            <a:off x="1170399" y="2384490"/>
            <a:ext cx="6537332" cy="7120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35000"/>
              </a:lnSpc>
            </a:pP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Một máy tính để bàn có các cổng kết nối như Hình 1.5.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1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Em hãy lắp các thiết bị sau vào đúng cổng của nó bằng cách ghép mỗi chữ cái với số tương ứng: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Bàn phím;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  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b) Dây mạng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;</a:t>
            </a: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c) Chuột; </a:t>
            </a: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	     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d) Màn hình;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en-US" sz="31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e) Tai nghe. </a:t>
            </a:r>
            <a:endParaRPr lang="en-US" sz="31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35000"/>
              </a:lnSpc>
            </a:pPr>
            <a:r>
              <a:rPr lang="vi-VN" sz="31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3100">
                <a:latin typeface="UTM Avo" panose="02040603050506020204" pitchFamily="18" charset="0"/>
                <a:cs typeface="Times New Roman" panose="02020603050405020304" pitchFamily="18" charset="0"/>
              </a:rPr>
              <a:t>Việc cấp nguồn điện cho máy tính cần được thực hiện trước hay sau các kết nối trên? Tại sao?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AF11E1-C46D-A427-B1AE-5E1DE9DF25C7}"/>
              </a:ext>
            </a:extLst>
          </p:cNvPr>
          <p:cNvSpPr/>
          <p:nvPr/>
        </p:nvSpPr>
        <p:spPr>
          <a:xfrm>
            <a:off x="5090042" y="8632901"/>
            <a:ext cx="12302913" cy="88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35000"/>
              </a:lnSpc>
            </a:pP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		b)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		c)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		d)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		e)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	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	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2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vi-VN" sz="4200" b="1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5B09D9C-EA9D-6068-0A4E-7F254C8BBC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2031" y="2775886"/>
            <a:ext cx="9287291" cy="531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6" grpId="0"/>
      <p:bldP spid="36" grpId="1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55781" y="675739"/>
            <a:ext cx="16751853" cy="8962241"/>
          </a:xfrm>
          <a:custGeom>
            <a:avLst/>
            <a:gdLst/>
            <a:ahLst/>
            <a:cxnLst/>
            <a:rect l="l" t="t" r="r" b="b"/>
            <a:pathLst>
              <a:path w="16751853" h="8962241">
                <a:moveTo>
                  <a:pt x="0" y="0"/>
                </a:moveTo>
                <a:lnTo>
                  <a:pt x="16751853" y="0"/>
                </a:lnTo>
                <a:lnTo>
                  <a:pt x="16751853" y="8962242"/>
                </a:lnTo>
                <a:lnTo>
                  <a:pt x="0" y="89622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99999" flipH="1">
            <a:off x="-982263" y="1767267"/>
            <a:ext cx="3476087" cy="3311763"/>
          </a:xfrm>
          <a:custGeom>
            <a:avLst/>
            <a:gdLst/>
            <a:ahLst/>
            <a:cxnLst/>
            <a:rect l="l" t="t" r="r" b="b"/>
            <a:pathLst>
              <a:path w="3476087" h="3311763">
                <a:moveTo>
                  <a:pt x="3476087" y="0"/>
                </a:moveTo>
                <a:lnTo>
                  <a:pt x="0" y="0"/>
                </a:lnTo>
                <a:lnTo>
                  <a:pt x="0" y="3311763"/>
                </a:lnTo>
                <a:lnTo>
                  <a:pt x="3476087" y="3311763"/>
                </a:lnTo>
                <a:lnTo>
                  <a:pt x="3476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55378" flipH="1">
            <a:off x="-309556" y="7788008"/>
            <a:ext cx="2189647" cy="2787745"/>
          </a:xfrm>
          <a:custGeom>
            <a:avLst/>
            <a:gdLst/>
            <a:ahLst/>
            <a:cxnLst/>
            <a:rect l="l" t="t" r="r" b="b"/>
            <a:pathLst>
              <a:path w="2189647" h="2787745">
                <a:moveTo>
                  <a:pt x="2189647" y="0"/>
                </a:moveTo>
                <a:lnTo>
                  <a:pt x="0" y="0"/>
                </a:lnTo>
                <a:lnTo>
                  <a:pt x="0" y="2787746"/>
                </a:lnTo>
                <a:lnTo>
                  <a:pt x="2189647" y="2787746"/>
                </a:lnTo>
                <a:lnTo>
                  <a:pt x="2189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66483" flipH="1">
            <a:off x="16441215" y="7863394"/>
            <a:ext cx="2345891" cy="2437289"/>
          </a:xfrm>
          <a:custGeom>
            <a:avLst/>
            <a:gdLst/>
            <a:ahLst/>
            <a:cxnLst/>
            <a:rect l="l" t="t" r="r" b="b"/>
            <a:pathLst>
              <a:path w="2345891" h="2437289">
                <a:moveTo>
                  <a:pt x="2345891" y="0"/>
                </a:moveTo>
                <a:lnTo>
                  <a:pt x="0" y="0"/>
                </a:lnTo>
                <a:lnTo>
                  <a:pt x="0" y="2437289"/>
                </a:lnTo>
                <a:lnTo>
                  <a:pt x="2345891" y="2437289"/>
                </a:lnTo>
                <a:lnTo>
                  <a:pt x="23458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9471235" y="9175321"/>
            <a:ext cx="9260218" cy="1322595"/>
          </a:xfrm>
          <a:custGeom>
            <a:avLst/>
            <a:gdLst/>
            <a:ahLst/>
            <a:cxnLst/>
            <a:rect l="l" t="t" r="r" b="b"/>
            <a:pathLst>
              <a:path w="9260218" h="1322595">
                <a:moveTo>
                  <a:pt x="0" y="0"/>
                </a:moveTo>
                <a:lnTo>
                  <a:pt x="9260218" y="0"/>
                </a:lnTo>
                <a:lnTo>
                  <a:pt x="9260218" y="1322596"/>
                </a:lnTo>
                <a:lnTo>
                  <a:pt x="0" y="1322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10352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0102" y="9181881"/>
            <a:ext cx="9913343" cy="1415878"/>
          </a:xfrm>
          <a:custGeom>
            <a:avLst/>
            <a:gdLst/>
            <a:ahLst/>
            <a:cxnLst/>
            <a:rect l="l" t="t" r="r" b="b"/>
            <a:pathLst>
              <a:path w="9913343" h="1415878">
                <a:moveTo>
                  <a:pt x="0" y="0"/>
                </a:moveTo>
                <a:lnTo>
                  <a:pt x="9913343" y="0"/>
                </a:lnTo>
                <a:lnTo>
                  <a:pt x="9913343" y="1415878"/>
                </a:lnTo>
                <a:lnTo>
                  <a:pt x="0" y="141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10352"/>
            </a:stretch>
          </a:blipFill>
        </p:spPr>
      </p:sp>
      <p:sp>
        <p:nvSpPr>
          <p:cNvPr id="7" name="Freeform 7"/>
          <p:cNvSpPr/>
          <p:nvPr/>
        </p:nvSpPr>
        <p:spPr>
          <a:xfrm rot="432574" flipH="1">
            <a:off x="8995155" y="8875865"/>
            <a:ext cx="1556172" cy="1863679"/>
          </a:xfrm>
          <a:custGeom>
            <a:avLst/>
            <a:gdLst/>
            <a:ahLst/>
            <a:cxnLst/>
            <a:rect l="l" t="t" r="r" b="b"/>
            <a:pathLst>
              <a:path w="1556172" h="1863679">
                <a:moveTo>
                  <a:pt x="1556172" y="0"/>
                </a:moveTo>
                <a:lnTo>
                  <a:pt x="0" y="0"/>
                </a:lnTo>
                <a:lnTo>
                  <a:pt x="0" y="1863679"/>
                </a:lnTo>
                <a:lnTo>
                  <a:pt x="1556172" y="1863679"/>
                </a:lnTo>
                <a:lnTo>
                  <a:pt x="15561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7744" flipH="1">
            <a:off x="15928452" y="-475829"/>
            <a:ext cx="3158363" cy="3009058"/>
          </a:xfrm>
          <a:custGeom>
            <a:avLst/>
            <a:gdLst/>
            <a:ahLst/>
            <a:cxnLst/>
            <a:rect l="l" t="t" r="r" b="b"/>
            <a:pathLst>
              <a:path w="3158363" h="3009058">
                <a:moveTo>
                  <a:pt x="3158363" y="0"/>
                </a:moveTo>
                <a:lnTo>
                  <a:pt x="0" y="0"/>
                </a:lnTo>
                <a:lnTo>
                  <a:pt x="0" y="3009058"/>
                </a:lnTo>
                <a:lnTo>
                  <a:pt x="3158363" y="3009058"/>
                </a:lnTo>
                <a:lnTo>
                  <a:pt x="31583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0102" y="6113181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30380" y="3930662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3" y="0"/>
                </a:lnTo>
                <a:lnTo>
                  <a:pt x="617263" y="580227"/>
                </a:lnTo>
                <a:lnTo>
                  <a:pt x="0" y="5802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21525" y="6403294"/>
            <a:ext cx="617263" cy="580227"/>
          </a:xfrm>
          <a:custGeom>
            <a:avLst/>
            <a:gdLst/>
            <a:ahLst/>
            <a:cxnLst/>
            <a:rect l="l" t="t" r="r" b="b"/>
            <a:pathLst>
              <a:path w="617263" h="580227">
                <a:moveTo>
                  <a:pt x="0" y="0"/>
                </a:moveTo>
                <a:lnTo>
                  <a:pt x="617264" y="0"/>
                </a:lnTo>
                <a:lnTo>
                  <a:pt x="617264" y="580228"/>
                </a:lnTo>
                <a:lnTo>
                  <a:pt x="0" y="5802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43192" y="585714"/>
            <a:ext cx="17201616" cy="9115572"/>
            <a:chOff x="0" y="0"/>
            <a:chExt cx="4530467" cy="24008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30467" cy="2400809"/>
            </a:xfrm>
            <a:custGeom>
              <a:avLst/>
              <a:gdLst/>
              <a:ahLst/>
              <a:cxnLst/>
              <a:rect l="l" t="t" r="r" b="b"/>
              <a:pathLst>
                <a:path w="4530467" h="2400809">
                  <a:moveTo>
                    <a:pt x="22954" y="0"/>
                  </a:moveTo>
                  <a:lnTo>
                    <a:pt x="4507513" y="0"/>
                  </a:lnTo>
                  <a:cubicBezTo>
                    <a:pt x="4520190" y="0"/>
                    <a:pt x="4530467" y="10277"/>
                    <a:pt x="4530467" y="22954"/>
                  </a:cubicBezTo>
                  <a:lnTo>
                    <a:pt x="4530467" y="2377856"/>
                  </a:lnTo>
                  <a:cubicBezTo>
                    <a:pt x="4530467" y="2390533"/>
                    <a:pt x="4520190" y="2400809"/>
                    <a:pt x="4507513" y="2400809"/>
                  </a:cubicBezTo>
                  <a:lnTo>
                    <a:pt x="22954" y="2400809"/>
                  </a:lnTo>
                  <a:cubicBezTo>
                    <a:pt x="10277" y="2400809"/>
                    <a:pt x="0" y="2390533"/>
                    <a:pt x="0" y="2377856"/>
                  </a:cubicBezTo>
                  <a:lnTo>
                    <a:pt x="0" y="22954"/>
                  </a:lnTo>
                  <a:cubicBezTo>
                    <a:pt x="0" y="10277"/>
                    <a:pt x="10277" y="0"/>
                    <a:pt x="2295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30467" cy="2438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601D3B-30EA-9908-6C1C-DCA2F0A7DD64}"/>
              </a:ext>
            </a:extLst>
          </p:cNvPr>
          <p:cNvGrpSpPr/>
          <p:nvPr/>
        </p:nvGrpSpPr>
        <p:grpSpPr>
          <a:xfrm>
            <a:off x="785267" y="733207"/>
            <a:ext cx="15836450" cy="3020449"/>
            <a:chOff x="554684" y="4299309"/>
            <a:chExt cx="10557633" cy="20136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E4FD66-F541-84FD-47F0-332C11F90C0F}"/>
                </a:ext>
              </a:extLst>
            </p:cNvPr>
            <p:cNvGrpSpPr/>
            <p:nvPr/>
          </p:nvGrpSpPr>
          <p:grpSpPr>
            <a:xfrm>
              <a:off x="554684" y="4299309"/>
              <a:ext cx="10553907" cy="2013632"/>
              <a:chOff x="554644" y="4351263"/>
              <a:chExt cx="10404092" cy="2013632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68B7A81-21D8-AC40-4260-5FC355A3917A}"/>
                  </a:ext>
                </a:extLst>
              </p:cNvPr>
              <p:cNvSpPr/>
              <p:nvPr/>
            </p:nvSpPr>
            <p:spPr>
              <a:xfrm>
                <a:off x="1198349" y="4594429"/>
                <a:ext cx="9760387" cy="1770466"/>
              </a:xfrm>
              <a:prstGeom prst="roundRect">
                <a:avLst/>
              </a:prstGeom>
              <a:solidFill>
                <a:srgbClr val="FCBB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742FC32-5134-B616-0D81-3E9F56545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4644" y="4351263"/>
                <a:ext cx="962441" cy="88572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469BF01-3317-6DEE-65AC-275A814A500B}"/>
                </a:ext>
              </a:extLst>
            </p:cNvPr>
            <p:cNvSpPr/>
            <p:nvPr/>
          </p:nvSpPr>
          <p:spPr>
            <a:xfrm>
              <a:off x="1514259" y="4644163"/>
              <a:ext cx="9598058" cy="44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4350">
                <a:lnSpc>
                  <a:spcPct val="135000"/>
                </a:lnSpc>
              </a:pPr>
              <a:endParaRPr lang="vi-VN" sz="3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4C084E-EF94-813C-A176-7F60806C69B1}"/>
                </a:ext>
              </a:extLst>
            </p:cNvPr>
            <p:cNvSpPr/>
            <p:nvPr/>
          </p:nvSpPr>
          <p:spPr>
            <a:xfrm>
              <a:off x="1371290" y="4497059"/>
              <a:ext cx="959805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Đọc kĩ hướng dẫn của nhà sản xuất trước khi sử dụng thiết bị. </a:t>
              </a:r>
              <a:endParaRPr lang="en-US" sz="420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Kết nối các thiết bị đúng cách. </a:t>
              </a:r>
              <a:endParaRPr lang="en-US" sz="4200"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just" defTabSz="514350"/>
              <a:r>
                <a:rPr lang="vi-VN" sz="4200">
                  <a:latin typeface="UTM Avo" panose="02040603050506020204" pitchFamily="18" charset="0"/>
                  <a:cs typeface="Times New Roman" panose="02020603050405020304" pitchFamily="18" charset="0"/>
                </a:rPr>
                <a:t>• Giữ gìn nơi làm việc với máy tính gọn gàng, ngăn nắp, vệ sinh, khô ráo.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C4E31C-0180-D243-5D99-11CF4FF92283}"/>
              </a:ext>
            </a:extLst>
          </p:cNvPr>
          <p:cNvGrpSpPr/>
          <p:nvPr/>
        </p:nvGrpSpPr>
        <p:grpSpPr>
          <a:xfrm>
            <a:off x="770702" y="3922844"/>
            <a:ext cx="15752571" cy="5077026"/>
            <a:chOff x="601971" y="425316"/>
            <a:chExt cx="10501714" cy="33846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86241D-A1FB-CB8E-914E-DE6B2A86A3A5}"/>
                </a:ext>
              </a:extLst>
            </p:cNvPr>
            <p:cNvGrpSpPr/>
            <p:nvPr/>
          </p:nvGrpSpPr>
          <p:grpSpPr>
            <a:xfrm>
              <a:off x="1181969" y="716236"/>
              <a:ext cx="9921716" cy="3093764"/>
              <a:chOff x="1190601" y="4542475"/>
              <a:chExt cx="9921716" cy="309376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61E9DBE-261B-AE64-BFEE-E11FBE8DB5CC}"/>
                  </a:ext>
                </a:extLst>
              </p:cNvPr>
              <p:cNvSpPr/>
              <p:nvPr/>
            </p:nvSpPr>
            <p:spPr>
              <a:xfrm>
                <a:off x="1190601" y="4542475"/>
                <a:ext cx="9900933" cy="3093764"/>
              </a:xfrm>
              <a:prstGeom prst="roundRect">
                <a:avLst>
                  <a:gd name="adj" fmla="val 11737"/>
                </a:avLst>
              </a:prstGeom>
              <a:solidFill>
                <a:srgbClr val="C2E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F77548-84E6-7556-F11E-54B951C584B1}"/>
                  </a:ext>
                </a:extLst>
              </p:cNvPr>
              <p:cNvSpPr/>
              <p:nvPr/>
            </p:nvSpPr>
            <p:spPr>
              <a:xfrm>
                <a:off x="1514259" y="4644163"/>
                <a:ext cx="9598058" cy="4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>
                  <a:lnSpc>
                    <a:spcPct val="135000"/>
                  </a:lnSpc>
                </a:pPr>
                <a:endParaRPr lang="vi-VN" sz="30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3ED8934-F7FB-C5F7-2F77-93B6CEE20997}"/>
                  </a:ext>
                </a:extLst>
              </p:cNvPr>
              <p:cNvSpPr/>
              <p:nvPr/>
            </p:nvSpPr>
            <p:spPr>
              <a:xfrm>
                <a:off x="1752504" y="4684258"/>
                <a:ext cx="9286020" cy="2646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514350"/>
                <a:r>
                  <a:rPr lang="vi-VN" sz="42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Thao tác nào sau đây tắt máy tính một cách an toàn?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A. Sử dụng nút lệnh Restart của Windows.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B. Sử dụng nút lệnh Shut down của Windows.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C. Nhấn giữ công tắc nguồn vài giây.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D. Rút dây nguồn khỏi ổ cắm. </a:t>
                </a:r>
                <a:endParaRPr lang="en-US" sz="42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just" defTabSz="514350"/>
                <a:r>
                  <a:rPr lang="vi-VN" sz="42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vi-VN" sz="4200">
                    <a:latin typeface="UTM Avo" panose="02040603050506020204" pitchFamily="18" charset="0"/>
                    <a:cs typeface="Times New Roman" panose="02020603050405020304" pitchFamily="18" charset="0"/>
                  </a:rPr>
                  <a:t>Tại sao không nên vừa ăn vừa sử dụng máy tính?.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CA5E84-41C0-657F-F692-F21A1866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1971" y="425316"/>
              <a:ext cx="903656" cy="8857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DC3E7A-AFBD-0637-9499-074D7A18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33338" y="704537"/>
              <a:ext cx="661756" cy="55444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1708125-E96B-80EF-8713-0A92B23173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0287" y="7696123"/>
            <a:ext cx="2492496" cy="1993106"/>
          </a:xfrm>
          <a:prstGeom prst="rect">
            <a:avLst/>
          </a:prstGeom>
        </p:spPr>
      </p:pic>
      <p:pic>
        <p:nvPicPr>
          <p:cNvPr id="31" name="Picture 4" descr="Káº¿t quáº£ hÃ¬nh áº£nh cho right icon">
            <a:extLst>
              <a:ext uri="{FF2B5EF4-FFF2-40B4-BE49-F238E27FC236}">
                <a16:creationId xmlns:a16="http://schemas.microsoft.com/office/drawing/2014/main" id="{80B9ADBB-9C06-B022-DC92-5CB9DC159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36" y="5928905"/>
            <a:ext cx="695217" cy="69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910</Words>
  <Application>Microsoft Office PowerPoint</Application>
  <PresentationFormat>Custom</PresentationFormat>
  <Paragraphs>92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Noto Serif Bold</vt:lpstr>
      <vt:lpstr>UTM Avo</vt:lpstr>
      <vt:lpstr>Noto Serif</vt:lpstr>
      <vt:lpstr>SVN-SAF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Bãi biển Ô trống Bài học Lịch Hàng tuần</dc:title>
  <dc:creator>Admin</dc:creator>
  <cp:lastModifiedBy>Bao Ngoc</cp:lastModifiedBy>
  <cp:revision>6</cp:revision>
  <dcterms:created xsi:type="dcterms:W3CDTF">2006-08-16T00:00:00Z</dcterms:created>
  <dcterms:modified xsi:type="dcterms:W3CDTF">2024-11-19T05:22:32Z</dcterms:modified>
  <dc:identifier>DAGVqQkqIc0</dc:identifier>
</cp:coreProperties>
</file>