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61" r:id="rId5"/>
    <p:sldId id="262" r:id="rId6"/>
    <p:sldId id="263" r:id="rId7"/>
    <p:sldId id="264" r:id="rId8"/>
    <p:sldId id="265" r:id="rId9"/>
    <p:sldId id="280" r:id="rId10"/>
    <p:sldId id="281" r:id="rId11"/>
    <p:sldId id="284" r:id="rId12"/>
    <p:sldId id="285" r:id="rId13"/>
    <p:sldId id="286" r:id="rId14"/>
    <p:sldId id="266" r:id="rId15"/>
    <p:sldId id="267" r:id="rId16"/>
    <p:sldId id="287" r:id="rId17"/>
    <p:sldId id="268" r:id="rId18"/>
    <p:sldId id="269" r:id="rId19"/>
    <p:sldId id="283" r:id="rId20"/>
    <p:sldId id="270" r:id="rId21"/>
    <p:sldId id="273" r:id="rId22"/>
    <p:sldId id="279" r:id="rId23"/>
  </p:sldIdLst>
  <p:sldSz cx="9144000" cy="5143500" type="screen16x9"/>
  <p:notesSz cx="6858000" cy="9144000"/>
  <p:embeddedFontLst>
    <p:embeddedFont>
      <p:font typeface="Merriweather" charset="0"/>
      <p:regular r:id="rId25"/>
      <p:bold r:id="rId26"/>
      <p:italic r:id="rId27"/>
      <p:boldItalic r:id="rId28"/>
    </p:embeddedFont>
    <p:embeddedFont>
      <p:font typeface="Amatic SC" charset="-79"/>
      <p:regular r:id="rId29"/>
      <p:bold r:id="rId30"/>
    </p:embeddedFont>
    <p:embeddedFont>
      <p:font typeface="Calibri"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DAEDABC-BADD-4293-A472-D3AD88E73092}">
  <a:tblStyle styleId="{8DAEDABC-BADD-4293-A472-D3AD88E730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86F0B6-B751-4789-9B5D-46EEAF9DFC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660"/>
  </p:normalViewPr>
  <p:slideViewPr>
    <p:cSldViewPr>
      <p:cViewPr>
        <p:scale>
          <a:sx n="102" d="100"/>
          <a:sy n="102" d="100"/>
        </p:scale>
        <p:origin x="-276"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AF44A-247A-4F52-9C94-72819DC27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C933C1-F7E1-451B-8013-9620C59B027F}">
      <dgm:prSet phldrT="[Text]" custT="1"/>
      <dgm:spPr/>
      <dgm:t>
        <a:bodyPr/>
        <a:lstStyle/>
        <a:p>
          <a:pPr>
            <a:lnSpc>
              <a:spcPct val="150000"/>
            </a:lnSpc>
          </a:pPr>
          <a:r>
            <a:rPr lang="en-US" sz="1800" smtClean="0"/>
            <a:t>Máy tính giúp con người thu nhận thông tin dễ dàng, đa dạng và nhanh chóng.</a:t>
          </a:r>
          <a:endParaRPr lang="en-US" sz="1800"/>
        </a:p>
      </dgm:t>
    </dgm:pt>
    <dgm:pt modelId="{D8ED2811-B6A2-4B12-8A0E-3E86CE288DDE}" type="parTrans" cxnId="{5E046366-5369-4C7B-A980-E976E3D81DEA}">
      <dgm:prSet/>
      <dgm:spPr/>
      <dgm:t>
        <a:bodyPr/>
        <a:lstStyle/>
        <a:p>
          <a:endParaRPr lang="en-US"/>
        </a:p>
      </dgm:t>
    </dgm:pt>
    <dgm:pt modelId="{E059ECE1-3BA3-47A9-ABB6-3ED7FB17AAF0}" type="sibTrans" cxnId="{5E046366-5369-4C7B-A980-E976E3D81DEA}">
      <dgm:prSet/>
      <dgm:spPr/>
      <dgm:t>
        <a:bodyPr/>
        <a:lstStyle/>
        <a:p>
          <a:endParaRPr lang="en-US"/>
        </a:p>
      </dgm:t>
    </dgm:pt>
    <dgm:pt modelId="{E8C76FF4-0742-4B3E-B81A-30E6E3AAED54}">
      <dgm:prSet phldrT="[Text]" custT="1"/>
      <dgm:spPr/>
      <dgm:t>
        <a:bodyPr/>
        <a:lstStyle/>
        <a:p>
          <a:pPr>
            <a:lnSpc>
              <a:spcPct val="150000"/>
            </a:lnSpc>
          </a:pPr>
          <a:r>
            <a:rPr lang="en-US" sz="1800" smtClean="0"/>
            <a:t>Máy tính xử lí thông tin, thực hiện tính toán với tốc độ cao, chính xác, bền bỉ</a:t>
          </a:r>
          <a:endParaRPr lang="en-US" sz="1800"/>
        </a:p>
      </dgm:t>
    </dgm:pt>
    <dgm:pt modelId="{CEAE3FAA-5F80-46D5-A2ED-C920E64AA461}" type="parTrans" cxnId="{71C4BF9F-614C-4549-88E1-6DD093F192EB}">
      <dgm:prSet/>
      <dgm:spPr/>
      <dgm:t>
        <a:bodyPr/>
        <a:lstStyle/>
        <a:p>
          <a:endParaRPr lang="en-US"/>
        </a:p>
      </dgm:t>
    </dgm:pt>
    <dgm:pt modelId="{77594D5A-2B47-400C-93AD-18EB64CFC266}" type="sibTrans" cxnId="{71C4BF9F-614C-4549-88E1-6DD093F192EB}">
      <dgm:prSet/>
      <dgm:spPr/>
      <dgm:t>
        <a:bodyPr/>
        <a:lstStyle/>
        <a:p>
          <a:endParaRPr lang="en-US"/>
        </a:p>
      </dgm:t>
    </dgm:pt>
    <dgm:pt modelId="{BEBDEB04-3656-494C-B56F-0363773400DD}">
      <dgm:prSet phldrT="[Text]" custT="1"/>
      <dgm:spPr/>
      <dgm:t>
        <a:bodyPr/>
        <a:lstStyle/>
        <a:p>
          <a:r>
            <a:rPr lang="en-US" sz="1800" smtClean="0"/>
            <a:t>Máy tính có thể lưu giữ được lượng thông tin rất lớn.</a:t>
          </a:r>
          <a:endParaRPr lang="en-US" sz="1800"/>
        </a:p>
      </dgm:t>
    </dgm:pt>
    <dgm:pt modelId="{B69E0EAD-119B-464C-8632-711414FA4A4B}" type="parTrans" cxnId="{B280DF0E-EB70-4A59-850C-952517E6D09D}">
      <dgm:prSet/>
      <dgm:spPr/>
      <dgm:t>
        <a:bodyPr/>
        <a:lstStyle/>
        <a:p>
          <a:endParaRPr lang="en-US"/>
        </a:p>
      </dgm:t>
    </dgm:pt>
    <dgm:pt modelId="{C8BE77AE-0B12-402F-A566-E952D2FCAEA5}" type="sibTrans" cxnId="{B280DF0E-EB70-4A59-850C-952517E6D09D}">
      <dgm:prSet/>
      <dgm:spPr/>
      <dgm:t>
        <a:bodyPr/>
        <a:lstStyle/>
        <a:p>
          <a:endParaRPr lang="en-US"/>
        </a:p>
      </dgm:t>
    </dgm:pt>
    <dgm:pt modelId="{75BF8F7B-4466-45CC-9135-79A6984E3AEE}" type="pres">
      <dgm:prSet presAssocID="{D3DAF44A-247A-4F52-9C94-72819DC27C2C}" presName="linear" presStyleCnt="0">
        <dgm:presLayoutVars>
          <dgm:dir/>
          <dgm:animLvl val="lvl"/>
          <dgm:resizeHandles val="exact"/>
        </dgm:presLayoutVars>
      </dgm:prSet>
      <dgm:spPr/>
      <dgm:t>
        <a:bodyPr/>
        <a:lstStyle/>
        <a:p>
          <a:endParaRPr lang="en-US"/>
        </a:p>
      </dgm:t>
    </dgm:pt>
    <dgm:pt modelId="{3F5F92FD-FE93-4A4F-B7FC-3FC823B616D2}" type="pres">
      <dgm:prSet presAssocID="{01C933C1-F7E1-451B-8013-9620C59B027F}" presName="parentLin" presStyleCnt="0"/>
      <dgm:spPr/>
    </dgm:pt>
    <dgm:pt modelId="{25F236A0-31E8-4323-87E9-46B2E40D7D64}" type="pres">
      <dgm:prSet presAssocID="{01C933C1-F7E1-451B-8013-9620C59B027F}" presName="parentLeftMargin" presStyleLbl="node1" presStyleIdx="0" presStyleCnt="3"/>
      <dgm:spPr/>
      <dgm:t>
        <a:bodyPr/>
        <a:lstStyle/>
        <a:p>
          <a:endParaRPr lang="en-US"/>
        </a:p>
      </dgm:t>
    </dgm:pt>
    <dgm:pt modelId="{786720B4-ECA8-4615-9D22-9B1821934FEC}" type="pres">
      <dgm:prSet presAssocID="{01C933C1-F7E1-451B-8013-9620C59B027F}" presName="parentText" presStyleLbl="node1" presStyleIdx="0" presStyleCnt="3" custScaleX="132143" custScaleY="117171">
        <dgm:presLayoutVars>
          <dgm:chMax val="0"/>
          <dgm:bulletEnabled val="1"/>
        </dgm:presLayoutVars>
      </dgm:prSet>
      <dgm:spPr/>
      <dgm:t>
        <a:bodyPr/>
        <a:lstStyle/>
        <a:p>
          <a:endParaRPr lang="en-US"/>
        </a:p>
      </dgm:t>
    </dgm:pt>
    <dgm:pt modelId="{BB4F2734-DA1D-43AA-8B57-F35A14D4D21B}" type="pres">
      <dgm:prSet presAssocID="{01C933C1-F7E1-451B-8013-9620C59B027F}" presName="negativeSpace" presStyleCnt="0"/>
      <dgm:spPr/>
    </dgm:pt>
    <dgm:pt modelId="{618D673F-1AC4-4A48-A6CE-02AD0E1B2294}" type="pres">
      <dgm:prSet presAssocID="{01C933C1-F7E1-451B-8013-9620C59B027F}" presName="childText" presStyleLbl="conFgAcc1" presStyleIdx="0" presStyleCnt="3">
        <dgm:presLayoutVars>
          <dgm:bulletEnabled val="1"/>
        </dgm:presLayoutVars>
      </dgm:prSet>
      <dgm:spPr/>
    </dgm:pt>
    <dgm:pt modelId="{75BBA0C6-9B1F-40AE-A1DE-C24F1D681E54}" type="pres">
      <dgm:prSet presAssocID="{E059ECE1-3BA3-47A9-ABB6-3ED7FB17AAF0}" presName="spaceBetweenRectangles" presStyleCnt="0"/>
      <dgm:spPr/>
    </dgm:pt>
    <dgm:pt modelId="{3844E1B0-FD28-4ADF-85AC-208B04D54F21}" type="pres">
      <dgm:prSet presAssocID="{E8C76FF4-0742-4B3E-B81A-30E6E3AAED54}" presName="parentLin" presStyleCnt="0"/>
      <dgm:spPr/>
    </dgm:pt>
    <dgm:pt modelId="{089D7881-D838-4EA1-B273-3EAE2290063B}" type="pres">
      <dgm:prSet presAssocID="{E8C76FF4-0742-4B3E-B81A-30E6E3AAED54}" presName="parentLeftMargin" presStyleLbl="node1" presStyleIdx="0" presStyleCnt="3"/>
      <dgm:spPr/>
      <dgm:t>
        <a:bodyPr/>
        <a:lstStyle/>
        <a:p>
          <a:endParaRPr lang="en-US"/>
        </a:p>
      </dgm:t>
    </dgm:pt>
    <dgm:pt modelId="{0F0657CD-F842-47AC-BE7A-791D2C1805B7}" type="pres">
      <dgm:prSet presAssocID="{E8C76FF4-0742-4B3E-B81A-30E6E3AAED54}" presName="parentText" presStyleLbl="node1" presStyleIdx="1" presStyleCnt="3" custScaleX="132143" custScaleY="120172">
        <dgm:presLayoutVars>
          <dgm:chMax val="0"/>
          <dgm:bulletEnabled val="1"/>
        </dgm:presLayoutVars>
      </dgm:prSet>
      <dgm:spPr/>
      <dgm:t>
        <a:bodyPr/>
        <a:lstStyle/>
        <a:p>
          <a:endParaRPr lang="en-US"/>
        </a:p>
      </dgm:t>
    </dgm:pt>
    <dgm:pt modelId="{9F0438EA-9192-4C3D-AAA4-FD2DE9EC561E}" type="pres">
      <dgm:prSet presAssocID="{E8C76FF4-0742-4B3E-B81A-30E6E3AAED54}" presName="negativeSpace" presStyleCnt="0"/>
      <dgm:spPr/>
    </dgm:pt>
    <dgm:pt modelId="{89E33C95-8442-4D9A-9744-08E6C7786427}" type="pres">
      <dgm:prSet presAssocID="{E8C76FF4-0742-4B3E-B81A-30E6E3AAED54}" presName="childText" presStyleLbl="conFgAcc1" presStyleIdx="1" presStyleCnt="3">
        <dgm:presLayoutVars>
          <dgm:bulletEnabled val="1"/>
        </dgm:presLayoutVars>
      </dgm:prSet>
      <dgm:spPr/>
    </dgm:pt>
    <dgm:pt modelId="{FEB33E3A-09D7-4D5B-8C1D-3A854E8FE45F}" type="pres">
      <dgm:prSet presAssocID="{77594D5A-2B47-400C-93AD-18EB64CFC266}" presName="spaceBetweenRectangles" presStyleCnt="0"/>
      <dgm:spPr/>
    </dgm:pt>
    <dgm:pt modelId="{F77EAAC1-96CE-41D9-8231-0ABECC07AD60}" type="pres">
      <dgm:prSet presAssocID="{BEBDEB04-3656-494C-B56F-0363773400DD}" presName="parentLin" presStyleCnt="0"/>
      <dgm:spPr/>
    </dgm:pt>
    <dgm:pt modelId="{2DD8812B-84CC-4121-A71C-46C5CB731D6C}" type="pres">
      <dgm:prSet presAssocID="{BEBDEB04-3656-494C-B56F-0363773400DD}" presName="parentLeftMargin" presStyleLbl="node1" presStyleIdx="1" presStyleCnt="3"/>
      <dgm:spPr/>
      <dgm:t>
        <a:bodyPr/>
        <a:lstStyle/>
        <a:p>
          <a:endParaRPr lang="en-US"/>
        </a:p>
      </dgm:t>
    </dgm:pt>
    <dgm:pt modelId="{76EFAA24-F9AE-4064-A83F-4341428B8555}" type="pres">
      <dgm:prSet presAssocID="{BEBDEB04-3656-494C-B56F-0363773400DD}" presName="parentText" presStyleLbl="node1" presStyleIdx="2" presStyleCnt="3" custScaleX="132143">
        <dgm:presLayoutVars>
          <dgm:chMax val="0"/>
          <dgm:bulletEnabled val="1"/>
        </dgm:presLayoutVars>
      </dgm:prSet>
      <dgm:spPr/>
      <dgm:t>
        <a:bodyPr/>
        <a:lstStyle/>
        <a:p>
          <a:endParaRPr lang="en-US"/>
        </a:p>
      </dgm:t>
    </dgm:pt>
    <dgm:pt modelId="{FC764619-1C74-4FCC-B25B-18A62B3270A5}" type="pres">
      <dgm:prSet presAssocID="{BEBDEB04-3656-494C-B56F-0363773400DD}" presName="negativeSpace" presStyleCnt="0"/>
      <dgm:spPr/>
    </dgm:pt>
    <dgm:pt modelId="{4CB12620-CF5D-4706-B768-9BD2EBECFF16}" type="pres">
      <dgm:prSet presAssocID="{BEBDEB04-3656-494C-B56F-0363773400DD}" presName="childText" presStyleLbl="conFgAcc1" presStyleIdx="2" presStyleCnt="3">
        <dgm:presLayoutVars>
          <dgm:bulletEnabled val="1"/>
        </dgm:presLayoutVars>
      </dgm:prSet>
      <dgm:spPr/>
    </dgm:pt>
  </dgm:ptLst>
  <dgm:cxnLst>
    <dgm:cxn modelId="{71C4BF9F-614C-4549-88E1-6DD093F192EB}" srcId="{D3DAF44A-247A-4F52-9C94-72819DC27C2C}" destId="{E8C76FF4-0742-4B3E-B81A-30E6E3AAED54}" srcOrd="1" destOrd="0" parTransId="{CEAE3FAA-5F80-46D5-A2ED-C920E64AA461}" sibTransId="{77594D5A-2B47-400C-93AD-18EB64CFC266}"/>
    <dgm:cxn modelId="{7DD292CD-A70F-463E-90B7-F29AF285ADD7}" type="presOf" srcId="{01C933C1-F7E1-451B-8013-9620C59B027F}" destId="{25F236A0-31E8-4323-87E9-46B2E40D7D64}" srcOrd="0" destOrd="0" presId="urn:microsoft.com/office/officeart/2005/8/layout/list1"/>
    <dgm:cxn modelId="{C30CCAFA-D3CA-4A24-8CF2-105A39FB5DFF}" type="presOf" srcId="{E8C76FF4-0742-4B3E-B81A-30E6E3AAED54}" destId="{0F0657CD-F842-47AC-BE7A-791D2C1805B7}" srcOrd="1" destOrd="0" presId="urn:microsoft.com/office/officeart/2005/8/layout/list1"/>
    <dgm:cxn modelId="{5DD984F6-EE76-4767-9952-388CEC44F17C}" type="presOf" srcId="{BEBDEB04-3656-494C-B56F-0363773400DD}" destId="{76EFAA24-F9AE-4064-A83F-4341428B8555}" srcOrd="1" destOrd="0" presId="urn:microsoft.com/office/officeart/2005/8/layout/list1"/>
    <dgm:cxn modelId="{8A66C4FC-1DAB-4235-BB83-6072C6E5D885}" type="presOf" srcId="{D3DAF44A-247A-4F52-9C94-72819DC27C2C}" destId="{75BF8F7B-4466-45CC-9135-79A6984E3AEE}" srcOrd="0" destOrd="0" presId="urn:microsoft.com/office/officeart/2005/8/layout/list1"/>
    <dgm:cxn modelId="{7DFF3BFB-E64F-4196-A0AF-F1ABBC8FEED8}" type="presOf" srcId="{E8C76FF4-0742-4B3E-B81A-30E6E3AAED54}" destId="{089D7881-D838-4EA1-B273-3EAE2290063B}" srcOrd="0" destOrd="0" presId="urn:microsoft.com/office/officeart/2005/8/layout/list1"/>
    <dgm:cxn modelId="{5E046366-5369-4C7B-A980-E976E3D81DEA}" srcId="{D3DAF44A-247A-4F52-9C94-72819DC27C2C}" destId="{01C933C1-F7E1-451B-8013-9620C59B027F}" srcOrd="0" destOrd="0" parTransId="{D8ED2811-B6A2-4B12-8A0E-3E86CE288DDE}" sibTransId="{E059ECE1-3BA3-47A9-ABB6-3ED7FB17AAF0}"/>
    <dgm:cxn modelId="{B280DF0E-EB70-4A59-850C-952517E6D09D}" srcId="{D3DAF44A-247A-4F52-9C94-72819DC27C2C}" destId="{BEBDEB04-3656-494C-B56F-0363773400DD}" srcOrd="2" destOrd="0" parTransId="{B69E0EAD-119B-464C-8632-711414FA4A4B}" sibTransId="{C8BE77AE-0B12-402F-A566-E952D2FCAEA5}"/>
    <dgm:cxn modelId="{ECA9338F-55E6-498A-B566-4631FDF8DFAB}" type="presOf" srcId="{BEBDEB04-3656-494C-B56F-0363773400DD}" destId="{2DD8812B-84CC-4121-A71C-46C5CB731D6C}" srcOrd="0" destOrd="0" presId="urn:microsoft.com/office/officeart/2005/8/layout/list1"/>
    <dgm:cxn modelId="{B126B674-E82E-4FA0-99EC-68D33D4F68AA}" type="presOf" srcId="{01C933C1-F7E1-451B-8013-9620C59B027F}" destId="{786720B4-ECA8-4615-9D22-9B1821934FEC}" srcOrd="1" destOrd="0" presId="urn:microsoft.com/office/officeart/2005/8/layout/list1"/>
    <dgm:cxn modelId="{C176310E-2256-4676-8E63-6D2FDC191E03}" type="presParOf" srcId="{75BF8F7B-4466-45CC-9135-79A6984E3AEE}" destId="{3F5F92FD-FE93-4A4F-B7FC-3FC823B616D2}" srcOrd="0" destOrd="0" presId="urn:microsoft.com/office/officeart/2005/8/layout/list1"/>
    <dgm:cxn modelId="{326DEDD9-9C3F-4D9B-A755-7B1BF804D423}" type="presParOf" srcId="{3F5F92FD-FE93-4A4F-B7FC-3FC823B616D2}" destId="{25F236A0-31E8-4323-87E9-46B2E40D7D64}" srcOrd="0" destOrd="0" presId="urn:microsoft.com/office/officeart/2005/8/layout/list1"/>
    <dgm:cxn modelId="{7EECB3F5-D0EF-445C-AC6B-FD45D1AF6E77}" type="presParOf" srcId="{3F5F92FD-FE93-4A4F-B7FC-3FC823B616D2}" destId="{786720B4-ECA8-4615-9D22-9B1821934FEC}" srcOrd="1" destOrd="0" presId="urn:microsoft.com/office/officeart/2005/8/layout/list1"/>
    <dgm:cxn modelId="{64DDAFC3-D929-4A0E-93C7-B2E62244310B}" type="presParOf" srcId="{75BF8F7B-4466-45CC-9135-79A6984E3AEE}" destId="{BB4F2734-DA1D-43AA-8B57-F35A14D4D21B}" srcOrd="1" destOrd="0" presId="urn:microsoft.com/office/officeart/2005/8/layout/list1"/>
    <dgm:cxn modelId="{5699F4BB-9B62-4A7B-9576-2012B5ABD2CD}" type="presParOf" srcId="{75BF8F7B-4466-45CC-9135-79A6984E3AEE}" destId="{618D673F-1AC4-4A48-A6CE-02AD0E1B2294}" srcOrd="2" destOrd="0" presId="urn:microsoft.com/office/officeart/2005/8/layout/list1"/>
    <dgm:cxn modelId="{B611615F-DC7D-4368-A2DC-B576059881E1}" type="presParOf" srcId="{75BF8F7B-4466-45CC-9135-79A6984E3AEE}" destId="{75BBA0C6-9B1F-40AE-A1DE-C24F1D681E54}" srcOrd="3" destOrd="0" presId="urn:microsoft.com/office/officeart/2005/8/layout/list1"/>
    <dgm:cxn modelId="{9E3D9298-87D7-41AF-96E7-6752069AC4BA}" type="presParOf" srcId="{75BF8F7B-4466-45CC-9135-79A6984E3AEE}" destId="{3844E1B0-FD28-4ADF-85AC-208B04D54F21}" srcOrd="4" destOrd="0" presId="urn:microsoft.com/office/officeart/2005/8/layout/list1"/>
    <dgm:cxn modelId="{361A1365-3E42-488A-B1D2-DDADD47768FE}" type="presParOf" srcId="{3844E1B0-FD28-4ADF-85AC-208B04D54F21}" destId="{089D7881-D838-4EA1-B273-3EAE2290063B}" srcOrd="0" destOrd="0" presId="urn:microsoft.com/office/officeart/2005/8/layout/list1"/>
    <dgm:cxn modelId="{5AFF9C3F-C34C-4868-9B13-A0042FC6CEE0}" type="presParOf" srcId="{3844E1B0-FD28-4ADF-85AC-208B04D54F21}" destId="{0F0657CD-F842-47AC-BE7A-791D2C1805B7}" srcOrd="1" destOrd="0" presId="urn:microsoft.com/office/officeart/2005/8/layout/list1"/>
    <dgm:cxn modelId="{9C17A41C-2110-46EF-BD07-69467B22D90B}" type="presParOf" srcId="{75BF8F7B-4466-45CC-9135-79A6984E3AEE}" destId="{9F0438EA-9192-4C3D-AAA4-FD2DE9EC561E}" srcOrd="5" destOrd="0" presId="urn:microsoft.com/office/officeart/2005/8/layout/list1"/>
    <dgm:cxn modelId="{3C81E842-6C27-43D9-B496-C23E0B29361C}" type="presParOf" srcId="{75BF8F7B-4466-45CC-9135-79A6984E3AEE}" destId="{89E33C95-8442-4D9A-9744-08E6C7786427}" srcOrd="6" destOrd="0" presId="urn:microsoft.com/office/officeart/2005/8/layout/list1"/>
    <dgm:cxn modelId="{06AA084C-109B-4CB9-88A3-183D427B312D}" type="presParOf" srcId="{75BF8F7B-4466-45CC-9135-79A6984E3AEE}" destId="{FEB33E3A-09D7-4D5B-8C1D-3A854E8FE45F}" srcOrd="7" destOrd="0" presId="urn:microsoft.com/office/officeart/2005/8/layout/list1"/>
    <dgm:cxn modelId="{AE06F829-A9F6-4EBA-9491-DD029C7CFA0A}" type="presParOf" srcId="{75BF8F7B-4466-45CC-9135-79A6984E3AEE}" destId="{F77EAAC1-96CE-41D9-8231-0ABECC07AD60}" srcOrd="8" destOrd="0" presId="urn:microsoft.com/office/officeart/2005/8/layout/list1"/>
    <dgm:cxn modelId="{4C37FC16-3338-49EB-B3E7-BE0B07E6D9A7}" type="presParOf" srcId="{F77EAAC1-96CE-41D9-8231-0ABECC07AD60}" destId="{2DD8812B-84CC-4121-A71C-46C5CB731D6C}" srcOrd="0" destOrd="0" presId="urn:microsoft.com/office/officeart/2005/8/layout/list1"/>
    <dgm:cxn modelId="{3F781AC6-E8CF-4CE9-96C5-80218DCCAFCE}" type="presParOf" srcId="{F77EAAC1-96CE-41D9-8231-0ABECC07AD60}" destId="{76EFAA24-F9AE-4064-A83F-4341428B8555}" srcOrd="1" destOrd="0" presId="urn:microsoft.com/office/officeart/2005/8/layout/list1"/>
    <dgm:cxn modelId="{C15EB635-E58A-498C-B5EB-1D0065F85074}" type="presParOf" srcId="{75BF8F7B-4466-45CC-9135-79A6984E3AEE}" destId="{FC764619-1C74-4FCC-B25B-18A62B3270A5}" srcOrd="9" destOrd="0" presId="urn:microsoft.com/office/officeart/2005/8/layout/list1"/>
    <dgm:cxn modelId="{F60E210D-CDAE-432B-A97B-CA1CA6D511FE}" type="presParOf" srcId="{75BF8F7B-4466-45CC-9135-79A6984E3AEE}" destId="{4CB12620-CF5D-4706-B768-9BD2EBECFF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D673F-1AC4-4A48-A6CE-02AD0E1B2294}">
      <dsp:nvSpPr>
        <dsp:cNvPr id="0" name=""/>
        <dsp:cNvSpPr/>
      </dsp:nvSpPr>
      <dsp:spPr>
        <a:xfrm>
          <a:off x="0" y="603357"/>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720B4-ECA8-4615-9D22-9B1821934FEC}">
      <dsp:nvSpPr>
        <dsp:cNvPr id="0" name=""/>
        <dsp:cNvSpPr/>
      </dsp:nvSpPr>
      <dsp:spPr>
        <a:xfrm>
          <a:off x="339090" y="48148"/>
          <a:ext cx="6273171" cy="9684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00100">
            <a:lnSpc>
              <a:spcPct val="150000"/>
            </a:lnSpc>
            <a:spcBef>
              <a:spcPct val="0"/>
            </a:spcBef>
            <a:spcAft>
              <a:spcPct val="35000"/>
            </a:spcAft>
          </a:pPr>
          <a:r>
            <a:rPr lang="en-US" sz="1800" kern="1200" smtClean="0"/>
            <a:t>Máy tính giúp con người thu nhận thông tin dễ dàng, đa dạng và nhanh chóng.</a:t>
          </a:r>
          <a:endParaRPr lang="en-US" sz="1800" kern="1200"/>
        </a:p>
      </dsp:txBody>
      <dsp:txXfrm>
        <a:off x="386368" y="95426"/>
        <a:ext cx="6178615" cy="873932"/>
      </dsp:txXfrm>
    </dsp:sp>
    <dsp:sp modelId="{89E33C95-8442-4D9A-9744-08E6C7786427}">
      <dsp:nvSpPr>
        <dsp:cNvPr id="0" name=""/>
        <dsp:cNvSpPr/>
      </dsp:nvSpPr>
      <dsp:spPr>
        <a:xfrm>
          <a:off x="0" y="2040171"/>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657CD-F842-47AC-BE7A-791D2C1805B7}">
      <dsp:nvSpPr>
        <dsp:cNvPr id="0" name=""/>
        <dsp:cNvSpPr/>
      </dsp:nvSpPr>
      <dsp:spPr>
        <a:xfrm>
          <a:off x="339090" y="1460157"/>
          <a:ext cx="6273171" cy="993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00100">
            <a:lnSpc>
              <a:spcPct val="150000"/>
            </a:lnSpc>
            <a:spcBef>
              <a:spcPct val="0"/>
            </a:spcBef>
            <a:spcAft>
              <a:spcPct val="35000"/>
            </a:spcAft>
          </a:pPr>
          <a:r>
            <a:rPr lang="en-US" sz="1800" kern="1200" smtClean="0"/>
            <a:t>Máy tính xử lí thông tin, thực hiện tính toán với tốc độ cao, chính xác, bền bỉ</a:t>
          </a:r>
          <a:endParaRPr lang="en-US" sz="1800" kern="1200"/>
        </a:p>
      </dsp:txBody>
      <dsp:txXfrm>
        <a:off x="387579" y="1508646"/>
        <a:ext cx="6176193" cy="896315"/>
      </dsp:txXfrm>
    </dsp:sp>
    <dsp:sp modelId="{4CB12620-CF5D-4706-B768-9BD2EBECFF16}">
      <dsp:nvSpPr>
        <dsp:cNvPr id="0" name=""/>
        <dsp:cNvSpPr/>
      </dsp:nvSpPr>
      <dsp:spPr>
        <a:xfrm>
          <a:off x="0" y="3310251"/>
          <a:ext cx="6781800" cy="70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FAA24-F9AE-4064-A83F-4341428B8555}">
      <dsp:nvSpPr>
        <dsp:cNvPr id="0" name=""/>
        <dsp:cNvSpPr/>
      </dsp:nvSpPr>
      <dsp:spPr>
        <a:xfrm>
          <a:off x="339090" y="2896971"/>
          <a:ext cx="6273171"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435" tIns="0" rIns="179435" bIns="0" numCol="1" spcCol="1270" anchor="ctr" anchorCtr="0">
          <a:noAutofit/>
        </a:bodyPr>
        <a:lstStyle/>
        <a:p>
          <a:pPr lvl="0" algn="l" defTabSz="800100">
            <a:lnSpc>
              <a:spcPct val="90000"/>
            </a:lnSpc>
            <a:spcBef>
              <a:spcPct val="0"/>
            </a:spcBef>
            <a:spcAft>
              <a:spcPct val="35000"/>
            </a:spcAft>
          </a:pPr>
          <a:r>
            <a:rPr lang="en-US" sz="1800" kern="1200" smtClean="0"/>
            <a:t>Máy tính có thể lưu giữ được lượng thông tin rất lớn.</a:t>
          </a:r>
          <a:endParaRPr lang="en-US" sz="1800" kern="1200"/>
        </a:p>
      </dsp:txBody>
      <dsp:txXfrm>
        <a:off x="379439" y="2937320"/>
        <a:ext cx="6192473"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69066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cd3764d21_2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cd3764d21_2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1" name="Google Shape;205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4" name="Google Shape;1064;p7"/>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5" name="Google Shape;1065;p7"/>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8" name="Google Shape;1068;p7"/>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3" name="Google Shape;1073;p7"/>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0" name="Google Shape;1080;p7"/>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2" name="Google Shape;1082;p7"/>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6" name="Google Shape;1086;p7"/>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0" name="Google Shape;1090;p7"/>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1" name="Google Shape;1091;p7"/>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2" name="Google Shape;1092;p7"/>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3" name="Google Shape;1093;p7"/>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4" name="Google Shape;1094;p7"/>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5" name="Google Shape;1095;p7"/>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8" name="Google Shape;1098;p7"/>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9" name="Google Shape;1099;p7"/>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0" name="Google Shape;1100;p7"/>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1" name="Google Shape;1101;p7"/>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3" name="Google Shape;1103;p7"/>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5" name="Google Shape;1105;p7"/>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9" name="Google Shape;1109;p7"/>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2" name="Google Shape;1112;p7"/>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7" name="Google Shape;1117;p7"/>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8" name="Google Shape;1118;p7"/>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9" name="Google Shape;1119;p7"/>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7" name="Google Shape;1127;p7"/>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8" name="Google Shape;1128;p7"/>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9" name="Google Shape;1129;p7"/>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4" name="Google Shape;1134;p7"/>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0" name="Google Shape;1140;p7"/>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1" name="Google Shape;1141;p7"/>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2" name="Google Shape;1142;p7"/>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3" name="Google Shape;1143;p7"/>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4" name="Google Shape;1144;p7"/>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5" name="Google Shape;1145;p7"/>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6" name="Google Shape;1146;p7"/>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7" name="Google Shape;1147;p7"/>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9" name="Google Shape;1149;p7"/>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0" name="Google Shape;1150;p7"/>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1" name="Google Shape;1151;p7"/>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2" name="Google Shape;1152;p7"/>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3" name="Google Shape;1153;p7"/>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4" name="Google Shape;1154;p7"/>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5" name="Google Shape;1155;p7"/>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6" name="Google Shape;1156;p7"/>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7" name="Google Shape;1157;p7"/>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8" name="Google Shape;1158;p7"/>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9" name="Google Shape;1159;p7"/>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0" name="Google Shape;1160;p7"/>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2" name="Google Shape;1162;p7"/>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3" name="Google Shape;1163;p7"/>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5" name="Google Shape;1165;p7"/>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1" name="Google Shape;1171;p7"/>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2" name="Google Shape;1172;p7"/>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3" name="Google Shape;1173;p7"/>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4" name="Google Shape;1174;p7"/>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5" name="Google Shape;1175;p7"/>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6" name="Google Shape;1176;p7"/>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7" name="Google Shape;1177;p7"/>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9" name="Google Shape;1179;p7"/>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0" name="Google Shape;1180;p7"/>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1" name="Google Shape;1181;p7"/>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2" name="Google Shape;1182;p7"/>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5" name="Google Shape;1185;p7"/>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6" name="Google Shape;1186;p7"/>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7" name="Google Shape;1187;p7"/>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8" name="Google Shape;1188;p7"/>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9" name="Google Shape;1189;p7"/>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0" name="Google Shape;1190;p7"/>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3" name="Google Shape;1193;p7"/>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4" name="Google Shape;1194;p7"/>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5" name="Google Shape;1195;p7"/>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6" name="Google Shape;1196;p7"/>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7" name="Google Shape;1197;p7"/>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8" name="Google Shape;1198;p7"/>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0" name="Google Shape;1200;p7"/>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1" name="Google Shape;1201;p7"/>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2" name="Google Shape;1202;p7"/>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3" name="Google Shape;1203;p7"/>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4" name="Google Shape;1204;p7"/>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8" name="Google Shape;1208;p7"/>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9" name="Google Shape;1209;p7"/>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0" name="Google Shape;1210;p7"/>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1" name="Google Shape;1211;p7"/>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2" name="Google Shape;1212;p7"/>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5" name="Google Shape;1215;p7"/>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6" name="Google Shape;1216;p7"/>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9" name="Google Shape;1219;p7"/>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0" name="Google Shape;1220;p7"/>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1" name="Google Shape;1221;p7"/>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2" name="Google Shape;1222;p7"/>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7" name="Google Shape;1227;p7"/>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1" name="Google Shape;1231;p7"/>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2" name="Google Shape;1232;p7"/>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6" name="Google Shape;1236;p7"/>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9" name="Google Shape;1239;p7"/>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2" name="Google Shape;1242;p7"/>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4" name="Google Shape;1244;p7"/>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5" name="Google Shape;1245;p7"/>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246" name="Google Shape;1246;p7"/>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47" name="Google Shape;1247;p7"/>
          <p:cNvSpPr txBox="1">
            <a:spLocks noGrp="1"/>
          </p:cNvSpPr>
          <p:nvPr>
            <p:ph type="body" idx="1"/>
          </p:nvPr>
        </p:nvSpPr>
        <p:spPr>
          <a:xfrm>
            <a:off x="977300"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8" name="Google Shape;1248;p7"/>
          <p:cNvSpPr txBox="1">
            <a:spLocks noGrp="1"/>
          </p:cNvSpPr>
          <p:nvPr>
            <p:ph type="body" idx="2"/>
          </p:nvPr>
        </p:nvSpPr>
        <p:spPr>
          <a:xfrm>
            <a:off x="3391603"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9" name="Google Shape;1249;p7"/>
          <p:cNvSpPr txBox="1">
            <a:spLocks noGrp="1"/>
          </p:cNvSpPr>
          <p:nvPr>
            <p:ph type="body" idx="3"/>
          </p:nvPr>
        </p:nvSpPr>
        <p:spPr>
          <a:xfrm>
            <a:off x="5805905"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50" name="Google Shape;1250;p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4" name="Google Shape;1254;p8"/>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5" name="Google Shape;1255;p8"/>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8" name="Google Shape;1258;p8"/>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9" name="Google Shape;1259;p8"/>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2" name="Google Shape;1262;p8"/>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3" name="Google Shape;1263;p8"/>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6" name="Google Shape;1266;p8"/>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7" name="Google Shape;1267;p8"/>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0" name="Google Shape;1270;p8"/>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2" name="Google Shape;1272;p8"/>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4" name="Google Shape;1274;p8"/>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5" name="Google Shape;1275;p8"/>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8" name="Google Shape;1288;p8"/>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3" name="Google Shape;1293;p8"/>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5" name="Google Shape;1295;p8"/>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9" name="Google Shape;1299;p8"/>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2" name="Google Shape;1302;p8"/>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3" name="Google Shape;1303;p8"/>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4" name="Google Shape;1304;p8"/>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7" name="Google Shape;1307;p8"/>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8" name="Google Shape;1318;p8"/>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1" name="Google Shape;1321;p8"/>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3" name="Google Shape;1323;p8"/>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5" name="Google Shape;1325;p8"/>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6" name="Google Shape;1326;p8"/>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8" name="Google Shape;1328;p8"/>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9" name="Google Shape;1329;p8"/>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0" name="Google Shape;1330;p8"/>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1" name="Google Shape;1331;p8"/>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3" name="Google Shape;1333;p8"/>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5" name="Google Shape;1335;p8"/>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6" name="Google Shape;1336;p8"/>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7" name="Google Shape;1337;p8"/>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8" name="Google Shape;1338;p8"/>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9" name="Google Shape;1339;p8"/>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0" name="Google Shape;1340;p8"/>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1" name="Google Shape;1341;p8"/>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2" name="Google Shape;1342;p8"/>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3" name="Google Shape;1343;p8"/>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4" name="Google Shape;1344;p8"/>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5" name="Google Shape;1345;p8"/>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6" name="Google Shape;1346;p8"/>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7" name="Google Shape;1347;p8"/>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8" name="Google Shape;1348;p8"/>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0" name="Google Shape;1350;p8"/>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1" name="Google Shape;1351;p8"/>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2" name="Google Shape;1352;p8"/>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3" name="Google Shape;1353;p8"/>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5" name="Google Shape;1355;p8"/>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7" name="Google Shape;1357;p8"/>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8" name="Google Shape;1358;p8"/>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9" name="Google Shape;1359;p8"/>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0" name="Google Shape;1360;p8"/>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1" name="Google Shape;1361;p8"/>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2" name="Google Shape;1362;p8"/>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3" name="Google Shape;1363;p8"/>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4" name="Google Shape;1364;p8"/>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5" name="Google Shape;1365;p8"/>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6" name="Google Shape;1366;p8"/>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7" name="Google Shape;1367;p8"/>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8" name="Google Shape;1368;p8"/>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9" name="Google Shape;1369;p8"/>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0" name="Google Shape;1370;p8"/>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1" name="Google Shape;1371;p8"/>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2" name="Google Shape;1372;p8"/>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3" name="Google Shape;1373;p8"/>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4" name="Google Shape;1374;p8"/>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5" name="Google Shape;1375;p8"/>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6" name="Google Shape;1376;p8"/>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7" name="Google Shape;1377;p8"/>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8" name="Google Shape;1378;p8"/>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9" name="Google Shape;1379;p8"/>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0" name="Google Shape;1380;p8"/>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1" name="Google Shape;1381;p8"/>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2" name="Google Shape;1382;p8"/>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3" name="Google Shape;1383;p8"/>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4" name="Google Shape;1384;p8"/>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7" name="Google Shape;1387;p8"/>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8" name="Google Shape;1388;p8"/>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9" name="Google Shape;1389;p8"/>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0" name="Google Shape;1390;p8"/>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1" name="Google Shape;1391;p8"/>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2" name="Google Shape;1392;p8"/>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3" name="Google Shape;1393;p8"/>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4" name="Google Shape;1394;p8"/>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5" name="Google Shape;1395;p8"/>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6" name="Google Shape;1396;p8"/>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7" name="Google Shape;1397;p8"/>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8" name="Google Shape;1398;p8"/>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9" name="Google Shape;1399;p8"/>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0" name="Google Shape;1400;p8"/>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2" name="Google Shape;1402;p8"/>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4" name="Google Shape;1404;p8"/>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7" name="Google Shape;1407;p8"/>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8" name="Google Shape;1408;p8"/>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2" name="Google Shape;1412;p8"/>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3" name="Google Shape;1413;p8"/>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5" name="Google Shape;1415;p8"/>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6" name="Google Shape;1416;p8"/>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7" name="Google Shape;1417;p8"/>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8" name="Google Shape;1418;p8"/>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9" name="Google Shape;1419;p8"/>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0" name="Google Shape;1420;p8"/>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1" name="Google Shape;1421;p8"/>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2" name="Google Shape;1422;p8"/>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4" name="Google Shape;1424;p8"/>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5" name="Google Shape;1425;p8"/>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7" name="Google Shape;1427;p8"/>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8" name="Google Shape;1428;p8"/>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9" name="Google Shape;1429;p8"/>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0" name="Google Shape;1430;p8"/>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1" name="Google Shape;1431;p8"/>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2" name="Google Shape;1432;p8"/>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3" name="Google Shape;1433;p8"/>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4" name="Google Shape;1434;p8"/>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5" name="Google Shape;1435;p8"/>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36" name="Google Shape;1436;p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437" name="Google Shape;1437;p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668" name="Google Shape;1668;p11"/>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5" name="Google Shape;1755;p11"/>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6" name="Google Shape;1756;p11"/>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2" name="Google Shape;1762;p11"/>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3" name="Google Shape;1763;p11"/>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4" name="Google Shape;1764;p11"/>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7" name="Google Shape;1767;p11"/>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8" name="Google Shape;1768;p11"/>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1" name="Google Shape;1771;p11"/>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2" name="Google Shape;1772;p11"/>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74" name="Google Shape;1774;p1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chemeClr val="accent1"/>
        </a:solidFill>
        <a:effectLst/>
      </p:bgPr>
    </p:bg>
    <p:spTree>
      <p:nvGrpSpPr>
        <p:cNvPr id="1"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80" name="Google Shape;1780;p12"/>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4" name="Google Shape;1814;p12"/>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5" name="Google Shape;1815;p12"/>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6" name="Google Shape;1816;p12"/>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7" name="Google Shape;1817;p12"/>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8" name="Google Shape;1818;p12"/>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9" name="Google Shape;1819;p12"/>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0" name="Google Shape;1820;p12"/>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1" name="Google Shape;1821;p12"/>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2" name="Google Shape;1822;p12"/>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3" name="Google Shape;1823;p12"/>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4" name="Google Shape;1824;p12"/>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5" name="Google Shape;1825;p12"/>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6" name="Google Shape;1826;p12"/>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7" name="Google Shape;1827;p12"/>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8" name="Google Shape;1828;p12"/>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9" name="Google Shape;1829;p12"/>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0" name="Google Shape;1830;p12"/>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1" name="Google Shape;1831;p12"/>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2" name="Google Shape;1832;p12"/>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3" name="Google Shape;1833;p12"/>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4" name="Google Shape;1834;p12"/>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5" name="Google Shape;1835;p12"/>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6" name="Google Shape;1836;p12"/>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7" name="Google Shape;1837;p12"/>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8" name="Google Shape;1838;p12"/>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9" name="Google Shape;1839;p12"/>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0" name="Google Shape;1840;p12"/>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1" name="Google Shape;1841;p12"/>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2" name="Google Shape;1842;p12"/>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3" name="Google Shape;1843;p12"/>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4" name="Google Shape;1844;p12"/>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5" name="Google Shape;1845;p12"/>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6" name="Google Shape;1846;p12"/>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7" name="Google Shape;1847;p12"/>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8" name="Google Shape;1848;p12"/>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9" name="Google Shape;1849;p12"/>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0" name="Google Shape;1850;p12"/>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1" name="Google Shape;1851;p12"/>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2" name="Google Shape;1852;p12"/>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3" name="Google Shape;1853;p12"/>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4" name="Google Shape;1854;p12"/>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5" name="Google Shape;1855;p12"/>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6" name="Google Shape;1856;p12"/>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7" name="Google Shape;1857;p12"/>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8" name="Google Shape;1858;p12"/>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9" name="Google Shape;1859;p12"/>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0" name="Google Shape;1860;p12"/>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1" name="Google Shape;1861;p12"/>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2" name="Google Shape;1862;p12"/>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3" name="Google Shape;1863;p12"/>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4" name="Google Shape;1864;p12"/>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5" name="Google Shape;1865;p12"/>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6" name="Google Shape;1866;p12"/>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7" name="Google Shape;1867;p12"/>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8" name="Google Shape;1868;p12"/>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9" name="Google Shape;1869;p12"/>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2" name="Google Shape;1872;p12"/>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3" name="Google Shape;1873;p12"/>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4" name="Google Shape;1874;p12"/>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5" name="Google Shape;1875;p12"/>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6" name="Google Shape;1876;p12"/>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7" name="Google Shape;1877;p12"/>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8" name="Google Shape;1878;p12"/>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9" name="Google Shape;1879;p12"/>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0" name="Google Shape;1880;p12"/>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1" name="Google Shape;1881;p12"/>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2" name="Google Shape;1882;p12"/>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3" name="Google Shape;1883;p12"/>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4" name="Google Shape;1884;p12"/>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5" name="Google Shape;1885;p12"/>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svg"/><Relationship Id="rId10" Type="http://schemas.openxmlformats.org/officeDocument/2006/relationships/image" Target="../media/image11.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1447800" y="1200150"/>
            <a:ext cx="5995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smtClean="0">
                <a:solidFill>
                  <a:schemeClr val="bg1"/>
                </a:solidFill>
                <a:latin typeface="+mj-lt"/>
              </a:rPr>
              <a:t>TIN HỌC 6</a:t>
            </a:r>
            <a:endParaRPr sz="4000" b="1">
              <a:solidFill>
                <a:schemeClr val="bg1"/>
              </a:solidFill>
              <a:latin typeface="+mj-lt"/>
            </a:endParaRPr>
          </a:p>
        </p:txBody>
      </p:sp>
      <p:sp>
        <p:nvSpPr>
          <p:cNvPr id="2" name="TextBox 1"/>
          <p:cNvSpPr txBox="1"/>
          <p:nvPr/>
        </p:nvSpPr>
        <p:spPr>
          <a:xfrm>
            <a:off x="1970438" y="2114550"/>
            <a:ext cx="5163593" cy="1478418"/>
          </a:xfrm>
          <a:prstGeom prst="rect">
            <a:avLst/>
          </a:prstGeom>
          <a:noFill/>
        </p:spPr>
        <p:txBody>
          <a:bodyPr wrap="none" rtlCol="0">
            <a:spAutoFit/>
          </a:bodyPr>
          <a:lstStyle/>
          <a:p>
            <a:pPr algn="ctr">
              <a:lnSpc>
                <a:spcPct val="150000"/>
              </a:lnSpc>
            </a:pPr>
            <a:r>
              <a:rPr lang="en" sz="3200" b="1">
                <a:solidFill>
                  <a:schemeClr val="bg1"/>
                </a:solidFill>
              </a:rPr>
              <a:t>Chào mừng các em </a:t>
            </a:r>
            <a:endParaRPr lang="en" sz="3200" b="1" smtClean="0">
              <a:solidFill>
                <a:schemeClr val="bg1"/>
              </a:solidFill>
            </a:endParaRPr>
          </a:p>
          <a:p>
            <a:pPr algn="ctr">
              <a:lnSpc>
                <a:spcPct val="150000"/>
              </a:lnSpc>
            </a:pPr>
            <a:r>
              <a:rPr lang="en" sz="3200" b="1" smtClean="0">
                <a:solidFill>
                  <a:schemeClr val="bg1"/>
                </a:solidFill>
              </a:rPr>
              <a:t>đến </a:t>
            </a:r>
            <a:r>
              <a:rPr lang="en" sz="3200" b="1">
                <a:solidFill>
                  <a:schemeClr val="bg1"/>
                </a:solidFill>
              </a:rPr>
              <a:t>với </a:t>
            </a:r>
            <a:r>
              <a:rPr lang="en" sz="3200" b="1" smtClean="0">
                <a:solidFill>
                  <a:schemeClr val="bg1"/>
                </a:solidFill>
              </a:rPr>
              <a:t>tiết </a:t>
            </a:r>
            <a:r>
              <a:rPr lang="en" sz="3200" b="1">
                <a:solidFill>
                  <a:schemeClr val="bg1"/>
                </a:solidFill>
              </a:rPr>
              <a:t>học hôm nay!</a:t>
            </a:r>
            <a:endParaRPr lang="en-US" sz="32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1"/>
                                        </p:tgtEl>
                                        <p:attrNameLst>
                                          <p:attrName>style.visibility</p:attrName>
                                        </p:attrNameLst>
                                      </p:cBhvr>
                                      <p:to>
                                        <p:strVal val="visible"/>
                                      </p:to>
                                    </p:set>
                                    <p:animEffect transition="in" filter="wipe(down)">
                                      <p:cBhvr>
                                        <p:cTn id="7" dur="500"/>
                                        <p:tgtEl>
                                          <p:spTgt spid="18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6" name="Group 5"/>
          <p:cNvGrpSpPr/>
          <p:nvPr/>
        </p:nvGrpSpPr>
        <p:grpSpPr>
          <a:xfrm>
            <a:off x="483086" y="367409"/>
            <a:ext cx="1946537" cy="461665"/>
            <a:chOff x="381000" y="399193"/>
            <a:chExt cx="1946537" cy="461665"/>
          </a:xfrm>
        </p:grpSpPr>
        <p:sp>
          <p:nvSpPr>
            <p:cNvPr id="5" name="TextBox 4"/>
            <p:cNvSpPr txBox="1"/>
            <p:nvPr/>
          </p:nvSpPr>
          <p:spPr>
            <a:xfrm>
              <a:off x="826805" y="399193"/>
              <a:ext cx="1500732" cy="461665"/>
            </a:xfrm>
            <a:prstGeom prst="rect">
              <a:avLst/>
            </a:prstGeom>
            <a:noFill/>
          </p:spPr>
          <p:txBody>
            <a:bodyPr wrap="none" rtlCol="0">
              <a:spAutoFit/>
            </a:bodyPr>
            <a:lstStyle/>
            <a:p>
              <a:r>
                <a:rPr lang="en-US" sz="2400" b="1" smtClean="0">
                  <a:solidFill>
                    <a:srgbClr val="002060"/>
                  </a:solidFill>
                </a:rPr>
                <a:t>Kết luận:</a:t>
              </a:r>
              <a:endParaRPr lang="en-US" sz="2400" b="1">
                <a:solidFill>
                  <a:srgbClr val="002060"/>
                </a:solidFill>
              </a:endParaRPr>
            </a:p>
          </p:txBody>
        </p:sp>
        <p:grpSp>
          <p:nvGrpSpPr>
            <p:cNvPr id="27" name="Google Shape;2741;p50"/>
            <p:cNvGrpSpPr/>
            <p:nvPr/>
          </p:nvGrpSpPr>
          <p:grpSpPr>
            <a:xfrm>
              <a:off x="381000" y="437501"/>
              <a:ext cx="445805" cy="405735"/>
              <a:chOff x="8843122" y="4420259"/>
              <a:chExt cx="720202" cy="655469"/>
            </a:xfrm>
          </p:grpSpPr>
          <p:sp>
            <p:nvSpPr>
              <p:cNvPr id="28" name="Google Shape;2742;p50"/>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2743;p50"/>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2744;p50"/>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2745;p50"/>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2" name="Google Shape;2746;p50"/>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2747;p50"/>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36" name="TextBox 35"/>
          <p:cNvSpPr txBox="1"/>
          <p:nvPr/>
        </p:nvSpPr>
        <p:spPr>
          <a:xfrm>
            <a:off x="498637" y="971550"/>
            <a:ext cx="7760458" cy="3170099"/>
          </a:xfrm>
          <a:prstGeom prst="rect">
            <a:avLst/>
          </a:prstGeom>
          <a:noFill/>
        </p:spPr>
        <p:txBody>
          <a:bodyPr wrap="none" rtlCol="0">
            <a:spAutoFit/>
          </a:bodyPr>
          <a:lstStyle/>
          <a:p>
            <a:pPr marL="342900" indent="-342900">
              <a:lnSpc>
                <a:spcPct val="200000"/>
              </a:lnSpc>
              <a:buFont typeface="Wingdings" pitchFamily="2" charset="2"/>
              <a:buChar char="v"/>
            </a:pPr>
            <a:r>
              <a:rPr lang="en-US" sz="2000" smtClean="0">
                <a:solidFill>
                  <a:srgbClr val="FF0000"/>
                </a:solidFill>
              </a:rPr>
              <a:t>Thiết bị vào </a:t>
            </a:r>
            <a:r>
              <a:rPr lang="en-US" sz="2000" smtClean="0"/>
              <a:t>để thu nhận thông tin: bàn phím, chuột, máy quét…</a:t>
            </a:r>
          </a:p>
          <a:p>
            <a:pPr marL="342900" indent="-342900">
              <a:lnSpc>
                <a:spcPct val="200000"/>
              </a:lnSpc>
              <a:buFont typeface="Wingdings" pitchFamily="2" charset="2"/>
              <a:buChar char="v"/>
            </a:pPr>
            <a:r>
              <a:rPr lang="en-US" sz="2000" smtClean="0">
                <a:solidFill>
                  <a:srgbClr val="FF0000"/>
                </a:solidFill>
              </a:rPr>
              <a:t>Thiết bị ra </a:t>
            </a:r>
            <a:r>
              <a:rPr lang="en-US" sz="2000" smtClean="0"/>
              <a:t>để truyền hoặc chia sẻ thông tin: màn hình, máy in…</a:t>
            </a:r>
          </a:p>
          <a:p>
            <a:pPr marL="342900" indent="-342900">
              <a:lnSpc>
                <a:spcPct val="200000"/>
              </a:lnSpc>
              <a:buFont typeface="Wingdings" pitchFamily="2" charset="2"/>
              <a:buChar char="v"/>
            </a:pPr>
            <a:r>
              <a:rPr lang="en-US" sz="2000" smtClean="0">
                <a:solidFill>
                  <a:srgbClr val="FF0000"/>
                </a:solidFill>
              </a:rPr>
              <a:t>Bộ xử lí </a:t>
            </a:r>
            <a:r>
              <a:rPr lang="en-US" sz="2000" smtClean="0"/>
              <a:t>để biến đổi thông tin bằng cách thực hiện chương trình</a:t>
            </a:r>
          </a:p>
          <a:p>
            <a:pPr>
              <a:lnSpc>
                <a:spcPct val="200000"/>
              </a:lnSpc>
            </a:pPr>
            <a:r>
              <a:rPr lang="en-US" sz="2000"/>
              <a:t> </a:t>
            </a:r>
            <a:r>
              <a:rPr lang="en-US" sz="2000" smtClean="0"/>
              <a:t>    máy tính do con người biết ra.</a:t>
            </a:r>
          </a:p>
          <a:p>
            <a:pPr marL="342900" indent="-342900">
              <a:lnSpc>
                <a:spcPct val="200000"/>
              </a:lnSpc>
              <a:buFont typeface="Wingdings" pitchFamily="2" charset="2"/>
              <a:buChar char="v"/>
            </a:pPr>
            <a:r>
              <a:rPr lang="en-US" sz="2000" smtClean="0">
                <a:solidFill>
                  <a:srgbClr val="FF0000"/>
                </a:solidFill>
              </a:rPr>
              <a:t>Bộ nhớ </a:t>
            </a:r>
            <a:r>
              <a:rPr lang="en-US" sz="2000" smtClean="0"/>
              <a:t>để lưu trữ thông tin: đĩa quang, đĩa từ, thẻ nhớ…</a:t>
            </a:r>
            <a:endParaRPr lang="en-US" sz="2000"/>
          </a:p>
        </p:txBody>
      </p:sp>
    </p:spTree>
    <p:extLst>
      <p:ext uri="{BB962C8B-B14F-4D97-AF65-F5344CB8AC3E}">
        <p14:creationId xmlns:p14="http://schemas.microsoft.com/office/powerpoint/2010/main" val="14406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24"/>
          <p:cNvSpPr txBox="1">
            <a:spLocks noGrp="1"/>
          </p:cNvSpPr>
          <p:nvPr>
            <p:ph type="title"/>
          </p:nvPr>
        </p:nvSpPr>
        <p:spPr>
          <a:xfrm>
            <a:off x="1600200" y="1513879"/>
            <a:ext cx="3124200" cy="1057870"/>
          </a:xfrm>
          <a:prstGeom prst="rect">
            <a:avLst/>
          </a:prstGeom>
        </p:spPr>
        <p:txBody>
          <a:bodyPr spcFirstLastPara="1" wrap="square" lIns="91425" tIns="91425" rIns="91425" bIns="91425" anchor="b" anchorCtr="0">
            <a:noAutofit/>
          </a:bodyPr>
          <a:lstStyle/>
          <a:p>
            <a:pPr algn="l">
              <a:lnSpc>
                <a:spcPct val="150000"/>
              </a:lnSpc>
            </a:pPr>
            <a:r>
              <a:rPr lang="nl-NL" sz="1800" b="0" smtClean="0">
                <a:solidFill>
                  <a:srgbClr val="002060"/>
                </a:solidFill>
                <a:latin typeface="+mj-lt"/>
              </a:rPr>
              <a:t>A. 3                 B. 4                 </a:t>
            </a:r>
            <a:br>
              <a:rPr lang="nl-NL" sz="1800" b="0" smtClean="0">
                <a:solidFill>
                  <a:srgbClr val="002060"/>
                </a:solidFill>
                <a:latin typeface="+mj-lt"/>
              </a:rPr>
            </a:br>
            <a:r>
              <a:rPr lang="nl-NL" sz="1800" b="0" smtClean="0">
                <a:solidFill>
                  <a:srgbClr val="002060"/>
                </a:solidFill>
                <a:latin typeface="+mj-lt"/>
              </a:rPr>
              <a:t>C. 5                 D. 6</a:t>
            </a:r>
            <a:endParaRPr sz="1800" b="0">
              <a:solidFill>
                <a:srgbClr val="002060"/>
              </a:solidFill>
              <a:latin typeface="+mj-lt"/>
            </a:endParaRPr>
          </a:p>
        </p:txBody>
      </p:sp>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TextBox 1"/>
          <p:cNvSpPr txBox="1"/>
          <p:nvPr/>
        </p:nvSpPr>
        <p:spPr>
          <a:xfrm>
            <a:off x="1233575" y="590550"/>
            <a:ext cx="6785832" cy="923330"/>
          </a:xfrm>
          <a:prstGeom prst="rect">
            <a:avLst/>
          </a:prstGeom>
          <a:noFill/>
        </p:spPr>
        <p:txBody>
          <a:bodyPr wrap="none" rtlCol="0">
            <a:spAutoFit/>
          </a:bodyPr>
          <a:lstStyle/>
          <a:p>
            <a:pPr>
              <a:lnSpc>
                <a:spcPct val="150000"/>
              </a:lnSpc>
            </a:pPr>
            <a:r>
              <a:rPr lang="en-US" sz="1800" b="1" smtClean="0">
                <a:solidFill>
                  <a:srgbClr val="002060"/>
                </a:solidFill>
              </a:rPr>
              <a:t>Câu 1: </a:t>
            </a:r>
            <a:r>
              <a:rPr lang="en-US" sz="1800" smtClean="0">
                <a:solidFill>
                  <a:srgbClr val="002060"/>
                </a:solidFill>
              </a:rPr>
              <a:t>Máy tính gồm mấy thành phần để có thể thực hiện được </a:t>
            </a:r>
          </a:p>
          <a:p>
            <a:pPr>
              <a:lnSpc>
                <a:spcPct val="150000"/>
              </a:lnSpc>
            </a:pPr>
            <a:r>
              <a:rPr lang="en-US" sz="1800" smtClean="0">
                <a:solidFill>
                  <a:srgbClr val="002060"/>
                </a:solidFill>
              </a:rPr>
              <a:t>các bước xử lí thông tin?</a:t>
            </a:r>
            <a:endParaRPr lang="en-US" sz="1800">
              <a:solidFill>
                <a:srgbClr val="002060"/>
              </a:solidFill>
            </a:endParaRPr>
          </a:p>
        </p:txBody>
      </p:sp>
      <p:sp>
        <p:nvSpPr>
          <p:cNvPr id="6" name="TextBox 5"/>
          <p:cNvSpPr txBox="1"/>
          <p:nvPr/>
        </p:nvSpPr>
        <p:spPr>
          <a:xfrm>
            <a:off x="4545170" y="1962150"/>
            <a:ext cx="1441420" cy="369332"/>
          </a:xfrm>
          <a:prstGeom prst="rect">
            <a:avLst/>
          </a:prstGeom>
          <a:noFill/>
        </p:spPr>
        <p:txBody>
          <a:bodyPr wrap="none" rtlCol="0">
            <a:spAutoFit/>
          </a:bodyPr>
          <a:lstStyle/>
          <a:p>
            <a:r>
              <a:rPr lang="en-US" sz="1800" u="sng" smtClean="0">
                <a:solidFill>
                  <a:srgbClr val="FF0000"/>
                </a:solidFill>
              </a:rPr>
              <a:t>ĐÁP ÁN</a:t>
            </a:r>
            <a:r>
              <a:rPr lang="en-US" sz="1800" smtClean="0">
                <a:solidFill>
                  <a:srgbClr val="FF0000"/>
                </a:solidFill>
              </a:rPr>
              <a:t>: B </a:t>
            </a:r>
            <a:endParaRPr lang="en-US" sz="1800">
              <a:solidFill>
                <a:srgbClr val="FF0000"/>
              </a:solidFill>
            </a:endParaRPr>
          </a:p>
        </p:txBody>
      </p:sp>
      <p:sp>
        <p:nvSpPr>
          <p:cNvPr id="15" name="TextBox 14"/>
          <p:cNvSpPr txBox="1"/>
          <p:nvPr/>
        </p:nvSpPr>
        <p:spPr>
          <a:xfrm>
            <a:off x="1143000" y="2571749"/>
            <a:ext cx="4875053" cy="507831"/>
          </a:xfrm>
          <a:prstGeom prst="rect">
            <a:avLst/>
          </a:prstGeom>
          <a:noFill/>
        </p:spPr>
        <p:txBody>
          <a:bodyPr wrap="none" rtlCol="0">
            <a:spAutoFit/>
          </a:bodyPr>
          <a:lstStyle/>
          <a:p>
            <a:pPr algn="ctr">
              <a:lnSpc>
                <a:spcPct val="150000"/>
              </a:lnSpc>
            </a:pPr>
            <a:r>
              <a:rPr lang="en-US" sz="1800" b="1" smtClean="0">
                <a:solidFill>
                  <a:srgbClr val="002060"/>
                </a:solidFill>
              </a:rPr>
              <a:t>Câu 2: </a:t>
            </a:r>
            <a:r>
              <a:rPr lang="en-US" sz="1800" smtClean="0">
                <a:solidFill>
                  <a:srgbClr val="002060"/>
                </a:solidFill>
              </a:rPr>
              <a:t>Chức năng của bộ nhớ máy tính là gì?</a:t>
            </a:r>
            <a:endParaRPr lang="en-US" sz="1800">
              <a:solidFill>
                <a:srgbClr val="002060"/>
              </a:solidFill>
            </a:endParaRPr>
          </a:p>
        </p:txBody>
      </p:sp>
      <p:sp>
        <p:nvSpPr>
          <p:cNvPr id="16" name="Google Shape;1974;p24"/>
          <p:cNvSpPr txBox="1">
            <a:spLocks/>
          </p:cNvSpPr>
          <p:nvPr/>
        </p:nvSpPr>
        <p:spPr>
          <a:xfrm>
            <a:off x="1426091" y="3257550"/>
            <a:ext cx="6400800" cy="10578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pPr algn="l">
              <a:lnSpc>
                <a:spcPct val="150000"/>
              </a:lnSpc>
            </a:pPr>
            <a:r>
              <a:rPr lang="nl-NL" sz="1800" b="0" smtClean="0">
                <a:solidFill>
                  <a:srgbClr val="002060"/>
                </a:solidFill>
                <a:latin typeface="+mj-lt"/>
              </a:rPr>
              <a:t>A. Thu nhận thông tin          B. Hiển thị thông tin</a:t>
            </a:r>
            <a:br>
              <a:rPr lang="nl-NL" sz="1800" b="0" smtClean="0">
                <a:solidFill>
                  <a:srgbClr val="002060"/>
                </a:solidFill>
                <a:latin typeface="+mj-lt"/>
              </a:rPr>
            </a:br>
            <a:r>
              <a:rPr lang="nl-NL" sz="1800" b="0" smtClean="0">
                <a:solidFill>
                  <a:srgbClr val="002060"/>
                </a:solidFill>
                <a:latin typeface="+mj-lt"/>
              </a:rPr>
              <a:t>C. Lưu trữ thông tin             D. Biến đổi thông tin</a:t>
            </a:r>
            <a:endParaRPr lang="nl-NL" sz="1800" b="0">
              <a:solidFill>
                <a:srgbClr val="002060"/>
              </a:solidFill>
              <a:latin typeface="+mj-lt"/>
            </a:endParaRPr>
          </a:p>
        </p:txBody>
      </p:sp>
      <p:sp>
        <p:nvSpPr>
          <p:cNvPr id="17" name="TextBox 16"/>
          <p:cNvSpPr txBox="1"/>
          <p:nvPr/>
        </p:nvSpPr>
        <p:spPr>
          <a:xfrm>
            <a:off x="6513867" y="3601819"/>
            <a:ext cx="1441420" cy="369332"/>
          </a:xfrm>
          <a:prstGeom prst="rect">
            <a:avLst/>
          </a:prstGeom>
          <a:noFill/>
        </p:spPr>
        <p:txBody>
          <a:bodyPr wrap="none" rtlCol="0">
            <a:spAutoFit/>
          </a:bodyPr>
          <a:lstStyle/>
          <a:p>
            <a:r>
              <a:rPr lang="en-US" sz="1800" u="sng" smtClean="0">
                <a:solidFill>
                  <a:srgbClr val="FF0000"/>
                </a:solidFill>
              </a:rPr>
              <a:t>ĐÁP ÁN</a:t>
            </a:r>
            <a:r>
              <a:rPr lang="en-US" sz="1800" smtClean="0">
                <a:solidFill>
                  <a:srgbClr val="FF0000"/>
                </a:solidFill>
              </a:rPr>
              <a:t>: C </a:t>
            </a:r>
            <a:endParaRPr lang="en-US" sz="1800">
              <a:solidFill>
                <a:srgbClr val="FF0000"/>
              </a:solidFill>
            </a:endParaRPr>
          </a:p>
        </p:txBody>
      </p:sp>
      <p:sp>
        <p:nvSpPr>
          <p:cNvPr id="3" name="TextBox 2"/>
          <p:cNvSpPr txBox="1"/>
          <p:nvPr/>
        </p:nvSpPr>
        <p:spPr>
          <a:xfrm>
            <a:off x="3886200" y="207317"/>
            <a:ext cx="1757212" cy="461665"/>
          </a:xfrm>
          <a:prstGeom prst="rect">
            <a:avLst/>
          </a:prstGeom>
          <a:noFill/>
        </p:spPr>
        <p:txBody>
          <a:bodyPr wrap="none" rtlCol="0">
            <a:spAutoFit/>
          </a:bodyPr>
          <a:lstStyle/>
          <a:p>
            <a:r>
              <a:rPr lang="en-US" sz="2400" b="1" smtClean="0">
                <a:solidFill>
                  <a:srgbClr val="002060"/>
                </a:solidFill>
              </a:rPr>
              <a:t>CÂU HỎI ?</a:t>
            </a:r>
            <a:endParaRPr lang="en-US" sz="2400" b="1">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4"/>
              </a:ext>
            </a:extLst>
          </a:blip>
          <a:srcRect/>
          <a:stretch>
            <a:fillRect/>
          </a:stretch>
        </p:blipFill>
        <p:spPr>
          <a:xfrm>
            <a:off x="16873" y="3243366"/>
            <a:ext cx="1409218" cy="1890415"/>
          </a:xfrm>
          <a:prstGeom prst="rect">
            <a:avLst/>
          </a:prstGeom>
        </p:spPr>
      </p:pic>
    </p:spTree>
    <p:extLst>
      <p:ext uri="{BB962C8B-B14F-4D97-AF65-F5344CB8AC3E}">
        <p14:creationId xmlns:p14="http://schemas.microsoft.com/office/powerpoint/2010/main" val="12792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74"/>
                                        </p:tgtEl>
                                        <p:attrNameLst>
                                          <p:attrName>style.visibility</p:attrName>
                                        </p:attrNameLst>
                                      </p:cBhvr>
                                      <p:to>
                                        <p:strVal val="visible"/>
                                      </p:to>
                                    </p:set>
                                    <p:animEffect transition="in" filter="circle(in)">
                                      <p:cBhvr>
                                        <p:cTn id="12" dur="2000"/>
                                        <p:tgtEl>
                                          <p:spTgt spid="19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 grpId="0"/>
      <p:bldP spid="2" grpId="0"/>
      <p:bldP spid="6"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Title 2"/>
          <p:cNvSpPr>
            <a:spLocks noGrp="1"/>
          </p:cNvSpPr>
          <p:nvPr>
            <p:ph type="title"/>
          </p:nvPr>
        </p:nvSpPr>
        <p:spPr>
          <a:xfrm>
            <a:off x="914400" y="32268"/>
            <a:ext cx="6880500" cy="582900"/>
          </a:xfrm>
        </p:spPr>
        <p:txBody>
          <a:bodyPr/>
          <a:lstStyle/>
          <a:p>
            <a:r>
              <a:rPr lang="en-US" sz="2000" u="sng" smtClean="0">
                <a:solidFill>
                  <a:srgbClr val="002060"/>
                </a:solidFill>
                <a:latin typeface="+mj-lt"/>
              </a:rPr>
              <a:t>Hoạt động 2 </a:t>
            </a:r>
            <a:r>
              <a:rPr lang="en-US" sz="2000" b="0" smtClean="0">
                <a:solidFill>
                  <a:srgbClr val="002060"/>
                </a:solidFill>
                <a:latin typeface="+mj-lt"/>
              </a:rPr>
              <a:t>(Hoạt động nhóm 3 phút)</a:t>
            </a:r>
            <a:endParaRPr lang="en-US" sz="2000" b="0">
              <a:solidFill>
                <a:srgbClr val="002060"/>
              </a:solidFill>
              <a:latin typeface="+mj-lt"/>
            </a:endParaRPr>
          </a:p>
        </p:txBody>
      </p:sp>
      <p:sp>
        <p:nvSpPr>
          <p:cNvPr id="4" name="TextBox 3"/>
          <p:cNvSpPr txBox="1"/>
          <p:nvPr/>
        </p:nvSpPr>
        <p:spPr>
          <a:xfrm>
            <a:off x="424543" y="514350"/>
            <a:ext cx="8542723" cy="923330"/>
          </a:xfrm>
          <a:prstGeom prst="rect">
            <a:avLst/>
          </a:prstGeom>
          <a:noFill/>
        </p:spPr>
        <p:txBody>
          <a:bodyPr wrap="none" rtlCol="0">
            <a:spAutoFit/>
          </a:bodyPr>
          <a:lstStyle/>
          <a:p>
            <a:pPr>
              <a:lnSpc>
                <a:spcPct val="150000"/>
              </a:lnSpc>
            </a:pPr>
            <a:r>
              <a:rPr lang="en-US" sz="1800" smtClean="0">
                <a:solidFill>
                  <a:srgbClr val="002060"/>
                </a:solidFill>
              </a:rPr>
              <a:t>Em hãy nêu ví dụ về việc máy tính giúp con người trong các hoạt động sau và so </a:t>
            </a:r>
          </a:p>
          <a:p>
            <a:pPr>
              <a:lnSpc>
                <a:spcPct val="150000"/>
              </a:lnSpc>
            </a:pPr>
            <a:r>
              <a:rPr lang="en-US" sz="1800" smtClean="0">
                <a:solidFill>
                  <a:srgbClr val="002060"/>
                </a:solidFill>
              </a:rPr>
              <a:t>sánh hiệu quả thực hiện việc đó khi có sử dụng và khi không sử dụng máy tính?</a:t>
            </a:r>
            <a:endParaRPr lang="en-US" sz="1800">
              <a:solidFill>
                <a:srgbClr val="002060"/>
              </a:solidFill>
            </a:endParaRPr>
          </a:p>
        </p:txBody>
      </p:sp>
      <p:grpSp>
        <p:nvGrpSpPr>
          <p:cNvPr id="10" name="Group 9"/>
          <p:cNvGrpSpPr/>
          <p:nvPr/>
        </p:nvGrpSpPr>
        <p:grpSpPr>
          <a:xfrm>
            <a:off x="762000" y="1541874"/>
            <a:ext cx="5061857" cy="951746"/>
            <a:chOff x="762000" y="1541874"/>
            <a:chExt cx="5061857" cy="951746"/>
          </a:xfrm>
        </p:grpSpPr>
        <p:sp>
          <p:nvSpPr>
            <p:cNvPr id="5" name="Rectangle 4"/>
            <p:cNvSpPr/>
            <p:nvPr/>
          </p:nvSpPr>
          <p:spPr>
            <a:xfrm>
              <a:off x="762000" y="1541874"/>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mtClean="0">
                  <a:solidFill>
                    <a:srgbClr val="002060"/>
                  </a:solidFill>
                </a:rPr>
                <a:t>a) Thu nhận thông tin</a:t>
              </a:r>
              <a:endParaRPr lang="en-US" sz="1800">
                <a:solidFill>
                  <a:srgbClr val="002060"/>
                </a:solidFill>
              </a:endParaRPr>
            </a:p>
          </p:txBody>
        </p:sp>
        <p:sp>
          <p:nvSpPr>
            <p:cNvPr id="12" name="Rectangle 11"/>
            <p:cNvSpPr/>
            <p:nvPr/>
          </p:nvSpPr>
          <p:spPr>
            <a:xfrm>
              <a:off x="3461657" y="1541874"/>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mtClean="0">
                  <a:solidFill>
                    <a:srgbClr val="002060"/>
                  </a:solidFill>
                </a:rPr>
                <a:t>b) Hiển thị thông tin</a:t>
              </a:r>
              <a:endParaRPr lang="en-US" sz="1800">
                <a:solidFill>
                  <a:srgbClr val="002060"/>
                </a:solidFill>
              </a:endParaRPr>
            </a:p>
          </p:txBody>
        </p:sp>
        <p:sp>
          <p:nvSpPr>
            <p:cNvPr id="13" name="Rectangle 12"/>
            <p:cNvSpPr/>
            <p:nvPr/>
          </p:nvSpPr>
          <p:spPr>
            <a:xfrm>
              <a:off x="775996" y="2089284"/>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mtClean="0">
                  <a:solidFill>
                    <a:srgbClr val="002060"/>
                  </a:solidFill>
                </a:rPr>
                <a:t>c) Xử lí thông tin</a:t>
              </a:r>
              <a:endParaRPr lang="en-US" sz="1800">
                <a:solidFill>
                  <a:srgbClr val="002060"/>
                </a:solidFill>
              </a:endParaRPr>
            </a:p>
          </p:txBody>
        </p:sp>
        <p:sp>
          <p:nvSpPr>
            <p:cNvPr id="14" name="Rectangle 13"/>
            <p:cNvSpPr/>
            <p:nvPr/>
          </p:nvSpPr>
          <p:spPr>
            <a:xfrm>
              <a:off x="3429000" y="2089284"/>
              <a:ext cx="2362200" cy="4043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mtClean="0">
                  <a:solidFill>
                    <a:srgbClr val="002060"/>
                  </a:solidFill>
                </a:rPr>
                <a:t>d) Truyền thông tin</a:t>
              </a:r>
              <a:endParaRPr lang="en-US" sz="1800">
                <a:solidFill>
                  <a:srgbClr val="002060"/>
                </a:solidFill>
              </a:endParaRPr>
            </a:p>
          </p:txBody>
        </p:sp>
      </p:grpSp>
      <p:sp>
        <p:nvSpPr>
          <p:cNvPr id="7" name="TextBox 6"/>
          <p:cNvSpPr txBox="1"/>
          <p:nvPr/>
        </p:nvSpPr>
        <p:spPr>
          <a:xfrm>
            <a:off x="595815" y="2493620"/>
            <a:ext cx="6266459" cy="2585323"/>
          </a:xfrm>
          <a:prstGeom prst="rect">
            <a:avLst/>
          </a:prstGeom>
          <a:noFill/>
        </p:spPr>
        <p:txBody>
          <a:bodyPr wrap="none" rtlCol="0">
            <a:spAutoFit/>
          </a:bodyPr>
          <a:lstStyle/>
          <a:p>
            <a:pPr>
              <a:lnSpc>
                <a:spcPct val="150000"/>
              </a:lnSpc>
            </a:pPr>
            <a:r>
              <a:rPr lang="en-US" sz="1800" b="1" u="sng" smtClean="0">
                <a:solidFill>
                  <a:srgbClr val="FF0000"/>
                </a:solidFill>
              </a:rPr>
              <a:t>Ví dụ</a:t>
            </a:r>
            <a:r>
              <a:rPr lang="en-US" sz="1800" b="1" smtClean="0">
                <a:solidFill>
                  <a:srgbClr val="FF0000"/>
                </a:solidFill>
              </a:rPr>
              <a:t>: </a:t>
            </a:r>
          </a:p>
          <a:p>
            <a:pPr>
              <a:lnSpc>
                <a:spcPct val="150000"/>
              </a:lnSpc>
            </a:pPr>
            <a:r>
              <a:rPr lang="nl-NL" sz="1800"/>
              <a:t>+ Soạn thảo văn bản, tính toán số học</a:t>
            </a:r>
            <a:endParaRPr lang="en-US" sz="1800"/>
          </a:p>
          <a:p>
            <a:pPr>
              <a:lnSpc>
                <a:spcPct val="150000"/>
              </a:lnSpc>
            </a:pPr>
            <a:r>
              <a:rPr lang="nl-NL" sz="1800"/>
              <a:t>+ Chuyển văn bản thành giọng nói và ngược lại</a:t>
            </a:r>
            <a:endParaRPr lang="en-US" sz="1800"/>
          </a:p>
          <a:p>
            <a:pPr>
              <a:lnSpc>
                <a:spcPct val="150000"/>
              </a:lnSpc>
            </a:pPr>
            <a:r>
              <a:rPr lang="nl-NL" sz="1800"/>
              <a:t>+ Dịch tự động từ văn bản và từ hình ảnh</a:t>
            </a:r>
            <a:endParaRPr lang="en-US" sz="1800"/>
          </a:p>
          <a:p>
            <a:pPr>
              <a:lnSpc>
                <a:spcPct val="150000"/>
              </a:lnSpc>
            </a:pPr>
            <a:r>
              <a:rPr lang="nl-NL" sz="1800"/>
              <a:t>+ Các ứng dụng di động, thông minh có hỗ trợ của Internet </a:t>
            </a:r>
            <a:endParaRPr lang="nl-NL" sz="1800" smtClean="0"/>
          </a:p>
          <a:p>
            <a:pPr>
              <a:lnSpc>
                <a:spcPct val="150000"/>
              </a:lnSpc>
            </a:pPr>
            <a:r>
              <a:rPr lang="nl-NL" sz="1800" smtClean="0"/>
              <a:t>(</a:t>
            </a:r>
            <a:r>
              <a:rPr lang="nl-NL" sz="1800"/>
              <a:t>thời tiết, thời sự, </a:t>
            </a:r>
            <a:r>
              <a:rPr lang="nl-NL" sz="1800" smtClean="0"/>
              <a:t>tìm </a:t>
            </a:r>
            <a:r>
              <a:rPr lang="nl-NL" sz="1800"/>
              <a:t>đường, mua hàng, thanh toán...)</a:t>
            </a:r>
            <a:endParaRPr lang="en-US" sz="1800"/>
          </a:p>
        </p:txBody>
      </p:sp>
      <p:grpSp>
        <p:nvGrpSpPr>
          <p:cNvPr id="11" name="Group 10"/>
          <p:cNvGrpSpPr/>
          <p:nvPr/>
        </p:nvGrpSpPr>
        <p:grpSpPr>
          <a:xfrm>
            <a:off x="6224066" y="1744042"/>
            <a:ext cx="2843734" cy="2427908"/>
            <a:chOff x="6224066" y="1744042"/>
            <a:chExt cx="2843734" cy="2427908"/>
          </a:xfrm>
        </p:grpSpPr>
        <p:sp>
          <p:nvSpPr>
            <p:cNvPr id="8" name="Down Arrow 7"/>
            <p:cNvSpPr/>
            <p:nvPr/>
          </p:nvSpPr>
          <p:spPr>
            <a:xfrm>
              <a:off x="7086600" y="1744042"/>
              <a:ext cx="990600" cy="5474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6224066" y="2493620"/>
              <a:ext cx="2843734" cy="1678330"/>
            </a:xfrm>
            <a:prstGeom prst="wedgeRect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chemeClr val="accent1">
                      <a:lumMod val="75000"/>
                    </a:schemeClr>
                  </a:solidFill>
                </a:rPr>
                <a:t>Hiệu quả công việc sử dụng máy tính nhanh hơn so với khi không sử dụng máy tính.</a:t>
              </a:r>
              <a:endParaRPr lang="en-US" sz="1800">
                <a:solidFill>
                  <a:schemeClr val="accent1">
                    <a:lumMod val="75000"/>
                  </a:schemeClr>
                </a:solidFill>
              </a:endParaRPr>
            </a:p>
          </p:txBody>
        </p:sp>
      </p:grpSp>
    </p:spTree>
    <p:extLst>
      <p:ext uri="{BB962C8B-B14F-4D97-AF65-F5344CB8AC3E}">
        <p14:creationId xmlns:p14="http://schemas.microsoft.com/office/powerpoint/2010/main" val="12792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Title 2"/>
          <p:cNvSpPr>
            <a:spLocks noGrp="1"/>
          </p:cNvSpPr>
          <p:nvPr>
            <p:ph type="title"/>
          </p:nvPr>
        </p:nvSpPr>
        <p:spPr>
          <a:xfrm>
            <a:off x="914400" y="32268"/>
            <a:ext cx="6880500" cy="582900"/>
          </a:xfrm>
        </p:spPr>
        <p:txBody>
          <a:bodyPr/>
          <a:lstStyle/>
          <a:p>
            <a:r>
              <a:rPr lang="en-US" sz="2000" u="sng" smtClean="0">
                <a:solidFill>
                  <a:srgbClr val="002060"/>
                </a:solidFill>
                <a:latin typeface="+mj-lt"/>
              </a:rPr>
              <a:t>Kết Luận:</a:t>
            </a:r>
            <a:endParaRPr lang="en-US" sz="2000" b="0">
              <a:solidFill>
                <a:srgbClr val="002060"/>
              </a:solidFill>
              <a:latin typeface="+mj-lt"/>
            </a:endParaRPr>
          </a:p>
        </p:txBody>
      </p:sp>
      <p:graphicFrame>
        <p:nvGraphicFramePr>
          <p:cNvPr id="2" name="Diagram 1"/>
          <p:cNvGraphicFramePr/>
          <p:nvPr>
            <p:extLst>
              <p:ext uri="{D42A27DB-BD31-4B8C-83A1-F6EECF244321}">
                <p14:modId xmlns:p14="http://schemas.microsoft.com/office/powerpoint/2010/main" val="4139208915"/>
              </p:ext>
            </p:extLst>
          </p:nvPr>
        </p:nvGraphicFramePr>
        <p:xfrm>
          <a:off x="1524000" y="74295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7"/>
        <p:cNvGrpSpPr/>
        <p:nvPr/>
      </p:nvGrpSpPr>
      <p:grpSpPr>
        <a:xfrm>
          <a:off x="0" y="0"/>
          <a:ext cx="0" cy="0"/>
          <a:chOff x="0" y="0"/>
          <a:chExt cx="0" cy="0"/>
        </a:xfrm>
      </p:grpSpPr>
      <p:sp>
        <p:nvSpPr>
          <p:cNvPr id="1968" name="Google Shape;1968;p23"/>
          <p:cNvSpPr txBox="1">
            <a:spLocks noGrp="1"/>
          </p:cNvSpPr>
          <p:nvPr>
            <p:ph type="title" idx="4294967295"/>
          </p:nvPr>
        </p:nvSpPr>
        <p:spPr>
          <a:xfrm>
            <a:off x="2923225" y="406225"/>
            <a:ext cx="3297600" cy="19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solidFill>
                  <a:schemeClr val="lt1"/>
                </a:solidFill>
                <a:latin typeface="+mj-lt"/>
              </a:rPr>
              <a:t/>
            </a:r>
            <a:br>
              <a:rPr lang="en-US" sz="2400" smtClean="0">
                <a:solidFill>
                  <a:schemeClr val="lt1"/>
                </a:solidFill>
                <a:latin typeface="+mj-lt"/>
              </a:rPr>
            </a:br>
            <a:r>
              <a:rPr lang="en-US" sz="2400" smtClean="0">
                <a:solidFill>
                  <a:schemeClr val="lt1"/>
                </a:solidFill>
                <a:latin typeface="+mj-lt"/>
              </a:rPr>
              <a:t>CÂU HỎI </a:t>
            </a:r>
            <a:br>
              <a:rPr lang="en-US" sz="2400" smtClean="0">
                <a:solidFill>
                  <a:schemeClr val="lt1"/>
                </a:solidFill>
                <a:latin typeface="+mj-lt"/>
              </a:rPr>
            </a:br>
            <a:r>
              <a:rPr lang="en-US" sz="2400" smtClean="0">
                <a:solidFill>
                  <a:schemeClr val="lt1"/>
                </a:solidFill>
                <a:latin typeface="+mj-lt"/>
              </a:rPr>
              <a:t>LUYỆN TẬP</a:t>
            </a:r>
            <a:endParaRPr sz="2400">
              <a:latin typeface="+mj-lt"/>
            </a:endParaRPr>
          </a:p>
        </p:txBody>
      </p:sp>
      <p:sp>
        <p:nvSpPr>
          <p:cNvPr id="1969" name="Google Shape;1969;p2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4" name="Google Shape;2444;p49"/>
          <p:cNvSpPr/>
          <p:nvPr/>
        </p:nvSpPr>
        <p:spPr>
          <a:xfrm>
            <a:off x="4351953" y="590550"/>
            <a:ext cx="381000" cy="522745"/>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8"/>
                                        </p:tgtEl>
                                        <p:attrNameLst>
                                          <p:attrName>style.visibility</p:attrName>
                                        </p:attrNameLst>
                                      </p:cBhvr>
                                      <p:to>
                                        <p:strVal val="visible"/>
                                      </p:to>
                                    </p:set>
                                    <p:animEffect transition="in" filter="fade">
                                      <p:cBhvr>
                                        <p:cTn id="7" dur="1000"/>
                                        <p:tgtEl>
                                          <p:spTgt spid="1968"/>
                                        </p:tgtEl>
                                      </p:cBhvr>
                                    </p:animEffect>
                                    <p:anim calcmode="lin" valueType="num">
                                      <p:cBhvr>
                                        <p:cTn id="8" dur="1000" fill="hold"/>
                                        <p:tgtEl>
                                          <p:spTgt spid="1968"/>
                                        </p:tgtEl>
                                        <p:attrNameLst>
                                          <p:attrName>ppt_x</p:attrName>
                                        </p:attrNameLst>
                                      </p:cBhvr>
                                      <p:tavLst>
                                        <p:tav tm="0">
                                          <p:val>
                                            <p:strVal val="#ppt_x"/>
                                          </p:val>
                                        </p:tav>
                                        <p:tav tm="100000">
                                          <p:val>
                                            <p:strVal val="#ppt_x"/>
                                          </p:val>
                                        </p:tav>
                                      </p:tavLst>
                                    </p:anim>
                                    <p:anim calcmode="lin" valueType="num">
                                      <p:cBhvr>
                                        <p:cTn id="9" dur="1000" fill="hold"/>
                                        <p:tgtEl>
                                          <p:spTgt spid="19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24"/>
          <p:cNvSpPr txBox="1">
            <a:spLocks noGrp="1"/>
          </p:cNvSpPr>
          <p:nvPr>
            <p:ph type="title"/>
          </p:nvPr>
        </p:nvSpPr>
        <p:spPr>
          <a:xfrm>
            <a:off x="990600" y="1209080"/>
            <a:ext cx="7467600" cy="1850886"/>
          </a:xfrm>
          <a:prstGeom prst="rect">
            <a:avLst/>
          </a:prstGeom>
        </p:spPr>
        <p:txBody>
          <a:bodyPr spcFirstLastPara="1" wrap="square" lIns="91425" tIns="91425" rIns="91425" bIns="91425" anchor="b" anchorCtr="0">
            <a:noAutofit/>
          </a:bodyPr>
          <a:lstStyle/>
          <a:p>
            <a:pPr algn="l">
              <a:lnSpc>
                <a:spcPct val="150000"/>
              </a:lnSpc>
            </a:pPr>
            <a:r>
              <a:rPr lang="nl-NL" sz="1800" b="0">
                <a:solidFill>
                  <a:srgbClr val="002060"/>
                </a:solidFill>
                <a:latin typeface="+mj-lt"/>
              </a:rPr>
              <a:t>a. Em đang nghe chương trình ca nhạc trên Đài Tiếng nói Việt </a:t>
            </a:r>
            <a:r>
              <a:rPr lang="nl-NL" sz="1800" b="0" smtClean="0">
                <a:solidFill>
                  <a:srgbClr val="002060"/>
                </a:solidFill>
                <a:latin typeface="+mj-lt"/>
              </a:rPr>
              <a:t>Nam</a:t>
            </a:r>
            <a:r>
              <a:rPr lang="en-US" sz="1800" b="0">
                <a:solidFill>
                  <a:srgbClr val="002060"/>
                </a:solidFill>
                <a:latin typeface="+mj-lt"/>
              </a:rPr>
              <a:t/>
            </a:r>
            <a:br>
              <a:rPr lang="en-US" sz="1800" b="0">
                <a:solidFill>
                  <a:srgbClr val="002060"/>
                </a:solidFill>
                <a:latin typeface="+mj-lt"/>
              </a:rPr>
            </a:br>
            <a:r>
              <a:rPr lang="nl-NL" sz="1800" b="0">
                <a:solidFill>
                  <a:srgbClr val="002060"/>
                </a:solidFill>
                <a:latin typeface="+mj-lt"/>
              </a:rPr>
              <a:t>b. Bố </a:t>
            </a:r>
            <a:r>
              <a:rPr lang="nl-NL" sz="1800" b="0" smtClean="0">
                <a:solidFill>
                  <a:srgbClr val="002060"/>
                </a:solidFill>
                <a:latin typeface="+mj-lt"/>
              </a:rPr>
              <a:t>em xem chương trình thời sự </a:t>
            </a:r>
            <a:r>
              <a:rPr lang="nl-NL" sz="1800" b="0">
                <a:solidFill>
                  <a:srgbClr val="002060"/>
                </a:solidFill>
                <a:latin typeface="+mj-lt"/>
              </a:rPr>
              <a:t>trên ti </a:t>
            </a:r>
            <a:r>
              <a:rPr lang="nl-NL" sz="1800" b="0" smtClean="0">
                <a:solidFill>
                  <a:srgbClr val="002060"/>
                </a:solidFill>
                <a:latin typeface="+mj-lt"/>
              </a:rPr>
              <a:t>vi</a:t>
            </a:r>
            <a:r>
              <a:rPr lang="en-US" sz="1800" b="0">
                <a:solidFill>
                  <a:srgbClr val="002060"/>
                </a:solidFill>
                <a:latin typeface="+mj-lt"/>
              </a:rPr>
              <a:t/>
            </a:r>
            <a:br>
              <a:rPr lang="en-US" sz="1800" b="0">
                <a:solidFill>
                  <a:srgbClr val="002060"/>
                </a:solidFill>
                <a:latin typeface="+mj-lt"/>
              </a:rPr>
            </a:br>
            <a:r>
              <a:rPr lang="nl-NL" sz="1800" b="0">
                <a:solidFill>
                  <a:srgbClr val="002060"/>
                </a:solidFill>
                <a:latin typeface="+mj-lt"/>
              </a:rPr>
              <a:t>c. Em chép bài trên bảng vào </a:t>
            </a:r>
            <a:r>
              <a:rPr lang="nl-NL" sz="1800" b="0" smtClean="0">
                <a:solidFill>
                  <a:srgbClr val="002060"/>
                </a:solidFill>
                <a:latin typeface="+mj-lt"/>
              </a:rPr>
              <a:t>vở</a:t>
            </a:r>
            <a:r>
              <a:rPr lang="en-US" sz="1800" b="0">
                <a:solidFill>
                  <a:srgbClr val="002060"/>
                </a:solidFill>
                <a:latin typeface="+mj-lt"/>
              </a:rPr>
              <a:t/>
            </a:r>
            <a:br>
              <a:rPr lang="en-US" sz="1800" b="0">
                <a:solidFill>
                  <a:srgbClr val="002060"/>
                </a:solidFill>
                <a:latin typeface="+mj-lt"/>
              </a:rPr>
            </a:br>
            <a:r>
              <a:rPr lang="nl-NL" sz="1800" b="0">
                <a:solidFill>
                  <a:srgbClr val="002060"/>
                </a:solidFill>
                <a:latin typeface="+mj-lt"/>
              </a:rPr>
              <a:t>d. Em thực hiện một phép tính </a:t>
            </a:r>
            <a:r>
              <a:rPr lang="nl-NL" sz="1800" b="0" smtClean="0">
                <a:solidFill>
                  <a:srgbClr val="002060"/>
                </a:solidFill>
                <a:latin typeface="+mj-lt"/>
              </a:rPr>
              <a:t>nhẩm</a:t>
            </a:r>
            <a:endParaRPr sz="1800" b="0">
              <a:solidFill>
                <a:srgbClr val="002060"/>
              </a:solidFill>
              <a:latin typeface="+mj-lt"/>
            </a:endParaRPr>
          </a:p>
        </p:txBody>
      </p:sp>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extBox 1"/>
          <p:cNvSpPr txBox="1"/>
          <p:nvPr/>
        </p:nvSpPr>
        <p:spPr>
          <a:xfrm>
            <a:off x="1524000" y="438150"/>
            <a:ext cx="5710820" cy="923330"/>
          </a:xfrm>
          <a:prstGeom prst="rect">
            <a:avLst/>
          </a:prstGeom>
          <a:noFill/>
        </p:spPr>
        <p:txBody>
          <a:bodyPr wrap="square" rtlCol="0">
            <a:spAutoFit/>
          </a:bodyPr>
          <a:lstStyle/>
          <a:p>
            <a:pPr algn="ctr">
              <a:lnSpc>
                <a:spcPct val="150000"/>
              </a:lnSpc>
            </a:pPr>
            <a:r>
              <a:rPr lang="en-US" sz="1800" b="1" smtClean="0">
                <a:solidFill>
                  <a:srgbClr val="002060"/>
                </a:solidFill>
              </a:rPr>
              <a:t>Câu 1: </a:t>
            </a:r>
            <a:r>
              <a:rPr lang="en-US" sz="1800" smtClean="0">
                <a:solidFill>
                  <a:srgbClr val="002060"/>
                </a:solidFill>
              </a:rPr>
              <a:t>Mỗi việc dưới đây thuộc hoạt động nào </a:t>
            </a:r>
          </a:p>
          <a:p>
            <a:pPr algn="ctr">
              <a:lnSpc>
                <a:spcPct val="150000"/>
              </a:lnSpc>
            </a:pPr>
            <a:r>
              <a:rPr lang="en-US" sz="1800" smtClean="0">
                <a:solidFill>
                  <a:srgbClr val="002060"/>
                </a:solidFill>
              </a:rPr>
              <a:t>trong quá trình xử lí thông tin?</a:t>
            </a:r>
            <a:endParaRPr lang="en-US" sz="1800">
              <a:solidFill>
                <a:srgbClr val="002060"/>
              </a:solidFill>
            </a:endParaRPr>
          </a:p>
        </p:txBody>
      </p:sp>
      <p:grpSp>
        <p:nvGrpSpPr>
          <p:cNvPr id="7" name="Group 6"/>
          <p:cNvGrpSpPr/>
          <p:nvPr/>
        </p:nvGrpSpPr>
        <p:grpSpPr>
          <a:xfrm>
            <a:off x="1752600" y="3072884"/>
            <a:ext cx="6951980" cy="1330218"/>
            <a:chOff x="1143000" y="3072884"/>
            <a:chExt cx="6951980" cy="1330218"/>
          </a:xfrm>
        </p:grpSpPr>
        <p:grpSp>
          <p:nvGrpSpPr>
            <p:cNvPr id="5" name="Group 4"/>
            <p:cNvGrpSpPr/>
            <p:nvPr/>
          </p:nvGrpSpPr>
          <p:grpSpPr>
            <a:xfrm>
              <a:off x="1143000" y="3481260"/>
              <a:ext cx="6951980" cy="921842"/>
              <a:chOff x="1143000" y="3481260"/>
              <a:chExt cx="6951980" cy="921842"/>
            </a:xfrm>
          </p:grpSpPr>
          <p:sp>
            <p:nvSpPr>
              <p:cNvPr id="11" name="TextBox 10"/>
              <p:cNvSpPr txBox="1"/>
              <p:nvPr/>
            </p:nvSpPr>
            <p:spPr>
              <a:xfrm>
                <a:off x="1143000" y="3481260"/>
                <a:ext cx="2364750" cy="369332"/>
              </a:xfrm>
              <a:prstGeom prst="rect">
                <a:avLst/>
              </a:prstGeom>
              <a:noFill/>
            </p:spPr>
            <p:txBody>
              <a:bodyPr wrap="none" rtlCol="0">
                <a:spAutoFit/>
              </a:bodyPr>
              <a:lstStyle/>
              <a:p>
                <a:r>
                  <a:rPr lang="en-US" sz="1800" smtClean="0">
                    <a:solidFill>
                      <a:srgbClr val="FF0000"/>
                    </a:solidFill>
                  </a:rPr>
                  <a:t>a. Thu nhận thông tin</a:t>
                </a:r>
                <a:endParaRPr lang="en-US" sz="1800">
                  <a:solidFill>
                    <a:srgbClr val="FF0000"/>
                  </a:solidFill>
                </a:endParaRPr>
              </a:p>
            </p:txBody>
          </p:sp>
          <p:sp>
            <p:nvSpPr>
              <p:cNvPr id="12" name="TextBox 11"/>
              <p:cNvSpPr txBox="1"/>
              <p:nvPr/>
            </p:nvSpPr>
            <p:spPr>
              <a:xfrm>
                <a:off x="4313046" y="3481260"/>
                <a:ext cx="3781934" cy="369332"/>
              </a:xfrm>
              <a:prstGeom prst="rect">
                <a:avLst/>
              </a:prstGeom>
              <a:noFill/>
            </p:spPr>
            <p:txBody>
              <a:bodyPr wrap="square" rtlCol="0">
                <a:spAutoFit/>
              </a:bodyPr>
              <a:lstStyle/>
              <a:p>
                <a:r>
                  <a:rPr lang="en-US" sz="1800" smtClean="0">
                    <a:solidFill>
                      <a:srgbClr val="FF0000"/>
                    </a:solidFill>
                  </a:rPr>
                  <a:t>b. Thu nhận và lưu trữ thông tin</a:t>
                </a:r>
                <a:endParaRPr lang="en-US" sz="1800">
                  <a:solidFill>
                    <a:srgbClr val="FF0000"/>
                  </a:solidFill>
                </a:endParaRPr>
              </a:p>
            </p:txBody>
          </p:sp>
          <p:sp>
            <p:nvSpPr>
              <p:cNvPr id="13" name="TextBox 12"/>
              <p:cNvSpPr txBox="1"/>
              <p:nvPr/>
            </p:nvSpPr>
            <p:spPr>
              <a:xfrm>
                <a:off x="1152331" y="4033770"/>
                <a:ext cx="2146742" cy="369332"/>
              </a:xfrm>
              <a:prstGeom prst="rect">
                <a:avLst/>
              </a:prstGeom>
              <a:noFill/>
            </p:spPr>
            <p:txBody>
              <a:bodyPr wrap="none" rtlCol="0">
                <a:spAutoFit/>
              </a:bodyPr>
              <a:lstStyle/>
              <a:p>
                <a:r>
                  <a:rPr lang="en-US" sz="1800" smtClean="0">
                    <a:solidFill>
                      <a:srgbClr val="FF0000"/>
                    </a:solidFill>
                  </a:rPr>
                  <a:t>c. Lưu trữ thông tin</a:t>
                </a:r>
                <a:endParaRPr lang="en-US" sz="1800">
                  <a:solidFill>
                    <a:srgbClr val="FF0000"/>
                  </a:solidFill>
                </a:endParaRPr>
              </a:p>
            </p:txBody>
          </p:sp>
          <p:sp>
            <p:nvSpPr>
              <p:cNvPr id="14" name="TextBox 13"/>
              <p:cNvSpPr txBox="1"/>
              <p:nvPr/>
            </p:nvSpPr>
            <p:spPr>
              <a:xfrm>
                <a:off x="4313046" y="4002992"/>
                <a:ext cx="3781934" cy="369332"/>
              </a:xfrm>
              <a:prstGeom prst="rect">
                <a:avLst/>
              </a:prstGeom>
              <a:noFill/>
            </p:spPr>
            <p:txBody>
              <a:bodyPr wrap="square" rtlCol="0">
                <a:spAutoFit/>
              </a:bodyPr>
              <a:lstStyle/>
              <a:p>
                <a:r>
                  <a:rPr lang="en-US" sz="1800" smtClean="0">
                    <a:solidFill>
                      <a:srgbClr val="FF0000"/>
                    </a:solidFill>
                  </a:rPr>
                  <a:t>d. Xử lí thông tin</a:t>
                </a:r>
                <a:endParaRPr lang="en-US" sz="1800">
                  <a:solidFill>
                    <a:srgbClr val="FF0000"/>
                  </a:solidFill>
                </a:endParaRPr>
              </a:p>
            </p:txBody>
          </p:sp>
        </p:grpSp>
        <p:sp>
          <p:nvSpPr>
            <p:cNvPr id="6" name="TextBox 5"/>
            <p:cNvSpPr txBox="1"/>
            <p:nvPr/>
          </p:nvSpPr>
          <p:spPr>
            <a:xfrm>
              <a:off x="1447800" y="3072884"/>
              <a:ext cx="1069524" cy="369332"/>
            </a:xfrm>
            <a:prstGeom prst="rect">
              <a:avLst/>
            </a:prstGeom>
            <a:noFill/>
          </p:spPr>
          <p:txBody>
            <a:bodyPr wrap="none" rtlCol="0">
              <a:spAutoFit/>
            </a:bodyPr>
            <a:lstStyle/>
            <a:p>
              <a:r>
                <a:rPr lang="en-US" sz="1800" b="1" u="sng" smtClean="0">
                  <a:solidFill>
                    <a:srgbClr val="FF0000"/>
                  </a:solidFill>
                </a:rPr>
                <a:t>ĐÁP ÁN</a:t>
              </a:r>
              <a:endParaRPr lang="en-US" sz="1800" b="1" u="sng">
                <a:solidFill>
                  <a:srgbClr val="FF0000"/>
                </a:solidFill>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4"/>
              </a:ext>
            </a:extLst>
          </a:blip>
          <a:srcRect/>
          <a:stretch>
            <a:fillRect/>
          </a:stretch>
        </p:blipFill>
        <p:spPr>
          <a:xfrm>
            <a:off x="0" y="2943757"/>
            <a:ext cx="1625110" cy="2180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74"/>
                                        </p:tgtEl>
                                        <p:attrNameLst>
                                          <p:attrName>style.visibility</p:attrName>
                                        </p:attrNameLst>
                                      </p:cBhvr>
                                      <p:to>
                                        <p:strVal val="visible"/>
                                      </p:to>
                                    </p:set>
                                    <p:animEffect transition="in" filter="circle(in)">
                                      <p:cBhvr>
                                        <p:cTn id="12" dur="2000"/>
                                        <p:tgtEl>
                                          <p:spTgt spid="19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extBox 1"/>
          <p:cNvSpPr txBox="1"/>
          <p:nvPr/>
        </p:nvSpPr>
        <p:spPr>
          <a:xfrm>
            <a:off x="1524000" y="819150"/>
            <a:ext cx="6705600" cy="923330"/>
          </a:xfrm>
          <a:prstGeom prst="rect">
            <a:avLst/>
          </a:prstGeom>
          <a:noFill/>
        </p:spPr>
        <p:txBody>
          <a:bodyPr wrap="square" rtlCol="0">
            <a:spAutoFit/>
          </a:bodyPr>
          <a:lstStyle/>
          <a:p>
            <a:pPr algn="ctr">
              <a:lnSpc>
                <a:spcPct val="150000"/>
              </a:lnSpc>
            </a:pPr>
            <a:r>
              <a:rPr lang="en-US" sz="1800" b="1" smtClean="0">
                <a:solidFill>
                  <a:srgbClr val="002060"/>
                </a:solidFill>
              </a:rPr>
              <a:t>Câu 2: </a:t>
            </a:r>
            <a:r>
              <a:rPr lang="en-US" sz="1800" smtClean="0">
                <a:solidFill>
                  <a:srgbClr val="002060"/>
                </a:solidFill>
              </a:rPr>
              <a:t>Vật mang tin xuất hiện trong hoạt động nào của quá trình xử lí thông tin? Bộ nhớ có là vật mang tin không?</a:t>
            </a:r>
            <a:endParaRPr lang="en-US" sz="1800">
              <a:solidFill>
                <a:srgbClr val="002060"/>
              </a:solidFill>
            </a:endParaRPr>
          </a:p>
        </p:txBody>
      </p:sp>
      <p:sp>
        <p:nvSpPr>
          <p:cNvPr id="6" name="TextBox 5"/>
          <p:cNvSpPr txBox="1"/>
          <p:nvPr/>
        </p:nvSpPr>
        <p:spPr>
          <a:xfrm>
            <a:off x="1828800" y="1818680"/>
            <a:ext cx="6680034" cy="1754326"/>
          </a:xfrm>
          <a:prstGeom prst="rect">
            <a:avLst/>
          </a:prstGeom>
          <a:noFill/>
        </p:spPr>
        <p:txBody>
          <a:bodyPr wrap="none" rtlCol="0">
            <a:spAutoFit/>
          </a:bodyPr>
          <a:lstStyle/>
          <a:p>
            <a:pPr>
              <a:lnSpc>
                <a:spcPct val="150000"/>
              </a:lnSpc>
            </a:pPr>
            <a:r>
              <a:rPr lang="en-US" sz="1800" b="1" u="sng" smtClean="0">
                <a:solidFill>
                  <a:srgbClr val="FF0000"/>
                </a:solidFill>
              </a:rPr>
              <a:t>ĐÁP ÁN</a:t>
            </a:r>
            <a:endParaRPr lang="en-US" sz="1800" b="1" u="sng">
              <a:solidFill>
                <a:srgbClr val="FF0000"/>
              </a:solidFill>
            </a:endParaRPr>
          </a:p>
          <a:p>
            <a:pPr marL="285750" indent="-285750">
              <a:lnSpc>
                <a:spcPct val="150000"/>
              </a:lnSpc>
              <a:buFont typeface="Wingdings" pitchFamily="2" charset="2"/>
              <a:buChar char="Ø"/>
            </a:pPr>
            <a:r>
              <a:rPr lang="nl-NL" sz="1800">
                <a:solidFill>
                  <a:schemeClr val="accent1">
                    <a:lumMod val="75000"/>
                  </a:schemeClr>
                </a:solidFill>
              </a:rPr>
              <a:t>Vật mang tin xuất hiện trong hoạt động lưu trữ của quá trình </a:t>
            </a:r>
            <a:endParaRPr lang="nl-NL" sz="1800" smtClean="0">
              <a:solidFill>
                <a:schemeClr val="accent1">
                  <a:lumMod val="75000"/>
                </a:schemeClr>
              </a:solidFill>
            </a:endParaRPr>
          </a:p>
          <a:p>
            <a:pPr>
              <a:lnSpc>
                <a:spcPct val="150000"/>
              </a:lnSpc>
            </a:pPr>
            <a:r>
              <a:rPr lang="nl-NL" sz="1800">
                <a:solidFill>
                  <a:schemeClr val="accent1">
                    <a:lumMod val="75000"/>
                  </a:schemeClr>
                </a:solidFill>
              </a:rPr>
              <a:t> </a:t>
            </a:r>
            <a:r>
              <a:rPr lang="nl-NL" sz="1800" smtClean="0">
                <a:solidFill>
                  <a:schemeClr val="accent1">
                    <a:lumMod val="75000"/>
                  </a:schemeClr>
                </a:solidFill>
              </a:rPr>
              <a:t>    xử </a:t>
            </a:r>
            <a:r>
              <a:rPr lang="nl-NL" sz="1800">
                <a:solidFill>
                  <a:schemeClr val="accent1">
                    <a:lumMod val="75000"/>
                  </a:schemeClr>
                </a:solidFill>
              </a:rPr>
              <a:t>lí thông tin. </a:t>
            </a:r>
            <a:endParaRPr lang="nl-NL" sz="1800" smtClean="0">
              <a:solidFill>
                <a:schemeClr val="accent1">
                  <a:lumMod val="75000"/>
                </a:schemeClr>
              </a:solidFill>
            </a:endParaRPr>
          </a:p>
          <a:p>
            <a:pPr marL="285750" indent="-285750">
              <a:lnSpc>
                <a:spcPct val="150000"/>
              </a:lnSpc>
              <a:buFont typeface="Wingdings" pitchFamily="2" charset="2"/>
              <a:buChar char="Ø"/>
            </a:pPr>
            <a:r>
              <a:rPr lang="nl-NL" sz="1800" smtClean="0">
                <a:solidFill>
                  <a:schemeClr val="accent1">
                    <a:lumMod val="75000"/>
                  </a:schemeClr>
                </a:solidFill>
              </a:rPr>
              <a:t>Bộ </a:t>
            </a:r>
            <a:r>
              <a:rPr lang="nl-NL" sz="1800">
                <a:solidFill>
                  <a:schemeClr val="accent1">
                    <a:lumMod val="75000"/>
                  </a:schemeClr>
                </a:solidFill>
              </a:rPr>
              <a:t>nhớ ngoài là vật mang tin</a:t>
            </a:r>
            <a:r>
              <a:rPr lang="nl-NL" sz="1800"/>
              <a:t>. </a:t>
            </a:r>
            <a:endParaRPr lang="en-US" sz="1800" b="1" u="sng">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9"/>
              </a:ext>
            </a:extLst>
          </a:blip>
          <a:srcRect/>
          <a:stretch>
            <a:fillRect/>
          </a:stretch>
        </p:blipFill>
        <p:spPr>
          <a:xfrm>
            <a:off x="17106" y="3246120"/>
            <a:ext cx="2710543" cy="1897380"/>
          </a:xfrm>
          <a:prstGeom prst="rect">
            <a:avLst/>
          </a:prstGeom>
        </p:spPr>
      </p:pic>
      <p:pic>
        <p:nvPicPr>
          <p:cNvPr id="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55733" y="3642968"/>
            <a:ext cx="1488267" cy="1488267"/>
          </a:xfrm>
          <a:prstGeom prst="rect">
            <a:avLst/>
          </a:prstGeom>
        </p:spPr>
      </p:pic>
    </p:spTree>
    <p:extLst>
      <p:ext uri="{BB962C8B-B14F-4D97-AF65-F5344CB8AC3E}">
        <p14:creationId xmlns:p14="http://schemas.microsoft.com/office/powerpoint/2010/main" val="26279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4" name="Google Shape;1984;p2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985" name="Google Shape;1985;p25"/>
          <p:cNvGrpSpPr/>
          <p:nvPr/>
        </p:nvGrpSpPr>
        <p:grpSpPr>
          <a:xfrm>
            <a:off x="67009" y="771707"/>
            <a:ext cx="2256578" cy="2572683"/>
            <a:chOff x="2256567" y="677103"/>
            <a:chExt cx="4036590" cy="3713071"/>
          </a:xfrm>
        </p:grpSpPr>
        <p:sp>
          <p:nvSpPr>
            <p:cNvPr id="1986" name="Google Shape;1986;p25"/>
            <p:cNvSpPr/>
            <p:nvPr/>
          </p:nvSpPr>
          <p:spPr>
            <a:xfrm rot="-6596588">
              <a:off x="3726388" y="3510395"/>
              <a:ext cx="771357" cy="77135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7" name="Google Shape;1987;p25"/>
            <p:cNvSpPr/>
            <p:nvPr/>
          </p:nvSpPr>
          <p:spPr>
            <a:xfrm rot="-6599386">
              <a:off x="2318596" y="1407533"/>
              <a:ext cx="440541" cy="44054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8" name="Google Shape;1988;p25"/>
            <p:cNvSpPr/>
            <p:nvPr/>
          </p:nvSpPr>
          <p:spPr>
            <a:xfrm rot="-6598839">
              <a:off x="2887641" y="2346984"/>
              <a:ext cx="1199287" cy="119928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89" name="Google Shape;1989;p25"/>
            <p:cNvSpPr/>
            <p:nvPr/>
          </p:nvSpPr>
          <p:spPr>
            <a:xfrm rot="-6598620">
              <a:off x="4374916" y="913763"/>
              <a:ext cx="1681581" cy="168158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0" name="Google Shape;1990;p25"/>
            <p:cNvSpPr/>
            <p:nvPr/>
          </p:nvSpPr>
          <p:spPr>
            <a:xfrm rot="-6597866">
              <a:off x="2661829" y="2208216"/>
              <a:ext cx="629106" cy="62910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991" name="Google Shape;1991;p25"/>
            <p:cNvSpPr/>
            <p:nvPr/>
          </p:nvSpPr>
          <p:spPr>
            <a:xfrm rot="-6597701">
              <a:off x="3267625" y="1113818"/>
              <a:ext cx="274172" cy="27417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grpSp>
      <p:grpSp>
        <p:nvGrpSpPr>
          <p:cNvPr id="1992" name="Google Shape;1992;p25"/>
          <p:cNvGrpSpPr/>
          <p:nvPr/>
        </p:nvGrpSpPr>
        <p:grpSpPr>
          <a:xfrm>
            <a:off x="811105" y="1866933"/>
            <a:ext cx="1779695" cy="1771617"/>
            <a:chOff x="3715061" y="1928748"/>
            <a:chExt cx="2440200" cy="2440200"/>
          </a:xfrm>
        </p:grpSpPr>
        <p:sp>
          <p:nvSpPr>
            <p:cNvPr id="1993" name="Google Shape;1993;p25"/>
            <p:cNvSpPr/>
            <p:nvPr/>
          </p:nvSpPr>
          <p:spPr>
            <a:xfrm>
              <a:off x="3715061" y="1928748"/>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1994" name="Google Shape;1994;p25"/>
            <p:cNvSpPr txBox="1"/>
            <p:nvPr/>
          </p:nvSpPr>
          <p:spPr>
            <a:xfrm>
              <a:off x="3936415" y="2541463"/>
              <a:ext cx="1862700" cy="11634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bg1"/>
                  </a:solidFill>
                  <a:latin typeface="+mj-lt"/>
                  <a:ea typeface="Merriweather"/>
                  <a:cs typeface="Merriweather"/>
                  <a:sym typeface="Merriweather"/>
                </a:rPr>
                <a:t>BÀI TẬP VẬN DỤNG</a:t>
              </a:r>
              <a:endParaRPr sz="2000" b="1">
                <a:solidFill>
                  <a:schemeClr val="bg1"/>
                </a:solidFill>
                <a:latin typeface="+mj-lt"/>
                <a:ea typeface="Merriweather"/>
                <a:cs typeface="Merriweather"/>
                <a:sym typeface="Merriweather"/>
              </a:endParaRPr>
            </a:p>
          </p:txBody>
        </p:sp>
      </p:grpSp>
      <p:sp>
        <p:nvSpPr>
          <p:cNvPr id="1996" name="Google Shape;1996;p25"/>
          <p:cNvSpPr/>
          <p:nvPr/>
        </p:nvSpPr>
        <p:spPr>
          <a:xfrm>
            <a:off x="831321" y="1100035"/>
            <a:ext cx="1132488" cy="1015006"/>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Merriweather"/>
              <a:ea typeface="Merriweather"/>
              <a:cs typeface="Merriweather"/>
              <a:sym typeface="Merriweather"/>
            </a:endParaRPr>
          </a:p>
        </p:txBody>
      </p:sp>
      <p:sp>
        <p:nvSpPr>
          <p:cNvPr id="2" name="Title 1"/>
          <p:cNvSpPr>
            <a:spLocks noGrp="1"/>
          </p:cNvSpPr>
          <p:nvPr>
            <p:ph type="title"/>
          </p:nvPr>
        </p:nvSpPr>
        <p:spPr>
          <a:xfrm>
            <a:off x="2667000" y="590550"/>
            <a:ext cx="6248399" cy="2971800"/>
          </a:xfrm>
        </p:spPr>
        <p:txBody>
          <a:bodyPr/>
          <a:lstStyle/>
          <a:p>
            <a:pPr algn="l">
              <a:lnSpc>
                <a:spcPct val="150000"/>
              </a:lnSpc>
            </a:pPr>
            <a:r>
              <a:rPr lang="en-US" sz="1800" b="0" smtClean="0">
                <a:solidFill>
                  <a:srgbClr val="002060"/>
                </a:solidFill>
                <a:latin typeface="+mj-lt"/>
              </a:rPr>
              <a:t>Buổi tối nghe bố nhắc: “Ngày mai là ngãy mồng 2 tháng 9 đấy!”, em chuẩn bị sẵn cờ tổ quốc để mang treo trước cửa nhà sáng sớm hôm sau. Em hãy cho biết:</a:t>
            </a:r>
            <a:br>
              <a:rPr lang="en-US" sz="1800" b="0" smtClean="0">
                <a:solidFill>
                  <a:srgbClr val="002060"/>
                </a:solidFill>
                <a:latin typeface="+mj-lt"/>
              </a:rPr>
            </a:br>
            <a:r>
              <a:rPr lang="en-US" sz="1800" b="0" smtClean="0">
                <a:solidFill>
                  <a:srgbClr val="002060"/>
                </a:solidFill>
                <a:latin typeface="+mj-lt"/>
              </a:rPr>
              <a:t>1) Thông tin nhận được là gì?</a:t>
            </a:r>
            <a:br>
              <a:rPr lang="en-US" sz="1800" b="0" smtClean="0">
                <a:solidFill>
                  <a:srgbClr val="002060"/>
                </a:solidFill>
                <a:latin typeface="+mj-lt"/>
              </a:rPr>
            </a:br>
            <a:r>
              <a:rPr lang="en-US" sz="1800" b="0" smtClean="0">
                <a:solidFill>
                  <a:srgbClr val="002060"/>
                </a:solidFill>
                <a:latin typeface="+mj-lt"/>
              </a:rPr>
              <a:t>2) Thông tin sau xử lí là gì?</a:t>
            </a:r>
            <a:br>
              <a:rPr lang="en-US" sz="1800" b="0" smtClean="0">
                <a:solidFill>
                  <a:srgbClr val="002060"/>
                </a:solidFill>
                <a:latin typeface="+mj-lt"/>
              </a:rPr>
            </a:br>
            <a:r>
              <a:rPr lang="en-US" sz="1800" b="0" smtClean="0">
                <a:solidFill>
                  <a:srgbClr val="002060"/>
                </a:solidFill>
                <a:latin typeface="+mj-lt"/>
              </a:rPr>
              <a:t>3) Những hiểu biết nào có từ trước đã giúp xử lí thông tin và kết quả xử lí là gì?</a:t>
            </a:r>
            <a:endParaRPr lang="en-US" sz="1800" b="0">
              <a:solidFill>
                <a:srgbClr val="002060"/>
              </a:solidFill>
              <a:latin typeface="+mj-lt"/>
            </a:endParaRPr>
          </a:p>
        </p:txBody>
      </p:sp>
      <p:sp>
        <p:nvSpPr>
          <p:cNvPr id="3" name="Round Diagonal Corner Rectangle 2"/>
          <p:cNvSpPr/>
          <p:nvPr/>
        </p:nvSpPr>
        <p:spPr>
          <a:xfrm>
            <a:off x="2743200" y="3562350"/>
            <a:ext cx="5562600" cy="1371600"/>
          </a:xfrm>
          <a:prstGeom prst="round2Diag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rabicParenR"/>
            </a:pPr>
            <a:r>
              <a:rPr lang="en-US" sz="1800" smtClean="0">
                <a:solidFill>
                  <a:schemeClr val="tx1">
                    <a:lumMod val="50000"/>
                  </a:schemeClr>
                </a:solidFill>
              </a:rPr>
              <a:t>Ngày mai là mồng 2 tháng 9</a:t>
            </a:r>
          </a:p>
          <a:p>
            <a:pPr marL="342900" indent="-342900">
              <a:lnSpc>
                <a:spcPct val="150000"/>
              </a:lnSpc>
              <a:buAutoNum type="arabicParenR"/>
            </a:pPr>
            <a:r>
              <a:rPr lang="en-US" sz="1800" smtClean="0">
                <a:solidFill>
                  <a:schemeClr val="tx1">
                    <a:lumMod val="50000"/>
                  </a:schemeClr>
                </a:solidFill>
              </a:rPr>
              <a:t>Ngày mai là Quốc khánh</a:t>
            </a:r>
          </a:p>
          <a:p>
            <a:pPr marL="342900" indent="-342900">
              <a:lnSpc>
                <a:spcPct val="150000"/>
              </a:lnSpc>
              <a:buAutoNum type="arabicParenR"/>
            </a:pPr>
            <a:r>
              <a:rPr lang="en-US" sz="1800" smtClean="0">
                <a:solidFill>
                  <a:schemeClr val="tx1">
                    <a:lumMod val="50000"/>
                  </a:schemeClr>
                </a:solidFill>
              </a:rPr>
              <a:t>Treo cờ tổ quốc chào mừng ngày Quốc khánh</a:t>
            </a:r>
            <a:endParaRPr lang="en-US" sz="180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92"/>
                                        </p:tgtEl>
                                        <p:attrNameLst>
                                          <p:attrName>style.visibility</p:attrName>
                                        </p:attrNameLst>
                                      </p:cBhvr>
                                      <p:to>
                                        <p:strVal val="visible"/>
                                      </p:to>
                                    </p:set>
                                    <p:animEffect transition="in" filter="barn(inVertical)">
                                      <p:cBhvr>
                                        <p:cTn id="7" dur="500"/>
                                        <p:tgtEl>
                                          <p:spTgt spid="19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4" name="Google Shape;2004;p2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5746"/>
            <a:ext cx="2819400" cy="18564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123950"/>
            <a:ext cx="2362200" cy="2286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776" y="2876550"/>
            <a:ext cx="2811624" cy="1752600"/>
          </a:xfrm>
          <a:prstGeom prst="rect">
            <a:avLst/>
          </a:prstGeom>
        </p:spPr>
      </p:pic>
      <p:sp>
        <p:nvSpPr>
          <p:cNvPr id="7" name="TextBox 6"/>
          <p:cNvSpPr txBox="1"/>
          <p:nvPr/>
        </p:nvSpPr>
        <p:spPr>
          <a:xfrm>
            <a:off x="119743" y="1265715"/>
            <a:ext cx="3317033" cy="2169825"/>
          </a:xfrm>
          <a:prstGeom prst="rect">
            <a:avLst/>
          </a:prstGeom>
          <a:noFill/>
        </p:spPr>
        <p:txBody>
          <a:bodyPr wrap="square" rtlCol="0">
            <a:spAutoFit/>
          </a:bodyPr>
          <a:lstStyle/>
          <a:p>
            <a:pPr algn="ctr">
              <a:lnSpc>
                <a:spcPct val="150000"/>
              </a:lnSpc>
            </a:pPr>
            <a:r>
              <a:rPr lang="en-US" sz="1800">
                <a:solidFill>
                  <a:srgbClr val="002060"/>
                </a:solidFill>
              </a:rPr>
              <a:t>Giả sử em được đi </a:t>
            </a:r>
            <a:r>
              <a:rPr lang="en-US" sz="1800" smtClean="0">
                <a:solidFill>
                  <a:srgbClr val="002060"/>
                </a:solidFill>
              </a:rPr>
              <a:t>chơi </a:t>
            </a:r>
            <a:r>
              <a:rPr lang="en-US" sz="1800">
                <a:solidFill>
                  <a:srgbClr val="002060"/>
                </a:solidFill>
              </a:rPr>
              <a:t>xa nhà, </a:t>
            </a:r>
            <a:r>
              <a:rPr lang="en-US" sz="1800" smtClean="0">
                <a:solidFill>
                  <a:srgbClr val="002060"/>
                </a:solidFill>
              </a:rPr>
              <a:t>em </a:t>
            </a:r>
            <a:r>
              <a:rPr lang="en-US" sz="1800">
                <a:solidFill>
                  <a:srgbClr val="002060"/>
                </a:solidFill>
              </a:rPr>
              <a:t>hãy </a:t>
            </a:r>
            <a:r>
              <a:rPr lang="en-US" sz="1800" smtClean="0">
                <a:solidFill>
                  <a:srgbClr val="002060"/>
                </a:solidFill>
              </a:rPr>
              <a:t>phân </a:t>
            </a:r>
            <a:r>
              <a:rPr lang="en-US" sz="1800">
                <a:solidFill>
                  <a:srgbClr val="002060"/>
                </a:solidFill>
              </a:rPr>
              <a:t>tích các hoạt động </a:t>
            </a:r>
            <a:r>
              <a:rPr lang="en-US" sz="1800" smtClean="0">
                <a:solidFill>
                  <a:srgbClr val="002060"/>
                </a:solidFill>
              </a:rPr>
              <a:t>xử </a:t>
            </a:r>
            <a:r>
              <a:rPr lang="en-US" sz="1800">
                <a:solidFill>
                  <a:srgbClr val="002060"/>
                </a:solidFill>
              </a:rPr>
              <a:t>lí thông tin liên quan </a:t>
            </a:r>
            <a:r>
              <a:rPr lang="en-US" sz="1800" smtClean="0">
                <a:solidFill>
                  <a:srgbClr val="002060"/>
                </a:solidFill>
              </a:rPr>
              <a:t>đến kế </a:t>
            </a:r>
            <a:r>
              <a:rPr lang="en-US" sz="1800">
                <a:solidFill>
                  <a:srgbClr val="002060"/>
                </a:solidFill>
              </a:rPr>
              <a:t>hoạch cho chuyến </a:t>
            </a:r>
            <a:r>
              <a:rPr lang="en-US" sz="1800" smtClean="0">
                <a:solidFill>
                  <a:srgbClr val="002060"/>
                </a:solidFill>
              </a:rPr>
              <a:t>đi?</a:t>
            </a:r>
            <a:endParaRPr 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4" name="Google Shape;2004;p2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4" name="Round Diagonal Corner Rectangle 3"/>
          <p:cNvSpPr/>
          <p:nvPr/>
        </p:nvSpPr>
        <p:spPr>
          <a:xfrm>
            <a:off x="838200" y="514350"/>
            <a:ext cx="7543800" cy="4114800"/>
          </a:xfrm>
          <a:prstGeom prst="round2DiagRect">
            <a:avLst/>
          </a:prstGeom>
          <a:solidFill>
            <a:schemeClr val="accent1">
              <a:lumMod val="40000"/>
              <a:lumOff val="6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700" b="1" smtClean="0">
                <a:solidFill>
                  <a:schemeClr val="tx1">
                    <a:lumMod val="50000"/>
                  </a:schemeClr>
                </a:solidFill>
              </a:rPr>
              <a:t>    </a:t>
            </a:r>
            <a:r>
              <a:rPr lang="nl-NL" sz="1700" b="1" u="sng" smtClean="0">
                <a:solidFill>
                  <a:srgbClr val="FF0000"/>
                </a:solidFill>
              </a:rPr>
              <a:t>ĐÁP ÁN</a:t>
            </a:r>
            <a:r>
              <a:rPr lang="nl-NL" sz="1700" b="1" smtClean="0">
                <a:solidFill>
                  <a:srgbClr val="FF0000"/>
                </a:solidFill>
              </a:rPr>
              <a:t>:</a:t>
            </a:r>
          </a:p>
          <a:p>
            <a:pPr marL="285750" indent="-285750">
              <a:lnSpc>
                <a:spcPct val="150000"/>
              </a:lnSpc>
              <a:buFont typeface="Wingdings" pitchFamily="2" charset="2"/>
              <a:buChar char="v"/>
            </a:pPr>
            <a:r>
              <a:rPr lang="nl-NL" sz="1700" b="1" smtClean="0">
                <a:solidFill>
                  <a:schemeClr val="tx1">
                    <a:lumMod val="50000"/>
                  </a:schemeClr>
                </a:solidFill>
              </a:rPr>
              <a:t>Thu </a:t>
            </a:r>
            <a:r>
              <a:rPr lang="nl-NL" sz="1700" b="1">
                <a:solidFill>
                  <a:schemeClr val="tx1">
                    <a:lumMod val="50000"/>
                  </a:schemeClr>
                </a:solidFill>
              </a:rPr>
              <a:t>nhận thông tin</a:t>
            </a:r>
            <a:r>
              <a:rPr lang="nl-NL" sz="1700">
                <a:solidFill>
                  <a:schemeClr val="tx1">
                    <a:lumMod val="50000"/>
                  </a:schemeClr>
                </a:solidFill>
              </a:rPr>
              <a:t>: Trả lời các câu hỏi: Đi đâu? Với ai? Xem gì? Chơi gì? Ăn gì? Mặc gì?...</a:t>
            </a:r>
            <a:endParaRPr lang="en-US" sz="1700">
              <a:solidFill>
                <a:schemeClr val="tx1">
                  <a:lumMod val="50000"/>
                </a:schemeClr>
              </a:solidFill>
            </a:endParaRPr>
          </a:p>
          <a:p>
            <a:pPr marL="285750" indent="-285750">
              <a:lnSpc>
                <a:spcPct val="150000"/>
              </a:lnSpc>
              <a:buFont typeface="Wingdings" pitchFamily="2" charset="2"/>
              <a:buChar char="v"/>
            </a:pPr>
            <a:r>
              <a:rPr lang="nl-NL" sz="1700" b="1" smtClean="0">
                <a:solidFill>
                  <a:schemeClr val="tx1">
                    <a:lumMod val="50000"/>
                  </a:schemeClr>
                </a:solidFill>
              </a:rPr>
              <a:t>Lưu </a:t>
            </a:r>
            <a:r>
              <a:rPr lang="nl-NL" sz="1700" b="1">
                <a:solidFill>
                  <a:schemeClr val="tx1">
                    <a:lumMod val="50000"/>
                  </a:schemeClr>
                </a:solidFill>
              </a:rPr>
              <a:t>trữ thông tin: </a:t>
            </a:r>
            <a:r>
              <a:rPr lang="nl-NL" sz="1700">
                <a:solidFill>
                  <a:schemeClr val="tx1">
                    <a:lumMod val="50000"/>
                  </a:schemeClr>
                </a:solidFill>
              </a:rPr>
              <a:t>Ghi chép nội dung chuẩn bị vào giấy hoặc số để không bị quên vì có nhiều chỉ tiết cụ thể.</a:t>
            </a:r>
            <a:endParaRPr lang="en-US" sz="1700">
              <a:solidFill>
                <a:schemeClr val="tx1">
                  <a:lumMod val="50000"/>
                </a:schemeClr>
              </a:solidFill>
            </a:endParaRPr>
          </a:p>
          <a:p>
            <a:pPr marL="285750" indent="-285750">
              <a:lnSpc>
                <a:spcPct val="150000"/>
              </a:lnSpc>
              <a:buFont typeface="Wingdings" pitchFamily="2" charset="2"/>
              <a:buChar char="v"/>
            </a:pPr>
            <a:r>
              <a:rPr lang="nl-NL" sz="1700" b="1" smtClean="0">
                <a:solidFill>
                  <a:schemeClr val="tx1">
                    <a:lumMod val="50000"/>
                  </a:schemeClr>
                </a:solidFill>
              </a:rPr>
              <a:t>Xử </a:t>
            </a:r>
            <a:r>
              <a:rPr lang="nl-NL" sz="1700" b="1">
                <a:solidFill>
                  <a:schemeClr val="tx1">
                    <a:lumMod val="50000"/>
                  </a:schemeClr>
                </a:solidFill>
              </a:rPr>
              <a:t>lí thông tin: </a:t>
            </a:r>
            <a:r>
              <a:rPr lang="nl-NL" sz="1700">
                <a:solidFill>
                  <a:schemeClr val="tx1">
                    <a:lumMod val="50000"/>
                  </a:schemeClr>
                </a:solidFill>
              </a:rPr>
              <a:t>Chuyển nội dung phức tạp thành dạng sơ đồ hoá, kẻ bảng.... để hình dung được toàn thể kế hoạch (như sơ đồ tư </a:t>
            </a:r>
            <a:r>
              <a:rPr lang="nl-NL" sz="1700" smtClean="0">
                <a:solidFill>
                  <a:schemeClr val="tx1">
                    <a:lumMod val="50000"/>
                  </a:schemeClr>
                </a:solidFill>
              </a:rPr>
              <a:t>duy).</a:t>
            </a:r>
            <a:endParaRPr lang="en-US" sz="1700">
              <a:solidFill>
                <a:schemeClr val="tx1">
                  <a:lumMod val="50000"/>
                </a:schemeClr>
              </a:solidFill>
            </a:endParaRPr>
          </a:p>
          <a:p>
            <a:pPr marL="285750" indent="-285750">
              <a:lnSpc>
                <a:spcPct val="150000"/>
              </a:lnSpc>
              <a:buFont typeface="Wingdings" pitchFamily="2" charset="2"/>
              <a:buChar char="v"/>
            </a:pPr>
            <a:r>
              <a:rPr lang="nl-NL" sz="1700" b="1" smtClean="0">
                <a:solidFill>
                  <a:schemeClr val="tx1">
                    <a:lumMod val="50000"/>
                  </a:schemeClr>
                </a:solidFill>
              </a:rPr>
              <a:t>Truyền </a:t>
            </a:r>
            <a:r>
              <a:rPr lang="nl-NL" sz="1700" b="1">
                <a:solidFill>
                  <a:schemeClr val="tx1">
                    <a:lumMod val="50000"/>
                  </a:schemeClr>
                </a:solidFill>
              </a:rPr>
              <a:t>thông tin: </a:t>
            </a:r>
            <a:r>
              <a:rPr lang="nl-NL" sz="1700">
                <a:solidFill>
                  <a:schemeClr val="tx1">
                    <a:lumMod val="50000"/>
                  </a:schemeClr>
                </a:solidFill>
              </a:rPr>
              <a:t>Trao đổi với người lớn, cô giáo để củng cố kế hoạch. Chia sẻ với bạn trong lớp để hoàn thiện kế hoạch và tổ chức hoạt động</a:t>
            </a:r>
            <a:r>
              <a:rPr lang="nl-NL" sz="1700" smtClean="0">
                <a:solidFill>
                  <a:schemeClr val="tx1">
                    <a:lumMod val="50000"/>
                  </a:schemeClr>
                </a:solidFill>
              </a:rPr>
              <a:t>.</a:t>
            </a:r>
            <a:endParaRPr lang="en-US" sz="1700">
              <a:solidFill>
                <a:schemeClr val="tx1">
                  <a:lumMod val="50000"/>
                </a:schemeClr>
              </a:solidFill>
            </a:endParaRPr>
          </a:p>
        </p:txBody>
      </p:sp>
    </p:spTree>
    <p:extLst>
      <p:ext uri="{BB962C8B-B14F-4D97-AF65-F5344CB8AC3E}">
        <p14:creationId xmlns:p14="http://schemas.microsoft.com/office/powerpoint/2010/main" val="40149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
          <p:cNvSpPr txBox="1">
            <a:spLocks noGrp="1"/>
          </p:cNvSpPr>
          <p:nvPr>
            <p:ph type="title"/>
          </p:nvPr>
        </p:nvSpPr>
        <p:spPr>
          <a:xfrm>
            <a:off x="1143000" y="23159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smtClean="0">
                <a:solidFill>
                  <a:schemeClr val="accent1">
                    <a:lumMod val="75000"/>
                  </a:schemeClr>
                </a:solidFill>
                <a:latin typeface="+mj-lt"/>
              </a:rPr>
              <a:t>KHỞI ĐỘNG</a:t>
            </a:r>
            <a:endParaRPr sz="2800">
              <a:solidFill>
                <a:schemeClr val="accent1">
                  <a:lumMod val="75000"/>
                </a:schemeClr>
              </a:solidFill>
              <a:latin typeface="+mj-lt"/>
            </a:endParaRPr>
          </a:p>
        </p:txBody>
      </p:sp>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7" name="Google Shape;2529;p50"/>
          <p:cNvGrpSpPr/>
          <p:nvPr/>
        </p:nvGrpSpPr>
        <p:grpSpPr>
          <a:xfrm>
            <a:off x="2927693" y="233681"/>
            <a:ext cx="443331" cy="445437"/>
            <a:chOff x="1400175" y="1220787"/>
            <a:chExt cx="4473575" cy="4476750"/>
          </a:xfrm>
        </p:grpSpPr>
        <p:sp>
          <p:nvSpPr>
            <p:cNvPr id="8" name="Google Shape;2530;p50"/>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2531;p50"/>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2532;p50"/>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2533;p50"/>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 name="TextBox 1"/>
          <p:cNvSpPr txBox="1"/>
          <p:nvPr/>
        </p:nvSpPr>
        <p:spPr>
          <a:xfrm>
            <a:off x="599599" y="1047750"/>
            <a:ext cx="4876800" cy="3000821"/>
          </a:xfrm>
          <a:prstGeom prst="rect">
            <a:avLst/>
          </a:prstGeom>
          <a:noFill/>
        </p:spPr>
        <p:txBody>
          <a:bodyPr wrap="square" rtlCol="0">
            <a:spAutoFit/>
          </a:bodyPr>
          <a:lstStyle/>
          <a:p>
            <a:pPr>
              <a:lnSpc>
                <a:spcPct val="150000"/>
              </a:lnSpc>
            </a:pPr>
            <a:r>
              <a:rPr lang="nl-NL" sz="1800" i="1">
                <a:solidFill>
                  <a:srgbClr val="0070C0"/>
                </a:solidFill>
              </a:rPr>
              <a:t>Minh thích xem bóng đá và nhớ mãi một quả phạt đền. </a:t>
            </a:r>
            <a:r>
              <a:rPr lang="nl-NL" sz="1800" i="1" smtClean="0">
                <a:solidFill>
                  <a:srgbClr val="0070C0"/>
                </a:solidFill>
              </a:rPr>
              <a:t>Khi </a:t>
            </a:r>
            <a:r>
              <a:rPr lang="nl-NL" sz="1800" i="1">
                <a:solidFill>
                  <a:srgbClr val="0070C0"/>
                </a:solidFill>
              </a:rPr>
              <a:t>cầu thủ </a:t>
            </a:r>
            <a:r>
              <a:rPr lang="nl-NL" sz="1800" i="1" smtClean="0">
                <a:solidFill>
                  <a:srgbClr val="0070C0"/>
                </a:solidFill>
              </a:rPr>
              <a:t>thực </a:t>
            </a:r>
            <a:r>
              <a:rPr lang="nl-NL" sz="1800" i="1">
                <a:solidFill>
                  <a:srgbClr val="0070C0"/>
                </a:solidFill>
              </a:rPr>
              <a:t>hiện quả phạt, mắt anh ấy liên tục </a:t>
            </a:r>
            <a:r>
              <a:rPr lang="nl-NL" sz="1800" i="1" smtClean="0">
                <a:solidFill>
                  <a:srgbClr val="0070C0"/>
                </a:solidFill>
              </a:rPr>
              <a:t>quan </a:t>
            </a:r>
            <a:r>
              <a:rPr lang="nl-NL" sz="1800" i="1">
                <a:solidFill>
                  <a:srgbClr val="0070C0"/>
                </a:solidFill>
              </a:rPr>
              <a:t>sát thủ môn và đoán </a:t>
            </a:r>
            <a:r>
              <a:rPr lang="nl-NL" sz="1800" i="1" smtClean="0">
                <a:solidFill>
                  <a:srgbClr val="0070C0"/>
                </a:solidFill>
              </a:rPr>
              <a:t>xem </a:t>
            </a:r>
            <a:r>
              <a:rPr lang="nl-NL" sz="1800" i="1">
                <a:solidFill>
                  <a:srgbClr val="0070C0"/>
                </a:solidFill>
              </a:rPr>
              <a:t>góc nào của khung </a:t>
            </a:r>
            <a:r>
              <a:rPr lang="nl-NL" sz="1800" i="1" smtClean="0">
                <a:solidFill>
                  <a:srgbClr val="0070C0"/>
                </a:solidFill>
              </a:rPr>
              <a:t>thành </a:t>
            </a:r>
            <a:r>
              <a:rPr lang="nl-NL" sz="1800" i="1">
                <a:solidFill>
                  <a:srgbClr val="0070C0"/>
                </a:solidFill>
              </a:rPr>
              <a:t>là sơ hở nhất. Sải bước, tạo đà, anh </a:t>
            </a:r>
            <a:r>
              <a:rPr lang="nl-NL" sz="1800" i="1" smtClean="0">
                <a:solidFill>
                  <a:srgbClr val="0070C0"/>
                </a:solidFill>
              </a:rPr>
              <a:t>ấy </a:t>
            </a:r>
            <a:r>
              <a:rPr lang="nl-NL" sz="1800" i="1">
                <a:solidFill>
                  <a:srgbClr val="0070C0"/>
                </a:solidFill>
              </a:rPr>
              <a:t>đã khéo </a:t>
            </a:r>
            <a:r>
              <a:rPr lang="nl-NL" sz="1800" i="1" smtClean="0">
                <a:solidFill>
                  <a:srgbClr val="0070C0"/>
                </a:solidFill>
              </a:rPr>
              <a:t>léo </a:t>
            </a:r>
            <a:r>
              <a:rPr lang="nl-NL" sz="1800" i="1">
                <a:solidFill>
                  <a:srgbClr val="0070C0"/>
                </a:solidFill>
              </a:rPr>
              <a:t>chiến thắng thủ môn bằng một cú sút rất mạnh vào </a:t>
            </a:r>
            <a:r>
              <a:rPr lang="nl-NL" sz="1800" i="1" smtClean="0">
                <a:solidFill>
                  <a:srgbClr val="0070C0"/>
                </a:solidFill>
              </a:rPr>
              <a:t>góc </a:t>
            </a:r>
            <a:r>
              <a:rPr lang="nl-NL" sz="1800" i="1">
                <a:solidFill>
                  <a:srgbClr val="0070C0"/>
                </a:solidFill>
              </a:rPr>
              <a:t>cao của khung thành.</a:t>
            </a:r>
            <a:r>
              <a:rPr lang="nl-NL" sz="1800">
                <a:solidFill>
                  <a:srgbClr val="0070C0"/>
                </a:solidFill>
              </a:rPr>
              <a:t> </a:t>
            </a:r>
            <a:endParaRPr lang="en-US" sz="180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394" y="1276351"/>
            <a:ext cx="2967805" cy="2772220"/>
          </a:xfrm>
          <a:prstGeom prst="rect">
            <a:avLst/>
          </a:prstGeom>
        </p:spPr>
      </p:pic>
      <p:grpSp>
        <p:nvGrpSpPr>
          <p:cNvPr id="6" name="Group 5"/>
          <p:cNvGrpSpPr/>
          <p:nvPr/>
        </p:nvGrpSpPr>
        <p:grpSpPr>
          <a:xfrm>
            <a:off x="2927693" y="4048571"/>
            <a:ext cx="2742197" cy="484632"/>
            <a:chOff x="2927693" y="4048571"/>
            <a:chExt cx="2742197" cy="484632"/>
          </a:xfrm>
        </p:grpSpPr>
        <p:sp>
          <p:nvSpPr>
            <p:cNvPr id="4" name="Right Arrow 3"/>
            <p:cNvSpPr/>
            <p:nvPr/>
          </p:nvSpPr>
          <p:spPr>
            <a:xfrm>
              <a:off x="2927693" y="4048571"/>
              <a:ext cx="489204" cy="484632"/>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54219" y="4106221"/>
              <a:ext cx="2215671" cy="369332"/>
            </a:xfrm>
            <a:prstGeom prst="rect">
              <a:avLst/>
            </a:prstGeom>
            <a:noFill/>
          </p:spPr>
          <p:txBody>
            <a:bodyPr wrap="none" rtlCol="0">
              <a:spAutoFit/>
            </a:bodyPr>
            <a:lstStyle/>
            <a:p>
              <a:r>
                <a:rPr lang="en-US" sz="1800" b="1" smtClean="0">
                  <a:solidFill>
                    <a:srgbClr val="0070C0"/>
                  </a:solidFill>
                </a:rPr>
                <a:t>XỬ LÝ THÔNG TIN</a:t>
              </a:r>
              <a:endParaRPr lang="en-US" sz="1800" b="1">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wipe(down)">
                                      <p:cBhvr>
                                        <p:cTn id="7" dur="500"/>
                                        <p:tgtEl>
                                          <p:spTgt spid="189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10" name="Google Shape;2010;p27"/>
          <p:cNvSpPr txBox="1">
            <a:spLocks noGrp="1"/>
          </p:cNvSpPr>
          <p:nvPr>
            <p:ph type="title"/>
          </p:nvPr>
        </p:nvSpPr>
        <p:spPr>
          <a:xfrm>
            <a:off x="1155733" y="590550"/>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smtClean="0">
                <a:solidFill>
                  <a:srgbClr val="FF0000"/>
                </a:solidFill>
                <a:latin typeface="+mj-lt"/>
              </a:rPr>
              <a:t>TRÒ CHƠI: “AI XỬ LÝ NHANH HƠN”</a:t>
            </a:r>
            <a:endParaRPr sz="2000">
              <a:solidFill>
                <a:srgbClr val="FF0000"/>
              </a:solidFill>
              <a:latin typeface="+mj-lt"/>
            </a:endParaRPr>
          </a:p>
        </p:txBody>
      </p:sp>
      <p:sp>
        <p:nvSpPr>
          <p:cNvPr id="2030" name="Google Shape;2030;p2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24" name="Group 23"/>
          <p:cNvGrpSpPr/>
          <p:nvPr/>
        </p:nvGrpSpPr>
        <p:grpSpPr>
          <a:xfrm>
            <a:off x="1988523" y="1461568"/>
            <a:ext cx="1533331" cy="1752600"/>
            <a:chOff x="6698277" y="1733550"/>
            <a:chExt cx="1533331" cy="1752600"/>
          </a:xfrm>
          <a:solidFill>
            <a:srgbClr val="FFC000"/>
          </a:solidFill>
        </p:grpSpPr>
        <p:grpSp>
          <p:nvGrpSpPr>
            <p:cNvPr id="25" name="Google Shape;453;p37"/>
            <p:cNvGrpSpPr/>
            <p:nvPr/>
          </p:nvGrpSpPr>
          <p:grpSpPr>
            <a:xfrm>
              <a:off x="6698277" y="1733550"/>
              <a:ext cx="762000" cy="1752600"/>
              <a:chOff x="3386850" y="2264625"/>
              <a:chExt cx="203950" cy="509250"/>
            </a:xfrm>
            <a:grpFill/>
          </p:grpSpPr>
          <p:sp>
            <p:nvSpPr>
              <p:cNvPr id="29"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53;p37"/>
            <p:cNvGrpSpPr/>
            <p:nvPr/>
          </p:nvGrpSpPr>
          <p:grpSpPr>
            <a:xfrm>
              <a:off x="7469608" y="1733550"/>
              <a:ext cx="762000" cy="1752600"/>
              <a:chOff x="3386850" y="2264625"/>
              <a:chExt cx="203950" cy="509250"/>
            </a:xfrm>
            <a:grpFill/>
          </p:grpSpPr>
          <p:sp>
            <p:nvSpPr>
              <p:cNvPr id="27"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roup 30"/>
          <p:cNvGrpSpPr/>
          <p:nvPr/>
        </p:nvGrpSpPr>
        <p:grpSpPr>
          <a:xfrm>
            <a:off x="5498388" y="1461568"/>
            <a:ext cx="1533331" cy="1752600"/>
            <a:chOff x="6698277" y="1733550"/>
            <a:chExt cx="1533331" cy="1752600"/>
          </a:xfrm>
          <a:solidFill>
            <a:srgbClr val="00B0F0"/>
          </a:solidFill>
        </p:grpSpPr>
        <p:grpSp>
          <p:nvGrpSpPr>
            <p:cNvPr id="32" name="Google Shape;453;p37"/>
            <p:cNvGrpSpPr/>
            <p:nvPr/>
          </p:nvGrpSpPr>
          <p:grpSpPr>
            <a:xfrm>
              <a:off x="6698277" y="1733550"/>
              <a:ext cx="762000" cy="1752600"/>
              <a:chOff x="3386850" y="2264625"/>
              <a:chExt cx="203950" cy="509250"/>
            </a:xfrm>
            <a:grpFill/>
          </p:grpSpPr>
          <p:sp>
            <p:nvSpPr>
              <p:cNvPr id="36"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453;p37"/>
            <p:cNvGrpSpPr/>
            <p:nvPr/>
          </p:nvGrpSpPr>
          <p:grpSpPr>
            <a:xfrm>
              <a:off x="7469608" y="1733550"/>
              <a:ext cx="762000" cy="1752600"/>
              <a:chOff x="3386850" y="2264625"/>
              <a:chExt cx="203950" cy="509250"/>
            </a:xfrm>
            <a:grpFill/>
          </p:grpSpPr>
          <p:sp>
            <p:nvSpPr>
              <p:cNvPr id="34"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 name="Straight Connector 4"/>
          <p:cNvCxnSpPr/>
          <p:nvPr/>
        </p:nvCxnSpPr>
        <p:spPr>
          <a:xfrm>
            <a:off x="4495800" y="1352550"/>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0589" y="3562350"/>
            <a:ext cx="6250429" cy="923330"/>
          </a:xfrm>
          <a:prstGeom prst="rect">
            <a:avLst/>
          </a:prstGeom>
          <a:noFill/>
        </p:spPr>
        <p:txBody>
          <a:bodyPr wrap="none" rtlCol="0">
            <a:spAutoFit/>
          </a:bodyPr>
          <a:lstStyle/>
          <a:p>
            <a:pPr algn="ctr"/>
            <a:r>
              <a:rPr lang="en-US" sz="1800" b="1" smtClean="0">
                <a:solidFill>
                  <a:srgbClr val="002060"/>
                </a:solidFill>
              </a:rPr>
              <a:t>Luật chơi</a:t>
            </a:r>
            <a:r>
              <a:rPr lang="en-US" sz="1800" smtClean="0">
                <a:solidFill>
                  <a:srgbClr val="002060"/>
                </a:solidFill>
              </a:rPr>
              <a:t>: GV phát cho hai đội mỗi đội 2 bảng phụ. </a:t>
            </a:r>
          </a:p>
          <a:p>
            <a:pPr algn="ctr"/>
            <a:r>
              <a:rPr lang="en-US" sz="1800" smtClean="0">
                <a:solidFill>
                  <a:srgbClr val="002060"/>
                </a:solidFill>
              </a:rPr>
              <a:t>GV đưa ra 2 tình huống giả định cho mỗi nhóm. Các nhóm </a:t>
            </a:r>
          </a:p>
          <a:p>
            <a:pPr algn="ctr"/>
            <a:r>
              <a:rPr lang="en-US" sz="1800" smtClean="0">
                <a:solidFill>
                  <a:srgbClr val="002060"/>
                </a:solidFill>
              </a:rPr>
              <a:t>thảo luận, phân tích các hoạt động xử lí thông tin liên quan.</a:t>
            </a:r>
            <a:endParaRPr lang="en-US" sz="1800">
              <a:solidFill>
                <a:srgbClr val="002060"/>
              </a:solidFill>
            </a:endParaRPr>
          </a:p>
        </p:txBody>
      </p:sp>
      <p:sp>
        <p:nvSpPr>
          <p:cNvPr id="7" name="Oval 6"/>
          <p:cNvSpPr/>
          <p:nvPr/>
        </p:nvSpPr>
        <p:spPr>
          <a:xfrm>
            <a:off x="228600" y="1466850"/>
            <a:ext cx="1600200" cy="1562100"/>
          </a:xfrm>
          <a:prstGeom prst="ellipse">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2060"/>
                </a:solidFill>
              </a:rPr>
              <a:t>KẾ HOẠCH HỌC TIẾNG ANH</a:t>
            </a:r>
            <a:endParaRPr lang="en-US" sz="1800" b="1">
              <a:solidFill>
                <a:srgbClr val="002060"/>
              </a:solidFill>
            </a:endParaRPr>
          </a:p>
        </p:txBody>
      </p:sp>
      <p:sp>
        <p:nvSpPr>
          <p:cNvPr id="44" name="Oval 43"/>
          <p:cNvSpPr/>
          <p:nvPr/>
        </p:nvSpPr>
        <p:spPr>
          <a:xfrm>
            <a:off x="7086600" y="1524000"/>
            <a:ext cx="1600200" cy="1562100"/>
          </a:xfrm>
          <a:prstGeom prst="ellipse">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2060"/>
                </a:solidFill>
              </a:rPr>
              <a:t>KẾ HOẠCH HỌC BƠI</a:t>
            </a:r>
            <a:endParaRPr lang="en-US" sz="18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0"/>
                                        </p:tgtEl>
                                        <p:attrNameLst>
                                          <p:attrName>style.visibility</p:attrName>
                                        </p:attrNameLst>
                                      </p:cBhvr>
                                      <p:to>
                                        <p:strVal val="visible"/>
                                      </p:to>
                                    </p:set>
                                    <p:animEffect transition="in" filter="wipe(down)">
                                      <p:cBhvr>
                                        <p:cTn id="7" dur="500"/>
                                        <p:tgtEl>
                                          <p:spTgt spid="20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p:bldP spid="6" grpId="0"/>
      <p:bldP spid="7"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p30"/>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smtClean="0">
                <a:solidFill>
                  <a:srgbClr val="0070C0"/>
                </a:solidFill>
                <a:latin typeface="+mj-lt"/>
              </a:rPr>
              <a:t>Củng cố, dặn dò về nhà</a:t>
            </a:r>
            <a:endParaRPr sz="2400">
              <a:solidFill>
                <a:srgbClr val="0070C0"/>
              </a:solidFill>
              <a:latin typeface="+mj-lt"/>
            </a:endParaRPr>
          </a:p>
        </p:txBody>
      </p:sp>
      <p:sp>
        <p:nvSpPr>
          <p:cNvPr id="2055" name="Google Shape;2055;p30"/>
          <p:cNvSpPr/>
          <p:nvPr/>
        </p:nvSpPr>
        <p:spPr>
          <a:xfrm>
            <a:off x="6449687"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smtClean="0">
                <a:solidFill>
                  <a:schemeClr val="bg1"/>
                </a:solidFill>
                <a:latin typeface="+mj-lt"/>
                <a:ea typeface="Merriweather"/>
                <a:cs typeface="Merriweather"/>
                <a:sym typeface="Merriweather"/>
              </a:rPr>
              <a:t>Tìm hiểu nội dung bài 3</a:t>
            </a:r>
            <a:endParaRPr sz="1800" b="1">
              <a:solidFill>
                <a:schemeClr val="bg1"/>
              </a:solidFill>
              <a:latin typeface="+mj-lt"/>
              <a:ea typeface="Merriweather"/>
              <a:cs typeface="Merriweather"/>
              <a:sym typeface="Merriweather"/>
            </a:endParaRPr>
          </a:p>
        </p:txBody>
      </p:sp>
      <p:grpSp>
        <p:nvGrpSpPr>
          <p:cNvPr id="2" name="Group 1"/>
          <p:cNvGrpSpPr/>
          <p:nvPr/>
        </p:nvGrpSpPr>
        <p:grpSpPr>
          <a:xfrm>
            <a:off x="905075" y="1692425"/>
            <a:ext cx="2772306" cy="1758900"/>
            <a:chOff x="905075" y="1692425"/>
            <a:chExt cx="2772306" cy="1758900"/>
          </a:xfrm>
        </p:grpSpPr>
        <p:sp>
          <p:nvSpPr>
            <p:cNvPr id="2054" name="Google Shape;2054;p30"/>
            <p:cNvSpPr/>
            <p:nvPr/>
          </p:nvSpPr>
          <p:spPr>
            <a:xfrm>
              <a:off x="905075"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lvl="0" algn="ctr"/>
              <a:r>
                <a:rPr lang="en-GB" sz="1800" b="1">
                  <a:solidFill>
                    <a:schemeClr val="bg1"/>
                  </a:solidFill>
                  <a:latin typeface="Arial" panose="020B0604020202020204" pitchFamily="34" charset="0"/>
                  <a:cs typeface="Arial" panose="020B0604020202020204" pitchFamily="34" charset="0"/>
                </a:rPr>
                <a:t> Ôn lại các kiến thức đã học</a:t>
              </a:r>
              <a:endParaRPr sz="1800" b="1">
                <a:solidFill>
                  <a:schemeClr val="bg1"/>
                </a:solidFill>
                <a:latin typeface="Merriweather"/>
                <a:ea typeface="Merriweather"/>
                <a:cs typeface="Merriweather"/>
                <a:sym typeface="Merriweather"/>
              </a:endParaRPr>
            </a:p>
          </p:txBody>
        </p:sp>
        <p:cxnSp>
          <p:nvCxnSpPr>
            <p:cNvPr id="2057" name="Google Shape;2057;p30"/>
            <p:cNvCxnSpPr>
              <a:endCxn id="2056" idx="2"/>
            </p:cNvCxnSpPr>
            <p:nvPr/>
          </p:nvCxnSpPr>
          <p:spPr>
            <a:xfrm>
              <a:off x="2694281" y="2571875"/>
              <a:ext cx="983100" cy="0"/>
            </a:xfrm>
            <a:prstGeom prst="straightConnector1">
              <a:avLst/>
            </a:prstGeom>
            <a:noFill/>
            <a:ln w="9525" cap="flat" cmpd="sng">
              <a:solidFill>
                <a:schemeClr val="dk1"/>
              </a:solidFill>
              <a:prstDash val="dash"/>
              <a:round/>
              <a:headEnd type="none" w="lg" len="lg"/>
              <a:tailEnd type="triangle" w="lg" len="lg"/>
            </a:ln>
          </p:spPr>
        </p:cxnSp>
      </p:grpSp>
      <p:grpSp>
        <p:nvGrpSpPr>
          <p:cNvPr id="3" name="Group 2"/>
          <p:cNvGrpSpPr/>
          <p:nvPr/>
        </p:nvGrpSpPr>
        <p:grpSpPr>
          <a:xfrm>
            <a:off x="3677381" y="1692425"/>
            <a:ext cx="2772306" cy="1758900"/>
            <a:chOff x="3677381" y="1692425"/>
            <a:chExt cx="2772306" cy="1758900"/>
          </a:xfrm>
        </p:grpSpPr>
        <p:sp>
          <p:nvSpPr>
            <p:cNvPr id="2056" name="Google Shape;2056;p30"/>
            <p:cNvSpPr/>
            <p:nvPr/>
          </p:nvSpPr>
          <p:spPr>
            <a:xfrm>
              <a:off x="3677381" y="1692425"/>
              <a:ext cx="1788900" cy="1758900"/>
            </a:xfrm>
            <a:prstGeom prst="ellipse">
              <a:avLst/>
            </a:prstGeom>
            <a:solidFill>
              <a:schemeClr val="accent1"/>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algn="ctr">
                <a:lnSpc>
                  <a:spcPct val="135000"/>
                </a:lnSpc>
                <a:spcBef>
                  <a:spcPts val="600"/>
                </a:spcBef>
                <a:spcAft>
                  <a:spcPts val="600"/>
                </a:spcAft>
              </a:pPr>
              <a:r>
                <a:rPr lang="en-GB" sz="1800" b="1" smtClean="0">
                  <a:solidFill>
                    <a:schemeClr val="bg1"/>
                  </a:solidFill>
                  <a:latin typeface="Arial" panose="020B0604020202020204" pitchFamily="34" charset="0"/>
                  <a:cs typeface="Arial" panose="020B0604020202020204" pitchFamily="34" charset="0"/>
                </a:rPr>
                <a:t>Hoàn thành bài  </a:t>
              </a:r>
              <a:r>
                <a:rPr lang="en-GB" sz="1800" b="1">
                  <a:solidFill>
                    <a:schemeClr val="bg1"/>
                  </a:solidFill>
                  <a:latin typeface="Arial" panose="020B0604020202020204" pitchFamily="34" charset="0"/>
                  <a:cs typeface="Arial" panose="020B0604020202020204" pitchFamily="34" charset="0"/>
                </a:rPr>
                <a:t>luyện tập, vận </a:t>
              </a:r>
              <a:r>
                <a:rPr lang="en-GB" sz="1800" b="1" smtClean="0">
                  <a:solidFill>
                    <a:schemeClr val="bg1"/>
                  </a:solidFill>
                  <a:latin typeface="Arial" panose="020B0604020202020204" pitchFamily="34" charset="0"/>
                  <a:cs typeface="Arial" panose="020B0604020202020204" pitchFamily="34" charset="0"/>
                </a:rPr>
                <a:t>dụng</a:t>
              </a:r>
              <a:endParaRPr lang="en-GB" sz="1800" b="1">
                <a:solidFill>
                  <a:schemeClr val="bg1"/>
                </a:solidFill>
                <a:latin typeface="Arial" panose="020B0604020202020204" pitchFamily="34" charset="0"/>
                <a:cs typeface="Arial" panose="020B0604020202020204" pitchFamily="34" charset="0"/>
              </a:endParaRPr>
            </a:p>
            <a:p>
              <a:pPr marL="0" lvl="0" indent="0" algn="ctr" rtl="0">
                <a:spcBef>
                  <a:spcPts val="0"/>
                </a:spcBef>
                <a:spcAft>
                  <a:spcPts val="0"/>
                </a:spcAft>
                <a:buNone/>
              </a:pPr>
              <a:endParaRPr>
                <a:solidFill>
                  <a:schemeClr val="lt1"/>
                </a:solidFill>
                <a:latin typeface="Merriweather"/>
                <a:ea typeface="Merriweather"/>
                <a:cs typeface="Merriweather"/>
                <a:sym typeface="Merriweather"/>
              </a:endParaRPr>
            </a:p>
          </p:txBody>
        </p:sp>
        <p:cxnSp>
          <p:nvCxnSpPr>
            <p:cNvPr id="2058" name="Google Shape;2058;p30"/>
            <p:cNvCxnSpPr>
              <a:endCxn id="2055" idx="2"/>
            </p:cNvCxnSpPr>
            <p:nvPr/>
          </p:nvCxnSpPr>
          <p:spPr>
            <a:xfrm>
              <a:off x="5466587" y="2571875"/>
              <a:ext cx="983100" cy="0"/>
            </a:xfrm>
            <a:prstGeom prst="straightConnector1">
              <a:avLst/>
            </a:prstGeom>
            <a:noFill/>
            <a:ln w="9525" cap="flat" cmpd="sng">
              <a:solidFill>
                <a:schemeClr val="dk1"/>
              </a:solidFill>
              <a:prstDash val="dash"/>
              <a:round/>
              <a:headEnd type="none" w="lg" len="lg"/>
              <a:tailEnd type="triangle" w="lg" len="lg"/>
            </a:ln>
          </p:spPr>
        </p:cxnSp>
      </p:grpSp>
      <p:sp>
        <p:nvSpPr>
          <p:cNvPr id="2059" name="Google Shape;2059;p3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wipe(down)">
                                      <p:cBhvr>
                                        <p:cTn id="26"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91000">
              <a:schemeClr val="accent1">
                <a:tint val="44500"/>
                <a:satMod val="160000"/>
              </a:schemeClr>
            </a:gs>
            <a:gs pos="100000">
              <a:schemeClr val="accent1">
                <a:tint val="23500"/>
                <a:satMod val="160000"/>
              </a:schemeClr>
            </a:gs>
          </a:gsLst>
          <a:lin ang="5400000" scaled="0"/>
        </a:gradFill>
        <a:effectLst/>
      </p:bgPr>
    </p:bg>
    <p:spTree>
      <p:nvGrpSpPr>
        <p:cNvPr id="1" name="Shape 2141"/>
        <p:cNvGrpSpPr/>
        <p:nvPr/>
      </p:nvGrpSpPr>
      <p:grpSpPr>
        <a:xfrm>
          <a:off x="0" y="0"/>
          <a:ext cx="0" cy="0"/>
          <a:chOff x="0" y="0"/>
          <a:chExt cx="0" cy="0"/>
        </a:xfrm>
      </p:grpSpPr>
      <p:sp>
        <p:nvSpPr>
          <p:cNvPr id="2142" name="Google Shape;2142;p36"/>
          <p:cNvSpPr txBox="1">
            <a:spLocks noGrp="1"/>
          </p:cNvSpPr>
          <p:nvPr>
            <p:ph type="ctrTitle" idx="4294967295"/>
          </p:nvPr>
        </p:nvSpPr>
        <p:spPr>
          <a:xfrm>
            <a:off x="1600200" y="1276350"/>
            <a:ext cx="5713500" cy="1056600"/>
          </a:xfrm>
          <a:prstGeom prst="rect">
            <a:avLst/>
          </a:prstGeom>
        </p:spPr>
        <p:txBody>
          <a:bodyPr spcFirstLastPara="1" wrap="square" lIns="91425" tIns="91425" rIns="91425" bIns="91425" anchor="b" anchorCtr="0">
            <a:noAutofit/>
          </a:bodyPr>
          <a:lstStyle/>
          <a:p>
            <a:pPr lvl="0">
              <a:lnSpc>
                <a:spcPct val="150000"/>
              </a:lnSpc>
            </a:pPr>
            <a:r>
              <a:rPr lang="en" sz="2800">
                <a:solidFill>
                  <a:srgbClr val="002060"/>
                </a:solidFill>
                <a:latin typeface="Arial" pitchFamily="34" charset="0"/>
                <a:cs typeface="Arial" pitchFamily="34" charset="0"/>
              </a:rPr>
              <a:t>CẢM ƠN CÁC EM </a:t>
            </a:r>
            <a:br>
              <a:rPr lang="en" sz="2800">
                <a:solidFill>
                  <a:srgbClr val="002060"/>
                </a:solidFill>
                <a:latin typeface="Arial" pitchFamily="34" charset="0"/>
                <a:cs typeface="Arial" pitchFamily="34" charset="0"/>
              </a:rPr>
            </a:br>
            <a:r>
              <a:rPr lang="en" sz="2800">
                <a:solidFill>
                  <a:srgbClr val="002060"/>
                </a:solidFill>
                <a:latin typeface="Arial" pitchFamily="34" charset="0"/>
                <a:cs typeface="Arial" pitchFamily="34" charset="0"/>
              </a:rPr>
              <a:t>ĐÃ LẮNG NGHE BÀI GIẢNG!</a:t>
            </a:r>
            <a:endParaRPr sz="2800">
              <a:solidFill>
                <a:srgbClr val="002060"/>
              </a:solidFill>
            </a:endParaRPr>
          </a:p>
        </p:txBody>
      </p:sp>
      <p:sp>
        <p:nvSpPr>
          <p:cNvPr id="2145" name="Google Shape;2145;p3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6" name="Google Shape;531;p37"/>
          <p:cNvGrpSpPr/>
          <p:nvPr/>
        </p:nvGrpSpPr>
        <p:grpSpPr>
          <a:xfrm>
            <a:off x="2250233" y="2825285"/>
            <a:ext cx="1066800" cy="632861"/>
            <a:chOff x="570875" y="4322250"/>
            <a:chExt cx="443300" cy="443325"/>
          </a:xfrm>
          <a:solidFill>
            <a:srgbClr val="92D050"/>
          </a:solidFill>
        </p:grpSpPr>
        <p:sp>
          <p:nvSpPr>
            <p:cNvPr id="7"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31;p37"/>
          <p:cNvGrpSpPr/>
          <p:nvPr/>
        </p:nvGrpSpPr>
        <p:grpSpPr>
          <a:xfrm>
            <a:off x="746264" y="3867739"/>
            <a:ext cx="328042" cy="328061"/>
            <a:chOff x="570875" y="4322250"/>
            <a:chExt cx="443300" cy="443325"/>
          </a:xfrm>
        </p:grpSpPr>
        <p:sp>
          <p:nvSpPr>
            <p:cNvPr id="12"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31;p37"/>
          <p:cNvGrpSpPr/>
          <p:nvPr/>
        </p:nvGrpSpPr>
        <p:grpSpPr>
          <a:xfrm>
            <a:off x="3713995" y="2599539"/>
            <a:ext cx="1066800" cy="632861"/>
            <a:chOff x="570875" y="4322250"/>
            <a:chExt cx="443300" cy="443325"/>
          </a:xfrm>
          <a:solidFill>
            <a:srgbClr val="00B0F0"/>
          </a:solidFill>
        </p:grpSpPr>
        <p:sp>
          <p:nvSpPr>
            <p:cNvPr id="17"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31;p37"/>
          <p:cNvGrpSpPr/>
          <p:nvPr/>
        </p:nvGrpSpPr>
        <p:grpSpPr>
          <a:xfrm>
            <a:off x="5029612" y="2599539"/>
            <a:ext cx="1066800" cy="632861"/>
            <a:chOff x="570875" y="4322250"/>
            <a:chExt cx="443300" cy="443325"/>
          </a:xfrm>
          <a:solidFill>
            <a:schemeClr val="accent2">
              <a:lumMod val="60000"/>
              <a:lumOff val="40000"/>
            </a:schemeClr>
          </a:solidFill>
        </p:grpSpPr>
        <p:sp>
          <p:nvSpPr>
            <p:cNvPr id="22" name="Google Shape;532;p3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3;p3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34;p3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5;p3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42"/>
                                        </p:tgtEl>
                                        <p:attrNameLst>
                                          <p:attrName>style.visibility</p:attrName>
                                        </p:attrNameLst>
                                      </p:cBhvr>
                                      <p:to>
                                        <p:strVal val="visible"/>
                                      </p:to>
                                    </p:set>
                                    <p:anim calcmode="lin" valueType="num">
                                      <p:cBhvr>
                                        <p:cTn id="7" dur="1000" fill="hold"/>
                                        <p:tgtEl>
                                          <p:spTgt spid="2142"/>
                                        </p:tgtEl>
                                        <p:attrNameLst>
                                          <p:attrName>ppt_w</p:attrName>
                                        </p:attrNameLst>
                                      </p:cBhvr>
                                      <p:tavLst>
                                        <p:tav tm="0">
                                          <p:val>
                                            <p:fltVal val="0"/>
                                          </p:val>
                                        </p:tav>
                                        <p:tav tm="100000">
                                          <p:val>
                                            <p:strVal val="#ppt_w"/>
                                          </p:val>
                                        </p:tav>
                                      </p:tavLst>
                                    </p:anim>
                                    <p:anim calcmode="lin" valueType="num">
                                      <p:cBhvr>
                                        <p:cTn id="8" dur="1000" fill="hold"/>
                                        <p:tgtEl>
                                          <p:spTgt spid="2142"/>
                                        </p:tgtEl>
                                        <p:attrNameLst>
                                          <p:attrName>ppt_h</p:attrName>
                                        </p:attrNameLst>
                                      </p:cBhvr>
                                      <p:tavLst>
                                        <p:tav tm="0">
                                          <p:val>
                                            <p:fltVal val="0"/>
                                          </p:val>
                                        </p:tav>
                                        <p:tav tm="100000">
                                          <p:val>
                                            <p:strVal val="#ppt_h"/>
                                          </p:val>
                                        </p:tav>
                                      </p:tavLst>
                                    </p:anim>
                                    <p:anim calcmode="lin" valueType="num">
                                      <p:cBhvr>
                                        <p:cTn id="9" dur="1000" fill="hold"/>
                                        <p:tgtEl>
                                          <p:spTgt spid="2142"/>
                                        </p:tgtEl>
                                        <p:attrNameLst>
                                          <p:attrName>style.rotation</p:attrName>
                                        </p:attrNameLst>
                                      </p:cBhvr>
                                      <p:tavLst>
                                        <p:tav tm="0">
                                          <p:val>
                                            <p:fltVal val="90"/>
                                          </p:val>
                                        </p:tav>
                                        <p:tav tm="100000">
                                          <p:val>
                                            <p:fltVal val="0"/>
                                          </p:val>
                                        </p:tav>
                                      </p:tavLst>
                                    </p:anim>
                                    <p:animEffect transition="in" filter="fade">
                                      <p:cBhvr>
                                        <p:cTn id="10" dur="1000"/>
                                        <p:tgtEl>
                                          <p:spTgt spid="2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6" name="Google Shape;1906;p15"/>
          <p:cNvSpPr txBox="1">
            <a:spLocks noGrp="1"/>
          </p:cNvSpPr>
          <p:nvPr>
            <p:ph type="subTitle" idx="4294967295"/>
          </p:nvPr>
        </p:nvSpPr>
        <p:spPr>
          <a:xfrm>
            <a:off x="1647601" y="924460"/>
            <a:ext cx="57135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800" b="1" smtClean="0">
                <a:solidFill>
                  <a:srgbClr val="0070C0"/>
                </a:solidFill>
                <a:latin typeface="+mj-lt"/>
              </a:rPr>
              <a:t>BÀI 2: </a:t>
            </a:r>
            <a:r>
              <a:rPr lang="en-US" sz="2800" b="1" smtClean="0">
                <a:solidFill>
                  <a:srgbClr val="0070C0"/>
                </a:solidFill>
                <a:latin typeface="+mj-lt"/>
              </a:rPr>
              <a:t>X</a:t>
            </a:r>
            <a:r>
              <a:rPr lang="en" sz="2800" b="1" smtClean="0">
                <a:solidFill>
                  <a:srgbClr val="0070C0"/>
                </a:solidFill>
                <a:latin typeface="+mj-lt"/>
              </a:rPr>
              <a:t>Ử LÝ THÔNG TIN</a:t>
            </a:r>
            <a:endParaRPr sz="2800" b="1">
              <a:solidFill>
                <a:srgbClr val="0070C0"/>
              </a:solidFill>
              <a:latin typeface="+mj-lt"/>
            </a:endParaRPr>
          </a:p>
        </p:txBody>
      </p:sp>
      <p:sp>
        <p:nvSpPr>
          <p:cNvPr id="1909" name="Google Shape;1909;p1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Rounded Rectangle 7"/>
          <p:cNvSpPr/>
          <p:nvPr/>
        </p:nvSpPr>
        <p:spPr>
          <a:xfrm>
            <a:off x="2226904" y="2800350"/>
            <a:ext cx="4554895"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t>1. Xử lí thông tin</a:t>
            </a:r>
            <a:endParaRPr lang="en-US" sz="2400"/>
          </a:p>
        </p:txBody>
      </p:sp>
      <p:sp>
        <p:nvSpPr>
          <p:cNvPr id="11" name="Rounded Rectangle 10"/>
          <p:cNvSpPr/>
          <p:nvPr/>
        </p:nvSpPr>
        <p:spPr>
          <a:xfrm>
            <a:off x="2250232" y="3638550"/>
            <a:ext cx="4531568"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t>2. Xử lí thông tin trong máy tính</a:t>
            </a:r>
            <a:endParaRPr lang="en-US" sz="2400"/>
          </a:p>
        </p:txBody>
      </p:sp>
      <p:pic>
        <p:nvPicPr>
          <p:cNvPr id="1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68959" y="1575787"/>
            <a:ext cx="1810246" cy="1193648"/>
          </a:xfrm>
          <a:prstGeom prst="rect">
            <a:avLst/>
          </a:prstGeom>
        </p:spPr>
      </p:pic>
      <p:pic>
        <p:nvPicPr>
          <p:cNvPr id="13"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91400" y="3502141"/>
            <a:ext cx="1600200" cy="1422723"/>
          </a:xfrm>
          <a:prstGeom prst="rect">
            <a:avLst/>
          </a:prstGeom>
        </p:spPr>
      </p:pic>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1995901" cy="1520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6">
                                            <p:txEl>
                                              <p:pRg st="0" end="0"/>
                                            </p:txEl>
                                          </p:spTgt>
                                        </p:tgtEl>
                                        <p:attrNameLst>
                                          <p:attrName>style.visibility</p:attrName>
                                        </p:attrNameLst>
                                      </p:cBhvr>
                                      <p:to>
                                        <p:strVal val="visible"/>
                                      </p:to>
                                    </p:set>
                                    <p:animEffect transition="in" filter="wipe(down)">
                                      <p:cBhvr>
                                        <p:cTn id="7" dur="500"/>
                                        <p:tgtEl>
                                          <p:spTgt spid="1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6" grpId="0" build="p"/>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smtClean="0">
                <a:solidFill>
                  <a:srgbClr val="0070C0"/>
                </a:solidFill>
                <a:latin typeface="+mj-lt"/>
              </a:rPr>
              <a:t>PHÂN TÍCH VÍ DỤ</a:t>
            </a:r>
            <a:endParaRPr sz="2000">
              <a:solidFill>
                <a:srgbClr val="0070C0"/>
              </a:solidFill>
              <a:latin typeface="+mj-lt"/>
            </a:endParaRPr>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06" y="1257106"/>
            <a:ext cx="3391374" cy="2781688"/>
          </a:xfrm>
          <a:prstGeom prst="rect">
            <a:avLst/>
          </a:prstGeom>
        </p:spPr>
      </p:pic>
      <p:grpSp>
        <p:nvGrpSpPr>
          <p:cNvPr id="21" name="Group 20"/>
          <p:cNvGrpSpPr/>
          <p:nvPr/>
        </p:nvGrpSpPr>
        <p:grpSpPr>
          <a:xfrm>
            <a:off x="4267200" y="1696819"/>
            <a:ext cx="4312662" cy="1255931"/>
            <a:chOff x="4267200" y="1696819"/>
            <a:chExt cx="4312662" cy="1255931"/>
          </a:xfrm>
        </p:grpSpPr>
        <p:cxnSp>
          <p:nvCxnSpPr>
            <p:cNvPr id="8" name="Straight Connector 7"/>
            <p:cNvCxnSpPr/>
            <p:nvPr/>
          </p:nvCxnSpPr>
          <p:spPr>
            <a:xfrm flipV="1">
              <a:off x="4267200" y="2266950"/>
              <a:ext cx="22098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56176" y="1696819"/>
              <a:ext cx="2223686" cy="923330"/>
            </a:xfrm>
            <a:prstGeom prst="rect">
              <a:avLst/>
            </a:prstGeom>
            <a:noFill/>
          </p:spPr>
          <p:txBody>
            <a:bodyPr wrap="none" rtlCol="0">
              <a:spAutoFit/>
            </a:bodyPr>
            <a:lstStyle/>
            <a:p>
              <a:pPr>
                <a:lnSpc>
                  <a:spcPct val="150000"/>
                </a:lnSpc>
              </a:pPr>
              <a:r>
                <a:rPr lang="en-US" sz="1800">
                  <a:solidFill>
                    <a:srgbClr val="FF0000"/>
                  </a:solidFill>
                </a:rPr>
                <a:t> </a:t>
              </a:r>
              <a:r>
                <a:rPr lang="en-US" sz="1800" smtClean="0">
                  <a:solidFill>
                    <a:srgbClr val="FF0000"/>
                  </a:solidFill>
                </a:rPr>
                <a:t>1. Mắt theo dõi thủ </a:t>
              </a:r>
            </a:p>
            <a:p>
              <a:pPr>
                <a:lnSpc>
                  <a:spcPct val="150000"/>
                </a:lnSpc>
              </a:pPr>
              <a:r>
                <a:rPr lang="en-US" sz="1800" smtClean="0">
                  <a:solidFill>
                    <a:srgbClr val="FF0000"/>
                  </a:solidFill>
                </a:rPr>
                <a:t>môn truyền lên não</a:t>
              </a:r>
            </a:p>
          </p:txBody>
        </p:sp>
      </p:grpSp>
      <p:grpSp>
        <p:nvGrpSpPr>
          <p:cNvPr id="20" name="Group 19"/>
          <p:cNvGrpSpPr/>
          <p:nvPr/>
        </p:nvGrpSpPr>
        <p:grpSpPr>
          <a:xfrm>
            <a:off x="685800" y="1622377"/>
            <a:ext cx="3429000" cy="1330373"/>
            <a:chOff x="685800" y="1622377"/>
            <a:chExt cx="3429000" cy="1330373"/>
          </a:xfrm>
        </p:grpSpPr>
        <p:cxnSp>
          <p:nvCxnSpPr>
            <p:cNvPr id="11" name="Straight Connector 10"/>
            <p:cNvCxnSpPr/>
            <p:nvPr/>
          </p:nvCxnSpPr>
          <p:spPr>
            <a:xfrm>
              <a:off x="2514600" y="2158484"/>
              <a:ext cx="1600200" cy="7942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1622377"/>
              <a:ext cx="2056973" cy="923330"/>
            </a:xfrm>
            <a:prstGeom prst="rect">
              <a:avLst/>
            </a:prstGeom>
            <a:noFill/>
          </p:spPr>
          <p:txBody>
            <a:bodyPr wrap="none" rtlCol="0">
              <a:spAutoFit/>
            </a:bodyPr>
            <a:lstStyle/>
            <a:p>
              <a:pPr>
                <a:lnSpc>
                  <a:spcPct val="150000"/>
                </a:lnSpc>
              </a:pPr>
              <a:r>
                <a:rPr lang="en-US" sz="1800" smtClean="0">
                  <a:solidFill>
                    <a:srgbClr val="FF0000"/>
                  </a:solidFill>
                </a:rPr>
                <a:t>2. Não phân tích, </a:t>
              </a:r>
            </a:p>
            <a:p>
              <a:pPr>
                <a:lnSpc>
                  <a:spcPct val="150000"/>
                </a:lnSpc>
              </a:pPr>
              <a:r>
                <a:rPr lang="en-US" sz="1800" smtClean="0">
                  <a:solidFill>
                    <a:srgbClr val="FF0000"/>
                  </a:solidFill>
                </a:rPr>
                <a:t>đánh giá, suy luận</a:t>
              </a:r>
              <a:endParaRPr lang="en-US" sz="1800">
                <a:solidFill>
                  <a:srgbClr val="FF0000"/>
                </a:solidFill>
              </a:endParaRPr>
            </a:p>
          </p:txBody>
        </p:sp>
      </p:grpSp>
      <p:grpSp>
        <p:nvGrpSpPr>
          <p:cNvPr id="22" name="Group 21"/>
          <p:cNvGrpSpPr/>
          <p:nvPr/>
        </p:nvGrpSpPr>
        <p:grpSpPr>
          <a:xfrm>
            <a:off x="4343400" y="2997764"/>
            <a:ext cx="4489690" cy="923330"/>
            <a:chOff x="4343400" y="2997764"/>
            <a:chExt cx="4489690" cy="923330"/>
          </a:xfrm>
        </p:grpSpPr>
        <p:cxnSp>
          <p:nvCxnSpPr>
            <p:cNvPr id="15" name="Straight Connector 14"/>
            <p:cNvCxnSpPr/>
            <p:nvPr/>
          </p:nvCxnSpPr>
          <p:spPr>
            <a:xfrm flipV="1">
              <a:off x="4343400" y="3333750"/>
              <a:ext cx="2133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65748" y="2997764"/>
              <a:ext cx="2467342" cy="923330"/>
            </a:xfrm>
            <a:prstGeom prst="rect">
              <a:avLst/>
            </a:prstGeom>
            <a:noFill/>
          </p:spPr>
          <p:txBody>
            <a:bodyPr wrap="none" rtlCol="0">
              <a:spAutoFit/>
            </a:bodyPr>
            <a:lstStyle/>
            <a:p>
              <a:pPr>
                <a:lnSpc>
                  <a:spcPct val="150000"/>
                </a:lnSpc>
              </a:pPr>
              <a:r>
                <a:rPr lang="en-US" sz="1800" smtClean="0">
                  <a:solidFill>
                    <a:srgbClr val="FF0000"/>
                  </a:solidFill>
                </a:rPr>
                <a:t>3. Điều khiển chân sút</a:t>
              </a:r>
            </a:p>
            <a:p>
              <a:pPr>
                <a:lnSpc>
                  <a:spcPct val="150000"/>
                </a:lnSpc>
              </a:pPr>
              <a:r>
                <a:rPr lang="en-US" sz="1800" smtClean="0">
                  <a:solidFill>
                    <a:srgbClr val="FF0000"/>
                  </a:solidFill>
                </a:rPr>
                <a:t>quả bóng</a:t>
              </a:r>
              <a:endParaRPr lang="en-US" sz="1800">
                <a:solidFill>
                  <a:srgbClr val="FF0000"/>
                </a:solidFill>
              </a:endParaRPr>
            </a:p>
          </p:txBody>
        </p:sp>
      </p:grpSp>
      <p:grpSp>
        <p:nvGrpSpPr>
          <p:cNvPr id="19" name="Group 18"/>
          <p:cNvGrpSpPr/>
          <p:nvPr/>
        </p:nvGrpSpPr>
        <p:grpSpPr>
          <a:xfrm>
            <a:off x="1744191" y="4094050"/>
            <a:ext cx="5910520" cy="479844"/>
            <a:chOff x="1744191" y="4094050"/>
            <a:chExt cx="5910520" cy="479844"/>
          </a:xfrm>
        </p:grpSpPr>
        <p:sp>
          <p:nvSpPr>
            <p:cNvPr id="17" name="Curved Right Arrow 16"/>
            <p:cNvSpPr/>
            <p:nvPr/>
          </p:nvSpPr>
          <p:spPr>
            <a:xfrm>
              <a:off x="1744191" y="4094050"/>
              <a:ext cx="381000" cy="4798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132045" y="4149306"/>
              <a:ext cx="5522666" cy="400110"/>
            </a:xfrm>
            <a:prstGeom prst="rect">
              <a:avLst/>
            </a:prstGeom>
            <a:noFill/>
          </p:spPr>
          <p:txBody>
            <a:bodyPr wrap="none" rtlCol="0">
              <a:spAutoFit/>
            </a:bodyPr>
            <a:lstStyle/>
            <a:p>
              <a:r>
                <a:rPr lang="en-US" sz="2000" smtClean="0">
                  <a:solidFill>
                    <a:srgbClr val="0070C0"/>
                  </a:solidFill>
                </a:rPr>
                <a:t>Các hoạt động trên được gọi là: Xử lý thông tin</a:t>
              </a:r>
              <a:endParaRPr lang="en-US" sz="2000">
                <a:solidFill>
                  <a:srgbClr val="0070C0"/>
                </a:solidFill>
              </a:endParaRPr>
            </a:p>
          </p:txBody>
        </p:sp>
      </p:grpSp>
      <p:sp>
        <p:nvSpPr>
          <p:cNvPr id="2" name="TextBox 1"/>
          <p:cNvSpPr txBox="1"/>
          <p:nvPr/>
        </p:nvSpPr>
        <p:spPr>
          <a:xfrm>
            <a:off x="838200" y="438150"/>
            <a:ext cx="184731" cy="307777"/>
          </a:xfrm>
          <a:prstGeom prst="rect">
            <a:avLst/>
          </a:prstGeom>
          <a:noFill/>
        </p:spPr>
        <p:txBody>
          <a:bodyPr wrap="none" rtlCol="0">
            <a:spAutoFit/>
          </a:bodyPr>
          <a:lstStyle/>
          <a:p>
            <a:endParaRPr lang="en-US"/>
          </a:p>
        </p:txBody>
      </p:sp>
      <p:sp>
        <p:nvSpPr>
          <p:cNvPr id="3" name="TextBox 2"/>
          <p:cNvSpPr txBox="1"/>
          <p:nvPr/>
        </p:nvSpPr>
        <p:spPr>
          <a:xfrm>
            <a:off x="361984" y="279275"/>
            <a:ext cx="3145413" cy="461665"/>
          </a:xfrm>
          <a:prstGeom prst="rect">
            <a:avLst/>
          </a:prstGeom>
          <a:noFill/>
        </p:spPr>
        <p:txBody>
          <a:bodyPr wrap="none" rtlCol="0">
            <a:spAutoFit/>
          </a:bodyPr>
          <a:lstStyle/>
          <a:p>
            <a:r>
              <a:rPr lang="en-US" sz="2400" b="1" smtClean="0">
                <a:solidFill>
                  <a:srgbClr val="002060"/>
                </a:solidFill>
              </a:rPr>
              <a:t>I. XỬ LÝ THÔNG TIN</a:t>
            </a:r>
            <a:endParaRPr lang="en-US" sz="24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27"/>
                                        </p:tgtEl>
                                        <p:attrNameLst>
                                          <p:attrName>style.visibility</p:attrName>
                                        </p:attrNameLst>
                                      </p:cBhvr>
                                      <p:to>
                                        <p:strVal val="visible"/>
                                      </p:to>
                                    </p:set>
                                    <p:animEffect transition="in" filter="fade">
                                      <p:cBhvr>
                                        <p:cTn id="12" dur="1000"/>
                                        <p:tgtEl>
                                          <p:spTgt spid="1927"/>
                                        </p:tgtEl>
                                      </p:cBhvr>
                                    </p:animEffect>
                                    <p:anim calcmode="lin" valueType="num">
                                      <p:cBhvr>
                                        <p:cTn id="13" dur="1000" fill="hold"/>
                                        <p:tgtEl>
                                          <p:spTgt spid="1927"/>
                                        </p:tgtEl>
                                        <p:attrNameLst>
                                          <p:attrName>ppt_x</p:attrName>
                                        </p:attrNameLst>
                                      </p:cBhvr>
                                      <p:tavLst>
                                        <p:tav tm="0">
                                          <p:val>
                                            <p:strVal val="#ppt_x"/>
                                          </p:val>
                                        </p:tav>
                                        <p:tav tm="100000">
                                          <p:val>
                                            <p:strVal val="#ppt_x"/>
                                          </p:val>
                                        </p:tav>
                                      </p:tavLst>
                                    </p:anim>
                                    <p:anim calcmode="lin" valueType="num">
                                      <p:cBhvr>
                                        <p:cTn id="14" dur="1000" fill="hold"/>
                                        <p:tgtEl>
                                          <p:spTgt spid="19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447800" y="584053"/>
            <a:ext cx="4853463" cy="6444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smtClean="0">
                <a:solidFill>
                  <a:schemeClr val="bg1"/>
                </a:solidFill>
                <a:latin typeface="+mj-lt"/>
              </a:rPr>
              <a:t>Hoạt động nhóm (3 phút)</a:t>
            </a:r>
            <a:endParaRPr sz="2800">
              <a:solidFill>
                <a:schemeClr val="bg1"/>
              </a:solidFill>
              <a:latin typeface="+mj-lt"/>
            </a:endParaRPr>
          </a:p>
        </p:txBody>
      </p:sp>
      <p:sp>
        <p:nvSpPr>
          <p:cNvPr id="1937" name="Google Shape;1937;p19"/>
          <p:cNvSpPr/>
          <p:nvPr/>
        </p:nvSpPr>
        <p:spPr>
          <a:xfrm>
            <a:off x="914400" y="542733"/>
            <a:ext cx="762000" cy="68580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931506" y="1352550"/>
            <a:ext cx="6494085" cy="646331"/>
          </a:xfrm>
          <a:prstGeom prst="rect">
            <a:avLst/>
          </a:prstGeom>
          <a:noFill/>
        </p:spPr>
        <p:txBody>
          <a:bodyPr wrap="none" rtlCol="0">
            <a:spAutoFit/>
          </a:bodyPr>
          <a:lstStyle/>
          <a:p>
            <a:r>
              <a:rPr lang="en-US" sz="1800" b="1" u="sng" smtClean="0">
                <a:solidFill>
                  <a:schemeClr val="bg1"/>
                </a:solidFill>
              </a:rPr>
              <a:t>Hoạt động 1</a:t>
            </a:r>
            <a:r>
              <a:rPr lang="en-US" sz="1800" b="1" smtClean="0">
                <a:solidFill>
                  <a:schemeClr val="bg1"/>
                </a:solidFill>
              </a:rPr>
              <a:t>: </a:t>
            </a:r>
            <a:r>
              <a:rPr lang="en-US" sz="1800" smtClean="0">
                <a:solidFill>
                  <a:schemeClr val="bg1"/>
                </a:solidFill>
              </a:rPr>
              <a:t>Em hãy nhận xét tình huống cầu thủ ghi bàn và</a:t>
            </a:r>
          </a:p>
          <a:p>
            <a:r>
              <a:rPr lang="en-US" sz="1800" smtClean="0">
                <a:solidFill>
                  <a:schemeClr val="bg1"/>
                </a:solidFill>
              </a:rPr>
              <a:t>trả lời các câu hỏi sau:</a:t>
            </a:r>
            <a:endParaRPr lang="en-US" sz="1800">
              <a:solidFill>
                <a:schemeClr val="bg1"/>
              </a:solidFill>
            </a:endParaRPr>
          </a:p>
        </p:txBody>
      </p:sp>
      <p:sp>
        <p:nvSpPr>
          <p:cNvPr id="3" name="TextBox 2"/>
          <p:cNvSpPr txBox="1"/>
          <p:nvPr/>
        </p:nvSpPr>
        <p:spPr>
          <a:xfrm>
            <a:off x="762000" y="1998881"/>
            <a:ext cx="7430239" cy="2385268"/>
          </a:xfrm>
          <a:prstGeom prst="rect">
            <a:avLst/>
          </a:prstGeom>
          <a:noFill/>
        </p:spPr>
        <p:txBody>
          <a:bodyPr wrap="none" rtlCol="0">
            <a:spAutoFit/>
          </a:bodyPr>
          <a:lstStyle/>
          <a:p>
            <a:pPr marL="285750" indent="-285750">
              <a:lnSpc>
                <a:spcPct val="150000"/>
              </a:lnSpc>
              <a:buFont typeface="Wingdings" pitchFamily="2" charset="2"/>
              <a:buChar char="Ø"/>
            </a:pPr>
            <a:r>
              <a:rPr lang="nl-NL" sz="1800" i="1" smtClean="0">
                <a:solidFill>
                  <a:schemeClr val="bg1"/>
                </a:solidFill>
              </a:rPr>
              <a:t>Bộ </a:t>
            </a:r>
            <a:r>
              <a:rPr lang="nl-NL" sz="1800" i="1">
                <a:solidFill>
                  <a:schemeClr val="bg1"/>
                </a:solidFill>
              </a:rPr>
              <a:t>nào của cầu thủ nhận được thông tin từ những giác quan nào?</a:t>
            </a:r>
            <a:endParaRPr lang="en-US" sz="1800">
              <a:solidFill>
                <a:schemeClr val="bg1"/>
              </a:solidFill>
            </a:endParaRPr>
          </a:p>
          <a:p>
            <a:pPr marL="285750" indent="-285750">
              <a:lnSpc>
                <a:spcPct val="150000"/>
              </a:lnSpc>
              <a:buFont typeface="Wingdings" pitchFamily="2" charset="2"/>
              <a:buChar char="Ø"/>
            </a:pPr>
            <a:r>
              <a:rPr lang="nl-NL" sz="1800" i="1" smtClean="0">
                <a:solidFill>
                  <a:schemeClr val="bg1"/>
                </a:solidFill>
              </a:rPr>
              <a:t>Thông </a:t>
            </a:r>
            <a:r>
              <a:rPr lang="nl-NL" sz="1800" i="1">
                <a:solidFill>
                  <a:schemeClr val="bg1"/>
                </a:solidFill>
              </a:rPr>
              <a:t>tin nào được bộ não cầu thủ ghi nhớ và sử dụng khi đá phạt?</a:t>
            </a:r>
            <a:endParaRPr lang="en-US" sz="1800">
              <a:solidFill>
                <a:schemeClr val="bg1"/>
              </a:solidFill>
            </a:endParaRPr>
          </a:p>
          <a:p>
            <a:pPr marL="285750" indent="-285750">
              <a:lnSpc>
                <a:spcPct val="150000"/>
              </a:lnSpc>
              <a:buFont typeface="Wingdings" pitchFamily="2" charset="2"/>
              <a:buChar char="Ø"/>
            </a:pPr>
            <a:r>
              <a:rPr lang="nl-NL" sz="1800" i="1" smtClean="0">
                <a:solidFill>
                  <a:schemeClr val="bg1"/>
                </a:solidFill>
              </a:rPr>
              <a:t>Bộ </a:t>
            </a:r>
            <a:r>
              <a:rPr lang="nl-NL" sz="1800" i="1">
                <a:solidFill>
                  <a:schemeClr val="bg1"/>
                </a:solidFill>
              </a:rPr>
              <a:t>não xử lí thông tin nhận được thành thông tin gì?</a:t>
            </a:r>
            <a:endParaRPr lang="en-US" sz="1800">
              <a:solidFill>
                <a:schemeClr val="bg1"/>
              </a:solidFill>
            </a:endParaRPr>
          </a:p>
          <a:p>
            <a:pPr marL="285750" indent="-285750">
              <a:lnSpc>
                <a:spcPct val="150000"/>
              </a:lnSpc>
              <a:buFont typeface="Wingdings" pitchFamily="2" charset="2"/>
              <a:buChar char="Ø"/>
            </a:pPr>
            <a:r>
              <a:rPr lang="nl-NL" sz="1800" i="1" smtClean="0">
                <a:solidFill>
                  <a:schemeClr val="bg1"/>
                </a:solidFill>
              </a:rPr>
              <a:t>Bộ </a:t>
            </a:r>
            <a:r>
              <a:rPr lang="nl-NL" sz="1800" i="1">
                <a:solidFill>
                  <a:schemeClr val="bg1"/>
                </a:solidFill>
              </a:rPr>
              <a:t>não chuyển thông tin điều khiển thành thao tác nào của cầu thủ?</a:t>
            </a:r>
            <a:endParaRPr lang="en-US" sz="1800">
              <a:solidFill>
                <a:schemeClr val="bg1"/>
              </a:solidFill>
            </a:endParaRPr>
          </a:p>
          <a:p>
            <a:pPr marL="285750" indent="-285750">
              <a:lnSpc>
                <a:spcPct val="150000"/>
              </a:lnSpc>
              <a:buFont typeface="Wingdings" pitchFamily="2" charset="2"/>
              <a:buChar char="Ø"/>
            </a:pPr>
            <a:r>
              <a:rPr lang="nl-NL" sz="1800" i="1" smtClean="0">
                <a:solidFill>
                  <a:schemeClr val="bg1"/>
                </a:solidFill>
              </a:rPr>
              <a:t>Qúa </a:t>
            </a:r>
            <a:r>
              <a:rPr lang="nl-NL" sz="1800" i="1">
                <a:solidFill>
                  <a:schemeClr val="bg1"/>
                </a:solidFill>
              </a:rPr>
              <a:t>trình xử lí thông tin của bộ não gồm những hoạt động nào?</a:t>
            </a:r>
            <a:endParaRPr lang="en-US" sz="1800">
              <a:solidFill>
                <a:schemeClr val="bg1"/>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34"/>
                                        </p:tgtEl>
                                        <p:attrNameLst>
                                          <p:attrName>style.visibility</p:attrName>
                                        </p:attrNameLst>
                                      </p:cBhvr>
                                      <p:to>
                                        <p:strVal val="visible"/>
                                      </p:to>
                                    </p:set>
                                    <p:animEffect transition="in" filter="fade">
                                      <p:cBhvr>
                                        <p:cTn id="7" dur="1000"/>
                                        <p:tgtEl>
                                          <p:spTgt spid="1934"/>
                                        </p:tgtEl>
                                      </p:cBhvr>
                                    </p:animEffect>
                                    <p:anim calcmode="lin" valueType="num">
                                      <p:cBhvr>
                                        <p:cTn id="8" dur="1000" fill="hold"/>
                                        <p:tgtEl>
                                          <p:spTgt spid="1934"/>
                                        </p:tgtEl>
                                        <p:attrNameLst>
                                          <p:attrName>ppt_x</p:attrName>
                                        </p:attrNameLst>
                                      </p:cBhvr>
                                      <p:tavLst>
                                        <p:tav tm="0">
                                          <p:val>
                                            <p:strVal val="#ppt_x"/>
                                          </p:val>
                                        </p:tav>
                                        <p:tav tm="100000">
                                          <p:val>
                                            <p:strVal val="#ppt_x"/>
                                          </p:val>
                                        </p:tav>
                                      </p:tavLst>
                                    </p:anim>
                                    <p:anim calcmode="lin" valueType="num">
                                      <p:cBhvr>
                                        <p:cTn id="9" dur="1000" fill="hold"/>
                                        <p:tgtEl>
                                          <p:spTgt spid="19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4" name="Google Shape;1944;p20"/>
          <p:cNvSpPr txBox="1">
            <a:spLocks noGrp="1"/>
          </p:cNvSpPr>
          <p:nvPr>
            <p:ph type="title"/>
          </p:nvPr>
        </p:nvSpPr>
        <p:spPr>
          <a:xfrm>
            <a:off x="533400" y="666750"/>
            <a:ext cx="7848600" cy="3962400"/>
          </a:xfrm>
          <a:prstGeom prst="rect">
            <a:avLst/>
          </a:prstGeom>
        </p:spPr>
        <p:txBody>
          <a:bodyPr spcFirstLastPara="1" wrap="square" lIns="91425" tIns="91425" rIns="91425" bIns="91425" anchor="b" anchorCtr="0">
            <a:noAutofit/>
          </a:bodyPr>
          <a:lstStyle/>
          <a:p>
            <a:pPr algn="l">
              <a:lnSpc>
                <a:spcPct val="150000"/>
              </a:lnSpc>
            </a:pPr>
            <a:r>
              <a:rPr lang="nl-NL" sz="1800" b="0" smtClean="0">
                <a:latin typeface="+mj-lt"/>
              </a:rPr>
              <a:t/>
            </a:r>
            <a:br>
              <a:rPr lang="nl-NL" sz="1800" b="0" smtClean="0">
                <a:latin typeface="+mj-lt"/>
              </a:rPr>
            </a:br>
            <a:r>
              <a:rPr lang="nl-NL" sz="1800" b="0">
                <a:latin typeface="+mj-lt"/>
              </a:rPr>
              <a:t/>
            </a:r>
            <a:br>
              <a:rPr lang="nl-NL" sz="1800" b="0">
                <a:latin typeface="+mj-lt"/>
              </a:rPr>
            </a:br>
            <a:r>
              <a:rPr lang="nl-NL" sz="1800" b="0" smtClean="0">
                <a:latin typeface="+mj-lt"/>
              </a:rPr>
              <a:t/>
            </a:r>
            <a:br>
              <a:rPr lang="nl-NL" sz="1800" b="0" smtClean="0">
                <a:latin typeface="+mj-lt"/>
              </a:rPr>
            </a:br>
            <a:r>
              <a:rPr lang="nl-NL" sz="1800" b="0">
                <a:latin typeface="+mj-lt"/>
              </a:rPr>
              <a:t/>
            </a:r>
            <a:br>
              <a:rPr lang="nl-NL" sz="1800" b="0">
                <a:latin typeface="+mj-lt"/>
              </a:rPr>
            </a:br>
            <a:r>
              <a:rPr lang="nl-NL" sz="1800" b="0" smtClean="0">
                <a:latin typeface="+mj-lt"/>
              </a:rPr>
              <a:t/>
            </a:r>
            <a:br>
              <a:rPr lang="nl-NL" sz="1800" b="0" smtClean="0">
                <a:latin typeface="+mj-lt"/>
              </a:rPr>
            </a:br>
            <a:r>
              <a:rPr lang="nl-NL" sz="1800" b="0">
                <a:latin typeface="+mj-lt"/>
              </a:rPr>
              <a:t/>
            </a:r>
            <a:br>
              <a:rPr lang="nl-NL" sz="1800" b="0">
                <a:latin typeface="+mj-lt"/>
              </a:rPr>
            </a:br>
            <a:r>
              <a:rPr lang="nl-NL" sz="1800" b="0" smtClean="0">
                <a:latin typeface="+mj-lt"/>
              </a:rPr>
              <a:t/>
            </a:r>
            <a:br>
              <a:rPr lang="nl-NL" sz="1800" b="0" smtClean="0">
                <a:latin typeface="+mj-lt"/>
              </a:rPr>
            </a:br>
            <a:r>
              <a:rPr lang="nl-NL" sz="1800" smtClean="0">
                <a:solidFill>
                  <a:srgbClr val="0070C0"/>
                </a:solidFill>
                <a:latin typeface="+mj-lt"/>
              </a:rPr>
              <a:t>1</a:t>
            </a:r>
            <a:r>
              <a:rPr lang="nl-NL" sz="1800">
                <a:solidFill>
                  <a:srgbClr val="0070C0"/>
                </a:solidFill>
                <a:latin typeface="+mj-lt"/>
              </a:rPr>
              <a:t>. </a:t>
            </a:r>
            <a:r>
              <a:rPr lang="nl-NL" sz="1800" b="0" smtClean="0">
                <a:solidFill>
                  <a:srgbClr val="0070C0"/>
                </a:solidFill>
                <a:latin typeface="+mj-lt"/>
              </a:rPr>
              <a:t>Bộ não cầu thủ nhận thông tin từ mắt        </a:t>
            </a:r>
            <a:r>
              <a:rPr lang="en-US" sz="1800" b="0">
                <a:solidFill>
                  <a:srgbClr val="0070C0"/>
                </a:solidFill>
                <a:latin typeface="+mj-lt"/>
              </a:rPr>
              <a:t/>
            </a:r>
            <a:br>
              <a:rPr lang="en-US" sz="1800" b="0">
                <a:solidFill>
                  <a:srgbClr val="0070C0"/>
                </a:solidFill>
                <a:latin typeface="+mj-lt"/>
              </a:rPr>
            </a:br>
            <a:r>
              <a:rPr lang="nl-NL" sz="1800">
                <a:solidFill>
                  <a:srgbClr val="0070C0"/>
                </a:solidFill>
                <a:latin typeface="+mj-lt"/>
              </a:rPr>
              <a:t>2. </a:t>
            </a:r>
            <a:r>
              <a:rPr lang="nl-NL" sz="1800" b="0">
                <a:solidFill>
                  <a:srgbClr val="0070C0"/>
                </a:solidFill>
                <a:latin typeface="+mj-lt"/>
              </a:rPr>
              <a:t>Thông tin </a:t>
            </a:r>
            <a:r>
              <a:rPr lang="nl-NL" sz="1800" b="0" smtClean="0">
                <a:solidFill>
                  <a:srgbClr val="0070C0"/>
                </a:solidFill>
                <a:latin typeface="+mj-lt"/>
              </a:rPr>
              <a:t>được ghi nhớ: vị trí và </a:t>
            </a:r>
            <a:r>
              <a:rPr lang="nl-NL" sz="1800" b="0">
                <a:solidFill>
                  <a:srgbClr val="0070C0"/>
                </a:solidFill>
                <a:latin typeface="+mj-lt"/>
              </a:rPr>
              <a:t>động tác của thủ </a:t>
            </a:r>
            <a:r>
              <a:rPr lang="nl-NL" sz="1800" b="0" smtClean="0">
                <a:solidFill>
                  <a:srgbClr val="0070C0"/>
                </a:solidFill>
                <a:latin typeface="+mj-lt"/>
              </a:rPr>
              <a:t>môn, </a:t>
            </a:r>
            <a:r>
              <a:rPr lang="nl-NL" sz="1800" b="0">
                <a:solidFill>
                  <a:srgbClr val="0070C0"/>
                </a:solidFill>
                <a:latin typeface="+mj-lt"/>
              </a:rPr>
              <a:t>vị trí quả </a:t>
            </a:r>
            <a:r>
              <a:rPr lang="nl-NL" sz="1800" b="0" smtClean="0">
                <a:solidFill>
                  <a:srgbClr val="0070C0"/>
                </a:solidFill>
                <a:latin typeface="+mj-lt"/>
              </a:rPr>
              <a:t>bóng, khoảng </a:t>
            </a:r>
            <a:r>
              <a:rPr lang="nl-NL" sz="1800" b="0">
                <a:solidFill>
                  <a:srgbClr val="0070C0"/>
                </a:solidFill>
                <a:latin typeface="+mj-lt"/>
              </a:rPr>
              <a:t>cách giữa </a:t>
            </a:r>
            <a:r>
              <a:rPr lang="nl-NL" sz="1800" b="0" smtClean="0">
                <a:solidFill>
                  <a:srgbClr val="0070C0"/>
                </a:solidFill>
                <a:latin typeface="+mj-lt"/>
              </a:rPr>
              <a:t>bóng tới khung thành.</a:t>
            </a:r>
            <a:r>
              <a:rPr lang="en-US" sz="1800" b="0">
                <a:solidFill>
                  <a:srgbClr val="0070C0"/>
                </a:solidFill>
                <a:latin typeface="+mj-lt"/>
              </a:rPr>
              <a:t/>
            </a:r>
            <a:br>
              <a:rPr lang="en-US" sz="1800" b="0">
                <a:solidFill>
                  <a:srgbClr val="0070C0"/>
                </a:solidFill>
                <a:latin typeface="+mj-lt"/>
              </a:rPr>
            </a:br>
            <a:r>
              <a:rPr lang="nl-NL" sz="1800">
                <a:solidFill>
                  <a:srgbClr val="0070C0"/>
                </a:solidFill>
                <a:latin typeface="+mj-lt"/>
              </a:rPr>
              <a:t>3. </a:t>
            </a:r>
            <a:r>
              <a:rPr lang="nl-NL" sz="1800" b="0">
                <a:solidFill>
                  <a:srgbClr val="0070C0"/>
                </a:solidFill>
                <a:latin typeface="+mj-lt"/>
              </a:rPr>
              <a:t>Bộ não dùng kinh nghiệm để xử lí thông tin về vị trí của thủ môn thành điểm sơ hở khi bảo vệ khung thành, từ đó chuyển thành thông tin  điều khiển đôi chân của cầu thủ.</a:t>
            </a:r>
            <a:r>
              <a:rPr lang="en-US" sz="1800" b="0">
                <a:solidFill>
                  <a:srgbClr val="0070C0"/>
                </a:solidFill>
                <a:latin typeface="+mj-lt"/>
              </a:rPr>
              <a:t/>
            </a:r>
            <a:br>
              <a:rPr lang="en-US" sz="1800" b="0">
                <a:solidFill>
                  <a:srgbClr val="0070C0"/>
                </a:solidFill>
                <a:latin typeface="+mj-lt"/>
              </a:rPr>
            </a:br>
            <a:r>
              <a:rPr lang="nl-NL" sz="1800">
                <a:solidFill>
                  <a:srgbClr val="0070C0"/>
                </a:solidFill>
                <a:latin typeface="+mj-lt"/>
              </a:rPr>
              <a:t>4. </a:t>
            </a:r>
            <a:r>
              <a:rPr lang="nl-NL" sz="1800" b="0">
                <a:solidFill>
                  <a:srgbClr val="0070C0"/>
                </a:solidFill>
                <a:latin typeface="+mj-lt"/>
              </a:rPr>
              <a:t>Bộ não chuyển thông tin điều khiển đến hệ thống cơ bắp, thành những thao tác vận động toàn thân, đặc biệt là sự di chuyển của đôi chân, thực hiện cú sút phạt với hiệu quả cao nhất</a:t>
            </a:r>
            <a:r>
              <a:rPr lang="nl-NL" sz="1800" b="0" smtClean="0">
                <a:solidFill>
                  <a:srgbClr val="0070C0"/>
                </a:solidFill>
                <a:latin typeface="+mj-lt"/>
              </a:rPr>
              <a:t>.</a:t>
            </a:r>
            <a:endParaRPr>
              <a:solidFill>
                <a:srgbClr val="0070C0"/>
              </a:solidFill>
            </a:endParaRPr>
          </a:p>
        </p:txBody>
      </p:sp>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TextBox 3"/>
          <p:cNvSpPr txBox="1"/>
          <p:nvPr/>
        </p:nvSpPr>
        <p:spPr>
          <a:xfrm>
            <a:off x="3192431" y="234434"/>
            <a:ext cx="1069524" cy="369332"/>
          </a:xfrm>
          <a:prstGeom prst="rect">
            <a:avLst/>
          </a:prstGeom>
          <a:noFill/>
        </p:spPr>
        <p:txBody>
          <a:bodyPr wrap="none" rtlCol="0">
            <a:spAutoFit/>
          </a:bodyPr>
          <a:lstStyle/>
          <a:p>
            <a:r>
              <a:rPr lang="en-US" sz="1800" b="1" u="sng" smtClean="0">
                <a:solidFill>
                  <a:srgbClr val="0070C0"/>
                </a:solidFill>
              </a:rPr>
              <a:t>ĐÁP ÁN</a:t>
            </a:r>
            <a:endParaRPr lang="en-US" sz="1800" b="1" u="sng">
              <a:solidFill>
                <a:srgbClr val="0070C0"/>
              </a:solidFill>
            </a:endParaRPr>
          </a:p>
        </p:txBody>
      </p:sp>
      <p:grpSp>
        <p:nvGrpSpPr>
          <p:cNvPr id="10" name="Group 9"/>
          <p:cNvGrpSpPr/>
          <p:nvPr/>
        </p:nvGrpSpPr>
        <p:grpSpPr>
          <a:xfrm>
            <a:off x="4648200" y="4171950"/>
            <a:ext cx="2895600" cy="381000"/>
            <a:chOff x="4953000" y="857250"/>
            <a:chExt cx="2895600" cy="381000"/>
          </a:xfrm>
        </p:grpSpPr>
        <p:cxnSp>
          <p:nvCxnSpPr>
            <p:cNvPr id="6" name="Straight Arrow Connector 5"/>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70C0"/>
                  </a:solidFill>
                </a:rPr>
                <a:t>Truyền thông tin</a:t>
              </a:r>
              <a:endParaRPr lang="en-US" sz="1800" b="1">
                <a:solidFill>
                  <a:srgbClr val="0070C0"/>
                </a:solidFill>
              </a:endParaRPr>
            </a:p>
          </p:txBody>
        </p:sp>
      </p:grpSp>
      <p:grpSp>
        <p:nvGrpSpPr>
          <p:cNvPr id="15" name="Group 14"/>
          <p:cNvGrpSpPr/>
          <p:nvPr/>
        </p:nvGrpSpPr>
        <p:grpSpPr>
          <a:xfrm>
            <a:off x="4800600" y="1738604"/>
            <a:ext cx="2895600" cy="381000"/>
            <a:chOff x="4953000" y="857250"/>
            <a:chExt cx="2895600" cy="381000"/>
          </a:xfrm>
        </p:grpSpPr>
        <p:cxnSp>
          <p:nvCxnSpPr>
            <p:cNvPr id="16" name="Straight Arrow Connector 15"/>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70C0"/>
                  </a:solidFill>
                </a:rPr>
                <a:t>Lưu trữ thông tin</a:t>
              </a:r>
              <a:endParaRPr lang="en-US" sz="1800" b="1">
                <a:solidFill>
                  <a:srgbClr val="0070C0"/>
                </a:solidFill>
              </a:endParaRPr>
            </a:p>
          </p:txBody>
        </p:sp>
      </p:grpSp>
      <p:grpSp>
        <p:nvGrpSpPr>
          <p:cNvPr id="18" name="Group 17"/>
          <p:cNvGrpSpPr/>
          <p:nvPr/>
        </p:nvGrpSpPr>
        <p:grpSpPr>
          <a:xfrm>
            <a:off x="3543300" y="2887047"/>
            <a:ext cx="2895600" cy="381000"/>
            <a:chOff x="4953000" y="857250"/>
            <a:chExt cx="2895600" cy="381000"/>
          </a:xfrm>
        </p:grpSpPr>
        <p:cxnSp>
          <p:nvCxnSpPr>
            <p:cNvPr id="19" name="Straight Arrow Connector 18"/>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70C0"/>
                  </a:solidFill>
                </a:rPr>
                <a:t>Xử lí thông tin</a:t>
              </a:r>
              <a:endParaRPr lang="en-US" sz="1800" b="1">
                <a:solidFill>
                  <a:srgbClr val="0070C0"/>
                </a:solidFill>
              </a:endParaRPr>
            </a:p>
          </p:txBody>
        </p:sp>
      </p:grpSp>
      <p:grpSp>
        <p:nvGrpSpPr>
          <p:cNvPr id="21" name="Group 20"/>
          <p:cNvGrpSpPr/>
          <p:nvPr/>
        </p:nvGrpSpPr>
        <p:grpSpPr>
          <a:xfrm>
            <a:off x="4724400" y="895350"/>
            <a:ext cx="2895600" cy="381000"/>
            <a:chOff x="4953000" y="857250"/>
            <a:chExt cx="2895600" cy="381000"/>
          </a:xfrm>
        </p:grpSpPr>
        <p:cxnSp>
          <p:nvCxnSpPr>
            <p:cNvPr id="22" name="Straight Arrow Connector 21"/>
            <p:cNvCxnSpPr/>
            <p:nvPr/>
          </p:nvCxnSpPr>
          <p:spPr>
            <a:xfrm>
              <a:off x="4953000" y="1047750"/>
              <a:ext cx="381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410200" y="85725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70C0"/>
                  </a:solidFill>
                </a:rPr>
                <a:t>Thu nhận thông tin</a:t>
              </a:r>
              <a:endParaRPr lang="en-US" sz="1800" b="1">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4"/>
                                        </p:tgtEl>
                                        <p:attrNameLst>
                                          <p:attrName>style.visibility</p:attrName>
                                        </p:attrNameLst>
                                      </p:cBhvr>
                                      <p:to>
                                        <p:strVal val="visible"/>
                                      </p:to>
                                    </p:set>
                                    <p:animEffect transition="in" filter="circle(in)">
                                      <p:cBhvr>
                                        <p:cTn id="12" dur="2000"/>
                                        <p:tgtEl>
                                          <p:spTgt spid="194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21"/>
          <p:cNvSpPr txBox="1">
            <a:spLocks noGrp="1"/>
          </p:cNvSpPr>
          <p:nvPr>
            <p:ph type="title"/>
          </p:nvPr>
        </p:nvSpPr>
        <p:spPr>
          <a:xfrm>
            <a:off x="296065" y="57150"/>
            <a:ext cx="7936050" cy="5143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smtClean="0">
                <a:solidFill>
                  <a:srgbClr val="0070C0"/>
                </a:solidFill>
                <a:latin typeface="+mj-lt"/>
              </a:rPr>
              <a:t>Các hoạt động xử lí thông tin của con người</a:t>
            </a:r>
            <a:endParaRPr sz="2400">
              <a:solidFill>
                <a:srgbClr val="0070C0"/>
              </a:solidFill>
              <a:latin typeface="+mj-lt"/>
            </a:endParaRPr>
          </a:p>
        </p:txBody>
      </p:sp>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Rectangle 4"/>
          <p:cNvSpPr/>
          <p:nvPr/>
        </p:nvSpPr>
        <p:spPr>
          <a:xfrm>
            <a:off x="562169" y="712205"/>
            <a:ext cx="990600" cy="325132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1800" smtClean="0">
                <a:solidFill>
                  <a:srgbClr val="0070C0"/>
                </a:solidFill>
              </a:rPr>
              <a:t>NGHE</a:t>
            </a:r>
          </a:p>
          <a:p>
            <a:pPr algn="ctr">
              <a:lnSpc>
                <a:spcPct val="200000"/>
              </a:lnSpc>
            </a:pPr>
            <a:r>
              <a:rPr lang="en-US" sz="1800" smtClean="0">
                <a:solidFill>
                  <a:srgbClr val="0070C0"/>
                </a:solidFill>
              </a:rPr>
              <a:t>NHÌN</a:t>
            </a:r>
          </a:p>
          <a:p>
            <a:pPr algn="ctr">
              <a:lnSpc>
                <a:spcPct val="200000"/>
              </a:lnSpc>
            </a:pPr>
            <a:r>
              <a:rPr lang="en-US" sz="1800" smtClean="0">
                <a:solidFill>
                  <a:srgbClr val="0070C0"/>
                </a:solidFill>
              </a:rPr>
              <a:t>CHẠM</a:t>
            </a:r>
          </a:p>
          <a:p>
            <a:pPr algn="ctr">
              <a:lnSpc>
                <a:spcPct val="200000"/>
              </a:lnSpc>
            </a:pPr>
            <a:r>
              <a:rPr lang="en-US" sz="1800" smtClean="0">
                <a:solidFill>
                  <a:srgbClr val="0070C0"/>
                </a:solidFill>
              </a:rPr>
              <a:t>NẾM</a:t>
            </a:r>
          </a:p>
          <a:p>
            <a:pPr algn="ctr">
              <a:lnSpc>
                <a:spcPct val="200000"/>
              </a:lnSpc>
            </a:pPr>
            <a:r>
              <a:rPr lang="en-US" sz="1800" smtClean="0">
                <a:solidFill>
                  <a:srgbClr val="0070C0"/>
                </a:solidFill>
              </a:rPr>
              <a:t>NGỬI</a:t>
            </a:r>
            <a:endParaRPr lang="en-US">
              <a:solidFill>
                <a:srgbClr val="0070C0"/>
              </a:solidFill>
            </a:endParaRPr>
          </a:p>
        </p:txBody>
      </p:sp>
      <p:sp>
        <p:nvSpPr>
          <p:cNvPr id="6" name="Rounded Rectangle 5"/>
          <p:cNvSpPr/>
          <p:nvPr/>
        </p:nvSpPr>
        <p:spPr>
          <a:xfrm>
            <a:off x="1719943" y="712205"/>
            <a:ext cx="5181600" cy="3251326"/>
          </a:xfrm>
          <a:prstGeom prst="round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945596" y="1278780"/>
            <a:ext cx="1533331" cy="1752600"/>
            <a:chOff x="6698277" y="1733550"/>
            <a:chExt cx="1533331" cy="1752600"/>
          </a:xfrm>
        </p:grpSpPr>
        <p:grpSp>
          <p:nvGrpSpPr>
            <p:cNvPr id="13" name="Google Shape;453;p37"/>
            <p:cNvGrpSpPr/>
            <p:nvPr/>
          </p:nvGrpSpPr>
          <p:grpSpPr>
            <a:xfrm>
              <a:off x="6698277" y="1733550"/>
              <a:ext cx="762000" cy="1752600"/>
              <a:chOff x="3386850" y="2264625"/>
              <a:chExt cx="203950" cy="509250"/>
            </a:xfrm>
            <a:solidFill>
              <a:schemeClr val="accent4">
                <a:lumMod val="75000"/>
              </a:schemeClr>
            </a:solidFill>
          </p:grpSpPr>
          <p:sp>
            <p:nvSpPr>
              <p:cNvPr id="14"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53;p37"/>
            <p:cNvGrpSpPr/>
            <p:nvPr/>
          </p:nvGrpSpPr>
          <p:grpSpPr>
            <a:xfrm>
              <a:off x="7469608" y="1733550"/>
              <a:ext cx="762000" cy="1752600"/>
              <a:chOff x="3386850" y="2264625"/>
              <a:chExt cx="203950" cy="509250"/>
            </a:xfrm>
            <a:solidFill>
              <a:schemeClr val="accent4">
                <a:lumMod val="75000"/>
              </a:schemeClr>
            </a:solidFill>
          </p:grpSpPr>
          <p:sp>
            <p:nvSpPr>
              <p:cNvPr id="17" name="Google Shape;454;p3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5;p3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654" y="1251954"/>
            <a:ext cx="1752600" cy="1139139"/>
          </a:xfrm>
          <a:prstGeom prst="rect">
            <a:avLst/>
          </a:prstGeom>
        </p:spPr>
      </p:pic>
      <p:sp>
        <p:nvSpPr>
          <p:cNvPr id="10" name="Right Arrow 9"/>
          <p:cNvSpPr/>
          <p:nvPr/>
        </p:nvSpPr>
        <p:spPr>
          <a:xfrm>
            <a:off x="1836185" y="966981"/>
            <a:ext cx="1401147" cy="1533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Thu nhận thông tin</a:t>
            </a:r>
            <a:endParaRPr lang="en-US" sz="1600"/>
          </a:p>
        </p:txBody>
      </p:sp>
      <p:sp>
        <p:nvSpPr>
          <p:cNvPr id="12" name="Rectangle 11"/>
          <p:cNvSpPr/>
          <p:nvPr/>
        </p:nvSpPr>
        <p:spPr>
          <a:xfrm>
            <a:off x="3152192" y="693710"/>
            <a:ext cx="2091611" cy="44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Xử lý thông tin</a:t>
            </a:r>
            <a:endParaRPr lang="en-US" sz="1600"/>
          </a:p>
        </p:txBody>
      </p:sp>
      <p:sp>
        <p:nvSpPr>
          <p:cNvPr id="19" name="Up-Down Arrow 18"/>
          <p:cNvSpPr/>
          <p:nvPr/>
        </p:nvSpPr>
        <p:spPr>
          <a:xfrm>
            <a:off x="3357464" y="2337867"/>
            <a:ext cx="1586981" cy="16256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Lưu trữ thông tin</a:t>
            </a:r>
            <a:endParaRPr lang="en-US" sz="1600"/>
          </a:p>
        </p:txBody>
      </p:sp>
      <p:sp>
        <p:nvSpPr>
          <p:cNvPr id="29" name="Right Arrow 28"/>
          <p:cNvSpPr/>
          <p:nvPr/>
        </p:nvSpPr>
        <p:spPr>
          <a:xfrm>
            <a:off x="5175377" y="1001729"/>
            <a:ext cx="1401147" cy="1533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Truyền thông tin</a:t>
            </a:r>
            <a:endParaRPr lang="en-US" sz="1600"/>
          </a:p>
        </p:txBody>
      </p:sp>
      <p:grpSp>
        <p:nvGrpSpPr>
          <p:cNvPr id="21" name="Group 20"/>
          <p:cNvGrpSpPr/>
          <p:nvPr/>
        </p:nvGrpSpPr>
        <p:grpSpPr>
          <a:xfrm>
            <a:off x="4507289" y="3805245"/>
            <a:ext cx="1757275" cy="493632"/>
            <a:chOff x="4297265" y="4002673"/>
            <a:chExt cx="1757275" cy="493632"/>
          </a:xfrm>
        </p:grpSpPr>
        <p:sp>
          <p:nvSpPr>
            <p:cNvPr id="30" name="Google Shape;2434;p49"/>
            <p:cNvSpPr/>
            <p:nvPr/>
          </p:nvSpPr>
          <p:spPr>
            <a:xfrm>
              <a:off x="4297265" y="4002673"/>
              <a:ext cx="420049" cy="493632"/>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4717314" y="4129600"/>
              <a:ext cx="1337226" cy="338554"/>
            </a:xfrm>
            <a:prstGeom prst="rect">
              <a:avLst/>
            </a:prstGeom>
            <a:noFill/>
          </p:spPr>
          <p:txBody>
            <a:bodyPr wrap="none" rtlCol="0">
              <a:spAutoFit/>
            </a:bodyPr>
            <a:lstStyle/>
            <a:p>
              <a:r>
                <a:rPr lang="en-US" sz="1600" smtClean="0">
                  <a:solidFill>
                    <a:srgbClr val="002060"/>
                  </a:solidFill>
                </a:rPr>
                <a:t>Vật mang tin</a:t>
              </a:r>
              <a:endParaRPr lang="en-US" sz="160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51"/>
                                        </p:tgtEl>
                                        <p:attrNameLst>
                                          <p:attrName>style.visibility</p:attrName>
                                        </p:attrNameLst>
                                      </p:cBhvr>
                                      <p:to>
                                        <p:strVal val="visible"/>
                                      </p:to>
                                    </p:set>
                                    <p:animEffect transition="in" filter="barn(inVertical)">
                                      <p:cBhvr>
                                        <p:cTn id="7" dur="500"/>
                                        <p:tgtEl>
                                          <p:spTgt spid="19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5" grpId="0" animBg="1"/>
      <p:bldP spid="6" grpId="0" animBg="1"/>
      <p:bldP spid="10" grpId="0" animBg="1"/>
      <p:bldP spid="12" grpId="0" animBg="1"/>
      <p:bldP spid="1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itle 1"/>
          <p:cNvSpPr>
            <a:spLocks noGrp="1"/>
          </p:cNvSpPr>
          <p:nvPr>
            <p:ph type="title"/>
          </p:nvPr>
        </p:nvSpPr>
        <p:spPr>
          <a:xfrm>
            <a:off x="304800" y="285750"/>
            <a:ext cx="6880500" cy="582900"/>
          </a:xfrm>
        </p:spPr>
        <p:txBody>
          <a:bodyPr/>
          <a:lstStyle/>
          <a:p>
            <a:r>
              <a:rPr lang="en-US" sz="2800" smtClean="0">
                <a:solidFill>
                  <a:srgbClr val="002060"/>
                </a:solidFill>
                <a:latin typeface="+mj-lt"/>
              </a:rPr>
              <a:t>Kết luận</a:t>
            </a:r>
            <a:endParaRPr lang="en-US" sz="2800">
              <a:solidFill>
                <a:srgbClr val="002060"/>
              </a:solidFill>
              <a:latin typeface="+mj-lt"/>
            </a:endParaRPr>
          </a:p>
        </p:txBody>
      </p:sp>
      <p:grpSp>
        <p:nvGrpSpPr>
          <p:cNvPr id="8" name="Google Shape;2741;p50"/>
          <p:cNvGrpSpPr/>
          <p:nvPr/>
        </p:nvGrpSpPr>
        <p:grpSpPr>
          <a:xfrm>
            <a:off x="2514600" y="361950"/>
            <a:ext cx="445805" cy="405735"/>
            <a:chOff x="8843122" y="4420259"/>
            <a:chExt cx="720202" cy="655469"/>
          </a:xfrm>
        </p:grpSpPr>
        <p:sp>
          <p:nvSpPr>
            <p:cNvPr id="9" name="Google Shape;2742;p50"/>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2743;p50"/>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2744;p50"/>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2745;p50"/>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Google Shape;2746;p50"/>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2747;p50"/>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roup 14"/>
          <p:cNvGrpSpPr/>
          <p:nvPr/>
        </p:nvGrpSpPr>
        <p:grpSpPr>
          <a:xfrm>
            <a:off x="2055845" y="2808438"/>
            <a:ext cx="4692315" cy="650287"/>
            <a:chOff x="685800" y="333808"/>
            <a:chExt cx="5791200" cy="1113992"/>
          </a:xfrm>
        </p:grpSpPr>
        <p:sp>
          <p:nvSpPr>
            <p:cNvPr id="16" name="Rectangle 15"/>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495638"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latin typeface="Arial" pitchFamily="34" charset="0"/>
                  <a:cs typeface="Arial" pitchFamily="34" charset="0"/>
                </a:rPr>
                <a:t>B3. Xử lý thông tin</a:t>
              </a:r>
              <a:endParaRPr lang="en-US" sz="2000">
                <a:solidFill>
                  <a:srgbClr val="002060"/>
                </a:solidFill>
                <a:latin typeface="Arial" pitchFamily="34" charset="0"/>
                <a:cs typeface="Arial" pitchFamily="34" charset="0"/>
              </a:endParaRPr>
            </a:p>
          </p:txBody>
        </p:sp>
      </p:grpSp>
      <p:grpSp>
        <p:nvGrpSpPr>
          <p:cNvPr id="18" name="Group 17"/>
          <p:cNvGrpSpPr/>
          <p:nvPr/>
        </p:nvGrpSpPr>
        <p:grpSpPr>
          <a:xfrm>
            <a:off x="2057400" y="2009482"/>
            <a:ext cx="4690760" cy="638468"/>
            <a:chOff x="609600" y="419327"/>
            <a:chExt cx="5791200" cy="1153597"/>
          </a:xfrm>
        </p:grpSpPr>
        <p:sp>
          <p:nvSpPr>
            <p:cNvPr id="19" name="Rectangle 18"/>
            <p:cNvSpPr/>
            <p:nvPr/>
          </p:nvSpPr>
          <p:spPr>
            <a:xfrm>
              <a:off x="609600" y="734724"/>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412546" y="419327"/>
              <a:ext cx="4267201" cy="8200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Arial" pitchFamily="34" charset="0"/>
                  <a:cs typeface="Arial" pitchFamily="34" charset="0"/>
                </a:rPr>
                <a:t>B</a:t>
              </a:r>
              <a:r>
                <a:rPr lang="en-US" sz="2000" smtClean="0">
                  <a:solidFill>
                    <a:srgbClr val="002060"/>
                  </a:solidFill>
                  <a:latin typeface="Arial" pitchFamily="34" charset="0"/>
                  <a:cs typeface="Arial" pitchFamily="34" charset="0"/>
                </a:rPr>
                <a:t>2. </a:t>
              </a:r>
              <a:r>
                <a:rPr lang="vi-VN" sz="2000" smtClean="0">
                  <a:solidFill>
                    <a:srgbClr val="002060"/>
                  </a:solidFill>
                  <a:latin typeface="Arial" pitchFamily="34" charset="0"/>
                  <a:cs typeface="Arial" pitchFamily="34" charset="0"/>
                </a:rPr>
                <a:t>Lưu</a:t>
              </a:r>
              <a:r>
                <a:rPr lang="en-US" sz="2000">
                  <a:solidFill>
                    <a:srgbClr val="002060"/>
                  </a:solidFill>
                  <a:latin typeface="Arial" pitchFamily="34" charset="0"/>
                  <a:cs typeface="Arial" pitchFamily="34" charset="0"/>
                </a:rPr>
                <a:t> </a:t>
              </a:r>
              <a:r>
                <a:rPr lang="en-US" sz="2000" smtClean="0">
                  <a:solidFill>
                    <a:srgbClr val="002060"/>
                  </a:solidFill>
                  <a:latin typeface="Arial" pitchFamily="34" charset="0"/>
                  <a:cs typeface="Arial" pitchFamily="34" charset="0"/>
                </a:rPr>
                <a:t>trữ thông tin</a:t>
              </a:r>
              <a:endParaRPr lang="en-US" sz="2000">
                <a:solidFill>
                  <a:srgbClr val="002060"/>
                </a:solidFill>
                <a:latin typeface="Arial" pitchFamily="34" charset="0"/>
                <a:cs typeface="Arial" pitchFamily="34" charset="0"/>
              </a:endParaRPr>
            </a:p>
          </p:txBody>
        </p:sp>
      </p:grpSp>
      <p:grpSp>
        <p:nvGrpSpPr>
          <p:cNvPr id="21" name="Group 20"/>
          <p:cNvGrpSpPr/>
          <p:nvPr/>
        </p:nvGrpSpPr>
        <p:grpSpPr>
          <a:xfrm>
            <a:off x="2074507" y="1274406"/>
            <a:ext cx="4673654" cy="609600"/>
            <a:chOff x="685800" y="333808"/>
            <a:chExt cx="5791200" cy="1113992"/>
          </a:xfrm>
        </p:grpSpPr>
        <p:sp>
          <p:nvSpPr>
            <p:cNvPr id="22" name="Rectangle 21"/>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447799"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latin typeface="Arial" pitchFamily="34" charset="0"/>
                  <a:cs typeface="Arial" pitchFamily="34" charset="0"/>
                </a:rPr>
                <a:t>B1. Thu nhận thông tin</a:t>
              </a:r>
              <a:endParaRPr lang="en-US" sz="2000">
                <a:solidFill>
                  <a:srgbClr val="002060"/>
                </a:solidFill>
                <a:latin typeface="Arial" pitchFamily="34" charset="0"/>
                <a:cs typeface="Arial" pitchFamily="34" charset="0"/>
              </a:endParaRPr>
            </a:p>
          </p:txBody>
        </p:sp>
      </p:grpSp>
      <p:grpSp>
        <p:nvGrpSpPr>
          <p:cNvPr id="24" name="Group 23"/>
          <p:cNvGrpSpPr/>
          <p:nvPr/>
        </p:nvGrpSpPr>
        <p:grpSpPr>
          <a:xfrm>
            <a:off x="2055845" y="3557515"/>
            <a:ext cx="4692315" cy="634846"/>
            <a:chOff x="685800" y="333808"/>
            <a:chExt cx="5791200" cy="1113992"/>
          </a:xfrm>
        </p:grpSpPr>
        <p:sp>
          <p:nvSpPr>
            <p:cNvPr id="25" name="Rectangle 24"/>
            <p:cNvSpPr/>
            <p:nvPr/>
          </p:nvSpPr>
          <p:spPr>
            <a:xfrm>
              <a:off x="685800" y="609600"/>
              <a:ext cx="5791200" cy="8382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0" y="333808"/>
              <a:ext cx="4267200" cy="8200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latin typeface="Arial" pitchFamily="34" charset="0"/>
                  <a:cs typeface="Arial" pitchFamily="34" charset="0"/>
                </a:rPr>
                <a:t>B4. Truyền thông tin</a:t>
              </a:r>
              <a:endParaRPr lang="en-US" sz="2000">
                <a:solidFill>
                  <a:srgbClr val="002060"/>
                </a:solidFill>
                <a:latin typeface="Arial" pitchFamily="34" charset="0"/>
                <a:cs typeface="Arial" pitchFamily="34" charset="0"/>
              </a:endParaRPr>
            </a:p>
          </p:txBody>
        </p:sp>
      </p:grpSp>
      <p:sp>
        <p:nvSpPr>
          <p:cNvPr id="4" name="Up-Down Arrow 3"/>
          <p:cNvSpPr/>
          <p:nvPr/>
        </p:nvSpPr>
        <p:spPr>
          <a:xfrm>
            <a:off x="225490" y="1274406"/>
            <a:ext cx="1676400" cy="3068064"/>
          </a:xfrm>
          <a:prstGeom prst="upDownArrow">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002060"/>
                </a:solidFill>
              </a:rPr>
              <a:t>Các hoạt động xử lí thông tin</a:t>
            </a:r>
            <a:endParaRPr lang="en-US" sz="18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 name="TextBox 4"/>
          <p:cNvSpPr txBox="1"/>
          <p:nvPr/>
        </p:nvSpPr>
        <p:spPr>
          <a:xfrm>
            <a:off x="1524000" y="285750"/>
            <a:ext cx="6008376" cy="461665"/>
          </a:xfrm>
          <a:prstGeom prst="rect">
            <a:avLst/>
          </a:prstGeom>
          <a:noFill/>
        </p:spPr>
        <p:txBody>
          <a:bodyPr wrap="none" rtlCol="0">
            <a:spAutoFit/>
          </a:bodyPr>
          <a:lstStyle/>
          <a:p>
            <a:pPr algn="ctr"/>
            <a:r>
              <a:rPr lang="en-US" sz="2400" b="1" smtClean="0">
                <a:solidFill>
                  <a:srgbClr val="002060"/>
                </a:solidFill>
              </a:rPr>
              <a:t>2. XỬ LÝ THÔNG TIN TRONG MÁY TÍNH</a:t>
            </a:r>
            <a:endParaRPr lang="en-US" sz="2400" b="1">
              <a:solidFill>
                <a:srgbClr val="002060"/>
              </a:solidFill>
            </a:endParaRPr>
          </a:p>
        </p:txBody>
      </p:sp>
      <p:sp>
        <p:nvSpPr>
          <p:cNvPr id="2" name="TextBox 1"/>
          <p:cNvSpPr txBox="1"/>
          <p:nvPr/>
        </p:nvSpPr>
        <p:spPr>
          <a:xfrm>
            <a:off x="698241" y="735565"/>
            <a:ext cx="7298793" cy="923330"/>
          </a:xfrm>
          <a:prstGeom prst="rect">
            <a:avLst/>
          </a:prstGeom>
          <a:noFill/>
        </p:spPr>
        <p:txBody>
          <a:bodyPr wrap="none" rtlCol="0">
            <a:spAutoFit/>
          </a:bodyPr>
          <a:lstStyle/>
          <a:p>
            <a:pPr>
              <a:lnSpc>
                <a:spcPct val="150000"/>
              </a:lnSpc>
            </a:pPr>
            <a:r>
              <a:rPr lang="en-US" sz="1800" smtClean="0"/>
              <a:t>Quan sát hình sau và trả lời câu hỏi: Hãy cho biết tên các thiết bị vào,</a:t>
            </a:r>
          </a:p>
          <a:p>
            <a:pPr>
              <a:lnSpc>
                <a:spcPct val="150000"/>
              </a:lnSpc>
            </a:pPr>
            <a:r>
              <a:rPr lang="en-US" sz="1800" smtClean="0"/>
              <a:t>thiết bị ra, bộ xử lí và bộ nhớ?</a:t>
            </a:r>
            <a:endParaRPr lang="en-US" sz="18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363" y="1658895"/>
            <a:ext cx="6334076" cy="3197594"/>
          </a:xfrm>
          <a:prstGeom prst="rect">
            <a:avLst/>
          </a:prstGeom>
        </p:spPr>
      </p:pic>
    </p:spTree>
    <p:extLst>
      <p:ext uri="{BB962C8B-B14F-4D97-AF65-F5344CB8AC3E}">
        <p14:creationId xmlns:p14="http://schemas.microsoft.com/office/powerpoint/2010/main" val="14406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1201</Words>
  <Application>Microsoft Office PowerPoint</Application>
  <PresentationFormat>On-screen Show (16:9)</PresentationFormat>
  <Paragraphs>141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Merriweather</vt:lpstr>
      <vt:lpstr>Amatic SC</vt:lpstr>
      <vt:lpstr>Calibri</vt:lpstr>
      <vt:lpstr>Nathaniel template</vt:lpstr>
      <vt:lpstr>TIN HỌC 6</vt:lpstr>
      <vt:lpstr>KHỞI ĐỘNG</vt:lpstr>
      <vt:lpstr>PowerPoint Presentation</vt:lpstr>
      <vt:lpstr>PHÂN TÍCH VÍ DỤ</vt:lpstr>
      <vt:lpstr>Hoạt động nhóm (3 phút)</vt:lpstr>
      <vt:lpstr>       1. Bộ não cầu thủ nhận thông tin từ mắt         2. Thông tin được ghi nhớ: vị trí và động tác của thủ môn, vị trí quả bóng, khoảng cách giữa bóng tới khung thành. 3. Bộ não dùng kinh nghiệm để xử lí thông tin về vị trí của thủ môn thành điểm sơ hở khi bảo vệ khung thành, từ đó chuyển thành thông tin  điều khiển đôi chân của cầu thủ. 4. Bộ não chuyển thông tin điều khiển đến hệ thống cơ bắp, thành những thao tác vận động toàn thân, đặc biệt là sự di chuyển của đôi chân, thực hiện cú sút phạt với hiệu quả cao nhất.</vt:lpstr>
      <vt:lpstr>Các hoạt động xử lí thông tin của con người</vt:lpstr>
      <vt:lpstr>Kết luận</vt:lpstr>
      <vt:lpstr>PowerPoint Presentation</vt:lpstr>
      <vt:lpstr>PowerPoint Presentation</vt:lpstr>
      <vt:lpstr>A. 3                 B. 4                  C. 5                 D. 6</vt:lpstr>
      <vt:lpstr>Hoạt động 2 (Hoạt động nhóm 3 phút)</vt:lpstr>
      <vt:lpstr>Kết Luận:</vt:lpstr>
      <vt:lpstr> CÂU HỎI  LUYỆN TẬP</vt:lpstr>
      <vt:lpstr>a. Em đang nghe chương trình ca nhạc trên Đài Tiếng nói Việt Nam b. Bố em xem chương trình thời sự trên ti vi c. Em chép bài trên bảng vào vở d. Em thực hiện một phép tính nhẩm</vt:lpstr>
      <vt:lpstr>PowerPoint Presentation</vt:lpstr>
      <vt:lpstr>Buổi tối nghe bố nhắc: “Ngày mai là ngãy mồng 2 tháng 9 đấy!”, em chuẩn bị sẵn cờ tổ quốc để mang treo trước cửa nhà sáng sớm hôm sau. Em hãy cho biết: 1) Thông tin nhận được là gì? 2) Thông tin sau xử lí là gì? 3) Những hiểu biết nào có từ trước đã giúp xử lí thông tin và kết quả xử lí là gì?</vt:lpstr>
      <vt:lpstr>PowerPoint Presentation</vt:lpstr>
      <vt:lpstr>PowerPoint Presentation</vt:lpstr>
      <vt:lpstr>TRÒ CHƠI: “AI XỬ LÝ NHANH HƠN”</vt:lpstr>
      <vt:lpstr>Củng cố, dặn dò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6</dc:title>
  <dc:creator>Hoai Ham Hap</dc:creator>
  <cp:lastModifiedBy>HDLAPTOP</cp:lastModifiedBy>
  <cp:revision>29</cp:revision>
  <dcterms:modified xsi:type="dcterms:W3CDTF">2021-08-28T11:33:47Z</dcterms:modified>
</cp:coreProperties>
</file>