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5"/>
  </p:notesMasterIdLst>
  <p:handoutMasterIdLst>
    <p:handoutMasterId r:id="rId26"/>
  </p:handoutMasterIdLst>
  <p:sldIdLst>
    <p:sldId id="316" r:id="rId4"/>
    <p:sldId id="271" r:id="rId5"/>
    <p:sldId id="270" r:id="rId6"/>
    <p:sldId id="297" r:id="rId7"/>
    <p:sldId id="286" r:id="rId8"/>
    <p:sldId id="392" r:id="rId9"/>
    <p:sldId id="274" r:id="rId10"/>
    <p:sldId id="393" r:id="rId11"/>
    <p:sldId id="395" r:id="rId12"/>
    <p:sldId id="396" r:id="rId13"/>
    <p:sldId id="397" r:id="rId14"/>
    <p:sldId id="394" r:id="rId15"/>
    <p:sldId id="282" r:id="rId16"/>
    <p:sldId id="283" r:id="rId17"/>
    <p:sldId id="285" r:id="rId18"/>
    <p:sldId id="405" r:id="rId19"/>
    <p:sldId id="406" r:id="rId20"/>
    <p:sldId id="407" r:id="rId21"/>
    <p:sldId id="292" r:id="rId22"/>
    <p:sldId id="291" r:id="rId23"/>
    <p:sldId id="3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2" y="-72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D4-444D-8AF5-9F6BC4341D7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D4-444D-8AF5-9F6BC4341D7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D4-444D-8AF5-9F6BC4341D71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D4-444D-8AF5-9F6BC4341D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20-4773-80CF-94F172F3262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20-4773-80CF-94F172F3262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20-4773-80CF-94F172F3262F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20-4773-80CF-94F172F326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C4-4886-A4B7-531F120BB32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C4-4886-A4B7-531F120BB32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C4-4886-A4B7-531F120BB327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9C4-4886-A4B7-531F120BB32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FD4F0-39D6-4CB4-AB08-71BB6B5F7F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D1AC57-8835-471B-A445-4FA1B7D94E42}">
      <dgm:prSet phldrT="[Text]"/>
      <dgm:spPr>
        <a:solidFill>
          <a:schemeClr val="accent5"/>
        </a:solidFill>
      </dgm:spPr>
      <dgm:t>
        <a:bodyPr/>
        <a:lstStyle/>
        <a:p>
          <a:r>
            <a:rPr lang="en-US" smtClean="0"/>
            <a:t>Tạo chữ nghệ thuật</a:t>
          </a:r>
          <a:endParaRPr lang="en-US"/>
        </a:p>
      </dgm:t>
    </dgm:pt>
    <dgm:pt modelId="{23D48D33-8193-4D34-97A2-A023D4B02989}" type="parTrans" cxnId="{36B7A86C-C8D9-4380-9EB6-61DBB5558C9F}">
      <dgm:prSet/>
      <dgm:spPr/>
      <dgm:t>
        <a:bodyPr/>
        <a:lstStyle/>
        <a:p>
          <a:endParaRPr lang="en-US"/>
        </a:p>
      </dgm:t>
    </dgm:pt>
    <dgm:pt modelId="{6EAA425B-671B-4E9C-AE4E-F0166C7EE1AC}" type="sibTrans" cxnId="{36B7A86C-C8D9-4380-9EB6-61DBB5558C9F}">
      <dgm:prSet/>
      <dgm:spPr/>
      <dgm:t>
        <a:bodyPr/>
        <a:lstStyle/>
        <a:p>
          <a:endParaRPr lang="en-US"/>
        </a:p>
      </dgm:t>
    </dgm:pt>
    <dgm:pt modelId="{DCBCCAB1-DEE0-4490-8084-57D1BC9616FF}">
      <dgm:prSet phldrT="[Text]"/>
      <dgm:spPr>
        <a:solidFill>
          <a:srgbClr val="00B0F0"/>
        </a:solidFill>
      </dgm:spPr>
      <dgm:t>
        <a:bodyPr/>
        <a:lstStyle/>
        <a:p>
          <a:r>
            <a:rPr lang="en-US" smtClean="0"/>
            <a:t>Soạn thảo văn bản</a:t>
          </a:r>
          <a:endParaRPr lang="en-US"/>
        </a:p>
      </dgm:t>
    </dgm:pt>
    <dgm:pt modelId="{75A404EF-AD36-4B5A-B769-85382821651F}" type="parTrans" cxnId="{4011EDDA-F5EC-4CBC-9729-5B17B377C57F}">
      <dgm:prSet/>
      <dgm:spPr/>
      <dgm:t>
        <a:bodyPr/>
        <a:lstStyle/>
        <a:p>
          <a:endParaRPr lang="en-US"/>
        </a:p>
      </dgm:t>
    </dgm:pt>
    <dgm:pt modelId="{10B6644F-5EA2-49AB-B2A4-1C5BD5D97E1D}" type="sibTrans" cxnId="{4011EDDA-F5EC-4CBC-9729-5B17B377C57F}">
      <dgm:prSet/>
      <dgm:spPr/>
      <dgm:t>
        <a:bodyPr/>
        <a:lstStyle/>
        <a:p>
          <a:endParaRPr lang="en-US"/>
        </a:p>
      </dgm:t>
    </dgm:pt>
    <dgm:pt modelId="{E5815532-8AD4-42F1-BF26-A22CD30E2484}">
      <dgm:prSet phldrT="[Text]"/>
      <dgm:spPr>
        <a:solidFill>
          <a:srgbClr val="00B0F0"/>
        </a:solidFill>
      </dgm:spPr>
      <dgm:t>
        <a:bodyPr/>
        <a:lstStyle/>
        <a:p>
          <a:r>
            <a:rPr lang="en-US" smtClean="0"/>
            <a:t>Chỉnh sửa và chèn ảnh</a:t>
          </a:r>
          <a:endParaRPr lang="en-US"/>
        </a:p>
      </dgm:t>
    </dgm:pt>
    <dgm:pt modelId="{17A1A87D-48F0-4252-97DF-978D5844248E}" type="parTrans" cxnId="{755AA827-75F7-4D3A-90B8-CA1552A7B23A}">
      <dgm:prSet/>
      <dgm:spPr/>
      <dgm:t>
        <a:bodyPr/>
        <a:lstStyle/>
        <a:p>
          <a:endParaRPr lang="en-US"/>
        </a:p>
      </dgm:t>
    </dgm:pt>
    <dgm:pt modelId="{2FDEF05E-7B2B-4278-BA4C-7B280DBE83D1}" type="sibTrans" cxnId="{755AA827-75F7-4D3A-90B8-CA1552A7B23A}">
      <dgm:prSet/>
      <dgm:spPr/>
      <dgm:t>
        <a:bodyPr/>
        <a:lstStyle/>
        <a:p>
          <a:endParaRPr lang="en-US"/>
        </a:p>
      </dgm:t>
    </dgm:pt>
    <dgm:pt modelId="{70972D50-BED4-40D9-AE27-A1235F4FF9FD}" type="pres">
      <dgm:prSet presAssocID="{1C5FD4F0-39D6-4CB4-AB08-71BB6B5F7F62}" presName="linear" presStyleCnt="0">
        <dgm:presLayoutVars>
          <dgm:dir/>
          <dgm:animLvl val="lvl"/>
          <dgm:resizeHandles val="exact"/>
        </dgm:presLayoutVars>
      </dgm:prSet>
      <dgm:spPr/>
    </dgm:pt>
    <dgm:pt modelId="{8E1BB76A-54EE-4305-8E13-422D08874AEE}" type="pres">
      <dgm:prSet presAssocID="{D3D1AC57-8835-471B-A445-4FA1B7D94E42}" presName="parentLin" presStyleCnt="0"/>
      <dgm:spPr/>
    </dgm:pt>
    <dgm:pt modelId="{321FCBDA-2721-4A78-815D-61057FC61FB7}" type="pres">
      <dgm:prSet presAssocID="{D3D1AC57-8835-471B-A445-4FA1B7D94E42}" presName="parentLeftMargin" presStyleLbl="node1" presStyleIdx="0" presStyleCnt="3"/>
      <dgm:spPr/>
    </dgm:pt>
    <dgm:pt modelId="{66DE935D-E33E-4064-8745-B7F5EE0605CD}" type="pres">
      <dgm:prSet presAssocID="{D3D1AC57-8835-471B-A445-4FA1B7D94E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9797F-685E-48F3-ADAD-3D2D317267B5}" type="pres">
      <dgm:prSet presAssocID="{D3D1AC57-8835-471B-A445-4FA1B7D94E42}" presName="negativeSpace" presStyleCnt="0"/>
      <dgm:spPr/>
    </dgm:pt>
    <dgm:pt modelId="{7A941CA6-1D98-4CB3-9F5D-39B0C8FC8300}" type="pres">
      <dgm:prSet presAssocID="{D3D1AC57-8835-471B-A445-4FA1B7D94E42}" presName="childText" presStyleLbl="conFgAcc1" presStyleIdx="0" presStyleCnt="3">
        <dgm:presLayoutVars>
          <dgm:bulletEnabled val="1"/>
        </dgm:presLayoutVars>
      </dgm:prSet>
      <dgm:spPr/>
    </dgm:pt>
    <dgm:pt modelId="{7F28D5E9-70BB-4025-9763-10D2A7102924}" type="pres">
      <dgm:prSet presAssocID="{6EAA425B-671B-4E9C-AE4E-F0166C7EE1AC}" presName="spaceBetweenRectangles" presStyleCnt="0"/>
      <dgm:spPr/>
    </dgm:pt>
    <dgm:pt modelId="{AA81A705-05CC-4D5F-8111-9552B902FAA5}" type="pres">
      <dgm:prSet presAssocID="{DCBCCAB1-DEE0-4490-8084-57D1BC9616FF}" presName="parentLin" presStyleCnt="0"/>
      <dgm:spPr/>
    </dgm:pt>
    <dgm:pt modelId="{CCF72C8A-BFA7-4C1A-8AB4-D4F22C3B819A}" type="pres">
      <dgm:prSet presAssocID="{DCBCCAB1-DEE0-4490-8084-57D1BC9616FF}" presName="parentLeftMargin" presStyleLbl="node1" presStyleIdx="0" presStyleCnt="3"/>
      <dgm:spPr/>
    </dgm:pt>
    <dgm:pt modelId="{3164F9AE-8841-4241-A1EE-3BB203D4C00A}" type="pres">
      <dgm:prSet presAssocID="{DCBCCAB1-DEE0-4490-8084-57D1BC9616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861F7-DA16-42C2-8D25-EC6427B8E9C5}" type="pres">
      <dgm:prSet presAssocID="{DCBCCAB1-DEE0-4490-8084-57D1BC9616FF}" presName="negativeSpace" presStyleCnt="0"/>
      <dgm:spPr/>
    </dgm:pt>
    <dgm:pt modelId="{F9B5E9C7-398A-47CA-9137-507447B83030}" type="pres">
      <dgm:prSet presAssocID="{DCBCCAB1-DEE0-4490-8084-57D1BC9616FF}" presName="childText" presStyleLbl="conFgAcc1" presStyleIdx="1" presStyleCnt="3">
        <dgm:presLayoutVars>
          <dgm:bulletEnabled val="1"/>
        </dgm:presLayoutVars>
      </dgm:prSet>
      <dgm:spPr/>
    </dgm:pt>
    <dgm:pt modelId="{E516CA56-4A7A-46F4-8AF2-549010997694}" type="pres">
      <dgm:prSet presAssocID="{10B6644F-5EA2-49AB-B2A4-1C5BD5D97E1D}" presName="spaceBetweenRectangles" presStyleCnt="0"/>
      <dgm:spPr/>
    </dgm:pt>
    <dgm:pt modelId="{1C4F183E-3F25-4B6C-B05E-2599CF974422}" type="pres">
      <dgm:prSet presAssocID="{E5815532-8AD4-42F1-BF26-A22CD30E2484}" presName="parentLin" presStyleCnt="0"/>
      <dgm:spPr/>
    </dgm:pt>
    <dgm:pt modelId="{151F44C4-B757-486D-95E9-2C5730BD8747}" type="pres">
      <dgm:prSet presAssocID="{E5815532-8AD4-42F1-BF26-A22CD30E2484}" presName="parentLeftMargin" presStyleLbl="node1" presStyleIdx="1" presStyleCnt="3"/>
      <dgm:spPr/>
    </dgm:pt>
    <dgm:pt modelId="{860FA5EE-7FFC-42DD-9A74-936C4FD4CB0F}" type="pres">
      <dgm:prSet presAssocID="{E5815532-8AD4-42F1-BF26-A22CD30E24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D9868-88A0-436B-B4F2-DDFC744C94E3}" type="pres">
      <dgm:prSet presAssocID="{E5815532-8AD4-42F1-BF26-A22CD30E2484}" presName="negativeSpace" presStyleCnt="0"/>
      <dgm:spPr/>
    </dgm:pt>
    <dgm:pt modelId="{797784F9-76D2-4DFF-B2C0-618B6C9BBB57}" type="pres">
      <dgm:prSet presAssocID="{E5815532-8AD4-42F1-BF26-A22CD30E24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1AEA06-00E7-49B0-B6D1-436CDAB03F39}" type="presOf" srcId="{D3D1AC57-8835-471B-A445-4FA1B7D94E42}" destId="{321FCBDA-2721-4A78-815D-61057FC61FB7}" srcOrd="0" destOrd="0" presId="urn:microsoft.com/office/officeart/2005/8/layout/list1"/>
    <dgm:cxn modelId="{C7619C69-7184-43F0-9C6E-8980FD1EA7CC}" type="presOf" srcId="{1C5FD4F0-39D6-4CB4-AB08-71BB6B5F7F62}" destId="{70972D50-BED4-40D9-AE27-A1235F4FF9FD}" srcOrd="0" destOrd="0" presId="urn:microsoft.com/office/officeart/2005/8/layout/list1"/>
    <dgm:cxn modelId="{D9D0BBDA-AF21-4E5C-8F63-EE7123D36C7D}" type="presOf" srcId="{E5815532-8AD4-42F1-BF26-A22CD30E2484}" destId="{151F44C4-B757-486D-95E9-2C5730BD8747}" srcOrd="0" destOrd="0" presId="urn:microsoft.com/office/officeart/2005/8/layout/list1"/>
    <dgm:cxn modelId="{76CF61CD-D123-4436-A0F8-8D6CC70C7F0B}" type="presOf" srcId="{D3D1AC57-8835-471B-A445-4FA1B7D94E42}" destId="{66DE935D-E33E-4064-8745-B7F5EE0605CD}" srcOrd="1" destOrd="0" presId="urn:microsoft.com/office/officeart/2005/8/layout/list1"/>
    <dgm:cxn modelId="{5D8DCC0C-C71C-4811-9F0C-37B9295A8F1D}" type="presOf" srcId="{DCBCCAB1-DEE0-4490-8084-57D1BC9616FF}" destId="{3164F9AE-8841-4241-A1EE-3BB203D4C00A}" srcOrd="1" destOrd="0" presId="urn:microsoft.com/office/officeart/2005/8/layout/list1"/>
    <dgm:cxn modelId="{36B7A86C-C8D9-4380-9EB6-61DBB5558C9F}" srcId="{1C5FD4F0-39D6-4CB4-AB08-71BB6B5F7F62}" destId="{D3D1AC57-8835-471B-A445-4FA1B7D94E42}" srcOrd="0" destOrd="0" parTransId="{23D48D33-8193-4D34-97A2-A023D4B02989}" sibTransId="{6EAA425B-671B-4E9C-AE4E-F0166C7EE1AC}"/>
    <dgm:cxn modelId="{755AA827-75F7-4D3A-90B8-CA1552A7B23A}" srcId="{1C5FD4F0-39D6-4CB4-AB08-71BB6B5F7F62}" destId="{E5815532-8AD4-42F1-BF26-A22CD30E2484}" srcOrd="2" destOrd="0" parTransId="{17A1A87D-48F0-4252-97DF-978D5844248E}" sibTransId="{2FDEF05E-7B2B-4278-BA4C-7B280DBE83D1}"/>
    <dgm:cxn modelId="{4011EDDA-F5EC-4CBC-9729-5B17B377C57F}" srcId="{1C5FD4F0-39D6-4CB4-AB08-71BB6B5F7F62}" destId="{DCBCCAB1-DEE0-4490-8084-57D1BC9616FF}" srcOrd="1" destOrd="0" parTransId="{75A404EF-AD36-4B5A-B769-85382821651F}" sibTransId="{10B6644F-5EA2-49AB-B2A4-1C5BD5D97E1D}"/>
    <dgm:cxn modelId="{268E7255-891E-47B9-A8E6-582E42F4162C}" type="presOf" srcId="{E5815532-8AD4-42F1-BF26-A22CD30E2484}" destId="{860FA5EE-7FFC-42DD-9A74-936C4FD4CB0F}" srcOrd="1" destOrd="0" presId="urn:microsoft.com/office/officeart/2005/8/layout/list1"/>
    <dgm:cxn modelId="{9E5DCAD8-0FC0-4120-8F9B-77E0286D1B42}" type="presOf" srcId="{DCBCCAB1-DEE0-4490-8084-57D1BC9616FF}" destId="{CCF72C8A-BFA7-4C1A-8AB4-D4F22C3B819A}" srcOrd="0" destOrd="0" presId="urn:microsoft.com/office/officeart/2005/8/layout/list1"/>
    <dgm:cxn modelId="{037589AC-BB0E-4AEC-87D0-307887190A85}" type="presParOf" srcId="{70972D50-BED4-40D9-AE27-A1235F4FF9FD}" destId="{8E1BB76A-54EE-4305-8E13-422D08874AEE}" srcOrd="0" destOrd="0" presId="urn:microsoft.com/office/officeart/2005/8/layout/list1"/>
    <dgm:cxn modelId="{0063B215-E754-44B8-BD67-D41DE9E3619D}" type="presParOf" srcId="{8E1BB76A-54EE-4305-8E13-422D08874AEE}" destId="{321FCBDA-2721-4A78-815D-61057FC61FB7}" srcOrd="0" destOrd="0" presId="urn:microsoft.com/office/officeart/2005/8/layout/list1"/>
    <dgm:cxn modelId="{1BE9FCF2-5D2B-4E2B-A4C8-BF8CA0E9DE38}" type="presParOf" srcId="{8E1BB76A-54EE-4305-8E13-422D08874AEE}" destId="{66DE935D-E33E-4064-8745-B7F5EE0605CD}" srcOrd="1" destOrd="0" presId="urn:microsoft.com/office/officeart/2005/8/layout/list1"/>
    <dgm:cxn modelId="{8898E019-418B-4767-B73B-DACB3CE36225}" type="presParOf" srcId="{70972D50-BED4-40D9-AE27-A1235F4FF9FD}" destId="{5D79797F-685E-48F3-ADAD-3D2D317267B5}" srcOrd="1" destOrd="0" presId="urn:microsoft.com/office/officeart/2005/8/layout/list1"/>
    <dgm:cxn modelId="{1952CC5D-F490-481C-B7DD-798D0C2CCC35}" type="presParOf" srcId="{70972D50-BED4-40D9-AE27-A1235F4FF9FD}" destId="{7A941CA6-1D98-4CB3-9F5D-39B0C8FC8300}" srcOrd="2" destOrd="0" presId="urn:microsoft.com/office/officeart/2005/8/layout/list1"/>
    <dgm:cxn modelId="{DD01ADE2-FD10-46F2-AD04-A9433C8083B2}" type="presParOf" srcId="{70972D50-BED4-40D9-AE27-A1235F4FF9FD}" destId="{7F28D5E9-70BB-4025-9763-10D2A7102924}" srcOrd="3" destOrd="0" presId="urn:microsoft.com/office/officeart/2005/8/layout/list1"/>
    <dgm:cxn modelId="{33076889-AA09-4D7B-BF48-EC1830A10045}" type="presParOf" srcId="{70972D50-BED4-40D9-AE27-A1235F4FF9FD}" destId="{AA81A705-05CC-4D5F-8111-9552B902FAA5}" srcOrd="4" destOrd="0" presId="urn:microsoft.com/office/officeart/2005/8/layout/list1"/>
    <dgm:cxn modelId="{0B4C7913-5074-4AE0-BD16-27D2A5208DD9}" type="presParOf" srcId="{AA81A705-05CC-4D5F-8111-9552B902FAA5}" destId="{CCF72C8A-BFA7-4C1A-8AB4-D4F22C3B819A}" srcOrd="0" destOrd="0" presId="urn:microsoft.com/office/officeart/2005/8/layout/list1"/>
    <dgm:cxn modelId="{3928B00F-64B9-45E3-B91B-31306F2D2364}" type="presParOf" srcId="{AA81A705-05CC-4D5F-8111-9552B902FAA5}" destId="{3164F9AE-8841-4241-A1EE-3BB203D4C00A}" srcOrd="1" destOrd="0" presId="urn:microsoft.com/office/officeart/2005/8/layout/list1"/>
    <dgm:cxn modelId="{777EA640-5FF3-42B5-BF32-6A02265218F4}" type="presParOf" srcId="{70972D50-BED4-40D9-AE27-A1235F4FF9FD}" destId="{0C9861F7-DA16-42C2-8D25-EC6427B8E9C5}" srcOrd="5" destOrd="0" presId="urn:microsoft.com/office/officeart/2005/8/layout/list1"/>
    <dgm:cxn modelId="{E492DD52-2E9B-462D-8566-9690D3B51D24}" type="presParOf" srcId="{70972D50-BED4-40D9-AE27-A1235F4FF9FD}" destId="{F9B5E9C7-398A-47CA-9137-507447B83030}" srcOrd="6" destOrd="0" presId="urn:microsoft.com/office/officeart/2005/8/layout/list1"/>
    <dgm:cxn modelId="{FFF7318D-38F2-441B-8433-8494A201FCAC}" type="presParOf" srcId="{70972D50-BED4-40D9-AE27-A1235F4FF9FD}" destId="{E516CA56-4A7A-46F4-8AF2-549010997694}" srcOrd="7" destOrd="0" presId="urn:microsoft.com/office/officeart/2005/8/layout/list1"/>
    <dgm:cxn modelId="{1E3E28C5-2D3F-4642-B4E6-4A6941C5F090}" type="presParOf" srcId="{70972D50-BED4-40D9-AE27-A1235F4FF9FD}" destId="{1C4F183E-3F25-4B6C-B05E-2599CF974422}" srcOrd="8" destOrd="0" presId="urn:microsoft.com/office/officeart/2005/8/layout/list1"/>
    <dgm:cxn modelId="{6E5E07E4-7A8C-427B-B5B2-146FA5603D63}" type="presParOf" srcId="{1C4F183E-3F25-4B6C-B05E-2599CF974422}" destId="{151F44C4-B757-486D-95E9-2C5730BD8747}" srcOrd="0" destOrd="0" presId="urn:microsoft.com/office/officeart/2005/8/layout/list1"/>
    <dgm:cxn modelId="{F33BB3E0-7DEE-407D-9E4F-01FCA288D1AF}" type="presParOf" srcId="{1C4F183E-3F25-4B6C-B05E-2599CF974422}" destId="{860FA5EE-7FFC-42DD-9A74-936C4FD4CB0F}" srcOrd="1" destOrd="0" presId="urn:microsoft.com/office/officeart/2005/8/layout/list1"/>
    <dgm:cxn modelId="{121150A5-3566-4F56-956B-2A9D41A7EA00}" type="presParOf" srcId="{70972D50-BED4-40D9-AE27-A1235F4FF9FD}" destId="{FE2D9868-88A0-436B-B4F2-DDFC744C94E3}" srcOrd="9" destOrd="0" presId="urn:microsoft.com/office/officeart/2005/8/layout/list1"/>
    <dgm:cxn modelId="{0B1E5D37-B27F-4CB6-A808-EB2BCF8E0F80}" type="presParOf" srcId="{70972D50-BED4-40D9-AE27-A1235F4FF9FD}" destId="{797784F9-76D2-4DFF-B2C0-618B6C9BBB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41CA6-1D98-4CB3-9F5D-39B0C8FC8300}">
      <dsp:nvSpPr>
        <dsp:cNvPr id="0" name=""/>
        <dsp:cNvSpPr/>
      </dsp:nvSpPr>
      <dsp:spPr>
        <a:xfrm>
          <a:off x="0" y="397897"/>
          <a:ext cx="616243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E935D-E33E-4064-8745-B7F5EE0605CD}">
      <dsp:nvSpPr>
        <dsp:cNvPr id="0" name=""/>
        <dsp:cNvSpPr/>
      </dsp:nvSpPr>
      <dsp:spPr>
        <a:xfrm>
          <a:off x="308121" y="28897"/>
          <a:ext cx="4313701" cy="7380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048" tIns="0" rIns="16304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Tạo chữ nghệ thuật</a:t>
          </a:r>
          <a:endParaRPr lang="en-US" sz="2500" kern="1200"/>
        </a:p>
      </dsp:txBody>
      <dsp:txXfrm>
        <a:off x="344147" y="64923"/>
        <a:ext cx="4241649" cy="665948"/>
      </dsp:txXfrm>
    </dsp:sp>
    <dsp:sp modelId="{F9B5E9C7-398A-47CA-9137-507447B83030}">
      <dsp:nvSpPr>
        <dsp:cNvPr id="0" name=""/>
        <dsp:cNvSpPr/>
      </dsp:nvSpPr>
      <dsp:spPr>
        <a:xfrm>
          <a:off x="0" y="1531897"/>
          <a:ext cx="616243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4F9AE-8841-4241-A1EE-3BB203D4C00A}">
      <dsp:nvSpPr>
        <dsp:cNvPr id="0" name=""/>
        <dsp:cNvSpPr/>
      </dsp:nvSpPr>
      <dsp:spPr>
        <a:xfrm>
          <a:off x="308121" y="1162897"/>
          <a:ext cx="4313701" cy="7380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048" tIns="0" rIns="16304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Soạn thảo văn bản</a:t>
          </a:r>
          <a:endParaRPr lang="en-US" sz="2500" kern="1200"/>
        </a:p>
      </dsp:txBody>
      <dsp:txXfrm>
        <a:off x="344147" y="1198923"/>
        <a:ext cx="4241649" cy="665948"/>
      </dsp:txXfrm>
    </dsp:sp>
    <dsp:sp modelId="{797784F9-76D2-4DFF-B2C0-618B6C9BBB57}">
      <dsp:nvSpPr>
        <dsp:cNvPr id="0" name=""/>
        <dsp:cNvSpPr/>
      </dsp:nvSpPr>
      <dsp:spPr>
        <a:xfrm>
          <a:off x="0" y="2665897"/>
          <a:ext cx="616243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FA5EE-7FFC-42DD-9A74-936C4FD4CB0F}">
      <dsp:nvSpPr>
        <dsp:cNvPr id="0" name=""/>
        <dsp:cNvSpPr/>
      </dsp:nvSpPr>
      <dsp:spPr>
        <a:xfrm>
          <a:off x="308121" y="2296897"/>
          <a:ext cx="4313701" cy="7380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048" tIns="0" rIns="16304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Chỉnh sửa và chèn ảnh</a:t>
          </a:r>
          <a:endParaRPr lang="en-US" sz="2500" kern="1200"/>
        </a:p>
      </dsp:txBody>
      <dsp:txXfrm>
        <a:off x="344147" y="2332923"/>
        <a:ext cx="424164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77" r:id="rId10"/>
    <p:sldLayoutId id="2147483678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xmlns="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xmlns="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xmlns="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xmlns="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xmlns="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xmlns="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xmlns="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xmlns="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xmlns="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xmlns="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xmlns="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xmlns="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xmlns="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xmlns="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xmlns="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xmlns="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xmlns="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xmlns="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xmlns="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xmlns="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xmlns="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xmlns="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xmlns="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xmlns="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xmlns="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xmlns="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xmlns="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xmlns="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hlinkClick r:id="rId2"/>
            <a:extLst>
              <a:ext uri="{FF2B5EF4-FFF2-40B4-BE49-F238E27FC236}">
                <a16:creationId xmlns:a16="http://schemas.microsoft.com/office/drawing/2014/main" xmlns="" id="{5043E3B2-B1E1-42CB-BF56-EEACB7071DD3}"/>
              </a:ext>
            </a:extLst>
          </p:cNvPr>
          <p:cNvSpPr txBox="1"/>
          <p:nvPr/>
        </p:nvSpPr>
        <p:spPr>
          <a:xfrm>
            <a:off x="481122" y="6479634"/>
            <a:ext cx="11710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xmlns="" id="{053D0694-84ED-41E3-B9E2-59912B7245D9}"/>
              </a:ext>
            </a:extLst>
          </p:cNvPr>
          <p:cNvGrpSpPr/>
          <p:nvPr/>
        </p:nvGrpSpPr>
        <p:grpSpPr>
          <a:xfrm>
            <a:off x="5256481" y="3085045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xmlns="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xmlns="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xmlns="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xmlns="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xmlns="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xmlns="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xmlns="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xmlns="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xmlns="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xmlns="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xmlns="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xmlns="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xmlns="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xmlns="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xmlns="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xmlns="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xmlns="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xmlns="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xmlns="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xmlns="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xmlns="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xmlns="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xmlns="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xmlns="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xmlns="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xmlns="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xmlns="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xmlns="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xmlns="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xmlns="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xmlns="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xmlns="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xmlns="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xmlns="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xmlns="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xmlns="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xmlns="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xmlns="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xmlns="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xmlns="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xmlns="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xmlns="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xmlns="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xmlns="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xmlns="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xmlns="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xmlns="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xmlns="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xmlns="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xmlns="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xmlns="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xmlns="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xmlns="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xmlns="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xmlns="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xmlns="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xmlns="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xmlns="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xmlns="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xmlns="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xmlns="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xmlns="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xmlns="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xmlns="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xmlns="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xmlns="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xmlns="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xmlns="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xmlns="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xmlns="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xmlns="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xmlns="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xmlns="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xmlns="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xmlns="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xmlns="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xmlns="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xmlns="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xmlns="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xmlns="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xmlns="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xmlns="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xmlns="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xmlns="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xmlns="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04435" y="1066915"/>
            <a:ext cx="73831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accent5">
                    <a:lumMod val="75000"/>
                  </a:schemeClr>
                </a:solidFill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accent5">
                    <a:lumMod val="75000"/>
                  </a:schemeClr>
                </a:solidFill>
              </a:rPr>
              <a:t>ĐẾN VỚI TIẾT HỌC HÔM NAY</a:t>
            </a:r>
            <a:endParaRPr lang="en-US" sz="40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83" y="0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smtClean="0"/>
              <a:t>BÀI TẬP NHANH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101970" y="713548"/>
            <a:ext cx="104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Quan sát 2 văn bản bên dưới và cho biết hướng trang của từng văn bản?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2" y="1435182"/>
            <a:ext cx="4187434" cy="4500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82" y="1435182"/>
            <a:ext cx="5334000" cy="37528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10775" y="6133044"/>
            <a:ext cx="23915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TRANG ĐỨNG</a:t>
            </a:r>
            <a:endParaRPr lang="en-US" sz="2000" b="1"/>
          </a:p>
        </p:txBody>
      </p:sp>
      <p:sp>
        <p:nvSpPr>
          <p:cNvPr id="7" name="Rounded Rectangle 6"/>
          <p:cNvSpPr/>
          <p:nvPr/>
        </p:nvSpPr>
        <p:spPr>
          <a:xfrm>
            <a:off x="7126228" y="5321586"/>
            <a:ext cx="23915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TRANG NGANG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604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1" smtClean="0"/>
              <a:t>BÀI TẬP NHANH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99292" y="1232320"/>
            <a:ext cx="68111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 thực hành trên máy tính của mình và tìm ra thao tác định dạng trang văn bản: lề trang (lề trên, lề dưới, lề trái, lề phải), hướng giấy (nằm ngang, đứng), chọn loại giấy.</a:t>
            </a:r>
            <a:endParaRPr lang="en-US" sz="22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21877" y="3175974"/>
            <a:ext cx="384517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Lề trên (Top):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Lề dưới (Bottom): 2cm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Lề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trái (Left): 3 cm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Lề phải (right): 1.5 cm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Hướng giấy: đứng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Loại giấy: A4</a:t>
            </a:r>
            <a:endPara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170" y="1232320"/>
            <a:ext cx="4870829" cy="56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6" y="7789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smtClean="0">
                <a:solidFill>
                  <a:srgbClr val="002060"/>
                </a:solidFill>
              </a:rPr>
              <a:t>2. Định </a:t>
            </a:r>
            <a:r>
              <a:rPr lang="en-US" sz="3200" b="1">
                <a:solidFill>
                  <a:srgbClr val="002060"/>
                </a:solidFill>
              </a:rPr>
              <a:t>dạng văn bản in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832" y="696631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 smtClean="0">
                <a:solidFill>
                  <a:srgbClr val="002060"/>
                </a:solidFill>
              </a:rPr>
              <a:t>c. In văn bản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79" y="1758966"/>
            <a:ext cx="8576236" cy="5099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832" y="1158801"/>
            <a:ext cx="7989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Khi soạn xong văn bản, ta có thể in bằng cách trong thẻ </a:t>
            </a:r>
            <a:r>
              <a:rPr lang="en-US" sz="2000" b="1" smtClean="0">
                <a:solidFill>
                  <a:srgbClr val="002060"/>
                </a:solidFill>
              </a:rPr>
              <a:t>File -&gt; Print</a:t>
            </a:r>
            <a:endParaRPr lang="en-US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488" y="25744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smtClean="0">
                <a:solidFill>
                  <a:srgbClr val="002060"/>
                </a:solidFill>
              </a:rPr>
              <a:t>3. Thực hành – Định dạng văn bản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3517B2AD-55F3-4A76-AF00-2C4C5396E198}"/>
              </a:ext>
            </a:extLst>
          </p:cNvPr>
          <p:cNvSpPr/>
          <p:nvPr/>
        </p:nvSpPr>
        <p:spPr>
          <a:xfrm>
            <a:off x="7483211" y="4492769"/>
            <a:ext cx="4497940" cy="507505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3541"/>
              <a:gd name="connsiteY0" fmla="*/ 6444564 h 6444564"/>
              <a:gd name="connsiteX1" fmla="*/ 5883541 w 5883541"/>
              <a:gd name="connsiteY1" fmla="*/ 0 h 6444564"/>
              <a:gd name="connsiteX0" fmla="*/ 0 w 5883541"/>
              <a:gd name="connsiteY0" fmla="*/ 6444564 h 6444564"/>
              <a:gd name="connsiteX1" fmla="*/ 5883541 w 5883541"/>
              <a:gd name="connsiteY1" fmla="*/ 0 h 644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3541" h="6444564">
                <a:moveTo>
                  <a:pt x="0" y="6444564"/>
                </a:moveTo>
                <a:cubicBezTo>
                  <a:pt x="2341507" y="2229928"/>
                  <a:pt x="4352951" y="3601206"/>
                  <a:pt x="5883541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2700" smtClean="0"/>
              <a:t> </a:t>
            </a:r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458188D9-64E3-4ACD-A8C3-C2CD9C9AFF4F}"/>
              </a:ext>
            </a:extLst>
          </p:cNvPr>
          <p:cNvSpPr/>
          <p:nvPr/>
        </p:nvSpPr>
        <p:spPr>
          <a:xfrm rot="1371778">
            <a:off x="11754965" y="4018100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smtClean="0"/>
              <a:t>         </a:t>
            </a:r>
            <a:endParaRPr lang="ko-KR" altLang="en-US" sz="2700" dirty="0"/>
          </a:p>
        </p:txBody>
      </p:sp>
      <p:sp>
        <p:nvSpPr>
          <p:cNvPr id="37" name="Rectangle 36"/>
          <p:cNvSpPr/>
          <p:nvPr/>
        </p:nvSpPr>
        <p:spPr>
          <a:xfrm>
            <a:off x="293076" y="486808"/>
            <a:ext cx="731718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 hành:</a:t>
            </a:r>
            <a:endParaRPr lang="vi-VN" altLang="vi-VN" sz="240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vi-VN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Gõ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 dung văn bản như hình trên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vi-VN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Chèn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 ảnh vào văn bản bằng: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altLang="vi-VN" sz="2000" b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Insert/ </a:t>
            </a:r>
            <a:r>
              <a:rPr lang="en-US" altLang="vi-VN" sz="20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để mở hộp thoại </a:t>
            </a:r>
            <a:r>
              <a:rPr lang="en-US" altLang="vi-VN" sz="20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Insert Picture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chèn ảnh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vi-VN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hiện định dạng: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800100" lvl="1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vi-VN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Căn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lề đoạn văn bản: Tiêu đề, hình ảnh căn lề giữa, phần văn bản còn lại căn thẳng 2 lề.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800100" lvl="1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vi-VN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hướng trang đứng, đặt lề trang như sau: lề trên: 2 cm, lề dưới: 2 cm, lề phải 1.5 cm, lề trái 3.5 cm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vi-VN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tệp với tên: </a:t>
            </a:r>
            <a:r>
              <a:rPr lang="en-US" altLang="vi-VN" sz="20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camnghiveban.docx</a:t>
            </a:r>
            <a:endParaRPr lang="en-US" altLang="vi-VN" sz="2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58" y="1008131"/>
            <a:ext cx="4581742" cy="56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912" y="24572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600" b="1" u="sng" smtClean="0">
                <a:solidFill>
                  <a:srgbClr val="002060"/>
                </a:solidFill>
              </a:rPr>
              <a:t>LUYỆN TẬP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237CEB4-0394-447C-A5AE-58C69F24CEB1}"/>
              </a:ext>
            </a:extLst>
          </p:cNvPr>
          <p:cNvSpPr/>
          <p:nvPr/>
        </p:nvSpPr>
        <p:spPr>
          <a:xfrm>
            <a:off x="119139" y="3873348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B1438B-F4DA-427D-BBFE-71F8BCE23599}"/>
              </a:ext>
            </a:extLst>
          </p:cNvPr>
          <p:cNvGrpSpPr/>
          <p:nvPr/>
        </p:nvGrpSpPr>
        <p:grpSpPr>
          <a:xfrm>
            <a:off x="297474" y="4051482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xmlns="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xmlns="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xmlns="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xmlns="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xmlns="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4917E6F-E7C3-4C20-B6C4-A97746575DDC}"/>
              </a:ext>
            </a:extLst>
          </p:cNvPr>
          <p:cNvSpPr/>
          <p:nvPr/>
        </p:nvSpPr>
        <p:spPr>
          <a:xfrm>
            <a:off x="1029124" y="3804819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ED291FC-2949-42BF-9D15-A0D19312B765}"/>
              </a:ext>
            </a:extLst>
          </p:cNvPr>
          <p:cNvSpPr/>
          <p:nvPr/>
        </p:nvSpPr>
        <p:spPr>
          <a:xfrm>
            <a:off x="1998986" y="477242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950F9D1-149F-4C76-82AE-A4650FDFA9B1}"/>
              </a:ext>
            </a:extLst>
          </p:cNvPr>
          <p:cNvSpPr/>
          <p:nvPr/>
        </p:nvSpPr>
        <p:spPr>
          <a:xfrm>
            <a:off x="55741" y="477242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C9CA3ED-31A1-442B-8D6C-CF888084CDD0}"/>
              </a:ext>
            </a:extLst>
          </p:cNvPr>
          <p:cNvSpPr/>
          <p:nvPr/>
        </p:nvSpPr>
        <p:spPr>
          <a:xfrm>
            <a:off x="1772549" y="412604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872221A-2E21-47F2-BFA1-96D6A45C2DBC}"/>
              </a:ext>
            </a:extLst>
          </p:cNvPr>
          <p:cNvSpPr/>
          <p:nvPr/>
        </p:nvSpPr>
        <p:spPr>
          <a:xfrm>
            <a:off x="302004" y="412604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xmlns="" id="{853DBC4C-D801-471D-8976-09A78AAE7650}"/>
              </a:ext>
            </a:extLst>
          </p:cNvPr>
          <p:cNvSpPr/>
          <p:nvPr/>
        </p:nvSpPr>
        <p:spPr>
          <a:xfrm flipH="1">
            <a:off x="-419837" y="3630266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xmlns="" id="{25A99915-E98C-4893-99AF-045EEBA79713}"/>
              </a:ext>
            </a:extLst>
          </p:cNvPr>
          <p:cNvSpPr/>
          <p:nvPr/>
        </p:nvSpPr>
        <p:spPr>
          <a:xfrm>
            <a:off x="-761298" y="4692669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74CFFBA4-0EC0-42D2-9FB1-035378EF9B93}"/>
              </a:ext>
            </a:extLst>
          </p:cNvPr>
          <p:cNvSpPr/>
          <p:nvPr/>
        </p:nvSpPr>
        <p:spPr>
          <a:xfrm>
            <a:off x="2648237" y="4671401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xmlns="" id="{406A3BEF-289D-4B7D-BA8F-5BE6DABEFF57}"/>
              </a:ext>
            </a:extLst>
          </p:cNvPr>
          <p:cNvSpPr/>
          <p:nvPr/>
        </p:nvSpPr>
        <p:spPr>
          <a:xfrm>
            <a:off x="1011200" y="3085248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BC9A4013-0ACE-4196-A696-1F55BA971F06}"/>
              </a:ext>
            </a:extLst>
          </p:cNvPr>
          <p:cNvSpPr/>
          <p:nvPr/>
        </p:nvSpPr>
        <p:spPr>
          <a:xfrm>
            <a:off x="2281617" y="3646374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44"/>
          <p:cNvSpPr/>
          <p:nvPr/>
        </p:nvSpPr>
        <p:spPr>
          <a:xfrm>
            <a:off x="1222522" y="1034981"/>
            <a:ext cx="95710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/>
              <a:t>Câu 1.</a:t>
            </a:r>
            <a:r>
              <a:rPr lang="nl-NL" sz="2800"/>
              <a:t> Chọn hướng trang phù hợp cho các văn bản: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nl-NL" sz="2400" smtClean="0"/>
              <a:t>a. Đơn </a:t>
            </a:r>
            <a:r>
              <a:rPr lang="nl-NL" sz="2400"/>
              <a:t>xin </a:t>
            </a:r>
            <a:r>
              <a:rPr lang="nl-NL" sz="2400"/>
              <a:t>nghỉ </a:t>
            </a:r>
            <a:r>
              <a:rPr lang="nl-NL" sz="2400" smtClean="0"/>
              <a:t>học</a:t>
            </a:r>
          </a:p>
          <a:p>
            <a:pPr>
              <a:lnSpc>
                <a:spcPct val="150000"/>
              </a:lnSpc>
            </a:pPr>
            <a:r>
              <a:rPr lang="nl-NL" sz="2400" smtClean="0"/>
              <a:t>b</a:t>
            </a:r>
            <a:r>
              <a:rPr lang="nl-NL" sz="2400"/>
              <a:t>. Báo cáo tổng kết năm học </a:t>
            </a:r>
            <a:r>
              <a:rPr lang="nl-NL" sz="2400"/>
              <a:t>của </a:t>
            </a:r>
            <a:r>
              <a:rPr lang="nl-NL" sz="2400" smtClean="0"/>
              <a:t>lớp:</a:t>
            </a:r>
          </a:p>
          <a:p>
            <a:pPr>
              <a:lnSpc>
                <a:spcPct val="150000"/>
              </a:lnSpc>
            </a:pPr>
            <a:r>
              <a:rPr lang="nl-NL" sz="2400" smtClean="0"/>
              <a:t>c</a:t>
            </a:r>
            <a:r>
              <a:rPr lang="nl-NL" sz="2400"/>
              <a:t>. Sổ lưu niệm của lớp</a:t>
            </a:r>
            <a:r>
              <a:rPr lang="nl-NL" sz="2400"/>
              <a:t>: </a:t>
            </a:r>
            <a:endParaRPr lang="nl-NL" sz="2400" smtClean="0"/>
          </a:p>
          <a:p>
            <a:pPr>
              <a:lnSpc>
                <a:spcPct val="150000"/>
              </a:lnSpc>
            </a:pPr>
            <a:r>
              <a:rPr lang="nl-NL" sz="2400" smtClean="0"/>
              <a:t>d</a:t>
            </a:r>
            <a:r>
              <a:rPr lang="nl-NL" sz="2400"/>
              <a:t>. Sách ảnh chứa ảnh phong </a:t>
            </a:r>
            <a:r>
              <a:rPr lang="nl-NL" sz="2400"/>
              <a:t>cảnh</a:t>
            </a:r>
            <a:r>
              <a:rPr lang="nl-NL" sz="2400" smtClean="0"/>
              <a:t>:</a:t>
            </a: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3949009" y="1681665"/>
            <a:ext cx="306846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smtClean="0">
                <a:solidFill>
                  <a:srgbClr val="FF0000"/>
                </a:solidFill>
              </a:rPr>
              <a:t>-&gt; hướng </a:t>
            </a:r>
            <a:r>
              <a:rPr lang="nl-NL" sz="2400">
                <a:solidFill>
                  <a:srgbClr val="FF0000"/>
                </a:solidFill>
              </a:rPr>
              <a:t>trang đứng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52242" y="2223383"/>
            <a:ext cx="421621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smtClean="0">
                <a:solidFill>
                  <a:srgbClr val="FF0000"/>
                </a:solidFill>
              </a:rPr>
              <a:t>-&gt; hướng </a:t>
            </a:r>
            <a:r>
              <a:rPr lang="nl-NL" sz="2400">
                <a:solidFill>
                  <a:srgbClr val="FF0000"/>
                </a:solidFill>
              </a:rPr>
              <a:t>trang </a:t>
            </a:r>
            <a:r>
              <a:rPr lang="nl-NL" sz="2400" smtClean="0">
                <a:solidFill>
                  <a:srgbClr val="FF0000"/>
                </a:solidFill>
              </a:rPr>
              <a:t>đứng (ngang)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73829" y="2801233"/>
            <a:ext cx="306846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smtClean="0">
                <a:solidFill>
                  <a:srgbClr val="FF0000"/>
                </a:solidFill>
              </a:rPr>
              <a:t>-&gt; hướng </a:t>
            </a:r>
            <a:r>
              <a:rPr lang="nl-NL" sz="2400">
                <a:solidFill>
                  <a:srgbClr val="FF0000"/>
                </a:solidFill>
              </a:rPr>
              <a:t>trang đứng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08064" y="3297355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smtClean="0">
                <a:solidFill>
                  <a:srgbClr val="FF0000"/>
                </a:solidFill>
              </a:rPr>
              <a:t>-&gt; hướng </a:t>
            </a:r>
            <a:r>
              <a:rPr lang="nl-NL" sz="2400">
                <a:solidFill>
                  <a:srgbClr val="FF0000"/>
                </a:solidFill>
              </a:rPr>
              <a:t>trang </a:t>
            </a:r>
            <a:r>
              <a:rPr lang="nl-NL" sz="2400" smtClean="0">
                <a:solidFill>
                  <a:srgbClr val="FF0000"/>
                </a:solidFill>
              </a:rPr>
              <a:t>ngang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83" y="421571"/>
            <a:ext cx="11573197" cy="7242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800" b="1"/>
              <a:t>Câu 2: </a:t>
            </a:r>
            <a:r>
              <a:rPr lang="vi-VN" sz="2800"/>
              <a:t>Em chọn loại căn lề nào khi trình bày nội dung bài thơ lục bát trên phần mềm soạn thảo văn bản? Vì sao?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802E4E-3D7A-4319-837B-29EB2426C3A2}"/>
              </a:ext>
            </a:extLst>
          </p:cNvPr>
          <p:cNvSpPr/>
          <p:nvPr/>
        </p:nvSpPr>
        <p:spPr>
          <a:xfrm>
            <a:off x="-2" y="6622772"/>
            <a:ext cx="12192002" cy="982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2BABA5-5A8E-4C77-BA0C-01177CDBA397}"/>
              </a:ext>
            </a:extLst>
          </p:cNvPr>
          <p:cNvSpPr/>
          <p:nvPr/>
        </p:nvSpPr>
        <p:spPr>
          <a:xfrm>
            <a:off x="-2" y="1547446"/>
            <a:ext cx="12192002" cy="4958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225915" y="2129942"/>
            <a:ext cx="61631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FFFF00"/>
                </a:solidFill>
              </a:rPr>
              <a:t>Khi trình bày nội dung bài thơ lục bát trên phần mềm soạn thảo</a:t>
            </a:r>
            <a:r>
              <a:rPr lang="vi-VN" sz="2800">
                <a:solidFill>
                  <a:srgbClr val="FFFF00"/>
                </a:solidFill>
              </a:rPr>
              <a:t>, </a:t>
            </a:r>
            <a:r>
              <a:rPr lang="en-US" sz="2800" smtClean="0">
                <a:solidFill>
                  <a:srgbClr val="FFFF00"/>
                </a:solidFill>
              </a:rPr>
              <a:t>ta</a:t>
            </a:r>
            <a:r>
              <a:rPr lang="vi-VN" sz="2800" smtClean="0">
                <a:solidFill>
                  <a:srgbClr val="FFFF00"/>
                </a:solidFill>
              </a:rPr>
              <a:t> </a:t>
            </a:r>
            <a:r>
              <a:rPr lang="vi-VN" sz="2800">
                <a:solidFill>
                  <a:srgbClr val="FFFF00"/>
                </a:solidFill>
              </a:rPr>
              <a:t>chọn loại căn lề giữa, vì hình thức của thơ sẽ dễ nhìn và đẹp mắt hơn.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1" y="1535183"/>
            <a:ext cx="4290647" cy="49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498" y="562247"/>
            <a:ext cx="10556238" cy="7242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Câu </a:t>
            </a:r>
            <a:r>
              <a:rPr lang="en-US" sz="2800" b="1" smtClean="0">
                <a:solidFill>
                  <a:srgbClr val="002060"/>
                </a:solidFill>
              </a:rPr>
              <a:t>3</a:t>
            </a:r>
            <a:r>
              <a:rPr lang="en-US" sz="2800" smtClean="0">
                <a:solidFill>
                  <a:srgbClr val="002060"/>
                </a:solidFill>
              </a:rPr>
              <a:t>: </a:t>
            </a:r>
            <a:r>
              <a:rPr lang="vi-VN" sz="2800">
                <a:solidFill>
                  <a:srgbClr val="002060"/>
                </a:solidFill>
              </a:rPr>
              <a:t>Thao tác nào không phải là thao tác định dạng văn bản?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="" xmlns:a16="http://schemas.microsoft.com/office/drawing/2014/main" id="{4EB04153-BFFF-40B8-A62F-0FC810C0A41C}"/>
              </a:ext>
            </a:extLst>
          </p:cNvPr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="" xmlns:a16="http://schemas.microsoft.com/office/drawing/2014/main" id="{8EEA893D-9FA3-4F0F-873C-5CDD4578DB46}"/>
              </a:ext>
            </a:extLst>
          </p:cNvPr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="" xmlns:a16="http://schemas.microsoft.com/office/drawing/2014/main" id="{0CEF0CC7-A763-4F5B-8BE7-B258A3B70E68}"/>
              </a:ext>
            </a:extLst>
          </p:cNvPr>
          <p:cNvSpPr/>
          <p:nvPr/>
        </p:nvSpPr>
        <p:spPr>
          <a:xfrm>
            <a:off x="8934463" y="32214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="" xmlns:a16="http://schemas.microsoft.com/office/drawing/2014/main" id="{46A1277E-6F06-4E45-90F1-351383BAF756}"/>
              </a:ext>
            </a:extLst>
          </p:cNvPr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609600" y="1641230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609600" y="2712694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609600" y="3794374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609600" y="4853352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0470" y="20425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0470" y="30211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B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0470" y="411701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C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0470" y="5254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D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016370" y="1899138"/>
            <a:ext cx="6714752" cy="8135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16399" y="2042580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2060"/>
                </a:solidFill>
              </a:rPr>
              <a:t>Thay đổi kiểu chữ thành chữ nghiêng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016369" y="2967151"/>
            <a:ext cx="6714752" cy="7435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33600" y="2958827"/>
            <a:ext cx="87571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Chọn chữ màu xanh.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074984" y="4068951"/>
            <a:ext cx="6656135" cy="8135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rgbClr val="002060"/>
                </a:solidFill>
              </a:rPr>
              <a:t>Căn giữa đoạn văn bản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16368" y="5254701"/>
            <a:ext cx="6714752" cy="78268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2060"/>
                </a:solidFill>
              </a:rPr>
              <a:t>Thêm hình ảnh vào văn bản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 animBg="1"/>
      <p:bldP spid="35" grpId="0" animBg="1"/>
      <p:bldP spid="36" grpId="0" animBg="1"/>
      <p:bldP spid="37" grpId="0" animBg="1"/>
      <p:bldP spid="37" grpId="1" animBg="1"/>
      <p:bldP spid="38" grpId="0"/>
      <p:bldP spid="39" grpId="0"/>
      <p:bldP spid="40" grpId="0"/>
      <p:bldP spid="41" grpId="0"/>
      <p:bldP spid="41" grpId="1"/>
      <p:bldP spid="44" grpId="0" animBg="1"/>
      <p:bldP spid="45" grpId="0"/>
      <p:bldP spid="46" grpId="0" animBg="1"/>
      <p:bldP spid="47" grpId="0"/>
      <p:bldP spid="48" grpId="0" animBg="1"/>
      <p:bldP spid="49" grpId="0" animBg="1"/>
      <p:bldP spid="4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498" y="562247"/>
            <a:ext cx="10556238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Câu </a:t>
            </a:r>
            <a:r>
              <a:rPr lang="en-US" sz="2800" b="1" smtClean="0">
                <a:solidFill>
                  <a:srgbClr val="002060"/>
                </a:solidFill>
              </a:rPr>
              <a:t>4</a:t>
            </a:r>
            <a:r>
              <a:rPr lang="en-US" sz="2800" smtClean="0">
                <a:solidFill>
                  <a:srgbClr val="002060"/>
                </a:solidFill>
              </a:rPr>
              <a:t>: </a:t>
            </a:r>
            <a:r>
              <a:rPr lang="vi-VN" sz="2800">
                <a:solidFill>
                  <a:srgbClr val="002060"/>
                </a:solidFill>
              </a:rPr>
              <a:t>Việc phải làm đầu tiên khi muốn thiết lập định dạng cho một đoạn văn bản là: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="" xmlns:a16="http://schemas.microsoft.com/office/drawing/2014/main" id="{4EB04153-BFFF-40B8-A62F-0FC810C0A41C}"/>
              </a:ext>
            </a:extLst>
          </p:cNvPr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="" xmlns:a16="http://schemas.microsoft.com/office/drawing/2014/main" id="{8EEA893D-9FA3-4F0F-873C-5CDD4578DB46}"/>
              </a:ext>
            </a:extLst>
          </p:cNvPr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="" xmlns:a16="http://schemas.microsoft.com/office/drawing/2014/main" id="{0CEF0CC7-A763-4F5B-8BE7-B258A3B70E68}"/>
              </a:ext>
            </a:extLst>
          </p:cNvPr>
          <p:cNvSpPr/>
          <p:nvPr/>
        </p:nvSpPr>
        <p:spPr>
          <a:xfrm>
            <a:off x="8934463" y="32214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="" xmlns:a16="http://schemas.microsoft.com/office/drawing/2014/main" id="{46A1277E-6F06-4E45-90F1-351383BAF756}"/>
              </a:ext>
            </a:extLst>
          </p:cNvPr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609600" y="1641230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609600" y="2712694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609600" y="3794374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609600" y="4853352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0470" y="20425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0470" y="30211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B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0470" y="411701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C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0470" y="5254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D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016370" y="1899138"/>
            <a:ext cx="8346830" cy="8135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33600" y="2045345"/>
            <a:ext cx="6125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Vào thẻ Home, chọn nhóm lệnh Paragraph.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016368" y="2967151"/>
            <a:ext cx="8346831" cy="7435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74984" y="3050019"/>
            <a:ext cx="87571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2060"/>
                </a:solidFill>
              </a:rPr>
              <a:t>Cần phải chọn toàn bộ đoạn văn bản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074984" y="4068951"/>
            <a:ext cx="8288216" cy="8135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rgbClr val="002060"/>
                </a:solidFill>
              </a:rPr>
              <a:t>Đưa con trỏ soạn thảo vào vị tri bất kì trong đoạn văn bản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16368" y="5254701"/>
            <a:ext cx="8346832" cy="78268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Nhấn phím Enter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 animBg="1"/>
      <p:bldP spid="35" grpId="0" animBg="1"/>
      <p:bldP spid="36" grpId="0" animBg="1"/>
      <p:bldP spid="36" grpId="1" animBg="1"/>
      <p:bldP spid="37" grpId="0" animBg="1"/>
      <p:bldP spid="44" grpId="0" animBg="1"/>
      <p:bldP spid="45" grpId="0"/>
      <p:bldP spid="46" grpId="0" animBg="1"/>
      <p:bldP spid="47" grpId="0"/>
      <p:bldP spid="48" grpId="0" animBg="1"/>
      <p:bldP spid="48" grpId="1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498" y="562247"/>
            <a:ext cx="10556238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Câu </a:t>
            </a:r>
            <a:r>
              <a:rPr lang="en-US" sz="2800" b="1" smtClean="0">
                <a:solidFill>
                  <a:srgbClr val="002060"/>
                </a:solidFill>
              </a:rPr>
              <a:t>4</a:t>
            </a:r>
            <a:r>
              <a:rPr lang="en-US" sz="2800" smtClean="0">
                <a:solidFill>
                  <a:srgbClr val="002060"/>
                </a:solidFill>
              </a:rPr>
              <a:t>: </a:t>
            </a:r>
            <a:r>
              <a:rPr lang="vi-VN" sz="2800">
                <a:solidFill>
                  <a:srgbClr val="002060"/>
                </a:solidFill>
              </a:rPr>
              <a:t>Ghép tác dụng của lệnh ở cột bên trái với môi nút lệnh tương ứng ở cột bên phải cho phù hợp.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35" y="1788906"/>
            <a:ext cx="9120595" cy="365060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90646" y="2391508"/>
            <a:ext cx="2414954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72708" y="3270739"/>
            <a:ext cx="2332892" cy="9847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90646" y="4149969"/>
            <a:ext cx="2414954" cy="92612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079631" y="3364523"/>
            <a:ext cx="2625969" cy="161192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AFFFA6-C02D-4690-989C-0527F472D4EB}"/>
              </a:ext>
            </a:extLst>
          </p:cNvPr>
          <p:cNvSpPr txBox="1"/>
          <p:nvPr/>
        </p:nvSpPr>
        <p:spPr>
          <a:xfrm>
            <a:off x="7957039" y="193602"/>
            <a:ext cx="337917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VẬN DỤNG</a:t>
            </a:r>
            <a:endParaRPr lang="en-US" altLang="ko-KR" sz="4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146"/>
            <a:ext cx="6224954" cy="6057030"/>
          </a:xfrm>
        </p:spPr>
      </p:pic>
      <p:sp>
        <p:nvSpPr>
          <p:cNvPr id="2" name="Rectangle 1"/>
          <p:cNvSpPr/>
          <p:nvPr/>
        </p:nvSpPr>
        <p:spPr>
          <a:xfrm>
            <a:off x="6682153" y="977505"/>
            <a:ext cx="53574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smtClean="0"/>
              <a:t>Về nhà</a:t>
            </a:r>
            <a:r>
              <a:rPr lang="nl-NL" sz="2400" smtClean="0"/>
              <a:t>: Các </a:t>
            </a:r>
            <a:r>
              <a:rPr lang="nl-NL" sz="2400"/>
              <a:t>em hãy thực hiện các công việc sau: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nl-NL" sz="2400" i="1"/>
              <a:t>a. Soạn thảo thêm nội dung cho cuốn sổ lưu niệm</a:t>
            </a:r>
            <a:endParaRPr lang="en-US" sz="2400" i="1"/>
          </a:p>
          <a:p>
            <a:pPr>
              <a:lnSpc>
                <a:spcPct val="150000"/>
              </a:lnSpc>
            </a:pPr>
            <a:r>
              <a:rPr lang="nl-NL" sz="2400" i="1"/>
              <a:t>b. Chèn thêm hình ảnh minh họa</a:t>
            </a:r>
            <a:endParaRPr lang="en-US" sz="2400" i="1"/>
          </a:p>
          <a:p>
            <a:pPr>
              <a:lnSpc>
                <a:spcPct val="150000"/>
              </a:lnSpc>
            </a:pPr>
            <a:r>
              <a:rPr lang="nl-NL" sz="2400" i="1"/>
              <a:t>c. Căn lề và định dạng trang để có được bố cục hợp lí và đẹp</a:t>
            </a:r>
            <a:endParaRPr lang="en-US" sz="2400" i="1"/>
          </a:p>
          <a:p>
            <a:pPr>
              <a:lnSpc>
                <a:spcPct val="150000"/>
              </a:lnSpc>
            </a:pPr>
            <a:r>
              <a:rPr lang="nl-NL" sz="2400" i="1"/>
              <a:t>d. Lưu lại tệp để dùng cho việc tạo cuốn sổ lưu niệm của lớp.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26161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A2245E-D65D-4E72-9270-065B6538264E}"/>
              </a:ext>
            </a:extLst>
          </p:cNvPr>
          <p:cNvGrpSpPr/>
          <p:nvPr/>
        </p:nvGrpSpPr>
        <p:grpSpPr>
          <a:xfrm>
            <a:off x="0" y="1090246"/>
            <a:ext cx="12192001" cy="576775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443046" y="187569"/>
            <a:ext cx="3305908" cy="703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462" y="1649677"/>
            <a:ext cx="117230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/>
              <a:t>Ba bạn An, Minh và Khoa đã bàn về nội dung cuốn sổ lưu niệm của lớp. </a:t>
            </a:r>
            <a:r>
              <a:rPr lang="vi-VN" sz="2200"/>
              <a:t>Nhưng </a:t>
            </a:r>
            <a:r>
              <a:rPr lang="vi-VN" sz="2200" smtClean="0"/>
              <a:t>còn</a:t>
            </a:r>
            <a:r>
              <a:rPr lang="en-US" sz="2200" smtClean="0"/>
              <a:t> </a:t>
            </a:r>
            <a:r>
              <a:rPr lang="vi-VN" sz="2200" smtClean="0"/>
              <a:t>một </a:t>
            </a:r>
            <a:r>
              <a:rPr lang="vi-VN" sz="2200"/>
              <a:t>câu hỏi phải trả lời là dùng công cụ gì để làm cuốn sổ </a:t>
            </a:r>
            <a:r>
              <a:rPr lang="vi-VN" sz="2200"/>
              <a:t>này</a:t>
            </a:r>
            <a:r>
              <a:rPr lang="vi-VN" sz="2200" smtClean="0"/>
              <a:t>.</a:t>
            </a:r>
            <a:endParaRPr lang="vi-VN" sz="2200"/>
          </a:p>
          <a:p>
            <a:pPr>
              <a:lnSpc>
                <a:spcPct val="150000"/>
              </a:lnSpc>
            </a:pPr>
            <a:r>
              <a:rPr lang="vi-VN" sz="2200" b="1"/>
              <a:t>An: </a:t>
            </a:r>
            <a:r>
              <a:rPr lang="vi-VN" sz="2200"/>
              <a:t>Nội dung cuốn số gồm những bài viết cảm nghĩ, ảnh chụp, danh sách các </a:t>
            </a:r>
            <a:r>
              <a:rPr lang="vi-VN" sz="2200"/>
              <a:t>bạn </a:t>
            </a:r>
            <a:r>
              <a:rPr lang="vi-VN" sz="2200" smtClean="0"/>
              <a:t>trong</a:t>
            </a:r>
            <a:r>
              <a:rPr lang="en-US" sz="2200" smtClean="0"/>
              <a:t> </a:t>
            </a:r>
            <a:r>
              <a:rPr lang="vi-VN" sz="2200" smtClean="0"/>
              <a:t>lớp</a:t>
            </a:r>
            <a:r>
              <a:rPr lang="vi-VN" sz="2200"/>
              <a:t>,... Tớ nghĩ mình mua một cuốn số để viết và dán ảnh vào </a:t>
            </a:r>
            <a:r>
              <a:rPr lang="vi-VN" sz="2200"/>
              <a:t>đó</a:t>
            </a:r>
            <a:r>
              <a:rPr lang="vi-VN" sz="2200" smtClean="0"/>
              <a:t>.</a:t>
            </a:r>
            <a:endParaRPr lang="vi-VN" sz="2200"/>
          </a:p>
          <a:p>
            <a:pPr>
              <a:lnSpc>
                <a:spcPct val="150000"/>
              </a:lnSpc>
            </a:pPr>
            <a:r>
              <a:rPr lang="vi-VN" sz="2200" b="1"/>
              <a:t>Minh: </a:t>
            </a:r>
            <a:r>
              <a:rPr lang="vi-VN" sz="2200"/>
              <a:t>Thử cân nhắc làm trên máy tính xem sao. Những năm ở Tiểu học, chúng mình </a:t>
            </a:r>
            <a:r>
              <a:rPr lang="vi-VN" sz="2200"/>
              <a:t>đã </a:t>
            </a:r>
            <a:r>
              <a:rPr lang="vi-VN" sz="2200" smtClean="0"/>
              <a:t>học</a:t>
            </a:r>
            <a:r>
              <a:rPr lang="en-US" sz="2200" smtClean="0"/>
              <a:t> </a:t>
            </a:r>
            <a:r>
              <a:rPr lang="vi-VN" sz="2200" smtClean="0"/>
              <a:t>sử </a:t>
            </a:r>
            <a:r>
              <a:rPr lang="vi-VN" sz="2200"/>
              <a:t>dụng nhiều phần mềm trên </a:t>
            </a:r>
            <a:r>
              <a:rPr lang="vi-VN" sz="2200"/>
              <a:t>máy </a:t>
            </a:r>
            <a:r>
              <a:rPr lang="vi-VN" sz="2200" smtClean="0"/>
              <a:t>t</a:t>
            </a:r>
            <a:r>
              <a:rPr lang="en-US" sz="2200" smtClean="0"/>
              <a:t>í</a:t>
            </a:r>
            <a:r>
              <a:rPr lang="vi-VN" sz="2200" smtClean="0"/>
              <a:t>nh.</a:t>
            </a:r>
            <a:endParaRPr lang="vi-VN" sz="2200"/>
          </a:p>
          <a:p>
            <a:pPr>
              <a:lnSpc>
                <a:spcPct val="150000"/>
              </a:lnSpc>
            </a:pPr>
            <a:r>
              <a:rPr lang="vi-VN" sz="2200" b="1"/>
              <a:t>Khoa: </a:t>
            </a:r>
            <a:r>
              <a:rPr lang="vi-VN" sz="2200"/>
              <a:t>Nếu làm trên máy tính, mình có thể gửi cho thầy cô và các bạn xem trước đề </a:t>
            </a:r>
            <a:r>
              <a:rPr lang="vi-VN" sz="2200"/>
              <a:t>góp </a:t>
            </a:r>
            <a:r>
              <a:rPr lang="vi-VN" sz="2200" smtClean="0"/>
              <a:t>ý,</a:t>
            </a:r>
            <a:r>
              <a:rPr lang="en-US" sz="2200" smtClean="0"/>
              <a:t> </a:t>
            </a:r>
            <a:r>
              <a:rPr lang="vi-VN" sz="2200" smtClean="0"/>
              <a:t>khi </a:t>
            </a:r>
            <a:r>
              <a:rPr lang="vi-VN" sz="2200"/>
              <a:t>cần sửa lại </a:t>
            </a:r>
            <a:r>
              <a:rPr lang="vi-VN" sz="2200"/>
              <a:t>cũng </a:t>
            </a:r>
            <a:r>
              <a:rPr lang="vi-VN" sz="2200" smtClean="0"/>
              <a:t>thuận</a:t>
            </a:r>
            <a:r>
              <a:rPr lang="en-US" sz="2200" smtClean="0"/>
              <a:t> </a:t>
            </a:r>
            <a:r>
              <a:rPr lang="vi-VN" sz="2200" smtClean="0"/>
              <a:t>tiện</a:t>
            </a:r>
            <a:r>
              <a:rPr lang="vi-VN" sz="2200"/>
              <a:t>. Hơn nữa, ngoài cuốn số lưu niệm in ra cho mỗi bạn</a:t>
            </a:r>
            <a:r>
              <a:rPr lang="vi-VN" sz="2200"/>
              <a:t>, </a:t>
            </a:r>
            <a:r>
              <a:rPr lang="vi-VN" sz="2200" smtClean="0"/>
              <a:t>mình</a:t>
            </a:r>
            <a:r>
              <a:rPr lang="en-US" sz="2200" smtClean="0"/>
              <a:t> </a:t>
            </a:r>
            <a:r>
              <a:rPr lang="vi-VN" sz="2200" smtClean="0"/>
              <a:t>vẫn </a:t>
            </a:r>
            <a:r>
              <a:rPr lang="vi-VN" sz="2200"/>
              <a:t>còn bản mềm lưu trữ để phòng khi cuốn </a:t>
            </a:r>
            <a:r>
              <a:rPr lang="vi-VN" sz="2200"/>
              <a:t>in </a:t>
            </a:r>
            <a:r>
              <a:rPr lang="vi-VN" sz="2200" smtClean="0"/>
              <a:t>bị</a:t>
            </a:r>
            <a:r>
              <a:rPr lang="en-US" sz="2200" smtClean="0"/>
              <a:t> </a:t>
            </a:r>
            <a:r>
              <a:rPr lang="vi-VN" sz="2200" smtClean="0"/>
              <a:t>hỏng </a:t>
            </a:r>
            <a:r>
              <a:rPr lang="vi-VN" sz="2200"/>
              <a:t>hoặc </a:t>
            </a:r>
            <a:r>
              <a:rPr lang="vi-VN" sz="2200" smtClean="0"/>
              <a:t>th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ấ</a:t>
            </a:r>
            <a:r>
              <a:rPr lang="vi-VN" sz="2200" smtClean="0"/>
              <a:t>t </a:t>
            </a:r>
            <a:r>
              <a:rPr lang="vi-VN" sz="2200"/>
              <a:t>lạc.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687" y="72637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HƯỚNG DẪN VỀ NHÀ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B9BC823-D88D-4669-B27A-5ACC811AD7AB}"/>
              </a:ext>
            </a:extLst>
          </p:cNvPr>
          <p:cNvSpPr/>
          <p:nvPr/>
        </p:nvSpPr>
        <p:spPr>
          <a:xfrm>
            <a:off x="0" y="1798233"/>
            <a:ext cx="12192000" cy="21010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7FFD4734-AD64-4A71-98BB-384857D85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679398"/>
              </p:ext>
            </p:extLst>
          </p:nvPr>
        </p:nvGraphicFramePr>
        <p:xfrm>
          <a:off x="2449323" y="1891434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xmlns="" id="{B1C8343E-7C18-46BA-98CB-54BD700E0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364040"/>
              </p:ext>
            </p:extLst>
          </p:nvPr>
        </p:nvGraphicFramePr>
        <p:xfrm>
          <a:off x="5036517" y="1891434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xmlns="" id="{EF110B7A-5394-411E-B756-58FB0BE58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696656"/>
              </p:ext>
            </p:extLst>
          </p:nvPr>
        </p:nvGraphicFramePr>
        <p:xfrm>
          <a:off x="7623711" y="1891434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D8726E58-F213-4B3D-9FBD-60899C26C85E}"/>
              </a:ext>
            </a:extLst>
          </p:cNvPr>
          <p:cNvSpPr/>
          <p:nvPr/>
        </p:nvSpPr>
        <p:spPr>
          <a:xfrm rot="10800000">
            <a:off x="2212005" y="3486275"/>
            <a:ext cx="2294430" cy="2351815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xmlns="" id="{8AB90FEA-7EEA-4D74-894A-420498AA164E}"/>
              </a:ext>
            </a:extLst>
          </p:cNvPr>
          <p:cNvSpPr/>
          <p:nvPr/>
        </p:nvSpPr>
        <p:spPr>
          <a:xfrm rot="10800000">
            <a:off x="4869593" y="3486275"/>
            <a:ext cx="2145638" cy="2351816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xmlns="" id="{EFF0A104-B561-435C-8040-9E7EFC9FB71A}"/>
              </a:ext>
            </a:extLst>
          </p:cNvPr>
          <p:cNvSpPr/>
          <p:nvPr/>
        </p:nvSpPr>
        <p:spPr>
          <a:xfrm rot="10800000">
            <a:off x="7408264" y="3486276"/>
            <a:ext cx="2248710" cy="2351816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xmlns="" id="{9DBDAE81-672F-45B3-8D1F-D3F9AFCCF6FF}"/>
              </a:ext>
            </a:extLst>
          </p:cNvPr>
          <p:cNvSpPr/>
          <p:nvPr/>
        </p:nvSpPr>
        <p:spPr>
          <a:xfrm>
            <a:off x="3183132" y="254792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xmlns="" id="{6B1E7E98-CAEC-4F5A-BCD5-A5D0FC0568EA}"/>
              </a:ext>
            </a:extLst>
          </p:cNvPr>
          <p:cNvSpPr/>
          <p:nvPr/>
        </p:nvSpPr>
        <p:spPr>
          <a:xfrm>
            <a:off x="5726658" y="263475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xmlns="" id="{F18121FC-15BB-42BC-9FAB-EF1D6D9BEEA0}"/>
              </a:ext>
            </a:extLst>
          </p:cNvPr>
          <p:cNvSpPr>
            <a:spLocks noChangeAspect="1"/>
          </p:cNvSpPr>
          <p:nvPr/>
        </p:nvSpPr>
        <p:spPr>
          <a:xfrm>
            <a:off x="8334619" y="257613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76231" y="4553073"/>
            <a:ext cx="2165978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Học bài, </a:t>
            </a: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xem </a:t>
            </a:r>
            <a:endParaRPr lang="en-US" altLang="en-US" sz="2000" b="1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nội </a:t>
            </a: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dung đã học</a:t>
            </a:r>
            <a:endParaRPr lang="en-US" sz="2000"/>
          </a:p>
        </p:txBody>
      </p:sp>
      <p:sp>
        <p:nvSpPr>
          <p:cNvPr id="40" name="Rectangle 39"/>
          <p:cNvSpPr/>
          <p:nvPr/>
        </p:nvSpPr>
        <p:spPr>
          <a:xfrm>
            <a:off x="4941047" y="4553073"/>
            <a:ext cx="2002728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Trả lời câu </a:t>
            </a: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hỏi </a:t>
            </a:r>
            <a:endParaRPr lang="en-US" altLang="en-US" sz="2000" b="1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SGK</a:t>
            </a: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, SBT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500123" y="4557592"/>
            <a:ext cx="20649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Xem </a:t>
            </a: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trước </a:t>
            </a:r>
            <a:endParaRPr lang="en-US" altLang="en-US" sz="2000" b="1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nội </a:t>
            </a: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dung </a:t>
            </a: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12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883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4" grpId="0">
        <p:bldAsOne/>
      </p:bldGraphic>
      <p:bldGraphic spid="5" grpId="0">
        <p:bldAsOne/>
      </p:bldGraphic>
      <p:bldGraphic spid="6" grpId="0">
        <p:bldAsOne/>
      </p:bldGraphic>
      <p:bldP spid="11" grpId="0" animBg="1"/>
      <p:bldP spid="13" grpId="0" animBg="1"/>
      <p:bldP spid="15" grpId="0" animBg="1"/>
      <p:bldP spid="36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64583F9-F3E3-43CC-9F92-6748BC572673}"/>
              </a:ext>
            </a:extLst>
          </p:cNvPr>
          <p:cNvSpPr/>
          <p:nvPr/>
        </p:nvSpPr>
        <p:spPr>
          <a:xfrm flipH="1">
            <a:off x="5972174" y="0"/>
            <a:ext cx="6219825" cy="686602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B3D95B4-B428-4AE3-91CA-0FD7DBDAFEBE}"/>
              </a:ext>
            </a:extLst>
          </p:cNvPr>
          <p:cNvSpPr txBox="1"/>
          <p:nvPr/>
        </p:nvSpPr>
        <p:spPr>
          <a:xfrm>
            <a:off x="-156240" y="297151"/>
            <a:ext cx="612841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smtClean="0">
                <a:solidFill>
                  <a:schemeClr val="accent4"/>
                </a:solidFill>
                <a:cs typeface="Arial" pitchFamily="34" charset="0"/>
              </a:rPr>
              <a:t>CẢM ƠN CÁC EM</a:t>
            </a:r>
          </a:p>
          <a:p>
            <a:pPr algn="ctr">
              <a:lnSpc>
                <a:spcPct val="150000"/>
              </a:lnSpc>
            </a:pPr>
            <a:r>
              <a:rPr lang="en-US" altLang="ko-KR" sz="4400" b="1" smtClean="0">
                <a:solidFill>
                  <a:schemeClr val="accent4"/>
                </a:solidFill>
                <a:cs typeface="Arial" pitchFamily="34" charset="0"/>
              </a:rPr>
              <a:t>ĐÃ LẮNG NGHE!</a:t>
            </a:r>
            <a:endParaRPr lang="en-US" altLang="ko-KR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42645" y="-1"/>
            <a:ext cx="10949354" cy="6866021"/>
          </a:xfrm>
        </p:spPr>
      </p:pic>
      <p:sp>
        <p:nvSpPr>
          <p:cNvPr id="30" name="Freeform 18">
            <a:extLst>
              <a:ext uri="{FF2B5EF4-FFF2-40B4-BE49-F238E27FC236}">
                <a16:creationId xmlns:a16="http://schemas.microsoft.com/office/drawing/2014/main" xmlns="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8025665" y="3559882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0E443A2A-7A49-4514-98BA-BCA02E03DD24}"/>
              </a:ext>
            </a:extLst>
          </p:cNvPr>
          <p:cNvSpPr/>
          <p:nvPr/>
        </p:nvSpPr>
        <p:spPr>
          <a:xfrm>
            <a:off x="9010973" y="4467022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599832C-437A-4D35-A5FC-012EBEC098FF}"/>
              </a:ext>
            </a:extLst>
          </p:cNvPr>
          <p:cNvSpPr/>
          <p:nvPr/>
        </p:nvSpPr>
        <p:spPr>
          <a:xfrm>
            <a:off x="9675745" y="2874013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A1E185E-525C-4BA8-865C-B9DE200FC274}"/>
              </a:ext>
            </a:extLst>
          </p:cNvPr>
          <p:cNvSpPr/>
          <p:nvPr/>
        </p:nvSpPr>
        <p:spPr>
          <a:xfrm>
            <a:off x="7785985" y="4562130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F48DE3C-AAEA-43D3-A654-B3167A298F64}"/>
              </a:ext>
            </a:extLst>
          </p:cNvPr>
          <p:cNvSpPr/>
          <p:nvPr/>
        </p:nvSpPr>
        <p:spPr>
          <a:xfrm>
            <a:off x="11581610" y="4445463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78CDE65-E65F-4C95-92BF-DE284E78A00A}"/>
              </a:ext>
            </a:extLst>
          </p:cNvPr>
          <p:cNvSpPr/>
          <p:nvPr/>
        </p:nvSpPr>
        <p:spPr>
          <a:xfrm>
            <a:off x="11144505" y="5148538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EC6CC38-D3C7-4112-A57D-140D6F3D0266}"/>
              </a:ext>
            </a:extLst>
          </p:cNvPr>
          <p:cNvSpPr/>
          <p:nvPr/>
        </p:nvSpPr>
        <p:spPr>
          <a:xfrm>
            <a:off x="10443119" y="2813247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6E83C54-D9F2-47F2-A13F-4DBE89826660}"/>
              </a:ext>
            </a:extLst>
          </p:cNvPr>
          <p:cNvSpPr/>
          <p:nvPr/>
        </p:nvSpPr>
        <p:spPr>
          <a:xfrm>
            <a:off x="7983864" y="3414841"/>
            <a:ext cx="878032" cy="7720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4926A7B-5C1A-4A9E-AE5A-9496C534FC42}"/>
              </a:ext>
            </a:extLst>
          </p:cNvPr>
          <p:cNvSpPr/>
          <p:nvPr/>
        </p:nvSpPr>
        <p:spPr>
          <a:xfrm>
            <a:off x="8111032" y="5237122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5C7BC1D-8344-4EE3-AD6A-78B7A4E412FA}"/>
              </a:ext>
            </a:extLst>
          </p:cNvPr>
          <p:cNvSpPr/>
          <p:nvPr/>
        </p:nvSpPr>
        <p:spPr>
          <a:xfrm>
            <a:off x="9976506" y="4756303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859A06AD-B7D0-46D3-9296-773EA0D906FE}"/>
              </a:ext>
            </a:extLst>
          </p:cNvPr>
          <p:cNvSpPr/>
          <p:nvPr/>
        </p:nvSpPr>
        <p:spPr>
          <a:xfrm>
            <a:off x="9830763" y="4074282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399AB51D-00FE-4A49-91AB-BEA31DB96DBB}"/>
              </a:ext>
            </a:extLst>
          </p:cNvPr>
          <p:cNvSpPr/>
          <p:nvPr/>
        </p:nvSpPr>
        <p:spPr>
          <a:xfrm>
            <a:off x="10521288" y="3077031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B754431-0A66-4F09-A1D6-5FCD1C5649EF}"/>
              </a:ext>
            </a:extLst>
          </p:cNvPr>
          <p:cNvSpPr/>
          <p:nvPr/>
        </p:nvSpPr>
        <p:spPr>
          <a:xfrm>
            <a:off x="8060468" y="3470404"/>
            <a:ext cx="711162" cy="5483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0D9C372-F9FB-4FF2-B573-EE611D2914A3}"/>
              </a:ext>
            </a:extLst>
          </p:cNvPr>
          <p:cNvSpPr/>
          <p:nvPr/>
        </p:nvSpPr>
        <p:spPr>
          <a:xfrm>
            <a:off x="8379575" y="5336118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3894878-7587-4D1E-BA9E-612A17E50C9C}"/>
              </a:ext>
            </a:extLst>
          </p:cNvPr>
          <p:cNvSpPr/>
          <p:nvPr/>
        </p:nvSpPr>
        <p:spPr>
          <a:xfrm>
            <a:off x="11207633" y="5215720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4863734-E715-4AC7-852B-921E44AF5ED2}"/>
              </a:ext>
            </a:extLst>
          </p:cNvPr>
          <p:cNvSpPr/>
          <p:nvPr/>
        </p:nvSpPr>
        <p:spPr>
          <a:xfrm>
            <a:off x="8829611" y="4058368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xmlns="" id="{20D7848A-87B9-43D5-91D2-833BEE4F53B0}"/>
              </a:ext>
            </a:extLst>
          </p:cNvPr>
          <p:cNvSpPr/>
          <p:nvPr/>
        </p:nvSpPr>
        <p:spPr>
          <a:xfrm rot="20700000">
            <a:off x="10833837" y="3493104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Trapezoid 3">
            <a:extLst>
              <a:ext uri="{FF2B5EF4-FFF2-40B4-BE49-F238E27FC236}">
                <a16:creationId xmlns:a16="http://schemas.microsoft.com/office/drawing/2014/main" xmlns="" id="{3863C594-9859-430E-8707-D40A137D2174}"/>
              </a:ext>
            </a:extLst>
          </p:cNvPr>
          <p:cNvSpPr/>
          <p:nvPr/>
        </p:nvSpPr>
        <p:spPr>
          <a:xfrm>
            <a:off x="11423437" y="5428495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xmlns="" id="{DDE4B579-1DBD-49E1-9F9C-84BECA59564F}"/>
              </a:ext>
            </a:extLst>
          </p:cNvPr>
          <p:cNvSpPr/>
          <p:nvPr/>
        </p:nvSpPr>
        <p:spPr>
          <a:xfrm rot="14270044">
            <a:off x="8706844" y="5632290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Donut 15">
            <a:extLst>
              <a:ext uri="{FF2B5EF4-FFF2-40B4-BE49-F238E27FC236}">
                <a16:creationId xmlns:a16="http://schemas.microsoft.com/office/drawing/2014/main" xmlns="" id="{1A68660E-2CE9-49CE-9D7F-CEBE2ED80367}"/>
              </a:ext>
            </a:extLst>
          </p:cNvPr>
          <p:cNvSpPr/>
          <p:nvPr/>
        </p:nvSpPr>
        <p:spPr>
          <a:xfrm>
            <a:off x="8196027" y="3504319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982" y="562248"/>
            <a:ext cx="11573197" cy="724247"/>
          </a:xfrm>
        </p:spPr>
        <p:txBody>
          <a:bodyPr/>
          <a:lstStyle/>
          <a:p>
            <a:r>
              <a:rPr lang="en-US" sz="4000" b="1" smtClean="0">
                <a:solidFill>
                  <a:srgbClr val="002060"/>
                </a:solidFill>
              </a:rPr>
              <a:t>BÀI 11. ĐỊNH DẠNG VĂN BẢN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3836DEC-6847-4A18-9021-A9D91886A78E}"/>
              </a:ext>
            </a:extLst>
          </p:cNvPr>
          <p:cNvGrpSpPr/>
          <p:nvPr/>
        </p:nvGrpSpPr>
        <p:grpSpPr>
          <a:xfrm>
            <a:off x="5433951" y="3355707"/>
            <a:ext cx="1377126" cy="1201381"/>
            <a:chOff x="379875" y="2276872"/>
            <a:chExt cx="3112005" cy="2592288"/>
          </a:xfrm>
        </p:grpSpPr>
        <p:sp>
          <p:nvSpPr>
            <p:cNvPr id="118" name="Block Arc 117">
              <a:extLst>
                <a:ext uri="{FF2B5EF4-FFF2-40B4-BE49-F238E27FC236}">
                  <a16:creationId xmlns:a16="http://schemas.microsoft.com/office/drawing/2014/main" xmlns="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93F3E97E-A1A3-4B37-8D92-649D5E6B03E2}"/>
                </a:ext>
              </a:extLst>
            </p:cNvPr>
            <p:cNvSpPr txBox="1"/>
            <p:nvPr/>
          </p:nvSpPr>
          <p:spPr>
            <a:xfrm>
              <a:off x="379875" y="2836365"/>
              <a:ext cx="1202679" cy="12618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chemeClr val="accent1"/>
                  </a:solidFill>
                </a:rPr>
                <a:t>2</a:t>
              </a:r>
              <a:endParaRPr lang="ko-KR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0" name="Graphic 93">
            <a:extLst>
              <a:ext uri="{FF2B5EF4-FFF2-40B4-BE49-F238E27FC236}">
                <a16:creationId xmlns:a16="http://schemas.microsoft.com/office/drawing/2014/main" xmlns="" id="{C785412F-F852-4BF6-B9C8-302F050843B9}"/>
              </a:ext>
            </a:extLst>
          </p:cNvPr>
          <p:cNvGrpSpPr/>
          <p:nvPr/>
        </p:nvGrpSpPr>
        <p:grpSpPr>
          <a:xfrm>
            <a:off x="5829913" y="3760154"/>
            <a:ext cx="595533" cy="30567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133" name="Freeform: Shape 27">
              <a:extLst>
                <a:ext uri="{FF2B5EF4-FFF2-40B4-BE49-F238E27FC236}">
                  <a16:creationId xmlns:a16="http://schemas.microsoft.com/office/drawing/2014/main" xmlns="" id="{981F79C5-2A38-48B5-869A-12BDC2CE12B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8">
              <a:extLst>
                <a:ext uri="{FF2B5EF4-FFF2-40B4-BE49-F238E27FC236}">
                  <a16:creationId xmlns:a16="http://schemas.microsoft.com/office/drawing/2014/main" xmlns="" id="{FBDB25FE-F02C-4986-B531-6C3D50A328DA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9">
              <a:extLst>
                <a:ext uri="{FF2B5EF4-FFF2-40B4-BE49-F238E27FC236}">
                  <a16:creationId xmlns:a16="http://schemas.microsoft.com/office/drawing/2014/main" xmlns="" id="{0CC232C8-518E-4F5F-8C7C-CD1C45BF850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3836DEC-6847-4A18-9021-A9D91886A78E}"/>
              </a:ext>
            </a:extLst>
          </p:cNvPr>
          <p:cNvGrpSpPr/>
          <p:nvPr/>
        </p:nvGrpSpPr>
        <p:grpSpPr>
          <a:xfrm>
            <a:off x="2387753" y="3306699"/>
            <a:ext cx="1413246" cy="1201381"/>
            <a:chOff x="298252" y="2276872"/>
            <a:chExt cx="3193628" cy="2592288"/>
          </a:xfrm>
        </p:grpSpPr>
        <p:sp>
          <p:nvSpPr>
            <p:cNvPr id="138" name="Block Arc 137">
              <a:extLst>
                <a:ext uri="{FF2B5EF4-FFF2-40B4-BE49-F238E27FC236}">
                  <a16:creationId xmlns:a16="http://schemas.microsoft.com/office/drawing/2014/main" xmlns="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93F3E97E-A1A3-4B37-8D92-649D5E6B03E2}"/>
                </a:ext>
              </a:extLst>
            </p:cNvPr>
            <p:cNvSpPr txBox="1"/>
            <p:nvPr/>
          </p:nvSpPr>
          <p:spPr>
            <a:xfrm>
              <a:off x="298252" y="2851224"/>
              <a:ext cx="1202679" cy="12618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chemeClr val="accent1"/>
                  </a:solidFill>
                </a:rPr>
                <a:t>1</a:t>
              </a:r>
              <a:endParaRPr lang="ko-KR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0" name="Graphic 93">
            <a:extLst>
              <a:ext uri="{FF2B5EF4-FFF2-40B4-BE49-F238E27FC236}">
                <a16:creationId xmlns:a16="http://schemas.microsoft.com/office/drawing/2014/main" xmlns="" id="{C785412F-F852-4BF6-B9C8-302F050843B9}"/>
              </a:ext>
            </a:extLst>
          </p:cNvPr>
          <p:cNvGrpSpPr/>
          <p:nvPr/>
        </p:nvGrpSpPr>
        <p:grpSpPr>
          <a:xfrm>
            <a:off x="2970876" y="3744095"/>
            <a:ext cx="595533" cy="30567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141" name="Freeform: Shape 27">
              <a:extLst>
                <a:ext uri="{FF2B5EF4-FFF2-40B4-BE49-F238E27FC236}">
                  <a16:creationId xmlns:a16="http://schemas.microsoft.com/office/drawing/2014/main" xmlns="" id="{981F79C5-2A38-48B5-869A-12BDC2CE12B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8">
              <a:extLst>
                <a:ext uri="{FF2B5EF4-FFF2-40B4-BE49-F238E27FC236}">
                  <a16:creationId xmlns:a16="http://schemas.microsoft.com/office/drawing/2014/main" xmlns="" id="{FBDB25FE-F02C-4986-B531-6C3D50A328DA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9">
              <a:extLst>
                <a:ext uri="{FF2B5EF4-FFF2-40B4-BE49-F238E27FC236}">
                  <a16:creationId xmlns:a16="http://schemas.microsoft.com/office/drawing/2014/main" xmlns="" id="{0CC232C8-518E-4F5F-8C7C-CD1C45BF850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D3836DEC-6847-4A18-9021-A9D91886A78E}"/>
              </a:ext>
            </a:extLst>
          </p:cNvPr>
          <p:cNvGrpSpPr/>
          <p:nvPr/>
        </p:nvGrpSpPr>
        <p:grpSpPr>
          <a:xfrm>
            <a:off x="8109041" y="3286318"/>
            <a:ext cx="1382515" cy="1201381"/>
            <a:chOff x="367697" y="2276872"/>
            <a:chExt cx="3124183" cy="2592288"/>
          </a:xfrm>
        </p:grpSpPr>
        <p:sp>
          <p:nvSpPr>
            <p:cNvPr id="149" name="Block Arc 148">
              <a:extLst>
                <a:ext uri="{FF2B5EF4-FFF2-40B4-BE49-F238E27FC236}">
                  <a16:creationId xmlns:a16="http://schemas.microsoft.com/office/drawing/2014/main" xmlns="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93F3E97E-A1A3-4B37-8D92-649D5E6B03E2}"/>
                </a:ext>
              </a:extLst>
            </p:cNvPr>
            <p:cNvSpPr txBox="1"/>
            <p:nvPr/>
          </p:nvSpPr>
          <p:spPr>
            <a:xfrm>
              <a:off x="367697" y="2903431"/>
              <a:ext cx="1202679" cy="12618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chemeClr val="accent1"/>
                  </a:solidFill>
                </a:rPr>
                <a:t>3</a:t>
              </a:r>
              <a:endParaRPr lang="ko-KR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1" name="Graphic 93">
            <a:extLst>
              <a:ext uri="{FF2B5EF4-FFF2-40B4-BE49-F238E27FC236}">
                <a16:creationId xmlns:a16="http://schemas.microsoft.com/office/drawing/2014/main" xmlns="" id="{C785412F-F852-4BF6-B9C8-302F050843B9}"/>
              </a:ext>
            </a:extLst>
          </p:cNvPr>
          <p:cNvGrpSpPr/>
          <p:nvPr/>
        </p:nvGrpSpPr>
        <p:grpSpPr>
          <a:xfrm>
            <a:off x="8620218" y="3635168"/>
            <a:ext cx="595533" cy="30567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154" name="Freeform: Shape 27">
              <a:extLst>
                <a:ext uri="{FF2B5EF4-FFF2-40B4-BE49-F238E27FC236}">
                  <a16:creationId xmlns:a16="http://schemas.microsoft.com/office/drawing/2014/main" xmlns="" id="{981F79C5-2A38-48B5-869A-12BDC2CE12B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28">
              <a:extLst>
                <a:ext uri="{FF2B5EF4-FFF2-40B4-BE49-F238E27FC236}">
                  <a16:creationId xmlns:a16="http://schemas.microsoft.com/office/drawing/2014/main" xmlns="" id="{FBDB25FE-F02C-4986-B531-6C3D50A328DA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9">
              <a:extLst>
                <a:ext uri="{FF2B5EF4-FFF2-40B4-BE49-F238E27FC236}">
                  <a16:creationId xmlns:a16="http://schemas.microsoft.com/office/drawing/2014/main" xmlns="" id="{0CC232C8-518E-4F5F-8C7C-CD1C45BF850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989680" y="1911397"/>
            <a:ext cx="4562352" cy="825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NỘI DUNG BÀI HỌC</a:t>
            </a:r>
            <a:endParaRPr lang="en-US" sz="3200" b="1"/>
          </a:p>
        </p:txBody>
      </p:sp>
      <p:sp>
        <p:nvSpPr>
          <p:cNvPr id="3" name="Rounded Rectangle 2"/>
          <p:cNvSpPr/>
          <p:nvPr/>
        </p:nvSpPr>
        <p:spPr>
          <a:xfrm>
            <a:off x="1791846" y="4689231"/>
            <a:ext cx="2414953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/>
              <a:t>Phần mềm soạn thảo văn bản </a:t>
            </a:r>
            <a:endParaRPr lang="en-US" sz="2400"/>
          </a:p>
        </p:txBody>
      </p:sp>
      <p:sp>
        <p:nvSpPr>
          <p:cNvPr id="157" name="Rounded Rectangle 156"/>
          <p:cNvSpPr/>
          <p:nvPr/>
        </p:nvSpPr>
        <p:spPr>
          <a:xfrm>
            <a:off x="4949580" y="4689231"/>
            <a:ext cx="2414953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smtClean="0"/>
              <a:t>Định dạng văn bản in</a:t>
            </a:r>
            <a:endParaRPr lang="en-US" sz="2400"/>
          </a:p>
        </p:txBody>
      </p:sp>
      <p:sp>
        <p:nvSpPr>
          <p:cNvPr id="158" name="Rounded Rectangle 157"/>
          <p:cNvSpPr/>
          <p:nvPr/>
        </p:nvSpPr>
        <p:spPr>
          <a:xfrm>
            <a:off x="7853684" y="4689231"/>
            <a:ext cx="2414953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smtClean="0"/>
              <a:t>Thực hành định dạng văn bản</a:t>
            </a:r>
            <a:endParaRPr lang="en-US" sz="2400"/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3411820" y="2736885"/>
            <a:ext cx="2859036" cy="6188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2" idx="2"/>
          </p:cNvCxnSpPr>
          <p:nvPr/>
        </p:nvCxnSpPr>
        <p:spPr>
          <a:xfrm>
            <a:off x="6270856" y="2736885"/>
            <a:ext cx="0" cy="6188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2" idx="2"/>
          </p:cNvCxnSpPr>
          <p:nvPr/>
        </p:nvCxnSpPr>
        <p:spPr>
          <a:xfrm>
            <a:off x="6270856" y="2736885"/>
            <a:ext cx="2569835" cy="5698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3" grpId="0" animBg="1"/>
      <p:bldP spid="157" grpId="0" animBg="1"/>
      <p:bldP spid="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476" y="920151"/>
            <a:ext cx="11301047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200" i="1" smtClean="0"/>
              <a:t>1. Dựa </a:t>
            </a:r>
            <a:r>
              <a:rPr lang="nl-NL" sz="2200" i="1"/>
              <a:t>vào sơ đồ tư duy trình bày nội dung cuốn sổ lưu niện ở bài 10, em hãy lựa chọn các phần mềm cần sử dụng để tạo nội dung cho cuốn sổ trên máy tính.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nl-NL" sz="2200" i="1" smtClean="0"/>
              <a:t>2. Các </a:t>
            </a:r>
            <a:r>
              <a:rPr lang="nl-NL" sz="2200" i="1"/>
              <a:t>phần mềm đó cần có chức năng gì để giúp em hoàn thành công việc?</a:t>
            </a:r>
            <a:endParaRPr lang="en-US" sz="2200"/>
          </a:p>
        </p:txBody>
      </p:sp>
      <p:sp>
        <p:nvSpPr>
          <p:cNvPr id="4" name="Snip Same Side Corner Rectangle 3"/>
          <p:cNvSpPr/>
          <p:nvPr/>
        </p:nvSpPr>
        <p:spPr>
          <a:xfrm>
            <a:off x="3962400" y="222738"/>
            <a:ext cx="4161692" cy="69741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+mj-lt"/>
              </a:rPr>
              <a:t>HOẠT ĐỘNG NHÓM</a:t>
            </a:r>
            <a:endParaRPr lang="en-US" sz="2400" b="1">
              <a:latin typeface="+mj-lt"/>
            </a:endParaRP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6096000" y="2473205"/>
            <a:ext cx="0" cy="34586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829" y="3039903"/>
            <a:ext cx="600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1. Phần mềm để tạo nội dung sổ lưu niệm: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460" y="3765537"/>
            <a:ext cx="4557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+ Phần mềm soạn thảo văn bản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460" y="4384066"/>
            <a:ext cx="51732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</a:t>
            </a:r>
            <a:r>
              <a:rPr lang="nl-NL" sz="2400" smtClean="0">
                <a:solidFill>
                  <a:schemeClr val="bg1"/>
                </a:solidFill>
              </a:rPr>
              <a:t>Một số phần mềm khác: chỉnh sửa</a:t>
            </a:r>
          </a:p>
          <a:p>
            <a:pPr>
              <a:lnSpc>
                <a:spcPct val="150000"/>
              </a:lnSpc>
            </a:pPr>
            <a:r>
              <a:rPr lang="nl-NL" sz="2400" smtClean="0">
                <a:solidFill>
                  <a:schemeClr val="bg1"/>
                </a:solidFill>
              </a:rPr>
              <a:t>   ảnh, tạo chữ nghệ thuật...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5630" y="3039903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2. Phần mềm đó cần có chức năng: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7692" y="350156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</a:t>
            </a:r>
            <a:r>
              <a:rPr lang="nl-NL" sz="2400" smtClean="0">
                <a:solidFill>
                  <a:schemeClr val="bg1"/>
                </a:solidFill>
              </a:rPr>
              <a:t>Gõ văn </a:t>
            </a:r>
            <a:r>
              <a:rPr lang="nl-NL" sz="2400">
                <a:solidFill>
                  <a:schemeClr val="bg1"/>
                </a:solidFill>
              </a:rPr>
              <a:t>bản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</a:t>
            </a:r>
            <a:r>
              <a:rPr lang="nl-NL" sz="2400">
                <a:solidFill>
                  <a:schemeClr val="bg1"/>
                </a:solidFill>
              </a:rPr>
              <a:t>Chèn </a:t>
            </a:r>
            <a:r>
              <a:rPr lang="nl-NL" sz="2400" smtClean="0">
                <a:solidFill>
                  <a:schemeClr val="bg1"/>
                </a:solidFill>
              </a:rPr>
              <a:t>ảnh </a:t>
            </a:r>
            <a:r>
              <a:rPr lang="nl-NL" sz="2400">
                <a:solidFill>
                  <a:schemeClr val="bg1"/>
                </a:solidFill>
              </a:rPr>
              <a:t>và </a:t>
            </a:r>
            <a:r>
              <a:rPr lang="nl-NL" sz="2400" smtClean="0">
                <a:solidFill>
                  <a:schemeClr val="bg1"/>
                </a:solidFill>
              </a:rPr>
              <a:t>chỉnh sửa ảnh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</a:t>
            </a:r>
            <a:r>
              <a:rPr lang="nl-NL" sz="2400" smtClean="0">
                <a:solidFill>
                  <a:schemeClr val="bg1"/>
                </a:solidFill>
              </a:rPr>
              <a:t>Tạo bảng </a:t>
            </a:r>
            <a:r>
              <a:rPr lang="nl-NL" sz="2400">
                <a:solidFill>
                  <a:schemeClr val="bg1"/>
                </a:solidFill>
              </a:rPr>
              <a:t>biểu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Tạo chữ nghệ thuật.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4" grpId="0"/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D2AC984-1D62-41BF-B9A9-B66DAE54AD6F}"/>
              </a:ext>
            </a:extLst>
          </p:cNvPr>
          <p:cNvGrpSpPr/>
          <p:nvPr/>
        </p:nvGrpSpPr>
        <p:grpSpPr>
          <a:xfrm flipH="1">
            <a:off x="10503274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3045" y="206844"/>
            <a:ext cx="6421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1. Phần mềm soạn thảo văn bản</a:t>
            </a:r>
            <a:endParaRPr lang="vi-VN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92" y="4067908"/>
            <a:ext cx="3264408" cy="2790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5427" y="1075565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Tạo và định dạng văn bản</a:t>
            </a: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427" y="1825843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Biên tập, chỉnh sửa nội dung</a:t>
            </a: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427" y="2634734"/>
            <a:ext cx="3227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Lưu trữ văn bản</a:t>
            </a: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012" y="3385670"/>
            <a:ext cx="2326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 văn bản</a:t>
            </a: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90" y="3713072"/>
            <a:ext cx="5429531" cy="3051108"/>
          </a:xfrm>
          <a:prstGeom prst="rect">
            <a:avLst/>
          </a:prstGeom>
        </p:spPr>
      </p:pic>
      <p:sp>
        <p:nvSpPr>
          <p:cNvPr id="57" name="Speech Bubble: Oval 1">
            <a:extLst>
              <a:ext uri="{FF2B5EF4-FFF2-40B4-BE49-F238E27FC236}">
                <a16:creationId xmlns=""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7151077" y="686595"/>
            <a:ext cx="4418070" cy="2801716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mềm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vi-VN" sz="2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25" grpId="0"/>
      <p:bldP spid="26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D2AC984-1D62-41BF-B9A9-B66DAE54AD6F}"/>
              </a:ext>
            </a:extLst>
          </p:cNvPr>
          <p:cNvGrpSpPr/>
          <p:nvPr/>
        </p:nvGrpSpPr>
        <p:grpSpPr>
          <a:xfrm flipH="1">
            <a:off x="10503274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3045" y="206844"/>
            <a:ext cx="6421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1. Phần mềm soạn thảo văn bản</a:t>
            </a:r>
            <a:endParaRPr lang="vi-VN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92" y="4067908"/>
            <a:ext cx="3264408" cy="27900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8215" y="996462"/>
            <a:ext cx="10527325" cy="14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i="1"/>
              <a:t>Vậy trong các </a:t>
            </a:r>
            <a:r>
              <a:rPr lang="nl-NL" sz="2400" i="1"/>
              <a:t>chức </a:t>
            </a:r>
            <a:r>
              <a:rPr lang="nl-NL" sz="2400" i="1" smtClean="0"/>
              <a:t>năng của </a:t>
            </a:r>
            <a:r>
              <a:rPr lang="nl-NL" sz="2400" i="1"/>
              <a:t>phần mềm soạn thảo văn bản, em sẽ sử dụng chức năng nào để tạo nội dung cho cuốn lưu niệm?</a:t>
            </a:r>
            <a:endParaRPr lang="en-US" sz="240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7853122"/>
              </p:ext>
            </p:extLst>
          </p:nvPr>
        </p:nvGraphicFramePr>
        <p:xfrm>
          <a:off x="2032000" y="2813538"/>
          <a:ext cx="6162431" cy="332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3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6" y="7789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smtClean="0">
                <a:solidFill>
                  <a:srgbClr val="002060"/>
                </a:solidFill>
              </a:rPr>
              <a:t>2. Định </a:t>
            </a:r>
            <a:r>
              <a:rPr lang="en-US" sz="3200" b="1">
                <a:solidFill>
                  <a:srgbClr val="002060"/>
                </a:solidFill>
              </a:rPr>
              <a:t>dạng văn bản in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469" y="802138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>
                <a:solidFill>
                  <a:srgbClr val="002060"/>
                </a:solidFill>
              </a:rPr>
              <a:t>a. Định dạng văn bản đoạn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2" y="2312327"/>
            <a:ext cx="6981877" cy="43844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3" y="693170"/>
            <a:ext cx="6031070" cy="18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6" y="7789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smtClean="0">
                <a:solidFill>
                  <a:srgbClr val="002060"/>
                </a:solidFill>
              </a:rPr>
              <a:t>2. Định </a:t>
            </a:r>
            <a:r>
              <a:rPr lang="en-US" sz="3200" b="1">
                <a:solidFill>
                  <a:srgbClr val="002060"/>
                </a:solidFill>
              </a:rPr>
              <a:t>dạng văn bản in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750" y="983716"/>
            <a:ext cx="3490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 smtClean="0">
                <a:solidFill>
                  <a:srgbClr val="002060"/>
                </a:solidFill>
              </a:rPr>
              <a:t>b. </a:t>
            </a:r>
            <a:r>
              <a:rPr lang="nl-NL" sz="2000" b="1" i="1">
                <a:solidFill>
                  <a:srgbClr val="002060"/>
                </a:solidFill>
              </a:rPr>
              <a:t>Định </a:t>
            </a:r>
            <a:r>
              <a:rPr lang="nl-NL" sz="2000" b="1" i="1">
                <a:solidFill>
                  <a:srgbClr val="002060"/>
                </a:solidFill>
              </a:rPr>
              <a:t>dạng </a:t>
            </a:r>
            <a:r>
              <a:rPr lang="nl-NL" sz="2000" b="1" i="1" smtClean="0">
                <a:solidFill>
                  <a:srgbClr val="002060"/>
                </a:solidFill>
              </a:rPr>
              <a:t>trang văn bản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84" y="711339"/>
            <a:ext cx="6852554" cy="6039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750" y="1531908"/>
            <a:ext cx="51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Các yêu cầu cơ bản khi trình bày trang văn bản: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750" y="2003883"/>
            <a:ext cx="6869723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>
                <a:solidFill>
                  <a:srgbClr val="002060"/>
                </a:solidFill>
              </a:rPr>
              <a:t>Chọn hướng trang (Orientation</a:t>
            </a:r>
            <a:r>
              <a:rPr lang="vi-VN">
                <a:solidFill>
                  <a:srgbClr val="002060"/>
                </a:solidFill>
              </a:rPr>
              <a:t>): </a:t>
            </a:r>
            <a:endParaRPr lang="en-US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rgbClr val="002060"/>
                </a:solidFill>
              </a:rPr>
              <a:t>T</a:t>
            </a:r>
            <a:r>
              <a:rPr lang="vi-VN" smtClean="0">
                <a:solidFill>
                  <a:srgbClr val="002060"/>
                </a:solidFill>
              </a:rPr>
              <a:t>rang </a:t>
            </a:r>
            <a:r>
              <a:rPr lang="vi-VN">
                <a:solidFill>
                  <a:srgbClr val="002060"/>
                </a:solidFill>
              </a:rPr>
              <a:t>đứng </a:t>
            </a:r>
            <a:r>
              <a:rPr lang="vi-VN">
                <a:solidFill>
                  <a:srgbClr val="002060"/>
                </a:solidFill>
              </a:rPr>
              <a:t>(</a:t>
            </a:r>
            <a:r>
              <a:rPr lang="vi-VN" smtClean="0">
                <a:solidFill>
                  <a:srgbClr val="002060"/>
                </a:solidFill>
              </a:rPr>
              <a:t>Portrait)</a:t>
            </a:r>
            <a:endParaRPr lang="en-US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rgbClr val="002060"/>
                </a:solidFill>
              </a:rPr>
              <a:t>T</a:t>
            </a:r>
            <a:r>
              <a:rPr lang="vi-VN" smtClean="0">
                <a:solidFill>
                  <a:srgbClr val="002060"/>
                </a:solidFill>
              </a:rPr>
              <a:t>rang </a:t>
            </a:r>
            <a:r>
              <a:rPr lang="vi-VN">
                <a:solidFill>
                  <a:srgbClr val="002060"/>
                </a:solidFill>
              </a:rPr>
              <a:t>ngang (Landscape).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 smtClean="0">
                <a:solidFill>
                  <a:srgbClr val="002060"/>
                </a:solidFill>
              </a:rPr>
              <a:t>Đặt </a:t>
            </a:r>
            <a:r>
              <a:rPr lang="vi-VN">
                <a:solidFill>
                  <a:srgbClr val="002060"/>
                </a:solidFill>
              </a:rPr>
              <a:t>lề trang (Margins</a:t>
            </a:r>
            <a:r>
              <a:rPr lang="vi-VN">
                <a:solidFill>
                  <a:srgbClr val="002060"/>
                </a:solidFill>
              </a:rPr>
              <a:t>): </a:t>
            </a:r>
            <a:endParaRPr lang="en-US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rgbClr val="002060"/>
                </a:solidFill>
              </a:rPr>
              <a:t>L</a:t>
            </a:r>
            <a:r>
              <a:rPr lang="vi-VN" smtClean="0">
                <a:solidFill>
                  <a:srgbClr val="002060"/>
                </a:solidFill>
              </a:rPr>
              <a:t>ề </a:t>
            </a:r>
            <a:r>
              <a:rPr lang="vi-VN">
                <a:solidFill>
                  <a:srgbClr val="002060"/>
                </a:solidFill>
              </a:rPr>
              <a:t>trái (Left</a:t>
            </a:r>
            <a:r>
              <a:rPr lang="vi-VN">
                <a:solidFill>
                  <a:srgbClr val="002060"/>
                </a:solidFill>
              </a:rPr>
              <a:t>), </a:t>
            </a:r>
            <a:endParaRPr lang="en-US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rgbClr val="002060"/>
                </a:solidFill>
              </a:rPr>
              <a:t>Lề</a:t>
            </a:r>
            <a:r>
              <a:rPr lang="vi-VN" smtClean="0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phải (Right</a:t>
            </a:r>
            <a:r>
              <a:rPr lang="vi-VN">
                <a:solidFill>
                  <a:srgbClr val="002060"/>
                </a:solidFill>
              </a:rPr>
              <a:t>), </a:t>
            </a:r>
            <a:endParaRPr lang="en-US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solidFill>
                  <a:srgbClr val="002060"/>
                </a:solidFill>
              </a:rPr>
              <a:t>L</a:t>
            </a:r>
            <a:r>
              <a:rPr lang="vi-VN" smtClean="0">
                <a:solidFill>
                  <a:srgbClr val="002060"/>
                </a:solidFill>
              </a:rPr>
              <a:t>ề </a:t>
            </a:r>
            <a:r>
              <a:rPr lang="vi-VN">
                <a:solidFill>
                  <a:srgbClr val="002060"/>
                </a:solidFill>
              </a:rPr>
              <a:t>trên </a:t>
            </a:r>
            <a:r>
              <a:rPr lang="vi-VN">
                <a:solidFill>
                  <a:srgbClr val="002060"/>
                </a:solidFill>
              </a:rPr>
              <a:t>(</a:t>
            </a:r>
            <a:r>
              <a:rPr lang="vi-VN" smtClean="0">
                <a:solidFill>
                  <a:srgbClr val="002060"/>
                </a:solidFill>
              </a:rPr>
              <a:t>Top)</a:t>
            </a:r>
            <a:endParaRPr lang="en-US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solidFill>
                  <a:srgbClr val="002060"/>
                </a:solidFill>
              </a:rPr>
              <a:t>L</a:t>
            </a:r>
            <a:r>
              <a:rPr lang="vi-VN" smtClean="0">
                <a:solidFill>
                  <a:srgbClr val="002060"/>
                </a:solidFill>
              </a:rPr>
              <a:t>ề </a:t>
            </a:r>
            <a:r>
              <a:rPr lang="vi-VN">
                <a:solidFill>
                  <a:srgbClr val="002060"/>
                </a:solidFill>
              </a:rPr>
              <a:t>dưới (Bottom).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 smtClean="0">
                <a:solidFill>
                  <a:srgbClr val="002060"/>
                </a:solidFill>
              </a:rPr>
              <a:t>Lựa </a:t>
            </a:r>
            <a:r>
              <a:rPr lang="vi-VN">
                <a:solidFill>
                  <a:srgbClr val="002060"/>
                </a:solidFill>
              </a:rPr>
              <a:t>chọn khổ giấy (Size): khổ giấy phổ biến là khổ A4.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1" smtClean="0"/>
              <a:t>BÀI TẬP NHANH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394" y="1395209"/>
            <a:ext cx="3979252" cy="4401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3" y="1395209"/>
            <a:ext cx="4056740" cy="4401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247" y="1793631"/>
            <a:ext cx="2954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Quan sát hai văn bản sau và cho biết:</a:t>
            </a:r>
            <a:endParaRPr lang="en-US" sz="20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</a:rPr>
              <a:t>Văn bản nào được trình bày hợp lí, văn bản nào trình bày chưa hợp lí? Vì sao?</a:t>
            </a:r>
          </a:p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0276" y="5855677"/>
            <a:ext cx="216877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CHƯA HỢP LÍ</a:t>
            </a:r>
            <a:endParaRPr lang="en-US" sz="2000" b="1"/>
          </a:p>
        </p:txBody>
      </p:sp>
      <p:sp>
        <p:nvSpPr>
          <p:cNvPr id="7" name="Rounded Rectangle 6"/>
          <p:cNvSpPr/>
          <p:nvPr/>
        </p:nvSpPr>
        <p:spPr>
          <a:xfrm>
            <a:off x="9214337" y="5855677"/>
            <a:ext cx="216877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HỢP LÍ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604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1194</Words>
  <Application>Microsoft Office PowerPoint</Application>
  <PresentationFormat>Custom</PresentationFormat>
  <Paragraphs>129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HDLAPTOP</cp:lastModifiedBy>
  <cp:revision>130</cp:revision>
  <dcterms:created xsi:type="dcterms:W3CDTF">2019-01-14T06:35:35Z</dcterms:created>
  <dcterms:modified xsi:type="dcterms:W3CDTF">2021-09-10T09:24:59Z</dcterms:modified>
</cp:coreProperties>
</file>