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17"/>
  </p:notesMasterIdLst>
  <p:sldIdLst>
    <p:sldId id="256" r:id="rId2"/>
    <p:sldId id="312" r:id="rId3"/>
    <p:sldId id="346" r:id="rId4"/>
    <p:sldId id="337" r:id="rId5"/>
    <p:sldId id="338" r:id="rId6"/>
    <p:sldId id="347" r:id="rId7"/>
    <p:sldId id="339" r:id="rId8"/>
    <p:sldId id="340" r:id="rId9"/>
    <p:sldId id="341" r:id="rId10"/>
    <p:sldId id="342" r:id="rId11"/>
    <p:sldId id="343" r:id="rId12"/>
    <p:sldId id="336" r:id="rId13"/>
    <p:sldId id="349" r:id="rId14"/>
    <p:sldId id="334" r:id="rId15"/>
    <p:sldId id="345" r:id="rId16"/>
  </p:sldIdLst>
  <p:sldSz cx="9144000" cy="5143500" type="screen16x9"/>
  <p:notesSz cx="6858000" cy="9144000"/>
  <p:embeddedFontLst>
    <p:embeddedFont>
      <p:font typeface="Arimo" panose="020B0604020202020204" charset="0"/>
      <p:regular r:id="rId18"/>
      <p:bold r:id="rId19"/>
      <p:italic r:id="rId20"/>
      <p:boldItalic r:id="rId21"/>
    </p:embeddedFont>
    <p:embeddedFont>
      <p:font typeface="Fredoka One" panose="020B0604020202020204" charset="0"/>
      <p:regular r:id="rId22"/>
    </p:embeddedFont>
    <p:embeddedFont>
      <p:font typeface="Tw Cen MT" panose="020B0602020104020603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Quicksand Medium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F3"/>
    <a:srgbClr val="53A8B0"/>
    <a:srgbClr val="72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7A87C-DF99-47AD-8E2E-22E202076C84}">
  <a:tblStyle styleId="{90F7A87C-DF99-47AD-8E2E-22E202076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3"/>
    <p:restoredTop sz="91449"/>
  </p:normalViewPr>
  <p:slideViewPr>
    <p:cSldViewPr snapToGrid="0">
      <p:cViewPr varScale="1">
        <p:scale>
          <a:sx n="82" d="100"/>
          <a:sy n="82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1d14916459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1d14916459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5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5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5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965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8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1d14916459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1d14916459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88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3000" y="3343675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822970" y="-76202"/>
            <a:ext cx="4784060" cy="1363661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871753" y="379013"/>
            <a:ext cx="274600" cy="321970"/>
            <a:chOff x="4636986" y="2820121"/>
            <a:chExt cx="86206" cy="101077"/>
          </a:xfrm>
        </p:grpSpPr>
        <p:sp>
          <p:nvSpPr>
            <p:cNvPr id="14" name="Google Shape;14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822964" y="4511167"/>
            <a:ext cx="443211" cy="364591"/>
            <a:chOff x="1467054" y="3152821"/>
            <a:chExt cx="139138" cy="114457"/>
          </a:xfrm>
        </p:grpSpPr>
        <p:sp>
          <p:nvSpPr>
            <p:cNvPr id="18" name="Google Shape;18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271253" y="287251"/>
            <a:ext cx="274600" cy="321970"/>
            <a:chOff x="4636986" y="2820121"/>
            <a:chExt cx="86206" cy="101077"/>
          </a:xfrm>
        </p:grpSpPr>
        <p:sp>
          <p:nvSpPr>
            <p:cNvPr id="23" name="Google Shape;23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83476" y="103092"/>
            <a:ext cx="443211" cy="364591"/>
            <a:chOff x="1467054" y="3152821"/>
            <a:chExt cx="139138" cy="114457"/>
          </a:xfrm>
        </p:grpSpPr>
        <p:sp>
          <p:nvSpPr>
            <p:cNvPr id="27" name="Google Shape;27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7664387">
            <a:off x="3447312" y="4010765"/>
            <a:ext cx="348716" cy="364589"/>
            <a:chOff x="1467054" y="3152821"/>
            <a:chExt cx="109474" cy="114457"/>
          </a:xfrm>
        </p:grpSpPr>
        <p:sp>
          <p:nvSpPr>
            <p:cNvPr id="32" name="Google Shape;32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10800000">
            <a:off x="1993653" y="4442513"/>
            <a:ext cx="274600" cy="321970"/>
            <a:chOff x="4636986" y="2820121"/>
            <a:chExt cx="86206" cy="101077"/>
          </a:xfrm>
        </p:grpSpPr>
        <p:sp>
          <p:nvSpPr>
            <p:cNvPr id="36" name="Google Shape;36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8477748">
            <a:off x="4757656" y="654498"/>
            <a:ext cx="443204" cy="364585"/>
            <a:chOff x="1467054" y="3152821"/>
            <a:chExt cx="139138" cy="114457"/>
          </a:xfrm>
        </p:grpSpPr>
        <p:sp>
          <p:nvSpPr>
            <p:cNvPr id="40" name="Google Shape;40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rot="-10119784">
            <a:off x="-353766" y="4273531"/>
            <a:ext cx="2515243" cy="83984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210736">
            <a:off x="-257445" y="-148354"/>
            <a:ext cx="1590291" cy="1193187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7298998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6700" y="-4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3"/>
          <p:cNvGrpSpPr/>
          <p:nvPr/>
        </p:nvGrpSpPr>
        <p:grpSpPr>
          <a:xfrm rot="10800000">
            <a:off x="525225" y="379023"/>
            <a:ext cx="274600" cy="321970"/>
            <a:chOff x="4636986" y="2820121"/>
            <a:chExt cx="86206" cy="101077"/>
          </a:xfrm>
        </p:grpSpPr>
        <p:sp>
          <p:nvSpPr>
            <p:cNvPr id="49" name="Google Shape;49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3"/>
          <p:cNvGrpSpPr/>
          <p:nvPr/>
        </p:nvGrpSpPr>
        <p:grpSpPr>
          <a:xfrm rot="-6464290">
            <a:off x="544766" y="4440220"/>
            <a:ext cx="443216" cy="364595"/>
            <a:chOff x="1467054" y="3152821"/>
            <a:chExt cx="139138" cy="114457"/>
          </a:xfrm>
        </p:grpSpPr>
        <p:sp>
          <p:nvSpPr>
            <p:cNvPr id="53" name="Google Shape;53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0396968">
            <a:off x="4717660" y="939778"/>
            <a:ext cx="443220" cy="364598"/>
            <a:chOff x="1467054" y="3152821"/>
            <a:chExt cx="139138" cy="114457"/>
          </a:xfrm>
        </p:grpSpPr>
        <p:sp>
          <p:nvSpPr>
            <p:cNvPr id="58" name="Google Shape;58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5519150" y="2848500"/>
            <a:ext cx="26148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440050" y="727600"/>
            <a:ext cx="27729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5439975" y="3710900"/>
            <a:ext cx="27729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967100" y="761673"/>
            <a:ext cx="274600" cy="321970"/>
            <a:chOff x="4636986" y="2820121"/>
            <a:chExt cx="86206" cy="101077"/>
          </a:xfrm>
        </p:grpSpPr>
        <p:sp>
          <p:nvSpPr>
            <p:cNvPr id="66" name="Google Shape;66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 rot="10396968">
            <a:off x="8583760" y="4499853"/>
            <a:ext cx="443220" cy="364598"/>
            <a:chOff x="1467054" y="3152821"/>
            <a:chExt cx="139138" cy="114457"/>
          </a:xfrm>
        </p:grpSpPr>
        <p:sp>
          <p:nvSpPr>
            <p:cNvPr id="70" name="Google Shape;70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/>
          <p:nvPr/>
        </p:nvSpPr>
        <p:spPr>
          <a:xfrm rot="9668764" flipH="1">
            <a:off x="7264620" y="4183581"/>
            <a:ext cx="2515184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8381809" flipH="1">
            <a:off x="6031957" y="-41478"/>
            <a:ext cx="4784100" cy="1363672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123004" flipH="1">
            <a:off x="-638736" y="-5553"/>
            <a:ext cx="2515183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>
            <a:spLocks noGrp="1"/>
          </p:cNvSpPr>
          <p:nvPr>
            <p:ph type="subTitle" idx="1"/>
          </p:nvPr>
        </p:nvSpPr>
        <p:spPr>
          <a:xfrm>
            <a:off x="1944925" y="2599375"/>
            <a:ext cx="16809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2"/>
          </p:nvPr>
        </p:nvSpPr>
        <p:spPr>
          <a:xfrm>
            <a:off x="1281669" y="3200880"/>
            <a:ext cx="3007200" cy="11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15" name="Google Shape;115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5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9" name="Google Shape;119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5"/>
          <p:cNvGrpSpPr/>
          <p:nvPr/>
        </p:nvGrpSpPr>
        <p:grpSpPr>
          <a:xfrm>
            <a:off x="5602091" y="4587926"/>
            <a:ext cx="274600" cy="321970"/>
            <a:chOff x="4636986" y="2820121"/>
            <a:chExt cx="86206" cy="101077"/>
          </a:xfrm>
        </p:grpSpPr>
        <p:sp>
          <p:nvSpPr>
            <p:cNvPr id="124" name="Google Shape;124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5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28" name="Google Shape;128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5"/>
          <p:cNvSpPr/>
          <p:nvPr/>
        </p:nvSpPr>
        <p:spPr>
          <a:xfrm rot="865481">
            <a:off x="-562089" y="3229562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34" name="Google Shape;134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39" name="Google Shape;139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3"/>
          </p:nvPr>
        </p:nvSpPr>
        <p:spPr>
          <a:xfrm>
            <a:off x="5518350" y="2599375"/>
            <a:ext cx="16809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4"/>
          </p:nvPr>
        </p:nvSpPr>
        <p:spPr>
          <a:xfrm>
            <a:off x="4855131" y="3200880"/>
            <a:ext cx="3007200" cy="11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body" idx="1"/>
          </p:nvPr>
        </p:nvSpPr>
        <p:spPr>
          <a:xfrm>
            <a:off x="715400" y="3781488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7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70600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870000" y="2075688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3"/>
          </p:nvPr>
        </p:nvSpPr>
        <p:spPr>
          <a:xfrm>
            <a:off x="720000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4" hasCustomPrompt="1"/>
          </p:nvPr>
        </p:nvSpPr>
        <p:spPr>
          <a:xfrm>
            <a:off x="4846025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5"/>
          </p:nvPr>
        </p:nvSpPr>
        <p:spPr>
          <a:xfrm>
            <a:off x="4245417" y="2075525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6"/>
          </p:nvPr>
        </p:nvSpPr>
        <p:spPr>
          <a:xfrm>
            <a:off x="4095425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7" hasCustomPrompt="1"/>
          </p:nvPr>
        </p:nvSpPr>
        <p:spPr>
          <a:xfrm>
            <a:off x="3158300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8"/>
          </p:nvPr>
        </p:nvSpPr>
        <p:spPr>
          <a:xfrm>
            <a:off x="2557708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9"/>
          </p:nvPr>
        </p:nvSpPr>
        <p:spPr>
          <a:xfrm>
            <a:off x="2407700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3725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4"/>
          </p:nvPr>
        </p:nvSpPr>
        <p:spPr>
          <a:xfrm>
            <a:off x="5933125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5"/>
          </p:nvPr>
        </p:nvSpPr>
        <p:spPr>
          <a:xfrm>
            <a:off x="5783125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315" name="Google Shape;315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 rot="1927793">
            <a:off x="5247909" y="3206713"/>
            <a:ext cx="443204" cy="364585"/>
            <a:chOff x="1467054" y="3152821"/>
            <a:chExt cx="139138" cy="114457"/>
          </a:xfrm>
        </p:grpSpPr>
        <p:sp>
          <p:nvSpPr>
            <p:cNvPr id="319" name="Google Shape;31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3"/>
          <p:cNvGrpSpPr/>
          <p:nvPr/>
        </p:nvGrpSpPr>
        <p:grpSpPr>
          <a:xfrm>
            <a:off x="3502516" y="1778551"/>
            <a:ext cx="274600" cy="321970"/>
            <a:chOff x="4636986" y="2820121"/>
            <a:chExt cx="86206" cy="101077"/>
          </a:xfrm>
        </p:grpSpPr>
        <p:sp>
          <p:nvSpPr>
            <p:cNvPr id="324" name="Google Shape;324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286591" y="1017726"/>
            <a:ext cx="274600" cy="321970"/>
            <a:chOff x="4636986" y="2820121"/>
            <a:chExt cx="86206" cy="101077"/>
          </a:xfrm>
        </p:grpSpPr>
        <p:sp>
          <p:nvSpPr>
            <p:cNvPr id="328" name="Google Shape;328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3"/>
          <p:cNvSpPr/>
          <p:nvPr/>
        </p:nvSpPr>
        <p:spPr>
          <a:xfrm rot="865481">
            <a:off x="-434889" y="3068437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334" name="Google Shape;334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339" name="Google Shape;33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1_1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17"/>
          <p:cNvGrpSpPr/>
          <p:nvPr/>
        </p:nvGrpSpPr>
        <p:grpSpPr>
          <a:xfrm rot="10800000">
            <a:off x="8527527" y="4332379"/>
            <a:ext cx="274600" cy="321970"/>
            <a:chOff x="4636986" y="2820121"/>
            <a:chExt cx="86206" cy="101077"/>
          </a:xfrm>
        </p:grpSpPr>
        <p:sp>
          <p:nvSpPr>
            <p:cNvPr id="445" name="Google Shape;445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17"/>
          <p:cNvGrpSpPr/>
          <p:nvPr/>
        </p:nvGrpSpPr>
        <p:grpSpPr>
          <a:xfrm rot="8100000">
            <a:off x="2526109" y="4578825"/>
            <a:ext cx="443207" cy="364588"/>
            <a:chOff x="1467054" y="3152821"/>
            <a:chExt cx="139138" cy="114457"/>
          </a:xfrm>
        </p:grpSpPr>
        <p:sp>
          <p:nvSpPr>
            <p:cNvPr id="449" name="Google Shape;449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7"/>
          <p:cNvGrpSpPr/>
          <p:nvPr/>
        </p:nvGrpSpPr>
        <p:grpSpPr>
          <a:xfrm rot="10800000">
            <a:off x="3170727" y="123478"/>
            <a:ext cx="274600" cy="321970"/>
            <a:chOff x="4636986" y="2820121"/>
            <a:chExt cx="86206" cy="101077"/>
          </a:xfrm>
        </p:grpSpPr>
        <p:sp>
          <p:nvSpPr>
            <p:cNvPr id="454" name="Google Shape;454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7"/>
          <p:cNvGrpSpPr/>
          <p:nvPr/>
        </p:nvGrpSpPr>
        <p:grpSpPr>
          <a:xfrm rot="10800000">
            <a:off x="127227" y="3580216"/>
            <a:ext cx="274600" cy="321970"/>
            <a:chOff x="4636986" y="2820121"/>
            <a:chExt cx="86206" cy="101077"/>
          </a:xfrm>
        </p:grpSpPr>
        <p:sp>
          <p:nvSpPr>
            <p:cNvPr id="458" name="Google Shape;458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7"/>
          <p:cNvGrpSpPr/>
          <p:nvPr/>
        </p:nvGrpSpPr>
        <p:grpSpPr>
          <a:xfrm rot="-5400000">
            <a:off x="8288081" y="102167"/>
            <a:ext cx="443211" cy="364591"/>
            <a:chOff x="1467054" y="3152821"/>
            <a:chExt cx="139138" cy="114457"/>
          </a:xfrm>
        </p:grpSpPr>
        <p:sp>
          <p:nvSpPr>
            <p:cNvPr id="462" name="Google Shape;462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7"/>
          <p:cNvGrpSpPr/>
          <p:nvPr/>
        </p:nvGrpSpPr>
        <p:grpSpPr>
          <a:xfrm>
            <a:off x="401806" y="247579"/>
            <a:ext cx="443211" cy="364591"/>
            <a:chOff x="1467054" y="3152821"/>
            <a:chExt cx="139138" cy="114457"/>
          </a:xfrm>
        </p:grpSpPr>
        <p:sp>
          <p:nvSpPr>
            <p:cNvPr id="467" name="Google Shape;467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7"/>
          <p:cNvSpPr txBox="1">
            <a:spLocks noGrp="1"/>
          </p:cNvSpPr>
          <p:nvPr>
            <p:ph type="title"/>
          </p:nvPr>
        </p:nvSpPr>
        <p:spPr>
          <a:xfrm>
            <a:off x="4844200" y="1780750"/>
            <a:ext cx="33999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2" name="Google Shape;472;p17"/>
          <p:cNvGrpSpPr/>
          <p:nvPr/>
        </p:nvGrpSpPr>
        <p:grpSpPr>
          <a:xfrm rot="173399">
            <a:off x="8637653" y="1099449"/>
            <a:ext cx="274596" cy="321966"/>
            <a:chOff x="4636986" y="2820121"/>
            <a:chExt cx="86206" cy="101077"/>
          </a:xfrm>
        </p:grpSpPr>
        <p:sp>
          <p:nvSpPr>
            <p:cNvPr id="473" name="Google Shape;473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7"/>
          <p:cNvSpPr txBox="1">
            <a:spLocks noGrp="1"/>
          </p:cNvSpPr>
          <p:nvPr>
            <p:ph type="subTitle" idx="1"/>
          </p:nvPr>
        </p:nvSpPr>
        <p:spPr>
          <a:xfrm>
            <a:off x="4844200" y="2414575"/>
            <a:ext cx="33999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7"/>
          <p:cNvSpPr/>
          <p:nvPr/>
        </p:nvSpPr>
        <p:spPr>
          <a:xfrm rot="902457">
            <a:off x="6980231" y="115480"/>
            <a:ext cx="3434199" cy="2042743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"/>
          <p:cNvSpPr/>
          <p:nvPr/>
        </p:nvSpPr>
        <p:spPr>
          <a:xfrm rot="-939874">
            <a:off x="109155" y="3300319"/>
            <a:ext cx="1222848" cy="2606368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4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9" name="Google Shape;1069;p32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070" name="Google Shape;1070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32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074" name="Google Shape;1074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2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079" name="Google Shape;1079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2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083" name="Google Shape;1083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2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087" name="Google Shape;108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2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092" name="Google Shape;1092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2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097" name="Google Shape;109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2"/>
          <p:cNvSpPr/>
          <p:nvPr/>
        </p:nvSpPr>
        <p:spPr>
          <a:xfrm rot="9280412">
            <a:off x="-224266" y="-56579"/>
            <a:ext cx="1590261" cy="119316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 rot="-1656122">
            <a:off x="7723757" y="4136451"/>
            <a:ext cx="1590247" cy="119315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33"/>
          <p:cNvGrpSpPr/>
          <p:nvPr/>
        </p:nvGrpSpPr>
        <p:grpSpPr>
          <a:xfrm>
            <a:off x="354103" y="1605562"/>
            <a:ext cx="274600" cy="321970"/>
            <a:chOff x="4636986" y="2820121"/>
            <a:chExt cx="86206" cy="101077"/>
          </a:xfrm>
        </p:grpSpPr>
        <p:sp>
          <p:nvSpPr>
            <p:cNvPr id="1106" name="Google Shape;1106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3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10" name="Google Shape;1110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115" name="Google Shape;1115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33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119" name="Google Shape;1119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123" name="Google Shape;112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128" name="Google Shape;1128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3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133" name="Google Shape;113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33"/>
          <p:cNvSpPr/>
          <p:nvPr/>
        </p:nvSpPr>
        <p:spPr>
          <a:xfrm rot="2461016" flipH="1">
            <a:off x="614666" y="-717726"/>
            <a:ext cx="1222814" cy="2606296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3"/>
          <p:cNvSpPr/>
          <p:nvPr/>
        </p:nvSpPr>
        <p:spPr>
          <a:xfrm rot="-8543599" flipH="1">
            <a:off x="7267057" y="3187283"/>
            <a:ext cx="1222813" cy="2606293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8" r:id="rId5"/>
    <p:sldLayoutId id="2147483659" r:id="rId6"/>
    <p:sldLayoutId id="2147483663" r:id="rId7"/>
    <p:sldLayoutId id="2147483678" r:id="rId8"/>
    <p:sldLayoutId id="2147483679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37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UNIT 2</a:t>
            </a:r>
            <a: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MY HOUSE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</a:t>
            </a:r>
            <a:r>
              <a:rPr lang="en" sz="2400" b="1" dirty="0" smtClean="0"/>
              <a:t>6: skills </a:t>
            </a:r>
            <a:r>
              <a:rPr lang="en" sz="2400" b="1" dirty="0"/>
              <a:t>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D4C4F-4D98-4A23-9C24-6F87749D2956}"/>
              </a:ext>
            </a:extLst>
          </p:cNvPr>
          <p:cNvSpPr txBox="1"/>
          <p:nvPr/>
        </p:nvSpPr>
        <p:spPr>
          <a:xfrm flipH="1">
            <a:off x="76990" y="1529255"/>
            <a:ext cx="38189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1. Where do you live?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2. How many rooms are there in your house? What are they?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3. Which room do you like the best in your house? Why?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95971" y="1001386"/>
            <a:ext cx="5058841" cy="4083024"/>
            <a:chOff x="5142079" y="1396141"/>
            <a:chExt cx="6745121" cy="5444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DC35C5-B495-40AB-A73E-06D6877BC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88" t="29772" r="48733" b="12146"/>
            <a:stretch/>
          </p:blipFill>
          <p:spPr>
            <a:xfrm>
              <a:off x="5142079" y="1396141"/>
              <a:ext cx="6745121" cy="544403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75586" y="2039007"/>
              <a:ext cx="1797269" cy="315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1" y="158360"/>
            <a:ext cx="714756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Ex.4: Write an e-mail to your pen friend. </a:t>
            </a:r>
          </a:p>
          <a:p>
            <a:pPr defTabSz="342900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Tell him/ her about your house. Use the answers in Ex.3</a:t>
            </a:r>
          </a:p>
        </p:txBody>
      </p:sp>
      <p:pic>
        <p:nvPicPr>
          <p:cNvPr id="12" name="8 Minute Countdown Timer -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6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6072" y="158360"/>
            <a:ext cx="1348740" cy="7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9673" y="989863"/>
            <a:ext cx="7804654" cy="347329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To: mira@webmail.com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Subject: My house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Hi Mira,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Thanks for your email.  Now I'll tell you about my house.</a:t>
            </a:r>
          </a:p>
          <a:p>
            <a:pPr algn="just"/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I live in a small townhouse in Ha 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Noi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. There are five rooms: a living room, a kitchen, two bedrooms and a bathroom. My 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favourite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 room is my bedroom. It is very cozy. There is a big window, a small bed, a desk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and a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chair. 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What about you? Where do you live?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Tell me in your next email.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All the best,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0" y="158360"/>
            <a:ext cx="3162299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SUGGESTION</a:t>
            </a:r>
            <a:endParaRPr lang="en-US" sz="3000" b="1" kern="1200" dirty="0">
              <a:solidFill>
                <a:prstClr val="white"/>
              </a:solidFill>
              <a:latin typeface="Fredoka One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648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718" y="685882"/>
            <a:ext cx="2284872" cy="3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770" y="1903606"/>
            <a:ext cx="1601830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4" y="1326418"/>
            <a:ext cx="2429590" cy="28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111" y="176843"/>
            <a:ext cx="5830428" cy="478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849" y="1069220"/>
            <a:ext cx="4979461" cy="102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758" y="2794242"/>
            <a:ext cx="5528442" cy="14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1405758" y="2428492"/>
            <a:ext cx="5624781" cy="45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lnSpc>
                <a:spcPct val="164305"/>
              </a:lnSpc>
            </a:pPr>
            <a:r>
              <a:rPr lang="en-US" sz="1800" dirty="0">
                <a:solidFill>
                  <a:srgbClr val="285648"/>
                </a:solidFill>
                <a:latin typeface="Fredoka One"/>
                <a:ea typeface="Fredoka One"/>
                <a:cs typeface="Fredoka One"/>
                <a:sym typeface="Fredoka One"/>
              </a:rPr>
              <a:t>Tick what you have learnt in the lesson today?</a:t>
            </a:r>
            <a:endParaRPr sz="1800" dirty="0">
              <a:solidFill>
                <a:srgbClr val="285648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1970662" y="2809235"/>
            <a:ext cx="3769738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Listen </a:t>
            </a:r>
            <a:r>
              <a:rPr lang="en-US" sz="2000" dirty="0" smtClean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about </a:t>
            </a:r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someone's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91A2-7CB7-9D21-E630-8C0E18945928}"/>
              </a:ext>
            </a:extLst>
          </p:cNvPr>
          <p:cNvSpPr txBox="1"/>
          <p:nvPr/>
        </p:nvSpPr>
        <p:spPr>
          <a:xfrm>
            <a:off x="2635624" y="1209040"/>
            <a:ext cx="340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CF7F3"/>
                </a:solidFill>
                <a:latin typeface="Fredoka One"/>
                <a:ea typeface="Fredoka One"/>
                <a:cs typeface="Fredoka One"/>
              </a:rPr>
              <a:t>RECAP</a:t>
            </a:r>
          </a:p>
        </p:txBody>
      </p:sp>
      <p:sp>
        <p:nvSpPr>
          <p:cNvPr id="22" name="Google Shape;270;p10">
            <a:extLst>
              <a:ext uri="{FF2B5EF4-FFF2-40B4-BE49-F238E27FC236}">
                <a16:creationId xmlns:a16="http://schemas.microsoft.com/office/drawing/2014/main" id="{76A026B8-D911-FDD0-9F3E-B36FB2011640}"/>
              </a:ext>
            </a:extLst>
          </p:cNvPr>
          <p:cNvSpPr/>
          <p:nvPr/>
        </p:nvSpPr>
        <p:spPr>
          <a:xfrm>
            <a:off x="1970662" y="3327395"/>
            <a:ext cx="315461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 smtClean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Write a poster</a:t>
            </a:r>
            <a:endParaRPr lang="en-US" sz="2000" dirty="0">
              <a:solidFill>
                <a:srgbClr val="EF6D42"/>
              </a:solidFill>
              <a:latin typeface="Fredoka One"/>
              <a:ea typeface="Calibri"/>
              <a:cs typeface="Calibri"/>
              <a:sym typeface="Fredoka One"/>
            </a:endParaRPr>
          </a:p>
        </p:txBody>
      </p:sp>
      <p:sp>
        <p:nvSpPr>
          <p:cNvPr id="23" name="Google Shape;270;p10">
            <a:extLst>
              <a:ext uri="{FF2B5EF4-FFF2-40B4-BE49-F238E27FC236}">
                <a16:creationId xmlns:a16="http://schemas.microsoft.com/office/drawing/2014/main" id="{8ED4B97C-7BD8-08CF-0F1E-139325021648}"/>
              </a:ext>
            </a:extLst>
          </p:cNvPr>
          <p:cNvSpPr/>
          <p:nvPr/>
        </p:nvSpPr>
        <p:spPr>
          <a:xfrm>
            <a:off x="1970662" y="3825235"/>
            <a:ext cx="328707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 smtClean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Write an email</a:t>
            </a:r>
            <a:endParaRPr lang="en-US" sz="2000" dirty="0">
              <a:solidFill>
                <a:srgbClr val="EF6D42"/>
              </a:solidFill>
              <a:latin typeface="Fredoka One"/>
              <a:ea typeface="Calibri"/>
              <a:cs typeface="Calibri"/>
              <a:sym typeface="Fredoka One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2C7B61-6608-4283-E2C0-30BDA2411C3A}"/>
              </a:ext>
            </a:extLst>
          </p:cNvPr>
          <p:cNvSpPr/>
          <p:nvPr/>
        </p:nvSpPr>
        <p:spPr>
          <a:xfrm>
            <a:off x="1569718" y="2931918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950130-E051-D88A-3461-EE4185E39690}"/>
              </a:ext>
            </a:extLst>
          </p:cNvPr>
          <p:cNvSpPr/>
          <p:nvPr/>
        </p:nvSpPr>
        <p:spPr>
          <a:xfrm>
            <a:off x="1569718" y="3443982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9B33C9D-5E6E-95CD-126A-6560E14E7BFB}"/>
              </a:ext>
            </a:extLst>
          </p:cNvPr>
          <p:cNvSpPr/>
          <p:nvPr/>
        </p:nvSpPr>
        <p:spPr>
          <a:xfrm>
            <a:off x="1569718" y="3928614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62646AC9-E993-4470-B4D9-6183E5F02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4576" y="2931353"/>
            <a:ext cx="346091" cy="276873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E462C27-D0F2-F324-88CF-719597F49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848" y="3943029"/>
            <a:ext cx="346091" cy="27687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244E577-2E91-D3E6-D166-754A1C462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12648" y="3397500"/>
            <a:ext cx="1452622" cy="1452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138804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2019134"/>
            <a:ext cx="4301100" cy="18213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  <a:latin typeface="Quicksand Medium" panose="020B0604020202020204" charset="0"/>
              </a:rPr>
              <a:t>1. Write an email to your teacher about your room in A4 paper.</a:t>
            </a:r>
            <a:br>
              <a:rPr lang="en-US" sz="2400" b="1" dirty="0">
                <a:solidFill>
                  <a:schemeClr val="accent1"/>
                </a:solidFill>
                <a:latin typeface="Quicksand Medium" panose="020B060402020202020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Quicksand Medium" panose="020B0604020202020204" charset="0"/>
              </a:rPr>
              <a:t>3. Prepare next lesson: Looking back and project.</a:t>
            </a: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41920" y="1402558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2">
                    <a:lumMod val="75000"/>
                  </a:schemeClr>
                </a:solidFill>
                <a:latin typeface="Fredoka One" panose="020B0604020202020204" charset="0"/>
              </a:rPr>
              <a:t>Homework</a:t>
            </a:r>
            <a:endParaRPr sz="2400" b="1" dirty="0">
              <a:solidFill>
                <a:schemeClr val="bg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51"/>
          <p:cNvSpPr/>
          <p:nvPr/>
        </p:nvSpPr>
        <p:spPr>
          <a:xfrm>
            <a:off x="650400" y="4159877"/>
            <a:ext cx="7843200" cy="808935"/>
          </a:xfrm>
          <a:prstGeom prst="roundRect">
            <a:avLst>
              <a:gd name="adj" fmla="val 17629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51"/>
          <p:cNvSpPr txBox="1">
            <a:spLocks noGrp="1"/>
          </p:cNvSpPr>
          <p:nvPr>
            <p:ph type="body" idx="1"/>
          </p:nvPr>
        </p:nvSpPr>
        <p:spPr>
          <a:xfrm>
            <a:off x="705300" y="4279064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GREAT WORK! SEE YOU NEXT TIME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1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A2183E-0BDE-BA44-97AB-0E4F12257F7B}"/>
              </a:ext>
            </a:extLst>
          </p:cNvPr>
          <p:cNvSpPr txBox="1"/>
          <p:nvPr/>
        </p:nvSpPr>
        <p:spPr>
          <a:xfrm>
            <a:off x="0" y="247306"/>
            <a:ext cx="4423006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How to write an email?</a:t>
            </a:r>
            <a:endParaRPr lang="en-VN" sz="3000" b="1" kern="1200" dirty="0">
              <a:solidFill>
                <a:prstClr val="white"/>
              </a:solidFill>
              <a:latin typeface="Fredoka One" panose="020B060402020202020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50A1D-2274-441C-A30E-AC1D5224ACA5}"/>
              </a:ext>
            </a:extLst>
          </p:cNvPr>
          <p:cNvSpPr txBox="1"/>
          <p:nvPr/>
        </p:nvSpPr>
        <p:spPr>
          <a:xfrm>
            <a:off x="494778" y="1087178"/>
            <a:ext cx="8154444" cy="332005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subject line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write briefly what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email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is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about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Begin the email with a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greeting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(Dear / Hi / Hello).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introduction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is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first paragraph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Ask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about his / her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health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thank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him / her for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previous email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or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write the reasons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for the email, etc.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body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write about the subject(s)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of the email. Write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each subject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 new paragraph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conclusion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is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last paragraph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 Say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goodbye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ask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your friend to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write back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4112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3"/>
          <p:cNvSpPr/>
          <p:nvPr/>
        </p:nvSpPr>
        <p:spPr>
          <a:xfrm>
            <a:off x="974690" y="1916451"/>
            <a:ext cx="795778" cy="763778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08B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43"/>
          <p:cNvSpPr/>
          <p:nvPr/>
        </p:nvSpPr>
        <p:spPr>
          <a:xfrm>
            <a:off x="974690" y="3104837"/>
            <a:ext cx="795778" cy="763778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08B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4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OBJECTIVES</a:t>
            </a:r>
            <a:endParaRPr sz="3000" dirty="0">
              <a:solidFill>
                <a:schemeClr val="lt2"/>
              </a:solidFill>
            </a:endParaRPr>
          </a:p>
        </p:txBody>
      </p:sp>
      <p:sp>
        <p:nvSpPr>
          <p:cNvPr id="1257" name="Google Shape;1257;p43"/>
          <p:cNvSpPr txBox="1">
            <a:spLocks noGrp="1"/>
          </p:cNvSpPr>
          <p:nvPr>
            <p:ph type="subTitle" idx="2"/>
          </p:nvPr>
        </p:nvSpPr>
        <p:spPr>
          <a:xfrm>
            <a:off x="1923859" y="2044907"/>
            <a:ext cx="6500166" cy="634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L</a:t>
            </a:r>
            <a:r>
              <a:rPr lang="en-US" sz="2400" b="1" dirty="0" smtClean="0">
                <a:solidFill>
                  <a:schemeClr val="accent2"/>
                </a:solidFill>
              </a:rPr>
              <a:t>isten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for specific information about </a:t>
            </a:r>
            <a:r>
              <a:rPr lang="en-US" sz="2400" b="1" dirty="0">
                <a:solidFill>
                  <a:schemeClr val="accent2"/>
                </a:solidFill>
              </a:rPr>
              <a:t>someone's house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</a:p>
        </p:txBody>
      </p:sp>
      <p:sp>
        <p:nvSpPr>
          <p:cNvPr id="1259" name="Google Shape;1259;p43"/>
          <p:cNvSpPr txBox="1">
            <a:spLocks noGrp="1"/>
          </p:cNvSpPr>
          <p:nvPr>
            <p:ph type="subTitle" idx="4"/>
          </p:nvPr>
        </p:nvSpPr>
        <p:spPr>
          <a:xfrm>
            <a:off x="360799" y="1150073"/>
            <a:ext cx="8422401" cy="634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 dirty="0"/>
              <a:t>By the end of the lesson, students will be able to:</a:t>
            </a:r>
            <a:endParaRPr sz="2400" b="1" dirty="0"/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83E4BC06-09FC-C531-01F0-380DCBA5E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519" y="1976647"/>
            <a:ext cx="795778" cy="639531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1864E5D8-2112-5C80-C21D-858E05CF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519" y="3171430"/>
            <a:ext cx="795778" cy="639531"/>
          </a:xfrm>
          <a:prstGeom prst="rect">
            <a:avLst/>
          </a:prstGeom>
        </p:spPr>
      </p:pic>
      <p:sp>
        <p:nvSpPr>
          <p:cNvPr id="49" name="Google Shape;1257;p43">
            <a:extLst>
              <a:ext uri="{FF2B5EF4-FFF2-40B4-BE49-F238E27FC236}">
                <a16:creationId xmlns:a16="http://schemas.microsoft.com/office/drawing/2014/main" id="{49868DD1-A2A9-AB04-CDC9-0E418E28C550}"/>
              </a:ext>
            </a:extLst>
          </p:cNvPr>
          <p:cNvSpPr txBox="1">
            <a:spLocks/>
          </p:cNvSpPr>
          <p:nvPr/>
        </p:nvSpPr>
        <p:spPr>
          <a:xfrm>
            <a:off x="1923859" y="3234585"/>
            <a:ext cx="7129706" cy="63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l">
              <a:spcAft>
                <a:spcPts val="1200"/>
              </a:spcAft>
            </a:pPr>
            <a:r>
              <a:rPr lang="en-US" sz="2400" b="1" dirty="0" smtClean="0">
                <a:solidFill>
                  <a:schemeClr val="accent2"/>
                </a:solidFill>
              </a:rPr>
              <a:t>Write</a:t>
            </a:r>
            <a:r>
              <a:rPr lang="en-US" sz="2400" dirty="0" smtClean="0"/>
              <a:t> </a:t>
            </a:r>
            <a:r>
              <a:rPr lang="en-US" sz="2400" dirty="0"/>
              <a:t>an </a:t>
            </a:r>
            <a:r>
              <a:rPr lang="en-US" sz="2400" b="1" dirty="0">
                <a:solidFill>
                  <a:schemeClr val="accent2"/>
                </a:solidFill>
              </a:rPr>
              <a:t>email</a:t>
            </a:r>
            <a:r>
              <a:rPr lang="en-US" sz="2400" dirty="0"/>
              <a:t> to a friend </a:t>
            </a:r>
            <a:r>
              <a:rPr lang="en-US" sz="2400" b="1" dirty="0">
                <a:solidFill>
                  <a:schemeClr val="accent2"/>
                </a:solidFill>
              </a:rPr>
              <a:t>describing 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</a:rPr>
              <a:t>house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" grpId="0" animBg="1"/>
      <p:bldP spid="1251" grpId="1" animBg="1"/>
      <p:bldP spid="1252" grpId="0" animBg="1"/>
      <p:bldP spid="1252" grpId="1" animBg="1"/>
      <p:bldP spid="1257" grpId="0" build="p"/>
      <p:bldP spid="1257" grpId="1" build="p"/>
      <p:bldP spid="49" grpId="0"/>
      <p:bldP spid="4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</a:t>
            </a:r>
            <a:r>
              <a:rPr lang="en" sz="6000" dirty="0" smtClean="0"/>
              <a:t>istening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</a:t>
            </a:r>
            <a:r>
              <a:rPr lang="en" sz="2400" b="1" dirty="0" smtClean="0"/>
              <a:t>6: Skills 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054300" y="4632254"/>
            <a:ext cx="1470967" cy="441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4. CLOCK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89735" y="4615868"/>
            <a:ext cx="1784625" cy="4742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5. WINDOW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93308" y="1977294"/>
            <a:ext cx="1461383" cy="441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3. DESK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5106" y="2440332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1. BOOKSHELF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0869" y="1920166"/>
            <a:ext cx="1754384" cy="49859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2. SOFA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6F5C6-D953-4695-9B54-3354C87C8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" y="52726"/>
            <a:ext cx="2404103" cy="2378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26315-F50A-4A92-9A49-C59A0821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997" y="53391"/>
            <a:ext cx="3754103" cy="2112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1370BF-A0B0-462D-895D-267A28F38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8" b="12799"/>
          <a:stretch/>
        </p:blipFill>
        <p:spPr>
          <a:xfrm>
            <a:off x="5525266" y="-639511"/>
            <a:ext cx="3668078" cy="25209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C37A2-A45C-467A-9DF8-97A131C4D8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08" b="10717"/>
          <a:stretch/>
        </p:blipFill>
        <p:spPr>
          <a:xfrm>
            <a:off x="3568954" y="2514601"/>
            <a:ext cx="2153909" cy="19011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DF1A45-0F9A-4B6D-8101-F95A809FF2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85" b="10281"/>
          <a:stretch/>
        </p:blipFill>
        <p:spPr>
          <a:xfrm>
            <a:off x="6219124" y="2514601"/>
            <a:ext cx="2809750" cy="20116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444730-0DDB-4363-8879-33770A907760}"/>
              </a:ext>
            </a:extLst>
          </p:cNvPr>
          <p:cNvSpPr txBox="1"/>
          <p:nvPr/>
        </p:nvSpPr>
        <p:spPr>
          <a:xfrm>
            <a:off x="201260" y="3186806"/>
            <a:ext cx="3119564" cy="12003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defTabSz="342900">
              <a:buClrTx/>
              <a:defRPr/>
            </a:pPr>
            <a:r>
              <a:rPr lang="en-US" sz="2400" b="1" dirty="0">
                <a:latin typeface="Fredoka One" panose="020B0604020202020204" charset="0"/>
                <a:cs typeface="Calibri" panose="020F0502020204030204" pitchFamily="34" charset="0"/>
              </a:rPr>
              <a:t>Guess what is mentioned in the listening text</a:t>
            </a:r>
            <a:endParaRPr lang="en-US" sz="2400" b="1" kern="1200" dirty="0"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3F153E-3BD9-413C-9B72-F4154523146C}"/>
              </a:ext>
            </a:extLst>
          </p:cNvPr>
          <p:cNvSpPr txBox="1"/>
          <p:nvPr/>
        </p:nvSpPr>
        <p:spPr>
          <a:xfrm>
            <a:off x="201260" y="3572174"/>
            <a:ext cx="3493659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Fredoka One" panose="020B0604020202020204" charset="0"/>
                <a:cs typeface="Calibri" panose="020F0502020204030204" pitchFamily="34" charset="0"/>
              </a:rPr>
              <a:t>Listen and tick (</a:t>
            </a:r>
            <a:r>
              <a:rPr lang="en-US" sz="2800" dirty="0"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latin typeface="Fredoka One" panose="020B0604020202020204" charset="0"/>
                <a:cs typeface="Calibri" panose="020F0502020204030204" pitchFamily="34" charset="0"/>
              </a:rPr>
              <a:t>) things you hear</a:t>
            </a:r>
            <a:endParaRPr lang="en-US" sz="2800" b="1" kern="1200" dirty="0"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1" name="Tiếng Anh 6 Tập 1 (Chương trình GDPT 2018) - Unit 2 MY HOUSE - SKILLS 2 - 1 Look at the pictures. Name each of them. Guess if th">
            <a:hlinkClick r:id="" action="ppaction://media"/>
            <a:extLst>
              <a:ext uri="{FF2B5EF4-FFF2-40B4-BE49-F238E27FC236}">
                <a16:creationId xmlns:a16="http://schemas.microsoft.com/office/drawing/2014/main" id="{6484D638-C2BE-40C5-A8EF-6DEA53339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06" y="4520527"/>
            <a:ext cx="503951" cy="5039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969A5D-B3F8-4EC0-9FB1-1EED2FC6368C}"/>
              </a:ext>
            </a:extLst>
          </p:cNvPr>
          <p:cNvSpPr txBox="1"/>
          <p:nvPr/>
        </p:nvSpPr>
        <p:spPr>
          <a:xfrm>
            <a:off x="8282904" y="175285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4E4318-0EF4-4F08-B3E2-725E8DEBF40E}"/>
              </a:ext>
            </a:extLst>
          </p:cNvPr>
          <p:cNvSpPr txBox="1"/>
          <p:nvPr/>
        </p:nvSpPr>
        <p:spPr>
          <a:xfrm>
            <a:off x="2240467" y="2307166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41EF2D-C5AE-4198-A8AF-699C1EC61D84}"/>
              </a:ext>
            </a:extLst>
          </p:cNvPr>
          <p:cNvSpPr txBox="1"/>
          <p:nvPr/>
        </p:nvSpPr>
        <p:spPr>
          <a:xfrm>
            <a:off x="5436834" y="445033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ADA319-82F1-4626-A99B-04D8F36AAB20}"/>
              </a:ext>
            </a:extLst>
          </p:cNvPr>
          <p:cNvSpPr txBox="1"/>
          <p:nvPr/>
        </p:nvSpPr>
        <p:spPr>
          <a:xfrm>
            <a:off x="8442924" y="443890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29" grpId="0" animBg="1"/>
      <p:bldP spid="29" grpId="1" animBg="1"/>
      <p:bldP spid="30" grpId="0" animBg="1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FE4D82F-57E3-F248-81EF-3A863998073E}"/>
              </a:ext>
            </a:extLst>
          </p:cNvPr>
          <p:cNvSpPr/>
          <p:nvPr/>
        </p:nvSpPr>
        <p:spPr>
          <a:xfrm>
            <a:off x="0" y="68580"/>
            <a:ext cx="9144000" cy="926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Ex 2: Listen and tick (     ) T (True) or F (False).</a:t>
            </a:r>
          </a:p>
          <a:p>
            <a:r>
              <a:rPr lang="en-US" sz="24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Correct the false ones.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83EDDF-0AA8-46B0-B6E4-8D0C2A65BB95}"/>
              </a:ext>
            </a:extLst>
          </p:cNvPr>
          <p:cNvSpPr txBox="1"/>
          <p:nvPr/>
        </p:nvSpPr>
        <p:spPr>
          <a:xfrm>
            <a:off x="3125302" y="73755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A52726-C06C-4F13-BAA1-0E2E2C2EE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781230"/>
              </p:ext>
            </p:extLst>
          </p:nvPr>
        </p:nvGraphicFramePr>
        <p:xfrm>
          <a:off x="136416" y="1097041"/>
          <a:ext cx="8905210" cy="40197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271459">
                  <a:extLst>
                    <a:ext uri="{9D8B030D-6E8A-4147-A177-3AD203B41FA5}">
                      <a16:colId xmlns:a16="http://schemas.microsoft.com/office/drawing/2014/main" val="967636490"/>
                    </a:ext>
                  </a:extLst>
                </a:gridCol>
                <a:gridCol w="825047">
                  <a:extLst>
                    <a:ext uri="{9D8B030D-6E8A-4147-A177-3AD203B41FA5}">
                      <a16:colId xmlns:a16="http://schemas.microsoft.com/office/drawing/2014/main" val="337690737"/>
                    </a:ext>
                  </a:extLst>
                </a:gridCol>
                <a:gridCol w="808704">
                  <a:extLst>
                    <a:ext uri="{9D8B030D-6E8A-4147-A177-3AD203B41FA5}">
                      <a16:colId xmlns:a16="http://schemas.microsoft.com/office/drawing/2014/main" val="833124694"/>
                    </a:ext>
                  </a:extLst>
                </a:gridCol>
              </a:tblGrid>
              <a:tr h="663179">
                <a:tc>
                  <a:txBody>
                    <a:bodyPr/>
                    <a:lstStyle/>
                    <a:p>
                      <a:endParaRPr lang="en-US" sz="2700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Quicksand Medium" panose="020B0604020202020204" charset="0"/>
                        </a:rPr>
                        <a:t>T</a:t>
                      </a:r>
                      <a:endParaRPr lang="en-US" sz="3600" b="1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Quicksand Medium" panose="020B0604020202020204" charset="0"/>
                        </a:rPr>
                        <a:t>F</a:t>
                      </a:r>
                      <a:endParaRPr lang="en-US" sz="3600" b="1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6157681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1. There are  four people in Mai's family.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063762737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2. Mai's house has seven rooms.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25703433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3. The living room is next to the kitchen.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68397079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4. In her bedroom, there's a clock on the wall.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116325988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5. She often listens to music in her bedroom.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31066692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0D6ABD3-E643-48ED-A468-AA04DB0A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1860733"/>
            <a:ext cx="13856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">
                <a:solidFill>
                  <a:schemeClr val="tx1"/>
                </a:solidFill>
                <a:latin typeface="Quicksand Medium" panose="020B0604020202020204" charset="0"/>
              </a:rPr>
              <a:t/>
            </a:r>
            <a:br>
              <a:rPr lang="en-US" altLang="en-US" sz="1200">
                <a:solidFill>
                  <a:schemeClr val="tx1"/>
                </a:solidFill>
                <a:latin typeface="Quicksand Medium" panose="020B0604020202020204" charset="0"/>
              </a:rPr>
            </a:br>
            <a:endParaRPr lang="en-US" altLang="en-US" sz="1200">
              <a:solidFill>
                <a:schemeClr val="tx1"/>
              </a:solidFill>
              <a:latin typeface="Quicksand Medium" panose="020B0604020202020204" charset="0"/>
            </a:endParaRPr>
          </a:p>
        </p:txBody>
      </p:sp>
      <p:pic>
        <p:nvPicPr>
          <p:cNvPr id="28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3543387F-3619-41D2-8537-5DEFDFB9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0785" y="211727"/>
            <a:ext cx="571500" cy="571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436AF8-9872-42D0-8CE5-9E63629B09A4}"/>
              </a:ext>
            </a:extLst>
          </p:cNvPr>
          <p:cNvSpPr txBox="1"/>
          <p:nvPr/>
        </p:nvSpPr>
        <p:spPr>
          <a:xfrm>
            <a:off x="8359063" y="175362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908A3B-5242-410F-A11F-D341A3F07766}"/>
              </a:ext>
            </a:extLst>
          </p:cNvPr>
          <p:cNvSpPr txBox="1"/>
          <p:nvPr/>
        </p:nvSpPr>
        <p:spPr>
          <a:xfrm>
            <a:off x="2272622" y="1781950"/>
            <a:ext cx="102413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three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038477-9282-499A-ABEF-D8E7BB5D1029}"/>
              </a:ext>
            </a:extLst>
          </p:cNvPr>
          <p:cNvSpPr txBox="1"/>
          <p:nvPr/>
        </p:nvSpPr>
        <p:spPr>
          <a:xfrm>
            <a:off x="8381923" y="222225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785814-F63A-427C-9254-768F2C384750}"/>
              </a:ext>
            </a:extLst>
          </p:cNvPr>
          <p:cNvSpPr txBox="1"/>
          <p:nvPr/>
        </p:nvSpPr>
        <p:spPr>
          <a:xfrm>
            <a:off x="3436536" y="2283808"/>
            <a:ext cx="10678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six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DDE67E-99EB-4ADB-9D9C-394291E86246}"/>
              </a:ext>
            </a:extLst>
          </p:cNvPr>
          <p:cNvSpPr txBox="1"/>
          <p:nvPr/>
        </p:nvSpPr>
        <p:spPr>
          <a:xfrm>
            <a:off x="7536103" y="270231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B2BE93-CFE1-4A62-BECA-5ABA5C5E4A4C}"/>
              </a:ext>
            </a:extLst>
          </p:cNvPr>
          <p:cNvSpPr txBox="1"/>
          <p:nvPr/>
        </p:nvSpPr>
        <p:spPr>
          <a:xfrm>
            <a:off x="7570393" y="338811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E803D4-A774-4D41-8721-50493B036931}"/>
              </a:ext>
            </a:extLst>
          </p:cNvPr>
          <p:cNvSpPr txBox="1"/>
          <p:nvPr/>
        </p:nvSpPr>
        <p:spPr>
          <a:xfrm>
            <a:off x="8370493" y="433680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F1DABF-5490-4885-A669-B567A19A24AE}"/>
              </a:ext>
            </a:extLst>
          </p:cNvPr>
          <p:cNvSpPr txBox="1"/>
          <p:nvPr/>
        </p:nvSpPr>
        <p:spPr>
          <a:xfrm>
            <a:off x="2353538" y="4216654"/>
            <a:ext cx="285854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reads books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40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7212F2B5-F70F-4209-964A-1C071E422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09" end="36757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6441" y="1756845"/>
            <a:ext cx="484748" cy="484748"/>
          </a:xfrm>
          <a:prstGeom prst="rect">
            <a:avLst/>
          </a:prstGeom>
        </p:spPr>
      </p:pic>
      <p:pic>
        <p:nvPicPr>
          <p:cNvPr id="41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44D47E19-301E-4B45-84B0-DA11933B0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045" end="27665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1895" y="2295103"/>
            <a:ext cx="484748" cy="484748"/>
          </a:xfrm>
          <a:prstGeom prst="rect">
            <a:avLst/>
          </a:prstGeom>
        </p:spPr>
      </p:pic>
      <p:pic>
        <p:nvPicPr>
          <p:cNvPr id="42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23F90728-5726-4A07-A9A3-D379DECFA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5414" end="20757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6718" y="2801827"/>
            <a:ext cx="463114" cy="463114"/>
          </a:xfrm>
          <a:prstGeom prst="rect">
            <a:avLst/>
          </a:prstGeom>
        </p:spPr>
      </p:pic>
      <p:pic>
        <p:nvPicPr>
          <p:cNvPr id="43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28CFB6C7-EC71-4F56-895F-45418B7A2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435" end="5000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9674" y="3531396"/>
            <a:ext cx="457200" cy="457200"/>
          </a:xfrm>
          <a:prstGeom prst="rect">
            <a:avLst/>
          </a:prstGeom>
        </p:spPr>
      </p:pic>
      <p:pic>
        <p:nvPicPr>
          <p:cNvPr id="44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66DFB724-ED96-4A96-93B2-3E852BB42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8694" y="4470569"/>
            <a:ext cx="402496" cy="4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9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" sz="4000" dirty="0" smtClean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 smtClean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Writing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b="1" dirty="0"/>
              <a:t>Lesson 6: skills 2</a:t>
            </a:r>
            <a:endParaRPr lang="en-US"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5F4222-F56B-4879-AEDB-60C0A4D8FE73}"/>
              </a:ext>
            </a:extLst>
          </p:cNvPr>
          <p:cNvSpPr txBox="1"/>
          <p:nvPr/>
        </p:nvSpPr>
        <p:spPr>
          <a:xfrm>
            <a:off x="0" y="189305"/>
            <a:ext cx="3838470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Fredoka One" panose="020B0604020202020204" charset="0"/>
                <a:cs typeface="Calibri" panose="020F0502020204030204" pitchFamily="34" charset="0"/>
              </a:rPr>
              <a:t>Group discussion</a:t>
            </a:r>
            <a:endParaRPr lang="en-VN" sz="3000" b="1" dirty="0">
              <a:solidFill>
                <a:schemeClr val="bg1"/>
              </a:solidFill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348A6-A8C6-46CB-B46A-B1A8C31BA587}"/>
              </a:ext>
            </a:extLst>
          </p:cNvPr>
          <p:cNvSpPr txBox="1"/>
          <p:nvPr/>
        </p:nvSpPr>
        <p:spPr>
          <a:xfrm>
            <a:off x="4449684" y="636203"/>
            <a:ext cx="4614456" cy="44666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From: an@fastmail.com  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To: sophia@quickmail.com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Subject: My house </a:t>
            </a:r>
          </a:p>
          <a:p>
            <a:endParaRPr lang="en-US" sz="14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 Sophia, 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Thanks for your email. Now I’ll tell you about my house.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live with my parents in a flat. It’s big. There is a living room, a kitchen, two bedrooms and two bathrooms. I like my bedroom the best. What about you? Where do you live? Tell me in your next email.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68C987B3-F24C-42F5-A8C3-09C57A0BFD26}"/>
              </a:ext>
            </a:extLst>
          </p:cNvPr>
          <p:cNvSpPr/>
          <p:nvPr/>
        </p:nvSpPr>
        <p:spPr>
          <a:xfrm>
            <a:off x="5855103" y="66337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email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A4F5704-D61A-4E3A-BCFE-4BC60611000F}"/>
              </a:ext>
            </a:extLst>
          </p:cNvPr>
          <p:cNvSpPr/>
          <p:nvPr/>
        </p:nvSpPr>
        <p:spPr>
          <a:xfrm>
            <a:off x="-28184" y="723207"/>
            <a:ext cx="4614456" cy="42750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In groups of </a:t>
            </a:r>
            <a:r>
              <a:rPr lang="en-US" sz="2700" b="1" dirty="0" smtClean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three, </a:t>
            </a:r>
            <a:r>
              <a:rPr lang="en-US" sz="2700" b="1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discuss:</a:t>
            </a:r>
          </a:p>
          <a:p>
            <a:pPr marL="557213" indent="-557213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Quicksand Medium" panose="020B0604020202020204" charset="0"/>
                <a:cs typeface="Calibri" panose="020F0502020204030204" pitchFamily="34" charset="0"/>
              </a:rPr>
              <a:t>How many parts are there in an email to your friend? </a:t>
            </a:r>
          </a:p>
          <a:p>
            <a:pPr marL="557213" indent="-557213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Quicksand Medium" panose="020B0604020202020204" charset="0"/>
                <a:cs typeface="Calibri" panose="020F0502020204030204" pitchFamily="34" charset="0"/>
              </a:rPr>
              <a:t>What are they? </a:t>
            </a:r>
          </a:p>
          <a:p>
            <a:pPr marL="557213" indent="-557213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Quicksand Medium" panose="020B0604020202020204" charset="0"/>
                <a:cs typeface="Calibri" panose="020F0502020204030204" pitchFamily="34" charset="0"/>
              </a:rPr>
              <a:t>What should you include when writing each part?</a:t>
            </a:r>
          </a:p>
        </p:txBody>
      </p:sp>
    </p:spTree>
    <p:extLst>
      <p:ext uri="{BB962C8B-B14F-4D97-AF65-F5344CB8AC3E}">
        <p14:creationId xmlns:p14="http://schemas.microsoft.com/office/powerpoint/2010/main" val="28402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A833F-DD13-4B46-8AF0-5978D03F0F3B}"/>
              </a:ext>
            </a:extLst>
          </p:cNvPr>
          <p:cNvSpPr txBox="1"/>
          <p:nvPr/>
        </p:nvSpPr>
        <p:spPr>
          <a:xfrm>
            <a:off x="4449684" y="636203"/>
            <a:ext cx="4614456" cy="44666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From: an@fastmail.com  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To: sophia@quickmail.com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Subject: My house </a:t>
            </a:r>
          </a:p>
          <a:p>
            <a:endParaRPr lang="en-US" sz="14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 Sophia, 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Thanks for your email. Now I’ll tell you about my house.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live with my parents in a flat. It’s big. There is a living room, a kitchen, two bedrooms and two bathrooms. I like my bedroom the best. What about you? Where do you live? Tell me in your next email.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E9E4DE3F-BA9C-402E-919C-6C7F8B243954}"/>
              </a:ext>
            </a:extLst>
          </p:cNvPr>
          <p:cNvSpPr/>
          <p:nvPr/>
        </p:nvSpPr>
        <p:spPr>
          <a:xfrm>
            <a:off x="5855103" y="66337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email</a:t>
            </a:r>
          </a:p>
        </p:txBody>
      </p:sp>
      <p:sp>
        <p:nvSpPr>
          <p:cNvPr id="6" name="Right Arrow 4">
            <a:extLst>
              <a:ext uri="{FF2B5EF4-FFF2-40B4-BE49-F238E27FC236}">
                <a16:creationId xmlns:a16="http://schemas.microsoft.com/office/drawing/2014/main" id="{784466A2-CDC4-4B86-8F95-C25112E40790}"/>
              </a:ext>
            </a:extLst>
          </p:cNvPr>
          <p:cNvSpPr/>
          <p:nvPr/>
        </p:nvSpPr>
        <p:spPr>
          <a:xfrm rot="10800000">
            <a:off x="3090777" y="766721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9E850-A57F-4A0B-BD9B-36DFC018CC10}"/>
              </a:ext>
            </a:extLst>
          </p:cNvPr>
          <p:cNvSpPr txBox="1"/>
          <p:nvPr/>
        </p:nvSpPr>
        <p:spPr>
          <a:xfrm flipH="1">
            <a:off x="1743511" y="637087"/>
            <a:ext cx="13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address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75668DA8-739E-424F-A69B-E63E84EFAE10}"/>
              </a:ext>
            </a:extLst>
          </p:cNvPr>
          <p:cNvSpPr/>
          <p:nvPr/>
        </p:nvSpPr>
        <p:spPr>
          <a:xfrm rot="10800000">
            <a:off x="3077873" y="1232222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F6897-AFA7-4BE7-A2CA-E2F778E644BD}"/>
              </a:ext>
            </a:extLst>
          </p:cNvPr>
          <p:cNvSpPr txBox="1"/>
          <p:nvPr/>
        </p:nvSpPr>
        <p:spPr>
          <a:xfrm flipH="1">
            <a:off x="1716067" y="1083226"/>
            <a:ext cx="13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subject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ight Arrow 4">
            <a:extLst>
              <a:ext uri="{FF2B5EF4-FFF2-40B4-BE49-F238E27FC236}">
                <a16:creationId xmlns:a16="http://schemas.microsoft.com/office/drawing/2014/main" id="{9A6E73F6-5CFE-43BF-B8C5-69073CD24AE5}"/>
              </a:ext>
            </a:extLst>
          </p:cNvPr>
          <p:cNvSpPr/>
          <p:nvPr/>
        </p:nvSpPr>
        <p:spPr>
          <a:xfrm rot="10800000">
            <a:off x="3081560" y="1729980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2" name="Right Arrow 4">
            <a:extLst>
              <a:ext uri="{FF2B5EF4-FFF2-40B4-BE49-F238E27FC236}">
                <a16:creationId xmlns:a16="http://schemas.microsoft.com/office/drawing/2014/main" id="{1D3E6D60-0C8F-4371-A314-F0E650548D55}"/>
              </a:ext>
            </a:extLst>
          </p:cNvPr>
          <p:cNvSpPr/>
          <p:nvPr/>
        </p:nvSpPr>
        <p:spPr>
          <a:xfrm rot="10800000">
            <a:off x="3066809" y="2144957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8FD2CEF7-70F4-4EE7-80FC-CE5963E55733}"/>
              </a:ext>
            </a:extLst>
          </p:cNvPr>
          <p:cNvSpPr/>
          <p:nvPr/>
        </p:nvSpPr>
        <p:spPr>
          <a:xfrm>
            <a:off x="4147341" y="680738"/>
            <a:ext cx="265472" cy="48474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47071862-6B02-46A3-82EF-82EF14383B7D}"/>
              </a:ext>
            </a:extLst>
          </p:cNvPr>
          <p:cNvSpPr/>
          <p:nvPr/>
        </p:nvSpPr>
        <p:spPr>
          <a:xfrm>
            <a:off x="4143652" y="2041279"/>
            <a:ext cx="265472" cy="48474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37E60-F594-4C72-9DB5-6393181A703D}"/>
              </a:ext>
            </a:extLst>
          </p:cNvPr>
          <p:cNvSpPr txBox="1"/>
          <p:nvPr/>
        </p:nvSpPr>
        <p:spPr>
          <a:xfrm flipH="1">
            <a:off x="572756" y="1586764"/>
            <a:ext cx="250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	greeting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D3078-3EED-4D63-AE84-0405B63C27C6}"/>
              </a:ext>
            </a:extLst>
          </p:cNvPr>
          <p:cNvSpPr txBox="1"/>
          <p:nvPr/>
        </p:nvSpPr>
        <p:spPr>
          <a:xfrm flipH="1">
            <a:off x="693335" y="2015175"/>
            <a:ext cx="240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introduction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ight Arrow 4">
            <a:extLst>
              <a:ext uri="{FF2B5EF4-FFF2-40B4-BE49-F238E27FC236}">
                <a16:creationId xmlns:a16="http://schemas.microsoft.com/office/drawing/2014/main" id="{F9FD0EFD-C936-4EA2-9110-2E02BD93B0B0}"/>
              </a:ext>
            </a:extLst>
          </p:cNvPr>
          <p:cNvSpPr/>
          <p:nvPr/>
        </p:nvSpPr>
        <p:spPr>
          <a:xfrm rot="10800000">
            <a:off x="3085245" y="3363366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5F7D3A64-40DA-433F-ACFD-50D4DF51CDC9}"/>
              </a:ext>
            </a:extLst>
          </p:cNvPr>
          <p:cNvSpPr/>
          <p:nvPr/>
        </p:nvSpPr>
        <p:spPr>
          <a:xfrm>
            <a:off x="4069911" y="2885626"/>
            <a:ext cx="350276" cy="1251297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BDF39-BEA1-4D79-842A-777302F02A1D}"/>
              </a:ext>
            </a:extLst>
          </p:cNvPr>
          <p:cNvSpPr txBox="1"/>
          <p:nvPr/>
        </p:nvSpPr>
        <p:spPr>
          <a:xfrm flipH="1">
            <a:off x="1430592" y="3250798"/>
            <a:ext cx="194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body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35B57C5F-3BDD-497D-9600-75ED73CB2ADC}"/>
              </a:ext>
            </a:extLst>
          </p:cNvPr>
          <p:cNvSpPr/>
          <p:nvPr/>
        </p:nvSpPr>
        <p:spPr>
          <a:xfrm>
            <a:off x="4115355" y="4448960"/>
            <a:ext cx="293770" cy="60973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ight Arrow 4">
            <a:extLst>
              <a:ext uri="{FF2B5EF4-FFF2-40B4-BE49-F238E27FC236}">
                <a16:creationId xmlns:a16="http://schemas.microsoft.com/office/drawing/2014/main" id="{0EA31745-40FB-4155-8466-D6B89A59EB52}"/>
              </a:ext>
            </a:extLst>
          </p:cNvPr>
          <p:cNvSpPr/>
          <p:nvPr/>
        </p:nvSpPr>
        <p:spPr>
          <a:xfrm rot="10800000">
            <a:off x="3103681" y="4598548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93345-DE6C-4446-B64A-50DDBFC69383}"/>
              </a:ext>
            </a:extLst>
          </p:cNvPr>
          <p:cNvSpPr txBox="1"/>
          <p:nvPr/>
        </p:nvSpPr>
        <p:spPr>
          <a:xfrm flipH="1">
            <a:off x="160774" y="4473067"/>
            <a:ext cx="293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	conclusion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0" y="158360"/>
            <a:ext cx="8018585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Let’s brainstorm ideas for your email </a:t>
            </a:r>
            <a:r>
              <a:rPr lang="en-US" sz="3000" b="1" kern="1200" dirty="0" smtClean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…</a:t>
            </a:r>
            <a:endParaRPr lang="en-VN" sz="3000" b="1" kern="1200" dirty="0">
              <a:solidFill>
                <a:prstClr val="white"/>
              </a:solidFill>
              <a:latin typeface="Fredoka One" panose="020B060402020202020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D4C4F-4D98-4A23-9C24-6F87749D2956}"/>
              </a:ext>
            </a:extLst>
          </p:cNvPr>
          <p:cNvSpPr txBox="1"/>
          <p:nvPr/>
        </p:nvSpPr>
        <p:spPr>
          <a:xfrm flipH="1">
            <a:off x="584946" y="1083878"/>
            <a:ext cx="8117093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In your notebook, write full answers to the following question: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1. Where do you live?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2. How many rooms are there in your house? What are they?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3. Which room do you like the best in your house? Why?</a:t>
            </a:r>
          </a:p>
          <a:p>
            <a:pPr lvl="0">
              <a:defRPr/>
            </a:pPr>
            <a:endParaRPr lang="en-VN" sz="2000" b="1" kern="1200" dirty="0">
              <a:solidFill>
                <a:prstClr val="black"/>
              </a:solidFill>
              <a:latin typeface="Quicksand Medium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83BC5903-AF25-4A8C-8DE8-A6EB05E161FE}"/>
              </a:ext>
            </a:extLst>
          </p:cNvPr>
          <p:cNvSpPr/>
          <p:nvPr/>
        </p:nvSpPr>
        <p:spPr>
          <a:xfrm>
            <a:off x="584947" y="3443382"/>
            <a:ext cx="5741916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</a:p>
        </p:txBody>
      </p:sp>
      <p:pic>
        <p:nvPicPr>
          <p:cNvPr id="2" name="3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8122" y="3350476"/>
            <a:ext cx="1683917" cy="9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Pre-K Fun Activities to Celebrate South America's Children's Day by Slidesgo">
  <a:themeElements>
    <a:clrScheme name="Simple Light">
      <a:dk1>
        <a:srgbClr val="333333"/>
      </a:dk1>
      <a:lt1>
        <a:srgbClr val="FFF9F5"/>
      </a:lt1>
      <a:dk2>
        <a:srgbClr val="6556A9"/>
      </a:dk2>
      <a:lt2>
        <a:srgbClr val="54A8B0"/>
      </a:lt2>
      <a:accent1>
        <a:srgbClr val="F8BA33"/>
      </a:accent1>
      <a:accent2>
        <a:srgbClr val="E16562"/>
      </a:accent2>
      <a:accent3>
        <a:srgbClr val="F08BC4"/>
      </a:accent3>
      <a:accent4>
        <a:srgbClr val="929AEA"/>
      </a:accent4>
      <a:accent5>
        <a:srgbClr val="53B687"/>
      </a:accent5>
      <a:accent6>
        <a:srgbClr val="F5E2D7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611</Words>
  <Application>Microsoft Office PowerPoint</Application>
  <PresentationFormat>On-screen Show (16:9)</PresentationFormat>
  <Paragraphs>105</Paragraphs>
  <Slides>15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Arimo</vt:lpstr>
      <vt:lpstr>Fredoka One</vt:lpstr>
      <vt:lpstr>Tw Cen MT</vt:lpstr>
      <vt:lpstr>Wingdings</vt:lpstr>
      <vt:lpstr>Calibri</vt:lpstr>
      <vt:lpstr>微软雅黑</vt:lpstr>
      <vt:lpstr>Quicksand Medium</vt:lpstr>
      <vt:lpstr>STCaiyun</vt:lpstr>
      <vt:lpstr>Pre-K Fun Activities to Celebrate South America's Children's Day by Slidesgo</vt:lpstr>
      <vt:lpstr>UNIT 2 MY HOUSE</vt:lpstr>
      <vt:lpstr>OBJECTIVES</vt:lpstr>
      <vt:lpstr>Listening</vt:lpstr>
      <vt:lpstr>PowerPoint Presentation</vt:lpstr>
      <vt:lpstr>PowerPoint Presentation</vt:lpstr>
      <vt:lpstr> 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Write an email to your teacher about your room in A4 paper. 3. Prepare next lesson: Looking back and project.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Admin</cp:lastModifiedBy>
  <cp:revision>21</cp:revision>
  <dcterms:modified xsi:type="dcterms:W3CDTF">2022-10-02T07:27:29Z</dcterms:modified>
</cp:coreProperties>
</file>