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7"/>
  </p:notesMasterIdLst>
  <p:sldIdLst>
    <p:sldId id="256" r:id="rId5"/>
    <p:sldId id="257" r:id="rId6"/>
    <p:sldId id="283" r:id="rId7"/>
    <p:sldId id="258" r:id="rId8"/>
    <p:sldId id="264" r:id="rId9"/>
    <p:sldId id="265" r:id="rId10"/>
    <p:sldId id="266" r:id="rId11"/>
    <p:sldId id="267" r:id="rId12"/>
    <p:sldId id="268" r:id="rId13"/>
    <p:sldId id="269" r:id="rId14"/>
    <p:sldId id="284" r:id="rId15"/>
    <p:sldId id="285" r:id="rId16"/>
    <p:sldId id="270" r:id="rId17"/>
    <p:sldId id="281" r:id="rId18"/>
    <p:sldId id="287" r:id="rId19"/>
    <p:sldId id="300" r:id="rId20"/>
    <p:sldId id="302" r:id="rId21"/>
    <p:sldId id="303" r:id="rId22"/>
    <p:sldId id="296" r:id="rId23"/>
    <p:sldId id="271" r:id="rId24"/>
    <p:sldId id="279" r:id="rId25"/>
    <p:sldId id="26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15142A"/>
    <a:srgbClr val="C55A11"/>
    <a:srgbClr val="ED7D31"/>
    <a:srgbClr val="1F4E79"/>
    <a:srgbClr val="A7FDFF"/>
    <a:srgbClr val="FAED3B"/>
    <a:srgbClr val="70AD47"/>
    <a:srgbClr val="3CDFE6"/>
    <a:srgbClr val="0C0D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56" autoAdjust="0"/>
    <p:restoredTop sz="84894" autoAdjust="0"/>
  </p:normalViewPr>
  <p:slideViewPr>
    <p:cSldViewPr snapToGrid="0">
      <p:cViewPr varScale="1">
        <p:scale>
          <a:sx n="89" d="100"/>
          <a:sy n="89" d="100"/>
        </p:scale>
        <p:origin x="6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9" d="100"/>
          <a:sy n="59" d="100"/>
        </p:scale>
        <p:origin x="298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913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/>
                  <a:t>Phần này GV cho hai HS thảo luận để tìm hướng giải quyết. Phần xác định điểm biểu diễn của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/>
                  <a:t> Gv cho HS lên</a:t>
                </a:r>
                <a:r>
                  <a:rPr lang="en-US" baseline="0"/>
                  <a:t> bảng chỉ.</a:t>
                </a:r>
                <a:endParaRPr lang="en-US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/>
                  <a:t>Phần này GV cho hai HS thảo luận để tìm hướng giải quyết. Phần xác định điểm biểu diễn của </a:t>
                </a:r>
                <a:r>
                  <a:rPr lang="en-US" i="0">
                    <a:latin typeface="Cambria Math" panose="02040503050406030204" pitchFamily="18" charset="0"/>
                  </a:rPr>
                  <a:t>(</a:t>
                </a:r>
                <a:r>
                  <a:rPr lang="en-US" b="0" i="0">
                    <a:latin typeface="Cambria Math" panose="02040503050406030204" pitchFamily="18" charset="0"/>
                  </a:rPr>
                  <a:t>−3)/2</a:t>
                </a:r>
                <a:r>
                  <a:rPr lang="en-US"/>
                  <a:t> Gv cho HS lên</a:t>
                </a:r>
                <a:r>
                  <a:rPr lang="en-US" baseline="0"/>
                  <a:t> bảng chỉ.</a:t>
                </a:r>
                <a:endParaRPr lang="en-US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563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33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036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15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40AF1-241F-463A-8508-92C4EB2DF3E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96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để nguyên máy hút con vật. Khi nào HS trả lời đúng thì nhấp vào chữ GIẢI CỨU để thả con vật ra.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8650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để nguyên máy hút con vật. Khi nào HS trả lời đúng thì nhấp vào chữ GIẢI CỨU để thả con vật ra.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639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để nguyên máy hút con vật. Khi nào HS trả lời đúng thì nhấp vào chữ GIẢI CỨU để thả con vật ra.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096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để nguyên máy hút con vật. Khi nào HS trả lời đúng thì nhấp vào chữ GIẢI CỨU để thả con vật ra.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270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9/9/2025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9/9/2025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9/9/2025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9/9/2025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9/9/2025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9/9/2025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9/9/2025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microsoft.com/office/2007/relationships/hdphoto" Target="../media/hdphoto2.wdp"/><Relationship Id="rId12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63.png"/><Relationship Id="rId5" Type="http://schemas.microsoft.com/office/2007/relationships/hdphoto" Target="../media/hdphoto1.wdp"/><Relationship Id="rId10" Type="http://schemas.openxmlformats.org/officeDocument/2006/relationships/image" Target="../media/image62.png"/><Relationship Id="rId4" Type="http://schemas.openxmlformats.org/officeDocument/2006/relationships/image" Target="../media/image17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75.png"/><Relationship Id="rId5" Type="http://schemas.openxmlformats.org/officeDocument/2006/relationships/image" Target="../media/image67.png"/><Relationship Id="rId10" Type="http://schemas.openxmlformats.org/officeDocument/2006/relationships/image" Target="../media/image74.png"/><Relationship Id="rId4" Type="http://schemas.openxmlformats.org/officeDocument/2006/relationships/image" Target="../media/image70.png"/><Relationship Id="rId9" Type="http://schemas.openxmlformats.org/officeDocument/2006/relationships/image" Target="../media/image7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audio" Target="../media/media1.mp3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8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88.png"/><Relationship Id="rId18" Type="http://schemas.openxmlformats.org/officeDocument/2006/relationships/image" Target="../media/image92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1.wav"/><Relationship Id="rId7" Type="http://schemas.openxmlformats.org/officeDocument/2006/relationships/audio" Target="../media/audio3.wav"/><Relationship Id="rId12" Type="http://schemas.openxmlformats.org/officeDocument/2006/relationships/image" Target="../media/image86.png"/><Relationship Id="rId17" Type="http://schemas.openxmlformats.org/officeDocument/2006/relationships/image" Target="../media/image82.png"/><Relationship Id="rId2" Type="http://schemas.openxmlformats.org/officeDocument/2006/relationships/audio" Target="../media/media2.mp3"/><Relationship Id="rId16" Type="http://schemas.openxmlformats.org/officeDocument/2006/relationships/image" Target="../media/image91.png"/><Relationship Id="rId20" Type="http://schemas.openxmlformats.org/officeDocument/2006/relationships/image" Target="../media/image95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87.png"/><Relationship Id="rId24" Type="http://schemas.openxmlformats.org/officeDocument/2006/relationships/audio" Target="../media/audio4.wav"/><Relationship Id="rId5" Type="http://schemas.openxmlformats.org/officeDocument/2006/relationships/audio" Target="../media/audio1.wav"/><Relationship Id="rId15" Type="http://schemas.openxmlformats.org/officeDocument/2006/relationships/image" Target="../media/image90.png"/><Relationship Id="rId23" Type="http://schemas.openxmlformats.org/officeDocument/2006/relationships/audio" Target="../media/audio3.wav"/><Relationship Id="rId10" Type="http://schemas.openxmlformats.org/officeDocument/2006/relationships/image" Target="../media/image85.emf"/><Relationship Id="rId19" Type="http://schemas.openxmlformats.org/officeDocument/2006/relationships/image" Target="../media/image9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84.png"/><Relationship Id="rId14" Type="http://schemas.openxmlformats.org/officeDocument/2006/relationships/image" Target="../media/image89.emf"/><Relationship Id="rId22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89.emf"/><Relationship Id="rId18" Type="http://schemas.openxmlformats.org/officeDocument/2006/relationships/image" Target="../media/image96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2.wav"/><Relationship Id="rId7" Type="http://schemas.openxmlformats.org/officeDocument/2006/relationships/audio" Target="../media/audio3.wav"/><Relationship Id="rId12" Type="http://schemas.openxmlformats.org/officeDocument/2006/relationships/image" Target="../media/image88.png"/><Relationship Id="rId17" Type="http://schemas.openxmlformats.org/officeDocument/2006/relationships/image" Target="../media/image92.png"/><Relationship Id="rId2" Type="http://schemas.openxmlformats.org/officeDocument/2006/relationships/audio" Target="../media/media2.mp3"/><Relationship Id="rId16" Type="http://schemas.openxmlformats.org/officeDocument/2006/relationships/image" Target="../media/image82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86.png"/><Relationship Id="rId5" Type="http://schemas.openxmlformats.org/officeDocument/2006/relationships/audio" Target="../media/audio1.wav"/><Relationship Id="rId15" Type="http://schemas.openxmlformats.org/officeDocument/2006/relationships/image" Target="../media/image91.png"/><Relationship Id="rId23" Type="http://schemas.openxmlformats.org/officeDocument/2006/relationships/audio" Target="../media/audio4.wav"/><Relationship Id="rId10" Type="http://schemas.openxmlformats.org/officeDocument/2006/relationships/image" Target="../media/image85.emf"/><Relationship Id="rId19" Type="http://schemas.openxmlformats.org/officeDocument/2006/relationships/image" Target="../media/image9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84.png"/><Relationship Id="rId14" Type="http://schemas.openxmlformats.org/officeDocument/2006/relationships/image" Target="../media/image90.png"/><Relationship Id="rId22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88.png"/><Relationship Id="rId18" Type="http://schemas.openxmlformats.org/officeDocument/2006/relationships/image" Target="../media/image92.png"/><Relationship Id="rId26" Type="http://schemas.openxmlformats.org/officeDocument/2006/relationships/audio" Target="../media/audio4.wav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01.png"/><Relationship Id="rId7" Type="http://schemas.openxmlformats.org/officeDocument/2006/relationships/audio" Target="../media/audio3.wav"/><Relationship Id="rId12" Type="http://schemas.openxmlformats.org/officeDocument/2006/relationships/image" Target="../media/image86.png"/><Relationship Id="rId17" Type="http://schemas.openxmlformats.org/officeDocument/2006/relationships/image" Target="../media/image82.png"/><Relationship Id="rId25" Type="http://schemas.openxmlformats.org/officeDocument/2006/relationships/audio" Target="../media/audio3.wav"/><Relationship Id="rId2" Type="http://schemas.openxmlformats.org/officeDocument/2006/relationships/audio" Target="../media/media2.mp3"/><Relationship Id="rId16" Type="http://schemas.openxmlformats.org/officeDocument/2006/relationships/image" Target="../media/image91.png"/><Relationship Id="rId20" Type="http://schemas.openxmlformats.org/officeDocument/2006/relationships/image" Target="../media/image97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98.png"/><Relationship Id="rId24" Type="http://schemas.openxmlformats.org/officeDocument/2006/relationships/audio" Target="../media/audio2.wav"/><Relationship Id="rId5" Type="http://schemas.openxmlformats.org/officeDocument/2006/relationships/audio" Target="../media/audio1.wav"/><Relationship Id="rId15" Type="http://schemas.openxmlformats.org/officeDocument/2006/relationships/image" Target="../media/image90.png"/><Relationship Id="rId23" Type="http://schemas.openxmlformats.org/officeDocument/2006/relationships/audio" Target="../media/audio1.wav"/><Relationship Id="rId10" Type="http://schemas.openxmlformats.org/officeDocument/2006/relationships/image" Target="../media/image85.emf"/><Relationship Id="rId19" Type="http://schemas.openxmlformats.org/officeDocument/2006/relationships/image" Target="../media/image99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84.png"/><Relationship Id="rId14" Type="http://schemas.openxmlformats.org/officeDocument/2006/relationships/image" Target="../media/image89.emf"/><Relationship Id="rId22" Type="http://schemas.openxmlformats.org/officeDocument/2006/relationships/image" Target="../media/image10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89.emf"/><Relationship Id="rId18" Type="http://schemas.openxmlformats.org/officeDocument/2006/relationships/image" Target="../media/image100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1.wav"/><Relationship Id="rId7" Type="http://schemas.openxmlformats.org/officeDocument/2006/relationships/audio" Target="../media/audio3.wav"/><Relationship Id="rId12" Type="http://schemas.openxmlformats.org/officeDocument/2006/relationships/image" Target="../media/image88.png"/><Relationship Id="rId17" Type="http://schemas.openxmlformats.org/officeDocument/2006/relationships/image" Target="../media/image92.png"/><Relationship Id="rId2" Type="http://schemas.openxmlformats.org/officeDocument/2006/relationships/audio" Target="../media/media2.mp3"/><Relationship Id="rId16" Type="http://schemas.openxmlformats.org/officeDocument/2006/relationships/image" Target="../media/image82.png"/><Relationship Id="rId20" Type="http://schemas.openxmlformats.org/officeDocument/2006/relationships/image" Target="../media/image105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86.png"/><Relationship Id="rId24" Type="http://schemas.openxmlformats.org/officeDocument/2006/relationships/audio" Target="../media/audio4.wav"/><Relationship Id="rId5" Type="http://schemas.openxmlformats.org/officeDocument/2006/relationships/audio" Target="../media/audio1.wav"/><Relationship Id="rId15" Type="http://schemas.openxmlformats.org/officeDocument/2006/relationships/image" Target="../media/image91.png"/><Relationship Id="rId23" Type="http://schemas.openxmlformats.org/officeDocument/2006/relationships/audio" Target="../media/audio3.wav"/><Relationship Id="rId10" Type="http://schemas.openxmlformats.org/officeDocument/2006/relationships/image" Target="../media/image85.emf"/><Relationship Id="rId19" Type="http://schemas.openxmlformats.org/officeDocument/2006/relationships/image" Target="../media/image104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84.png"/><Relationship Id="rId14" Type="http://schemas.openxmlformats.org/officeDocument/2006/relationships/image" Target="../media/image90.png"/><Relationship Id="rId22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microsoft.com/office/2007/relationships/hdphoto" Target="../media/hdphoto2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1.jpe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2">
                <a:extLst>
                  <a:ext uri="{FF2B5EF4-FFF2-40B4-BE49-F238E27FC236}">
                    <a16:creationId xmlns:a16="http://schemas.microsoft.com/office/drawing/2014/main" id="{F4B5F415-7490-4054-85B4-10F7AE6D3385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60941" y="2876370"/>
                <a:ext cx="11952372" cy="1417123"/>
              </a:xfrm>
            </p:spPr>
            <p:txBody>
              <a:bodyPr>
                <a:noAutofit/>
              </a:bodyPr>
              <a:lstStyle/>
              <a:p>
                <a:r>
                  <a:rPr lang="en-US" sz="5000" b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 HỢP </a:t>
                </a:r>
                <a14:m>
                  <m:oMath xmlns:m="http://schemas.openxmlformats.org/officeDocument/2006/math">
                    <m:r>
                      <a:rPr lang="en-US" sz="50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ℚ</m:t>
                    </m:r>
                  </m:oMath>
                </a14:m>
                <a:r>
                  <a:rPr lang="en-US" sz="5000" b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CÁC SỐ HỮU TỈ</a:t>
                </a:r>
                <a:br>
                  <a:rPr lang="en-US" sz="5000" b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5000" b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Tiết 1</a:t>
                </a:r>
                <a:endParaRPr lang="en-US" sz="5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!!2">
                <a:extLst>
                  <a:ext uri="{FF2B5EF4-FFF2-40B4-BE49-F238E27FC236}">
                    <a16:creationId xmlns:a16="http://schemas.microsoft.com/office/drawing/2014/main" id="{F4B5F415-7490-4054-85B4-10F7AE6D33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60941" y="2876370"/>
                <a:ext cx="11952372" cy="1417123"/>
              </a:xfrm>
              <a:blipFill>
                <a:blip r:embed="rId2"/>
                <a:stretch>
                  <a:fillRect t="-18966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Giáo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viên: Nguyễn Huyền Anh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 THCS </a:t>
            </a:r>
            <a:r>
              <a:rPr lang="vi-VN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LÊ QUÝ ĐÔN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!!1">
            <a:extLst>
              <a:ext uri="{FF2B5EF4-FFF2-40B4-BE49-F238E27FC236}">
                <a16:creationId xmlns:a16="http://schemas.microsoft.com/office/drawing/2014/main" id="{0E246211-C9C9-4B3E-9DDF-914AB989AE93}"/>
              </a:ext>
            </a:extLst>
          </p:cNvPr>
          <p:cNvSpPr txBox="1"/>
          <p:nvPr/>
        </p:nvSpPr>
        <p:spPr>
          <a:xfrm>
            <a:off x="2655752" y="1822311"/>
            <a:ext cx="67627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Đ7-C1-B1</a:t>
            </a:r>
            <a:endParaRPr lang="en-US" sz="48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!!4">
            <a:extLst>
              <a:ext uri="{FF2B5EF4-FFF2-40B4-BE49-F238E27FC236}">
                <a16:creationId xmlns:a16="http://schemas.microsoft.com/office/drawing/2014/main" id="{8F343863-9DC9-48EE-8845-A5B504C915DF}"/>
              </a:ext>
            </a:extLst>
          </p:cNvPr>
          <p:cNvSpPr/>
          <p:nvPr/>
        </p:nvSpPr>
        <p:spPr>
          <a:xfrm rot="5400000">
            <a:off x="8507246" y="3048380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HÌNH THÀNH KIẾN THỨC</a:t>
            </a:r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721AC1-5D30-4EEB-9041-19D01D7E42D0}"/>
              </a:ext>
            </a:extLst>
          </p:cNvPr>
          <p:cNvSpPr txBox="1"/>
          <p:nvPr/>
        </p:nvSpPr>
        <p:spPr>
          <a:xfrm>
            <a:off x="228042" y="489263"/>
            <a:ext cx="85755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II. BIỂU DIỄN SỐ HỮU TỈ TRÊN TRỤC SỐ</a:t>
            </a:r>
            <a:endParaRPr lang="en-US" sz="28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C2E7A5F-5E29-8416-DCAA-CA50EBF2CFEA}"/>
              </a:ext>
            </a:extLst>
          </p:cNvPr>
          <p:cNvGrpSpPr/>
          <p:nvPr/>
        </p:nvGrpSpPr>
        <p:grpSpPr>
          <a:xfrm>
            <a:off x="416228" y="3760761"/>
            <a:ext cx="1310010" cy="720000"/>
            <a:chOff x="746760" y="1249680"/>
            <a:chExt cx="1310010" cy="72000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4BF7CCE-737B-250F-9911-902EFE65BDFF}"/>
                </a:ext>
              </a:extLst>
            </p:cNvPr>
            <p:cNvSpPr/>
            <p:nvPr/>
          </p:nvSpPr>
          <p:spPr>
            <a:xfrm>
              <a:off x="1266022" y="1331473"/>
              <a:ext cx="790748" cy="539995"/>
            </a:xfrm>
            <a:prstGeom prst="roundRect">
              <a:avLst/>
            </a:prstGeom>
            <a:solidFill>
              <a:srgbClr val="00B0F0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2F29A4B-09F9-BC54-9F4D-9BAE37261AD4}"/>
                </a:ext>
              </a:extLst>
            </p:cNvPr>
            <p:cNvSpPr/>
            <p:nvPr/>
          </p:nvSpPr>
          <p:spPr>
            <a:xfrm>
              <a:off x="746760" y="1249680"/>
              <a:ext cx="720000" cy="72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C1B8289-EE51-A6F6-ADA5-5DA671AC17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9355" b="89355" l="2985" r="86754">
                          <a14:foregroundMark x1="32463" y1="22742" x2="32463" y2="22742"/>
                          <a14:foregroundMark x1="47761" y1="19516" x2="47761" y2="19516"/>
                          <a14:foregroundMark x1="83769" y1="40806" x2="83769" y2="40806"/>
                          <a14:foregroundMark x1="86754" y1="57419" x2="86754" y2="57419"/>
                          <a14:foregroundMark x1="61381" y1="88387" x2="61381" y2="88387"/>
                          <a14:foregroundMark x1="42164" y1="89677" x2="42164" y2="89677"/>
                          <a14:foregroundMark x1="7090" y1="68710" x2="7090" y2="67097"/>
                          <a14:foregroundMark x1="4478" y1="53387" x2="4478" y2="53387"/>
                          <a14:foregroundMark x1="4104" y1="69032" x2="4104" y2="69032"/>
                          <a14:foregroundMark x1="2985" y1="50806" x2="2985" y2="508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347" r="8461" b="5810"/>
            <a:stretch/>
          </p:blipFill>
          <p:spPr>
            <a:xfrm rot="865359">
              <a:off x="1078327" y="1555665"/>
              <a:ext cx="333788" cy="32833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5E174E5-E278-F485-187D-C091E18983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253" b="92972" l="8763" r="97165">
                          <a14:foregroundMark x1="35309" y1="91370" x2="35309" y2="91370"/>
                          <a14:foregroundMark x1="51160" y1="93327" x2="51160" y2="93327"/>
                          <a14:foregroundMark x1="93428" y1="76423" x2="93428" y2="76423"/>
                          <a14:foregroundMark x1="93943" y1="64235" x2="93943" y2="64235"/>
                          <a14:foregroundMark x1="97165" y1="62722" x2="97165" y2="62722"/>
                          <a14:foregroundMark x1="71392" y1="36477" x2="71134" y2="36922"/>
                          <a14:foregroundMark x1="48711" y1="34253" x2="48711" y2="34253"/>
                          <a14:foregroundMark x1="15464" y1="50979" x2="15464" y2="50979"/>
                          <a14:foregroundMark x1="12371" y1="63879" x2="12371" y2="63879"/>
                          <a14:foregroundMark x1="8763" y1="62989" x2="8763" y2="629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06" t="31105" b="4475"/>
            <a:stretch/>
          </p:blipFill>
          <p:spPr>
            <a:xfrm flipV="1">
              <a:off x="828399" y="1519269"/>
              <a:ext cx="279570" cy="28142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E8BEEB8-FD97-F8FD-4F07-6906AD2DB3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9355" b="89355" l="2985" r="86754">
                          <a14:foregroundMark x1="32463" y1="22742" x2="32463" y2="22742"/>
                          <a14:foregroundMark x1="47761" y1="19516" x2="47761" y2="19516"/>
                          <a14:foregroundMark x1="83769" y1="40806" x2="83769" y2="40806"/>
                          <a14:foregroundMark x1="86754" y1="57419" x2="86754" y2="57419"/>
                          <a14:foregroundMark x1="61381" y1="88387" x2="61381" y2="88387"/>
                          <a14:foregroundMark x1="42164" y1="89677" x2="42164" y2="89677"/>
                          <a14:foregroundMark x1="7090" y1="68710" x2="7090" y2="67097"/>
                          <a14:foregroundMark x1="4478" y1="53387" x2="4478" y2="53387"/>
                          <a14:foregroundMark x1="4104" y1="69032" x2="4104" y2="69032"/>
                          <a14:foregroundMark x1="2985" y1="50806" x2="2985" y2="50806"/>
                        </a14:backgroundRemoval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347" r="8461" b="5810"/>
            <a:stretch/>
          </p:blipFill>
          <p:spPr>
            <a:xfrm>
              <a:off x="977967" y="1297251"/>
              <a:ext cx="318545" cy="31333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F9EA15F-7725-98E6-CD89-7ED7D6DC7689}"/>
                  </a:ext>
                </a:extLst>
              </p:cNvPr>
              <p:cNvSpPr txBox="1"/>
              <p:nvPr/>
            </p:nvSpPr>
            <p:spPr>
              <a:xfrm>
                <a:off x="1884291" y="3735741"/>
                <a:ext cx="6388852" cy="712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 diễn số hữu tỉ </a:t>
                </a:r>
                <a14:m>
                  <m:oMath xmlns:m="http://schemas.openxmlformats.org/officeDocument/2006/math">
                    <m:r>
                      <a:rPr lang="en-US" sz="2800" b="0" i="1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trên trục số.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F9EA15F-7725-98E6-CD89-7ED7D6DC76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4291" y="3735741"/>
                <a:ext cx="6388852" cy="712631"/>
              </a:xfrm>
              <a:prstGeom prst="rect">
                <a:avLst/>
              </a:prstGeom>
              <a:blipFill>
                <a:blip r:embed="rId8"/>
                <a:stretch>
                  <a:fillRect l="-1908" b="-68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74ED158-4481-1262-AEF4-ADC011B92AD7}"/>
                  </a:ext>
                </a:extLst>
              </p:cNvPr>
              <p:cNvSpPr txBox="1"/>
              <p:nvPr/>
            </p:nvSpPr>
            <p:spPr>
              <a:xfrm>
                <a:off x="416228" y="1310811"/>
                <a:ext cx="1014842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- Trên trục số, điểm biểu diễn số hữu tỉ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 được gọi là điểm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74ED158-4481-1262-AEF4-ADC011B92A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228" y="1310811"/>
                <a:ext cx="10148422" cy="523220"/>
              </a:xfrm>
              <a:prstGeom prst="rect">
                <a:avLst/>
              </a:prstGeom>
              <a:blipFill>
                <a:blip r:embed="rId9"/>
                <a:stretch>
                  <a:fillRect l="-1201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65889D2F-3892-5AA8-FADB-EBD6A0EA8314}"/>
              </a:ext>
            </a:extLst>
          </p:cNvPr>
          <p:cNvSpPr txBox="1"/>
          <p:nvPr/>
        </p:nvSpPr>
        <p:spPr>
          <a:xfrm>
            <a:off x="416228" y="2001806"/>
            <a:ext cx="10966880" cy="545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Ta thường chọn phân số tối giản để biểu diễn số hữu tỉ đó.</a:t>
            </a:r>
            <a:endParaRPr lang="en-US" sz="32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2B428F2-04E7-2652-5D46-E5B4C5BDEDC4}"/>
              </a:ext>
            </a:extLst>
          </p:cNvPr>
          <p:cNvSpPr txBox="1"/>
          <p:nvPr/>
        </p:nvSpPr>
        <p:spPr>
          <a:xfrm>
            <a:off x="416228" y="2796713"/>
            <a:ext cx="8976845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Biểu diễn số hữu tỉ lớn hơn 0 trên trục số</a:t>
            </a:r>
            <a:endParaRPr lang="en-US" sz="3200" b="1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86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8" grpId="0"/>
      <p:bldP spid="30" grpId="0"/>
      <p:bldP spid="3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6A4A23B9-FDDD-6CAF-ABA0-98AC8858AA0D}"/>
              </a:ext>
            </a:extLst>
          </p:cNvPr>
          <p:cNvGrpSpPr/>
          <p:nvPr/>
        </p:nvGrpSpPr>
        <p:grpSpPr>
          <a:xfrm>
            <a:off x="1032080" y="5208606"/>
            <a:ext cx="9767100" cy="1052371"/>
            <a:chOff x="1032080" y="5208606"/>
            <a:chExt cx="9767100" cy="1052371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CE472A1-4715-8B53-27EB-BC237B8318BD}"/>
                </a:ext>
              </a:extLst>
            </p:cNvPr>
            <p:cNvCxnSpPr/>
            <p:nvPr/>
          </p:nvCxnSpPr>
          <p:spPr>
            <a:xfrm>
              <a:off x="1032080" y="5347504"/>
              <a:ext cx="9767100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CA84DEE-6E38-D265-EBD0-90B13473239F}"/>
                </a:ext>
              </a:extLst>
            </p:cNvPr>
            <p:cNvCxnSpPr/>
            <p:nvPr/>
          </p:nvCxnSpPr>
          <p:spPr>
            <a:xfrm>
              <a:off x="2081059" y="5208606"/>
              <a:ext cx="0" cy="300942"/>
            </a:xfrm>
            <a:prstGeom prst="line">
              <a:avLst/>
            </a:prstGeom>
            <a:ln w="38100">
              <a:solidFill>
                <a:srgbClr val="1514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C0ADFE4-F96A-54E9-2F54-9B7EA1DE3101}"/>
                </a:ext>
              </a:extLst>
            </p:cNvPr>
            <p:cNvCxnSpPr/>
            <p:nvPr/>
          </p:nvCxnSpPr>
          <p:spPr>
            <a:xfrm>
              <a:off x="7424699" y="5208606"/>
              <a:ext cx="0" cy="300942"/>
            </a:xfrm>
            <a:prstGeom prst="line">
              <a:avLst/>
            </a:prstGeom>
            <a:ln w="38100">
              <a:solidFill>
                <a:srgbClr val="1514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BDCF7050-FE1F-0A38-2A8C-A6A15557AF21}"/>
                    </a:ext>
                  </a:extLst>
                </p:cNvPr>
                <p:cNvSpPr txBox="1"/>
                <p:nvPr/>
              </p:nvSpPr>
              <p:spPr>
                <a:xfrm>
                  <a:off x="1768543" y="5676202"/>
                  <a:ext cx="6481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320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200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BDCF7050-FE1F-0A38-2A8C-A6A15557AF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8543" y="5676202"/>
                  <a:ext cx="648182" cy="584775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BDF88F8-AB94-23F4-B560-7AFE4B317DAF}"/>
                    </a:ext>
                  </a:extLst>
                </p:cNvPr>
                <p:cNvSpPr txBox="1"/>
                <p:nvPr/>
              </p:nvSpPr>
              <p:spPr>
                <a:xfrm>
                  <a:off x="7100608" y="5676202"/>
                  <a:ext cx="6481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200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BDF88F8-AB94-23F4-B560-7AFE4B317D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0608" y="5676202"/>
                  <a:ext cx="648182" cy="58477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117B045-DD2B-9036-F0CB-87A9A5428462}"/>
              </a:ext>
            </a:extLst>
          </p:cNvPr>
          <p:cNvGrpSpPr/>
          <p:nvPr/>
        </p:nvGrpSpPr>
        <p:grpSpPr>
          <a:xfrm>
            <a:off x="703529" y="310952"/>
            <a:ext cx="1310010" cy="720000"/>
            <a:chOff x="746760" y="1249680"/>
            <a:chExt cx="1310010" cy="72000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B71DE89-170E-1264-5DF5-4A0341D2BA26}"/>
                </a:ext>
              </a:extLst>
            </p:cNvPr>
            <p:cNvSpPr/>
            <p:nvPr/>
          </p:nvSpPr>
          <p:spPr>
            <a:xfrm>
              <a:off x="1266022" y="1331473"/>
              <a:ext cx="790748" cy="539995"/>
            </a:xfrm>
            <a:prstGeom prst="roundRect">
              <a:avLst/>
            </a:prstGeom>
            <a:solidFill>
              <a:srgbClr val="00B0F0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410D61F-6B19-604A-7FCD-E7C210958D96}"/>
                </a:ext>
              </a:extLst>
            </p:cNvPr>
            <p:cNvSpPr/>
            <p:nvPr/>
          </p:nvSpPr>
          <p:spPr>
            <a:xfrm>
              <a:off x="746760" y="1249680"/>
              <a:ext cx="720000" cy="72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458011C-CDE7-8B39-0AB2-3C2DFD2F1F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355" b="89355" l="2985" r="86754">
                          <a14:foregroundMark x1="32463" y1="22742" x2="32463" y2="22742"/>
                          <a14:foregroundMark x1="47761" y1="19516" x2="47761" y2="19516"/>
                          <a14:foregroundMark x1="83769" y1="40806" x2="83769" y2="40806"/>
                          <a14:foregroundMark x1="86754" y1="57419" x2="86754" y2="57419"/>
                          <a14:foregroundMark x1="61381" y1="88387" x2="61381" y2="88387"/>
                          <a14:foregroundMark x1="42164" y1="89677" x2="42164" y2="89677"/>
                          <a14:foregroundMark x1="7090" y1="68710" x2="7090" y2="67097"/>
                          <a14:foregroundMark x1="4478" y1="53387" x2="4478" y2="53387"/>
                          <a14:foregroundMark x1="4104" y1="69032" x2="4104" y2="69032"/>
                          <a14:foregroundMark x1="2985" y1="50806" x2="2985" y2="508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347" r="8461" b="5810"/>
            <a:stretch/>
          </p:blipFill>
          <p:spPr>
            <a:xfrm rot="865359">
              <a:off x="1078327" y="1555665"/>
              <a:ext cx="333788" cy="32833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D3F165E-63E0-6774-4389-FACB331002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4253" b="92972" l="8763" r="97165">
                          <a14:foregroundMark x1="35309" y1="91370" x2="35309" y2="91370"/>
                          <a14:foregroundMark x1="51160" y1="93327" x2="51160" y2="93327"/>
                          <a14:foregroundMark x1="93428" y1="76423" x2="93428" y2="76423"/>
                          <a14:foregroundMark x1="93943" y1="64235" x2="93943" y2="64235"/>
                          <a14:foregroundMark x1="97165" y1="62722" x2="97165" y2="62722"/>
                          <a14:foregroundMark x1="71392" y1="36477" x2="71134" y2="36922"/>
                          <a14:foregroundMark x1="48711" y1="34253" x2="48711" y2="34253"/>
                          <a14:foregroundMark x1="15464" y1="50979" x2="15464" y2="50979"/>
                          <a14:foregroundMark x1="12371" y1="63879" x2="12371" y2="63879"/>
                          <a14:foregroundMark x1="8763" y1="62989" x2="8763" y2="629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06" t="31105" b="4475"/>
            <a:stretch/>
          </p:blipFill>
          <p:spPr>
            <a:xfrm flipV="1">
              <a:off x="828399" y="1519269"/>
              <a:ext cx="279570" cy="28142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F6C77B5-2F4B-5459-FA9C-99DE79B4CB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355" b="89355" l="2985" r="86754">
                          <a14:foregroundMark x1="32463" y1="22742" x2="32463" y2="22742"/>
                          <a14:foregroundMark x1="47761" y1="19516" x2="47761" y2="19516"/>
                          <a14:foregroundMark x1="83769" y1="40806" x2="83769" y2="40806"/>
                          <a14:foregroundMark x1="86754" y1="57419" x2="86754" y2="57419"/>
                          <a14:foregroundMark x1="61381" y1="88387" x2="61381" y2="88387"/>
                          <a14:foregroundMark x1="42164" y1="89677" x2="42164" y2="89677"/>
                          <a14:foregroundMark x1="7090" y1="68710" x2="7090" y2="67097"/>
                          <a14:foregroundMark x1="4478" y1="53387" x2="4478" y2="53387"/>
                          <a14:foregroundMark x1="4104" y1="69032" x2="4104" y2="69032"/>
                          <a14:foregroundMark x1="2985" y1="50806" x2="2985" y2="50806"/>
                        </a14:backgroundRemoval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347" r="8461" b="5810"/>
            <a:stretch/>
          </p:blipFill>
          <p:spPr>
            <a:xfrm>
              <a:off x="977967" y="1297251"/>
              <a:ext cx="318545" cy="31333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4853BB6-A46A-CE9A-6C77-D62A9A073A0C}"/>
                  </a:ext>
                </a:extLst>
              </p:cNvPr>
              <p:cNvSpPr txBox="1"/>
              <p:nvPr/>
            </p:nvSpPr>
            <p:spPr>
              <a:xfrm>
                <a:off x="2171592" y="285932"/>
                <a:ext cx="6388852" cy="712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 diễn số hữu tỉ </a:t>
                </a:r>
                <a14:m>
                  <m:oMath xmlns:m="http://schemas.openxmlformats.org/officeDocument/2006/math">
                    <m:r>
                      <a:rPr lang="en-US" sz="2800" b="0" i="1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trên trục số.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4853BB6-A46A-CE9A-6C77-D62A9A073A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1592" y="285932"/>
                <a:ext cx="6388852" cy="712631"/>
              </a:xfrm>
              <a:prstGeom prst="rect">
                <a:avLst/>
              </a:prstGeom>
              <a:blipFill>
                <a:blip r:embed="rId9"/>
                <a:stretch>
                  <a:fillRect l="-1908" b="-68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4B25923-181A-B58E-A573-1D9CBF37DF9F}"/>
                  </a:ext>
                </a:extLst>
              </p:cNvPr>
              <p:cNvSpPr txBox="1"/>
              <p:nvPr/>
            </p:nvSpPr>
            <p:spPr>
              <a:xfrm>
                <a:off x="752509" y="1541598"/>
                <a:ext cx="11145575" cy="15651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 </a:t>
                </a:r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Chia đoạn thẳng đơn vị (chẳng hạn từ điểm 0 đến điểm 1) thành mười phần bằng nhau. Lấy một đoạn thẳng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đơn vị cũ);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4B25923-181A-B58E-A573-1D9CBF37D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509" y="1541598"/>
                <a:ext cx="11145575" cy="1565172"/>
              </a:xfrm>
              <a:prstGeom prst="rect">
                <a:avLst/>
              </a:prstGeom>
              <a:blipFill>
                <a:blip r:embed="rId10"/>
                <a:stretch>
                  <a:fillRect l="-1093" t="-4280" r="-1093" b="-35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3591317-6154-8A15-91BC-9F252419B8A2}"/>
                  </a:ext>
                </a:extLst>
              </p:cNvPr>
              <p:cNvSpPr txBox="1"/>
              <p:nvPr/>
            </p:nvSpPr>
            <p:spPr>
              <a:xfrm>
                <a:off x="752509" y="3194643"/>
                <a:ext cx="11145575" cy="11327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 </a:t>
                </a:r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Đi theo chiều dương của trục số, bắt đầu từ điểm 0, ta lấy 7 đơn vị mới đến điểm A. Điểm A biểu diễn số hữu tỉ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.</a:t>
                </a:r>
                <a:endParaRPr 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3591317-6154-8A15-91BC-9F252419B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509" y="3194643"/>
                <a:ext cx="11145575" cy="1132746"/>
              </a:xfrm>
              <a:prstGeom prst="rect">
                <a:avLst/>
              </a:prstGeom>
              <a:blipFill>
                <a:blip r:embed="rId11"/>
                <a:stretch>
                  <a:fillRect l="-1093" t="-5376" r="-1093" b="-4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5B91264-54C3-7AB3-49A7-053149CE243B}"/>
              </a:ext>
            </a:extLst>
          </p:cNvPr>
          <p:cNvCxnSpPr/>
          <p:nvPr/>
        </p:nvCxnSpPr>
        <p:spPr>
          <a:xfrm>
            <a:off x="2615423" y="5208606"/>
            <a:ext cx="0" cy="300942"/>
          </a:xfrm>
          <a:prstGeom prst="line">
            <a:avLst/>
          </a:prstGeom>
          <a:ln w="38100">
            <a:solidFill>
              <a:srgbClr val="151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CF700F3-F22F-3243-A87C-B68B7BE74B9B}"/>
              </a:ext>
            </a:extLst>
          </p:cNvPr>
          <p:cNvCxnSpPr/>
          <p:nvPr/>
        </p:nvCxnSpPr>
        <p:spPr>
          <a:xfrm>
            <a:off x="3149787" y="5208606"/>
            <a:ext cx="0" cy="300942"/>
          </a:xfrm>
          <a:prstGeom prst="line">
            <a:avLst/>
          </a:prstGeom>
          <a:ln w="38100">
            <a:solidFill>
              <a:srgbClr val="151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B9D0AAF-C93C-6B8E-AD0F-21D3E946E67C}"/>
              </a:ext>
            </a:extLst>
          </p:cNvPr>
          <p:cNvCxnSpPr/>
          <p:nvPr/>
        </p:nvCxnSpPr>
        <p:spPr>
          <a:xfrm>
            <a:off x="3684151" y="5208606"/>
            <a:ext cx="0" cy="300942"/>
          </a:xfrm>
          <a:prstGeom prst="line">
            <a:avLst/>
          </a:prstGeom>
          <a:ln w="38100">
            <a:solidFill>
              <a:srgbClr val="151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C4B6CE8-706C-7B70-5505-550BF397106B}"/>
              </a:ext>
            </a:extLst>
          </p:cNvPr>
          <p:cNvCxnSpPr/>
          <p:nvPr/>
        </p:nvCxnSpPr>
        <p:spPr>
          <a:xfrm>
            <a:off x="4218515" y="5208606"/>
            <a:ext cx="0" cy="300942"/>
          </a:xfrm>
          <a:prstGeom prst="line">
            <a:avLst/>
          </a:prstGeom>
          <a:ln w="38100">
            <a:solidFill>
              <a:srgbClr val="151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5B81C4F-3B80-1376-2965-F1EB29249FC5}"/>
              </a:ext>
            </a:extLst>
          </p:cNvPr>
          <p:cNvCxnSpPr/>
          <p:nvPr/>
        </p:nvCxnSpPr>
        <p:spPr>
          <a:xfrm>
            <a:off x="4752879" y="5208606"/>
            <a:ext cx="0" cy="300942"/>
          </a:xfrm>
          <a:prstGeom prst="line">
            <a:avLst/>
          </a:prstGeom>
          <a:ln w="38100">
            <a:solidFill>
              <a:srgbClr val="151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A8A5D95-9FCD-D9F3-BC61-DFABBB209938}"/>
              </a:ext>
            </a:extLst>
          </p:cNvPr>
          <p:cNvCxnSpPr/>
          <p:nvPr/>
        </p:nvCxnSpPr>
        <p:spPr>
          <a:xfrm>
            <a:off x="5287243" y="5208606"/>
            <a:ext cx="0" cy="300942"/>
          </a:xfrm>
          <a:prstGeom prst="line">
            <a:avLst/>
          </a:prstGeom>
          <a:ln w="38100">
            <a:solidFill>
              <a:srgbClr val="151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4A690D3-F0A8-BF1E-EAC0-9296FA113688}"/>
              </a:ext>
            </a:extLst>
          </p:cNvPr>
          <p:cNvCxnSpPr/>
          <p:nvPr/>
        </p:nvCxnSpPr>
        <p:spPr>
          <a:xfrm>
            <a:off x="5821607" y="5208606"/>
            <a:ext cx="0" cy="300942"/>
          </a:xfrm>
          <a:prstGeom prst="line">
            <a:avLst/>
          </a:prstGeom>
          <a:ln w="38100">
            <a:solidFill>
              <a:srgbClr val="151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10BF475-6E63-6D05-7365-62A7650A38ED}"/>
              </a:ext>
            </a:extLst>
          </p:cNvPr>
          <p:cNvCxnSpPr/>
          <p:nvPr/>
        </p:nvCxnSpPr>
        <p:spPr>
          <a:xfrm>
            <a:off x="6355971" y="5208606"/>
            <a:ext cx="0" cy="300942"/>
          </a:xfrm>
          <a:prstGeom prst="line">
            <a:avLst/>
          </a:prstGeom>
          <a:ln w="38100">
            <a:solidFill>
              <a:srgbClr val="151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097ABE8-A3EC-A5AB-3365-D7CF0484B87D}"/>
              </a:ext>
            </a:extLst>
          </p:cNvPr>
          <p:cNvCxnSpPr/>
          <p:nvPr/>
        </p:nvCxnSpPr>
        <p:spPr>
          <a:xfrm>
            <a:off x="6890335" y="5208606"/>
            <a:ext cx="0" cy="300942"/>
          </a:xfrm>
          <a:prstGeom prst="line">
            <a:avLst/>
          </a:prstGeom>
          <a:ln w="38100">
            <a:solidFill>
              <a:srgbClr val="151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Arc 29">
            <a:extLst>
              <a:ext uri="{FF2B5EF4-FFF2-40B4-BE49-F238E27FC236}">
                <a16:creationId xmlns:a16="http://schemas.microsoft.com/office/drawing/2014/main" id="{3988187D-0250-23ED-DF0B-D1A5DB523A4D}"/>
              </a:ext>
            </a:extLst>
          </p:cNvPr>
          <p:cNvSpPr/>
          <p:nvPr/>
        </p:nvSpPr>
        <p:spPr>
          <a:xfrm>
            <a:off x="2069774" y="4988570"/>
            <a:ext cx="522789" cy="338726"/>
          </a:xfrm>
          <a:prstGeom prst="arc">
            <a:avLst>
              <a:gd name="adj1" fmla="val 11348465"/>
              <a:gd name="adj2" fmla="val 0"/>
            </a:avLst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F9FD369F-FA08-B9F3-7D6D-13D19705B537}"/>
              </a:ext>
            </a:extLst>
          </p:cNvPr>
          <p:cNvSpPr/>
          <p:nvPr/>
        </p:nvSpPr>
        <p:spPr>
          <a:xfrm>
            <a:off x="2607250" y="4988570"/>
            <a:ext cx="522789" cy="338726"/>
          </a:xfrm>
          <a:prstGeom prst="arc">
            <a:avLst>
              <a:gd name="adj1" fmla="val 11348465"/>
              <a:gd name="adj2" fmla="val 0"/>
            </a:avLst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9F58CBDE-CBE5-2DC7-365A-553ADD2BDFCA}"/>
              </a:ext>
            </a:extLst>
          </p:cNvPr>
          <p:cNvSpPr/>
          <p:nvPr/>
        </p:nvSpPr>
        <p:spPr>
          <a:xfrm>
            <a:off x="3148375" y="4988570"/>
            <a:ext cx="522789" cy="338726"/>
          </a:xfrm>
          <a:prstGeom prst="arc">
            <a:avLst>
              <a:gd name="adj1" fmla="val 11348465"/>
              <a:gd name="adj2" fmla="val 0"/>
            </a:avLst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EF8A0A05-FE7B-DD00-3199-7AEEAC8E6FE9}"/>
              </a:ext>
            </a:extLst>
          </p:cNvPr>
          <p:cNvSpPr/>
          <p:nvPr/>
        </p:nvSpPr>
        <p:spPr>
          <a:xfrm>
            <a:off x="3689500" y="4988570"/>
            <a:ext cx="522789" cy="338726"/>
          </a:xfrm>
          <a:prstGeom prst="arc">
            <a:avLst>
              <a:gd name="adj1" fmla="val 11348465"/>
              <a:gd name="adj2" fmla="val 0"/>
            </a:avLst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78CC400E-5F9D-29AE-9A93-3339837B1604}"/>
              </a:ext>
            </a:extLst>
          </p:cNvPr>
          <p:cNvSpPr/>
          <p:nvPr/>
        </p:nvSpPr>
        <p:spPr>
          <a:xfrm>
            <a:off x="4230625" y="4988570"/>
            <a:ext cx="522789" cy="338726"/>
          </a:xfrm>
          <a:prstGeom prst="arc">
            <a:avLst>
              <a:gd name="adj1" fmla="val 11348465"/>
              <a:gd name="adj2" fmla="val 0"/>
            </a:avLst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8C95CD11-F7CB-99C4-14E7-FB01BC13B5BE}"/>
              </a:ext>
            </a:extLst>
          </p:cNvPr>
          <p:cNvSpPr/>
          <p:nvPr/>
        </p:nvSpPr>
        <p:spPr>
          <a:xfrm>
            <a:off x="4771750" y="4988570"/>
            <a:ext cx="522789" cy="338726"/>
          </a:xfrm>
          <a:prstGeom prst="arc">
            <a:avLst>
              <a:gd name="adj1" fmla="val 11348465"/>
              <a:gd name="adj2" fmla="val 0"/>
            </a:avLst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c 35">
            <a:extLst>
              <a:ext uri="{FF2B5EF4-FFF2-40B4-BE49-F238E27FC236}">
                <a16:creationId xmlns:a16="http://schemas.microsoft.com/office/drawing/2014/main" id="{7DC3E63F-278A-4A65-DE5A-74627E2132CC}"/>
              </a:ext>
            </a:extLst>
          </p:cNvPr>
          <p:cNvSpPr/>
          <p:nvPr/>
        </p:nvSpPr>
        <p:spPr>
          <a:xfrm>
            <a:off x="5312875" y="4988570"/>
            <a:ext cx="522789" cy="338726"/>
          </a:xfrm>
          <a:prstGeom prst="arc">
            <a:avLst>
              <a:gd name="adj1" fmla="val 11348465"/>
              <a:gd name="adj2" fmla="val 0"/>
            </a:avLst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401387A-D57E-BBBE-0FF8-85811653401D}"/>
              </a:ext>
            </a:extLst>
          </p:cNvPr>
          <p:cNvSpPr/>
          <p:nvPr/>
        </p:nvSpPr>
        <p:spPr>
          <a:xfrm>
            <a:off x="5775887" y="5299774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CC4B1B8-F262-A824-EA9B-1042E4F468CC}"/>
                  </a:ext>
                </a:extLst>
              </p:cNvPr>
              <p:cNvSpPr txBox="1"/>
              <p:nvPr/>
            </p:nvSpPr>
            <p:spPr>
              <a:xfrm>
                <a:off x="5524866" y="5549720"/>
                <a:ext cx="648182" cy="783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160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CC4B1B8-F262-A824-EA9B-1042E4F468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4866" y="5549720"/>
                <a:ext cx="648182" cy="78374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8B532C8-E4DB-AA80-034D-A1738D1FDE6B}"/>
                  </a:ext>
                </a:extLst>
              </p:cNvPr>
              <p:cNvSpPr txBox="1"/>
              <p:nvPr/>
            </p:nvSpPr>
            <p:spPr>
              <a:xfrm>
                <a:off x="5714817" y="4744804"/>
                <a:ext cx="6481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8B532C8-E4DB-AA80-034D-A1738D1FDE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4817" y="4744804"/>
                <a:ext cx="648182" cy="52322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!!4">
            <a:extLst>
              <a:ext uri="{FF2B5EF4-FFF2-40B4-BE49-F238E27FC236}">
                <a16:creationId xmlns:a16="http://schemas.microsoft.com/office/drawing/2014/main" id="{D262B12A-4F6E-62D2-34FA-F0C9E7BEE135}"/>
              </a:ext>
            </a:extLst>
          </p:cNvPr>
          <p:cNvSpPr/>
          <p:nvPr/>
        </p:nvSpPr>
        <p:spPr>
          <a:xfrm rot="5400000">
            <a:off x="-2983961" y="3254562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HÌNH THÀNH KIẾN THỨC</a:t>
            </a:r>
            <a:endParaRPr lang="en-US" sz="240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Speech Bubble: Rectangle with Corners Rounded 40">
                <a:extLst>
                  <a:ext uri="{FF2B5EF4-FFF2-40B4-BE49-F238E27FC236}">
                    <a16:creationId xmlns:a16="http://schemas.microsoft.com/office/drawing/2014/main" id="{B97DF229-E09E-B159-174D-724AE35886D0}"/>
                  </a:ext>
                </a:extLst>
              </p:cNvPr>
              <p:cNvSpPr/>
              <p:nvPr/>
            </p:nvSpPr>
            <p:spPr>
              <a:xfrm>
                <a:off x="7248202" y="3814622"/>
                <a:ext cx="4088761" cy="1173948"/>
              </a:xfrm>
              <a:prstGeom prst="wedgeRoundRectCallout">
                <a:avLst>
                  <a:gd name="adj1" fmla="val -82763"/>
                  <a:gd name="adj2" fmla="val 77417"/>
                  <a:gd name="adj3" fmla="val 16667"/>
                </a:avLst>
              </a:prstGeom>
              <a:solidFill>
                <a:schemeClr val="bg1"/>
              </a:solidFill>
              <a:ln w="19050">
                <a:solidFill>
                  <a:srgbClr val="C55A1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>
                    <a:solidFill>
                      <a:srgbClr val="C55A1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 </a:t>
                </a:r>
                <a:r>
                  <a:rPr lang="en-US" sz="2400">
                    <a:solidFill>
                      <a:srgbClr val="15142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2400">
                    <a:solidFill>
                      <a:srgbClr val="C55A1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cũng là điểm biểu diễn số hữu tỉ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55A1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55A11"/>
                            </a:solidFill>
                            <a:latin typeface="Cambria Math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55A11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400">
                    <a:solidFill>
                      <a:srgbClr val="C55A1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vì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C55A1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55A11"/>
                            </a:solidFill>
                            <a:latin typeface="Cambria Math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55A11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C55A1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C55A1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55A1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55A1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i="1">
                            <a:solidFill>
                              <a:srgbClr val="C55A1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</m:oMath>
                </a14:m>
                <a:endParaRPr lang="en-US" sz="2400">
                  <a:solidFill>
                    <a:srgbClr val="C55A1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1" name="Speech Bubble: Rectangle with Corners Rounded 40">
                <a:extLst>
                  <a:ext uri="{FF2B5EF4-FFF2-40B4-BE49-F238E27FC236}">
                    <a16:creationId xmlns:a16="http://schemas.microsoft.com/office/drawing/2014/main" id="{B97DF229-E09E-B159-174D-724AE35886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202" y="3814622"/>
                <a:ext cx="4088761" cy="1173948"/>
              </a:xfrm>
              <a:prstGeom prst="wedgeRoundRectCallout">
                <a:avLst>
                  <a:gd name="adj1" fmla="val -82763"/>
                  <a:gd name="adj2" fmla="val 77417"/>
                  <a:gd name="adj3" fmla="val 16667"/>
                </a:avLst>
              </a:prstGeom>
              <a:blipFill>
                <a:blip r:embed="rId14"/>
                <a:stretch>
                  <a:fillRect/>
                </a:stretch>
              </a:blipFill>
              <a:ln w="19050">
                <a:solidFill>
                  <a:srgbClr val="C55A1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C76EAE16-AB5A-89EA-6BEC-A50197704FD5}"/>
              </a:ext>
            </a:extLst>
          </p:cNvPr>
          <p:cNvSpPr txBox="1"/>
          <p:nvPr/>
        </p:nvSpPr>
        <p:spPr>
          <a:xfrm>
            <a:off x="6204809" y="959828"/>
            <a:ext cx="17506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00CC"/>
                </a:solidFill>
                <a:latin typeface="Arial" panose="020B0604020202020204" pitchFamily="34" charset="0"/>
              </a:rPr>
              <a:t>Giải</a:t>
            </a:r>
          </a:p>
        </p:txBody>
      </p:sp>
    </p:spTree>
    <p:extLst>
      <p:ext uri="{BB962C8B-B14F-4D97-AF65-F5344CB8AC3E}">
        <p14:creationId xmlns:p14="http://schemas.microsoft.com/office/powerpoint/2010/main" val="47941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/>
      <p:bldP spid="39" grpId="0"/>
      <p:bldP spid="41" grpId="0" animBg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2BC3751-7A53-B11D-40B3-FC009354A1A3}"/>
              </a:ext>
            </a:extLst>
          </p:cNvPr>
          <p:cNvGrpSpPr/>
          <p:nvPr/>
        </p:nvGrpSpPr>
        <p:grpSpPr>
          <a:xfrm>
            <a:off x="1032080" y="5447366"/>
            <a:ext cx="9767100" cy="1052371"/>
            <a:chOff x="1032080" y="5208606"/>
            <a:chExt cx="9767100" cy="1052371"/>
          </a:xfrm>
        </p:grpSpPr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E6721713-6E4A-CADC-BED8-30D5A28724A1}"/>
                </a:ext>
              </a:extLst>
            </p:cNvPr>
            <p:cNvCxnSpPr/>
            <p:nvPr/>
          </p:nvCxnSpPr>
          <p:spPr>
            <a:xfrm>
              <a:off x="1032080" y="5347504"/>
              <a:ext cx="9767100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BB82259-F551-DAFB-F2AC-66B3F617E229}"/>
                </a:ext>
              </a:extLst>
            </p:cNvPr>
            <p:cNvCxnSpPr/>
            <p:nvPr/>
          </p:nvCxnSpPr>
          <p:spPr>
            <a:xfrm>
              <a:off x="2081059" y="5208606"/>
              <a:ext cx="0" cy="300942"/>
            </a:xfrm>
            <a:prstGeom prst="line">
              <a:avLst/>
            </a:prstGeom>
            <a:ln w="38100">
              <a:solidFill>
                <a:srgbClr val="1514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A1F26EF8-6C50-0506-143A-268FE492758B}"/>
                    </a:ext>
                  </a:extLst>
                </p:cNvPr>
                <p:cNvSpPr txBox="1"/>
                <p:nvPr/>
              </p:nvSpPr>
              <p:spPr>
                <a:xfrm>
                  <a:off x="1768543" y="5676202"/>
                  <a:ext cx="6481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320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2000"/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A1F26EF8-6C50-0506-143A-268FE49275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8543" y="5676202"/>
                  <a:ext cx="648182" cy="584775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0FA573BF-959D-EA1E-0E49-63DC99AAE20F}"/>
                    </a:ext>
                  </a:extLst>
                </p:cNvPr>
                <p:cNvSpPr txBox="1"/>
                <p:nvPr/>
              </p:nvSpPr>
              <p:spPr>
                <a:xfrm>
                  <a:off x="4614468" y="5648446"/>
                  <a:ext cx="6481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2000"/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0FA573BF-959D-EA1E-0E49-63DC99AAE2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14468" y="5648446"/>
                  <a:ext cx="648182" cy="58477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8144BDF-26F7-EF03-E0E9-4816A612260A}"/>
                </a:ext>
              </a:extLst>
            </p:cNvPr>
            <p:cNvCxnSpPr/>
            <p:nvPr/>
          </p:nvCxnSpPr>
          <p:spPr>
            <a:xfrm>
              <a:off x="4938559" y="5208606"/>
              <a:ext cx="0" cy="300942"/>
            </a:xfrm>
            <a:prstGeom prst="line">
              <a:avLst/>
            </a:prstGeom>
            <a:ln w="38100">
              <a:solidFill>
                <a:srgbClr val="1514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99AACAF9-7322-7B5A-C963-00369AC46B89}"/>
                </a:ext>
              </a:extLst>
            </p:cNvPr>
            <p:cNvCxnSpPr/>
            <p:nvPr/>
          </p:nvCxnSpPr>
          <p:spPr>
            <a:xfrm>
              <a:off x="7735099" y="5208606"/>
              <a:ext cx="0" cy="300942"/>
            </a:xfrm>
            <a:prstGeom prst="line">
              <a:avLst/>
            </a:prstGeom>
            <a:ln w="38100">
              <a:solidFill>
                <a:srgbClr val="1514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EE312DD7-CDE8-BDFD-0215-03AEFCC81CD7}"/>
                    </a:ext>
                  </a:extLst>
                </p:cNvPr>
                <p:cNvSpPr txBox="1"/>
                <p:nvPr/>
              </p:nvSpPr>
              <p:spPr>
                <a:xfrm>
                  <a:off x="7460393" y="5672543"/>
                  <a:ext cx="6481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2000"/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EE312DD7-CDE8-BDFD-0215-03AEFCC81C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60393" y="5672543"/>
                  <a:ext cx="648182" cy="58477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4853BB6-A46A-CE9A-6C77-D62A9A073A0C}"/>
                  </a:ext>
                </a:extLst>
              </p:cNvPr>
              <p:cNvSpPr txBox="1"/>
              <p:nvPr/>
            </p:nvSpPr>
            <p:spPr>
              <a:xfrm>
                <a:off x="3458633" y="481241"/>
                <a:ext cx="638885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 diễn số hữu tỉ </a:t>
                </a:r>
                <a14:m>
                  <m:oMath xmlns:m="http://schemas.openxmlformats.org/officeDocument/2006/math">
                    <m:r>
                      <a:rPr lang="en-US" sz="2800" b="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,4</m:t>
                    </m:r>
                  </m:oMath>
                </a14:m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trên trục số.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4853BB6-A46A-CE9A-6C77-D62A9A073A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8633" y="481241"/>
                <a:ext cx="6388852" cy="523220"/>
              </a:xfrm>
              <a:prstGeom prst="rect">
                <a:avLst/>
              </a:prstGeom>
              <a:blipFill>
                <a:blip r:embed="rId5"/>
                <a:stretch>
                  <a:fillRect l="-1908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4B25923-181A-B58E-A573-1D9CBF37DF9F}"/>
                  </a:ext>
                </a:extLst>
              </p:cNvPr>
              <p:cNvSpPr txBox="1"/>
              <p:nvPr/>
            </p:nvSpPr>
            <p:spPr>
              <a:xfrm>
                <a:off x="767748" y="2260086"/>
                <a:ext cx="10810599" cy="15651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 </a:t>
                </a:r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Chia đoạn thẳng đơn vị (chẳng hạn từ điểm 0 đến điểm 1) thành năm phần bằng nhau. Lấy một đoạn thẳng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đơn vị cũ);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4B25923-181A-B58E-A573-1D9CBF37D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748" y="2260086"/>
                <a:ext cx="10810599" cy="1565172"/>
              </a:xfrm>
              <a:prstGeom prst="rect">
                <a:avLst/>
              </a:prstGeom>
              <a:blipFill>
                <a:blip r:embed="rId6"/>
                <a:stretch>
                  <a:fillRect l="-1184" t="-4280" r="-1128" b="-35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3591317-6154-8A15-91BC-9F252419B8A2}"/>
                  </a:ext>
                </a:extLst>
              </p:cNvPr>
              <p:cNvSpPr txBox="1"/>
              <p:nvPr/>
            </p:nvSpPr>
            <p:spPr>
              <a:xfrm>
                <a:off x="767748" y="3913131"/>
                <a:ext cx="10810599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 </a:t>
                </a:r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Đi theo chiều dương của trục số, bắt đầu từ điểm 0, ta lấy 7 đơn vị mới đến điểm A. Điểm A biểu diễn số hữu tỉ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,4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.</a:t>
                </a:r>
                <a:endParaRPr 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3591317-6154-8A15-91BC-9F252419B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748" y="3913131"/>
                <a:ext cx="10810599" cy="954107"/>
              </a:xfrm>
              <a:prstGeom prst="rect">
                <a:avLst/>
              </a:prstGeom>
              <a:blipFill>
                <a:blip r:embed="rId7"/>
                <a:stretch>
                  <a:fillRect l="-1184" t="-7051" r="-1128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Flowchart: Terminator 41">
            <a:extLst>
              <a:ext uri="{FF2B5EF4-FFF2-40B4-BE49-F238E27FC236}">
                <a16:creationId xmlns:a16="http://schemas.microsoft.com/office/drawing/2014/main" id="{8B1ED81E-45DD-B5F3-E52C-476E8F225A9B}"/>
              </a:ext>
            </a:extLst>
          </p:cNvPr>
          <p:cNvSpPr/>
          <p:nvPr/>
        </p:nvSpPr>
        <p:spPr>
          <a:xfrm>
            <a:off x="-814304" y="186291"/>
            <a:ext cx="3523723" cy="1022023"/>
          </a:xfrm>
          <a:prstGeom prst="flowChartTerminator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4BB9FD1-EB9F-C162-6838-7F7EBE3C4869}"/>
              </a:ext>
            </a:extLst>
          </p:cNvPr>
          <p:cNvSpPr txBox="1"/>
          <p:nvPr/>
        </p:nvSpPr>
        <p:spPr>
          <a:xfrm>
            <a:off x="115793" y="395171"/>
            <a:ext cx="25936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</a:rPr>
              <a:t>Thực hành: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2711A0A-3AE6-A6D8-9216-172A4DEDA82F}"/>
                  </a:ext>
                </a:extLst>
              </p:cNvPr>
              <p:cNvSpPr txBox="1"/>
              <p:nvPr/>
            </p:nvSpPr>
            <p:spPr>
              <a:xfrm>
                <a:off x="767748" y="1556135"/>
                <a:ext cx="9649467" cy="7033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 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1,4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giản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,4=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2711A0A-3AE6-A6D8-9216-172A4DEDA8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748" y="1556135"/>
                <a:ext cx="9649467" cy="703398"/>
              </a:xfrm>
              <a:prstGeom prst="rect">
                <a:avLst/>
              </a:prstGeom>
              <a:blipFill>
                <a:blip r:embed="rId8"/>
                <a:stretch>
                  <a:fillRect l="-1327" b="-8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CB9426A7-C92D-B617-2222-4608A04563F2}"/>
              </a:ext>
            </a:extLst>
          </p:cNvPr>
          <p:cNvSpPr txBox="1"/>
          <p:nvPr/>
        </p:nvSpPr>
        <p:spPr>
          <a:xfrm>
            <a:off x="83415" y="1204762"/>
            <a:ext cx="17506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00CC"/>
                </a:solidFill>
                <a:latin typeface="Arial" panose="020B0604020202020204" pitchFamily="34" charset="0"/>
              </a:rPr>
              <a:t>Giải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DFC6658-A1CC-16BA-3657-CB5E4D2C6D27}"/>
              </a:ext>
            </a:extLst>
          </p:cNvPr>
          <p:cNvGrpSpPr/>
          <p:nvPr/>
        </p:nvGrpSpPr>
        <p:grpSpPr>
          <a:xfrm rot="18529414">
            <a:off x="10920667" y="-3280006"/>
            <a:ext cx="3136324" cy="6858000"/>
            <a:chOff x="9055676" y="0"/>
            <a:chExt cx="3136324" cy="68580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47945A5-D4FF-33DA-6830-D27F5847A515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DB93D6B-0CE2-C14D-41B2-B41EC009CFD5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697893C-5E67-A416-F3F1-C9919EE0DE0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155CD0C0-BD03-0FE1-C74F-816F451E54E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FD7ED22-2402-53FD-957C-DE5A337CE36F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116DD1A-C52B-E1DE-7332-978190629C2A}"/>
              </a:ext>
            </a:extLst>
          </p:cNvPr>
          <p:cNvCxnSpPr/>
          <p:nvPr/>
        </p:nvCxnSpPr>
        <p:spPr>
          <a:xfrm>
            <a:off x="2652559" y="5447366"/>
            <a:ext cx="0" cy="300942"/>
          </a:xfrm>
          <a:prstGeom prst="line">
            <a:avLst/>
          </a:prstGeom>
          <a:ln w="38100">
            <a:solidFill>
              <a:srgbClr val="151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110CF5E-DB52-1988-79D6-1F20DF4CFD45}"/>
              </a:ext>
            </a:extLst>
          </p:cNvPr>
          <p:cNvCxnSpPr/>
          <p:nvPr/>
        </p:nvCxnSpPr>
        <p:spPr>
          <a:xfrm>
            <a:off x="3224059" y="5447366"/>
            <a:ext cx="0" cy="300942"/>
          </a:xfrm>
          <a:prstGeom prst="line">
            <a:avLst/>
          </a:prstGeom>
          <a:ln w="38100">
            <a:solidFill>
              <a:srgbClr val="151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75AF8F55-DB52-1794-C9A9-AB91CE9C08E7}"/>
              </a:ext>
            </a:extLst>
          </p:cNvPr>
          <p:cNvCxnSpPr/>
          <p:nvPr/>
        </p:nvCxnSpPr>
        <p:spPr>
          <a:xfrm>
            <a:off x="3795559" y="5447366"/>
            <a:ext cx="0" cy="300942"/>
          </a:xfrm>
          <a:prstGeom prst="line">
            <a:avLst/>
          </a:prstGeom>
          <a:ln w="38100">
            <a:solidFill>
              <a:srgbClr val="151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A52C023E-CFE1-4DFF-8628-851FD2E8BB88}"/>
              </a:ext>
            </a:extLst>
          </p:cNvPr>
          <p:cNvCxnSpPr/>
          <p:nvPr/>
        </p:nvCxnSpPr>
        <p:spPr>
          <a:xfrm>
            <a:off x="4367059" y="5447366"/>
            <a:ext cx="0" cy="300942"/>
          </a:xfrm>
          <a:prstGeom prst="line">
            <a:avLst/>
          </a:prstGeom>
          <a:ln w="38100">
            <a:solidFill>
              <a:srgbClr val="151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09FE8A43-F0F0-6CCB-9406-8C6C9B1C3C57}"/>
              </a:ext>
            </a:extLst>
          </p:cNvPr>
          <p:cNvCxnSpPr/>
          <p:nvPr/>
        </p:nvCxnSpPr>
        <p:spPr>
          <a:xfrm>
            <a:off x="5510059" y="5447366"/>
            <a:ext cx="0" cy="300942"/>
          </a:xfrm>
          <a:prstGeom prst="line">
            <a:avLst/>
          </a:prstGeom>
          <a:ln w="38100">
            <a:solidFill>
              <a:srgbClr val="151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471B9D54-ABCA-F807-E5D6-18440644A682}"/>
              </a:ext>
            </a:extLst>
          </p:cNvPr>
          <p:cNvCxnSpPr/>
          <p:nvPr/>
        </p:nvCxnSpPr>
        <p:spPr>
          <a:xfrm>
            <a:off x="6081559" y="5447366"/>
            <a:ext cx="0" cy="300942"/>
          </a:xfrm>
          <a:prstGeom prst="line">
            <a:avLst/>
          </a:prstGeom>
          <a:ln w="38100">
            <a:solidFill>
              <a:srgbClr val="151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E4BCCAA8-E02B-E5C9-D919-6E0E8288A2D7}"/>
              </a:ext>
            </a:extLst>
          </p:cNvPr>
          <p:cNvCxnSpPr/>
          <p:nvPr/>
        </p:nvCxnSpPr>
        <p:spPr>
          <a:xfrm>
            <a:off x="6653059" y="5447366"/>
            <a:ext cx="0" cy="300942"/>
          </a:xfrm>
          <a:prstGeom prst="line">
            <a:avLst/>
          </a:prstGeom>
          <a:ln w="38100">
            <a:solidFill>
              <a:srgbClr val="151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B6733E8D-AECD-F0C4-FF5F-C37F4585593D}"/>
              </a:ext>
            </a:extLst>
          </p:cNvPr>
          <p:cNvCxnSpPr/>
          <p:nvPr/>
        </p:nvCxnSpPr>
        <p:spPr>
          <a:xfrm>
            <a:off x="7224559" y="5447366"/>
            <a:ext cx="0" cy="300942"/>
          </a:xfrm>
          <a:prstGeom prst="line">
            <a:avLst/>
          </a:prstGeom>
          <a:ln w="38100">
            <a:solidFill>
              <a:srgbClr val="151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Arc 74">
            <a:extLst>
              <a:ext uri="{FF2B5EF4-FFF2-40B4-BE49-F238E27FC236}">
                <a16:creationId xmlns:a16="http://schemas.microsoft.com/office/drawing/2014/main" id="{A57FAF6C-9BA0-D824-FC98-8AA39B6BCCC9}"/>
              </a:ext>
            </a:extLst>
          </p:cNvPr>
          <p:cNvSpPr/>
          <p:nvPr/>
        </p:nvSpPr>
        <p:spPr>
          <a:xfrm>
            <a:off x="2117607" y="5214077"/>
            <a:ext cx="522789" cy="338726"/>
          </a:xfrm>
          <a:prstGeom prst="arc">
            <a:avLst>
              <a:gd name="adj1" fmla="val 11348465"/>
              <a:gd name="adj2" fmla="val 0"/>
            </a:avLst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Arc 75">
            <a:extLst>
              <a:ext uri="{FF2B5EF4-FFF2-40B4-BE49-F238E27FC236}">
                <a16:creationId xmlns:a16="http://schemas.microsoft.com/office/drawing/2014/main" id="{DDB1832F-2E44-BE35-2DD0-8806CF89E8BC}"/>
              </a:ext>
            </a:extLst>
          </p:cNvPr>
          <p:cNvSpPr/>
          <p:nvPr/>
        </p:nvSpPr>
        <p:spPr>
          <a:xfrm>
            <a:off x="2676698" y="5214077"/>
            <a:ext cx="522789" cy="338726"/>
          </a:xfrm>
          <a:prstGeom prst="arc">
            <a:avLst>
              <a:gd name="adj1" fmla="val 11348465"/>
              <a:gd name="adj2" fmla="val 0"/>
            </a:avLst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Arc 76">
            <a:extLst>
              <a:ext uri="{FF2B5EF4-FFF2-40B4-BE49-F238E27FC236}">
                <a16:creationId xmlns:a16="http://schemas.microsoft.com/office/drawing/2014/main" id="{A0D9CBB4-1170-5AC1-4D59-9B711427DB8C}"/>
              </a:ext>
            </a:extLst>
          </p:cNvPr>
          <p:cNvSpPr/>
          <p:nvPr/>
        </p:nvSpPr>
        <p:spPr>
          <a:xfrm>
            <a:off x="3240869" y="5214077"/>
            <a:ext cx="522789" cy="338726"/>
          </a:xfrm>
          <a:prstGeom prst="arc">
            <a:avLst>
              <a:gd name="adj1" fmla="val 11348465"/>
              <a:gd name="adj2" fmla="val 0"/>
            </a:avLst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Arc 77">
            <a:extLst>
              <a:ext uri="{FF2B5EF4-FFF2-40B4-BE49-F238E27FC236}">
                <a16:creationId xmlns:a16="http://schemas.microsoft.com/office/drawing/2014/main" id="{03A08597-672F-FC7B-3623-F59E0C6F4AD2}"/>
              </a:ext>
            </a:extLst>
          </p:cNvPr>
          <p:cNvSpPr/>
          <p:nvPr/>
        </p:nvSpPr>
        <p:spPr>
          <a:xfrm>
            <a:off x="3840600" y="5214077"/>
            <a:ext cx="522789" cy="338726"/>
          </a:xfrm>
          <a:prstGeom prst="arc">
            <a:avLst>
              <a:gd name="adj1" fmla="val 11348465"/>
              <a:gd name="adj2" fmla="val 0"/>
            </a:avLst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Arc 78">
            <a:extLst>
              <a:ext uri="{FF2B5EF4-FFF2-40B4-BE49-F238E27FC236}">
                <a16:creationId xmlns:a16="http://schemas.microsoft.com/office/drawing/2014/main" id="{E4D88499-6E2B-2E85-104E-22BB582D183E}"/>
              </a:ext>
            </a:extLst>
          </p:cNvPr>
          <p:cNvSpPr/>
          <p:nvPr/>
        </p:nvSpPr>
        <p:spPr>
          <a:xfrm>
            <a:off x="4394611" y="5214077"/>
            <a:ext cx="522789" cy="338726"/>
          </a:xfrm>
          <a:prstGeom prst="arc">
            <a:avLst>
              <a:gd name="adj1" fmla="val 11348465"/>
              <a:gd name="adj2" fmla="val 0"/>
            </a:avLst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Arc 79">
            <a:extLst>
              <a:ext uri="{FF2B5EF4-FFF2-40B4-BE49-F238E27FC236}">
                <a16:creationId xmlns:a16="http://schemas.microsoft.com/office/drawing/2014/main" id="{15A43714-1F40-AD7D-3DCB-63783060BEC9}"/>
              </a:ext>
            </a:extLst>
          </p:cNvPr>
          <p:cNvSpPr/>
          <p:nvPr/>
        </p:nvSpPr>
        <p:spPr>
          <a:xfrm>
            <a:off x="4968942" y="5214077"/>
            <a:ext cx="522789" cy="338726"/>
          </a:xfrm>
          <a:prstGeom prst="arc">
            <a:avLst>
              <a:gd name="adj1" fmla="val 11348465"/>
              <a:gd name="adj2" fmla="val 0"/>
            </a:avLst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Arc 80">
            <a:extLst>
              <a:ext uri="{FF2B5EF4-FFF2-40B4-BE49-F238E27FC236}">
                <a16:creationId xmlns:a16="http://schemas.microsoft.com/office/drawing/2014/main" id="{EA1F5903-7764-D6F9-B9D7-DA9A502822ED}"/>
              </a:ext>
            </a:extLst>
          </p:cNvPr>
          <p:cNvSpPr/>
          <p:nvPr/>
        </p:nvSpPr>
        <p:spPr>
          <a:xfrm>
            <a:off x="5522953" y="5214077"/>
            <a:ext cx="522789" cy="338726"/>
          </a:xfrm>
          <a:prstGeom prst="arc">
            <a:avLst>
              <a:gd name="adj1" fmla="val 11348465"/>
              <a:gd name="adj2" fmla="val 0"/>
            </a:avLst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082535F7-4F24-FD53-3969-F0B55DE64C66}"/>
              </a:ext>
            </a:extLst>
          </p:cNvPr>
          <p:cNvSpPr/>
          <p:nvPr/>
        </p:nvSpPr>
        <p:spPr>
          <a:xfrm>
            <a:off x="6031919" y="5516182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56A01A20-1944-4206-2913-C0B117E8A486}"/>
                  </a:ext>
                </a:extLst>
              </p:cNvPr>
              <p:cNvSpPr txBox="1"/>
              <p:nvPr/>
            </p:nvSpPr>
            <p:spPr>
              <a:xfrm>
                <a:off x="5762610" y="5766128"/>
                <a:ext cx="64818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1,4</m:t>
                      </m:r>
                    </m:oMath>
                  </m:oMathPara>
                </a14:m>
                <a:endParaRPr lang="en-US" sz="1600"/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56A01A20-1944-4206-2913-C0B117E8A4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2610" y="5766128"/>
                <a:ext cx="648182" cy="461665"/>
              </a:xfrm>
              <a:prstGeom prst="rect">
                <a:avLst/>
              </a:prstGeom>
              <a:blipFill>
                <a:blip r:embed="rId9"/>
                <a:stretch>
                  <a:fillRect l="-2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62E5DCD7-932A-FD29-2327-1F5B2D992963}"/>
                  </a:ext>
                </a:extLst>
              </p:cNvPr>
              <p:cNvSpPr txBox="1"/>
              <p:nvPr/>
            </p:nvSpPr>
            <p:spPr>
              <a:xfrm>
                <a:off x="5952561" y="4961212"/>
                <a:ext cx="6481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62E5DCD7-932A-FD29-2327-1F5B2D9929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2561" y="4961212"/>
                <a:ext cx="648182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Hình ảnh 2">
            <a:extLst>
              <a:ext uri="{FF2B5EF4-FFF2-40B4-BE49-F238E27FC236}">
                <a16:creationId xmlns:a16="http://schemas.microsoft.com/office/drawing/2014/main" id="{2513C7F1-5758-0CD0-88AB-E9E5ECE4DF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2911" y="5447366"/>
            <a:ext cx="1180531" cy="121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89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500"/>
                            </p:stCondLst>
                            <p:childTnLst>
                              <p:par>
                                <p:cTn id="8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42" grpId="0" animBg="1"/>
      <p:bldP spid="43" grpId="0"/>
      <p:bldP spid="44" grpId="0"/>
      <p:bldP spid="45" grpId="0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/>
      <p:bldP spid="8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2552952" y="697125"/>
            <a:ext cx="6821047" cy="2154091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HOẠT ĐỘNG LUYỆN TẬP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2335237" y="3647555"/>
            <a:ext cx="83843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</a:rPr>
              <a:t>CẢ LỚP CÙNG CHƠI TRÒ CHƠI NHÉ!</a:t>
            </a:r>
            <a:endParaRPr lang="en-US" sz="3200"/>
          </a:p>
        </p:txBody>
      </p:sp>
      <p:pic>
        <p:nvPicPr>
          <p:cNvPr id="32" name="Graphic 31" descr="Pencil">
            <a:extLst>
              <a:ext uri="{FF2B5EF4-FFF2-40B4-BE49-F238E27FC236}">
                <a16:creationId xmlns:a16="http://schemas.microsoft.com/office/drawing/2014/main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29798" y="0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190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7239" y="542109"/>
            <a:ext cx="1956572" cy="7167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142393" y="2697910"/>
            <a:ext cx="2504399" cy="9174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4646792" y="583256"/>
            <a:ext cx="2917465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>
                <a:ln w="31750">
                  <a:solidFill>
                    <a:schemeClr val="bg1"/>
                  </a:solidFill>
                </a:ln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2557" y="1524000"/>
            <a:ext cx="3450921" cy="18655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6824" y="1524000"/>
            <a:ext cx="3255059" cy="17764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8868" y="3465408"/>
            <a:ext cx="8154264" cy="1944792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89619" y="0"/>
            <a:ext cx="828517" cy="828517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8778" y="5541632"/>
            <a:ext cx="2109399" cy="7742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1637227" y="100964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01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6999AC9D-6E4D-329F-F75B-D99E6E5A79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96" y="824435"/>
            <a:ext cx="12205896" cy="6096012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6"/>
            <a:ext cx="9486901" cy="2578354"/>
            <a:chOff x="2434106" y="246186"/>
            <a:chExt cx="9486901" cy="257835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4106" y="246186"/>
              <a:ext cx="9486901" cy="257835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762850" y="734152"/>
                  <a:ext cx="9029103" cy="171534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lnSpc>
                      <a:spcPct val="121000"/>
                    </a:lnSpc>
                  </a:pPr>
                  <a:r>
                    <a:rPr lang="en-US" sz="3200" b="1">
                      <a:solidFill>
                        <a:srgbClr val="15142A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1.</a:t>
                  </a:r>
                  <a:r>
                    <a:rPr lang="en-US" sz="3200">
                      <a:solidFill>
                        <a:srgbClr val="15142A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Trong các số sau, số nào là số hữu tỉ? Vì sao?</a:t>
                  </a:r>
                </a:p>
                <a:p>
                  <a:pPr algn="ctr">
                    <a:lnSpc>
                      <a:spcPct val="121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solidFill>
                                  <a:srgbClr val="15142A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solidFill>
                                  <a:srgbClr val="15142A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3200" b="0" i="1" smtClean="0">
                                <a:solidFill>
                                  <a:srgbClr val="15142A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−4</m:t>
                            </m:r>
                          </m:den>
                        </m:f>
                        <m:r>
                          <a:rPr lang="en-US" sz="3200" b="0" i="1" smtClean="0">
                            <a:solidFill>
                              <a:srgbClr val="15142A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;1,5 ; </m:t>
                        </m:r>
                        <m:f>
                          <m:fPr>
                            <m:ctrlPr>
                              <a:rPr lang="en-US" sz="3200" b="0" i="1" smtClean="0">
                                <a:solidFill>
                                  <a:srgbClr val="15142A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solidFill>
                                  <a:srgbClr val="15142A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9</m:t>
                            </m:r>
                          </m:num>
                          <m:den>
                            <m:r>
                              <a:rPr lang="en-US" sz="3200" b="0" i="1" smtClean="0">
                                <a:solidFill>
                                  <a:srgbClr val="15142A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den>
                        </m:f>
                        <m:r>
                          <a:rPr lang="en-US" sz="3200" b="0" i="1" smtClean="0">
                            <a:solidFill>
                              <a:srgbClr val="15142A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;2</m:t>
                        </m:r>
                        <m:f>
                          <m:fPr>
                            <m:ctrlPr>
                              <a:rPr lang="en-US" sz="3200" b="0" i="1" smtClean="0">
                                <a:solidFill>
                                  <a:srgbClr val="15142A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solidFill>
                                  <a:srgbClr val="15142A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200" b="0" i="1" smtClean="0">
                                <a:solidFill>
                                  <a:srgbClr val="15142A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3200">
                    <a:solidFill>
                      <a:srgbClr val="15142A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62850" y="734152"/>
                  <a:ext cx="9029103" cy="1715341"/>
                </a:xfrm>
                <a:prstGeom prst="rect">
                  <a:avLst/>
                </a:prstGeom>
                <a:blipFill>
                  <a:blip r:embed="rId11"/>
                  <a:stretch>
                    <a:fillRect l="-1553" t="-4255" r="-16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9301265" y="5852675"/>
            <a:ext cx="2890735" cy="878855"/>
            <a:chOff x="7144988" y="5759358"/>
            <a:chExt cx="2890735" cy="878855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415022" y="5806389"/>
              <a:ext cx="2620701" cy="82501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759358"/>
              <a:ext cx="540069" cy="87885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7896980" y="6003453"/>
              <a:ext cx="1606208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 cứu</a:t>
              </a: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5353824C-BF69-8199-1275-41934FFEA36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99328" y="2938266"/>
            <a:ext cx="9486901" cy="27643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0992745-CDA3-258E-9454-660100221D9F}"/>
                  </a:ext>
                </a:extLst>
              </p:cNvPr>
              <p:cNvSpPr txBox="1"/>
              <p:nvPr/>
            </p:nvSpPr>
            <p:spPr>
              <a:xfrm>
                <a:off x="2645999" y="3181242"/>
                <a:ext cx="9039795" cy="11351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Arial" panose="020B0604020202020204" pitchFamily="34" charset="0"/>
                  </a:rPr>
                  <a:t>Các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−4</m:t>
                        </m:r>
                      </m:den>
                    </m:f>
                    <m:r>
                      <a:rPr lang="en-US" sz="2800" b="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;1,5 ;2</m:t>
                    </m:r>
                    <m:f>
                      <m:fPr>
                        <m:ctrlPr>
                          <a:rPr lang="en-US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2800" b="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>
                    <a:solidFill>
                      <a:srgbClr val="0000CC"/>
                    </a:solidFill>
                    <a:latin typeface="Arial" panose="020B0604020202020204" pitchFamily="34" charset="0"/>
                  </a:rPr>
                  <a:t> là số hữu tỉ vì mỗi số đó đều viết được dưới dạng phân số.</a:t>
                </a: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0992745-CDA3-258E-9454-660100221D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5999" y="3181242"/>
                <a:ext cx="9039795" cy="1135183"/>
              </a:xfrm>
              <a:prstGeom prst="rect">
                <a:avLst/>
              </a:prstGeom>
              <a:blipFill>
                <a:blip r:embed="rId19"/>
                <a:stretch>
                  <a:fillRect l="-1349" b="-139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B9E2C95-491E-7016-87EE-BF6F68113131}"/>
                  </a:ext>
                </a:extLst>
              </p:cNvPr>
              <p:cNvSpPr txBox="1"/>
              <p:nvPr/>
            </p:nvSpPr>
            <p:spPr>
              <a:xfrm>
                <a:off x="2617531" y="4339220"/>
                <a:ext cx="9039795" cy="11351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800" b="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00CC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Arial" panose="020B0604020202020204" pitchFamily="34" charset="0"/>
                  </a:rPr>
                  <a:t>không</a:t>
                </a:r>
                <a:r>
                  <a:rPr lang="en-US" sz="2800" dirty="0">
                    <a:solidFill>
                      <a:srgbClr val="0000CC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Arial" panose="020B0604020202020204" pitchFamily="34" charset="0"/>
                  </a:rPr>
                  <a:t>phải</a:t>
                </a:r>
                <a:r>
                  <a:rPr lang="en-US" sz="2800" dirty="0">
                    <a:solidFill>
                      <a:srgbClr val="0000CC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rgbClr val="0000CC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rgbClr val="0000CC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Arial" panose="020B0604020202020204" pitchFamily="34" charset="0"/>
                  </a:rPr>
                  <a:t>hữu</a:t>
                </a:r>
                <a:r>
                  <a:rPr lang="en-US" sz="2800" dirty="0">
                    <a:solidFill>
                      <a:srgbClr val="0000CC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Arial" panose="020B0604020202020204" pitchFamily="34" charset="0"/>
                  </a:rPr>
                  <a:t>tỉ</a:t>
                </a:r>
                <a:r>
                  <a:rPr lang="en-US" sz="2800" dirty="0">
                    <a:solidFill>
                      <a:srgbClr val="0000CC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Arial" panose="020B0604020202020204" pitchFamily="34" charset="0"/>
                  </a:rPr>
                  <a:t>vì</a:t>
                </a:r>
                <a:r>
                  <a:rPr lang="en-US" sz="2800" dirty="0">
                    <a:solidFill>
                      <a:srgbClr val="0000CC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rgbClr val="0000CC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Arial" panose="020B0604020202020204" pitchFamily="34" charset="0"/>
                  </a:rPr>
                  <a:t>đó</a:t>
                </a:r>
                <a:r>
                  <a:rPr lang="en-US" sz="2800" dirty="0">
                    <a:solidFill>
                      <a:srgbClr val="0000CC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Arial" panose="020B0604020202020204" pitchFamily="34" charset="0"/>
                  </a:rPr>
                  <a:t>không</a:t>
                </a:r>
                <a:r>
                  <a:rPr lang="en-US" sz="2800" dirty="0">
                    <a:solidFill>
                      <a:srgbClr val="0000CC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Arial" panose="020B0604020202020204" pitchFamily="34" charset="0"/>
                  </a:rPr>
                  <a:t>viết</a:t>
                </a:r>
                <a:r>
                  <a:rPr lang="en-US" sz="2800" dirty="0">
                    <a:solidFill>
                      <a:srgbClr val="0000CC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Arial" panose="020B0604020202020204" pitchFamily="34" charset="0"/>
                  </a:rPr>
                  <a:t>được</a:t>
                </a:r>
                <a:r>
                  <a:rPr lang="en-US" sz="2800" dirty="0">
                    <a:solidFill>
                      <a:srgbClr val="0000CC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Arial" panose="020B0604020202020204" pitchFamily="34" charset="0"/>
                  </a:rPr>
                  <a:t>dưới</a:t>
                </a:r>
                <a:r>
                  <a:rPr lang="en-US" sz="2800" dirty="0">
                    <a:solidFill>
                      <a:srgbClr val="0000CC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Arial" panose="020B0604020202020204" pitchFamily="34" charset="0"/>
                  </a:rPr>
                  <a:t>dạng</a:t>
                </a:r>
                <a:r>
                  <a:rPr lang="en-US" sz="2800" dirty="0">
                    <a:solidFill>
                      <a:srgbClr val="0000CC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Arial" panose="020B0604020202020204" pitchFamily="34" charset="0"/>
                  </a:rPr>
                  <a:t>phân</a:t>
                </a:r>
                <a:r>
                  <a:rPr lang="en-US" sz="2800" dirty="0">
                    <a:solidFill>
                      <a:srgbClr val="0000CC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rgbClr val="0000CC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Arial" panose="020B0604020202020204" pitchFamily="34" charset="0"/>
                  </a:rPr>
                  <a:t>với</a:t>
                </a:r>
                <a:r>
                  <a:rPr lang="en-US" sz="2800" dirty="0">
                    <a:solidFill>
                      <a:srgbClr val="0000CC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Arial" panose="020B0604020202020204" pitchFamily="34" charset="0"/>
                  </a:rPr>
                  <a:t>mẫu</a:t>
                </a:r>
                <a:r>
                  <a:rPr lang="en-US" sz="2800" dirty="0">
                    <a:solidFill>
                      <a:srgbClr val="0000CC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rgbClr val="0000CC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Arial" panose="020B0604020202020204" pitchFamily="34" charset="0"/>
                  </a:rPr>
                  <a:t>khác</a:t>
                </a:r>
                <a:r>
                  <a:rPr lang="en-US" sz="2800" dirty="0">
                    <a:solidFill>
                      <a:srgbClr val="0000CC"/>
                    </a:solidFill>
                    <a:latin typeface="Arial" panose="020B0604020202020204" pitchFamily="34" charset="0"/>
                  </a:rPr>
                  <a:t> 0.</a:t>
                </a: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B9E2C95-491E-7016-87EE-BF6F681131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7531" y="4339220"/>
                <a:ext cx="9039795" cy="1135183"/>
              </a:xfrm>
              <a:prstGeom prst="rect">
                <a:avLst/>
              </a:prstGeom>
              <a:blipFill>
                <a:blip r:embed="rId20"/>
                <a:stretch>
                  <a:fillRect l="-1349" b="-139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401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19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23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28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9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1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2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3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36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1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6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9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0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  <p:bldLst>
          <p:bldP spid="51" grpId="0"/>
          <p:bldP spid="5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19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23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28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9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1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2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3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36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1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6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9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0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  <p:bldLst>
          <p:bldP spid="51" grpId="0"/>
          <p:bldP spid="52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6999AC9D-6E4D-329F-F75B-D99E6E5A79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96" y="824435"/>
            <a:ext cx="12205896" cy="6096012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6"/>
            <a:ext cx="9486901" cy="3117058"/>
            <a:chOff x="2434106" y="246186"/>
            <a:chExt cx="9486901" cy="311705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4106" y="246186"/>
              <a:ext cx="9486901" cy="3117058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762850" y="734152"/>
              <a:ext cx="9029103" cy="23301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1000"/>
                </a:lnSpc>
              </a:pPr>
              <a:r>
                <a:rPr lang="pt-BR" sz="3200" b="1"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2</a:t>
              </a:r>
              <a:r>
                <a:rPr lang="pt-BR" sz="3200"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. Cho hình vẽ. </a:t>
              </a:r>
            </a:p>
            <a:p>
              <a:pPr>
                <a:lnSpc>
                  <a:spcPct val="121000"/>
                </a:lnSpc>
              </a:pPr>
              <a:endParaRPr lang="pt-BR" sz="3200">
                <a:latin typeface="Arial" panose="020B0604020202020204" pitchFamily="34" charset="0"/>
                <a:ea typeface="Times New Roman" panose="02020603050405020304" pitchFamily="18" charset="0"/>
              </a:endParaRPr>
            </a:p>
            <a:p>
              <a:pPr>
                <a:lnSpc>
                  <a:spcPct val="121000"/>
                </a:lnSpc>
              </a:pPr>
              <a:endParaRPr lang="pt-BR" sz="3200">
                <a:effectLst/>
                <a:latin typeface="Arial" panose="020B0604020202020204" pitchFamily="34" charset="0"/>
                <a:ea typeface="Times New Roman" panose="02020603050405020304" pitchFamily="18" charset="0"/>
              </a:endParaRPr>
            </a:p>
            <a:p>
              <a:pPr>
                <a:lnSpc>
                  <a:spcPct val="121000"/>
                </a:lnSpc>
              </a:pPr>
              <a:r>
                <a:rPr lang="pt-BR" sz="3200"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Điểm A biểu diễn số hữu tỉ nào trên trục số?</a:t>
              </a:r>
              <a:endParaRPr lang="en-US" sz="3200" i="1">
                <a:solidFill>
                  <a:srgbClr val="15142A"/>
                </a:solidFill>
                <a:latin typeface="Cambria Math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9301265" y="5852675"/>
            <a:ext cx="2890735" cy="878855"/>
            <a:chOff x="7144988" y="5759358"/>
            <a:chExt cx="2890735" cy="878855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415022" y="5806389"/>
              <a:ext cx="2620701" cy="82501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759358"/>
              <a:ext cx="540069" cy="87885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7896980" y="6003453"/>
              <a:ext cx="1606208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 cứu</a:t>
              </a: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5353824C-BF69-8199-1275-41934FFEA36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34106" y="3806016"/>
            <a:ext cx="9486901" cy="21893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0992745-CDA3-258E-9454-660100221D9F}"/>
                  </a:ext>
                </a:extLst>
              </p:cNvPr>
              <p:cNvSpPr txBox="1"/>
              <p:nvPr/>
            </p:nvSpPr>
            <p:spPr>
              <a:xfrm>
                <a:off x="2792436" y="4417380"/>
                <a:ext cx="9039795" cy="7016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Arial" panose="020B0604020202020204" pitchFamily="34" charset="0"/>
                  </a:rPr>
                  <a:t>Điểm A biểu diễn số hữu tỉ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>
                    <a:solidFill>
                      <a:srgbClr val="0000CC"/>
                    </a:solidFill>
                    <a:latin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0992745-CDA3-258E-9454-660100221D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436" y="4417380"/>
                <a:ext cx="9039795" cy="701602"/>
              </a:xfrm>
              <a:prstGeom prst="rect">
                <a:avLst/>
              </a:prstGeom>
              <a:blipFill>
                <a:blip r:embed="rId18"/>
                <a:stretch>
                  <a:fillRect l="-1349" b="-9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6DDAFEF6-8D41-50A6-3095-57320E29BE2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70303" y="1274766"/>
            <a:ext cx="7768257" cy="122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35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19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23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28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9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1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2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3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36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1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8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0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4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  <p:bldLst>
          <p:bldP spid="5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19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23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28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9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1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2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3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36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1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8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0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4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  <p:bldLst>
          <p:bldP spid="51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6999AC9D-6E4D-329F-F75B-D99E6E5A79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96" y="824435"/>
            <a:ext cx="12205896" cy="6096012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6"/>
            <a:ext cx="9486901" cy="3117058"/>
            <a:chOff x="2434106" y="246186"/>
            <a:chExt cx="9486901" cy="311705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4106" y="246186"/>
              <a:ext cx="9486901" cy="311705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762850" y="734152"/>
                  <a:ext cx="9029103" cy="138948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lnSpc>
                      <a:spcPct val="121000"/>
                    </a:lnSpc>
                  </a:pPr>
                  <a:r>
                    <a:rPr lang="pt-BR" sz="3200" b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3</a:t>
                  </a:r>
                  <a:r>
                    <a:rPr lang="pt-BR" sz="320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. Tìm điểm biểu diễn số hữu tỉ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pt-BR" sz="32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effectLst/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3200" b="0" i="1" smtClean="0">
                              <a:effectLst/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3200" b="0" i="1" smtClean="0">
                          <a:effectLst/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pt-BR" sz="320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trên trục số.</a:t>
                  </a:r>
                </a:p>
                <a:p>
                  <a:pPr>
                    <a:lnSpc>
                      <a:spcPct val="121000"/>
                    </a:lnSpc>
                  </a:pPr>
                  <a:endParaRPr lang="pt-BR" sz="3200">
                    <a:latin typeface="Arial" panose="020B0604020202020204" pitchFamily="34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62850" y="734152"/>
                  <a:ext cx="9029103" cy="1389483"/>
                </a:xfrm>
                <a:prstGeom prst="rect">
                  <a:avLst/>
                </a:prstGeom>
                <a:blipFill>
                  <a:blip r:embed="rId11"/>
                  <a:stretch>
                    <a:fillRect l="-270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9301265" y="5852675"/>
            <a:ext cx="2890735" cy="878855"/>
            <a:chOff x="7144988" y="5759358"/>
            <a:chExt cx="2890735" cy="878855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415022" y="5806389"/>
              <a:ext cx="2620701" cy="82501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759358"/>
              <a:ext cx="540069" cy="87885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7896980" y="6003453"/>
              <a:ext cx="1606208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 cứu</a:t>
              </a: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5353824C-BF69-8199-1275-41934FFEA36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34106" y="3806016"/>
            <a:ext cx="9486901" cy="14523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0992745-CDA3-258E-9454-660100221D9F}"/>
                  </a:ext>
                </a:extLst>
              </p:cNvPr>
              <p:cNvSpPr txBox="1"/>
              <p:nvPr/>
            </p:nvSpPr>
            <p:spPr>
              <a:xfrm>
                <a:off x="2820490" y="4114919"/>
                <a:ext cx="1716786" cy="7042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pt-BR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16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>
                    <a:latin typeface="Arial" panose="020B0604020202020204" pitchFamily="34" charset="0"/>
                  </a:rPr>
                  <a:t>.</a:t>
                </a:r>
                <a:r>
                  <a:rPr lang="en-US" sz="2800">
                    <a:solidFill>
                      <a:srgbClr val="0000CC"/>
                    </a:solidFill>
                    <a:latin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0992745-CDA3-258E-9454-660100221D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0490" y="4114919"/>
                <a:ext cx="1716786" cy="704295"/>
              </a:xfrm>
              <a:prstGeom prst="rect">
                <a:avLst/>
              </a:prstGeom>
              <a:blipFill>
                <a:blip r:embed="rId19"/>
                <a:stretch>
                  <a:fillRect b="-8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079C5AB-3F45-3ABE-3DFD-5D5D614B809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837078" y="2102577"/>
            <a:ext cx="8781791" cy="931813"/>
          </a:xfrm>
          <a:prstGeom prst="rect">
            <a:avLst/>
          </a:prstGeom>
        </p:spPr>
      </p:pic>
      <p:sp>
        <p:nvSpPr>
          <p:cNvPr id="22" name="Arc 21">
            <a:extLst>
              <a:ext uri="{FF2B5EF4-FFF2-40B4-BE49-F238E27FC236}">
                <a16:creationId xmlns:a16="http://schemas.microsoft.com/office/drawing/2014/main" id="{D9703876-688E-936A-C26B-7380BEA634A9}"/>
              </a:ext>
            </a:extLst>
          </p:cNvPr>
          <p:cNvSpPr/>
          <p:nvPr/>
        </p:nvSpPr>
        <p:spPr>
          <a:xfrm>
            <a:off x="3753690" y="1884379"/>
            <a:ext cx="479146" cy="338726"/>
          </a:xfrm>
          <a:prstGeom prst="arc">
            <a:avLst>
              <a:gd name="adj1" fmla="val 11348465"/>
              <a:gd name="adj2" fmla="val 0"/>
            </a:avLst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A50BCD54-2D52-747C-859E-F83D22C9A5AE}"/>
              </a:ext>
            </a:extLst>
          </p:cNvPr>
          <p:cNvSpPr/>
          <p:nvPr/>
        </p:nvSpPr>
        <p:spPr>
          <a:xfrm>
            <a:off x="4273157" y="1884379"/>
            <a:ext cx="479146" cy="338726"/>
          </a:xfrm>
          <a:prstGeom prst="arc">
            <a:avLst>
              <a:gd name="adj1" fmla="val 11348465"/>
              <a:gd name="adj2" fmla="val 0"/>
            </a:avLst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3D018D01-E2C8-C6F2-BC3E-4C2F3F65EF49}"/>
              </a:ext>
            </a:extLst>
          </p:cNvPr>
          <p:cNvSpPr/>
          <p:nvPr/>
        </p:nvSpPr>
        <p:spPr>
          <a:xfrm>
            <a:off x="4779416" y="1884379"/>
            <a:ext cx="479146" cy="338726"/>
          </a:xfrm>
          <a:prstGeom prst="arc">
            <a:avLst>
              <a:gd name="adj1" fmla="val 11348465"/>
              <a:gd name="adj2" fmla="val 0"/>
            </a:avLst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EFCAD8E9-E9F5-66C7-0683-01AA3CA85F0B}"/>
              </a:ext>
            </a:extLst>
          </p:cNvPr>
          <p:cNvSpPr/>
          <p:nvPr/>
        </p:nvSpPr>
        <p:spPr>
          <a:xfrm>
            <a:off x="5280849" y="1884379"/>
            <a:ext cx="479146" cy="338726"/>
          </a:xfrm>
          <a:prstGeom prst="arc">
            <a:avLst>
              <a:gd name="adj1" fmla="val 11348465"/>
              <a:gd name="adj2" fmla="val 0"/>
            </a:avLst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F32460D3-2B31-2EF6-780F-275A0105A5B1}"/>
              </a:ext>
            </a:extLst>
          </p:cNvPr>
          <p:cNvSpPr/>
          <p:nvPr/>
        </p:nvSpPr>
        <p:spPr>
          <a:xfrm>
            <a:off x="5805904" y="1884379"/>
            <a:ext cx="479146" cy="338726"/>
          </a:xfrm>
          <a:prstGeom prst="arc">
            <a:avLst>
              <a:gd name="adj1" fmla="val 11348465"/>
              <a:gd name="adj2" fmla="val 0"/>
            </a:avLst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5ECCBD7F-153A-DEFB-976D-B75675E7430B}"/>
              </a:ext>
            </a:extLst>
          </p:cNvPr>
          <p:cNvSpPr/>
          <p:nvPr/>
        </p:nvSpPr>
        <p:spPr>
          <a:xfrm>
            <a:off x="6326895" y="1884379"/>
            <a:ext cx="479146" cy="338726"/>
          </a:xfrm>
          <a:prstGeom prst="arc">
            <a:avLst>
              <a:gd name="adj1" fmla="val 11348465"/>
              <a:gd name="adj2" fmla="val 0"/>
            </a:avLst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D6DB4657-3ACC-48B8-5BA8-6AAC086894F9}"/>
              </a:ext>
            </a:extLst>
          </p:cNvPr>
          <p:cNvSpPr/>
          <p:nvPr/>
        </p:nvSpPr>
        <p:spPr>
          <a:xfrm>
            <a:off x="6830868" y="1884379"/>
            <a:ext cx="479146" cy="338726"/>
          </a:xfrm>
          <a:prstGeom prst="arc">
            <a:avLst>
              <a:gd name="adj1" fmla="val 11348465"/>
              <a:gd name="adj2" fmla="val 0"/>
            </a:avLst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53F2456C-0D04-7004-84DB-3E871A886EBA}"/>
              </a:ext>
            </a:extLst>
          </p:cNvPr>
          <p:cNvSpPr/>
          <p:nvPr/>
        </p:nvSpPr>
        <p:spPr>
          <a:xfrm>
            <a:off x="7343985" y="1884379"/>
            <a:ext cx="479146" cy="338726"/>
          </a:xfrm>
          <a:prstGeom prst="arc">
            <a:avLst>
              <a:gd name="adj1" fmla="val 11348465"/>
              <a:gd name="adj2" fmla="val 0"/>
            </a:avLst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91A3513-8639-4E11-E145-9DBD85BDDBA2}"/>
              </a:ext>
            </a:extLst>
          </p:cNvPr>
          <p:cNvSpPr/>
          <p:nvPr/>
        </p:nvSpPr>
        <p:spPr>
          <a:xfrm>
            <a:off x="7773497" y="2154541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DF5CB92-37FB-F1FB-D021-2C4C90F2B13E}"/>
                  </a:ext>
                </a:extLst>
              </p:cNvPr>
              <p:cNvSpPr txBox="1"/>
              <p:nvPr/>
            </p:nvSpPr>
            <p:spPr>
              <a:xfrm>
                <a:off x="7694139" y="1599571"/>
                <a:ext cx="6481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DF5CB92-37FB-F1FB-D021-2C4C90F2B1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4139" y="1599571"/>
                <a:ext cx="648182" cy="52322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C424F87-7EA4-D9E2-694F-B4ACD9DF564B}"/>
                  </a:ext>
                </a:extLst>
              </p:cNvPr>
              <p:cNvSpPr txBox="1"/>
              <p:nvPr/>
            </p:nvSpPr>
            <p:spPr>
              <a:xfrm>
                <a:off x="4078320" y="4140249"/>
                <a:ext cx="6398162" cy="7042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Điểm A biểu diễn số hữu tỉ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16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>
                    <a:solidFill>
                      <a:srgbClr val="0000CC"/>
                    </a:solidFill>
                    <a:latin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C424F87-7EA4-D9E2-694F-B4ACD9DF56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8320" y="4140249"/>
                <a:ext cx="6398162" cy="704295"/>
              </a:xfrm>
              <a:prstGeom prst="rect">
                <a:avLst/>
              </a:prstGeom>
              <a:blipFill>
                <a:blip r:embed="rId22"/>
                <a:stretch>
                  <a:fillRect l="-1905" b="-8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203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27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2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3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7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40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5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8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8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9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97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101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2" fill="hold">
                          <p:stCondLst>
                            <p:cond delay="0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6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5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1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2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2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  <p:bldLst>
          <p:bldP spid="51" grpId="0"/>
          <p:bldP spid="22" grpId="0" animBg="1"/>
          <p:bldP spid="23" grpId="0" animBg="1"/>
          <p:bldP spid="25" grpId="0" animBg="1"/>
          <p:bldP spid="28" grpId="0" animBg="1"/>
          <p:bldP spid="29" grpId="0" animBg="1"/>
          <p:bldP spid="30" grpId="0" animBg="1"/>
          <p:bldP spid="31" grpId="0" animBg="1"/>
          <p:bldP spid="32" grpId="0" animBg="1"/>
          <p:bldP spid="34" grpId="0" animBg="1"/>
          <p:bldP spid="35" grpId="0"/>
          <p:bldP spid="3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27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2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3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7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40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5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8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8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9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97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101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2" fill="hold">
                          <p:stCondLst>
                            <p:cond delay="0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6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5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1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2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2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  <p:bldLst>
          <p:bldP spid="51" grpId="0"/>
          <p:bldP spid="22" grpId="0" animBg="1"/>
          <p:bldP spid="23" grpId="0" animBg="1"/>
          <p:bldP spid="25" grpId="0" animBg="1"/>
          <p:bldP spid="28" grpId="0" animBg="1"/>
          <p:bldP spid="29" grpId="0" animBg="1"/>
          <p:bldP spid="30" grpId="0" animBg="1"/>
          <p:bldP spid="31" grpId="0" animBg="1"/>
          <p:bldP spid="32" grpId="0" animBg="1"/>
          <p:bldP spid="34" grpId="0" animBg="1"/>
          <p:bldP spid="35" grpId="0"/>
          <p:bldP spid="36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6999AC9D-6E4D-329F-F75B-D99E6E5A79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96" y="824435"/>
            <a:ext cx="12205896" cy="6096012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6"/>
            <a:ext cx="9486901" cy="1810650"/>
            <a:chOff x="2434106" y="246186"/>
            <a:chExt cx="9486901" cy="181065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4106" y="246186"/>
              <a:ext cx="9486901" cy="181065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762850" y="734152"/>
              <a:ext cx="9029103" cy="11389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1000"/>
                </a:lnSpc>
              </a:pPr>
              <a:r>
                <a:rPr lang="pt-BR" sz="3200" b="1"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4</a:t>
              </a:r>
              <a:r>
                <a:rPr lang="pt-BR" sz="3200"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. </a:t>
              </a:r>
              <a:r>
                <a:rPr lang="en-US" sz="3200"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Xác định điểm biểu diễn số 0,3 trên trục số.</a:t>
              </a:r>
              <a:endParaRPr lang="pt-BR" sz="3200">
                <a:effectLst/>
                <a:latin typeface="Arial" panose="020B0604020202020204" pitchFamily="34" charset="0"/>
                <a:ea typeface="Times New Roman" panose="02020603050405020304" pitchFamily="18" charset="0"/>
              </a:endParaRPr>
            </a:p>
            <a:p>
              <a:pPr>
                <a:lnSpc>
                  <a:spcPct val="121000"/>
                </a:lnSpc>
              </a:pPr>
              <a:endParaRPr lang="pt-BR" sz="3200">
                <a:latin typeface="Arial" panose="020B0604020202020204" pitchFamily="34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9301265" y="5852675"/>
            <a:ext cx="2890735" cy="878855"/>
            <a:chOff x="7144988" y="5759358"/>
            <a:chExt cx="2890735" cy="878855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415022" y="5806389"/>
              <a:ext cx="2620701" cy="82501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759358"/>
              <a:ext cx="540069" cy="87885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7896980" y="6003453"/>
              <a:ext cx="1606208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 cứu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F953384E-757B-6255-0733-A49E3263C8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1062149" y="3159469"/>
            <a:ext cx="5305012" cy="183910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4EA70C6-F6AB-D0C9-0704-BF46AD3A461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16200000">
            <a:off x="1499448" y="3684371"/>
            <a:ext cx="4934641" cy="7072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83D3F22-140E-452F-1BEB-91F04947AE49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27848" y="2588852"/>
            <a:ext cx="6964105" cy="14523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D4AE222-F5B6-B883-92E4-D1BF0699BD44}"/>
                  </a:ext>
                </a:extLst>
              </p:cNvPr>
              <p:cNvSpPr txBox="1"/>
              <p:nvPr/>
            </p:nvSpPr>
            <p:spPr>
              <a:xfrm>
                <a:off x="5214232" y="2897755"/>
                <a:ext cx="6398162" cy="7042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0,3=</m:t>
                    </m:r>
                    <m:f>
                      <m:fPr>
                        <m:ctrlPr>
                          <a:rPr lang="pt-BR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>
                    <a:latin typeface="Arial" panose="020B0604020202020204" pitchFamily="34" charset="0"/>
                  </a:rPr>
                  <a:t>.</a:t>
                </a:r>
                <a:r>
                  <a:rPr lang="en-US" sz="2800">
                    <a:solidFill>
                      <a:srgbClr val="0000CC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Điểm B biểu diễn số hữu tỉ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0,3</m:t>
                    </m:r>
                  </m:oMath>
                </a14:m>
                <a:endParaRPr lang="en-US" sz="2800">
                  <a:solidFill>
                    <a:srgbClr val="0000CC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D4AE222-F5B6-B883-92E4-D1BF0699BD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4232" y="2897755"/>
                <a:ext cx="6398162" cy="704295"/>
              </a:xfrm>
              <a:prstGeom prst="rect">
                <a:avLst/>
              </a:prstGeom>
              <a:blipFill>
                <a:blip r:embed="rId19"/>
                <a:stretch>
                  <a:fillRect b="-8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Oval 43">
            <a:extLst>
              <a:ext uri="{FF2B5EF4-FFF2-40B4-BE49-F238E27FC236}">
                <a16:creationId xmlns:a16="http://schemas.microsoft.com/office/drawing/2014/main" id="{3B858929-5BC1-3B40-1AB4-99104256C5D7}"/>
              </a:ext>
            </a:extLst>
          </p:cNvPr>
          <p:cNvSpPr/>
          <p:nvPr/>
        </p:nvSpPr>
        <p:spPr>
          <a:xfrm>
            <a:off x="3639176" y="5031297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CD4DFA1-2059-52A9-0D77-1E0F14AA4A0C}"/>
                  </a:ext>
                </a:extLst>
              </p:cNvPr>
              <p:cNvSpPr txBox="1"/>
              <p:nvPr/>
            </p:nvSpPr>
            <p:spPr>
              <a:xfrm>
                <a:off x="3744852" y="4801165"/>
                <a:ext cx="6481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CD4DFA1-2059-52A9-0D77-1E0F14AA4A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4852" y="4801165"/>
                <a:ext cx="648182" cy="52322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763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7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9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3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8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9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1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3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46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7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9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1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5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5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4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1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2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4" grpId="0" animBg="1"/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9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3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8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9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1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3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46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7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9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1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5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5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4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1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2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4" grpId="0" animBg="1"/>
          <p:bldP spid="45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667" y="2133600"/>
            <a:ext cx="4246649" cy="4038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4114800" y="685800"/>
            <a:ext cx="7901974" cy="2743200"/>
            <a:chOff x="4114800" y="685800"/>
            <a:chExt cx="7901974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4572000" y="1226403"/>
              <a:ext cx="7107715" cy="166199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5400">
                  <a:solidFill>
                    <a:schemeClr val="accent6"/>
                  </a:solidFill>
                  <a:latin typeface="iCiel Cadena" panose="02000503000000020004" pitchFamily="50" charset="0"/>
                </a:rPr>
                <a:t>CẢM ƠN CÁC BẠN</a:t>
              </a:r>
            </a:p>
            <a:p>
              <a:pPr algn="l"/>
              <a:r>
                <a:rPr lang="en-US" sz="5400">
                  <a:solidFill>
                    <a:schemeClr val="accent6"/>
                  </a:solidFill>
                  <a:latin typeface="iCiel Cadena" panose="02000503000000020004" pitchFamily="50" charset="0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189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119325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742257-3980-4551-868A-26DC3CB8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981" y="781010"/>
            <a:ext cx="8378529" cy="750532"/>
          </a:xfrm>
        </p:spPr>
        <p:txBody>
          <a:bodyPr>
            <a:norm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Cùng tìm hiểu về thời tiết vùng cao.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F9BD0EA-8A82-4EEC-BF24-49675928EA0D}"/>
              </a:ext>
            </a:extLst>
          </p:cNvPr>
          <p:cNvSpPr txBox="1">
            <a:spLocks/>
          </p:cNvSpPr>
          <p:nvPr/>
        </p:nvSpPr>
        <p:spPr>
          <a:xfrm>
            <a:off x="903804" y="1603348"/>
            <a:ext cx="10534218" cy="8936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Nhiệt độ lúc 13 giờ ngày 24/01/2016 tại một số trạm đo được cho bởi bảng sau:</a:t>
            </a:r>
            <a:endParaRPr lang="en-US" sz="4000" dirty="0">
              <a:latin typeface="Arial" panose="020B0604020202020204" pitchFamily="34" charset="0"/>
              <a:ea typeface="Tahoma"/>
              <a:cs typeface="Arial" panose="020B0604020202020204" pitchFamily="34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CC79972-FF38-4665-82E6-9C18B2DBFC65}"/>
              </a:ext>
            </a:extLst>
          </p:cNvPr>
          <p:cNvSpPr txBox="1">
            <a:spLocks/>
          </p:cNvSpPr>
          <p:nvPr/>
        </p:nvSpPr>
        <p:spPr>
          <a:xfrm>
            <a:off x="732981" y="5569875"/>
            <a:ext cx="9903861" cy="5071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Viết các số thập phân dưới dạng phân số ?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</a:endParaRPr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76720"/>
            <a:ext cx="402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MỞ ĐẦU</a:t>
            </a:r>
            <a:endParaRPr lang="en-US" sz="2800">
              <a:solidFill>
                <a:srgbClr val="C55A1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6A9A604A-F172-7CCD-55E0-6F89A9A257A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77996180"/>
                  </p:ext>
                </p:extLst>
              </p:nvPr>
            </p:nvGraphicFramePr>
            <p:xfrm>
              <a:off x="903804" y="2625956"/>
              <a:ext cx="6370320" cy="25908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611880">
                      <a:extLst>
                        <a:ext uri="{9D8B030D-6E8A-4147-A177-3AD203B41FA5}">
                          <a16:colId xmlns:a16="http://schemas.microsoft.com/office/drawing/2014/main" val="2939543893"/>
                        </a:ext>
                      </a:extLst>
                    </a:gridCol>
                    <a:gridCol w="2758440">
                      <a:extLst>
                        <a:ext uri="{9D8B030D-6E8A-4147-A177-3AD203B41FA5}">
                          <a16:colId xmlns:a16="http://schemas.microsoft.com/office/drawing/2014/main" val="302753656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Trạm đo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Nhiệt độ (</a:t>
                          </a:r>
                          <a:r>
                            <a:rPr lang="en-US" sz="2800" baseline="300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0 </a:t>
                          </a:r>
                          <a:r>
                            <a:rPr lang="en-US" sz="28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C)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137227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8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Pha Đin (Điện Biên)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−1,3</m:t>
                                </m:r>
                              </m:oMath>
                            </m:oMathPara>
                          </a14:m>
                          <a:endParaRPr lang="en-US" sz="2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2896053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8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Mộc Châu (Sơn La)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−0,5</m:t>
                                </m:r>
                              </m:oMath>
                            </m:oMathPara>
                          </a14:m>
                          <a:endParaRPr lang="en-US" sz="2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545428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8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Đồng Văn (Hà Giang)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0,3</m:t>
                                </m:r>
                              </m:oMath>
                            </m:oMathPara>
                          </a14:m>
                          <a:endParaRPr lang="en-US" sz="2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382792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8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Sa Pa (Lào Cai)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−3,1</m:t>
                                </m:r>
                              </m:oMath>
                            </m:oMathPara>
                          </a14:m>
                          <a:endParaRPr lang="en-US" sz="2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4680617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6A9A604A-F172-7CCD-55E0-6F89A9A257A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77996180"/>
                  </p:ext>
                </p:extLst>
              </p:nvPr>
            </p:nvGraphicFramePr>
            <p:xfrm>
              <a:off x="903804" y="2625956"/>
              <a:ext cx="6370320" cy="25908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611880">
                      <a:extLst>
                        <a:ext uri="{9D8B030D-6E8A-4147-A177-3AD203B41FA5}">
                          <a16:colId xmlns:a16="http://schemas.microsoft.com/office/drawing/2014/main" val="2939543893"/>
                        </a:ext>
                      </a:extLst>
                    </a:gridCol>
                    <a:gridCol w="2758440">
                      <a:extLst>
                        <a:ext uri="{9D8B030D-6E8A-4147-A177-3AD203B41FA5}">
                          <a16:colId xmlns:a16="http://schemas.microsoft.com/office/drawing/2014/main" val="3027536568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Trạm đo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Nhiệt độ (</a:t>
                          </a:r>
                          <a:r>
                            <a:rPr lang="en-US" sz="2800" baseline="300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0 </a:t>
                          </a:r>
                          <a:r>
                            <a:rPr lang="en-US" sz="28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C)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13722755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28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Pha Đin (Điện Biên)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31126" t="-111765" r="-442" b="-3341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28960530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28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Mộc Châu (Sơn La)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31126" t="-209302" r="-442" b="-2302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54542885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28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Đồng Văn (Hà Giang)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31126" t="-312941" r="-442" b="-1329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38279206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28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Sa Pa (Lào Cai)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31126" t="-412941" r="-442" b="-329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4680617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026" name="Picture 2" descr="Hoa mận Mộc Châu vào mùa khoe sắc, chọn địa điểm nào để check in đẹp nhất?">
            <a:extLst>
              <a:ext uri="{FF2B5EF4-FFF2-40B4-BE49-F238E27FC236}">
                <a16:creationId xmlns:a16="http://schemas.microsoft.com/office/drawing/2014/main" id="{5E15ED85-CAB2-3AD4-5D29-600E7BC7C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221" y="2625955"/>
            <a:ext cx="3889800" cy="259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338467" y="99607"/>
            <a:ext cx="5717294" cy="1072701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HOẠT ĐỘNG VẬN DỤNG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34BB2B0-0CEF-96A7-FF15-EB951310630F}"/>
                  </a:ext>
                </a:extLst>
              </p:cNvPr>
              <p:cNvSpPr txBox="1"/>
              <p:nvPr/>
            </p:nvSpPr>
            <p:spPr>
              <a:xfrm>
                <a:off x="1552551" y="1591498"/>
                <a:ext cx="9571832" cy="7929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en-US" sz="28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Dự đoán cách biểu diễn số hữu tỉ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−3</m:t>
                        </m:r>
                      </m:num>
                      <m:den>
                        <m:r>
                          <a:rPr lang="en-US" sz="28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0,4 </m:t>
                    </m:r>
                  </m:oMath>
                </a14:m>
                <a:r>
                  <a:rPr lang="en-US" sz="32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trên trục số.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34BB2B0-0CEF-96A7-FF15-EB95131063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2551" y="1591498"/>
                <a:ext cx="9571832" cy="792974"/>
              </a:xfrm>
              <a:prstGeom prst="rect">
                <a:avLst/>
              </a:prstGeom>
              <a:blipFill>
                <a:blip r:embed="rId3"/>
                <a:stretch>
                  <a:fillRect l="-1338" b="-1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28">
            <a:extLst>
              <a:ext uri="{FF2B5EF4-FFF2-40B4-BE49-F238E27FC236}">
                <a16:creationId xmlns:a16="http://schemas.microsoft.com/office/drawing/2014/main" id="{11C16972-6544-51D0-CE9F-F23B082B3662}"/>
              </a:ext>
            </a:extLst>
          </p:cNvPr>
          <p:cNvGrpSpPr/>
          <p:nvPr/>
        </p:nvGrpSpPr>
        <p:grpSpPr>
          <a:xfrm>
            <a:off x="1665126" y="3634824"/>
            <a:ext cx="9767100" cy="812466"/>
            <a:chOff x="1032080" y="5208606"/>
            <a:chExt cx="9767100" cy="812466"/>
          </a:xfrm>
        </p:grpSpPr>
        <p:cxnSp>
          <p:nvCxnSpPr>
            <p:cNvPr id="9" name="Straight Arrow Connector 11">
              <a:extLst>
                <a:ext uri="{FF2B5EF4-FFF2-40B4-BE49-F238E27FC236}">
                  <a16:creationId xmlns:a16="http://schemas.microsoft.com/office/drawing/2014/main" id="{787923AB-1906-8062-25CE-535CA3E3F067}"/>
                </a:ext>
              </a:extLst>
            </p:cNvPr>
            <p:cNvCxnSpPr/>
            <p:nvPr/>
          </p:nvCxnSpPr>
          <p:spPr>
            <a:xfrm>
              <a:off x="1032080" y="5347504"/>
              <a:ext cx="9767100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25">
              <a:extLst>
                <a:ext uri="{FF2B5EF4-FFF2-40B4-BE49-F238E27FC236}">
                  <a16:creationId xmlns:a16="http://schemas.microsoft.com/office/drawing/2014/main" id="{097A0126-6798-A959-F615-40A31DE9237F}"/>
                </a:ext>
              </a:extLst>
            </p:cNvPr>
            <p:cNvCxnSpPr/>
            <p:nvPr/>
          </p:nvCxnSpPr>
          <p:spPr>
            <a:xfrm>
              <a:off x="7424699" y="5208606"/>
              <a:ext cx="0" cy="300942"/>
            </a:xfrm>
            <a:prstGeom prst="line">
              <a:avLst/>
            </a:prstGeom>
            <a:ln w="38100">
              <a:solidFill>
                <a:srgbClr val="1514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26">
                  <a:extLst>
                    <a:ext uri="{FF2B5EF4-FFF2-40B4-BE49-F238E27FC236}">
                      <a16:creationId xmlns:a16="http://schemas.microsoft.com/office/drawing/2014/main" id="{DCA6D586-0F3B-6987-2221-2188366135F9}"/>
                    </a:ext>
                  </a:extLst>
                </p:cNvPr>
                <p:cNvSpPr txBox="1"/>
                <p:nvPr/>
              </p:nvSpPr>
              <p:spPr>
                <a:xfrm>
                  <a:off x="5591539" y="5497852"/>
                  <a:ext cx="6481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2800"/>
                </a:p>
              </p:txBody>
            </p:sp>
          </mc:Choice>
          <mc:Fallback xmlns="">
            <p:sp>
              <p:nvSpPr>
                <p:cNvPr id="12" name="TextBox 26">
                  <a:extLst>
                    <a:ext uri="{FF2B5EF4-FFF2-40B4-BE49-F238E27FC236}">
                      <a16:creationId xmlns:a16="http://schemas.microsoft.com/office/drawing/2014/main" id="{DCA6D586-0F3B-6987-2221-2188366135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91539" y="5497852"/>
                  <a:ext cx="648182" cy="52322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27">
                  <a:extLst>
                    <a:ext uri="{FF2B5EF4-FFF2-40B4-BE49-F238E27FC236}">
                      <a16:creationId xmlns:a16="http://schemas.microsoft.com/office/drawing/2014/main" id="{FA4EBFBF-6B63-6EFC-51FE-F66BB798276E}"/>
                    </a:ext>
                  </a:extLst>
                </p:cNvPr>
                <p:cNvSpPr txBox="1"/>
                <p:nvPr/>
              </p:nvSpPr>
              <p:spPr>
                <a:xfrm>
                  <a:off x="6647832" y="5450145"/>
                  <a:ext cx="6481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2800"/>
                </a:p>
              </p:txBody>
            </p:sp>
          </mc:Choice>
          <mc:Fallback xmlns="">
            <p:sp>
              <p:nvSpPr>
                <p:cNvPr id="13" name="TextBox 27">
                  <a:extLst>
                    <a:ext uri="{FF2B5EF4-FFF2-40B4-BE49-F238E27FC236}">
                      <a16:creationId xmlns:a16="http://schemas.microsoft.com/office/drawing/2014/main" id="{FA4EBFBF-6B63-6EFC-51FE-F66BB79827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47832" y="5450145"/>
                  <a:ext cx="648182" cy="52322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4" name="Straight Connector 16">
            <a:extLst>
              <a:ext uri="{FF2B5EF4-FFF2-40B4-BE49-F238E27FC236}">
                <a16:creationId xmlns:a16="http://schemas.microsoft.com/office/drawing/2014/main" id="{C7E67C01-E22F-5AA9-7D11-3285E5281C60}"/>
              </a:ext>
            </a:extLst>
          </p:cNvPr>
          <p:cNvCxnSpPr/>
          <p:nvPr/>
        </p:nvCxnSpPr>
        <p:spPr>
          <a:xfrm>
            <a:off x="3248469" y="3634824"/>
            <a:ext cx="0" cy="300942"/>
          </a:xfrm>
          <a:prstGeom prst="line">
            <a:avLst/>
          </a:prstGeom>
          <a:ln w="38100">
            <a:solidFill>
              <a:srgbClr val="151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7">
            <a:extLst>
              <a:ext uri="{FF2B5EF4-FFF2-40B4-BE49-F238E27FC236}">
                <a16:creationId xmlns:a16="http://schemas.microsoft.com/office/drawing/2014/main" id="{86609582-FE55-DA28-9BA0-A80CE7A68A5A}"/>
              </a:ext>
            </a:extLst>
          </p:cNvPr>
          <p:cNvCxnSpPr/>
          <p:nvPr/>
        </p:nvCxnSpPr>
        <p:spPr>
          <a:xfrm>
            <a:off x="3782833" y="3634824"/>
            <a:ext cx="0" cy="300942"/>
          </a:xfrm>
          <a:prstGeom prst="line">
            <a:avLst/>
          </a:prstGeom>
          <a:ln w="38100">
            <a:solidFill>
              <a:srgbClr val="151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8">
            <a:extLst>
              <a:ext uri="{FF2B5EF4-FFF2-40B4-BE49-F238E27FC236}">
                <a16:creationId xmlns:a16="http://schemas.microsoft.com/office/drawing/2014/main" id="{7D17F499-0ECE-294C-6C12-4FAF2EA33B59}"/>
              </a:ext>
            </a:extLst>
          </p:cNvPr>
          <p:cNvCxnSpPr/>
          <p:nvPr/>
        </p:nvCxnSpPr>
        <p:spPr>
          <a:xfrm>
            <a:off x="4317197" y="3634824"/>
            <a:ext cx="0" cy="300942"/>
          </a:xfrm>
          <a:prstGeom prst="line">
            <a:avLst/>
          </a:prstGeom>
          <a:ln w="38100">
            <a:solidFill>
              <a:srgbClr val="151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9">
            <a:extLst>
              <a:ext uri="{FF2B5EF4-FFF2-40B4-BE49-F238E27FC236}">
                <a16:creationId xmlns:a16="http://schemas.microsoft.com/office/drawing/2014/main" id="{266627BA-9345-50AD-4111-7670D2E6B103}"/>
              </a:ext>
            </a:extLst>
          </p:cNvPr>
          <p:cNvCxnSpPr/>
          <p:nvPr/>
        </p:nvCxnSpPr>
        <p:spPr>
          <a:xfrm>
            <a:off x="4851561" y="3634824"/>
            <a:ext cx="0" cy="300942"/>
          </a:xfrm>
          <a:prstGeom prst="line">
            <a:avLst/>
          </a:prstGeom>
          <a:ln w="38100">
            <a:solidFill>
              <a:srgbClr val="151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20">
            <a:extLst>
              <a:ext uri="{FF2B5EF4-FFF2-40B4-BE49-F238E27FC236}">
                <a16:creationId xmlns:a16="http://schemas.microsoft.com/office/drawing/2014/main" id="{C7B491FF-96C6-84C7-BEF6-15D2697ECB81}"/>
              </a:ext>
            </a:extLst>
          </p:cNvPr>
          <p:cNvCxnSpPr/>
          <p:nvPr/>
        </p:nvCxnSpPr>
        <p:spPr>
          <a:xfrm>
            <a:off x="5385925" y="3634824"/>
            <a:ext cx="0" cy="300942"/>
          </a:xfrm>
          <a:prstGeom prst="line">
            <a:avLst/>
          </a:prstGeom>
          <a:ln w="38100">
            <a:solidFill>
              <a:srgbClr val="151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id="{FF5E5F15-F482-5BA3-1537-75195433D415}"/>
              </a:ext>
            </a:extLst>
          </p:cNvPr>
          <p:cNvCxnSpPr/>
          <p:nvPr/>
        </p:nvCxnSpPr>
        <p:spPr>
          <a:xfrm>
            <a:off x="5920289" y="3634824"/>
            <a:ext cx="0" cy="300942"/>
          </a:xfrm>
          <a:prstGeom prst="line">
            <a:avLst/>
          </a:prstGeom>
          <a:ln w="38100">
            <a:solidFill>
              <a:srgbClr val="151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22">
            <a:extLst>
              <a:ext uri="{FF2B5EF4-FFF2-40B4-BE49-F238E27FC236}">
                <a16:creationId xmlns:a16="http://schemas.microsoft.com/office/drawing/2014/main" id="{BE3E65B9-F400-6FD6-DD78-9A1671DF57A6}"/>
              </a:ext>
            </a:extLst>
          </p:cNvPr>
          <p:cNvCxnSpPr/>
          <p:nvPr/>
        </p:nvCxnSpPr>
        <p:spPr>
          <a:xfrm>
            <a:off x="6454653" y="3634824"/>
            <a:ext cx="0" cy="300942"/>
          </a:xfrm>
          <a:prstGeom prst="line">
            <a:avLst/>
          </a:prstGeom>
          <a:ln w="38100">
            <a:solidFill>
              <a:srgbClr val="151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3">
            <a:extLst>
              <a:ext uri="{FF2B5EF4-FFF2-40B4-BE49-F238E27FC236}">
                <a16:creationId xmlns:a16="http://schemas.microsoft.com/office/drawing/2014/main" id="{3AD9C8CB-7364-E2CD-FB3D-6633950AFA91}"/>
              </a:ext>
            </a:extLst>
          </p:cNvPr>
          <p:cNvCxnSpPr/>
          <p:nvPr/>
        </p:nvCxnSpPr>
        <p:spPr>
          <a:xfrm>
            <a:off x="6989017" y="3634824"/>
            <a:ext cx="0" cy="300942"/>
          </a:xfrm>
          <a:prstGeom prst="line">
            <a:avLst/>
          </a:prstGeom>
          <a:ln w="38100">
            <a:solidFill>
              <a:srgbClr val="151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4">
            <a:extLst>
              <a:ext uri="{FF2B5EF4-FFF2-40B4-BE49-F238E27FC236}">
                <a16:creationId xmlns:a16="http://schemas.microsoft.com/office/drawing/2014/main" id="{DD67E967-B8D2-2B81-C694-E9D2EA6B0801}"/>
              </a:ext>
            </a:extLst>
          </p:cNvPr>
          <p:cNvCxnSpPr/>
          <p:nvPr/>
        </p:nvCxnSpPr>
        <p:spPr>
          <a:xfrm>
            <a:off x="7523381" y="3634824"/>
            <a:ext cx="0" cy="300942"/>
          </a:xfrm>
          <a:prstGeom prst="line">
            <a:avLst/>
          </a:prstGeom>
          <a:ln w="38100">
            <a:solidFill>
              <a:srgbClr val="151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36">
            <a:extLst>
              <a:ext uri="{FF2B5EF4-FFF2-40B4-BE49-F238E27FC236}">
                <a16:creationId xmlns:a16="http://schemas.microsoft.com/office/drawing/2014/main" id="{A1C461F4-FF10-B9C5-45FE-97A96C7EF439}"/>
              </a:ext>
            </a:extLst>
          </p:cNvPr>
          <p:cNvSpPr/>
          <p:nvPr/>
        </p:nvSpPr>
        <p:spPr>
          <a:xfrm>
            <a:off x="7996718" y="3741785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8">
                <a:extLst>
                  <a:ext uri="{FF2B5EF4-FFF2-40B4-BE49-F238E27FC236}">
                    <a16:creationId xmlns:a16="http://schemas.microsoft.com/office/drawing/2014/main" id="{1AB0DA6D-AAA8-B268-7B1B-8B973EA5FFFE}"/>
                  </a:ext>
                </a:extLst>
              </p:cNvPr>
              <p:cNvSpPr txBox="1"/>
              <p:nvPr/>
            </p:nvSpPr>
            <p:spPr>
              <a:xfrm>
                <a:off x="7780627" y="3079173"/>
                <a:ext cx="6481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2" name="TextBox 38">
                <a:extLst>
                  <a:ext uri="{FF2B5EF4-FFF2-40B4-BE49-F238E27FC236}">
                    <a16:creationId xmlns:a16="http://schemas.microsoft.com/office/drawing/2014/main" id="{1AB0DA6D-AAA8-B268-7B1B-8B973EA5FF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0627" y="3079173"/>
                <a:ext cx="648182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25">
            <a:extLst>
              <a:ext uri="{FF2B5EF4-FFF2-40B4-BE49-F238E27FC236}">
                <a16:creationId xmlns:a16="http://schemas.microsoft.com/office/drawing/2014/main" id="{2266AAA3-9713-8F6B-084A-3B4C10683C8A}"/>
              </a:ext>
            </a:extLst>
          </p:cNvPr>
          <p:cNvCxnSpPr/>
          <p:nvPr/>
        </p:nvCxnSpPr>
        <p:spPr>
          <a:xfrm>
            <a:off x="8561837" y="3634824"/>
            <a:ext cx="0" cy="300942"/>
          </a:xfrm>
          <a:prstGeom prst="line">
            <a:avLst/>
          </a:prstGeom>
          <a:ln w="38100">
            <a:solidFill>
              <a:srgbClr val="151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23">
            <a:extLst>
              <a:ext uri="{FF2B5EF4-FFF2-40B4-BE49-F238E27FC236}">
                <a16:creationId xmlns:a16="http://schemas.microsoft.com/office/drawing/2014/main" id="{AC7DDDEF-2E5D-584C-C1F6-9445B9EE1A07}"/>
              </a:ext>
            </a:extLst>
          </p:cNvPr>
          <p:cNvCxnSpPr/>
          <p:nvPr/>
        </p:nvCxnSpPr>
        <p:spPr>
          <a:xfrm>
            <a:off x="9099171" y="3634824"/>
            <a:ext cx="0" cy="300942"/>
          </a:xfrm>
          <a:prstGeom prst="line">
            <a:avLst/>
          </a:prstGeom>
          <a:ln w="38100">
            <a:solidFill>
              <a:srgbClr val="151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24">
            <a:extLst>
              <a:ext uri="{FF2B5EF4-FFF2-40B4-BE49-F238E27FC236}">
                <a16:creationId xmlns:a16="http://schemas.microsoft.com/office/drawing/2014/main" id="{FF43F56B-74FE-986E-FF19-B1F989CE303D}"/>
              </a:ext>
            </a:extLst>
          </p:cNvPr>
          <p:cNvCxnSpPr/>
          <p:nvPr/>
        </p:nvCxnSpPr>
        <p:spPr>
          <a:xfrm>
            <a:off x="9633535" y="3634824"/>
            <a:ext cx="0" cy="300942"/>
          </a:xfrm>
          <a:prstGeom prst="line">
            <a:avLst/>
          </a:prstGeom>
          <a:ln w="38100">
            <a:solidFill>
              <a:srgbClr val="151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27">
            <a:extLst>
              <a:ext uri="{FF2B5EF4-FFF2-40B4-BE49-F238E27FC236}">
                <a16:creationId xmlns:a16="http://schemas.microsoft.com/office/drawing/2014/main" id="{72CADA67-DA18-08F3-BD11-568EDF5B3A9A}"/>
              </a:ext>
            </a:extLst>
          </p:cNvPr>
          <p:cNvSpPr txBox="1"/>
          <p:nvPr/>
        </p:nvSpPr>
        <p:spPr>
          <a:xfrm>
            <a:off x="2959506" y="3887644"/>
            <a:ext cx="648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-3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27">
                <a:extLst>
                  <a:ext uri="{FF2B5EF4-FFF2-40B4-BE49-F238E27FC236}">
                    <a16:creationId xmlns:a16="http://schemas.microsoft.com/office/drawing/2014/main" id="{BB722A4A-CD00-B066-3D53-E7FADA6A72B3}"/>
                  </a:ext>
                </a:extLst>
              </p:cNvPr>
              <p:cNvSpPr txBox="1"/>
              <p:nvPr/>
            </p:nvSpPr>
            <p:spPr>
              <a:xfrm>
                <a:off x="9360513" y="3935337"/>
                <a:ext cx="6481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38" name="TextBox 27">
                <a:extLst>
                  <a:ext uri="{FF2B5EF4-FFF2-40B4-BE49-F238E27FC236}">
                    <a16:creationId xmlns:a16="http://schemas.microsoft.com/office/drawing/2014/main" id="{BB722A4A-CD00-B066-3D53-E7FADA6A72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0513" y="3935337"/>
                <a:ext cx="648182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Đám mây 3">
            <a:extLst>
              <a:ext uri="{FF2B5EF4-FFF2-40B4-BE49-F238E27FC236}">
                <a16:creationId xmlns:a16="http://schemas.microsoft.com/office/drawing/2014/main" id="{083E861F-4E3D-1B41-8632-1C6CF97DA05C}"/>
              </a:ext>
            </a:extLst>
          </p:cNvPr>
          <p:cNvSpPr/>
          <p:nvPr/>
        </p:nvSpPr>
        <p:spPr>
          <a:xfrm>
            <a:off x="8719224" y="377236"/>
            <a:ext cx="3845168" cy="2428523"/>
          </a:xfrm>
          <a:prstGeom prst="cloud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CE3B79F8-321C-7138-76A5-B03B4374A205}"/>
                  </a:ext>
                </a:extLst>
              </p:cNvPr>
              <p:cNvSpPr txBox="1"/>
              <p:nvPr/>
            </p:nvSpPr>
            <p:spPr>
              <a:xfrm>
                <a:off x="9251362" y="922613"/>
                <a:ext cx="2828096" cy="11324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chemeClr val="bg1"/>
                    </a:solidFill>
                    <a:effectLst/>
                    <a:latin typeface="+mj-lt"/>
                    <a:cs typeface="Times New Roman" panose="02020603050405020304" pitchFamily="18" charset="0"/>
                  </a:rPr>
                  <a:t>Biểu diễn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>
                    <a:solidFill>
                      <a:schemeClr val="bg1"/>
                    </a:solidFill>
                    <a:latin typeface="+mj-lt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2800">
                    <a:solidFill>
                      <a:schemeClr val="bg1"/>
                    </a:solidFill>
                    <a:latin typeface="+mj-lt"/>
                  </a:rPr>
                  <a:t> trên trục số  </a:t>
                </a: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CE3B79F8-321C-7138-76A5-B03B4374A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1362" y="922613"/>
                <a:ext cx="2828096" cy="1132490"/>
              </a:xfrm>
              <a:prstGeom prst="rect">
                <a:avLst/>
              </a:prstGeom>
              <a:blipFill>
                <a:blip r:embed="rId8"/>
                <a:stretch>
                  <a:fillRect l="-4526" r="-7759" b="-139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DF20AB25-D8E0-5000-9F3A-760F34B12888}"/>
                  </a:ext>
                </a:extLst>
              </p:cNvPr>
              <p:cNvSpPr txBox="1"/>
              <p:nvPr/>
            </p:nvSpPr>
            <p:spPr>
              <a:xfrm>
                <a:off x="9131816" y="932156"/>
                <a:ext cx="3132807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Xác định số đối của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28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biểu diễn trên trục số </a:t>
                </a:r>
              </a:p>
            </p:txBody>
          </p:sp>
        </mc:Choice>
        <mc:Fallback xmlns="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DF20AB25-D8E0-5000-9F3A-760F34B128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1816" y="932156"/>
                <a:ext cx="3132807" cy="1384995"/>
              </a:xfrm>
              <a:prstGeom prst="rect">
                <a:avLst/>
              </a:prstGeom>
              <a:blipFill>
                <a:blip r:embed="rId9"/>
                <a:stretch>
                  <a:fillRect l="-3891" t="-4846" r="-4086" b="-11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9DA688FD-DB84-307B-3F8C-B935179A89CE}"/>
                  </a:ext>
                </a:extLst>
              </p:cNvPr>
              <p:cNvSpPr txBox="1"/>
              <p:nvPr/>
            </p:nvSpPr>
            <p:spPr>
              <a:xfrm>
                <a:off x="9136849" y="997787"/>
                <a:ext cx="3465222" cy="11324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Dự đoán điểm biểu diễn của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−3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800">
                    <a:solidFill>
                      <a:schemeClr val="bg1"/>
                    </a:solidFill>
                    <a:latin typeface="+mj-lt"/>
                  </a:rPr>
                  <a:t> </a:t>
                </a:r>
                <a:endParaRPr lang="en-US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9DA688FD-DB84-307B-3F8C-B935179A89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6849" y="997787"/>
                <a:ext cx="3465222" cy="1132490"/>
              </a:xfrm>
              <a:prstGeom prst="rect">
                <a:avLst/>
              </a:prstGeom>
              <a:blipFill>
                <a:blip r:embed="rId10"/>
                <a:stretch>
                  <a:fillRect l="-3697" t="-5946" b="-59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Oval 36">
            <a:extLst>
              <a:ext uri="{FF2B5EF4-FFF2-40B4-BE49-F238E27FC236}">
                <a16:creationId xmlns:a16="http://schemas.microsoft.com/office/drawing/2014/main" id="{E580C3EB-68C0-7D97-DEEC-24653195E4DF}"/>
              </a:ext>
            </a:extLst>
          </p:cNvPr>
          <p:cNvSpPr/>
          <p:nvPr/>
        </p:nvSpPr>
        <p:spPr>
          <a:xfrm>
            <a:off x="9603302" y="3741785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36">
            <a:extLst>
              <a:ext uri="{FF2B5EF4-FFF2-40B4-BE49-F238E27FC236}">
                <a16:creationId xmlns:a16="http://schemas.microsoft.com/office/drawing/2014/main" id="{211E8FFC-433F-9704-A27A-DD98D2DC25F1}"/>
              </a:ext>
            </a:extLst>
          </p:cNvPr>
          <p:cNvSpPr/>
          <p:nvPr/>
        </p:nvSpPr>
        <p:spPr>
          <a:xfrm>
            <a:off x="3190766" y="3719722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38">
                <a:extLst>
                  <a:ext uri="{FF2B5EF4-FFF2-40B4-BE49-F238E27FC236}">
                    <a16:creationId xmlns:a16="http://schemas.microsoft.com/office/drawing/2014/main" id="{69684BD3-C59E-DA9B-62BE-1C80B9C47243}"/>
                  </a:ext>
                </a:extLst>
              </p:cNvPr>
              <p:cNvSpPr txBox="1"/>
              <p:nvPr/>
            </p:nvSpPr>
            <p:spPr>
              <a:xfrm>
                <a:off x="9387211" y="3043786"/>
                <a:ext cx="6481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3" name="TextBox 38">
                <a:extLst>
                  <a:ext uri="{FF2B5EF4-FFF2-40B4-BE49-F238E27FC236}">
                    <a16:creationId xmlns:a16="http://schemas.microsoft.com/office/drawing/2014/main" id="{69684BD3-C59E-DA9B-62BE-1C80B9C472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7211" y="3043786"/>
                <a:ext cx="648182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4C152947-A604-C5C8-AFBA-6B6CD1D12736}"/>
                  </a:ext>
                </a:extLst>
              </p:cNvPr>
              <p:cNvSpPr txBox="1"/>
              <p:nvPr/>
            </p:nvSpPr>
            <p:spPr>
              <a:xfrm>
                <a:off x="9261258" y="683556"/>
                <a:ext cx="2622018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Muốn biểu diễn số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0,4 </m:t>
                    </m:r>
                  </m:oMath>
                </a14:m>
                <a:r>
                  <a:rPr lang="en-US" sz="28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trên trục số ta làm thế nào? </a:t>
                </a:r>
              </a:p>
            </p:txBody>
          </p:sp>
        </mc:Choice>
        <mc:Fallback xmlns="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4C152947-A604-C5C8-AFBA-6B6CD1D127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1258" y="683556"/>
                <a:ext cx="2622018" cy="1815882"/>
              </a:xfrm>
              <a:prstGeom prst="rect">
                <a:avLst/>
              </a:prstGeom>
              <a:blipFill>
                <a:blip r:embed="rId12"/>
                <a:stretch>
                  <a:fillRect l="-4651" t="-3356" r="-4884" b="-8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27">
                <a:extLst>
                  <a:ext uri="{FF2B5EF4-FFF2-40B4-BE49-F238E27FC236}">
                    <a16:creationId xmlns:a16="http://schemas.microsoft.com/office/drawing/2014/main" id="{177210AF-4CC9-8744-75F0-8ECAB978032B}"/>
                  </a:ext>
                </a:extLst>
              </p:cNvPr>
              <p:cNvSpPr txBox="1"/>
              <p:nvPr/>
            </p:nvSpPr>
            <p:spPr>
              <a:xfrm>
                <a:off x="7780915" y="3945052"/>
                <a:ext cx="648182" cy="783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9" name="TextBox 27">
                <a:extLst>
                  <a:ext uri="{FF2B5EF4-FFF2-40B4-BE49-F238E27FC236}">
                    <a16:creationId xmlns:a16="http://schemas.microsoft.com/office/drawing/2014/main" id="{177210AF-4CC9-8744-75F0-8ECAB97803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0915" y="3945052"/>
                <a:ext cx="648182" cy="78380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2543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0" grpId="0" animBg="1"/>
      <p:bldP spid="32" grpId="0"/>
      <p:bldP spid="37" grpId="0"/>
      <p:bldP spid="38" grpId="0"/>
      <p:bldP spid="4" grpId="0" animBg="1"/>
      <p:bldP spid="5" grpId="0"/>
      <p:bldP spid="5" grpId="1"/>
      <p:bldP spid="39" grpId="0"/>
      <p:bldP spid="39" grpId="1"/>
      <p:bldP spid="40" grpId="0"/>
      <p:bldP spid="40" grpId="1"/>
      <p:bldP spid="41" grpId="0" animBg="1"/>
      <p:bldP spid="42" grpId="0" animBg="1"/>
      <p:bldP spid="43" grpId="0"/>
      <p:bldP spid="45" grpId="0"/>
      <p:bldP spid="4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25504" y="328207"/>
            <a:ext cx="5717294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HƯỚNG DẪN TỰ HỌC Ở NHÀ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982079" y="2061114"/>
            <a:ext cx="9896935" cy="1951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Times New Roman" panose="02020603050405020304" pitchFamily="18" charset="0"/>
              <a:buChar char="-"/>
            </a:pPr>
            <a:r>
              <a:rPr lang="en-US" sz="28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Đọc lại các kiến thức đã học và ghi nhớ: khái niệm số hữu tỉ; kí hiệu số hữu tỉ; biểu diễn số hữu tỉ trên trục số.</a:t>
            </a:r>
            <a:endParaRPr lang="en-US" sz="28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Times New Roman" panose="02020603050405020304" pitchFamily="18" charset="0"/>
              <a:buChar char="-"/>
            </a:pPr>
            <a:r>
              <a:rPr lang="en-US" sz="28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 các bài tập 3 trong SGK trang 10.</a:t>
            </a:r>
            <a:endParaRPr lang="en-US" sz="28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275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Remember…</a:t>
            </a:r>
            <a:b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Safety First!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3620366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7">
                <a:extLst>
                  <a:ext uri="{FF2B5EF4-FFF2-40B4-BE49-F238E27FC236}">
                    <a16:creationId xmlns:a16="http://schemas.microsoft.com/office/drawing/2014/main" id="{0879D84B-B669-AD11-E254-5DE2CEA806C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05250320"/>
                  </p:ext>
                </p:extLst>
              </p:nvPr>
            </p:nvGraphicFramePr>
            <p:xfrm>
              <a:off x="1030147" y="470448"/>
              <a:ext cx="9645474" cy="545160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129742">
                      <a:extLst>
                        <a:ext uri="{9D8B030D-6E8A-4147-A177-3AD203B41FA5}">
                          <a16:colId xmlns:a16="http://schemas.microsoft.com/office/drawing/2014/main" val="1690746840"/>
                        </a:ext>
                      </a:extLst>
                    </a:gridCol>
                    <a:gridCol w="1134319">
                      <a:extLst>
                        <a:ext uri="{9D8B030D-6E8A-4147-A177-3AD203B41FA5}">
                          <a16:colId xmlns:a16="http://schemas.microsoft.com/office/drawing/2014/main" val="1652412095"/>
                        </a:ext>
                      </a:extLst>
                    </a:gridCol>
                    <a:gridCol w="6381413">
                      <a:extLst>
                        <a:ext uri="{9D8B030D-6E8A-4147-A177-3AD203B41FA5}">
                          <a16:colId xmlns:a16="http://schemas.microsoft.com/office/drawing/2014/main" val="3761025857"/>
                        </a:ext>
                      </a:extLst>
                    </a:gridCol>
                  </a:tblGrid>
                  <a:tr h="109032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Số đã cho</a:t>
                          </a:r>
                        </a:p>
                      </a:txBody>
                      <a:tcPr anchor="ctr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b="1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Viết số đã cho dưới dạng phân số</a:t>
                          </a:r>
                        </a:p>
                      </a:txBody>
                      <a:tcPr anchor="ctr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53837984"/>
                      </a:ext>
                    </a:extLst>
                  </a:tr>
                  <a:tr h="109032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−1,3</m:t>
                                </m:r>
                              </m:oMath>
                            </m:oMathPara>
                          </a14:m>
                          <a:endParaRPr lang="en-US" sz="2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=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 sz="2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23467288"/>
                      </a:ext>
                    </a:extLst>
                  </a:tr>
                  <a:tr h="109032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−0,5</m:t>
                                </m:r>
                              </m:oMath>
                            </m:oMathPara>
                          </a14:m>
                          <a:endParaRPr lang="en-US" sz="2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=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 sz="2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36827519"/>
                      </a:ext>
                    </a:extLst>
                  </a:tr>
                  <a:tr h="109032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0,3</m:t>
                                </m:r>
                              </m:oMath>
                            </m:oMathPara>
                          </a14:m>
                          <a:endParaRPr lang="en-US" sz="2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=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 sz="2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42487794"/>
                      </a:ext>
                    </a:extLst>
                  </a:tr>
                  <a:tr h="109032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−3,1</m:t>
                                </m:r>
                              </m:oMath>
                            </m:oMathPara>
                          </a14:m>
                          <a:endParaRPr lang="en-US" sz="2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=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 sz="2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086158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7">
                <a:extLst>
                  <a:ext uri="{FF2B5EF4-FFF2-40B4-BE49-F238E27FC236}">
                    <a16:creationId xmlns:a16="http://schemas.microsoft.com/office/drawing/2014/main" id="{0879D84B-B669-AD11-E254-5DE2CEA806C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05250320"/>
                  </p:ext>
                </p:extLst>
              </p:nvPr>
            </p:nvGraphicFramePr>
            <p:xfrm>
              <a:off x="1030147" y="470448"/>
              <a:ext cx="9645474" cy="545160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129742">
                      <a:extLst>
                        <a:ext uri="{9D8B030D-6E8A-4147-A177-3AD203B41FA5}">
                          <a16:colId xmlns:a16="http://schemas.microsoft.com/office/drawing/2014/main" val="1690746840"/>
                        </a:ext>
                      </a:extLst>
                    </a:gridCol>
                    <a:gridCol w="1134319">
                      <a:extLst>
                        <a:ext uri="{9D8B030D-6E8A-4147-A177-3AD203B41FA5}">
                          <a16:colId xmlns:a16="http://schemas.microsoft.com/office/drawing/2014/main" val="1652412095"/>
                        </a:ext>
                      </a:extLst>
                    </a:gridCol>
                    <a:gridCol w="6381413">
                      <a:extLst>
                        <a:ext uri="{9D8B030D-6E8A-4147-A177-3AD203B41FA5}">
                          <a16:colId xmlns:a16="http://schemas.microsoft.com/office/drawing/2014/main" val="3761025857"/>
                        </a:ext>
                      </a:extLst>
                    </a:gridCol>
                  </a:tblGrid>
                  <a:tr h="109032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Số đã cho</a:t>
                          </a:r>
                        </a:p>
                      </a:txBody>
                      <a:tcPr anchor="ctr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b="1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Viết số đã cho dưới dạng phân số</a:t>
                          </a:r>
                        </a:p>
                      </a:txBody>
                      <a:tcPr anchor="ctr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53837984"/>
                      </a:ext>
                    </a:extLst>
                  </a:tr>
                  <a:tr h="109032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86" t="-100559" r="-353143" b="-3011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=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 sz="2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23467288"/>
                      </a:ext>
                    </a:extLst>
                  </a:tr>
                  <a:tr h="109032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86" t="-200559" r="-353143" b="-2011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=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 sz="2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36827519"/>
                      </a:ext>
                    </a:extLst>
                  </a:tr>
                  <a:tr h="109032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86" t="-300559" r="-353143" b="-1011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=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 sz="2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42487794"/>
                      </a:ext>
                    </a:extLst>
                  </a:tr>
                  <a:tr h="109032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86" t="-400559" r="-353143" b="-11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=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 sz="2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0861588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F854C97-D7C5-D8A5-DF5A-AFC1BEC852B9}"/>
                  </a:ext>
                </a:extLst>
              </p:cNvPr>
              <p:cNvSpPr txBox="1"/>
              <p:nvPr/>
            </p:nvSpPr>
            <p:spPr>
              <a:xfrm>
                <a:off x="4372248" y="1732628"/>
                <a:ext cx="1360714" cy="901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−13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F854C97-D7C5-D8A5-DF5A-AFC1BEC852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2248" y="1732628"/>
                <a:ext cx="1360714" cy="9017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4B2AB61-C71A-D7CB-2F50-383DDCC7ADDA}"/>
                  </a:ext>
                </a:extLst>
              </p:cNvPr>
              <p:cNvSpPr txBox="1"/>
              <p:nvPr/>
            </p:nvSpPr>
            <p:spPr>
              <a:xfrm>
                <a:off x="4372248" y="2817078"/>
                <a:ext cx="1360714" cy="901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4B2AB61-C71A-D7CB-2F50-383DDCC7A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2248" y="2817078"/>
                <a:ext cx="1360714" cy="9017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050D533-D803-5813-FF34-DB0697589D18}"/>
                  </a:ext>
                </a:extLst>
              </p:cNvPr>
              <p:cNvSpPr txBox="1"/>
              <p:nvPr/>
            </p:nvSpPr>
            <p:spPr>
              <a:xfrm>
                <a:off x="4372248" y="3901528"/>
                <a:ext cx="1360714" cy="901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050D533-D803-5813-FF34-DB0697589D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2248" y="3901528"/>
                <a:ext cx="1360714" cy="9017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CE011FC-A26B-4135-413C-BBB15742C493}"/>
                  </a:ext>
                </a:extLst>
              </p:cNvPr>
              <p:cNvSpPr txBox="1"/>
              <p:nvPr/>
            </p:nvSpPr>
            <p:spPr>
              <a:xfrm>
                <a:off x="4372248" y="5020268"/>
                <a:ext cx="1360714" cy="901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−31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CE011FC-A26B-4135-413C-BBB15742C4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2248" y="5020268"/>
                <a:ext cx="1360714" cy="90178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9A0782D-85DE-2FCD-E0A0-85BFACB9A0D6}"/>
                  </a:ext>
                </a:extLst>
              </p:cNvPr>
              <p:cNvSpPr txBox="1"/>
              <p:nvPr/>
            </p:nvSpPr>
            <p:spPr>
              <a:xfrm>
                <a:off x="5415643" y="2817077"/>
                <a:ext cx="1360714" cy="901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9A0782D-85DE-2FCD-E0A0-85BFACB9A0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5643" y="2817077"/>
                <a:ext cx="1360714" cy="90178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615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!!3" descr="Wondering | Grappige gezichten, Smiley, Grappige plaatjes">
            <a:extLst>
              <a:ext uri="{FF2B5EF4-FFF2-40B4-BE49-F238E27FC236}">
                <a16:creationId xmlns:a16="http://schemas.microsoft.com/office/drawing/2014/main" id="{679F008B-6D84-4B69-B54D-201981BB3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843" y="4816315"/>
            <a:ext cx="1177914" cy="140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3A062DA-93BF-4842-B601-4404401BCCE3}"/>
                  </a:ext>
                </a:extLst>
              </p:cNvPr>
              <p:cNvSpPr txBox="1"/>
              <p:nvPr/>
            </p:nvSpPr>
            <p:spPr>
              <a:xfrm>
                <a:off x="597991" y="687746"/>
                <a:ext cx="10572220" cy="15099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200" b="1">
                    <a:solidFill>
                      <a:schemeClr val="tx1"/>
                    </a:solidFill>
                    <a:latin typeface="Arial" panose="020B0604020202020204" pitchFamily="34" charset="0"/>
                  </a:rPr>
                  <a:t>Ta có thể viết số thập phân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>
                    <a:solidFill>
                      <a:schemeClr val="tx1"/>
                    </a:solidFill>
                    <a:latin typeface="Arial" panose="020B0604020202020204" pitchFamily="34" charset="0"/>
                  </a:rPr>
                  <a:t>dưới dạng phân số.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32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2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2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3A062DA-93BF-4842-B601-4404401BC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991" y="687746"/>
                <a:ext cx="10572220" cy="1509965"/>
              </a:xfrm>
              <a:prstGeom prst="rect">
                <a:avLst/>
              </a:prstGeom>
              <a:blipFill>
                <a:blip r:embed="rId3"/>
                <a:stretch>
                  <a:fillRect l="-1442" t="-5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D2F70F6-C592-5EF2-75EF-A65A174D32EB}"/>
              </a:ext>
            </a:extLst>
          </p:cNvPr>
          <p:cNvGrpSpPr/>
          <p:nvPr/>
        </p:nvGrpSpPr>
        <p:grpSpPr>
          <a:xfrm>
            <a:off x="366784" y="2875203"/>
            <a:ext cx="1310010" cy="720000"/>
            <a:chOff x="746760" y="1249680"/>
            <a:chExt cx="1310010" cy="72000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458F56A-0E55-15D1-7765-576E165F917C}"/>
                </a:ext>
              </a:extLst>
            </p:cNvPr>
            <p:cNvSpPr/>
            <p:nvPr/>
          </p:nvSpPr>
          <p:spPr>
            <a:xfrm>
              <a:off x="1266022" y="1331473"/>
              <a:ext cx="790748" cy="539995"/>
            </a:xfrm>
            <a:prstGeom prst="roundRect">
              <a:avLst/>
            </a:prstGeom>
            <a:solidFill>
              <a:srgbClr val="00B0F0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2F376D6-9EA1-C0BE-28DA-0CFFA5DAC561}"/>
                </a:ext>
              </a:extLst>
            </p:cNvPr>
            <p:cNvSpPr/>
            <p:nvPr/>
          </p:nvSpPr>
          <p:spPr>
            <a:xfrm>
              <a:off x="746760" y="1249680"/>
              <a:ext cx="720000" cy="72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06CA408-88C7-44A9-B339-D5D518551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355" b="89355" l="2985" r="86754">
                          <a14:foregroundMark x1="32463" y1="22742" x2="32463" y2="22742"/>
                          <a14:foregroundMark x1="47761" y1="19516" x2="47761" y2="19516"/>
                          <a14:foregroundMark x1="83769" y1="40806" x2="83769" y2="40806"/>
                          <a14:foregroundMark x1="86754" y1="57419" x2="86754" y2="57419"/>
                          <a14:foregroundMark x1="61381" y1="88387" x2="61381" y2="88387"/>
                          <a14:foregroundMark x1="42164" y1="89677" x2="42164" y2="89677"/>
                          <a14:foregroundMark x1="7090" y1="68710" x2="7090" y2="67097"/>
                          <a14:foregroundMark x1="4478" y1="53387" x2="4478" y2="53387"/>
                          <a14:foregroundMark x1="4104" y1="69032" x2="4104" y2="69032"/>
                          <a14:foregroundMark x1="2985" y1="50806" x2="2985" y2="508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347" r="8461" b="5810"/>
            <a:stretch/>
          </p:blipFill>
          <p:spPr>
            <a:xfrm rot="865359">
              <a:off x="1078327" y="1555665"/>
              <a:ext cx="333788" cy="32833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291247D-DFA5-A56C-2BB6-65ED9218C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4253" b="92972" l="8763" r="97165">
                          <a14:foregroundMark x1="35309" y1="91370" x2="35309" y2="91370"/>
                          <a14:foregroundMark x1="51160" y1="93327" x2="51160" y2="93327"/>
                          <a14:foregroundMark x1="93428" y1="76423" x2="93428" y2="76423"/>
                          <a14:foregroundMark x1="93943" y1="64235" x2="93943" y2="64235"/>
                          <a14:foregroundMark x1="97165" y1="62722" x2="97165" y2="62722"/>
                          <a14:foregroundMark x1="71392" y1="36477" x2="71134" y2="36922"/>
                          <a14:foregroundMark x1="48711" y1="34253" x2="48711" y2="34253"/>
                          <a14:foregroundMark x1="15464" y1="50979" x2="15464" y2="50979"/>
                          <a14:foregroundMark x1="12371" y1="63879" x2="12371" y2="63879"/>
                          <a14:foregroundMark x1="8763" y1="62989" x2="8763" y2="629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06" t="31105" b="4475"/>
            <a:stretch/>
          </p:blipFill>
          <p:spPr>
            <a:xfrm flipV="1">
              <a:off x="828399" y="1519269"/>
              <a:ext cx="279570" cy="28142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2543CEE-B023-1ECA-4E95-997DCAB81F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355" b="89355" l="2985" r="86754">
                          <a14:foregroundMark x1="32463" y1="22742" x2="32463" y2="22742"/>
                          <a14:foregroundMark x1="47761" y1="19516" x2="47761" y2="19516"/>
                          <a14:foregroundMark x1="83769" y1="40806" x2="83769" y2="40806"/>
                          <a14:foregroundMark x1="86754" y1="57419" x2="86754" y2="57419"/>
                          <a14:foregroundMark x1="61381" y1="88387" x2="61381" y2="88387"/>
                          <a14:foregroundMark x1="42164" y1="89677" x2="42164" y2="89677"/>
                          <a14:foregroundMark x1="7090" y1="68710" x2="7090" y2="67097"/>
                          <a14:foregroundMark x1="4478" y1="53387" x2="4478" y2="53387"/>
                          <a14:foregroundMark x1="4104" y1="69032" x2="4104" y2="69032"/>
                          <a14:foregroundMark x1="2985" y1="50806" x2="2985" y2="50806"/>
                        </a14:backgroundRemoval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347" r="8461" b="5810"/>
            <a:stretch/>
          </p:blipFill>
          <p:spPr>
            <a:xfrm>
              <a:off x="977967" y="1297251"/>
              <a:ext cx="318545" cy="31333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247D257-4BD5-B2D3-C9E7-30BDE7581D91}"/>
                  </a:ext>
                </a:extLst>
              </p:cNvPr>
              <p:cNvSpPr txBox="1"/>
              <p:nvPr/>
            </p:nvSpPr>
            <p:spPr>
              <a:xfrm>
                <a:off x="1766878" y="2848573"/>
                <a:ext cx="10148422" cy="7130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200" b="1">
                    <a:solidFill>
                      <a:schemeClr val="tx1"/>
                    </a:solidFill>
                    <a:latin typeface="Arial" panose="020B0604020202020204" pitchFamily="34" charset="0"/>
                  </a:rPr>
                  <a:t>Viết các số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 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>
                    <a:solidFill>
                      <a:schemeClr val="tx1"/>
                    </a:solidFill>
                    <a:latin typeface="Arial" panose="020B0604020202020204" pitchFamily="34" charset="0"/>
                  </a:rPr>
                  <a:t> dưới dạng phân số.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247D257-4BD5-B2D3-C9E7-30BDE7581D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6878" y="2848573"/>
                <a:ext cx="10148422" cy="713016"/>
              </a:xfrm>
              <a:prstGeom prst="rect">
                <a:avLst/>
              </a:prstGeom>
              <a:blipFill>
                <a:blip r:embed="rId9"/>
                <a:stretch>
                  <a:fillRect l="-1562" t="-5983" b="-145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89912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3A062DA-93BF-4842-B601-4404401BCCE3}"/>
                  </a:ext>
                </a:extLst>
              </p:cNvPr>
              <p:cNvSpPr txBox="1"/>
              <p:nvPr/>
            </p:nvSpPr>
            <p:spPr>
              <a:xfrm>
                <a:off x="2198185" y="697325"/>
                <a:ext cx="2693852" cy="10148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3200" b="1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3A062DA-93BF-4842-B601-4404401BC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8185" y="697325"/>
                <a:ext cx="2693852" cy="101489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AA52B2D-D548-B09D-DBA8-E413233EF627}"/>
                  </a:ext>
                </a:extLst>
              </p:cNvPr>
              <p:cNvSpPr txBox="1"/>
              <p:nvPr/>
            </p:nvSpPr>
            <p:spPr>
              <a:xfrm>
                <a:off x="4330109" y="676389"/>
                <a:ext cx="3140166" cy="10567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3200" b="1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AA52B2D-D548-B09D-DBA8-E413233EF6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0109" y="676389"/>
                <a:ext cx="3140166" cy="10567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FBAEE61-EAEA-317D-C880-9CAB4E423C68}"/>
                  </a:ext>
                </a:extLst>
              </p:cNvPr>
              <p:cNvSpPr txBox="1"/>
              <p:nvPr/>
            </p:nvSpPr>
            <p:spPr>
              <a:xfrm>
                <a:off x="7217335" y="697324"/>
                <a:ext cx="2011663" cy="10148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32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3200" b="1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FBAEE61-EAEA-317D-C880-9CAB4E423C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7335" y="697324"/>
                <a:ext cx="2011663" cy="101489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72585DA8-9271-0238-5D46-E8D8B9423A69}"/>
              </a:ext>
            </a:extLst>
          </p:cNvPr>
          <p:cNvSpPr/>
          <p:nvPr/>
        </p:nvSpPr>
        <p:spPr>
          <a:xfrm>
            <a:off x="2048355" y="535215"/>
            <a:ext cx="874042" cy="1668723"/>
          </a:xfrm>
          <a:prstGeom prst="wedgeRoundRectCallou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1E030E02-9335-73B1-1F38-278B4ED45044}"/>
              </a:ext>
            </a:extLst>
          </p:cNvPr>
          <p:cNvSpPr/>
          <p:nvPr/>
        </p:nvSpPr>
        <p:spPr>
          <a:xfrm>
            <a:off x="4273108" y="535215"/>
            <a:ext cx="874042" cy="1668723"/>
          </a:xfrm>
          <a:prstGeom prst="wedgeRoundRectCallou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6A212F98-F3A1-A9A0-A9B8-887FEF580D27}"/>
              </a:ext>
            </a:extLst>
          </p:cNvPr>
          <p:cNvSpPr/>
          <p:nvPr/>
        </p:nvSpPr>
        <p:spPr>
          <a:xfrm>
            <a:off x="7120291" y="426342"/>
            <a:ext cx="874042" cy="1668723"/>
          </a:xfrm>
          <a:prstGeom prst="wedgeRoundRectCallout">
            <a:avLst>
              <a:gd name="adj1" fmla="val -18342"/>
              <a:gd name="adj2" fmla="val 73590"/>
              <a:gd name="adj3" fmla="val 16667"/>
            </a:avLst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Wave 8">
            <a:extLst>
              <a:ext uri="{FF2B5EF4-FFF2-40B4-BE49-F238E27FC236}">
                <a16:creationId xmlns:a16="http://schemas.microsoft.com/office/drawing/2014/main" id="{F1136963-861E-2172-F252-A5B656654A5F}"/>
              </a:ext>
            </a:extLst>
          </p:cNvPr>
          <p:cNvSpPr/>
          <p:nvPr/>
        </p:nvSpPr>
        <p:spPr>
          <a:xfrm>
            <a:off x="2143069" y="2400508"/>
            <a:ext cx="5851264" cy="1406822"/>
          </a:xfrm>
          <a:prstGeom prst="wave">
            <a:avLst/>
          </a:prstGeom>
          <a:solidFill>
            <a:srgbClr val="FAED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43188F-5D90-2581-62C0-A468B424BD8B}"/>
              </a:ext>
            </a:extLst>
          </p:cNvPr>
          <p:cNvSpPr txBox="1"/>
          <p:nvPr/>
        </p:nvSpPr>
        <p:spPr>
          <a:xfrm>
            <a:off x="3668782" y="2742846"/>
            <a:ext cx="35435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</a:rPr>
              <a:t>là các số hữu tỉ</a:t>
            </a:r>
          </a:p>
        </p:txBody>
      </p:sp>
      <p:pic>
        <p:nvPicPr>
          <p:cNvPr id="1026" name="Picture 2" descr="Hình ảnh Biểu Tượng Ghi Chú PNG , Vòng Tròn, Thiết Kế, Tập Tin PNG và  Vector với nền trong suốt để tải xuống miễn phí">
            <a:extLst>
              <a:ext uri="{FF2B5EF4-FFF2-40B4-BE49-F238E27FC236}">
                <a16:creationId xmlns:a16="http://schemas.microsoft.com/office/drawing/2014/main" id="{4F33CB05-E8FB-DA87-9704-18CFA2FF4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71" y="4125686"/>
            <a:ext cx="1056238" cy="105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CC4D9DD-ED7C-9D05-AD88-FBE6CAB7347F}"/>
                  </a:ext>
                </a:extLst>
              </p:cNvPr>
              <p:cNvSpPr txBox="1"/>
              <p:nvPr/>
            </p:nvSpPr>
            <p:spPr>
              <a:xfrm>
                <a:off x="1789646" y="4235512"/>
                <a:ext cx="8573554" cy="12415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2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Số hữu tỉ là số viết được dưới dạng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den>
                    </m:f>
                  </m:oMath>
                </a14:m>
                <a:r>
                  <a:rPr lang="en-US" sz="32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𝐛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32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CC4D9DD-ED7C-9D05-AD88-FBE6CAB734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9646" y="4235512"/>
                <a:ext cx="8573554" cy="1241558"/>
              </a:xfrm>
              <a:prstGeom prst="rect">
                <a:avLst/>
              </a:prstGeom>
              <a:blipFill>
                <a:blip r:embed="rId6"/>
                <a:stretch>
                  <a:fillRect l="-1849" t="-6404" r="-1778" b="-6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2A83729-0918-70DC-E7AE-0871B57EA71A}"/>
                  </a:ext>
                </a:extLst>
              </p:cNvPr>
              <p:cNvSpPr txBox="1"/>
              <p:nvPr/>
            </p:nvSpPr>
            <p:spPr>
              <a:xfrm>
                <a:off x="1746119" y="5729473"/>
                <a:ext cx="85735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2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Tập hợp các số hữu tỉ được kí hiệu là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200" b="1"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2A83729-0918-70DC-E7AE-0871B57EA7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119" y="5729473"/>
                <a:ext cx="8573554" cy="584775"/>
              </a:xfrm>
              <a:prstGeom prst="rect">
                <a:avLst/>
              </a:prstGeom>
              <a:blipFill>
                <a:blip r:embed="rId7"/>
                <a:stretch>
                  <a:fillRect l="-1777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3" grpId="0"/>
      <p:bldP spid="14" grpId="0"/>
      <p:bldP spid="3" grpId="0" animBg="1"/>
      <p:bldP spid="16" grpId="0" animBg="1"/>
      <p:bldP spid="17" grpId="0" animBg="1"/>
      <p:bldP spid="9" grpId="0" animBg="1"/>
      <p:bldP spid="19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705A83E-CEEB-6FEE-53CA-92D5B6D8729A}"/>
                  </a:ext>
                </a:extLst>
              </p:cNvPr>
              <p:cNvSpPr txBox="1"/>
              <p:nvPr/>
            </p:nvSpPr>
            <p:spPr>
              <a:xfrm>
                <a:off x="1886673" y="416526"/>
                <a:ext cx="10012250" cy="7210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1">
                    <a:solidFill>
                      <a:schemeClr val="tx1"/>
                    </a:solidFill>
                    <a:latin typeface="Arial" panose="020B0604020202020204" pitchFamily="34" charset="0"/>
                  </a:rPr>
                  <a:t>Các số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 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 −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𝟒𝟏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b="1">
                    <a:solidFill>
                      <a:schemeClr val="tx1"/>
                    </a:solidFill>
                    <a:latin typeface="Arial" panose="020B0604020202020204" pitchFamily="34" charset="0"/>
                  </a:rPr>
                  <a:t> có là số hữu tỉ không? Vì sao?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705A83E-CEEB-6FEE-53CA-92D5B6D872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6673" y="416526"/>
                <a:ext cx="10012250" cy="721031"/>
              </a:xfrm>
              <a:prstGeom prst="rect">
                <a:avLst/>
              </a:prstGeom>
              <a:blipFill>
                <a:blip r:embed="rId2"/>
                <a:stretch>
                  <a:fillRect l="-1217" b="-7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0D19EAEC-E6F2-8DB2-AEAB-3E32F3EBDDC7}"/>
              </a:ext>
            </a:extLst>
          </p:cNvPr>
          <p:cNvGrpSpPr/>
          <p:nvPr/>
        </p:nvGrpSpPr>
        <p:grpSpPr>
          <a:xfrm>
            <a:off x="-384329" y="312516"/>
            <a:ext cx="2326191" cy="868102"/>
            <a:chOff x="-384329" y="312516"/>
            <a:chExt cx="2326191" cy="868102"/>
          </a:xfrm>
        </p:grpSpPr>
        <p:sp>
          <p:nvSpPr>
            <p:cNvPr id="3" name="Flowchart: Terminator 2">
              <a:extLst>
                <a:ext uri="{FF2B5EF4-FFF2-40B4-BE49-F238E27FC236}">
                  <a16:creationId xmlns:a16="http://schemas.microsoft.com/office/drawing/2014/main" id="{C4E08E6D-18D7-FC31-16C0-439A50BC9EFA}"/>
                </a:ext>
              </a:extLst>
            </p:cNvPr>
            <p:cNvSpPr/>
            <p:nvPr/>
          </p:nvSpPr>
          <p:spPr>
            <a:xfrm>
              <a:off x="-384329" y="312516"/>
              <a:ext cx="2271002" cy="868102"/>
            </a:xfrm>
            <a:prstGeom prst="flowChartTerminator">
              <a:avLst/>
            </a:prstGeom>
            <a:solidFill>
              <a:srgbClr val="A7F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F92A98B-D5E0-2F73-1691-70BF0312F8CC}"/>
                </a:ext>
              </a:extLst>
            </p:cNvPr>
            <p:cNvSpPr txBox="1"/>
            <p:nvPr/>
          </p:nvSpPr>
          <p:spPr>
            <a:xfrm>
              <a:off x="191192" y="464877"/>
              <a:ext cx="175067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</a:rPr>
                <a:t>Ví dụ 1: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CF645D1-B7C8-4845-93F5-65A81BAA76BF}"/>
              </a:ext>
            </a:extLst>
          </p:cNvPr>
          <p:cNvSpPr txBox="1"/>
          <p:nvPr/>
        </p:nvSpPr>
        <p:spPr>
          <a:xfrm>
            <a:off x="191192" y="2087236"/>
            <a:ext cx="111804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</a:rPr>
              <a:t>Các số đã cho là số hữu tỉ vì mỗi số đó đều viết được dưới dạng phân số.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70A814-47B6-B415-C042-E7F82BEAEB45}"/>
              </a:ext>
            </a:extLst>
          </p:cNvPr>
          <p:cNvSpPr txBox="1"/>
          <p:nvPr/>
        </p:nvSpPr>
        <p:spPr>
          <a:xfrm>
            <a:off x="136003" y="1340997"/>
            <a:ext cx="17506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00CC"/>
                </a:solidFill>
                <a:latin typeface="Arial" panose="020B0604020202020204" pitchFamily="34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8A489FA-8152-63F6-33FE-E46FF7337912}"/>
                  </a:ext>
                </a:extLst>
              </p:cNvPr>
              <p:cNvSpPr txBox="1"/>
              <p:nvPr/>
            </p:nvSpPr>
            <p:spPr>
              <a:xfrm>
                <a:off x="811186" y="3609628"/>
                <a:ext cx="2284636" cy="9660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3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300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8A489FA-8152-63F6-33FE-E46FF73379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186" y="3609628"/>
                <a:ext cx="2284636" cy="9660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3DEC84A-0C4D-3563-B636-C91DBA48B8D3}"/>
                  </a:ext>
                </a:extLst>
              </p:cNvPr>
              <p:cNvSpPr txBox="1"/>
              <p:nvPr/>
            </p:nvSpPr>
            <p:spPr>
              <a:xfrm>
                <a:off x="2967710" y="3614309"/>
                <a:ext cx="1609432" cy="9566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3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num>
                        <m:den>
                          <m: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300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3DEC84A-0C4D-3563-B636-C91DBA48B8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7710" y="3614309"/>
                <a:ext cx="1609432" cy="9566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AB6A860-5677-6435-3988-C52F3CA7997A}"/>
                  </a:ext>
                </a:extLst>
              </p:cNvPr>
              <p:cNvSpPr txBox="1"/>
              <p:nvPr/>
            </p:nvSpPr>
            <p:spPr>
              <a:xfrm>
                <a:off x="4430913" y="3615143"/>
                <a:ext cx="2953735" cy="9550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0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30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000" b="1" i="1" smtClean="0">
                          <a:latin typeface="Cambria Math" panose="02040503050406030204" pitchFamily="18" charset="0"/>
                        </a:rPr>
                        <m:t>𝟒𝟏</m:t>
                      </m:r>
                      <m:r>
                        <a:rPr lang="en-US" sz="3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𝟒𝟏</m:t>
                          </m:r>
                        </m:num>
                        <m:den>
                          <m: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en-US" sz="3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300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AB6A860-5677-6435-3988-C52F3CA799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0913" y="3615143"/>
                <a:ext cx="2953735" cy="95500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4DCD763-336C-BE74-05ED-79DB5C646145}"/>
                  </a:ext>
                </a:extLst>
              </p:cNvPr>
              <p:cNvSpPr txBox="1"/>
              <p:nvPr/>
            </p:nvSpPr>
            <p:spPr>
              <a:xfrm>
                <a:off x="7340838" y="3572631"/>
                <a:ext cx="2138831" cy="10400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𝟐</m:t>
                      </m:r>
                      <m:f>
                        <m:fPr>
                          <m:ctrlPr>
                            <a:rPr lang="en-US" sz="3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3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num>
                        <m:den>
                          <m: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00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4DCD763-336C-BE74-05ED-79DB5C6461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0838" y="3572631"/>
                <a:ext cx="2138831" cy="104002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52778DFD-EE69-E2CD-B787-77023C78CEDD}"/>
              </a:ext>
            </a:extLst>
          </p:cNvPr>
          <p:cNvSpPr txBox="1"/>
          <p:nvPr/>
        </p:nvSpPr>
        <p:spPr>
          <a:xfrm>
            <a:off x="204014" y="3116394"/>
            <a:ext cx="18806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</a:rPr>
              <a:t>Cụ thể:</a:t>
            </a:r>
          </a:p>
        </p:txBody>
      </p:sp>
    </p:spTree>
    <p:extLst>
      <p:ext uri="{BB962C8B-B14F-4D97-AF65-F5344CB8AC3E}">
        <p14:creationId xmlns:p14="http://schemas.microsoft.com/office/powerpoint/2010/main" val="1852693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  <p:bldP spid="20" grpId="0"/>
      <p:bldP spid="21" grpId="0"/>
      <p:bldP spid="22" grpId="0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!!3">
            <a:extLst>
              <a:ext uri="{FF2B5EF4-FFF2-40B4-BE49-F238E27FC236}">
                <a16:creationId xmlns:a16="http://schemas.microsoft.com/office/drawing/2014/main" id="{5B19332C-1BE9-4073-BC1C-34C9F014F4D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2332" y="4413050"/>
            <a:ext cx="2218205" cy="197822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771E190-FEB2-4337-A955-8F6A819B8B7A}"/>
              </a:ext>
            </a:extLst>
          </p:cNvPr>
          <p:cNvSpPr txBox="1"/>
          <p:nvPr/>
        </p:nvSpPr>
        <p:spPr>
          <a:xfrm>
            <a:off x="-677817" y="6358690"/>
            <a:ext cx="34396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>
                <a:solidFill>
                  <a:srgbClr val="7030A0"/>
                </a:solidFill>
                <a:latin typeface="Arial" panose="020B0604020202020204" pitchFamily="34" charset="0"/>
              </a:rPr>
              <a:t>Hoạt động nhóm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BC4F2A1-4306-300B-B343-E22870183920}"/>
              </a:ext>
            </a:extLst>
          </p:cNvPr>
          <p:cNvGrpSpPr/>
          <p:nvPr/>
        </p:nvGrpSpPr>
        <p:grpSpPr>
          <a:xfrm>
            <a:off x="-814304" y="186291"/>
            <a:ext cx="3523723" cy="1280704"/>
            <a:chOff x="-1207328" y="386050"/>
            <a:chExt cx="3523723" cy="1280704"/>
          </a:xfrm>
        </p:grpSpPr>
        <p:sp>
          <p:nvSpPr>
            <p:cNvPr id="15" name="Flowchart: Terminator 14">
              <a:extLst>
                <a:ext uri="{FF2B5EF4-FFF2-40B4-BE49-F238E27FC236}">
                  <a16:creationId xmlns:a16="http://schemas.microsoft.com/office/drawing/2014/main" id="{7DF12583-9EFA-71EE-ACDA-03A19101DA08}"/>
                </a:ext>
              </a:extLst>
            </p:cNvPr>
            <p:cNvSpPr/>
            <p:nvPr/>
          </p:nvSpPr>
          <p:spPr>
            <a:xfrm>
              <a:off x="-1207328" y="386050"/>
              <a:ext cx="3523723" cy="1280704"/>
            </a:xfrm>
            <a:prstGeom prst="flowChartTerminator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FDCB166-A31A-2931-912D-4F7FE3AE6BD1}"/>
                </a:ext>
              </a:extLst>
            </p:cNvPr>
            <p:cNvSpPr txBox="1"/>
            <p:nvPr/>
          </p:nvSpPr>
          <p:spPr>
            <a:xfrm>
              <a:off x="-375335" y="713072"/>
              <a:ext cx="259362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</a:rPr>
                <a:t>Luyện tập 1: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7D39AF1-3D34-BB04-A2AF-AD59E2838E52}"/>
                  </a:ext>
                </a:extLst>
              </p:cNvPr>
              <p:cNvSpPr txBox="1"/>
              <p:nvPr/>
            </p:nvSpPr>
            <p:spPr>
              <a:xfrm>
                <a:off x="2740165" y="225192"/>
                <a:ext cx="8720097" cy="11435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1">
                    <a:solidFill>
                      <a:schemeClr val="tx1"/>
                    </a:solidFill>
                    <a:latin typeface="Arial" panose="020B0604020202020204" pitchFamily="34" charset="0"/>
                  </a:rPr>
                  <a:t>Các số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𝟐𝟏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;−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𝟏𝟐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;−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𝟕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;−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𝟎𝟓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b="1">
                    <a:solidFill>
                      <a:schemeClr val="tx1"/>
                    </a:solidFill>
                    <a:latin typeface="Arial" panose="020B0604020202020204" pitchFamily="34" charset="0"/>
                  </a:rPr>
                  <a:t>có là số hữu tỉ không? Vì sao?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7D39AF1-3D34-BB04-A2AF-AD59E2838E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0165" y="225192"/>
                <a:ext cx="8720097" cy="1143518"/>
              </a:xfrm>
              <a:prstGeom prst="rect">
                <a:avLst/>
              </a:prstGeom>
              <a:blipFill>
                <a:blip r:embed="rId4"/>
                <a:stretch>
                  <a:fillRect l="-1469" b="-13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82F12DD5-02C2-E376-199B-8F95796304E0}"/>
              </a:ext>
            </a:extLst>
          </p:cNvPr>
          <p:cNvSpPr txBox="1"/>
          <p:nvPr/>
        </p:nvSpPr>
        <p:spPr>
          <a:xfrm>
            <a:off x="166671" y="2062587"/>
            <a:ext cx="111804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</a:rPr>
              <a:t>Các số đã cho là số hữu tỉ vì mỗi số đó đều viết được dưới dạng phân số.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90B667-F8F7-2C55-5DB2-693106815817}"/>
              </a:ext>
            </a:extLst>
          </p:cNvPr>
          <p:cNvSpPr txBox="1"/>
          <p:nvPr/>
        </p:nvSpPr>
        <p:spPr>
          <a:xfrm>
            <a:off x="920219" y="1471139"/>
            <a:ext cx="17506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00CC"/>
                </a:solidFill>
                <a:latin typeface="Arial" panose="020B0604020202020204" pitchFamily="34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D2A26C9-9C4F-11EB-464C-8645C2C5B38F}"/>
                  </a:ext>
                </a:extLst>
              </p:cNvPr>
              <p:cNvSpPr txBox="1"/>
              <p:nvPr/>
            </p:nvSpPr>
            <p:spPr>
              <a:xfrm>
                <a:off x="1869988" y="3449648"/>
                <a:ext cx="2284636" cy="9660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𝟐𝟏</m:t>
                      </m:r>
                      <m:r>
                        <a:rPr lang="en-US" sz="3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𝟐𝟏</m:t>
                          </m:r>
                        </m:num>
                        <m:den>
                          <m: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300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D2A26C9-9C4F-11EB-464C-8645C2C5B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9988" y="3449648"/>
                <a:ext cx="2284636" cy="96603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7AA466D-1412-C00F-E623-05C716BEED47}"/>
                  </a:ext>
                </a:extLst>
              </p:cNvPr>
              <p:cNvSpPr txBox="1"/>
              <p:nvPr/>
            </p:nvSpPr>
            <p:spPr>
              <a:xfrm>
                <a:off x="4166157" y="3394791"/>
                <a:ext cx="2464715" cy="9566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𝟏𝟐</m:t>
                      </m:r>
                      <m:r>
                        <a:rPr lang="en-US" sz="3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300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7AA466D-1412-C00F-E623-05C716BEED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6157" y="3394791"/>
                <a:ext cx="2464715" cy="95667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9E10EF0-BE58-BC2B-56C7-46DC6B086059}"/>
                  </a:ext>
                </a:extLst>
              </p:cNvPr>
              <p:cNvSpPr txBox="1"/>
              <p:nvPr/>
            </p:nvSpPr>
            <p:spPr>
              <a:xfrm>
                <a:off x="7055638" y="3394791"/>
                <a:ext cx="2138832" cy="9566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0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000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3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3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300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9E10EF0-BE58-BC2B-56C7-46DC6B0860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5638" y="3394791"/>
                <a:ext cx="2138832" cy="95667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BFBBAB0-CD2D-A033-23F1-500343DE9C5D}"/>
                  </a:ext>
                </a:extLst>
              </p:cNvPr>
              <p:cNvSpPr txBox="1"/>
              <p:nvPr/>
            </p:nvSpPr>
            <p:spPr>
              <a:xfrm>
                <a:off x="1869988" y="4842842"/>
                <a:ext cx="2627827" cy="9983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𝟕</m:t>
                      </m:r>
                      <m:r>
                        <a:rPr lang="en-US" sz="3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𝟒𝟕</m:t>
                          </m:r>
                        </m:num>
                        <m:den>
                          <m: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 </m:t>
                      </m:r>
                    </m:oMath>
                  </m:oMathPara>
                </a14:m>
                <a:endParaRPr lang="en-US" sz="300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BFBBAB0-CD2D-A033-23F1-500343DE9C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9988" y="4842842"/>
                <a:ext cx="2627827" cy="99835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118C138F-D79D-3761-C345-2C9C4E2B9C58}"/>
              </a:ext>
            </a:extLst>
          </p:cNvPr>
          <p:cNvSpPr txBox="1"/>
          <p:nvPr/>
        </p:nvSpPr>
        <p:spPr>
          <a:xfrm>
            <a:off x="223553" y="3005350"/>
            <a:ext cx="18806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</a:rPr>
              <a:t>Cụ thể: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45600EE-099A-BD31-A204-5FD09BC73F2F}"/>
                  </a:ext>
                </a:extLst>
              </p:cNvPr>
              <p:cNvSpPr txBox="1"/>
              <p:nvPr/>
            </p:nvSpPr>
            <p:spPr>
              <a:xfrm>
                <a:off x="4495669" y="4831813"/>
                <a:ext cx="4700224" cy="10093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𝟎𝟓</m:t>
                      </m:r>
                      <m:r>
                        <a:rPr lang="en-US" sz="3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𝟑𝟎𝟓</m:t>
                          </m:r>
                        </m:num>
                        <m:den>
                          <m: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en-US" sz="3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000" b="1" i="1" smtClean="0">
                              <a:latin typeface="Cambria Math" panose="02040503050406030204" pitchFamily="18" charset="0"/>
                            </a:rPr>
                            <m:t>𝟔𝟏</m:t>
                          </m:r>
                        </m:num>
                        <m:den>
                          <m:r>
                            <a:rPr lang="en-US" sz="3000" b="1" i="1" smtClean="0"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</m:oMath>
                  </m:oMathPara>
                </a14:m>
                <a:endParaRPr lang="en-US" sz="300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45600EE-099A-BD31-A204-5FD09BC73F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669" y="4831813"/>
                <a:ext cx="4700224" cy="100937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E9D4C82-4787-F3BC-B44F-AF5598B65CED}"/>
                  </a:ext>
                </a:extLst>
              </p:cNvPr>
              <p:cNvSpPr txBox="1"/>
              <p:nvPr/>
            </p:nvSpPr>
            <p:spPr>
              <a:xfrm>
                <a:off x="2062831" y="5917407"/>
                <a:ext cx="6230179" cy="6669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Lưu ý: </a:t>
                </a:r>
                <a:r>
                  <a:rPr lang="en-US" sz="2800" b="1">
                    <a:solidFill>
                      <a:srgbClr val="002060"/>
                    </a:solidFill>
                    <a:latin typeface="Arial" panose="020B0604020202020204" pitchFamily="34" charset="0"/>
                  </a:rPr>
                  <a:t>Điều kiện để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den>
                    </m:f>
                  </m:oMath>
                </a14:m>
                <a:r>
                  <a:rPr lang="en-US" sz="2800" b="1">
                    <a:solidFill>
                      <a:srgbClr val="002060"/>
                    </a:solidFill>
                    <a:latin typeface="Arial" panose="020B0604020202020204" pitchFamily="34" charset="0"/>
                  </a:rPr>
                  <a:t> là phân số: </a:t>
                </a:r>
                <a:endParaRPr lang="en-US" sz="2800" b="1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E9D4C82-4787-F3BC-B44F-AF5598B65C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2831" y="5917407"/>
                <a:ext cx="6230179" cy="666914"/>
              </a:xfrm>
              <a:prstGeom prst="rect">
                <a:avLst/>
              </a:prstGeom>
              <a:blipFill>
                <a:blip r:embed="rId10"/>
                <a:stretch>
                  <a:fillRect l="-1957" t="-3670" b="-100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9B1CFF5-B4B1-E72F-D1BF-BBA220BB3B34}"/>
                  </a:ext>
                </a:extLst>
              </p:cNvPr>
              <p:cNvSpPr txBox="1"/>
              <p:nvPr/>
            </p:nvSpPr>
            <p:spPr>
              <a:xfrm>
                <a:off x="7650358" y="5964543"/>
                <a:ext cx="282422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𝐛</m:t>
                    </m:r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2800" b="1">
                    <a:solidFill>
                      <a:srgbClr val="002060"/>
                    </a:solidFill>
                    <a:latin typeface="Arial" panose="020B0604020202020204" pitchFamily="34" charset="0"/>
                  </a:rPr>
                  <a:t>.</a:t>
                </a:r>
                <a:endParaRPr lang="en-US" sz="280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9B1CFF5-B4B1-E72F-D1BF-BBA220BB3B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0358" y="5964543"/>
                <a:ext cx="2824223" cy="523220"/>
              </a:xfrm>
              <a:prstGeom prst="rect">
                <a:avLst/>
              </a:prstGeom>
              <a:blipFill>
                <a:blip r:embed="rId11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6138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342766" y="2927340"/>
            <a:ext cx="64937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sym typeface="Wingdings" panose="05000000000000000000" pitchFamily="2" charset="2"/>
              </a:rPr>
              <a:t> </a:t>
            </a:r>
            <a:r>
              <a:rPr lang="en-US" sz="2800" b="1">
                <a:latin typeface="Arial" panose="020B0604020202020204" pitchFamily="34" charset="0"/>
              </a:rPr>
              <a:t>Mỗi số nguyên là một số hữu tỉ.</a:t>
            </a:r>
            <a:endParaRPr lang="en-US" sz="2800" b="1" dirty="0"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1ABF1C-D280-5F49-86BC-BDA6DCEA4415}"/>
              </a:ext>
            </a:extLst>
          </p:cNvPr>
          <p:cNvSpPr txBox="1"/>
          <p:nvPr/>
        </p:nvSpPr>
        <p:spPr>
          <a:xfrm>
            <a:off x="1342766" y="3727936"/>
            <a:ext cx="950646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sym typeface="Wingdings" panose="05000000000000000000" pitchFamily="2" charset="2"/>
              </a:rPr>
              <a:t> </a:t>
            </a:r>
            <a:r>
              <a:rPr lang="en-US" sz="2800" b="1">
                <a:latin typeface="Arial" panose="020B0604020202020204" pitchFamily="34" charset="0"/>
              </a:rPr>
              <a:t>Các phân số bằng nhau là các cách viết khác nhau của cùng một số hữu tỉ.</a:t>
            </a:r>
            <a:endParaRPr lang="en-US" sz="2800" b="1" dirty="0">
              <a:latin typeface="Arial" panose="020B0604020202020204" pitchFamily="34" charset="0"/>
            </a:endParaRPr>
          </a:p>
        </p:txBody>
      </p:sp>
      <p:pic>
        <p:nvPicPr>
          <p:cNvPr id="2050" name="Picture 2" descr="Chú Ý Cảnh Báo Biểu Tượng Biển - Miễn Phí vector hình ảnh trên Pixabay">
            <a:extLst>
              <a:ext uri="{FF2B5EF4-FFF2-40B4-BE49-F238E27FC236}">
                <a16:creationId xmlns:a16="http://schemas.microsoft.com/office/drawing/2014/main" id="{D7C714B7-6612-8F49-7D69-4BACDED4B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766" y="976133"/>
            <a:ext cx="1752537" cy="150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3C33FCD-0D3D-F51E-2348-D375D4F930D8}"/>
              </a:ext>
            </a:extLst>
          </p:cNvPr>
          <p:cNvSpPr txBox="1"/>
          <p:nvPr/>
        </p:nvSpPr>
        <p:spPr>
          <a:xfrm>
            <a:off x="3156794" y="1544547"/>
            <a:ext cx="19942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Chú ý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090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4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!!3" descr="Chuyên đề về xác định công thức của hợp chất vô cơ và hữu cơ - Tech12h">
            <a:extLst>
              <a:ext uri="{FF2B5EF4-FFF2-40B4-BE49-F238E27FC236}">
                <a16:creationId xmlns:a16="http://schemas.microsoft.com/office/drawing/2014/main" id="{43D80D0E-F9AC-4D0D-9116-29FEC2960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71" y="105630"/>
            <a:ext cx="2077139" cy="171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0C73BCE-3A26-1750-7374-A17F61025DE3}"/>
              </a:ext>
            </a:extLst>
          </p:cNvPr>
          <p:cNvGrpSpPr/>
          <p:nvPr/>
        </p:nvGrpSpPr>
        <p:grpSpPr>
          <a:xfrm>
            <a:off x="2701536" y="610761"/>
            <a:ext cx="8192272" cy="1035808"/>
            <a:chOff x="2713713" y="214521"/>
            <a:chExt cx="8192272" cy="10358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3EB32F49-3D44-4F28-BF72-F7004207C04D}"/>
                    </a:ext>
                  </a:extLst>
                </p:cNvPr>
                <p:cNvSpPr txBox="1"/>
                <p:nvPr/>
              </p:nvSpPr>
              <p:spPr>
                <a:xfrm>
                  <a:off x="2713713" y="214521"/>
                  <a:ext cx="7873007" cy="98488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32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Bài tập 2: </a:t>
                  </a:r>
                </a:p>
                <a:p>
                  <a:r>
                    <a:rPr lang="en-US" sz="3200">
                      <a:latin typeface="Arial" panose="020B0604020202020204" pitchFamily="34" charset="0"/>
                      <a:cs typeface="Arial" panose="020B0604020202020204" pitchFamily="34" charset="0"/>
                    </a:rPr>
                    <a:t>Chọn kí hiệu “</a:t>
                  </a:r>
                  <a14:m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∈";"</m:t>
                      </m:r>
                      <m:r>
                        <a:rPr lang="en-US" sz="3200" b="0">
                          <a:latin typeface="Cambria Math" panose="02040503050406030204" pitchFamily="18" charset="0"/>
                        </a:rPr>
                        <m:t>∉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“</m:t>
                      </m:r>
                    </m:oMath>
                  </a14:m>
                  <a:r>
                    <a:rPr lang="en-US" sz="3200">
                      <a:latin typeface="Arial" panose="020B0604020202020204" pitchFamily="34" charset="0"/>
                      <a:cs typeface="Arial" panose="020B0604020202020204" pitchFamily="34" charset="0"/>
                    </a:rPr>
                    <a:t> thích hợp điền cho </a:t>
                  </a: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3EB32F49-3D44-4F28-BF72-F7004207C0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3713" y="214521"/>
                  <a:ext cx="7873007" cy="984885"/>
                </a:xfrm>
                <a:prstGeom prst="rect">
                  <a:avLst/>
                </a:prstGeom>
                <a:blipFill>
                  <a:blip r:embed="rId4"/>
                  <a:stretch>
                    <a:fillRect l="-3096" t="-12346" b="-2407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9ABAC82-9788-E6EE-924E-890D3E029E73}"/>
                </a:ext>
              </a:extLst>
            </p:cNvPr>
            <p:cNvSpPr/>
            <p:nvPr/>
          </p:nvSpPr>
          <p:spPr>
            <a:xfrm>
              <a:off x="10397985" y="766886"/>
              <a:ext cx="508000" cy="483443"/>
            </a:xfrm>
            <a:prstGeom prst="round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A42E700-352E-551C-462D-29BF0CB941E8}"/>
                  </a:ext>
                </a:extLst>
              </p:cNvPr>
              <p:cNvSpPr txBox="1"/>
              <p:nvPr/>
            </p:nvSpPr>
            <p:spPr>
              <a:xfrm>
                <a:off x="1320800" y="2576190"/>
                <a:ext cx="31902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21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ℚ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A42E700-352E-551C-462D-29BF0CB941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0800" y="2576190"/>
                <a:ext cx="3190240" cy="523220"/>
              </a:xfrm>
              <a:prstGeom prst="rect">
                <a:avLst/>
              </a:prstGeom>
              <a:blipFill>
                <a:blip r:embed="rId5"/>
                <a:stretch>
                  <a:fillRect l="-4015"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2A79D67-91DA-9808-7DD0-D7C038D3242A}"/>
              </a:ext>
            </a:extLst>
          </p:cNvPr>
          <p:cNvSpPr/>
          <p:nvPr/>
        </p:nvSpPr>
        <p:spPr>
          <a:xfrm>
            <a:off x="2267968" y="2596079"/>
            <a:ext cx="508000" cy="483443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45B8458-0E82-11EC-481F-B0859C5D3ABA}"/>
                  </a:ext>
                </a:extLst>
              </p:cNvPr>
              <p:cNvSpPr txBox="1"/>
              <p:nvPr/>
            </p:nvSpPr>
            <p:spPr>
              <a:xfrm>
                <a:off x="4968765" y="2561149"/>
                <a:ext cx="307795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−7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         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ℕ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45B8458-0E82-11EC-481F-B0859C5D3A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8765" y="2561149"/>
                <a:ext cx="3077955" cy="523220"/>
              </a:xfrm>
              <a:prstGeom prst="rect">
                <a:avLst/>
              </a:prstGeom>
              <a:blipFill>
                <a:blip r:embed="rId6"/>
                <a:stretch>
                  <a:fillRect l="-3960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7823A1D-5531-BA0D-681D-F816EC03C4E5}"/>
              </a:ext>
            </a:extLst>
          </p:cNvPr>
          <p:cNvSpPr/>
          <p:nvPr/>
        </p:nvSpPr>
        <p:spPr>
          <a:xfrm>
            <a:off x="6058173" y="2596079"/>
            <a:ext cx="508000" cy="483443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02394EA-CF6B-ADCB-F05F-8349287780D3}"/>
                  </a:ext>
                </a:extLst>
              </p:cNvPr>
              <p:cNvSpPr txBox="1"/>
              <p:nvPr/>
            </p:nvSpPr>
            <p:spPr>
              <a:xfrm>
                <a:off x="8193472" y="2468880"/>
                <a:ext cx="3077955" cy="707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−7</m:t>
                        </m:r>
                      </m:den>
                    </m:f>
                  </m:oMath>
                </a14:m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         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ℤ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02394EA-CF6B-ADCB-F05F-8349287780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3472" y="2468880"/>
                <a:ext cx="3077955" cy="707758"/>
              </a:xfrm>
              <a:prstGeom prst="rect">
                <a:avLst/>
              </a:prstGeom>
              <a:blipFill>
                <a:blip r:embed="rId7"/>
                <a:stretch>
                  <a:fillRect l="-3960" b="-9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EC129FA-7A85-D47E-2B96-37FB09CC1229}"/>
              </a:ext>
            </a:extLst>
          </p:cNvPr>
          <p:cNvSpPr/>
          <p:nvPr/>
        </p:nvSpPr>
        <p:spPr>
          <a:xfrm>
            <a:off x="9150800" y="2596079"/>
            <a:ext cx="508000" cy="483443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153C274-B639-525F-12D2-54AC24D778BB}"/>
                  </a:ext>
                </a:extLst>
              </p:cNvPr>
              <p:cNvSpPr txBox="1"/>
              <p:nvPr/>
            </p:nvSpPr>
            <p:spPr>
              <a:xfrm>
                <a:off x="1320800" y="3779314"/>
                <a:ext cx="31902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ℚ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153C274-B639-525F-12D2-54AC24D778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0800" y="3779314"/>
                <a:ext cx="3190240" cy="523220"/>
              </a:xfrm>
              <a:prstGeom prst="rect">
                <a:avLst/>
              </a:prstGeom>
              <a:blipFill>
                <a:blip r:embed="rId8"/>
                <a:stretch>
                  <a:fillRect l="-4015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098D90B-7CA2-9B0C-C422-23FD963E298E}"/>
              </a:ext>
            </a:extLst>
          </p:cNvPr>
          <p:cNvSpPr/>
          <p:nvPr/>
        </p:nvSpPr>
        <p:spPr>
          <a:xfrm>
            <a:off x="2267968" y="3799203"/>
            <a:ext cx="508000" cy="483443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16B4E11-4D67-E68E-33F2-0D9BE89194C5}"/>
                  </a:ext>
                </a:extLst>
              </p:cNvPr>
              <p:cNvSpPr txBox="1"/>
              <p:nvPr/>
            </p:nvSpPr>
            <p:spPr>
              <a:xfrm>
                <a:off x="4968765" y="3764273"/>
                <a:ext cx="307795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e)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−7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,3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         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ℚ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16B4E11-4D67-E68E-33F2-0D9BE89194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8765" y="3764273"/>
                <a:ext cx="3077955" cy="523220"/>
              </a:xfrm>
              <a:prstGeom prst="rect">
                <a:avLst/>
              </a:prstGeom>
              <a:blipFill>
                <a:blip r:embed="rId9"/>
                <a:stretch>
                  <a:fillRect l="-3960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7C4E018-0A06-8CC2-62E9-7587BEC9C388}"/>
              </a:ext>
            </a:extLst>
          </p:cNvPr>
          <p:cNvSpPr/>
          <p:nvPr/>
        </p:nvSpPr>
        <p:spPr>
          <a:xfrm>
            <a:off x="6291853" y="3799203"/>
            <a:ext cx="508000" cy="483443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18F47D3-CBAA-05BA-AD93-F7709B839AA4}"/>
                  </a:ext>
                </a:extLst>
              </p:cNvPr>
              <p:cNvSpPr txBox="1"/>
              <p:nvPr/>
            </p:nvSpPr>
            <p:spPr>
              <a:xfrm>
                <a:off x="8193472" y="3672004"/>
                <a:ext cx="3077955" cy="702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g)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         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ℚ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18F47D3-CBAA-05BA-AD93-F7709B839A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3472" y="3672004"/>
                <a:ext cx="3077955" cy="702244"/>
              </a:xfrm>
              <a:prstGeom prst="rect">
                <a:avLst/>
              </a:prstGeom>
              <a:blipFill>
                <a:blip r:embed="rId10"/>
                <a:stretch>
                  <a:fillRect l="-3960" b="-8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3B590A0-7BD5-7920-7FA7-ACD04CA8E02A}"/>
              </a:ext>
            </a:extLst>
          </p:cNvPr>
          <p:cNvSpPr/>
          <p:nvPr/>
        </p:nvSpPr>
        <p:spPr>
          <a:xfrm>
            <a:off x="9232080" y="3799203"/>
            <a:ext cx="508000" cy="483443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D7091226-A49E-38FC-9F26-E346CB664ACF}"/>
                  </a:ext>
                </a:extLst>
              </p:cNvPr>
              <p:cNvSpPr/>
              <p:nvPr/>
            </p:nvSpPr>
            <p:spPr>
              <a:xfrm>
                <a:off x="2267968" y="2606023"/>
                <a:ext cx="508000" cy="483443"/>
              </a:xfrm>
              <a:prstGeom prst="roundRect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∈</m:t>
                      </m:r>
                    </m:oMath>
                  </m:oMathPara>
                </a14:m>
                <a:endParaRPr lang="en-US" sz="28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D7091226-A49E-38FC-9F26-E346CB664A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968" y="2606023"/>
                <a:ext cx="508000" cy="483443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 w="1905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959418E0-3676-76E4-DB0F-8E8395589DDC}"/>
                  </a:ext>
                </a:extLst>
              </p:cNvPr>
              <p:cNvSpPr/>
              <p:nvPr/>
            </p:nvSpPr>
            <p:spPr>
              <a:xfrm>
                <a:off x="6058173" y="2606023"/>
                <a:ext cx="508000" cy="483443"/>
              </a:xfrm>
              <a:prstGeom prst="roundRect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∉</m:t>
                      </m:r>
                    </m:oMath>
                  </m:oMathPara>
                </a14:m>
                <a:endParaRPr lang="en-US" sz="28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959418E0-3676-76E4-DB0F-8E8395589D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8173" y="2606023"/>
                <a:ext cx="508000" cy="483443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 w="1905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CC5EB99E-7B44-AED9-F7EF-8F25B8AC416A}"/>
                  </a:ext>
                </a:extLst>
              </p:cNvPr>
              <p:cNvSpPr/>
              <p:nvPr/>
            </p:nvSpPr>
            <p:spPr>
              <a:xfrm>
                <a:off x="9156448" y="2606023"/>
                <a:ext cx="508000" cy="483443"/>
              </a:xfrm>
              <a:prstGeom prst="roundRect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∉</m:t>
                      </m:r>
                    </m:oMath>
                  </m:oMathPara>
                </a14:m>
                <a:endParaRPr lang="en-US" sz="28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CC5EB99E-7B44-AED9-F7EF-8F25B8AC41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6448" y="2606023"/>
                <a:ext cx="508000" cy="483443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 w="1905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104D6F9E-2827-71A7-147F-167FB2DEDA5E}"/>
                  </a:ext>
                </a:extLst>
              </p:cNvPr>
              <p:cNvSpPr/>
              <p:nvPr/>
            </p:nvSpPr>
            <p:spPr>
              <a:xfrm>
                <a:off x="2267968" y="3798771"/>
                <a:ext cx="508000" cy="483443"/>
              </a:xfrm>
              <a:prstGeom prst="roundRect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∈</m:t>
                      </m:r>
                    </m:oMath>
                  </m:oMathPara>
                </a14:m>
                <a:endParaRPr lang="en-US" sz="28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104D6F9E-2827-71A7-147F-167FB2DEDA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968" y="3798771"/>
                <a:ext cx="508000" cy="483443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  <a:ln w="1905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4566B6EA-B043-6B59-C1F3-06BC82A57C3B}"/>
                  </a:ext>
                </a:extLst>
              </p:cNvPr>
              <p:cNvSpPr/>
              <p:nvPr/>
            </p:nvSpPr>
            <p:spPr>
              <a:xfrm>
                <a:off x="6291853" y="3801724"/>
                <a:ext cx="508000" cy="483443"/>
              </a:xfrm>
              <a:prstGeom prst="roundRect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∈</m:t>
                      </m:r>
                    </m:oMath>
                  </m:oMathPara>
                </a14:m>
                <a:endParaRPr lang="en-US" sz="28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4566B6EA-B043-6B59-C1F3-06BC82A57C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1853" y="3801724"/>
                <a:ext cx="508000" cy="483443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  <a:ln w="1905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0B49EFE1-2366-DA62-1C02-E289ED520C43}"/>
                  </a:ext>
                </a:extLst>
              </p:cNvPr>
              <p:cNvSpPr/>
              <p:nvPr/>
            </p:nvSpPr>
            <p:spPr>
              <a:xfrm>
                <a:off x="9234899" y="3799202"/>
                <a:ext cx="508000" cy="483443"/>
              </a:xfrm>
              <a:prstGeom prst="roundRect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∈</m:t>
                      </m:r>
                    </m:oMath>
                  </m:oMathPara>
                </a14:m>
                <a:endParaRPr lang="en-US" sz="28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0B49EFE1-2366-DA62-1C02-E289ED520C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4899" y="3799202"/>
                <a:ext cx="508000" cy="483443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  <a:ln w="1905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9162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D72C134-5475-4DD1-AFBC-1774106CBEAE}">
  <we:reference id="6a7bd4f3-0563-43af-8c08-79110eebdff6" version="1.1.0.1" store="EXCatalog" storeType="EXCatalog"/>
  <we:alternateReferences>
    <we:reference id="WA104381155" version="1.1.0.1" store="en-US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0096A91-93C8-4C7A-BF68-944591874A6D}">
  <ds:schemaRefs>
    <ds:schemaRef ds:uri="http://schemas.microsoft.com/office/2006/metadata/properties"/>
    <ds:schemaRef ds:uri="http://www.w3.org/XML/1998/namespace"/>
    <ds:schemaRef ds:uri="http://purl.org/dc/terms/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16c05727-aa75-4e4a-9b5f-8a80a1165891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830</TotalTime>
  <Words>1284</Words>
  <Application>Microsoft Office PowerPoint</Application>
  <PresentationFormat>Widescreen</PresentationFormat>
  <Paragraphs>185</Paragraphs>
  <Slides>22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Cambria Math</vt:lpstr>
      <vt:lpstr>iCiel Cadena</vt:lpstr>
      <vt:lpstr>Rockwell</vt:lpstr>
      <vt:lpstr>Tahoma</vt:lpstr>
      <vt:lpstr>Times New Roman</vt:lpstr>
      <vt:lpstr>Office Theme</vt:lpstr>
      <vt:lpstr>TẬP HỢP Q CÁC SỐ HỮU TỈ Tiết 1</vt:lpstr>
      <vt:lpstr>Cùng tìm hiểu về thời tiết vùng cao.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Remember… Safety First!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Huyền Anh Nguyễn</cp:lastModifiedBy>
  <cp:revision>50</cp:revision>
  <dcterms:created xsi:type="dcterms:W3CDTF">2021-06-07T13:44:30Z</dcterms:created>
  <dcterms:modified xsi:type="dcterms:W3CDTF">2025-09-09T15:49:19Z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