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 id="2147483700" r:id="rId6"/>
  </p:sldMasterIdLst>
  <p:notesMasterIdLst>
    <p:notesMasterId r:id="rId29"/>
  </p:notesMasterIdLst>
  <p:sldIdLst>
    <p:sldId id="256" r:id="rId7"/>
    <p:sldId id="287" r:id="rId8"/>
    <p:sldId id="335" r:id="rId9"/>
    <p:sldId id="365" r:id="rId10"/>
    <p:sldId id="264" r:id="rId11"/>
    <p:sldId id="367" r:id="rId12"/>
    <p:sldId id="379" r:id="rId13"/>
    <p:sldId id="383" r:id="rId14"/>
    <p:sldId id="380" r:id="rId15"/>
    <p:sldId id="378" r:id="rId16"/>
    <p:sldId id="369" r:id="rId17"/>
    <p:sldId id="384" r:id="rId18"/>
    <p:sldId id="368" r:id="rId19"/>
    <p:sldId id="270" r:id="rId20"/>
    <p:sldId id="281" r:id="rId21"/>
    <p:sldId id="381" r:id="rId22"/>
    <p:sldId id="300" r:id="rId23"/>
    <p:sldId id="302" r:id="rId24"/>
    <p:sldId id="296" r:id="rId25"/>
    <p:sldId id="271" r:id="rId26"/>
    <p:sldId id="27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AED3B"/>
    <a:srgbClr val="15142A"/>
    <a:srgbClr val="70AD47"/>
    <a:srgbClr val="A7FDFF"/>
    <a:srgbClr val="3CDFE6"/>
    <a:srgbClr val="0C0D0E"/>
    <a:srgbClr val="1F4E79"/>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97" autoAdjust="0"/>
  </p:normalViewPr>
  <p:slideViewPr>
    <p:cSldViewPr snapToGrid="0">
      <p:cViewPr varScale="1">
        <p:scale>
          <a:sx n="67" d="100"/>
          <a:sy n="67" d="100"/>
        </p:scale>
        <p:origin x="125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18/07/2024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44675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58762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42028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01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để nguyên máy hút con vật. Khi nào HS trả lời đúng thì nhấp vào chữ GIẢI CỨU để thả con vật 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86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để nguyên máy hút con vật. Khi nào HS trả lời đúng thì nhấp vào chữ GIẢI CỨU để thả con vật 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3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để nguyên máy hút con vật. Khi nào HS trả lời đúng thì nhấp vào chữ GIẢI CỨU để thả con vật 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09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Phần này GV cho hai HS thảo luận để tìm hướng giải quyết. </a:t>
                </a:r>
              </a:p>
            </p:txBody>
          </p:sp>
        </mc:Choice>
        <mc:Fallback xmlns="">
          <p:sp>
            <p:nvSpPr>
              <p:cNvPr id="3" name="Notes Placeholder 2"/>
              <p:cNvSpPr>
                <a:spLocks noGrp="1"/>
              </p:cNvSpPr>
              <p:nvPr>
                <p:ph type="body" idx="1"/>
              </p:nvPr>
            </p:nvSpPr>
            <p:spPr/>
            <p:txBody>
              <a:bodyPr/>
              <a:lstStyle/>
              <a:p>
                <a:r>
                  <a:rPr lang="en-US"/>
                  <a:t>Phần này GV cho hai HS thảo luận để tìm hướng giải quyết. Phần xác định điểm biểu diễn của </a:t>
                </a:r>
                <a:r>
                  <a:rPr lang="en-US" i="0">
                    <a:latin typeface="Cambria Math" panose="02040503050406030204" pitchFamily="18" charset="0"/>
                  </a:rPr>
                  <a:t>(</a:t>
                </a:r>
                <a:r>
                  <a:rPr lang="en-US" b="0" i="0">
                    <a:latin typeface="Cambria Math" panose="02040503050406030204" pitchFamily="18" charset="0"/>
                  </a:rPr>
                  <a:t>−3)/2</a:t>
                </a:r>
                <a:r>
                  <a:rPr lang="en-US"/>
                  <a:t> Gv cho HS lên</a:t>
                </a:r>
                <a:r>
                  <a:rPr lang="en-US" baseline="0"/>
                  <a:t> bảng chỉ.</a:t>
                </a:r>
                <a:endParaRPr lang="en-US"/>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0AAEC1F-948C-4197-B4F5-64FAA700E1D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853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278405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264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194B53-9C3B-4A6E-8900-3832AA4658B5}" type="datetimeFigureOut">
              <a:rPr lang="en-US" smtClean="0"/>
              <a:t>18/07/2024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417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194B53-9C3B-4A6E-8900-3832AA4658B5}" type="datetimeFigureOut">
              <a:rPr lang="en-US" smtClean="0"/>
              <a:t>18/07/2024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AEC1F-948C-4197-B4F5-64FAA700E1D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30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194B53-9C3B-4A6E-8900-3832AA4658B5}" type="datetimeFigureOut">
              <a:rPr lang="en-US" smtClean="0"/>
              <a:t>18/07/2024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AEC1F-948C-4197-B4F5-64FAA700E1D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194B53-9C3B-4A6E-8900-3832AA4658B5}" type="datetimeFigureOut">
              <a:rPr lang="en-US" smtClean="0"/>
              <a:t>18/07/2024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13886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194B53-9C3B-4A6E-8900-3832AA4658B5}" type="datetimeFigureOut">
              <a:rPr lang="en-US" smtClean="0"/>
              <a:t>18/07/2024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651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194B53-9C3B-4A6E-8900-3832AA4658B5}" type="datetimeFigureOut">
              <a:rPr lang="en-US" smtClean="0"/>
              <a:t>18/07/2024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41553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194B53-9C3B-4A6E-8900-3832AA4658B5}" type="datetimeFigureOut">
              <a:rPr lang="en-US" smtClean="0"/>
              <a:t>18/07/2024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111443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789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354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3808516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866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834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17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94B53-9C3B-4A6E-8900-3832AA4658B5}" type="datetimeFigureOut">
              <a:rPr lang="en-US" smtClean="0"/>
              <a:t>18/07/2024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1265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145941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21327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13897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2761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6701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41970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18571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4038626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88020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18/07/2024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pn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194B53-9C3B-4A6E-8900-3832AA4658B5}" type="datetimeFigureOut">
              <a:rPr lang="en-US" smtClean="0"/>
              <a:t>18/07/2024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0AAEC1F-948C-4197-B4F5-64FAA700E1D4}" type="slidenum">
              <a:rPr lang="en-US" smtClean="0"/>
              <a:t>‹#›</a:t>
            </a:fld>
            <a:endParaRPr lang="en-US"/>
          </a:p>
        </p:txBody>
      </p:sp>
    </p:spTree>
    <p:extLst>
      <p:ext uri="{BB962C8B-B14F-4D97-AF65-F5344CB8AC3E}">
        <p14:creationId xmlns:p14="http://schemas.microsoft.com/office/powerpoint/2010/main" val="51825195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18/07/2024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11279092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4.wmf"/><Relationship Id="rId5" Type="http://schemas.openxmlformats.org/officeDocument/2006/relationships/oleObject" Target="../embeddings/oleObject33.bin"/><Relationship Id="rId4" Type="http://schemas.openxmlformats.org/officeDocument/2006/relationships/image" Target="../media/image53.w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60.wmf"/><Relationship Id="rId18" Type="http://schemas.openxmlformats.org/officeDocument/2006/relationships/oleObject" Target="../embeddings/oleObject42.bin"/><Relationship Id="rId3" Type="http://schemas.openxmlformats.org/officeDocument/2006/relationships/image" Target="../media/image23.png"/><Relationship Id="rId21" Type="http://schemas.openxmlformats.org/officeDocument/2006/relationships/image" Target="../media/image64.wmf"/><Relationship Id="rId7" Type="http://schemas.openxmlformats.org/officeDocument/2006/relationships/image" Target="../media/image57.wmf"/><Relationship Id="rId12" Type="http://schemas.openxmlformats.org/officeDocument/2006/relationships/oleObject" Target="../embeddings/oleObject39.bin"/><Relationship Id="rId17" Type="http://schemas.openxmlformats.org/officeDocument/2006/relationships/image" Target="../media/image62.wmf"/><Relationship Id="rId2" Type="http://schemas.openxmlformats.org/officeDocument/2006/relationships/notesSlide" Target="../notesSlides/notesSlide3.xml"/><Relationship Id="rId16" Type="http://schemas.openxmlformats.org/officeDocument/2006/relationships/oleObject" Target="../embeddings/oleObject41.bin"/><Relationship Id="rId20" Type="http://schemas.openxmlformats.org/officeDocument/2006/relationships/oleObject" Target="../embeddings/oleObject43.bin"/><Relationship Id="rId1" Type="http://schemas.openxmlformats.org/officeDocument/2006/relationships/slideLayout" Target="../slideLayouts/slideLayout2.xml"/><Relationship Id="rId6" Type="http://schemas.openxmlformats.org/officeDocument/2006/relationships/oleObject" Target="../embeddings/oleObject36.bin"/><Relationship Id="rId11" Type="http://schemas.openxmlformats.org/officeDocument/2006/relationships/image" Target="../media/image59.wmf"/><Relationship Id="rId5" Type="http://schemas.openxmlformats.org/officeDocument/2006/relationships/image" Target="../media/image56.wmf"/><Relationship Id="rId15" Type="http://schemas.openxmlformats.org/officeDocument/2006/relationships/image" Target="../media/image61.wmf"/><Relationship Id="rId23" Type="http://schemas.openxmlformats.org/officeDocument/2006/relationships/image" Target="../media/image65.wmf"/><Relationship Id="rId10" Type="http://schemas.openxmlformats.org/officeDocument/2006/relationships/oleObject" Target="../embeddings/oleObject38.bin"/><Relationship Id="rId19" Type="http://schemas.openxmlformats.org/officeDocument/2006/relationships/image" Target="../media/image63.wmf"/><Relationship Id="rId4" Type="http://schemas.openxmlformats.org/officeDocument/2006/relationships/oleObject" Target="../embeddings/oleObject35.bin"/><Relationship Id="rId9" Type="http://schemas.openxmlformats.org/officeDocument/2006/relationships/image" Target="../media/image58.wmf"/><Relationship Id="rId14" Type="http://schemas.openxmlformats.org/officeDocument/2006/relationships/oleObject" Target="../embeddings/oleObject40.bin"/><Relationship Id="rId22" Type="http://schemas.openxmlformats.org/officeDocument/2006/relationships/oleObject" Target="../embeddings/oleObject44.bin"/></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media1.mp3"/><Relationship Id="rId7" Type="http://schemas.openxmlformats.org/officeDocument/2006/relationships/image" Target="../media/image68.png"/><Relationship Id="rId12" Type="http://schemas.openxmlformats.org/officeDocument/2006/relationships/image" Target="../media/image7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notesSlide" Target="../notesSlides/notesSlide5.xml"/><Relationship Id="rId10" Type="http://schemas.openxmlformats.org/officeDocument/2006/relationships/image" Target="../media/image71.png"/><Relationship Id="rId4" Type="http://schemas.openxmlformats.org/officeDocument/2006/relationships/slideLayout" Target="../slideLayouts/slideLayout33.xml"/><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13" Type="http://schemas.openxmlformats.org/officeDocument/2006/relationships/image" Target="../media/image78.emf"/><Relationship Id="rId18" Type="http://schemas.openxmlformats.org/officeDocument/2006/relationships/oleObject" Target="../embeddings/oleObject45.bin"/><Relationship Id="rId26" Type="http://schemas.openxmlformats.org/officeDocument/2006/relationships/oleObject" Target="../embeddings/oleObject49.bin"/><Relationship Id="rId3" Type="http://schemas.openxmlformats.org/officeDocument/2006/relationships/slideLayout" Target="../slideLayouts/slideLayout33.xml"/><Relationship Id="rId21" Type="http://schemas.openxmlformats.org/officeDocument/2006/relationships/image" Target="../media/image83.wmf"/><Relationship Id="rId7" Type="http://schemas.openxmlformats.org/officeDocument/2006/relationships/audio" Target="../media/audio3.wav"/><Relationship Id="rId12" Type="http://schemas.openxmlformats.org/officeDocument/2006/relationships/image" Target="../media/image77.png"/><Relationship Id="rId17" Type="http://schemas.openxmlformats.org/officeDocument/2006/relationships/image" Target="../media/image81.png"/><Relationship Id="rId25" Type="http://schemas.openxmlformats.org/officeDocument/2006/relationships/image" Target="../media/image85.wmf"/><Relationship Id="rId33"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image" Target="../media/image72.png"/><Relationship Id="rId20" Type="http://schemas.openxmlformats.org/officeDocument/2006/relationships/oleObject" Target="../embeddings/oleObject46.bin"/><Relationship Id="rId29" Type="http://schemas.openxmlformats.org/officeDocument/2006/relationships/image" Target="../media/image87.wm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6.png"/><Relationship Id="rId24" Type="http://schemas.openxmlformats.org/officeDocument/2006/relationships/oleObject" Target="../embeddings/oleObject48.bin"/><Relationship Id="rId32" Type="http://schemas.openxmlformats.org/officeDocument/2006/relationships/audio" Target="../media/audio3.wav"/><Relationship Id="rId5" Type="http://schemas.openxmlformats.org/officeDocument/2006/relationships/audio" Target="../media/audio1.wav"/><Relationship Id="rId15" Type="http://schemas.openxmlformats.org/officeDocument/2006/relationships/image" Target="../media/image80.png"/><Relationship Id="rId23" Type="http://schemas.openxmlformats.org/officeDocument/2006/relationships/image" Target="../media/image84.wmf"/><Relationship Id="rId28" Type="http://schemas.openxmlformats.org/officeDocument/2006/relationships/oleObject" Target="../embeddings/oleObject50.bin"/><Relationship Id="rId10" Type="http://schemas.openxmlformats.org/officeDocument/2006/relationships/image" Target="../media/image75.emf"/><Relationship Id="rId19" Type="http://schemas.openxmlformats.org/officeDocument/2006/relationships/image" Target="../media/image82.wmf"/><Relationship Id="rId31" Type="http://schemas.openxmlformats.org/officeDocument/2006/relationships/audio" Target="../media/audio2.wav"/><Relationship Id="rId4" Type="http://schemas.openxmlformats.org/officeDocument/2006/relationships/notesSlide" Target="../notesSlides/notesSlide6.xml"/><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oleObject" Target="../embeddings/oleObject47.bin"/><Relationship Id="rId27" Type="http://schemas.openxmlformats.org/officeDocument/2006/relationships/image" Target="../media/image86.wmf"/><Relationship Id="rId30" Type="http://schemas.openxmlformats.org/officeDocument/2006/relationships/audio" Target="../media/audio1.wav"/><Relationship Id="rId8" Type="http://schemas.openxmlformats.org/officeDocument/2006/relationships/audio" Target="../media/audio4.wav"/></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8.emf"/><Relationship Id="rId18" Type="http://schemas.openxmlformats.org/officeDocument/2006/relationships/oleObject" Target="../embeddings/oleObject51.bin"/><Relationship Id="rId26" Type="http://schemas.openxmlformats.org/officeDocument/2006/relationships/oleObject" Target="../embeddings/oleObject55.bin"/><Relationship Id="rId3" Type="http://schemas.openxmlformats.org/officeDocument/2006/relationships/slideLayout" Target="../slideLayouts/slideLayout33.xml"/><Relationship Id="rId21" Type="http://schemas.openxmlformats.org/officeDocument/2006/relationships/image" Target="../media/image89.wmf"/><Relationship Id="rId7" Type="http://schemas.openxmlformats.org/officeDocument/2006/relationships/audio" Target="../media/audio3.wav"/><Relationship Id="rId12" Type="http://schemas.openxmlformats.org/officeDocument/2006/relationships/image" Target="../media/image77.png"/><Relationship Id="rId17" Type="http://schemas.openxmlformats.org/officeDocument/2006/relationships/image" Target="../media/image81.png"/><Relationship Id="rId25" Type="http://schemas.openxmlformats.org/officeDocument/2006/relationships/image" Target="../media/image91.wmf"/><Relationship Id="rId2" Type="http://schemas.openxmlformats.org/officeDocument/2006/relationships/audio" Target="../media/media2.mp3"/><Relationship Id="rId16" Type="http://schemas.openxmlformats.org/officeDocument/2006/relationships/image" Target="../media/image72.png"/><Relationship Id="rId20" Type="http://schemas.openxmlformats.org/officeDocument/2006/relationships/oleObject" Target="../embeddings/oleObject52.bin"/><Relationship Id="rId29"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6.png"/><Relationship Id="rId24" Type="http://schemas.openxmlformats.org/officeDocument/2006/relationships/oleObject" Target="../embeddings/oleObject54.bin"/><Relationship Id="rId5" Type="http://schemas.openxmlformats.org/officeDocument/2006/relationships/audio" Target="../media/audio1.wav"/><Relationship Id="rId15" Type="http://schemas.openxmlformats.org/officeDocument/2006/relationships/image" Target="../media/image80.png"/><Relationship Id="rId23" Type="http://schemas.openxmlformats.org/officeDocument/2006/relationships/image" Target="../media/image90.wmf"/><Relationship Id="rId28" Type="http://schemas.openxmlformats.org/officeDocument/2006/relationships/audio" Target="../media/audio1.wav"/><Relationship Id="rId10" Type="http://schemas.openxmlformats.org/officeDocument/2006/relationships/image" Target="../media/image75.emf"/><Relationship Id="rId19" Type="http://schemas.openxmlformats.org/officeDocument/2006/relationships/image" Target="../media/image88.wmf"/><Relationship Id="rId31" Type="http://schemas.openxmlformats.org/officeDocument/2006/relationships/audio" Target="../media/audio4.wav"/><Relationship Id="rId4" Type="http://schemas.openxmlformats.org/officeDocument/2006/relationships/notesSlide" Target="../notesSlides/notesSlide7.xml"/><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oleObject" Target="../embeddings/oleObject53.bin"/><Relationship Id="rId27" Type="http://schemas.openxmlformats.org/officeDocument/2006/relationships/image" Target="../media/image92.wmf"/><Relationship Id="rId30"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8.emf"/><Relationship Id="rId18" Type="http://schemas.openxmlformats.org/officeDocument/2006/relationships/oleObject" Target="../embeddings/oleObject56.bin"/><Relationship Id="rId26" Type="http://schemas.openxmlformats.org/officeDocument/2006/relationships/audio" Target="../media/audio3.wav"/><Relationship Id="rId3" Type="http://schemas.openxmlformats.org/officeDocument/2006/relationships/slideLayout" Target="../slideLayouts/slideLayout33.xml"/><Relationship Id="rId21" Type="http://schemas.openxmlformats.org/officeDocument/2006/relationships/image" Target="../media/image94.wmf"/><Relationship Id="rId7" Type="http://schemas.openxmlformats.org/officeDocument/2006/relationships/audio" Target="../media/audio3.wav"/><Relationship Id="rId12" Type="http://schemas.openxmlformats.org/officeDocument/2006/relationships/image" Target="../media/image77.png"/><Relationship Id="rId17" Type="http://schemas.openxmlformats.org/officeDocument/2006/relationships/image" Target="../media/image81.png"/><Relationship Id="rId25" Type="http://schemas.openxmlformats.org/officeDocument/2006/relationships/audio" Target="../media/audio2.wav"/><Relationship Id="rId2" Type="http://schemas.openxmlformats.org/officeDocument/2006/relationships/audio" Target="../media/media2.mp3"/><Relationship Id="rId16" Type="http://schemas.openxmlformats.org/officeDocument/2006/relationships/image" Target="../media/image72.png"/><Relationship Id="rId20" Type="http://schemas.openxmlformats.org/officeDocument/2006/relationships/oleObject" Target="../embeddings/oleObject57.bin"/><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6.png"/><Relationship Id="rId24" Type="http://schemas.openxmlformats.org/officeDocument/2006/relationships/audio" Target="../media/audio1.wav"/><Relationship Id="rId5" Type="http://schemas.openxmlformats.org/officeDocument/2006/relationships/audio" Target="../media/audio1.wav"/><Relationship Id="rId15" Type="http://schemas.openxmlformats.org/officeDocument/2006/relationships/image" Target="../media/image80.png"/><Relationship Id="rId23" Type="http://schemas.openxmlformats.org/officeDocument/2006/relationships/image" Target="../media/image95.wmf"/><Relationship Id="rId10" Type="http://schemas.openxmlformats.org/officeDocument/2006/relationships/image" Target="../media/image75.emf"/><Relationship Id="rId19" Type="http://schemas.openxmlformats.org/officeDocument/2006/relationships/image" Target="../media/image93.wmf"/><Relationship Id="rId4" Type="http://schemas.openxmlformats.org/officeDocument/2006/relationships/notesSlide" Target="../notesSlides/notesSlide8.xml"/><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oleObject" Target="../embeddings/oleObject58.bin"/><Relationship Id="rId27"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59.bin"/><Relationship Id="rId7" Type="http://schemas.openxmlformats.org/officeDocument/2006/relationships/oleObject" Target="../embeddings/oleObject61.bin"/><Relationship Id="rId12" Type="http://schemas.openxmlformats.org/officeDocument/2006/relationships/image" Target="../media/image101.w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98.wmf"/><Relationship Id="rId11" Type="http://schemas.openxmlformats.org/officeDocument/2006/relationships/oleObject" Target="../embeddings/oleObject63.bin"/><Relationship Id="rId5" Type="http://schemas.openxmlformats.org/officeDocument/2006/relationships/oleObject" Target="../embeddings/oleObject60.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62.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8.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33.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0.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11.bin"/><Relationship Id="rId14" Type="http://schemas.openxmlformats.org/officeDocument/2006/relationships/image" Target="../media/image34.wmf"/></Relationships>
</file>

<file path=ppt/slides/_rels/slide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5.wmf"/><Relationship Id="rId7" Type="http://schemas.openxmlformats.org/officeDocument/2006/relationships/oleObject" Target="../embeddings/oleObject16.bin"/><Relationship Id="rId2"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38.wmf"/><Relationship Id="rId7" Type="http://schemas.openxmlformats.org/officeDocument/2006/relationships/image" Target="../media/image39.wmf"/><Relationship Id="rId2" Type="http://schemas.openxmlformats.org/officeDocument/2006/relationships/oleObject" Target="../embeddings/oleObject17.bin"/><Relationship Id="rId1" Type="http://schemas.openxmlformats.org/officeDocument/2006/relationships/slideLayout" Target="../slideLayouts/slideLayout2.xml"/><Relationship Id="rId6" Type="http://schemas.openxmlformats.org/officeDocument/2006/relationships/oleObject" Target="../embeddings/oleObject18.bin"/><Relationship Id="rId5" Type="http://schemas.openxmlformats.org/officeDocument/2006/relationships/image" Target="../media/image34.wmf"/><Relationship Id="rId4" Type="http://schemas.openxmlformats.org/officeDocument/2006/relationships/oleObject" Target="../embeddings/oleObject16.bin"/><Relationship Id="rId9" Type="http://schemas.openxmlformats.org/officeDocument/2006/relationships/image" Target="../media/image40.wmf"/></Relationships>
</file>

<file path=ppt/slides/_rels/slide9.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25.bin"/><Relationship Id="rId18" Type="http://schemas.openxmlformats.org/officeDocument/2006/relationships/image" Target="../media/image48.wmf"/><Relationship Id="rId26" Type="http://schemas.openxmlformats.org/officeDocument/2006/relationships/image" Target="../media/image52.wmf"/><Relationship Id="rId3" Type="http://schemas.openxmlformats.org/officeDocument/2006/relationships/oleObject" Target="../embeddings/oleObject20.bin"/><Relationship Id="rId21" Type="http://schemas.openxmlformats.org/officeDocument/2006/relationships/oleObject" Target="../embeddings/oleObject29.bin"/><Relationship Id="rId7" Type="http://schemas.openxmlformats.org/officeDocument/2006/relationships/oleObject" Target="../embeddings/oleObject22.bin"/><Relationship Id="rId12" Type="http://schemas.openxmlformats.org/officeDocument/2006/relationships/image" Target="../media/image45.wmf"/><Relationship Id="rId17" Type="http://schemas.openxmlformats.org/officeDocument/2006/relationships/oleObject" Target="../embeddings/oleObject27.bin"/><Relationship Id="rId25" Type="http://schemas.openxmlformats.org/officeDocument/2006/relationships/oleObject" Target="../embeddings/oleObject31.bin"/><Relationship Id="rId2" Type="http://schemas.openxmlformats.org/officeDocument/2006/relationships/image" Target="../media/image23.png"/><Relationship Id="rId16" Type="http://schemas.openxmlformats.org/officeDocument/2006/relationships/image" Target="../media/image47.wmf"/><Relationship Id="rId20" Type="http://schemas.openxmlformats.org/officeDocument/2006/relationships/image" Target="../media/image49.wmf"/><Relationship Id="rId1" Type="http://schemas.openxmlformats.org/officeDocument/2006/relationships/slideLayout" Target="../slideLayouts/slideLayout2.xml"/><Relationship Id="rId6" Type="http://schemas.openxmlformats.org/officeDocument/2006/relationships/image" Target="../media/image42.wmf"/><Relationship Id="rId11" Type="http://schemas.openxmlformats.org/officeDocument/2006/relationships/oleObject" Target="../embeddings/oleObject24.bin"/><Relationship Id="rId24" Type="http://schemas.openxmlformats.org/officeDocument/2006/relationships/image" Target="../media/image51.wmf"/><Relationship Id="rId5" Type="http://schemas.openxmlformats.org/officeDocument/2006/relationships/oleObject" Target="../embeddings/oleObject21.bin"/><Relationship Id="rId15" Type="http://schemas.openxmlformats.org/officeDocument/2006/relationships/oleObject" Target="../embeddings/oleObject26.bin"/><Relationship Id="rId23" Type="http://schemas.openxmlformats.org/officeDocument/2006/relationships/oleObject" Target="../embeddings/oleObject30.bin"/><Relationship Id="rId10" Type="http://schemas.openxmlformats.org/officeDocument/2006/relationships/image" Target="../media/image44.wmf"/><Relationship Id="rId19" Type="http://schemas.openxmlformats.org/officeDocument/2006/relationships/oleObject" Target="../embeddings/oleObject28.bin"/><Relationship Id="rId4" Type="http://schemas.openxmlformats.org/officeDocument/2006/relationships/image" Target="../media/image41.wmf"/><Relationship Id="rId9" Type="http://schemas.openxmlformats.org/officeDocument/2006/relationships/oleObject" Target="../embeddings/oleObject23.bin"/><Relationship Id="rId14" Type="http://schemas.openxmlformats.org/officeDocument/2006/relationships/image" Target="../media/image46.wmf"/><Relationship Id="rId22" Type="http://schemas.openxmlformats.org/officeDocument/2006/relationships/image" Target="../media/image50.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1514427"/>
            <a:ext cx="11952372" cy="2226532"/>
          </a:xfrm>
        </p:spPr>
        <p:txBody>
          <a:bodyPr>
            <a:noAutofit/>
          </a:bodyPr>
          <a:lstStyle/>
          <a:p>
            <a:r>
              <a:rPr lang="en-US" sz="5400" b="1" dirty="0">
                <a:solidFill>
                  <a:schemeClr val="accent2">
                    <a:lumMod val="75000"/>
                  </a:schemeClr>
                </a:solidFill>
                <a:latin typeface="Times New Roman" panose="02020603050405020304" pitchFamily="18" charset="0"/>
                <a:cs typeface="Times New Roman" panose="02020603050405020304" pitchFamily="18" charset="0"/>
              </a:rPr>
              <a:t>ĐẠI </a:t>
            </a:r>
            <a:r>
              <a:rPr lang="en-US" sz="5400" b="1">
                <a:solidFill>
                  <a:schemeClr val="accent2">
                    <a:lumMod val="75000"/>
                  </a:schemeClr>
                </a:solidFill>
                <a:latin typeface="Times New Roman" panose="02020603050405020304" pitchFamily="18" charset="0"/>
                <a:cs typeface="Times New Roman" panose="02020603050405020304" pitchFamily="18" charset="0"/>
              </a:rPr>
              <a:t>SỐ 9</a:t>
            </a:r>
            <a:endParaRPr lang="en-US" sz="5000" b="1" dirty="0">
              <a:solidFill>
                <a:schemeClr val="accent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 viên:……………………………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32367" y="34969"/>
            <a:ext cx="1428750" cy="1285875"/>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246860"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5BB9D658-CF2F-44DF-94AE-28B466E4997C}"/>
              </a:ext>
            </a:extLst>
          </p:cNvPr>
          <p:cNvSpPr txBox="1">
            <a:spLocks/>
          </p:cNvSpPr>
          <p:nvPr/>
        </p:nvSpPr>
        <p:spPr>
          <a:xfrm>
            <a:off x="2126175" y="39740"/>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3175" cmpd="sng">
                  <a:noFill/>
                </a:ln>
                <a:solidFill>
                  <a:prstClr val="black"/>
                </a:solidFill>
                <a:effectLst/>
                <a:uLnTx/>
                <a:uFillTx/>
                <a:latin typeface="Times New Roman" panose="02020603050405020304" pitchFamily="18" charset="0"/>
                <a:cs typeface="Times New Roman" panose="02020603050405020304" pitchFamily="18" charset="0"/>
              </a:rPr>
              <a:t>§ 2. PHƯƠNG TRÌNH BẬC NHẤT HAI ẨN HỆ PHƯƠNG TRÌNH BẬC NHẤT HAI ẨN</a:t>
            </a:r>
            <a:endParaRPr kumimoji="0" lang="en-US" sz="2400" b="1" i="0" u="none" strike="noStrike" kern="1200" cap="none" spc="0" normalizeH="0" baseline="0" noProof="0" dirty="0">
              <a:ln w="3175" cmpd="sng">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E4AD8F7-25D8-7EA6-FAFE-E7969A4A48CE}"/>
              </a:ext>
            </a:extLst>
          </p:cNvPr>
          <p:cNvSpPr txBox="1"/>
          <p:nvPr/>
        </p:nvSpPr>
        <p:spPr>
          <a:xfrm>
            <a:off x="1306866" y="1654945"/>
            <a:ext cx="3303676" cy="545727"/>
          </a:xfrm>
          <a:prstGeom prst="rect">
            <a:avLst/>
          </a:prstGeom>
          <a:solidFill>
            <a:schemeClr val="accent6">
              <a:lumMod val="60000"/>
              <a:lumOff val="40000"/>
            </a:schemeClr>
          </a:solid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 Chú</a:t>
            </a:r>
            <a:r>
              <a:rPr kumimoji="0" lang="en-US" sz="2800" b="1" i="0" u="none" strike="noStrike" kern="1200" cap="none" spc="0" normalizeH="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71090DC-FC14-DE0E-3ECA-821533381474}"/>
              </a:ext>
            </a:extLst>
          </p:cNvPr>
          <p:cNvSpPr txBox="1"/>
          <p:nvPr/>
        </p:nvSpPr>
        <p:spPr>
          <a:xfrm>
            <a:off x="1306866" y="1048960"/>
            <a:ext cx="9887656" cy="531940"/>
          </a:xfrm>
          <a:prstGeom prst="rect">
            <a:avLst/>
          </a:prstGeom>
          <a:noFill/>
        </p:spPr>
        <p:txBody>
          <a:bodyPr wrap="square">
            <a:spAutoFit/>
          </a:bodyPr>
          <a:lstStyle/>
          <a:p>
            <a:pPr marL="45720" marR="0" lvl="0" indent="0" algn="l" defTabSz="914400" rtl="0" eaLnBrk="1" fontAlgn="auto" latinLnBrk="0" hangingPunct="1">
              <a:lnSpc>
                <a:spcPct val="110000"/>
              </a:lnSpc>
              <a:spcBef>
                <a:spcPts val="60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a:solidFill>
                  <a:srgbClr val="0000FF"/>
                </a:solidFill>
                <a:latin typeface="Times New Roman" panose="02020603050405020304" pitchFamily="18" charset="0"/>
                <a:cs typeface="Times New Roman" panose="02020603050405020304" pitchFamily="18" charset="0"/>
              </a:rPr>
              <a:t>I</a:t>
            </a: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Phương trình bậc nhất hai ẩn.</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C652F15-2100-8728-331A-791BBD8A0973}"/>
              </a:ext>
            </a:extLst>
          </p:cNvPr>
          <p:cNvSpPr txBox="1"/>
          <p:nvPr/>
        </p:nvSpPr>
        <p:spPr>
          <a:xfrm>
            <a:off x="548293" y="2389108"/>
            <a:ext cx="10542264" cy="2677656"/>
          </a:xfrm>
          <a:prstGeom prst="rect">
            <a:avLst/>
          </a:prstGeom>
          <a:noFill/>
        </p:spPr>
        <p:txBody>
          <a:bodyPr wrap="square" rtlCol="0">
            <a:spAutoFit/>
          </a:bodyPr>
          <a:lstStyle/>
          <a:p>
            <a:pPr marL="342900" indent="-342900">
              <a:buFontTx/>
              <a:buChar char="-"/>
            </a:pPr>
            <a:r>
              <a:rPr lang="en-US" sz="2800">
                <a:latin typeface="Times New Roman" panose="02020603050405020304" pitchFamily="18" charset="0"/>
                <a:cs typeface="Times New Roman" panose="02020603050405020304" pitchFamily="18" charset="0"/>
              </a:rPr>
              <a:t>Trong mặt phẳng tọa độ Oxy, mỗi nghiệm của phương trình                            được biểu diễn bởi một điểm. Nghiệm             được biểu diễn bởi điểm có tọa độ </a:t>
            </a:r>
          </a:p>
          <a:p>
            <a:pPr marL="342900" indent="-342900">
              <a:buFontTx/>
              <a:buChar char="-"/>
            </a:pPr>
            <a:r>
              <a:rPr lang="en-US" sz="2800">
                <a:latin typeface="Times New Roman" panose="02020603050405020304" pitchFamily="18" charset="0"/>
                <a:cs typeface="Times New Roman" panose="02020603050405020304" pitchFamily="18" charset="0"/>
              </a:rPr>
              <a:t>Ta cũng áp dụng được quy tắc chuyển vế, quy tắc nhân đã biết ở phương trình bậc nhất một ẩn để biến đổi phương trình bậc nhất hai ẩn.</a:t>
            </a:r>
          </a:p>
        </p:txBody>
      </p:sp>
      <p:graphicFrame>
        <p:nvGraphicFramePr>
          <p:cNvPr id="20" name="Object 19">
            <a:extLst>
              <a:ext uri="{FF2B5EF4-FFF2-40B4-BE49-F238E27FC236}">
                <a16:creationId xmlns:a16="http://schemas.microsoft.com/office/drawing/2014/main" id="{EB5BCF07-0A78-081B-4490-3861BBDEA168}"/>
              </a:ext>
            </a:extLst>
          </p:cNvPr>
          <p:cNvGraphicFramePr>
            <a:graphicFrameLocks noChangeAspect="1"/>
          </p:cNvGraphicFramePr>
          <p:nvPr>
            <p:extLst>
              <p:ext uri="{D42A27DB-BD31-4B8C-83A1-F6EECF244321}">
                <p14:modId xmlns:p14="http://schemas.microsoft.com/office/powerpoint/2010/main" val="2985218827"/>
              </p:ext>
            </p:extLst>
          </p:nvPr>
        </p:nvGraphicFramePr>
        <p:xfrm>
          <a:off x="6510926" y="2831189"/>
          <a:ext cx="979533" cy="502325"/>
        </p:xfrm>
        <a:graphic>
          <a:graphicData uri="http://schemas.openxmlformats.org/presentationml/2006/ole">
            <mc:AlternateContent xmlns:mc="http://schemas.openxmlformats.org/markup-compatibility/2006">
              <mc:Choice xmlns:v="urn:schemas-microsoft-com:vml" Requires="v">
                <p:oleObj name="Equation" r:id="rId3" imgW="495000" imgH="253800" progId="Equation.DSMT4">
                  <p:embed/>
                </p:oleObj>
              </mc:Choice>
              <mc:Fallback>
                <p:oleObj name="Equation" r:id="rId3" imgW="495000" imgH="253800" progId="Equation.DSMT4">
                  <p:embed/>
                  <p:pic>
                    <p:nvPicPr>
                      <p:cNvPr id="20" name="Object 19">
                        <a:extLst>
                          <a:ext uri="{FF2B5EF4-FFF2-40B4-BE49-F238E27FC236}">
                            <a16:creationId xmlns:a16="http://schemas.microsoft.com/office/drawing/2014/main" id="{EB5BCF07-0A78-081B-4490-3861BBDEA168}"/>
                          </a:ext>
                        </a:extLst>
                      </p:cNvPr>
                      <p:cNvPicPr/>
                      <p:nvPr/>
                    </p:nvPicPr>
                    <p:blipFill>
                      <a:blip r:embed="rId4"/>
                      <a:stretch>
                        <a:fillRect/>
                      </a:stretch>
                    </p:blipFill>
                    <p:spPr>
                      <a:xfrm>
                        <a:off x="6510926" y="2831189"/>
                        <a:ext cx="979533" cy="5023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0772403-B9B6-4355-AD30-4F1A7719C193}"/>
              </a:ext>
            </a:extLst>
          </p:cNvPr>
          <p:cNvGraphicFramePr>
            <a:graphicFrameLocks noChangeAspect="1"/>
          </p:cNvGraphicFramePr>
          <p:nvPr>
            <p:extLst>
              <p:ext uri="{D42A27DB-BD31-4B8C-83A1-F6EECF244321}">
                <p14:modId xmlns:p14="http://schemas.microsoft.com/office/powerpoint/2010/main" val="848089205"/>
              </p:ext>
            </p:extLst>
          </p:nvPr>
        </p:nvGraphicFramePr>
        <p:xfrm>
          <a:off x="3162117" y="3259188"/>
          <a:ext cx="1089438" cy="558686"/>
        </p:xfrm>
        <a:graphic>
          <a:graphicData uri="http://schemas.openxmlformats.org/presentationml/2006/ole">
            <mc:AlternateContent xmlns:mc="http://schemas.openxmlformats.org/markup-compatibility/2006">
              <mc:Choice xmlns:v="urn:schemas-microsoft-com:vml" Requires="v">
                <p:oleObj name="Equation" r:id="rId5" imgW="495000" imgH="253800" progId="Equation.DSMT4">
                  <p:embed/>
                </p:oleObj>
              </mc:Choice>
              <mc:Fallback>
                <p:oleObj name="Equation" r:id="rId5" imgW="495000" imgH="253800" progId="Equation.DSMT4">
                  <p:embed/>
                  <p:pic>
                    <p:nvPicPr>
                      <p:cNvPr id="21" name="Object 20">
                        <a:extLst>
                          <a:ext uri="{FF2B5EF4-FFF2-40B4-BE49-F238E27FC236}">
                            <a16:creationId xmlns:a16="http://schemas.microsoft.com/office/drawing/2014/main" id="{D0772403-B9B6-4355-AD30-4F1A7719C193}"/>
                          </a:ext>
                        </a:extLst>
                      </p:cNvPr>
                      <p:cNvPicPr/>
                      <p:nvPr/>
                    </p:nvPicPr>
                    <p:blipFill>
                      <a:blip r:embed="rId6"/>
                      <a:stretch>
                        <a:fillRect/>
                      </a:stretch>
                    </p:blipFill>
                    <p:spPr>
                      <a:xfrm>
                        <a:off x="3162117" y="3259188"/>
                        <a:ext cx="1089438" cy="558686"/>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E125487D-B02B-4853-0DD0-8DAB51E37058}"/>
              </a:ext>
            </a:extLst>
          </p:cNvPr>
          <p:cNvGraphicFramePr>
            <a:graphicFrameLocks noChangeAspect="1"/>
          </p:cNvGraphicFramePr>
          <p:nvPr>
            <p:extLst>
              <p:ext uri="{D42A27DB-BD31-4B8C-83A1-F6EECF244321}">
                <p14:modId xmlns:p14="http://schemas.microsoft.com/office/powerpoint/2010/main" val="2939426347"/>
              </p:ext>
            </p:extLst>
          </p:nvPr>
        </p:nvGraphicFramePr>
        <p:xfrm>
          <a:off x="9520433" y="2425280"/>
          <a:ext cx="1785208" cy="519334"/>
        </p:xfrm>
        <a:graphic>
          <a:graphicData uri="http://schemas.openxmlformats.org/presentationml/2006/ole">
            <mc:AlternateContent xmlns:mc="http://schemas.openxmlformats.org/markup-compatibility/2006">
              <mc:Choice xmlns:v="urn:schemas-microsoft-com:vml" Requires="v">
                <p:oleObj name="Equation" r:id="rId7" imgW="698400" imgH="203040" progId="Equation.DSMT4">
                  <p:embed/>
                </p:oleObj>
              </mc:Choice>
              <mc:Fallback>
                <p:oleObj name="Equation" r:id="rId7" imgW="698400" imgH="203040" progId="Equation.DSMT4">
                  <p:embed/>
                  <p:pic>
                    <p:nvPicPr>
                      <p:cNvPr id="22" name="Object 21">
                        <a:extLst>
                          <a:ext uri="{FF2B5EF4-FFF2-40B4-BE49-F238E27FC236}">
                            <a16:creationId xmlns:a16="http://schemas.microsoft.com/office/drawing/2014/main" id="{E125487D-B02B-4853-0DD0-8DAB51E37058}"/>
                          </a:ext>
                        </a:extLst>
                      </p:cNvPr>
                      <p:cNvPicPr/>
                      <p:nvPr/>
                    </p:nvPicPr>
                    <p:blipFill>
                      <a:blip r:embed="rId8"/>
                      <a:stretch>
                        <a:fillRect/>
                      </a:stretch>
                    </p:blipFill>
                    <p:spPr>
                      <a:xfrm>
                        <a:off x="9520433" y="2425280"/>
                        <a:ext cx="1785208" cy="519334"/>
                      </a:xfrm>
                      <a:prstGeom prst="rect">
                        <a:avLst/>
                      </a:prstGeom>
                    </p:spPr>
                  </p:pic>
                </p:oleObj>
              </mc:Fallback>
            </mc:AlternateContent>
          </a:graphicData>
        </a:graphic>
      </p:graphicFrame>
    </p:spTree>
    <p:extLst>
      <p:ext uri="{BB962C8B-B14F-4D97-AF65-F5344CB8AC3E}">
        <p14:creationId xmlns:p14="http://schemas.microsoft.com/office/powerpoint/2010/main" val="2815701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132367" y="34970"/>
            <a:ext cx="1108142" cy="9973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854179" y="50918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10000"/>
              </a:lnSpc>
              <a:spcBef>
                <a:spcPts val="600"/>
              </a:spcBef>
              <a:spcAft>
                <a:spcPts val="600"/>
              </a:spcAft>
              <a:buFont typeface="Arial" panose="020B0604020202020204" pitchFamily="34" charset="0"/>
              <a:buNone/>
            </a:pPr>
            <a:endParaRPr lang="en-US" sz="2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71090DC-FC14-DE0E-3ECA-821533381474}"/>
              </a:ext>
            </a:extLst>
          </p:cNvPr>
          <p:cNvSpPr txBox="1"/>
          <p:nvPr/>
        </p:nvSpPr>
        <p:spPr>
          <a:xfrm>
            <a:off x="237008" y="1531472"/>
            <a:ext cx="2558143" cy="531940"/>
          </a:xfrm>
          <a:prstGeom prst="rect">
            <a:avLst/>
          </a:prstGeom>
          <a:noFill/>
        </p:spPr>
        <p:txBody>
          <a:bodyPr wrap="square">
            <a:spAutoFit/>
          </a:bodyPr>
          <a:lstStyle/>
          <a:p>
            <a:pPr marL="45720" indent="0">
              <a:lnSpc>
                <a:spcPct val="110000"/>
              </a:lnSpc>
              <a:spcBef>
                <a:spcPts val="600"/>
              </a:spcBef>
              <a:spcAft>
                <a:spcPts val="600"/>
              </a:spcAft>
              <a:buNone/>
            </a:pPr>
            <a:r>
              <a:rPr lang="en-US" sz="2600" b="1">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e</a:t>
            </a:r>
            <a:r>
              <a:rPr lang="en-US" sz="2800" b="1">
                <a:solidFill>
                  <a:srgbClr val="0000FF"/>
                </a:solidFill>
                <a:latin typeface="Times New Roman" panose="02020603050405020304" pitchFamily="18" charset="0"/>
                <a:cs typeface="Times New Roman" panose="02020603050405020304" pitchFamily="18" charset="0"/>
              </a:rPr>
              <a:t>. Ví dụ 3.</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8217D40-8AE7-C50E-B83B-D30EC4535463}"/>
              </a:ext>
            </a:extLst>
          </p:cNvPr>
          <p:cNvSpPr txBox="1"/>
          <p:nvPr/>
        </p:nvSpPr>
        <p:spPr>
          <a:xfrm>
            <a:off x="210750" y="2464243"/>
            <a:ext cx="11313313" cy="2961580"/>
          </a:xfrm>
          <a:prstGeom prst="rect">
            <a:avLst/>
          </a:prstGeom>
          <a:noFill/>
        </p:spPr>
        <p:txBody>
          <a:bodyPr wrap="square">
            <a:spAutoFit/>
          </a:bodyPr>
          <a:lstStyle/>
          <a:p>
            <a:pPr algn="just">
              <a:lnSpc>
                <a:spcPct val="135000"/>
              </a:lnSpc>
              <a:spcBef>
                <a:spcPts val="600"/>
              </a:spcBef>
              <a:spcAft>
                <a:spcPts val="600"/>
              </a:spcAft>
            </a:pPr>
            <a:r>
              <a:rPr lang="en-US" sz="2800" kern="100">
                <a:latin typeface="Times New Roman" panose="02020603050405020304" pitchFamily="18" charset="0"/>
                <a:ea typeface="Times New Roman" panose="02020603050405020304" pitchFamily="18" charset="0"/>
                <a:cs typeface="Times New Roman" panose="02020603050405020304" pitchFamily="18" charset="0"/>
              </a:rPr>
              <a:t>Cô Hạnh có hai khoản đầu tư với lãi suất là 82% và 10% mỗi năm. Cô Hạnh thu được tiền lãi từ hai khoản đầu tư đó là 160 triệu đồng mỗi năm. Viết phương trình bậc nhất hai ẩn cho hai khoản đầu tư của cô Hạnh và chỉ ra ba nghiệm của phương trình đó.</a:t>
            </a:r>
            <a:endParaRPr lang="en-US" sz="2800" kern="100">
              <a:latin typeface="Times New Roman" panose="02020603050405020304" pitchFamily="18" charset="0"/>
              <a:ea typeface="Aptos" panose="020B0004020202020204" pitchFamily="34" charset="0"/>
              <a:cs typeface="Times New Roman" panose="02020603050405020304" pitchFamily="18" charset="0"/>
            </a:endParaRPr>
          </a:p>
          <a:p>
            <a:pPr>
              <a:lnSpc>
                <a:spcPct val="115000"/>
              </a:lnSpc>
              <a:spcBef>
                <a:spcPts val="600"/>
              </a:spcBef>
              <a:spcAft>
                <a:spcPts val="600"/>
              </a:spcAft>
            </a:pPr>
            <a:endParaRPr lang="en-US"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Title 1">
            <a:extLst>
              <a:ext uri="{FF2B5EF4-FFF2-40B4-BE49-F238E27FC236}">
                <a16:creationId xmlns:a16="http://schemas.microsoft.com/office/drawing/2014/main" id="{1B5F1DD5-F45D-DDDC-D5DB-C048887C5AA4}"/>
              </a:ext>
            </a:extLst>
          </p:cNvPr>
          <p:cNvSpPr txBox="1">
            <a:spLocks/>
          </p:cNvSpPr>
          <p:nvPr/>
        </p:nvSpPr>
        <p:spPr>
          <a:xfrm>
            <a:off x="1649205" y="456063"/>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 2. PHƯƠNG TRÌNH BẬC NHẤT HAI ẨN HỆ PHƯƠNG TRÌNH BẬC NHẤT HAI ẨN</a:t>
            </a:r>
            <a:endParaRPr lang="en-US" sz="2400" b="1" dirty="0">
              <a:latin typeface="Times New Roman" panose="02020603050405020304" pitchFamily="18" charset="0"/>
              <a:cs typeface="Times New Roman" panose="02020603050405020304" pitchFamily="18" charset="0"/>
            </a:endParaRPr>
          </a:p>
        </p:txBody>
      </p:sp>
      <p:sp>
        <p:nvSpPr>
          <p:cNvPr id="14" name="Rectangle 2">
            <a:extLst>
              <a:ext uri="{FF2B5EF4-FFF2-40B4-BE49-F238E27FC236}">
                <a16:creationId xmlns:a16="http://schemas.microsoft.com/office/drawing/2014/main" id="{625E8175-4BF5-FCF2-4BD0-DD5ABB52EA8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57836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132367" y="34970"/>
            <a:ext cx="1108142" cy="9973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854179" y="50918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Arial" panose="020B0604020202020204" pitchFamily="34" charset="0"/>
                <a:cs typeface="Arial" panose="020B0604020202020204" pitchFamily="34" charset="0"/>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10000"/>
              </a:lnSpc>
              <a:spcBef>
                <a:spcPts val="600"/>
              </a:spcBef>
              <a:spcAft>
                <a:spcPts val="600"/>
              </a:spcAft>
              <a:buFont typeface="Arial" panose="020B0604020202020204" pitchFamily="34" charset="0"/>
              <a:buNone/>
            </a:pPr>
            <a:endParaRPr lang="en-US" sz="2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381709-BAB7-613C-7BD4-4C87B7D4E62F}"/>
              </a:ext>
            </a:extLst>
          </p:cNvPr>
          <p:cNvSpPr txBox="1"/>
          <p:nvPr/>
        </p:nvSpPr>
        <p:spPr>
          <a:xfrm>
            <a:off x="468086" y="1120940"/>
            <a:ext cx="11042686" cy="6552756"/>
          </a:xfrm>
          <a:prstGeom prst="rect">
            <a:avLst/>
          </a:prstGeom>
          <a:noFill/>
        </p:spPr>
        <p:txBody>
          <a:bodyPr wrap="square">
            <a:spAutoFit/>
          </a:bodyPr>
          <a:lstStyle/>
          <a:p>
            <a:pPr>
              <a:lnSpc>
                <a:spcPct val="150000"/>
              </a:lnSpc>
            </a:pPr>
            <a:r>
              <a:rPr lang="vi-VN" sz="2800" kern="100">
                <a:latin typeface="Times New Roman" panose="02020603050405020304" pitchFamily="18" charset="0"/>
              </a:rPr>
              <a:t>Gọi </a:t>
            </a:r>
            <a:r>
              <a:rPr lang="en-US" sz="2800" kern="100">
                <a:latin typeface="Times New Roman" panose="02020603050405020304" pitchFamily="18" charset="0"/>
              </a:rPr>
              <a:t>   </a:t>
            </a:r>
            <a:r>
              <a:rPr lang="vi-VN" sz="2800" kern="100">
                <a:latin typeface="Times New Roman" panose="02020603050405020304" pitchFamily="18" charset="0"/>
              </a:rPr>
              <a:t>(triệu đồng) là khoản đầu tư với lãi suất là</a:t>
            </a:r>
            <a:r>
              <a:rPr lang="en-US" sz="2800" kern="100">
                <a:latin typeface="Times New Roman" panose="02020603050405020304" pitchFamily="18" charset="0"/>
              </a:rPr>
              <a:t>         </a:t>
            </a:r>
            <a:r>
              <a:rPr lang="vi-VN" sz="2800" kern="100">
                <a:latin typeface="Times New Roman" panose="02020603050405020304" pitchFamily="18" charset="0"/>
              </a:rPr>
              <a:t>mỗi</a:t>
            </a:r>
            <a:r>
              <a:rPr lang="en-US" sz="2800" kern="100">
                <a:latin typeface="Times New Roman" panose="02020603050405020304" pitchFamily="18" charset="0"/>
              </a:rPr>
              <a:t> </a:t>
            </a:r>
            <a:r>
              <a:rPr lang="vi-VN" sz="2800" kern="100">
                <a:latin typeface="Times New Roman" panose="02020603050405020304" pitchFamily="18" charset="0"/>
              </a:rPr>
              <a:t>năm (</a:t>
            </a:r>
            <a:r>
              <a:rPr lang="en-US" sz="2800" kern="100">
                <a:latin typeface="Times New Roman" panose="02020603050405020304" pitchFamily="18" charset="0"/>
              </a:rPr>
              <a:t>            </a:t>
            </a:r>
            <a:r>
              <a:rPr lang="vi-VN" sz="2800" kern="100">
                <a:latin typeface="Times New Roman" panose="02020603050405020304" pitchFamily="18" charset="0"/>
              </a:rPr>
              <a:t>)</a:t>
            </a:r>
          </a:p>
          <a:p>
            <a:pPr algn="just">
              <a:lnSpc>
                <a:spcPct val="150000"/>
              </a:lnSpc>
            </a:pPr>
            <a:r>
              <a:rPr lang="vi-VN" sz="2800" kern="100">
                <a:latin typeface="Times New Roman" panose="02020603050405020304" pitchFamily="18" charset="0"/>
              </a:rPr>
              <a:t>Tiền lãi thu được mỗi năm từ khoản đầu tư này là :  </a:t>
            </a:r>
            <a:r>
              <a:rPr lang="en-US" sz="2800" kern="100">
                <a:latin typeface="Times New Roman" panose="02020603050405020304" pitchFamily="18" charset="0"/>
              </a:rPr>
              <a:t>                  </a:t>
            </a:r>
            <a:r>
              <a:rPr lang="vi-VN" sz="2800" kern="100">
                <a:latin typeface="Times New Roman" panose="02020603050405020304" pitchFamily="18" charset="0"/>
              </a:rPr>
              <a:t>(triệu đồng)</a:t>
            </a:r>
            <a:endParaRPr lang="en-US" sz="2800" kern="100">
              <a:latin typeface="Times New Roman" panose="02020603050405020304" pitchFamily="18" charset="0"/>
            </a:endParaRPr>
          </a:p>
          <a:p>
            <a:pPr>
              <a:lnSpc>
                <a:spcPct val="150000"/>
              </a:lnSpc>
            </a:pPr>
            <a:r>
              <a:rPr lang="vi-VN" sz="2800" kern="100">
                <a:latin typeface="Times New Roman" panose="02020603050405020304" pitchFamily="18" charset="0"/>
              </a:rPr>
              <a:t>Gọi  </a:t>
            </a:r>
            <a:r>
              <a:rPr lang="en-US" sz="2800" kern="100">
                <a:latin typeface="Times New Roman" panose="02020603050405020304" pitchFamily="18" charset="0"/>
              </a:rPr>
              <a:t>    </a:t>
            </a:r>
            <a:r>
              <a:rPr lang="vi-VN" sz="2800" kern="100">
                <a:latin typeface="Times New Roman" panose="02020603050405020304" pitchFamily="18" charset="0"/>
              </a:rPr>
              <a:t>(triệu đồng) là khoản đầu tư với lãi suất </a:t>
            </a:r>
            <a:r>
              <a:rPr lang="en-US" sz="2800" kern="100">
                <a:latin typeface="Times New Roman" panose="02020603050405020304" pitchFamily="18" charset="0"/>
              </a:rPr>
              <a:t>        </a:t>
            </a:r>
            <a:r>
              <a:rPr lang="vi-VN" sz="2800" kern="100">
                <a:latin typeface="Times New Roman" panose="02020603050405020304" pitchFamily="18" charset="0"/>
              </a:rPr>
              <a:t>là mỗi năm </a:t>
            </a:r>
            <a:r>
              <a:rPr lang="en-US" sz="2800" kern="100">
                <a:latin typeface="Times New Roman" panose="02020603050405020304" pitchFamily="18" charset="0"/>
              </a:rPr>
              <a:t>(y &gt; 0)</a:t>
            </a:r>
            <a:endParaRPr lang="vi-VN" sz="2800" kern="100">
              <a:latin typeface="Times New Roman" panose="02020603050405020304" pitchFamily="18" charset="0"/>
            </a:endParaRPr>
          </a:p>
          <a:p>
            <a:pPr algn="just">
              <a:lnSpc>
                <a:spcPct val="150000"/>
              </a:lnSpc>
            </a:pPr>
            <a:r>
              <a:rPr lang="vi-VN" sz="2800" kern="100">
                <a:latin typeface="Times New Roman" panose="02020603050405020304" pitchFamily="18" charset="0"/>
              </a:rPr>
              <a:t>Tiền lãi thu được mỗi năm từ khoản đầu tư này là :  </a:t>
            </a:r>
            <a:r>
              <a:rPr lang="en-US" sz="2800" kern="100">
                <a:latin typeface="Times New Roman" panose="02020603050405020304" pitchFamily="18" charset="0"/>
              </a:rPr>
              <a:t>                   </a:t>
            </a:r>
            <a:r>
              <a:rPr lang="vi-VN" sz="2800" kern="100">
                <a:latin typeface="Times New Roman" panose="02020603050405020304" pitchFamily="18" charset="0"/>
              </a:rPr>
              <a:t>(triệu đồng)</a:t>
            </a:r>
            <a:endParaRPr lang="en-US" sz="2800" kern="100">
              <a:latin typeface="Times New Roman" panose="02020603050405020304" pitchFamily="18" charset="0"/>
            </a:endParaRPr>
          </a:p>
          <a:p>
            <a:pPr algn="just">
              <a:lnSpc>
                <a:spcPct val="150000"/>
              </a:lnSpc>
            </a:pPr>
            <a:r>
              <a:rPr lang="vi-VN" sz="2800" kern="100">
                <a:latin typeface="Times New Roman" panose="02020603050405020304" pitchFamily="18" charset="0"/>
              </a:rPr>
              <a:t>Ta có phương trình bậc nhất hai ẩn  cho hai khoản đầu tư của cô Hạnh là :  </a:t>
            </a:r>
            <a:endParaRPr lang="en-US" sz="2800" kern="100">
              <a:latin typeface="Times New Roman" panose="02020603050405020304" pitchFamily="18" charset="0"/>
            </a:endParaRPr>
          </a:p>
          <a:p>
            <a:pPr algn="just">
              <a:lnSpc>
                <a:spcPct val="150000"/>
              </a:lnSpc>
            </a:pPr>
            <a:r>
              <a:rPr lang="en-US" sz="2800" kern="100">
                <a:latin typeface="Times New Roman" panose="02020603050405020304" pitchFamily="18" charset="0"/>
              </a:rPr>
              <a:t>                            </a:t>
            </a:r>
            <a:r>
              <a:rPr lang="vi-VN" sz="2800" kern="100">
                <a:latin typeface="Times New Roman" panose="02020603050405020304" pitchFamily="18" charset="0"/>
              </a:rPr>
              <a:t>hay </a:t>
            </a:r>
            <a:r>
              <a:rPr lang="en-US" sz="2800" kern="100">
                <a:latin typeface="Times New Roman" panose="02020603050405020304" pitchFamily="18" charset="0"/>
              </a:rPr>
              <a:t> </a:t>
            </a:r>
            <a:endParaRPr lang="vi-VN" sz="2800" kern="100">
              <a:latin typeface="Times New Roman" panose="02020603050405020304" pitchFamily="18" charset="0"/>
            </a:endParaRPr>
          </a:p>
          <a:p>
            <a:pPr algn="just">
              <a:lnSpc>
                <a:spcPct val="150000"/>
              </a:lnSpc>
            </a:pPr>
            <a:r>
              <a:rPr lang="vi-VN" sz="2800" kern="100">
                <a:latin typeface="Times New Roman" panose="02020603050405020304" pitchFamily="18" charset="0"/>
              </a:rPr>
              <a:t>Ba nghiệm của phương trình trên là : </a:t>
            </a:r>
            <a:endParaRPr lang="en-US" sz="2800" kern="100">
              <a:latin typeface="Times New Roman" panose="02020603050405020304" pitchFamily="18" charset="0"/>
            </a:endParaRPr>
          </a:p>
          <a:p>
            <a:pPr algn="just">
              <a:lnSpc>
                <a:spcPct val="150000"/>
              </a:lnSpc>
            </a:pPr>
            <a:endParaRPr lang="vi-VN" sz="2800" kern="100">
              <a:latin typeface="Times New Roman" panose="02020603050405020304" pitchFamily="18" charset="0"/>
            </a:endParaRPr>
          </a:p>
          <a:p>
            <a:pPr algn="just">
              <a:lnSpc>
                <a:spcPct val="150000"/>
              </a:lnSpc>
            </a:pPr>
            <a:endParaRPr lang="vi-VN" sz="2800" kern="100">
              <a:latin typeface="Times New Roman" panose="02020603050405020304" pitchFamily="18" charset="0"/>
            </a:endParaRPr>
          </a:p>
          <a:p>
            <a:pPr>
              <a:lnSpc>
                <a:spcPct val="150000"/>
              </a:lnSpc>
              <a:spcBef>
                <a:spcPts val="600"/>
              </a:spcBef>
              <a:spcAft>
                <a:spcPts val="600"/>
              </a:spcAft>
            </a:pPr>
            <a:endPar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BDB9746-2B89-9378-5365-CF9A1BF8C55E}"/>
              </a:ext>
            </a:extLst>
          </p:cNvPr>
          <p:cNvSpPr txBox="1"/>
          <p:nvPr/>
        </p:nvSpPr>
        <p:spPr>
          <a:xfrm>
            <a:off x="7092753" y="797822"/>
            <a:ext cx="1108142" cy="513346"/>
          </a:xfrm>
          <a:prstGeom prst="rect">
            <a:avLst/>
          </a:prstGeom>
          <a:noFill/>
        </p:spPr>
        <p:txBody>
          <a:bodyPr wrap="square">
            <a:spAutoFit/>
          </a:bodyPr>
          <a:lstStyle/>
          <a:p>
            <a:pPr>
              <a:lnSpc>
                <a:spcPct val="115000"/>
              </a:lnSpc>
              <a:spcBef>
                <a:spcPts val="600"/>
              </a:spcBef>
              <a:spcAft>
                <a:spcPts val="600"/>
              </a:spcAft>
            </a:pPr>
            <a:r>
              <a:rPr lang="en-US" sz="2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1B5F1DD5-F45D-DDDC-D5DB-C048887C5AA4}"/>
              </a:ext>
            </a:extLst>
          </p:cNvPr>
          <p:cNvSpPr txBox="1">
            <a:spLocks/>
          </p:cNvSpPr>
          <p:nvPr/>
        </p:nvSpPr>
        <p:spPr>
          <a:xfrm>
            <a:off x="1541332" y="50876"/>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 2. PHƯƠNG TRÌNH BẬC NHẤT HAI ẨN HỆ PHƯƠNG TRÌNH BẬC NHẤT HAI ẨN</a:t>
            </a:r>
            <a:endParaRPr lang="en-US" sz="2400" b="1" dirty="0">
              <a:latin typeface="Times New Roman" panose="02020603050405020304" pitchFamily="18" charset="0"/>
              <a:cs typeface="Times New Roman" panose="02020603050405020304" pitchFamily="18" charset="0"/>
            </a:endParaRPr>
          </a:p>
        </p:txBody>
      </p:sp>
      <p:graphicFrame>
        <p:nvGraphicFramePr>
          <p:cNvPr id="67" name="Object 66">
            <a:extLst>
              <a:ext uri="{FF2B5EF4-FFF2-40B4-BE49-F238E27FC236}">
                <a16:creationId xmlns:a16="http://schemas.microsoft.com/office/drawing/2014/main" id="{81410228-644E-D0D2-4D57-7420F6CB85F5}"/>
              </a:ext>
            </a:extLst>
          </p:cNvPr>
          <p:cNvGraphicFramePr>
            <a:graphicFrameLocks noChangeAspect="1"/>
          </p:cNvGraphicFramePr>
          <p:nvPr>
            <p:extLst>
              <p:ext uri="{D42A27DB-BD31-4B8C-83A1-F6EECF244321}">
                <p14:modId xmlns:p14="http://schemas.microsoft.com/office/powerpoint/2010/main" val="476536584"/>
              </p:ext>
            </p:extLst>
          </p:nvPr>
        </p:nvGraphicFramePr>
        <p:xfrm>
          <a:off x="1082891" y="1378217"/>
          <a:ext cx="357429" cy="393172"/>
        </p:xfrm>
        <a:graphic>
          <a:graphicData uri="http://schemas.openxmlformats.org/presentationml/2006/ole">
            <mc:AlternateContent xmlns:mc="http://schemas.openxmlformats.org/markup-compatibility/2006">
              <mc:Choice xmlns:v="urn:schemas-microsoft-com:vml" Requires="v">
                <p:oleObj name="Equation" r:id="rId4" imgW="126720" imgH="139680" progId="Equation.DSMT4">
                  <p:embed/>
                </p:oleObj>
              </mc:Choice>
              <mc:Fallback>
                <p:oleObj name="Equation" r:id="rId4" imgW="126720" imgH="139680" progId="Equation.DSMT4">
                  <p:embed/>
                  <p:pic>
                    <p:nvPicPr>
                      <p:cNvPr id="67" name="Object 66">
                        <a:extLst>
                          <a:ext uri="{FF2B5EF4-FFF2-40B4-BE49-F238E27FC236}">
                            <a16:creationId xmlns:a16="http://schemas.microsoft.com/office/drawing/2014/main" id="{81410228-644E-D0D2-4D57-7420F6CB85F5}"/>
                          </a:ext>
                        </a:extLst>
                      </p:cNvPr>
                      <p:cNvPicPr/>
                      <p:nvPr/>
                    </p:nvPicPr>
                    <p:blipFill>
                      <a:blip r:embed="rId5"/>
                      <a:stretch>
                        <a:fillRect/>
                      </a:stretch>
                    </p:blipFill>
                    <p:spPr>
                      <a:xfrm>
                        <a:off x="1082891" y="1378217"/>
                        <a:ext cx="357429" cy="393172"/>
                      </a:xfrm>
                      <a:prstGeom prst="rect">
                        <a:avLst/>
                      </a:prstGeom>
                    </p:spPr>
                  </p:pic>
                </p:oleObj>
              </mc:Fallback>
            </mc:AlternateContent>
          </a:graphicData>
        </a:graphic>
      </p:graphicFrame>
      <p:graphicFrame>
        <p:nvGraphicFramePr>
          <p:cNvPr id="68" name="Object 67">
            <a:extLst>
              <a:ext uri="{FF2B5EF4-FFF2-40B4-BE49-F238E27FC236}">
                <a16:creationId xmlns:a16="http://schemas.microsoft.com/office/drawing/2014/main" id="{96646D2E-CB6B-A747-A016-CE30DF18D4E1}"/>
              </a:ext>
            </a:extLst>
          </p:cNvPr>
          <p:cNvGraphicFramePr>
            <a:graphicFrameLocks noChangeAspect="1"/>
          </p:cNvGraphicFramePr>
          <p:nvPr>
            <p:extLst>
              <p:ext uri="{D42A27DB-BD31-4B8C-83A1-F6EECF244321}">
                <p14:modId xmlns:p14="http://schemas.microsoft.com/office/powerpoint/2010/main" val="1316744850"/>
              </p:ext>
            </p:extLst>
          </p:nvPr>
        </p:nvGraphicFramePr>
        <p:xfrm>
          <a:off x="7525138" y="1281309"/>
          <a:ext cx="675757" cy="497927"/>
        </p:xfrm>
        <a:graphic>
          <a:graphicData uri="http://schemas.openxmlformats.org/presentationml/2006/ole">
            <mc:AlternateContent xmlns:mc="http://schemas.openxmlformats.org/markup-compatibility/2006">
              <mc:Choice xmlns:v="urn:schemas-microsoft-com:vml" Requires="v">
                <p:oleObj name="Equation" r:id="rId6" imgW="241200" imgH="177480" progId="Equation.DSMT4">
                  <p:embed/>
                </p:oleObj>
              </mc:Choice>
              <mc:Fallback>
                <p:oleObj name="Equation" r:id="rId6" imgW="241200" imgH="177480" progId="Equation.DSMT4">
                  <p:embed/>
                  <p:pic>
                    <p:nvPicPr>
                      <p:cNvPr id="68" name="Object 67">
                        <a:extLst>
                          <a:ext uri="{FF2B5EF4-FFF2-40B4-BE49-F238E27FC236}">
                            <a16:creationId xmlns:a16="http://schemas.microsoft.com/office/drawing/2014/main" id="{96646D2E-CB6B-A747-A016-CE30DF18D4E1}"/>
                          </a:ext>
                        </a:extLst>
                      </p:cNvPr>
                      <p:cNvPicPr/>
                      <p:nvPr/>
                    </p:nvPicPr>
                    <p:blipFill>
                      <a:blip r:embed="rId7"/>
                      <a:stretch>
                        <a:fillRect/>
                      </a:stretch>
                    </p:blipFill>
                    <p:spPr>
                      <a:xfrm>
                        <a:off x="7525138" y="1281309"/>
                        <a:ext cx="675757" cy="497927"/>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011C7C4F-1E55-1E99-C291-4F42CE56BE75}"/>
              </a:ext>
            </a:extLst>
          </p:cNvPr>
          <p:cNvGraphicFramePr>
            <a:graphicFrameLocks noChangeAspect="1"/>
          </p:cNvGraphicFramePr>
          <p:nvPr>
            <p:extLst>
              <p:ext uri="{D42A27DB-BD31-4B8C-83A1-F6EECF244321}">
                <p14:modId xmlns:p14="http://schemas.microsoft.com/office/powerpoint/2010/main" val="205464973"/>
              </p:ext>
            </p:extLst>
          </p:nvPr>
        </p:nvGraphicFramePr>
        <p:xfrm>
          <a:off x="9745077" y="1325239"/>
          <a:ext cx="841591" cy="420796"/>
        </p:xfrm>
        <a:graphic>
          <a:graphicData uri="http://schemas.openxmlformats.org/presentationml/2006/ole">
            <mc:AlternateContent xmlns:mc="http://schemas.openxmlformats.org/markup-compatibility/2006">
              <mc:Choice xmlns:v="urn:schemas-microsoft-com:vml" Requires="v">
                <p:oleObj name="Equation" r:id="rId8" imgW="355320" imgH="177480" progId="Equation.DSMT4">
                  <p:embed/>
                </p:oleObj>
              </mc:Choice>
              <mc:Fallback>
                <p:oleObj name="Equation" r:id="rId8" imgW="355320" imgH="177480" progId="Equation.DSMT4">
                  <p:embed/>
                  <p:pic>
                    <p:nvPicPr>
                      <p:cNvPr id="69" name="Object 68">
                        <a:extLst>
                          <a:ext uri="{FF2B5EF4-FFF2-40B4-BE49-F238E27FC236}">
                            <a16:creationId xmlns:a16="http://schemas.microsoft.com/office/drawing/2014/main" id="{011C7C4F-1E55-1E99-C291-4F42CE56BE75}"/>
                          </a:ext>
                        </a:extLst>
                      </p:cNvPr>
                      <p:cNvPicPr/>
                      <p:nvPr/>
                    </p:nvPicPr>
                    <p:blipFill>
                      <a:blip r:embed="rId9"/>
                      <a:stretch>
                        <a:fillRect/>
                      </a:stretch>
                    </p:blipFill>
                    <p:spPr>
                      <a:xfrm>
                        <a:off x="9745077" y="1325239"/>
                        <a:ext cx="841591" cy="420796"/>
                      </a:xfrm>
                      <a:prstGeom prst="rect">
                        <a:avLst/>
                      </a:prstGeom>
                    </p:spPr>
                  </p:pic>
                </p:oleObj>
              </mc:Fallback>
            </mc:AlternateContent>
          </a:graphicData>
        </a:graphic>
      </p:graphicFrame>
      <p:graphicFrame>
        <p:nvGraphicFramePr>
          <p:cNvPr id="70" name="Object 69">
            <a:extLst>
              <a:ext uri="{FF2B5EF4-FFF2-40B4-BE49-F238E27FC236}">
                <a16:creationId xmlns:a16="http://schemas.microsoft.com/office/drawing/2014/main" id="{E6A510D3-DCAA-6455-F4AE-A89C0B6DAE68}"/>
              </a:ext>
            </a:extLst>
          </p:cNvPr>
          <p:cNvGraphicFramePr>
            <a:graphicFrameLocks noChangeAspect="1"/>
          </p:cNvGraphicFramePr>
          <p:nvPr>
            <p:extLst>
              <p:ext uri="{D42A27DB-BD31-4B8C-83A1-F6EECF244321}">
                <p14:modId xmlns:p14="http://schemas.microsoft.com/office/powerpoint/2010/main" val="4292694089"/>
              </p:ext>
            </p:extLst>
          </p:nvPr>
        </p:nvGraphicFramePr>
        <p:xfrm>
          <a:off x="7848858" y="1746035"/>
          <a:ext cx="1628179" cy="934696"/>
        </p:xfrm>
        <a:graphic>
          <a:graphicData uri="http://schemas.openxmlformats.org/presentationml/2006/ole">
            <mc:AlternateContent xmlns:mc="http://schemas.openxmlformats.org/markup-compatibility/2006">
              <mc:Choice xmlns:v="urn:schemas-microsoft-com:vml" Requires="v">
                <p:oleObj name="Equation" r:id="rId10" imgW="685800" imgH="393480" progId="Equation.DSMT4">
                  <p:embed/>
                </p:oleObj>
              </mc:Choice>
              <mc:Fallback>
                <p:oleObj name="Equation" r:id="rId10" imgW="685800" imgH="393480" progId="Equation.DSMT4">
                  <p:embed/>
                  <p:pic>
                    <p:nvPicPr>
                      <p:cNvPr id="70" name="Object 69">
                        <a:extLst>
                          <a:ext uri="{FF2B5EF4-FFF2-40B4-BE49-F238E27FC236}">
                            <a16:creationId xmlns:a16="http://schemas.microsoft.com/office/drawing/2014/main" id="{E6A510D3-DCAA-6455-F4AE-A89C0B6DAE68}"/>
                          </a:ext>
                        </a:extLst>
                      </p:cNvPr>
                      <p:cNvPicPr/>
                      <p:nvPr/>
                    </p:nvPicPr>
                    <p:blipFill>
                      <a:blip r:embed="rId11"/>
                      <a:stretch>
                        <a:fillRect/>
                      </a:stretch>
                    </p:blipFill>
                    <p:spPr>
                      <a:xfrm>
                        <a:off x="7848858" y="1746035"/>
                        <a:ext cx="1628179" cy="934696"/>
                      </a:xfrm>
                      <a:prstGeom prst="rect">
                        <a:avLst/>
                      </a:prstGeom>
                    </p:spPr>
                  </p:pic>
                </p:oleObj>
              </mc:Fallback>
            </mc:AlternateContent>
          </a:graphicData>
        </a:graphic>
      </p:graphicFrame>
      <p:graphicFrame>
        <p:nvGraphicFramePr>
          <p:cNvPr id="71" name="Object 70">
            <a:extLst>
              <a:ext uri="{FF2B5EF4-FFF2-40B4-BE49-F238E27FC236}">
                <a16:creationId xmlns:a16="http://schemas.microsoft.com/office/drawing/2014/main" id="{C379AF8A-E2F4-EE93-B35F-57B8F69E64F2}"/>
              </a:ext>
            </a:extLst>
          </p:cNvPr>
          <p:cNvGraphicFramePr>
            <a:graphicFrameLocks noChangeAspect="1"/>
          </p:cNvGraphicFramePr>
          <p:nvPr>
            <p:extLst>
              <p:ext uri="{D42A27DB-BD31-4B8C-83A1-F6EECF244321}">
                <p14:modId xmlns:p14="http://schemas.microsoft.com/office/powerpoint/2010/main" val="756972462"/>
              </p:ext>
            </p:extLst>
          </p:nvPr>
        </p:nvGraphicFramePr>
        <p:xfrm>
          <a:off x="1196611" y="2618104"/>
          <a:ext cx="344721" cy="407397"/>
        </p:xfrm>
        <a:graphic>
          <a:graphicData uri="http://schemas.openxmlformats.org/presentationml/2006/ole">
            <mc:AlternateContent xmlns:mc="http://schemas.openxmlformats.org/markup-compatibility/2006">
              <mc:Choice xmlns:v="urn:schemas-microsoft-com:vml" Requires="v">
                <p:oleObj name="Equation" r:id="rId12" imgW="139680" imgH="164880" progId="Equation.DSMT4">
                  <p:embed/>
                </p:oleObj>
              </mc:Choice>
              <mc:Fallback>
                <p:oleObj name="Equation" r:id="rId12" imgW="139680" imgH="164880" progId="Equation.DSMT4">
                  <p:embed/>
                  <p:pic>
                    <p:nvPicPr>
                      <p:cNvPr id="71" name="Object 70">
                        <a:extLst>
                          <a:ext uri="{FF2B5EF4-FFF2-40B4-BE49-F238E27FC236}">
                            <a16:creationId xmlns:a16="http://schemas.microsoft.com/office/drawing/2014/main" id="{C379AF8A-E2F4-EE93-B35F-57B8F69E64F2}"/>
                          </a:ext>
                        </a:extLst>
                      </p:cNvPr>
                      <p:cNvPicPr/>
                      <p:nvPr/>
                    </p:nvPicPr>
                    <p:blipFill>
                      <a:blip r:embed="rId13"/>
                      <a:stretch>
                        <a:fillRect/>
                      </a:stretch>
                    </p:blipFill>
                    <p:spPr>
                      <a:xfrm>
                        <a:off x="1196611" y="2618104"/>
                        <a:ext cx="344721" cy="407397"/>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1D8DAB12-7D23-0A2D-54BB-7003940BEC05}"/>
              </a:ext>
            </a:extLst>
          </p:cNvPr>
          <p:cNvGraphicFramePr>
            <a:graphicFrameLocks noChangeAspect="1"/>
          </p:cNvGraphicFramePr>
          <p:nvPr>
            <p:extLst>
              <p:ext uri="{D42A27DB-BD31-4B8C-83A1-F6EECF244321}">
                <p14:modId xmlns:p14="http://schemas.microsoft.com/office/powerpoint/2010/main" val="1868817198"/>
              </p:ext>
            </p:extLst>
          </p:nvPr>
        </p:nvGraphicFramePr>
        <p:xfrm>
          <a:off x="7322180" y="2653426"/>
          <a:ext cx="649287" cy="363538"/>
        </p:xfrm>
        <a:graphic>
          <a:graphicData uri="http://schemas.openxmlformats.org/presentationml/2006/ole">
            <mc:AlternateContent xmlns:mc="http://schemas.openxmlformats.org/markup-compatibility/2006">
              <mc:Choice xmlns:v="urn:schemas-microsoft-com:vml" Requires="v">
                <p:oleObj name="Equation" r:id="rId14" imgW="317160" imgH="177480" progId="Equation.DSMT4">
                  <p:embed/>
                </p:oleObj>
              </mc:Choice>
              <mc:Fallback>
                <p:oleObj name="Equation" r:id="rId14" imgW="317160" imgH="177480" progId="Equation.DSMT4">
                  <p:embed/>
                  <p:pic>
                    <p:nvPicPr>
                      <p:cNvPr id="72" name="Object 71">
                        <a:extLst>
                          <a:ext uri="{FF2B5EF4-FFF2-40B4-BE49-F238E27FC236}">
                            <a16:creationId xmlns:a16="http://schemas.microsoft.com/office/drawing/2014/main" id="{1D8DAB12-7D23-0A2D-54BB-7003940BEC05}"/>
                          </a:ext>
                        </a:extLst>
                      </p:cNvPr>
                      <p:cNvPicPr/>
                      <p:nvPr/>
                    </p:nvPicPr>
                    <p:blipFill>
                      <a:blip r:embed="rId15"/>
                      <a:stretch>
                        <a:fillRect/>
                      </a:stretch>
                    </p:blipFill>
                    <p:spPr>
                      <a:xfrm>
                        <a:off x="7322180" y="2653426"/>
                        <a:ext cx="649287" cy="3635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64ED419-6633-B7F0-57DF-C1D280292BA5}"/>
              </a:ext>
            </a:extLst>
          </p:cNvPr>
          <p:cNvGraphicFramePr>
            <a:graphicFrameLocks noChangeAspect="1"/>
          </p:cNvGraphicFramePr>
          <p:nvPr>
            <p:extLst>
              <p:ext uri="{D42A27DB-BD31-4B8C-83A1-F6EECF244321}">
                <p14:modId xmlns:p14="http://schemas.microsoft.com/office/powerpoint/2010/main" val="959635357"/>
              </p:ext>
            </p:extLst>
          </p:nvPr>
        </p:nvGraphicFramePr>
        <p:xfrm>
          <a:off x="5888523" y="5151457"/>
          <a:ext cx="4664406" cy="533075"/>
        </p:xfrm>
        <a:graphic>
          <a:graphicData uri="http://schemas.openxmlformats.org/presentationml/2006/ole">
            <mc:AlternateContent xmlns:mc="http://schemas.openxmlformats.org/markup-compatibility/2006">
              <mc:Choice xmlns:v="urn:schemas-microsoft-com:vml" Requires="v">
                <p:oleObj name="Equation" r:id="rId16" imgW="2222280" imgH="253800" progId="Equation.DSMT4">
                  <p:embed/>
                </p:oleObj>
              </mc:Choice>
              <mc:Fallback>
                <p:oleObj name="Equation" r:id="rId16" imgW="2222280" imgH="253800" progId="Equation.DSMT4">
                  <p:embed/>
                  <p:pic>
                    <p:nvPicPr>
                      <p:cNvPr id="9" name="Object 8">
                        <a:extLst>
                          <a:ext uri="{FF2B5EF4-FFF2-40B4-BE49-F238E27FC236}">
                            <a16:creationId xmlns:a16="http://schemas.microsoft.com/office/drawing/2014/main" id="{064ED419-6633-B7F0-57DF-C1D280292BA5}"/>
                          </a:ext>
                        </a:extLst>
                      </p:cNvPr>
                      <p:cNvPicPr/>
                      <p:nvPr/>
                    </p:nvPicPr>
                    <p:blipFill>
                      <a:blip r:embed="rId17"/>
                      <a:stretch>
                        <a:fillRect/>
                      </a:stretch>
                    </p:blipFill>
                    <p:spPr>
                      <a:xfrm>
                        <a:off x="5888523" y="5151457"/>
                        <a:ext cx="4664406" cy="5330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49C71CA-8DD0-E0F6-9360-8EA746D6C21F}"/>
              </a:ext>
            </a:extLst>
          </p:cNvPr>
          <p:cNvGraphicFramePr>
            <a:graphicFrameLocks noChangeAspect="1"/>
          </p:cNvGraphicFramePr>
          <p:nvPr>
            <p:extLst>
              <p:ext uri="{D42A27DB-BD31-4B8C-83A1-F6EECF244321}">
                <p14:modId xmlns:p14="http://schemas.microsoft.com/office/powerpoint/2010/main" val="2779921708"/>
              </p:ext>
            </p:extLst>
          </p:nvPr>
        </p:nvGraphicFramePr>
        <p:xfrm>
          <a:off x="949615" y="4308176"/>
          <a:ext cx="1828313" cy="809681"/>
        </p:xfrm>
        <a:graphic>
          <a:graphicData uri="http://schemas.openxmlformats.org/presentationml/2006/ole">
            <mc:AlternateContent xmlns:mc="http://schemas.openxmlformats.org/markup-compatibility/2006">
              <mc:Choice xmlns:v="urn:schemas-microsoft-com:vml" Requires="v">
                <p:oleObj name="Equation" r:id="rId18" imgW="888840" imgH="393480" progId="Equation.DSMT4">
                  <p:embed/>
                </p:oleObj>
              </mc:Choice>
              <mc:Fallback>
                <p:oleObj name="Equation" r:id="rId18" imgW="888840" imgH="393480" progId="Equation.DSMT4">
                  <p:embed/>
                  <p:pic>
                    <p:nvPicPr>
                      <p:cNvPr id="11" name="Object 10">
                        <a:extLst>
                          <a:ext uri="{FF2B5EF4-FFF2-40B4-BE49-F238E27FC236}">
                            <a16:creationId xmlns:a16="http://schemas.microsoft.com/office/drawing/2014/main" id="{C49C71CA-8DD0-E0F6-9360-8EA746D6C21F}"/>
                          </a:ext>
                        </a:extLst>
                      </p:cNvPr>
                      <p:cNvPicPr/>
                      <p:nvPr/>
                    </p:nvPicPr>
                    <p:blipFill>
                      <a:blip r:embed="rId19"/>
                      <a:stretch>
                        <a:fillRect/>
                      </a:stretch>
                    </p:blipFill>
                    <p:spPr>
                      <a:xfrm>
                        <a:off x="949615" y="4308176"/>
                        <a:ext cx="1828313" cy="80968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3FC8191-C872-EA8A-1538-639D55D7C35F}"/>
              </a:ext>
            </a:extLst>
          </p:cNvPr>
          <p:cNvGraphicFramePr>
            <a:graphicFrameLocks noChangeAspect="1"/>
          </p:cNvGraphicFramePr>
          <p:nvPr>
            <p:extLst>
              <p:ext uri="{D42A27DB-BD31-4B8C-83A1-F6EECF244321}">
                <p14:modId xmlns:p14="http://schemas.microsoft.com/office/powerpoint/2010/main" val="3613601526"/>
              </p:ext>
            </p:extLst>
          </p:nvPr>
        </p:nvGraphicFramePr>
        <p:xfrm>
          <a:off x="3751191" y="4517306"/>
          <a:ext cx="2631296" cy="561343"/>
        </p:xfrm>
        <a:graphic>
          <a:graphicData uri="http://schemas.openxmlformats.org/presentationml/2006/ole">
            <mc:AlternateContent xmlns:mc="http://schemas.openxmlformats.org/markup-compatibility/2006">
              <mc:Choice xmlns:v="urn:schemas-microsoft-com:vml" Requires="v">
                <p:oleObj name="Equation" r:id="rId20" imgW="952200" imgH="203040" progId="Equation.DSMT4">
                  <p:embed/>
                </p:oleObj>
              </mc:Choice>
              <mc:Fallback>
                <p:oleObj name="Equation" r:id="rId20" imgW="952200" imgH="203040" progId="Equation.DSMT4">
                  <p:embed/>
                  <p:pic>
                    <p:nvPicPr>
                      <p:cNvPr id="12" name="Object 11">
                        <a:extLst>
                          <a:ext uri="{FF2B5EF4-FFF2-40B4-BE49-F238E27FC236}">
                            <a16:creationId xmlns:a16="http://schemas.microsoft.com/office/drawing/2014/main" id="{73FC8191-C872-EA8A-1538-639D55D7C35F}"/>
                          </a:ext>
                        </a:extLst>
                      </p:cNvPr>
                      <p:cNvPicPr/>
                      <p:nvPr/>
                    </p:nvPicPr>
                    <p:blipFill>
                      <a:blip r:embed="rId21"/>
                      <a:stretch>
                        <a:fillRect/>
                      </a:stretch>
                    </p:blipFill>
                    <p:spPr>
                      <a:xfrm>
                        <a:off x="3751191" y="4517306"/>
                        <a:ext cx="2631296" cy="561343"/>
                      </a:xfrm>
                      <a:prstGeom prst="rect">
                        <a:avLst/>
                      </a:prstGeom>
                    </p:spPr>
                  </p:pic>
                </p:oleObj>
              </mc:Fallback>
            </mc:AlternateContent>
          </a:graphicData>
        </a:graphic>
      </p:graphicFrame>
      <p:sp>
        <p:nvSpPr>
          <p:cNvPr id="14" name="Rectangle 2">
            <a:extLst>
              <a:ext uri="{FF2B5EF4-FFF2-40B4-BE49-F238E27FC236}">
                <a16:creationId xmlns:a16="http://schemas.microsoft.com/office/drawing/2014/main" id="{625E8175-4BF5-FCF2-4BD0-DD5ABB52EA8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a:extLst>
              <a:ext uri="{FF2B5EF4-FFF2-40B4-BE49-F238E27FC236}">
                <a16:creationId xmlns:a16="http://schemas.microsoft.com/office/drawing/2014/main" id="{1DD20946-A99C-7E20-41E2-D8F191A97FDC}"/>
              </a:ext>
            </a:extLst>
          </p:cNvPr>
          <p:cNvGraphicFramePr>
            <a:graphicFrameLocks noChangeAspect="1"/>
          </p:cNvGraphicFramePr>
          <p:nvPr>
            <p:extLst>
              <p:ext uri="{D42A27DB-BD31-4B8C-83A1-F6EECF244321}">
                <p14:modId xmlns:p14="http://schemas.microsoft.com/office/powerpoint/2010/main" val="3973984706"/>
              </p:ext>
            </p:extLst>
          </p:nvPr>
        </p:nvGraphicFramePr>
        <p:xfrm>
          <a:off x="7904477" y="3127042"/>
          <a:ext cx="1758972" cy="704441"/>
        </p:xfrm>
        <a:graphic>
          <a:graphicData uri="http://schemas.openxmlformats.org/presentationml/2006/ole">
            <mc:AlternateContent xmlns:mc="http://schemas.openxmlformats.org/markup-compatibility/2006">
              <mc:Choice xmlns:v="urn:schemas-microsoft-com:vml" Requires="v">
                <p:oleObj name="Equation" r:id="rId22" imgW="736280" imgH="393529" progId="Equation.DSMT4">
                  <p:embed/>
                </p:oleObj>
              </mc:Choice>
              <mc:Fallback>
                <p:oleObj name="Equation" r:id="rId22" imgW="736280" imgH="393529" progId="Equation.DSMT4">
                  <p:embed/>
                  <p:pic>
                    <p:nvPicPr>
                      <p:cNvPr id="15" name="Object 14">
                        <a:extLst>
                          <a:ext uri="{FF2B5EF4-FFF2-40B4-BE49-F238E27FC236}">
                            <a16:creationId xmlns:a16="http://schemas.microsoft.com/office/drawing/2014/main" id="{1DD20946-A99C-7E20-41E2-D8F191A97FD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04477" y="3127042"/>
                        <a:ext cx="1758972" cy="704441"/>
                      </a:xfrm>
                      <a:prstGeom prst="rect">
                        <a:avLst/>
                      </a:prstGeom>
                      <a:noFill/>
                    </p:spPr>
                  </p:pic>
                </p:oleObj>
              </mc:Fallback>
            </mc:AlternateContent>
          </a:graphicData>
        </a:graphic>
      </p:graphicFrame>
    </p:spTree>
    <p:extLst>
      <p:ext uri="{BB962C8B-B14F-4D97-AF65-F5344CB8AC3E}">
        <p14:creationId xmlns:p14="http://schemas.microsoft.com/office/powerpoint/2010/main" val="4165888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6" presetClass="entr" presetSubtype="16"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circle(in)">
                                      <p:cBhvr>
                                        <p:cTn id="15" dur="2000"/>
                                        <p:tgtEl>
                                          <p:spTgt spid="67"/>
                                        </p:tgtEl>
                                      </p:cBhvr>
                                    </p:animEffect>
                                  </p:childTnLst>
                                </p:cTn>
                              </p:par>
                              <p:par>
                                <p:cTn id="16" presetID="6" presetClass="entr" presetSubtype="16"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circle(in)">
                                      <p:cBhvr>
                                        <p:cTn id="18" dur="2000"/>
                                        <p:tgtEl>
                                          <p:spTgt spid="68"/>
                                        </p:tgtEl>
                                      </p:cBhvr>
                                    </p:animEffect>
                                  </p:childTnLst>
                                </p:cTn>
                              </p:par>
                              <p:par>
                                <p:cTn id="19" presetID="6" presetClass="entr" presetSubtype="16"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circle(in)">
                                      <p:cBhvr>
                                        <p:cTn id="21" dur="2000"/>
                                        <p:tgtEl>
                                          <p:spTgt spid="69"/>
                                        </p:tgtEl>
                                      </p:cBhvr>
                                    </p:animEffect>
                                  </p:childTnLst>
                                </p:cTn>
                              </p:par>
                              <p:par>
                                <p:cTn id="22" presetID="6" presetClass="entr" presetSubtype="16"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circle(in)">
                                      <p:cBhvr>
                                        <p:cTn id="24" dur="2000"/>
                                        <p:tgtEl>
                                          <p:spTgt spid="70"/>
                                        </p:tgtEl>
                                      </p:cBhvr>
                                    </p:animEffect>
                                  </p:childTnLst>
                                </p:cTn>
                              </p:par>
                              <p:par>
                                <p:cTn id="25" presetID="6" presetClass="entr" presetSubtype="16"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circle(in)">
                                      <p:cBhvr>
                                        <p:cTn id="27" dur="2000"/>
                                        <p:tgtEl>
                                          <p:spTgt spid="72"/>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par>
                                <p:cTn id="37" presetID="6"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par>
                                <p:cTn id="40" presetID="6"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32367" y="34970"/>
            <a:ext cx="1108142" cy="9973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854179" y="50918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10000"/>
              </a:lnSpc>
              <a:spcBef>
                <a:spcPts val="600"/>
              </a:spcBef>
              <a:spcAft>
                <a:spcPts val="600"/>
              </a:spcAft>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381709-BAB7-613C-7BD4-4C87B7D4E62F}"/>
              </a:ext>
            </a:extLst>
          </p:cNvPr>
          <p:cNvSpPr txBox="1"/>
          <p:nvPr/>
        </p:nvSpPr>
        <p:spPr>
          <a:xfrm>
            <a:off x="584764" y="4959967"/>
            <a:ext cx="10939299" cy="548099"/>
          </a:xfrm>
          <a:prstGeom prst="rect">
            <a:avLst/>
          </a:prstGeom>
          <a:noFill/>
        </p:spPr>
        <p:txBody>
          <a:bodyPr wrap="square">
            <a:spAutoFit/>
          </a:bodyPr>
          <a:lstStyle/>
          <a:p>
            <a:pPr>
              <a:lnSpc>
                <a:spcPct val="115000"/>
              </a:lnSpc>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trình bậc nhất hai ẩn có vô số nghiệm, mỗi nghiệm là một cặp số</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DD537CC0-AF98-2637-858B-58F651D4DF46}"/>
              </a:ext>
            </a:extLst>
          </p:cNvPr>
          <p:cNvSpPr txBox="1">
            <a:spLocks/>
          </p:cNvSpPr>
          <p:nvPr/>
        </p:nvSpPr>
        <p:spPr>
          <a:xfrm>
            <a:off x="2103314" y="105447"/>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 2. PHƯƠNG TRÌNH BẬC NHẤT HAI ẨNHỆ PHƯƠNG TRÌNH BẬC NHẤT HAI ẨN</a:t>
            </a:r>
            <a:endParaRPr lang="en-US" sz="2400" b="1" dirty="0">
              <a:latin typeface="Times New Roman" panose="02020603050405020304" pitchFamily="18" charset="0"/>
              <a:cs typeface="Times New Roman" panose="02020603050405020304" pitchFamily="18" charset="0"/>
            </a:endParaRPr>
          </a:p>
        </p:txBody>
      </p:sp>
      <p:sp>
        <p:nvSpPr>
          <p:cNvPr id="9" name="Explosion: 14 Points 8">
            <a:extLst>
              <a:ext uri="{FF2B5EF4-FFF2-40B4-BE49-F238E27FC236}">
                <a16:creationId xmlns:a16="http://schemas.microsoft.com/office/drawing/2014/main" id="{3D450618-544C-B27E-8734-2B864D68E456}"/>
              </a:ext>
            </a:extLst>
          </p:cNvPr>
          <p:cNvSpPr/>
          <p:nvPr/>
        </p:nvSpPr>
        <p:spPr>
          <a:xfrm>
            <a:off x="584764" y="399997"/>
            <a:ext cx="8982146" cy="4430746"/>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E50384-C1C0-4801-5044-24252C557C50}"/>
              </a:ext>
            </a:extLst>
          </p:cNvPr>
          <p:cNvSpPr txBox="1"/>
          <p:nvPr/>
        </p:nvSpPr>
        <p:spPr>
          <a:xfrm>
            <a:off x="2338352" y="2163768"/>
            <a:ext cx="5474969" cy="1003544"/>
          </a:xfrm>
          <a:prstGeom prst="rect">
            <a:avLst/>
          </a:prstGeom>
          <a:noFill/>
        </p:spPr>
        <p:txBody>
          <a:bodyPr wrap="square">
            <a:spAutoFit/>
          </a:bodyPr>
          <a:lstStyle/>
          <a:p>
            <a:pPr marL="45720" indent="0">
              <a:lnSpc>
                <a:spcPct val="110000"/>
              </a:lnSpc>
              <a:spcBef>
                <a:spcPts val="600"/>
              </a:spcBef>
              <a:spcAft>
                <a:spcPts val="600"/>
              </a:spcAft>
              <a:buNone/>
            </a:pPr>
            <a:r>
              <a:rPr lang="en-US" sz="2800" b="1">
                <a:latin typeface="Times New Roman" panose="02020603050405020304" pitchFamily="18" charset="0"/>
                <a:cs typeface="Times New Roman" panose="02020603050405020304" pitchFamily="18" charset="0"/>
              </a:rPr>
              <a:t> </a:t>
            </a:r>
            <a:r>
              <a:rPr lang="en-US" sz="2800" b="1">
                <a:solidFill>
                  <a:schemeClr val="bg1"/>
                </a:solidFill>
                <a:latin typeface="Times New Roman" panose="02020603050405020304" pitchFamily="18" charset="0"/>
                <a:cs typeface="Times New Roman" panose="02020603050405020304" pitchFamily="18" charset="0"/>
              </a:rPr>
              <a:t>Mỗi phương trình bậc nhất hai ẩn có bao nhiêu nghiệm?</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08176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2552952" y="697125"/>
            <a:ext cx="6821047" cy="2154091"/>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HOẠT ĐỘNG 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335237" y="3647555"/>
            <a:ext cx="838434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CẢ LỚP CÙNG CHƠI TRÒ CHƠI NHÉ!</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9798" y="0"/>
            <a:ext cx="1488402" cy="1488402"/>
          </a:xfrm>
          <a:prstGeom prst="rect">
            <a:avLst/>
          </a:prstGeom>
        </p:spPr>
      </p:pic>
    </p:spTree>
    <p:extLst>
      <p:ext uri="{BB962C8B-B14F-4D97-AF65-F5344CB8AC3E}">
        <p14:creationId xmlns:p14="http://schemas.microsoft.com/office/powerpoint/2010/main" val="143519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E7E6E6">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a:ea typeface="+mn-ea"/>
                <a:cs typeface="+mn-cs"/>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999AC9D-6E4D-329F-F75B-D99E6E5A7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6" y="824435"/>
            <a:ext cx="12205896" cy="6096012"/>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6"/>
            <a:ext cx="9486901" cy="2578354"/>
            <a:chOff x="2434106" y="246186"/>
            <a:chExt cx="9486901" cy="2578354"/>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6"/>
              <a:ext cx="9486901" cy="2578354"/>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62850" y="734152"/>
              <a:ext cx="9029103" cy="1732077"/>
            </a:xfrm>
            <a:prstGeom prst="rect">
              <a:avLst/>
            </a:prstGeom>
            <a:noFill/>
          </p:spPr>
          <p:txBody>
            <a:bodyPr wrap="square" lIns="0" tIns="0" rIns="0" bIns="0" rtlCol="0">
              <a:spAutoFit/>
            </a:bodyPr>
            <a:lstStyle/>
            <a:p>
              <a:pPr marL="514350" marR="0" lvl="0" indent="-514350" defTabSz="914400" rtl="0" eaLnBrk="1" fontAlgn="auto" latinLnBrk="0" hangingPunct="1">
                <a:lnSpc>
                  <a:spcPct val="121000"/>
                </a:lnSpc>
                <a:spcBef>
                  <a:spcPts val="0"/>
                </a:spcBef>
                <a:spcAft>
                  <a:spcPts val="0"/>
                </a:spcAft>
                <a:buClrTx/>
                <a:buSzTx/>
                <a:buFontTx/>
                <a:buAutoNum type="arabicPeriod"/>
                <a:tabLst/>
                <a:defRPr/>
              </a:pPr>
              <a:r>
                <a:rPr kumimoji="0" lang="en-US" sz="3200" b="0" i="0" u="none" strike="noStrike" kern="1200" cap="none" spc="0" normalizeH="0" baseline="0" noProof="0">
                  <a:ln>
                    <a:noFill/>
                  </a:ln>
                  <a:solidFill>
                    <a:srgbClr val="15142A"/>
                  </a:solidFill>
                  <a:effectLst/>
                  <a:uLnTx/>
                  <a:uFillTx/>
                  <a:latin typeface="Times New Roman" panose="02020603050405020304" pitchFamily="18" charset="0"/>
                  <a:cs typeface="Times New Roman" panose="02020603050405020304" pitchFamily="18" charset="0"/>
                </a:rPr>
                <a:t>Trong các cặp số         sau cặp số nào là nghiệm của phương trình: </a:t>
              </a:r>
            </a:p>
            <a:p>
              <a:pPr marR="0" lvl="0" defTabSz="914400" rtl="0" eaLnBrk="1" fontAlgn="auto" latinLnBrk="0" hangingPunct="1">
                <a:lnSpc>
                  <a:spcPct val="121000"/>
                </a:lnSpc>
                <a:spcBef>
                  <a:spcPts val="0"/>
                </a:spcBef>
                <a:spcAft>
                  <a:spcPts val="0"/>
                </a:spcAft>
                <a:buClrTx/>
                <a:buSzTx/>
                <a:tabLst/>
                <a:defRPr/>
              </a:pPr>
              <a:r>
                <a:rPr kumimoji="0" lang="en-US" sz="3200" b="0" i="0" u="none" strike="noStrike" kern="1200" cap="none" spc="0" normalizeH="0" baseline="0" noProof="0">
                  <a:ln>
                    <a:noFill/>
                  </a:ln>
                  <a:solidFill>
                    <a:srgbClr val="15142A"/>
                  </a:solidFill>
                  <a:effectLst/>
                  <a:uLnTx/>
                  <a:uFillTx/>
                  <a:latin typeface="Times New Roman" panose="02020603050405020304" pitchFamily="18" charset="0"/>
                  <a:cs typeface="Times New Roman" panose="02020603050405020304" pitchFamily="18" charset="0"/>
                </a:rPr>
                <a:t> A.                    B.                    C.              D. </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06516" y="1358810"/>
            <a:ext cx="487363" cy="487363"/>
          </a:xfrm>
          <a:prstGeom prst="rect">
            <a:avLst/>
          </a:prstGeom>
        </p:spPr>
      </p:pic>
      <p:grpSp>
        <p:nvGrpSpPr>
          <p:cNvPr id="41" name="Group 40">
            <a:extLst>
              <a:ext uri="{FF2B5EF4-FFF2-40B4-BE49-F238E27FC236}">
                <a16:creationId xmlns:a16="http://schemas.microsoft.com/office/drawing/2014/main" id="{330854B2-F80C-4FF7-88D5-341CFE138CE3}"/>
              </a:ext>
            </a:extLst>
          </p:cNvPr>
          <p:cNvGrpSpPr/>
          <p:nvPr/>
        </p:nvGrpSpPr>
        <p:grpSpPr>
          <a:xfrm>
            <a:off x="9301265" y="5852675"/>
            <a:ext cx="2890735" cy="878855"/>
            <a:chOff x="7144988" y="5759358"/>
            <a:chExt cx="2890735" cy="87885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415022" y="5806389"/>
              <a:ext cx="2620701" cy="825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44988" y="5759358"/>
              <a:ext cx="540069" cy="878855"/>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896980" y="6003453"/>
              <a:ext cx="160620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Giải cứu</a:t>
              </a:r>
            </a:p>
          </p:txBody>
        </p:sp>
      </p:grpSp>
      <p:pic>
        <p:nvPicPr>
          <p:cNvPr id="50" name="Picture 49">
            <a:extLst>
              <a:ext uri="{FF2B5EF4-FFF2-40B4-BE49-F238E27FC236}">
                <a16:creationId xmlns:a16="http://schemas.microsoft.com/office/drawing/2014/main" id="{5353824C-BF69-8199-1275-41934FFEA361}"/>
              </a:ext>
            </a:extLst>
          </p:cNvPr>
          <p:cNvPicPr>
            <a:picLocks noChangeAspect="1"/>
          </p:cNvPicPr>
          <p:nvPr/>
        </p:nvPicPr>
        <p:blipFill>
          <a:blip r:embed="rId10">
            <a:duotone>
              <a:schemeClr val="accent2">
                <a:shade val="45000"/>
                <a:satMod val="135000"/>
              </a:schemeClr>
              <a:prstClr val="white"/>
            </a:duotone>
          </a:blip>
          <a:stretch>
            <a:fillRect/>
          </a:stretch>
        </p:blipFill>
        <p:spPr>
          <a:xfrm>
            <a:off x="2299328" y="2938266"/>
            <a:ext cx="9486901" cy="2764374"/>
          </a:xfrm>
          <a:prstGeom prst="rect">
            <a:avLst/>
          </a:prstGeom>
        </p:spPr>
      </p:pic>
      <p:sp>
        <p:nvSpPr>
          <p:cNvPr id="51" name="TextBox 50">
            <a:extLst>
              <a:ext uri="{FF2B5EF4-FFF2-40B4-BE49-F238E27FC236}">
                <a16:creationId xmlns:a16="http://schemas.microsoft.com/office/drawing/2014/main" id="{F0992745-CDA3-258E-9454-660100221D9F}"/>
              </a:ext>
            </a:extLst>
          </p:cNvPr>
          <p:cNvSpPr txBox="1"/>
          <p:nvPr/>
        </p:nvSpPr>
        <p:spPr>
          <a:xfrm>
            <a:off x="5269456" y="3349221"/>
            <a:ext cx="26988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 Đáp án: C </a:t>
            </a:r>
            <a:endParaRPr kumimoji="0" 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ABA4A6B9-F4A3-BC96-E737-08D3FC7907BB}"/>
              </a:ext>
            </a:extLst>
          </p:cNvPr>
          <p:cNvGraphicFramePr>
            <a:graphicFrameLocks noChangeAspect="1"/>
          </p:cNvGraphicFramePr>
          <p:nvPr>
            <p:extLst>
              <p:ext uri="{D42A27DB-BD31-4B8C-83A1-F6EECF244321}">
                <p14:modId xmlns:p14="http://schemas.microsoft.com/office/powerpoint/2010/main" val="1027916770"/>
              </p:ext>
            </p:extLst>
          </p:nvPr>
        </p:nvGraphicFramePr>
        <p:xfrm>
          <a:off x="5768147" y="1379466"/>
          <a:ext cx="2107293" cy="591521"/>
        </p:xfrm>
        <a:graphic>
          <a:graphicData uri="http://schemas.openxmlformats.org/presentationml/2006/ole">
            <mc:AlternateContent xmlns:mc="http://schemas.openxmlformats.org/markup-compatibility/2006">
              <mc:Choice xmlns:v="urn:schemas-microsoft-com:vml" Requires="v">
                <p:oleObj name="Equation" r:id="rId18" imgW="723600" imgH="203040" progId="Equation.DSMT4">
                  <p:embed/>
                </p:oleObj>
              </mc:Choice>
              <mc:Fallback>
                <p:oleObj name="Equation" r:id="rId18" imgW="723600" imgH="203040" progId="Equation.DSMT4">
                  <p:embed/>
                  <p:pic>
                    <p:nvPicPr>
                      <p:cNvPr id="0" name=""/>
                      <p:cNvPicPr/>
                      <p:nvPr/>
                    </p:nvPicPr>
                    <p:blipFill>
                      <a:blip r:embed="rId19"/>
                      <a:stretch>
                        <a:fillRect/>
                      </a:stretch>
                    </p:blipFill>
                    <p:spPr>
                      <a:xfrm>
                        <a:off x="5768147" y="1379466"/>
                        <a:ext cx="2107293" cy="591521"/>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D6D3BD01-5C99-0FD0-5A69-2F83B33F01DF}"/>
              </a:ext>
            </a:extLst>
          </p:cNvPr>
          <p:cNvGraphicFramePr>
            <a:graphicFrameLocks noChangeAspect="1"/>
          </p:cNvGraphicFramePr>
          <p:nvPr>
            <p:extLst>
              <p:ext uri="{D42A27DB-BD31-4B8C-83A1-F6EECF244321}">
                <p14:modId xmlns:p14="http://schemas.microsoft.com/office/powerpoint/2010/main" val="2467857372"/>
              </p:ext>
            </p:extLst>
          </p:nvPr>
        </p:nvGraphicFramePr>
        <p:xfrm>
          <a:off x="6071029" y="778333"/>
          <a:ext cx="901700" cy="601133"/>
        </p:xfrm>
        <a:graphic>
          <a:graphicData uri="http://schemas.openxmlformats.org/presentationml/2006/ole">
            <mc:AlternateContent xmlns:mc="http://schemas.openxmlformats.org/markup-compatibility/2006">
              <mc:Choice xmlns:v="urn:schemas-microsoft-com:vml" Requires="v">
                <p:oleObj name="Equation" r:id="rId20" imgW="380880" imgH="253800" progId="Equation.DSMT4">
                  <p:embed/>
                </p:oleObj>
              </mc:Choice>
              <mc:Fallback>
                <p:oleObj name="Equation" r:id="rId20" imgW="380880" imgH="253800" progId="Equation.DSMT4">
                  <p:embed/>
                  <p:pic>
                    <p:nvPicPr>
                      <p:cNvPr id="0" name=""/>
                      <p:cNvPicPr/>
                      <p:nvPr/>
                    </p:nvPicPr>
                    <p:blipFill>
                      <a:blip r:embed="rId21"/>
                      <a:stretch>
                        <a:fillRect/>
                      </a:stretch>
                    </p:blipFill>
                    <p:spPr>
                      <a:xfrm>
                        <a:off x="6071029" y="778333"/>
                        <a:ext cx="901700" cy="60113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95FB194-AF97-BFD7-7A91-0A86DA8FFBB8}"/>
              </a:ext>
            </a:extLst>
          </p:cNvPr>
          <p:cNvGraphicFramePr>
            <a:graphicFrameLocks noChangeAspect="1"/>
          </p:cNvGraphicFramePr>
          <p:nvPr>
            <p:extLst>
              <p:ext uri="{D42A27DB-BD31-4B8C-83A1-F6EECF244321}">
                <p14:modId xmlns:p14="http://schemas.microsoft.com/office/powerpoint/2010/main" val="3631826880"/>
              </p:ext>
            </p:extLst>
          </p:nvPr>
        </p:nvGraphicFramePr>
        <p:xfrm>
          <a:off x="3341007" y="1906611"/>
          <a:ext cx="882650" cy="653815"/>
        </p:xfrm>
        <a:graphic>
          <a:graphicData uri="http://schemas.openxmlformats.org/presentationml/2006/ole">
            <mc:AlternateContent xmlns:mc="http://schemas.openxmlformats.org/markup-compatibility/2006">
              <mc:Choice xmlns:v="urn:schemas-microsoft-com:vml" Requires="v">
                <p:oleObj name="Equation" r:id="rId22" imgW="342720" imgH="253800" progId="Equation.DSMT4">
                  <p:embed/>
                </p:oleObj>
              </mc:Choice>
              <mc:Fallback>
                <p:oleObj name="Equation" r:id="rId22" imgW="342720" imgH="253800" progId="Equation.DSMT4">
                  <p:embed/>
                  <p:pic>
                    <p:nvPicPr>
                      <p:cNvPr id="0" name=""/>
                      <p:cNvPicPr/>
                      <p:nvPr/>
                    </p:nvPicPr>
                    <p:blipFill>
                      <a:blip r:embed="rId23"/>
                      <a:stretch>
                        <a:fillRect/>
                      </a:stretch>
                    </p:blipFill>
                    <p:spPr>
                      <a:xfrm>
                        <a:off x="3341007" y="1906611"/>
                        <a:ext cx="882650" cy="65381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679E959-D0AE-58C6-85AE-C675D93DE837}"/>
              </a:ext>
            </a:extLst>
          </p:cNvPr>
          <p:cNvGraphicFramePr>
            <a:graphicFrameLocks noChangeAspect="1"/>
          </p:cNvGraphicFramePr>
          <p:nvPr>
            <p:extLst>
              <p:ext uri="{D42A27DB-BD31-4B8C-83A1-F6EECF244321}">
                <p14:modId xmlns:p14="http://schemas.microsoft.com/office/powerpoint/2010/main" val="3575175317"/>
              </p:ext>
            </p:extLst>
          </p:nvPr>
        </p:nvGraphicFramePr>
        <p:xfrm>
          <a:off x="5871458" y="1917592"/>
          <a:ext cx="1101271" cy="647806"/>
        </p:xfrm>
        <a:graphic>
          <a:graphicData uri="http://schemas.openxmlformats.org/presentationml/2006/ole">
            <mc:AlternateContent xmlns:mc="http://schemas.openxmlformats.org/markup-compatibility/2006">
              <mc:Choice xmlns:v="urn:schemas-microsoft-com:vml" Requires="v">
                <p:oleObj name="Equation" r:id="rId24" imgW="431640" imgH="253800" progId="Equation.DSMT4">
                  <p:embed/>
                </p:oleObj>
              </mc:Choice>
              <mc:Fallback>
                <p:oleObj name="Equation" r:id="rId24" imgW="431640" imgH="253800" progId="Equation.DSMT4">
                  <p:embed/>
                  <p:pic>
                    <p:nvPicPr>
                      <p:cNvPr id="0" name=""/>
                      <p:cNvPicPr/>
                      <p:nvPr/>
                    </p:nvPicPr>
                    <p:blipFill>
                      <a:blip r:embed="rId25"/>
                      <a:stretch>
                        <a:fillRect/>
                      </a:stretch>
                    </p:blipFill>
                    <p:spPr>
                      <a:xfrm>
                        <a:off x="5871458" y="1917592"/>
                        <a:ext cx="1101271" cy="647806"/>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6C2AD7E-9C91-D960-B370-D8340EAD75DE}"/>
              </a:ext>
            </a:extLst>
          </p:cNvPr>
          <p:cNvGraphicFramePr>
            <a:graphicFrameLocks noChangeAspect="1"/>
          </p:cNvGraphicFramePr>
          <p:nvPr>
            <p:extLst>
              <p:ext uri="{D42A27DB-BD31-4B8C-83A1-F6EECF244321}">
                <p14:modId xmlns:p14="http://schemas.microsoft.com/office/powerpoint/2010/main" val="3777291100"/>
              </p:ext>
            </p:extLst>
          </p:nvPr>
        </p:nvGraphicFramePr>
        <p:xfrm>
          <a:off x="8183647" y="1868802"/>
          <a:ext cx="869950" cy="695960"/>
        </p:xfrm>
        <a:graphic>
          <a:graphicData uri="http://schemas.openxmlformats.org/presentationml/2006/ole">
            <mc:AlternateContent xmlns:mc="http://schemas.openxmlformats.org/markup-compatibility/2006">
              <mc:Choice xmlns:v="urn:schemas-microsoft-com:vml" Requires="v">
                <p:oleObj name="Equation" r:id="rId26" imgW="317160" imgH="253800" progId="Equation.DSMT4">
                  <p:embed/>
                </p:oleObj>
              </mc:Choice>
              <mc:Fallback>
                <p:oleObj name="Equation" r:id="rId26" imgW="317160" imgH="253800" progId="Equation.DSMT4">
                  <p:embed/>
                  <p:pic>
                    <p:nvPicPr>
                      <p:cNvPr id="0" name=""/>
                      <p:cNvPicPr/>
                      <p:nvPr/>
                    </p:nvPicPr>
                    <p:blipFill>
                      <a:blip r:embed="rId27"/>
                      <a:stretch>
                        <a:fillRect/>
                      </a:stretch>
                    </p:blipFill>
                    <p:spPr>
                      <a:xfrm>
                        <a:off x="8183647" y="1868802"/>
                        <a:ext cx="869950" cy="69596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C9C9F11-07D0-87B9-5948-35D7DFB42D69}"/>
              </a:ext>
            </a:extLst>
          </p:cNvPr>
          <p:cNvGraphicFramePr>
            <a:graphicFrameLocks noChangeAspect="1"/>
          </p:cNvGraphicFramePr>
          <p:nvPr>
            <p:extLst>
              <p:ext uri="{D42A27DB-BD31-4B8C-83A1-F6EECF244321}">
                <p14:modId xmlns:p14="http://schemas.microsoft.com/office/powerpoint/2010/main" val="1611915179"/>
              </p:ext>
            </p:extLst>
          </p:nvPr>
        </p:nvGraphicFramePr>
        <p:xfrm>
          <a:off x="9880726" y="1874907"/>
          <a:ext cx="1213151" cy="693229"/>
        </p:xfrm>
        <a:graphic>
          <a:graphicData uri="http://schemas.openxmlformats.org/presentationml/2006/ole">
            <mc:AlternateContent xmlns:mc="http://schemas.openxmlformats.org/markup-compatibility/2006">
              <mc:Choice xmlns:v="urn:schemas-microsoft-com:vml" Requires="v">
                <p:oleObj name="Equation" r:id="rId28" imgW="444240" imgH="253800" progId="Equation.DSMT4">
                  <p:embed/>
                </p:oleObj>
              </mc:Choice>
              <mc:Fallback>
                <p:oleObj name="Equation" r:id="rId28" imgW="444240" imgH="253800" progId="Equation.DSMT4">
                  <p:embed/>
                  <p:pic>
                    <p:nvPicPr>
                      <p:cNvPr id="0" name=""/>
                      <p:cNvPicPr/>
                      <p:nvPr/>
                    </p:nvPicPr>
                    <p:blipFill>
                      <a:blip r:embed="rId29"/>
                      <a:stretch>
                        <a:fillRect/>
                      </a:stretch>
                    </p:blipFill>
                    <p:spPr>
                      <a:xfrm>
                        <a:off x="9880726" y="1874907"/>
                        <a:ext cx="1213151" cy="693229"/>
                      </a:xfrm>
                      <a:prstGeom prst="rect">
                        <a:avLst/>
                      </a:prstGeom>
                    </p:spPr>
                  </p:pic>
                </p:oleObj>
              </mc:Fallback>
            </mc:AlternateContent>
          </a:graphicData>
        </a:graphic>
      </p:graphicFrame>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2" presetClass="entr" presetSubtype="4" fill="hold" nodeType="withEffect" p14:presetBounceEnd="65000">
                                      <p:stCondLst>
                                        <p:cond delay="1200"/>
                                      </p:stCondLst>
                                      <p:childTnLst>
                                        <p:set>
                                          <p:cBhvr>
                                            <p:cTn id="33" dur="1" fill="hold">
                                              <p:stCondLst>
                                                <p:cond delay="0"/>
                                              </p:stCondLst>
                                            </p:cTn>
                                            <p:tgtEl>
                                              <p:spTgt spid="41"/>
                                            </p:tgtEl>
                                            <p:attrNameLst>
                                              <p:attrName>style.visibility</p:attrName>
                                            </p:attrNameLst>
                                          </p:cBhvr>
                                          <p:to>
                                            <p:strVal val="visible"/>
                                          </p:to>
                                        </p:set>
                                        <p:anim calcmode="lin" valueType="num" p14:bounceEnd="65000">
                                          <p:cBhvr additive="base">
                                            <p:cTn id="34"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41"/>
                                            </p:tgtEl>
                                            <p:attrNameLst>
                                              <p:attrName>ppt_y</p:attrName>
                                            </p:attrNameLst>
                                          </p:cBhvr>
                                          <p:tavLst>
                                            <p:tav tm="0">
                                              <p:val>
                                                <p:strVal val="1+#ppt_h/2"/>
                                              </p:val>
                                            </p:tav>
                                            <p:tav tm="100000">
                                              <p:val>
                                                <p:strVal val="#ppt_y"/>
                                              </p:val>
                                            </p:tav>
                                          </p:tavLst>
                                        </p:anim>
                                      </p:childTnLst>
                                    </p:cTn>
                                  </p:par>
                                </p:childTnLst>
                              </p:cTn>
                            </p:par>
                            <p:par>
                              <p:cTn id="36" fill="hold">
                                <p:stCondLst>
                                  <p:cond delay="3200"/>
                                </p:stCondLst>
                                <p:childTnLst>
                                  <p:par>
                                    <p:cTn id="37" presetID="22"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3700"/>
                                </p:stCondLst>
                                <p:childTnLst>
                                  <p:par>
                                    <p:cTn id="41" presetID="1" presetClass="exit" presetSubtype="0" fill="hold" nodeType="after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par>
                              <p:cTn id="45" fill="hold">
                                <p:stCondLst>
                                  <p:cond delay="3700"/>
                                </p:stCondLst>
                                <p:childTnLst>
                                  <p:par>
                                    <p:cTn id="46" presetID="42" presetClass="path" presetSubtype="0" accel="50000" decel="50000" fill="hold" nodeType="afterEffect">
                                      <p:stCondLst>
                                        <p:cond delay="0"/>
                                      </p:stCondLst>
                                      <p:childTnLst>
                                        <p:animMotion origin="layout" path="M 2.70833E-6 -4.81481E-6 L 0.00677 -0.5155 " pathEditMode="relative" rAng="0" ptsTypes="AA">
                                          <p:cBhvr>
                                            <p:cTn id="47" dur="15000" fill="hold"/>
                                            <p:tgtEl>
                                              <p:spTgt spid="9"/>
                                            </p:tgtEl>
                                            <p:attrNameLst>
                                              <p:attrName>ppt_x</p:attrName>
                                              <p:attrName>ppt_y</p:attrName>
                                            </p:attrNameLst>
                                          </p:cBhvr>
                                          <p:rCtr x="339" y="-25787"/>
                                        </p:animMotion>
                                      </p:childTnLst>
                                    </p:cTn>
                                  </p:par>
                                  <p:par>
                                    <p:cTn id="48" presetID="6" presetClass="emph" presetSubtype="0" fill="hold" nodeType="withEffect">
                                      <p:stCondLst>
                                        <p:cond delay="0"/>
                                      </p:stCondLst>
                                      <p:childTnLst>
                                        <p:animScale>
                                          <p:cBhvr>
                                            <p:cTn id="49" dur="15000" fill="hold"/>
                                            <p:tgtEl>
                                              <p:spTgt spid="9"/>
                                            </p:tgtEl>
                                          </p:cBhvr>
                                          <p:by x="50000" y="50000"/>
                                        </p:animScale>
                                      </p:childTnLst>
                                    </p:cTn>
                                  </p:par>
                                  <p:par>
                                    <p:cTn id="50" presetID="22" presetClass="exit" presetSubtype="4" fill="hold" nodeType="withEffect">
                                      <p:stCondLst>
                                        <p:cond delay="0"/>
                                      </p:stCondLst>
                                      <p:childTnLst>
                                        <p:animEffect transition="out" filter="wipe(down)">
                                          <p:cBhvr>
                                            <p:cTn id="51" dur="15000"/>
                                            <p:tgtEl>
                                              <p:spTgt spid="7"/>
                                            </p:tgtEl>
                                          </p:cBhvr>
                                        </p:animEffect>
                                        <p:set>
                                          <p:cBhvr>
                                            <p:cTn id="52"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50"/>
                                                </p:cond>
                                              </p:stCondLst>
                                              <p:endCondLst>
                                                <p:cond evt="onStopAudio" delay="0">
                                                  <p:tgtEl>
                                                    <p:sldTgt/>
                                                  </p:tgtEl>
                                                </p:cond>
                                              </p:endCondLst>
                                            </p:cTn>
                                            <p:tgtEl>
                                              <p:sndTgt r:embed="rId6" name="AmThanhDiaBay.wav"/>
                                            </p:tgtEl>
                                          </p:cMediaNode>
                                        </p:audio>
                                      </p:subTnLst>
                                    </p:cTn>
                                  </p:par>
                                </p:childTnLst>
                              </p:cTn>
                            </p:par>
                            <p:par>
                              <p:cTn id="53" fill="hold">
                                <p:stCondLst>
                                  <p:cond delay="18700"/>
                                </p:stCondLst>
                                <p:childTnLst>
                                  <p:par>
                                    <p:cTn id="54" presetID="32" presetClass="emph" presetSubtype="0" repeatCount="3000" fill="hold" nodeType="afterEffect">
                                      <p:stCondLst>
                                        <p:cond delay="0"/>
                                      </p:stCondLst>
                                      <p:childTnLst>
                                        <p:animRot by="120000">
                                          <p:cBhvr>
                                            <p:cTn id="55" dur="75" fill="hold">
                                              <p:stCondLst>
                                                <p:cond delay="0"/>
                                              </p:stCondLst>
                                            </p:cTn>
                                            <p:tgtEl>
                                              <p:spTgt spid="6"/>
                                            </p:tgtEl>
                                            <p:attrNameLst>
                                              <p:attrName>r</p:attrName>
                                            </p:attrNameLst>
                                          </p:cBhvr>
                                        </p:animRot>
                                        <p:animRot by="-240000">
                                          <p:cBhvr>
                                            <p:cTn id="56" dur="150" fill="hold">
                                              <p:stCondLst>
                                                <p:cond delay="150"/>
                                              </p:stCondLst>
                                            </p:cTn>
                                            <p:tgtEl>
                                              <p:spTgt spid="6"/>
                                            </p:tgtEl>
                                            <p:attrNameLst>
                                              <p:attrName>r</p:attrName>
                                            </p:attrNameLst>
                                          </p:cBhvr>
                                        </p:animRot>
                                        <p:animRot by="240000">
                                          <p:cBhvr>
                                            <p:cTn id="57" dur="150" fill="hold">
                                              <p:stCondLst>
                                                <p:cond delay="300"/>
                                              </p:stCondLst>
                                            </p:cTn>
                                            <p:tgtEl>
                                              <p:spTgt spid="6"/>
                                            </p:tgtEl>
                                            <p:attrNameLst>
                                              <p:attrName>r</p:attrName>
                                            </p:attrNameLst>
                                          </p:cBhvr>
                                        </p:animRot>
                                        <p:animRot by="-240000">
                                          <p:cBhvr>
                                            <p:cTn id="58" dur="150" fill="hold">
                                              <p:stCondLst>
                                                <p:cond delay="450"/>
                                              </p:stCondLst>
                                            </p:cTn>
                                            <p:tgtEl>
                                              <p:spTgt spid="6"/>
                                            </p:tgtEl>
                                            <p:attrNameLst>
                                              <p:attrName>r</p:attrName>
                                            </p:attrNameLst>
                                          </p:cBhvr>
                                        </p:animRot>
                                        <p:animRot by="120000">
                                          <p:cBhvr>
                                            <p:cTn id="59" dur="150" fill="hold">
                                              <p:stCondLst>
                                                <p:cond delay="600"/>
                                              </p:stCondLst>
                                            </p:cTn>
                                            <p:tgtEl>
                                              <p:spTgt spid="6"/>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7" name="AmHetGio.wav"/>
                                            </p:tgtEl>
                                          </p:cMediaNode>
                                        </p:audio>
                                      </p:sub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randombar(horizontal)">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randombar(horizontal)">
                                          <p:cBhvr>
                                            <p:cTn id="6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6"/>
                    </p:tgtEl>
                  </p:cMediaNode>
                </p:audio>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41"/>
                                            </p:tgtEl>
                                          </p:cBhvr>
                                        </p:animEffect>
                                        <p:animScale>
                                          <p:cBhvr>
                                            <p:cTn id="76" dur="250" autoRev="1" fill="hold"/>
                                            <p:tgtEl>
                                              <p:spTgt spid="41"/>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8" name="click.wav"/>
                                            </p:tgtEl>
                                          </p:cMediaNode>
                                        </p:audio>
                                      </p:subTnLst>
                                    </p:cTn>
                                  </p:par>
                                </p:childTnLst>
                              </p:cTn>
                            </p:par>
                            <p:par>
                              <p:cTn id="77" fill="hold">
                                <p:stCondLst>
                                  <p:cond delay="500"/>
                                </p:stCondLst>
                                <p:childTnLst>
                                  <p:par>
                                    <p:cTn id="78" presetID="10" presetClass="exit" presetSubtype="0" fill="hold" nodeType="after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par>
                              <p:cTn id="84" fill="hold">
                                <p:stCondLst>
                                  <p:cond delay="1000"/>
                                </p:stCondLst>
                                <p:childTnLst>
                                  <p:par>
                                    <p:cTn id="85" presetID="47" presetClass="entr" presetSubtype="0" fill="hold"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1" presetClass="mediacall" presetSubtype="0" fill="hold" nodeType="withEffect">
                                      <p:stCondLst>
                                        <p:cond delay="0"/>
                                      </p:stCondLst>
                                      <p:childTnLst>
                                        <p:cmd type="call" cmd="playFrom(0.0)">
                                          <p:cBhvr>
                                            <p:cTn id="91" dur="4576" fill="hold"/>
                                            <p:tgtEl>
                                              <p:spTgt spid="26"/>
                                            </p:tgtEl>
                                          </p:cBhvr>
                                        </p:cmd>
                                      </p:childTnLst>
                                    </p:cTn>
                                  </p:par>
                                  <p:par>
                                    <p:cTn id="92" presetID="2" presetClass="exit" presetSubtype="3" accel="80000" decel="20000" fill="hold" nodeType="withEffect">
                                      <p:stCondLst>
                                        <p:cond delay="0"/>
                                      </p:stCondLst>
                                      <p:childTnLst>
                                        <p:anim calcmode="lin" valueType="num">
                                          <p:cBhvr additive="base">
                                            <p:cTn id="93" dur="500"/>
                                            <p:tgtEl>
                                              <p:spTgt spid="6"/>
                                            </p:tgtEl>
                                            <p:attrNameLst>
                                              <p:attrName>ppt_x</p:attrName>
                                            </p:attrNameLst>
                                          </p:cBhvr>
                                          <p:tavLst>
                                            <p:tav tm="0">
                                              <p:val>
                                                <p:strVal val="ppt_x"/>
                                              </p:val>
                                            </p:tav>
                                            <p:tav tm="100000">
                                              <p:val>
                                                <p:strVal val="1+ppt_w/2"/>
                                              </p:val>
                                            </p:tav>
                                          </p:tavLst>
                                        </p:anim>
                                        <p:anim calcmode="lin" valueType="num">
                                          <p:cBhvr additive="base">
                                            <p:cTn id="94" dur="500"/>
                                            <p:tgtEl>
                                              <p:spTgt spid="6"/>
                                            </p:tgtEl>
                                            <p:attrNameLst>
                                              <p:attrName>ppt_y</p:attrName>
                                            </p:attrNameLst>
                                          </p:cBhvr>
                                          <p:tavLst>
                                            <p:tav tm="0">
                                              <p:val>
                                                <p:strVal val="ppt_y"/>
                                              </p:val>
                                            </p:tav>
                                            <p:tav tm="100000">
                                              <p:val>
                                                <p:strVal val="0-ppt_h/2"/>
                                              </p:val>
                                            </p:tav>
                                          </p:tavLst>
                                        </p:anim>
                                        <p:set>
                                          <p:cBhvr>
                                            <p:cTn id="9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3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2" presetClass="entr" presetSubtype="4" fill="hold" nodeType="withEffect">
                                      <p:stCondLst>
                                        <p:cond delay="120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1000" fill="hold"/>
                                            <p:tgtEl>
                                              <p:spTgt spid="41"/>
                                            </p:tgtEl>
                                            <p:attrNameLst>
                                              <p:attrName>ppt_x</p:attrName>
                                            </p:attrNameLst>
                                          </p:cBhvr>
                                          <p:tavLst>
                                            <p:tav tm="0">
                                              <p:val>
                                                <p:strVal val="#ppt_x"/>
                                              </p:val>
                                            </p:tav>
                                            <p:tav tm="100000">
                                              <p:val>
                                                <p:strVal val="#ppt_x"/>
                                              </p:val>
                                            </p:tav>
                                          </p:tavLst>
                                        </p:anim>
                                        <p:anim calcmode="lin" valueType="num">
                                          <p:cBhvr additive="base">
                                            <p:cTn id="35" dur="1000" fill="hold"/>
                                            <p:tgtEl>
                                              <p:spTgt spid="41"/>
                                            </p:tgtEl>
                                            <p:attrNameLst>
                                              <p:attrName>ppt_y</p:attrName>
                                            </p:attrNameLst>
                                          </p:cBhvr>
                                          <p:tavLst>
                                            <p:tav tm="0">
                                              <p:val>
                                                <p:strVal val="1+#ppt_h/2"/>
                                              </p:val>
                                            </p:tav>
                                            <p:tav tm="100000">
                                              <p:val>
                                                <p:strVal val="#ppt_y"/>
                                              </p:val>
                                            </p:tav>
                                          </p:tavLst>
                                        </p:anim>
                                      </p:childTnLst>
                                    </p:cTn>
                                  </p:par>
                                </p:childTnLst>
                              </p:cTn>
                            </p:par>
                            <p:par>
                              <p:cTn id="36" fill="hold">
                                <p:stCondLst>
                                  <p:cond delay="3200"/>
                                </p:stCondLst>
                                <p:childTnLst>
                                  <p:par>
                                    <p:cTn id="37" presetID="22"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par>
                              <p:cTn id="40" fill="hold">
                                <p:stCondLst>
                                  <p:cond delay="3700"/>
                                </p:stCondLst>
                                <p:childTnLst>
                                  <p:par>
                                    <p:cTn id="41" presetID="1" presetClass="exit" presetSubtype="0" fill="hold" nodeType="after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par>
                              <p:cTn id="45" fill="hold">
                                <p:stCondLst>
                                  <p:cond delay="3700"/>
                                </p:stCondLst>
                                <p:childTnLst>
                                  <p:par>
                                    <p:cTn id="46" presetID="42" presetClass="path" presetSubtype="0" accel="50000" decel="50000" fill="hold" nodeType="afterEffect">
                                      <p:stCondLst>
                                        <p:cond delay="0"/>
                                      </p:stCondLst>
                                      <p:childTnLst>
                                        <p:animMotion origin="layout" path="M 2.70833E-6 -4.81481E-6 L 0.00677 -0.5155 " pathEditMode="relative" rAng="0" ptsTypes="AA">
                                          <p:cBhvr>
                                            <p:cTn id="47" dur="15000" fill="hold"/>
                                            <p:tgtEl>
                                              <p:spTgt spid="9"/>
                                            </p:tgtEl>
                                            <p:attrNameLst>
                                              <p:attrName>ppt_x</p:attrName>
                                              <p:attrName>ppt_y</p:attrName>
                                            </p:attrNameLst>
                                          </p:cBhvr>
                                          <p:rCtr x="339" y="-25787"/>
                                        </p:animMotion>
                                      </p:childTnLst>
                                    </p:cTn>
                                  </p:par>
                                  <p:par>
                                    <p:cTn id="48" presetID="6" presetClass="emph" presetSubtype="0" fill="hold" nodeType="withEffect">
                                      <p:stCondLst>
                                        <p:cond delay="0"/>
                                      </p:stCondLst>
                                      <p:childTnLst>
                                        <p:animScale>
                                          <p:cBhvr>
                                            <p:cTn id="49" dur="15000" fill="hold"/>
                                            <p:tgtEl>
                                              <p:spTgt spid="9"/>
                                            </p:tgtEl>
                                          </p:cBhvr>
                                          <p:by x="50000" y="50000"/>
                                        </p:animScale>
                                      </p:childTnLst>
                                    </p:cTn>
                                  </p:par>
                                  <p:par>
                                    <p:cTn id="50" presetID="22" presetClass="exit" presetSubtype="4" fill="hold" nodeType="withEffect">
                                      <p:stCondLst>
                                        <p:cond delay="0"/>
                                      </p:stCondLst>
                                      <p:childTnLst>
                                        <p:animEffect transition="out" filter="wipe(down)">
                                          <p:cBhvr>
                                            <p:cTn id="51" dur="15000"/>
                                            <p:tgtEl>
                                              <p:spTgt spid="7"/>
                                            </p:tgtEl>
                                          </p:cBhvr>
                                        </p:animEffect>
                                        <p:set>
                                          <p:cBhvr>
                                            <p:cTn id="52"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50"/>
                                                </p:cond>
                                              </p:stCondLst>
                                              <p:endCondLst>
                                                <p:cond evt="onStopAudio" delay="0">
                                                  <p:tgtEl>
                                                    <p:sldTgt/>
                                                  </p:tgtEl>
                                                </p:cond>
                                              </p:endCondLst>
                                            </p:cTn>
                                            <p:tgtEl>
                                              <p:sndTgt r:embed="rId31" name="AmThanhDiaBay.wav"/>
                                            </p:tgtEl>
                                          </p:cMediaNode>
                                        </p:audio>
                                      </p:subTnLst>
                                    </p:cTn>
                                  </p:par>
                                </p:childTnLst>
                              </p:cTn>
                            </p:par>
                            <p:par>
                              <p:cTn id="53" fill="hold">
                                <p:stCondLst>
                                  <p:cond delay="18700"/>
                                </p:stCondLst>
                                <p:childTnLst>
                                  <p:par>
                                    <p:cTn id="54" presetID="32" presetClass="emph" presetSubtype="0" repeatCount="3000" fill="hold" nodeType="afterEffect">
                                      <p:stCondLst>
                                        <p:cond delay="0"/>
                                      </p:stCondLst>
                                      <p:childTnLst>
                                        <p:animRot by="120000">
                                          <p:cBhvr>
                                            <p:cTn id="55" dur="75" fill="hold">
                                              <p:stCondLst>
                                                <p:cond delay="0"/>
                                              </p:stCondLst>
                                            </p:cTn>
                                            <p:tgtEl>
                                              <p:spTgt spid="6"/>
                                            </p:tgtEl>
                                            <p:attrNameLst>
                                              <p:attrName>r</p:attrName>
                                            </p:attrNameLst>
                                          </p:cBhvr>
                                        </p:animRot>
                                        <p:animRot by="-240000">
                                          <p:cBhvr>
                                            <p:cTn id="56" dur="150" fill="hold">
                                              <p:stCondLst>
                                                <p:cond delay="150"/>
                                              </p:stCondLst>
                                            </p:cTn>
                                            <p:tgtEl>
                                              <p:spTgt spid="6"/>
                                            </p:tgtEl>
                                            <p:attrNameLst>
                                              <p:attrName>r</p:attrName>
                                            </p:attrNameLst>
                                          </p:cBhvr>
                                        </p:animRot>
                                        <p:animRot by="240000">
                                          <p:cBhvr>
                                            <p:cTn id="57" dur="150" fill="hold">
                                              <p:stCondLst>
                                                <p:cond delay="300"/>
                                              </p:stCondLst>
                                            </p:cTn>
                                            <p:tgtEl>
                                              <p:spTgt spid="6"/>
                                            </p:tgtEl>
                                            <p:attrNameLst>
                                              <p:attrName>r</p:attrName>
                                            </p:attrNameLst>
                                          </p:cBhvr>
                                        </p:animRot>
                                        <p:animRot by="-240000">
                                          <p:cBhvr>
                                            <p:cTn id="58" dur="150" fill="hold">
                                              <p:stCondLst>
                                                <p:cond delay="450"/>
                                              </p:stCondLst>
                                            </p:cTn>
                                            <p:tgtEl>
                                              <p:spTgt spid="6"/>
                                            </p:tgtEl>
                                            <p:attrNameLst>
                                              <p:attrName>r</p:attrName>
                                            </p:attrNameLst>
                                          </p:cBhvr>
                                        </p:animRot>
                                        <p:animRot by="120000">
                                          <p:cBhvr>
                                            <p:cTn id="59" dur="150" fill="hold">
                                              <p:stCondLst>
                                                <p:cond delay="600"/>
                                              </p:stCondLst>
                                            </p:cTn>
                                            <p:tgtEl>
                                              <p:spTgt spid="6"/>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32" name="AmHetGio.wav"/>
                                            </p:tgtEl>
                                          </p:cMediaNode>
                                        </p:audio>
                                      </p:sub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randombar(horizontal)">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randombar(horizontal)">
                                          <p:cBhvr>
                                            <p:cTn id="6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6"/>
                    </p:tgtEl>
                  </p:cMediaNode>
                </p:audio>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41"/>
                                            </p:tgtEl>
                                          </p:cBhvr>
                                        </p:animEffect>
                                        <p:animScale>
                                          <p:cBhvr>
                                            <p:cTn id="76" dur="250" autoRev="1" fill="hold"/>
                                            <p:tgtEl>
                                              <p:spTgt spid="41"/>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3" name="click.wav"/>
                                            </p:tgtEl>
                                          </p:cMediaNode>
                                        </p:audio>
                                      </p:subTnLst>
                                    </p:cTn>
                                  </p:par>
                                </p:childTnLst>
                              </p:cTn>
                            </p:par>
                            <p:par>
                              <p:cTn id="77" fill="hold">
                                <p:stCondLst>
                                  <p:cond delay="500"/>
                                </p:stCondLst>
                                <p:childTnLst>
                                  <p:par>
                                    <p:cTn id="78" presetID="10" presetClass="exit" presetSubtype="0" fill="hold" nodeType="after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par>
                              <p:cTn id="84" fill="hold">
                                <p:stCondLst>
                                  <p:cond delay="1000"/>
                                </p:stCondLst>
                                <p:childTnLst>
                                  <p:par>
                                    <p:cTn id="85" presetID="47" presetClass="entr" presetSubtype="0" fill="hold"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1" presetClass="mediacall" presetSubtype="0" fill="hold" nodeType="withEffect">
                                      <p:stCondLst>
                                        <p:cond delay="0"/>
                                      </p:stCondLst>
                                      <p:childTnLst>
                                        <p:cmd type="call" cmd="playFrom(0.0)">
                                          <p:cBhvr>
                                            <p:cTn id="91" dur="4576" fill="hold"/>
                                            <p:tgtEl>
                                              <p:spTgt spid="26"/>
                                            </p:tgtEl>
                                          </p:cBhvr>
                                        </p:cmd>
                                      </p:childTnLst>
                                    </p:cTn>
                                  </p:par>
                                  <p:par>
                                    <p:cTn id="92" presetID="2" presetClass="exit" presetSubtype="3" accel="80000" decel="20000" fill="hold" nodeType="withEffect">
                                      <p:stCondLst>
                                        <p:cond delay="0"/>
                                      </p:stCondLst>
                                      <p:childTnLst>
                                        <p:anim calcmode="lin" valueType="num">
                                          <p:cBhvr additive="base">
                                            <p:cTn id="93" dur="500"/>
                                            <p:tgtEl>
                                              <p:spTgt spid="6"/>
                                            </p:tgtEl>
                                            <p:attrNameLst>
                                              <p:attrName>ppt_x</p:attrName>
                                            </p:attrNameLst>
                                          </p:cBhvr>
                                          <p:tavLst>
                                            <p:tav tm="0">
                                              <p:val>
                                                <p:strVal val="ppt_x"/>
                                              </p:val>
                                            </p:tav>
                                            <p:tav tm="100000">
                                              <p:val>
                                                <p:strVal val="1+ppt_w/2"/>
                                              </p:val>
                                            </p:tav>
                                          </p:tavLst>
                                        </p:anim>
                                        <p:anim calcmode="lin" valueType="num">
                                          <p:cBhvr additive="base">
                                            <p:cTn id="94" dur="500"/>
                                            <p:tgtEl>
                                              <p:spTgt spid="6"/>
                                            </p:tgtEl>
                                            <p:attrNameLst>
                                              <p:attrName>ppt_y</p:attrName>
                                            </p:attrNameLst>
                                          </p:cBhvr>
                                          <p:tavLst>
                                            <p:tav tm="0">
                                              <p:val>
                                                <p:strVal val="ppt_y"/>
                                              </p:val>
                                            </p:tav>
                                            <p:tav tm="100000">
                                              <p:val>
                                                <p:strVal val="0-ppt_h/2"/>
                                              </p:val>
                                            </p:tav>
                                          </p:tavLst>
                                        </p:anim>
                                        <p:set>
                                          <p:cBhvr>
                                            <p:cTn id="9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5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999AC9D-6E4D-329F-F75B-D99E6E5A7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6" y="824435"/>
            <a:ext cx="12205896" cy="6096012"/>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6"/>
            <a:ext cx="9486901" cy="3117058"/>
            <a:chOff x="2434106" y="246186"/>
            <a:chExt cx="9486901" cy="3117058"/>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6"/>
              <a:ext cx="9486901" cy="3117058"/>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62850" y="734152"/>
              <a:ext cx="9029103" cy="232794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pt-BR"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pt-BR"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Phương trình </a:t>
              </a:r>
              <a:r>
                <a:rPr lang="pt-BR"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có các hệ số là: </a:t>
              </a:r>
            </a:p>
            <a:p>
              <a:pPr marL="0" marR="0" lvl="0" indent="0" algn="l" defTabSz="914400" rtl="0" eaLnBrk="1" fontAlgn="auto" latinLnBrk="0" hangingPunct="1">
                <a:lnSpc>
                  <a:spcPct val="121000"/>
                </a:lnSpc>
                <a:spcBef>
                  <a:spcPts val="0"/>
                </a:spcBef>
                <a:spcAft>
                  <a:spcPts val="0"/>
                </a:spcAft>
                <a:buClrTx/>
                <a:buSzTx/>
                <a:buFontTx/>
                <a:buNone/>
                <a:tabLst/>
                <a:defRPr/>
              </a:pPr>
              <a:r>
                <a:rPr kumimoji="0" lang="pt-BR"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C.</a:t>
              </a:r>
            </a:p>
            <a:p>
              <a:pPr marL="0" marR="0" lvl="0" indent="0" algn="l" defTabSz="914400" rtl="0" eaLnBrk="1" fontAlgn="auto" latinLnBrk="0" hangingPunct="1">
                <a:lnSpc>
                  <a:spcPct val="121000"/>
                </a:lnSpc>
                <a:spcBef>
                  <a:spcPts val="0"/>
                </a:spcBef>
                <a:spcAft>
                  <a:spcPts val="0"/>
                </a:spcAft>
                <a:buClrTx/>
                <a:buSzTx/>
                <a:buFontTx/>
                <a:buNone/>
                <a:tabLst/>
                <a:defRPr/>
              </a:pPr>
              <a:r>
                <a:rPr lang="pt-BR"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D. </a:t>
              </a:r>
            </a:p>
            <a:p>
              <a:pPr marL="0" marR="0" lvl="0" indent="0" algn="l" defTabSz="914400" rtl="0" eaLnBrk="1" fontAlgn="auto" latinLnBrk="0" hangingPunct="1">
                <a:lnSpc>
                  <a:spcPct val="121000"/>
                </a:lnSpc>
                <a:spcBef>
                  <a:spcPts val="0"/>
                </a:spcBef>
                <a:spcAft>
                  <a:spcPts val="0"/>
                </a:spcAft>
                <a:buClrTx/>
                <a:buSzTx/>
                <a:buFontTx/>
                <a:buNone/>
                <a:tabLst/>
                <a:defRPr/>
              </a:pPr>
              <a:endParaRPr kumimoji="0" lang="pt-BR"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06516" y="1358810"/>
            <a:ext cx="487363" cy="487363"/>
          </a:xfrm>
          <a:prstGeom prst="rect">
            <a:avLst/>
          </a:prstGeom>
        </p:spPr>
      </p:pic>
      <p:grpSp>
        <p:nvGrpSpPr>
          <p:cNvPr id="41" name="Group 40">
            <a:extLst>
              <a:ext uri="{FF2B5EF4-FFF2-40B4-BE49-F238E27FC236}">
                <a16:creationId xmlns:a16="http://schemas.microsoft.com/office/drawing/2014/main" id="{330854B2-F80C-4FF7-88D5-341CFE138CE3}"/>
              </a:ext>
            </a:extLst>
          </p:cNvPr>
          <p:cNvGrpSpPr/>
          <p:nvPr/>
        </p:nvGrpSpPr>
        <p:grpSpPr>
          <a:xfrm>
            <a:off x="9301265" y="5852675"/>
            <a:ext cx="2890735" cy="878855"/>
            <a:chOff x="7144988" y="5759358"/>
            <a:chExt cx="2890735" cy="87885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415022" y="5806389"/>
              <a:ext cx="2620701" cy="825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44988" y="5759358"/>
              <a:ext cx="540069" cy="878855"/>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896980" y="6003453"/>
              <a:ext cx="160620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Giải cứu</a:t>
              </a:r>
            </a:p>
          </p:txBody>
        </p:sp>
      </p:grpSp>
      <p:pic>
        <p:nvPicPr>
          <p:cNvPr id="50" name="Picture 49">
            <a:extLst>
              <a:ext uri="{FF2B5EF4-FFF2-40B4-BE49-F238E27FC236}">
                <a16:creationId xmlns:a16="http://schemas.microsoft.com/office/drawing/2014/main" id="{5353824C-BF69-8199-1275-41934FFEA361}"/>
              </a:ext>
            </a:extLst>
          </p:cNvPr>
          <p:cNvPicPr>
            <a:picLocks noChangeAspect="1"/>
          </p:cNvPicPr>
          <p:nvPr/>
        </p:nvPicPr>
        <p:blipFill>
          <a:blip r:embed="rId10">
            <a:duotone>
              <a:schemeClr val="accent2">
                <a:shade val="45000"/>
                <a:satMod val="135000"/>
              </a:schemeClr>
              <a:prstClr val="white"/>
            </a:duotone>
          </a:blip>
          <a:stretch>
            <a:fillRect/>
          </a:stretch>
        </p:blipFill>
        <p:spPr>
          <a:xfrm>
            <a:off x="2434106" y="3806016"/>
            <a:ext cx="9486901" cy="2189319"/>
          </a:xfrm>
          <a:prstGeom prst="rect">
            <a:avLst/>
          </a:prstGeom>
        </p:spPr>
      </p:pic>
      <p:sp>
        <p:nvSpPr>
          <p:cNvPr id="51" name="TextBox 50">
            <a:extLst>
              <a:ext uri="{FF2B5EF4-FFF2-40B4-BE49-F238E27FC236}">
                <a16:creationId xmlns:a16="http://schemas.microsoft.com/office/drawing/2014/main" id="{F0992745-CDA3-258E-9454-660100221D9F}"/>
              </a:ext>
            </a:extLst>
          </p:cNvPr>
          <p:cNvSpPr txBox="1"/>
          <p:nvPr/>
        </p:nvSpPr>
        <p:spPr>
          <a:xfrm>
            <a:off x="6096000" y="4435302"/>
            <a:ext cx="24653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00CC"/>
                </a:solidFill>
                <a:latin typeface="Times New Roman" panose="02020603050405020304" pitchFamily="18" charset="0"/>
                <a:cs typeface="Times New Roman" panose="02020603050405020304" pitchFamily="18" charset="0"/>
              </a:rPr>
              <a:t>Đáp án: A</a:t>
            </a:r>
            <a:endParaRPr kumimoji="0" 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1811879F-CC6C-C9C0-5721-4780C40B05B7}"/>
              </a:ext>
            </a:extLst>
          </p:cNvPr>
          <p:cNvGraphicFramePr>
            <a:graphicFrameLocks noChangeAspect="1"/>
          </p:cNvGraphicFramePr>
          <p:nvPr>
            <p:extLst>
              <p:ext uri="{D42A27DB-BD31-4B8C-83A1-F6EECF244321}">
                <p14:modId xmlns:p14="http://schemas.microsoft.com/office/powerpoint/2010/main" val="420724804"/>
              </p:ext>
            </p:extLst>
          </p:nvPr>
        </p:nvGraphicFramePr>
        <p:xfrm>
          <a:off x="5368775" y="792597"/>
          <a:ext cx="2686959" cy="651383"/>
        </p:xfrm>
        <a:graphic>
          <a:graphicData uri="http://schemas.openxmlformats.org/presentationml/2006/ole">
            <mc:AlternateContent xmlns:mc="http://schemas.openxmlformats.org/markup-compatibility/2006">
              <mc:Choice xmlns:v="urn:schemas-microsoft-com:vml" Requires="v">
                <p:oleObj name="Equation" r:id="rId18" imgW="838080" imgH="203040" progId="Equation.DSMT4">
                  <p:embed/>
                </p:oleObj>
              </mc:Choice>
              <mc:Fallback>
                <p:oleObj name="Equation" r:id="rId18" imgW="838080" imgH="203040" progId="Equation.DSMT4">
                  <p:embed/>
                  <p:pic>
                    <p:nvPicPr>
                      <p:cNvPr id="0" name=""/>
                      <p:cNvPicPr/>
                      <p:nvPr/>
                    </p:nvPicPr>
                    <p:blipFill>
                      <a:blip r:embed="rId19"/>
                      <a:stretch>
                        <a:fillRect/>
                      </a:stretch>
                    </p:blipFill>
                    <p:spPr>
                      <a:xfrm>
                        <a:off x="5368775" y="792597"/>
                        <a:ext cx="2686959" cy="65138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5EFEC26-BDE2-EFAC-156F-C1ACF4BEA535}"/>
              </a:ext>
            </a:extLst>
          </p:cNvPr>
          <p:cNvGraphicFramePr>
            <a:graphicFrameLocks noChangeAspect="1"/>
          </p:cNvGraphicFramePr>
          <p:nvPr>
            <p:extLst>
              <p:ext uri="{D42A27DB-BD31-4B8C-83A1-F6EECF244321}">
                <p14:modId xmlns:p14="http://schemas.microsoft.com/office/powerpoint/2010/main" val="2042123936"/>
              </p:ext>
            </p:extLst>
          </p:nvPr>
        </p:nvGraphicFramePr>
        <p:xfrm>
          <a:off x="3281135" y="1419436"/>
          <a:ext cx="2912835" cy="501133"/>
        </p:xfrm>
        <a:graphic>
          <a:graphicData uri="http://schemas.openxmlformats.org/presentationml/2006/ole">
            <mc:AlternateContent xmlns:mc="http://schemas.openxmlformats.org/markup-compatibility/2006">
              <mc:Choice xmlns:v="urn:schemas-microsoft-com:vml" Requires="v">
                <p:oleObj name="Equation" r:id="rId20" imgW="1180800" imgH="203040" progId="Equation.DSMT4">
                  <p:embed/>
                </p:oleObj>
              </mc:Choice>
              <mc:Fallback>
                <p:oleObj name="Equation" r:id="rId20" imgW="1180800" imgH="203040" progId="Equation.DSMT4">
                  <p:embed/>
                  <p:pic>
                    <p:nvPicPr>
                      <p:cNvPr id="0" name=""/>
                      <p:cNvPicPr/>
                      <p:nvPr/>
                    </p:nvPicPr>
                    <p:blipFill>
                      <a:blip r:embed="rId21"/>
                      <a:stretch>
                        <a:fillRect/>
                      </a:stretch>
                    </p:blipFill>
                    <p:spPr>
                      <a:xfrm>
                        <a:off x="3281135" y="1419436"/>
                        <a:ext cx="2912835" cy="50113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05A05F2-9139-9AAC-F64B-E280AB46A3EB}"/>
              </a:ext>
            </a:extLst>
          </p:cNvPr>
          <p:cNvGraphicFramePr>
            <a:graphicFrameLocks noChangeAspect="1"/>
          </p:cNvGraphicFramePr>
          <p:nvPr>
            <p:extLst>
              <p:ext uri="{D42A27DB-BD31-4B8C-83A1-F6EECF244321}">
                <p14:modId xmlns:p14="http://schemas.microsoft.com/office/powerpoint/2010/main" val="2146393202"/>
              </p:ext>
            </p:extLst>
          </p:nvPr>
        </p:nvGraphicFramePr>
        <p:xfrm>
          <a:off x="3155950" y="1973263"/>
          <a:ext cx="3163888" cy="501650"/>
        </p:xfrm>
        <a:graphic>
          <a:graphicData uri="http://schemas.openxmlformats.org/presentationml/2006/ole">
            <mc:AlternateContent xmlns:mc="http://schemas.openxmlformats.org/markup-compatibility/2006">
              <mc:Choice xmlns:v="urn:schemas-microsoft-com:vml" Requires="v">
                <p:oleObj name="Equation" r:id="rId22" imgW="1282680" imgH="203040" progId="Equation.DSMT4">
                  <p:embed/>
                </p:oleObj>
              </mc:Choice>
              <mc:Fallback>
                <p:oleObj name="Equation" r:id="rId22" imgW="1282680" imgH="203040" progId="Equation.DSMT4">
                  <p:embed/>
                  <p:pic>
                    <p:nvPicPr>
                      <p:cNvPr id="3" name="Object 2">
                        <a:extLst>
                          <a:ext uri="{FF2B5EF4-FFF2-40B4-BE49-F238E27FC236}">
                            <a16:creationId xmlns:a16="http://schemas.microsoft.com/office/drawing/2014/main" id="{A5EFEC26-BDE2-EFAC-156F-C1ACF4BEA535}"/>
                          </a:ext>
                        </a:extLst>
                      </p:cNvPr>
                      <p:cNvPicPr/>
                      <p:nvPr/>
                    </p:nvPicPr>
                    <p:blipFill>
                      <a:blip r:embed="rId23"/>
                      <a:stretch>
                        <a:fillRect/>
                      </a:stretch>
                    </p:blipFill>
                    <p:spPr>
                      <a:xfrm>
                        <a:off x="3155950" y="1973263"/>
                        <a:ext cx="3163888" cy="5016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4249BF7-B05F-4B96-3168-8F85B46D7571}"/>
              </a:ext>
            </a:extLst>
          </p:cNvPr>
          <p:cNvGraphicFramePr>
            <a:graphicFrameLocks noChangeAspect="1"/>
          </p:cNvGraphicFramePr>
          <p:nvPr>
            <p:extLst>
              <p:ext uri="{D42A27DB-BD31-4B8C-83A1-F6EECF244321}">
                <p14:modId xmlns:p14="http://schemas.microsoft.com/office/powerpoint/2010/main" val="3777809302"/>
              </p:ext>
            </p:extLst>
          </p:nvPr>
        </p:nvGraphicFramePr>
        <p:xfrm>
          <a:off x="7887275" y="1358810"/>
          <a:ext cx="2912835" cy="501133"/>
        </p:xfrm>
        <a:graphic>
          <a:graphicData uri="http://schemas.openxmlformats.org/presentationml/2006/ole">
            <mc:AlternateContent xmlns:mc="http://schemas.openxmlformats.org/markup-compatibility/2006">
              <mc:Choice xmlns:v="urn:schemas-microsoft-com:vml" Requires="v">
                <p:oleObj name="Equation" r:id="rId24" imgW="1180800" imgH="203040" progId="Equation.DSMT4">
                  <p:embed/>
                </p:oleObj>
              </mc:Choice>
              <mc:Fallback>
                <p:oleObj name="Equation" r:id="rId24" imgW="1180800" imgH="203040" progId="Equation.DSMT4">
                  <p:embed/>
                  <p:pic>
                    <p:nvPicPr>
                      <p:cNvPr id="3" name="Object 2">
                        <a:extLst>
                          <a:ext uri="{FF2B5EF4-FFF2-40B4-BE49-F238E27FC236}">
                            <a16:creationId xmlns:a16="http://schemas.microsoft.com/office/drawing/2014/main" id="{A5EFEC26-BDE2-EFAC-156F-C1ACF4BEA535}"/>
                          </a:ext>
                        </a:extLst>
                      </p:cNvPr>
                      <p:cNvPicPr/>
                      <p:nvPr/>
                    </p:nvPicPr>
                    <p:blipFill>
                      <a:blip r:embed="rId25"/>
                      <a:stretch>
                        <a:fillRect/>
                      </a:stretch>
                    </p:blipFill>
                    <p:spPr>
                      <a:xfrm>
                        <a:off x="7887275" y="1358810"/>
                        <a:ext cx="2912835" cy="50113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BCD885D-299F-3A9C-CC67-CF349B986B34}"/>
              </a:ext>
            </a:extLst>
          </p:cNvPr>
          <p:cNvGraphicFramePr>
            <a:graphicFrameLocks noChangeAspect="1"/>
          </p:cNvGraphicFramePr>
          <p:nvPr>
            <p:extLst>
              <p:ext uri="{D42A27DB-BD31-4B8C-83A1-F6EECF244321}">
                <p14:modId xmlns:p14="http://schemas.microsoft.com/office/powerpoint/2010/main" val="3621421589"/>
              </p:ext>
            </p:extLst>
          </p:nvPr>
        </p:nvGraphicFramePr>
        <p:xfrm>
          <a:off x="7924226" y="1988539"/>
          <a:ext cx="2413000" cy="501650"/>
        </p:xfrm>
        <a:graphic>
          <a:graphicData uri="http://schemas.openxmlformats.org/presentationml/2006/ole">
            <mc:AlternateContent xmlns:mc="http://schemas.openxmlformats.org/markup-compatibility/2006">
              <mc:Choice xmlns:v="urn:schemas-microsoft-com:vml" Requires="v">
                <p:oleObj name="Equation" r:id="rId26" imgW="977760" imgH="203040" progId="Equation.DSMT4">
                  <p:embed/>
                </p:oleObj>
              </mc:Choice>
              <mc:Fallback>
                <p:oleObj name="Equation" r:id="rId26" imgW="977760" imgH="203040" progId="Equation.DSMT4">
                  <p:embed/>
                  <p:pic>
                    <p:nvPicPr>
                      <p:cNvPr id="3" name="Object 2">
                        <a:extLst>
                          <a:ext uri="{FF2B5EF4-FFF2-40B4-BE49-F238E27FC236}">
                            <a16:creationId xmlns:a16="http://schemas.microsoft.com/office/drawing/2014/main" id="{A5EFEC26-BDE2-EFAC-156F-C1ACF4BEA535}"/>
                          </a:ext>
                        </a:extLst>
                      </p:cNvPr>
                      <p:cNvPicPr/>
                      <p:nvPr/>
                    </p:nvPicPr>
                    <p:blipFill>
                      <a:blip r:embed="rId27"/>
                      <a:stretch>
                        <a:fillRect/>
                      </a:stretch>
                    </p:blipFill>
                    <p:spPr>
                      <a:xfrm>
                        <a:off x="7924226" y="1988539"/>
                        <a:ext cx="2413000" cy="501650"/>
                      </a:xfrm>
                      <a:prstGeom prst="rect">
                        <a:avLst/>
                      </a:prstGeom>
                    </p:spPr>
                  </p:pic>
                </p:oleObj>
              </mc:Fallback>
            </mc:AlternateContent>
          </a:graphicData>
        </a:graphic>
      </p:graphicFrame>
    </p:spTree>
    <p:extLst>
      <p:ext uri="{BB962C8B-B14F-4D97-AF65-F5344CB8AC3E}">
        <p14:creationId xmlns:p14="http://schemas.microsoft.com/office/powerpoint/2010/main" val="244135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par>
                                    <p:cTn id="20" presetID="6"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2" presetClass="entr" presetSubtype="4" fill="hold" nodeType="withEffect" p14:presetBounceEnd="65000">
                                      <p:stCondLst>
                                        <p:cond delay="1200"/>
                                      </p:stCondLst>
                                      <p:childTnLst>
                                        <p:set>
                                          <p:cBhvr>
                                            <p:cTn id="30" dur="1" fill="hold">
                                              <p:stCondLst>
                                                <p:cond delay="0"/>
                                              </p:stCondLst>
                                            </p:cTn>
                                            <p:tgtEl>
                                              <p:spTgt spid="41"/>
                                            </p:tgtEl>
                                            <p:attrNameLst>
                                              <p:attrName>style.visibility</p:attrName>
                                            </p:attrNameLst>
                                          </p:cBhvr>
                                          <p:to>
                                            <p:strVal val="visible"/>
                                          </p:to>
                                        </p:set>
                                        <p:anim calcmode="lin" valueType="num" p14:bounceEnd="65000">
                                          <p:cBhvr additive="base">
                                            <p:cTn id="31"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41"/>
                                            </p:tgtEl>
                                            <p:attrNameLst>
                                              <p:attrName>ppt_y</p:attrName>
                                            </p:attrNameLst>
                                          </p:cBhvr>
                                          <p:tavLst>
                                            <p:tav tm="0">
                                              <p:val>
                                                <p:strVal val="1+#ppt_h/2"/>
                                              </p:val>
                                            </p:tav>
                                            <p:tav tm="100000">
                                              <p:val>
                                                <p:strVal val="#ppt_y"/>
                                              </p:val>
                                            </p:tav>
                                          </p:tavLst>
                                        </p:anim>
                                      </p:childTnLst>
                                    </p:cTn>
                                  </p:par>
                                </p:childTnLst>
                              </p:cTn>
                            </p:par>
                            <p:par>
                              <p:cTn id="33" fill="hold">
                                <p:stCondLst>
                                  <p:cond delay="32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par>
                              <p:cTn id="37" fill="hold">
                                <p:stCondLst>
                                  <p:cond delay="3700"/>
                                </p:stCondLst>
                                <p:childTnLst>
                                  <p:par>
                                    <p:cTn id="38" presetID="1" presetClass="exit" presetSubtype="0" fill="hold" nodeType="after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par>
                              <p:cTn id="42" fill="hold">
                                <p:stCondLst>
                                  <p:cond delay="3700"/>
                                </p:stCondLst>
                                <p:childTnLst>
                                  <p:par>
                                    <p:cTn id="43" presetID="42" presetClass="path" presetSubtype="0" accel="50000" decel="50000" fill="hold" nodeType="afterEffect">
                                      <p:stCondLst>
                                        <p:cond delay="0"/>
                                      </p:stCondLst>
                                      <p:childTnLst>
                                        <p:animMotion origin="layout" path="M 2.70833E-6 -4.81481E-6 L 0.00677 -0.5155 " pathEditMode="relative" rAng="0" ptsTypes="AA">
                                          <p:cBhvr>
                                            <p:cTn id="44" dur="15000" fill="hold"/>
                                            <p:tgtEl>
                                              <p:spTgt spid="9"/>
                                            </p:tgtEl>
                                            <p:attrNameLst>
                                              <p:attrName>ppt_x</p:attrName>
                                              <p:attrName>ppt_y</p:attrName>
                                            </p:attrNameLst>
                                          </p:cBhvr>
                                          <p:rCtr x="339" y="-25787"/>
                                        </p:animMotion>
                                      </p:childTnLst>
                                    </p:cTn>
                                  </p:par>
                                  <p:par>
                                    <p:cTn id="45" presetID="6" presetClass="emph" presetSubtype="0" fill="hold" nodeType="withEffect">
                                      <p:stCondLst>
                                        <p:cond delay="0"/>
                                      </p:stCondLst>
                                      <p:childTnLst>
                                        <p:animScale>
                                          <p:cBhvr>
                                            <p:cTn id="46" dur="15000" fill="hold"/>
                                            <p:tgtEl>
                                              <p:spTgt spid="9"/>
                                            </p:tgtEl>
                                          </p:cBhvr>
                                          <p:by x="50000" y="50000"/>
                                        </p:animScale>
                                      </p:childTnLst>
                                    </p:cTn>
                                  </p:par>
                                  <p:par>
                                    <p:cTn id="47" presetID="22" presetClass="exit" presetSubtype="4" fill="hold" nodeType="withEffect">
                                      <p:stCondLst>
                                        <p:cond delay="0"/>
                                      </p:stCondLst>
                                      <p:childTnLst>
                                        <p:animEffect transition="out" filter="wipe(down)">
                                          <p:cBhvr>
                                            <p:cTn id="48" dur="15000"/>
                                            <p:tgtEl>
                                              <p:spTgt spid="7"/>
                                            </p:tgtEl>
                                          </p:cBhvr>
                                        </p:animEffect>
                                        <p:set>
                                          <p:cBhvr>
                                            <p:cTn id="49"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7"/>
                                                </p:cond>
                                              </p:stCondLst>
                                              <p:endCondLst>
                                                <p:cond evt="onStopAudio" delay="0">
                                                  <p:tgtEl>
                                                    <p:sldTgt/>
                                                  </p:tgtEl>
                                                </p:cond>
                                              </p:endCondLst>
                                            </p:cTn>
                                            <p:tgtEl>
                                              <p:sndTgt r:embed="rId6" name="AmThanhDiaBay.wav"/>
                                            </p:tgtEl>
                                          </p:cMediaNode>
                                        </p:audio>
                                      </p:subTnLst>
                                    </p:cTn>
                                  </p:par>
                                </p:childTnLst>
                              </p:cTn>
                            </p:par>
                            <p:par>
                              <p:cTn id="50" fill="hold">
                                <p:stCondLst>
                                  <p:cond delay="18700"/>
                                </p:stCondLst>
                                <p:childTnLst>
                                  <p:par>
                                    <p:cTn id="51" presetID="32" presetClass="emph" presetSubtype="0" repeatCount="3000" fill="hold" nodeType="afterEffect">
                                      <p:stCondLst>
                                        <p:cond delay="0"/>
                                      </p:stCondLst>
                                      <p:childTnLst>
                                        <p:animRot by="120000">
                                          <p:cBhvr>
                                            <p:cTn id="52" dur="75" fill="hold">
                                              <p:stCondLst>
                                                <p:cond delay="0"/>
                                              </p:stCondLst>
                                            </p:cTn>
                                            <p:tgtEl>
                                              <p:spTgt spid="6"/>
                                            </p:tgtEl>
                                            <p:attrNameLst>
                                              <p:attrName>r</p:attrName>
                                            </p:attrNameLst>
                                          </p:cBhvr>
                                        </p:animRot>
                                        <p:animRot by="-240000">
                                          <p:cBhvr>
                                            <p:cTn id="53" dur="150" fill="hold">
                                              <p:stCondLst>
                                                <p:cond delay="150"/>
                                              </p:stCondLst>
                                            </p:cTn>
                                            <p:tgtEl>
                                              <p:spTgt spid="6"/>
                                            </p:tgtEl>
                                            <p:attrNameLst>
                                              <p:attrName>r</p:attrName>
                                            </p:attrNameLst>
                                          </p:cBhvr>
                                        </p:animRot>
                                        <p:animRot by="240000">
                                          <p:cBhvr>
                                            <p:cTn id="54" dur="150" fill="hold">
                                              <p:stCondLst>
                                                <p:cond delay="300"/>
                                              </p:stCondLst>
                                            </p:cTn>
                                            <p:tgtEl>
                                              <p:spTgt spid="6"/>
                                            </p:tgtEl>
                                            <p:attrNameLst>
                                              <p:attrName>r</p:attrName>
                                            </p:attrNameLst>
                                          </p:cBhvr>
                                        </p:animRot>
                                        <p:animRot by="-240000">
                                          <p:cBhvr>
                                            <p:cTn id="55" dur="150" fill="hold">
                                              <p:stCondLst>
                                                <p:cond delay="450"/>
                                              </p:stCondLst>
                                            </p:cTn>
                                            <p:tgtEl>
                                              <p:spTgt spid="6"/>
                                            </p:tgtEl>
                                            <p:attrNameLst>
                                              <p:attrName>r</p:attrName>
                                            </p:attrNameLst>
                                          </p:cBhvr>
                                        </p:animRot>
                                        <p:animRot by="120000">
                                          <p:cBhvr>
                                            <p:cTn id="56" dur="150" fill="hold">
                                              <p:stCondLst>
                                                <p:cond delay="600"/>
                                              </p:stCondLst>
                                            </p:cTn>
                                            <p:tgtEl>
                                              <p:spTgt spid="6"/>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7" name="AmHetGio.wav"/>
                                            </p:tgtEl>
                                          </p:cMediaNode>
                                        </p:audio>
                                      </p:sub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randombar(horizontal)">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randombar(horizontal)">
                                          <p:cBhvr>
                                            <p:cTn id="6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6"/>
                    </p:tgtEl>
                  </p:cMediaNode>
                </p:audio>
                <p:seq concurrent="1" nextAc="seek">
                  <p:cTn id="68" restart="whenNotActive" fill="hold" evtFilter="cancelBubble" nodeType="interactiveSeq">
                    <p:stCondLst>
                      <p:cond evt="onClick" delay="0">
                        <p:tgtEl>
                          <p:spTgt spid="41"/>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41"/>
                                            </p:tgtEl>
                                          </p:cBhvr>
                                        </p:animEffect>
                                        <p:animScale>
                                          <p:cBhvr>
                                            <p:cTn id="73" dur="250" autoRev="1" fill="hold"/>
                                            <p:tgtEl>
                                              <p:spTgt spid="41"/>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8" name="click.wav"/>
                                            </p:tgtEl>
                                          </p:cMediaNode>
                                        </p:audio>
                                      </p:sub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par>
                              <p:cTn id="81" fill="hold">
                                <p:stCondLst>
                                  <p:cond delay="1000"/>
                                </p:stCondLst>
                                <p:childTnLst>
                                  <p:par>
                                    <p:cTn id="82" presetID="47"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4576" fill="hold"/>
                                            <p:tgtEl>
                                              <p:spTgt spid="26"/>
                                            </p:tgtEl>
                                          </p:cBhvr>
                                        </p:cmd>
                                      </p:childTnLst>
                                    </p:cTn>
                                  </p:par>
                                  <p:par>
                                    <p:cTn id="89" presetID="2" presetClass="exit" presetSubtype="3" accel="80000" decel="20000" fill="hold" nodeType="withEffect">
                                      <p:stCondLst>
                                        <p:cond delay="0"/>
                                      </p:stCondLst>
                                      <p:childTnLst>
                                        <p:anim calcmode="lin" valueType="num">
                                          <p:cBhvr additive="base">
                                            <p:cTn id="90" dur="500"/>
                                            <p:tgtEl>
                                              <p:spTgt spid="6"/>
                                            </p:tgtEl>
                                            <p:attrNameLst>
                                              <p:attrName>ppt_x</p:attrName>
                                            </p:attrNameLst>
                                          </p:cBhvr>
                                          <p:tavLst>
                                            <p:tav tm="0">
                                              <p:val>
                                                <p:strVal val="ppt_x"/>
                                              </p:val>
                                            </p:tav>
                                            <p:tav tm="100000">
                                              <p:val>
                                                <p:strVal val="1+ppt_w/2"/>
                                              </p:val>
                                            </p:tav>
                                          </p:tavLst>
                                        </p:anim>
                                        <p:anim calcmode="lin" valueType="num">
                                          <p:cBhvr additive="base">
                                            <p:cTn id="91" dur="500"/>
                                            <p:tgtEl>
                                              <p:spTgt spid="6"/>
                                            </p:tgtEl>
                                            <p:attrNameLst>
                                              <p:attrName>ppt_y</p:attrName>
                                            </p:attrNameLst>
                                          </p:cBhvr>
                                          <p:tavLst>
                                            <p:tav tm="0">
                                              <p:val>
                                                <p:strVal val="ppt_y"/>
                                              </p:val>
                                            </p:tav>
                                            <p:tav tm="100000">
                                              <p:val>
                                                <p:strVal val="0-ppt_h/2"/>
                                              </p:val>
                                            </p:tav>
                                          </p:tavLst>
                                        </p:anim>
                                        <p:set>
                                          <p:cBhvr>
                                            <p:cTn id="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par>
                                    <p:cTn id="20" presetID="6"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2" presetClass="entr" presetSubtype="4" fill="hold" nodeType="withEffect">
                                      <p:stCondLst>
                                        <p:cond delay="12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1000" fill="hold"/>
                                            <p:tgtEl>
                                              <p:spTgt spid="41"/>
                                            </p:tgtEl>
                                            <p:attrNameLst>
                                              <p:attrName>ppt_x</p:attrName>
                                            </p:attrNameLst>
                                          </p:cBhvr>
                                          <p:tavLst>
                                            <p:tav tm="0">
                                              <p:val>
                                                <p:strVal val="#ppt_x"/>
                                              </p:val>
                                            </p:tav>
                                            <p:tav tm="100000">
                                              <p:val>
                                                <p:strVal val="#ppt_x"/>
                                              </p:val>
                                            </p:tav>
                                          </p:tavLst>
                                        </p:anim>
                                        <p:anim calcmode="lin" valueType="num">
                                          <p:cBhvr additive="base">
                                            <p:cTn id="32" dur="1000" fill="hold"/>
                                            <p:tgtEl>
                                              <p:spTgt spid="41"/>
                                            </p:tgtEl>
                                            <p:attrNameLst>
                                              <p:attrName>ppt_y</p:attrName>
                                            </p:attrNameLst>
                                          </p:cBhvr>
                                          <p:tavLst>
                                            <p:tav tm="0">
                                              <p:val>
                                                <p:strVal val="1+#ppt_h/2"/>
                                              </p:val>
                                            </p:tav>
                                            <p:tav tm="100000">
                                              <p:val>
                                                <p:strVal val="#ppt_y"/>
                                              </p:val>
                                            </p:tav>
                                          </p:tavLst>
                                        </p:anim>
                                      </p:childTnLst>
                                    </p:cTn>
                                  </p:par>
                                </p:childTnLst>
                              </p:cTn>
                            </p:par>
                            <p:par>
                              <p:cTn id="33" fill="hold">
                                <p:stCondLst>
                                  <p:cond delay="32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par>
                              <p:cTn id="37" fill="hold">
                                <p:stCondLst>
                                  <p:cond delay="3700"/>
                                </p:stCondLst>
                                <p:childTnLst>
                                  <p:par>
                                    <p:cTn id="38" presetID="1" presetClass="exit" presetSubtype="0" fill="hold" nodeType="after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par>
                              <p:cTn id="42" fill="hold">
                                <p:stCondLst>
                                  <p:cond delay="3700"/>
                                </p:stCondLst>
                                <p:childTnLst>
                                  <p:par>
                                    <p:cTn id="43" presetID="42" presetClass="path" presetSubtype="0" accel="50000" decel="50000" fill="hold" nodeType="afterEffect">
                                      <p:stCondLst>
                                        <p:cond delay="0"/>
                                      </p:stCondLst>
                                      <p:childTnLst>
                                        <p:animMotion origin="layout" path="M 2.70833E-6 -4.81481E-6 L 0.00677 -0.5155 " pathEditMode="relative" rAng="0" ptsTypes="AA">
                                          <p:cBhvr>
                                            <p:cTn id="44" dur="15000" fill="hold"/>
                                            <p:tgtEl>
                                              <p:spTgt spid="9"/>
                                            </p:tgtEl>
                                            <p:attrNameLst>
                                              <p:attrName>ppt_x</p:attrName>
                                              <p:attrName>ppt_y</p:attrName>
                                            </p:attrNameLst>
                                          </p:cBhvr>
                                          <p:rCtr x="339" y="-25787"/>
                                        </p:animMotion>
                                      </p:childTnLst>
                                    </p:cTn>
                                  </p:par>
                                  <p:par>
                                    <p:cTn id="45" presetID="6" presetClass="emph" presetSubtype="0" fill="hold" nodeType="withEffect">
                                      <p:stCondLst>
                                        <p:cond delay="0"/>
                                      </p:stCondLst>
                                      <p:childTnLst>
                                        <p:animScale>
                                          <p:cBhvr>
                                            <p:cTn id="46" dur="15000" fill="hold"/>
                                            <p:tgtEl>
                                              <p:spTgt spid="9"/>
                                            </p:tgtEl>
                                          </p:cBhvr>
                                          <p:by x="50000" y="50000"/>
                                        </p:animScale>
                                      </p:childTnLst>
                                    </p:cTn>
                                  </p:par>
                                  <p:par>
                                    <p:cTn id="47" presetID="22" presetClass="exit" presetSubtype="4" fill="hold" nodeType="withEffect">
                                      <p:stCondLst>
                                        <p:cond delay="0"/>
                                      </p:stCondLst>
                                      <p:childTnLst>
                                        <p:animEffect transition="out" filter="wipe(down)">
                                          <p:cBhvr>
                                            <p:cTn id="48" dur="15000"/>
                                            <p:tgtEl>
                                              <p:spTgt spid="7"/>
                                            </p:tgtEl>
                                          </p:cBhvr>
                                        </p:animEffect>
                                        <p:set>
                                          <p:cBhvr>
                                            <p:cTn id="49"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7"/>
                                                </p:cond>
                                              </p:stCondLst>
                                              <p:endCondLst>
                                                <p:cond evt="onStopAudio" delay="0">
                                                  <p:tgtEl>
                                                    <p:sldTgt/>
                                                  </p:tgtEl>
                                                </p:cond>
                                              </p:endCondLst>
                                            </p:cTn>
                                            <p:tgtEl>
                                              <p:sndTgt r:embed="rId29" name="AmThanhDiaBay.wav"/>
                                            </p:tgtEl>
                                          </p:cMediaNode>
                                        </p:audio>
                                      </p:subTnLst>
                                    </p:cTn>
                                  </p:par>
                                </p:childTnLst>
                              </p:cTn>
                            </p:par>
                            <p:par>
                              <p:cTn id="50" fill="hold">
                                <p:stCondLst>
                                  <p:cond delay="18700"/>
                                </p:stCondLst>
                                <p:childTnLst>
                                  <p:par>
                                    <p:cTn id="51" presetID="32" presetClass="emph" presetSubtype="0" repeatCount="3000" fill="hold" nodeType="afterEffect">
                                      <p:stCondLst>
                                        <p:cond delay="0"/>
                                      </p:stCondLst>
                                      <p:childTnLst>
                                        <p:animRot by="120000">
                                          <p:cBhvr>
                                            <p:cTn id="52" dur="75" fill="hold">
                                              <p:stCondLst>
                                                <p:cond delay="0"/>
                                              </p:stCondLst>
                                            </p:cTn>
                                            <p:tgtEl>
                                              <p:spTgt spid="6"/>
                                            </p:tgtEl>
                                            <p:attrNameLst>
                                              <p:attrName>r</p:attrName>
                                            </p:attrNameLst>
                                          </p:cBhvr>
                                        </p:animRot>
                                        <p:animRot by="-240000">
                                          <p:cBhvr>
                                            <p:cTn id="53" dur="150" fill="hold">
                                              <p:stCondLst>
                                                <p:cond delay="150"/>
                                              </p:stCondLst>
                                            </p:cTn>
                                            <p:tgtEl>
                                              <p:spTgt spid="6"/>
                                            </p:tgtEl>
                                            <p:attrNameLst>
                                              <p:attrName>r</p:attrName>
                                            </p:attrNameLst>
                                          </p:cBhvr>
                                        </p:animRot>
                                        <p:animRot by="240000">
                                          <p:cBhvr>
                                            <p:cTn id="54" dur="150" fill="hold">
                                              <p:stCondLst>
                                                <p:cond delay="300"/>
                                              </p:stCondLst>
                                            </p:cTn>
                                            <p:tgtEl>
                                              <p:spTgt spid="6"/>
                                            </p:tgtEl>
                                            <p:attrNameLst>
                                              <p:attrName>r</p:attrName>
                                            </p:attrNameLst>
                                          </p:cBhvr>
                                        </p:animRot>
                                        <p:animRot by="-240000">
                                          <p:cBhvr>
                                            <p:cTn id="55" dur="150" fill="hold">
                                              <p:stCondLst>
                                                <p:cond delay="450"/>
                                              </p:stCondLst>
                                            </p:cTn>
                                            <p:tgtEl>
                                              <p:spTgt spid="6"/>
                                            </p:tgtEl>
                                            <p:attrNameLst>
                                              <p:attrName>r</p:attrName>
                                            </p:attrNameLst>
                                          </p:cBhvr>
                                        </p:animRot>
                                        <p:animRot by="120000">
                                          <p:cBhvr>
                                            <p:cTn id="56" dur="150" fill="hold">
                                              <p:stCondLst>
                                                <p:cond delay="600"/>
                                              </p:stCondLst>
                                            </p:cTn>
                                            <p:tgtEl>
                                              <p:spTgt spid="6"/>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0" name="AmHetGio.wav"/>
                                            </p:tgtEl>
                                          </p:cMediaNode>
                                        </p:audio>
                                      </p:sub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randombar(horizontal)">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randombar(horizontal)">
                                          <p:cBhvr>
                                            <p:cTn id="6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6"/>
                    </p:tgtEl>
                  </p:cMediaNode>
                </p:audio>
                <p:seq concurrent="1" nextAc="seek">
                  <p:cTn id="68" restart="whenNotActive" fill="hold" evtFilter="cancelBubble" nodeType="interactiveSeq">
                    <p:stCondLst>
                      <p:cond evt="onClick" delay="0">
                        <p:tgtEl>
                          <p:spTgt spid="41"/>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41"/>
                                            </p:tgtEl>
                                          </p:cBhvr>
                                        </p:animEffect>
                                        <p:animScale>
                                          <p:cBhvr>
                                            <p:cTn id="73" dur="250" autoRev="1" fill="hold"/>
                                            <p:tgtEl>
                                              <p:spTgt spid="41"/>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31" name="click.wav"/>
                                            </p:tgtEl>
                                          </p:cMediaNode>
                                        </p:audio>
                                      </p:sub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par>
                              <p:cTn id="81" fill="hold">
                                <p:stCondLst>
                                  <p:cond delay="1000"/>
                                </p:stCondLst>
                                <p:childTnLst>
                                  <p:par>
                                    <p:cTn id="82" presetID="47"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4576" fill="hold"/>
                                            <p:tgtEl>
                                              <p:spTgt spid="26"/>
                                            </p:tgtEl>
                                          </p:cBhvr>
                                        </p:cmd>
                                      </p:childTnLst>
                                    </p:cTn>
                                  </p:par>
                                  <p:par>
                                    <p:cTn id="89" presetID="2" presetClass="exit" presetSubtype="3" accel="80000" decel="20000" fill="hold" nodeType="withEffect">
                                      <p:stCondLst>
                                        <p:cond delay="0"/>
                                      </p:stCondLst>
                                      <p:childTnLst>
                                        <p:anim calcmode="lin" valueType="num">
                                          <p:cBhvr additive="base">
                                            <p:cTn id="90" dur="500"/>
                                            <p:tgtEl>
                                              <p:spTgt spid="6"/>
                                            </p:tgtEl>
                                            <p:attrNameLst>
                                              <p:attrName>ppt_x</p:attrName>
                                            </p:attrNameLst>
                                          </p:cBhvr>
                                          <p:tavLst>
                                            <p:tav tm="0">
                                              <p:val>
                                                <p:strVal val="ppt_x"/>
                                              </p:val>
                                            </p:tav>
                                            <p:tav tm="100000">
                                              <p:val>
                                                <p:strVal val="1+ppt_w/2"/>
                                              </p:val>
                                            </p:tav>
                                          </p:tavLst>
                                        </p:anim>
                                        <p:anim calcmode="lin" valueType="num">
                                          <p:cBhvr additive="base">
                                            <p:cTn id="91" dur="500"/>
                                            <p:tgtEl>
                                              <p:spTgt spid="6"/>
                                            </p:tgtEl>
                                            <p:attrNameLst>
                                              <p:attrName>ppt_y</p:attrName>
                                            </p:attrNameLst>
                                          </p:cBhvr>
                                          <p:tavLst>
                                            <p:tav tm="0">
                                              <p:val>
                                                <p:strVal val="ppt_y"/>
                                              </p:val>
                                            </p:tav>
                                            <p:tav tm="100000">
                                              <p:val>
                                                <p:strVal val="0-ppt_h/2"/>
                                              </p:val>
                                            </p:tav>
                                          </p:tavLst>
                                        </p:anim>
                                        <p:set>
                                          <p:cBhvr>
                                            <p:cTn id="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5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999AC9D-6E4D-329F-F75B-D99E6E5A7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6" y="607133"/>
            <a:ext cx="12205896" cy="6096012"/>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118242" y="607134"/>
            <a:ext cx="9856995" cy="1596220"/>
            <a:chOff x="2281987" y="218524"/>
            <a:chExt cx="9856995" cy="2380939"/>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281987" y="218524"/>
              <a:ext cx="9856995" cy="2380939"/>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62850" y="734152"/>
              <a:ext cx="9029103" cy="608457"/>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pt-BR"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pt-BR"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3200" b="0"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Chỉ ra ba nghiệm của phương trình: </a:t>
              </a:r>
              <a:endParaRPr kumimoji="0" lang="pt-BR"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06516" y="1358810"/>
            <a:ext cx="487363" cy="487363"/>
          </a:xfrm>
          <a:prstGeom prst="rect">
            <a:avLst/>
          </a:prstGeom>
        </p:spPr>
      </p:pic>
      <p:grpSp>
        <p:nvGrpSpPr>
          <p:cNvPr id="41" name="Group 40">
            <a:extLst>
              <a:ext uri="{FF2B5EF4-FFF2-40B4-BE49-F238E27FC236}">
                <a16:creationId xmlns:a16="http://schemas.microsoft.com/office/drawing/2014/main" id="{330854B2-F80C-4FF7-88D5-341CFE138CE3}"/>
              </a:ext>
            </a:extLst>
          </p:cNvPr>
          <p:cNvGrpSpPr/>
          <p:nvPr/>
        </p:nvGrpSpPr>
        <p:grpSpPr>
          <a:xfrm>
            <a:off x="9301265" y="5852675"/>
            <a:ext cx="2890735" cy="878855"/>
            <a:chOff x="7144988" y="5759358"/>
            <a:chExt cx="2890735" cy="87885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415022" y="5806389"/>
              <a:ext cx="2620701" cy="825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44988" y="5759358"/>
              <a:ext cx="540069" cy="878855"/>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896980" y="6003453"/>
              <a:ext cx="160620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Giải cứu</a:t>
              </a:r>
            </a:p>
          </p:txBody>
        </p:sp>
      </p:grpSp>
      <p:pic>
        <p:nvPicPr>
          <p:cNvPr id="50" name="Picture 49">
            <a:extLst>
              <a:ext uri="{FF2B5EF4-FFF2-40B4-BE49-F238E27FC236}">
                <a16:creationId xmlns:a16="http://schemas.microsoft.com/office/drawing/2014/main" id="{5353824C-BF69-8199-1275-41934FFEA361}"/>
              </a:ext>
            </a:extLst>
          </p:cNvPr>
          <p:cNvPicPr>
            <a:picLocks noChangeAspect="1"/>
          </p:cNvPicPr>
          <p:nvPr/>
        </p:nvPicPr>
        <p:blipFill>
          <a:blip r:embed="rId10">
            <a:duotone>
              <a:schemeClr val="accent2">
                <a:shade val="45000"/>
                <a:satMod val="135000"/>
              </a:schemeClr>
              <a:prstClr val="white"/>
            </a:duotone>
          </a:blip>
          <a:stretch>
            <a:fillRect/>
          </a:stretch>
        </p:blipFill>
        <p:spPr>
          <a:xfrm>
            <a:off x="2533950" y="2929378"/>
            <a:ext cx="9486901" cy="2747809"/>
          </a:xfrm>
          <a:prstGeom prst="rect">
            <a:avLst/>
          </a:prstGeom>
        </p:spPr>
      </p:pic>
      <p:sp>
        <p:nvSpPr>
          <p:cNvPr id="36" name="TextBox 35">
            <a:extLst>
              <a:ext uri="{FF2B5EF4-FFF2-40B4-BE49-F238E27FC236}">
                <a16:creationId xmlns:a16="http://schemas.microsoft.com/office/drawing/2014/main" id="{DC424F87-7EA4-D9E2-694F-B4ACD9DF564B}"/>
              </a:ext>
            </a:extLst>
          </p:cNvPr>
          <p:cNvSpPr txBox="1"/>
          <p:nvPr/>
        </p:nvSpPr>
        <p:spPr>
          <a:xfrm>
            <a:off x="3033291" y="3302991"/>
            <a:ext cx="639816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 phương trình: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solidFill>
                <a:srgbClr val="0000CC"/>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Ba cặp nghiệm của phương trình là :  </a:t>
            </a:r>
            <a:endParaRPr kumimoji="0" 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86E4D871-CBE3-6EB8-93E3-3EEB08AEA0B3}"/>
              </a:ext>
            </a:extLst>
          </p:cNvPr>
          <p:cNvGraphicFramePr>
            <a:graphicFrameLocks noChangeAspect="1"/>
          </p:cNvGraphicFramePr>
          <p:nvPr>
            <p:extLst>
              <p:ext uri="{D42A27DB-BD31-4B8C-83A1-F6EECF244321}">
                <p14:modId xmlns:p14="http://schemas.microsoft.com/office/powerpoint/2010/main" val="310228009"/>
              </p:ext>
            </p:extLst>
          </p:nvPr>
        </p:nvGraphicFramePr>
        <p:xfrm>
          <a:off x="9122196" y="1051613"/>
          <a:ext cx="2224400" cy="564927"/>
        </p:xfrm>
        <a:graphic>
          <a:graphicData uri="http://schemas.openxmlformats.org/presentationml/2006/ole">
            <mc:AlternateContent xmlns:mc="http://schemas.openxmlformats.org/markup-compatibility/2006">
              <mc:Choice xmlns:v="urn:schemas-microsoft-com:vml" Requires="v">
                <p:oleObj name="Equation" r:id="rId18" imgW="799920" imgH="203040" progId="Equation.DSMT4">
                  <p:embed/>
                </p:oleObj>
              </mc:Choice>
              <mc:Fallback>
                <p:oleObj name="Equation" r:id="rId18" imgW="799920" imgH="203040" progId="Equation.DSMT4">
                  <p:embed/>
                  <p:pic>
                    <p:nvPicPr>
                      <p:cNvPr id="0" name=""/>
                      <p:cNvPicPr/>
                      <p:nvPr/>
                    </p:nvPicPr>
                    <p:blipFill>
                      <a:blip r:embed="rId19"/>
                      <a:stretch>
                        <a:fillRect/>
                      </a:stretch>
                    </p:blipFill>
                    <p:spPr>
                      <a:xfrm>
                        <a:off x="9122196" y="1051613"/>
                        <a:ext cx="2224400" cy="56492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85D45AF-38D7-AE81-02A1-E9FCED4B3380}"/>
              </a:ext>
            </a:extLst>
          </p:cNvPr>
          <p:cNvGraphicFramePr>
            <a:graphicFrameLocks noChangeAspect="1"/>
          </p:cNvGraphicFramePr>
          <p:nvPr>
            <p:extLst>
              <p:ext uri="{D42A27DB-BD31-4B8C-83A1-F6EECF244321}">
                <p14:modId xmlns:p14="http://schemas.microsoft.com/office/powerpoint/2010/main" val="3751081598"/>
              </p:ext>
            </p:extLst>
          </p:nvPr>
        </p:nvGraphicFramePr>
        <p:xfrm>
          <a:off x="5954486" y="3192554"/>
          <a:ext cx="4855029" cy="826955"/>
        </p:xfrm>
        <a:graphic>
          <a:graphicData uri="http://schemas.openxmlformats.org/presentationml/2006/ole">
            <mc:AlternateContent xmlns:mc="http://schemas.openxmlformats.org/markup-compatibility/2006">
              <mc:Choice xmlns:v="urn:schemas-microsoft-com:vml" Requires="v">
                <p:oleObj name="Equation" r:id="rId20" imgW="2311200" imgH="393480" progId="Equation.DSMT4">
                  <p:embed/>
                </p:oleObj>
              </mc:Choice>
              <mc:Fallback>
                <p:oleObj name="Equation" r:id="rId20" imgW="2311200" imgH="393480" progId="Equation.DSMT4">
                  <p:embed/>
                  <p:pic>
                    <p:nvPicPr>
                      <p:cNvPr id="0" name=""/>
                      <p:cNvPicPr/>
                      <p:nvPr/>
                    </p:nvPicPr>
                    <p:blipFill>
                      <a:blip r:embed="rId21"/>
                      <a:stretch>
                        <a:fillRect/>
                      </a:stretch>
                    </p:blipFill>
                    <p:spPr>
                      <a:xfrm>
                        <a:off x="5954486" y="3192554"/>
                        <a:ext cx="4855029" cy="82695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A52434E-0976-0B5F-C009-956E46A07BD4}"/>
              </a:ext>
            </a:extLst>
          </p:cNvPr>
          <p:cNvGraphicFramePr>
            <a:graphicFrameLocks noChangeAspect="1"/>
          </p:cNvGraphicFramePr>
          <p:nvPr>
            <p:extLst>
              <p:ext uri="{D42A27DB-BD31-4B8C-83A1-F6EECF244321}">
                <p14:modId xmlns:p14="http://schemas.microsoft.com/office/powerpoint/2010/main" val="3321089549"/>
              </p:ext>
            </p:extLst>
          </p:nvPr>
        </p:nvGraphicFramePr>
        <p:xfrm>
          <a:off x="4139179" y="4745533"/>
          <a:ext cx="3630613" cy="508000"/>
        </p:xfrm>
        <a:graphic>
          <a:graphicData uri="http://schemas.openxmlformats.org/presentationml/2006/ole">
            <mc:AlternateContent xmlns:mc="http://schemas.openxmlformats.org/markup-compatibility/2006">
              <mc:Choice xmlns:v="urn:schemas-microsoft-com:vml" Requires="v">
                <p:oleObj name="Equation" r:id="rId22" imgW="1447560" imgH="203040" progId="Equation.DSMT4">
                  <p:embed/>
                </p:oleObj>
              </mc:Choice>
              <mc:Fallback>
                <p:oleObj name="Equation" r:id="rId22" imgW="1447560" imgH="203040" progId="Equation.DSMT4">
                  <p:embed/>
                  <p:pic>
                    <p:nvPicPr>
                      <p:cNvPr id="0" name=""/>
                      <p:cNvPicPr/>
                      <p:nvPr/>
                    </p:nvPicPr>
                    <p:blipFill>
                      <a:blip r:embed="rId23"/>
                      <a:stretch>
                        <a:fillRect/>
                      </a:stretch>
                    </p:blipFill>
                    <p:spPr>
                      <a:xfrm>
                        <a:off x="4139179" y="4745533"/>
                        <a:ext cx="3630613" cy="508000"/>
                      </a:xfrm>
                      <a:prstGeom prst="rect">
                        <a:avLst/>
                      </a:prstGeom>
                    </p:spPr>
                  </p:pic>
                </p:oleObj>
              </mc:Fallback>
            </mc:AlternateContent>
          </a:graphicData>
        </a:graphic>
      </p:graphicFrame>
    </p:spTree>
    <p:extLst>
      <p:ext uri="{BB962C8B-B14F-4D97-AF65-F5344CB8AC3E}">
        <p14:creationId xmlns:p14="http://schemas.microsoft.com/office/powerpoint/2010/main" val="6420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2" presetClass="entr" presetSubtype="4" fill="hold" nodeType="withEffect" p14:presetBounceEnd="65000">
                                      <p:stCondLst>
                                        <p:cond delay="1200"/>
                                      </p:stCondLst>
                                      <p:childTnLst>
                                        <p:set>
                                          <p:cBhvr>
                                            <p:cTn id="18" dur="1" fill="hold">
                                              <p:stCondLst>
                                                <p:cond delay="0"/>
                                              </p:stCondLst>
                                            </p:cTn>
                                            <p:tgtEl>
                                              <p:spTgt spid="41"/>
                                            </p:tgtEl>
                                            <p:attrNameLst>
                                              <p:attrName>style.visibility</p:attrName>
                                            </p:attrNameLst>
                                          </p:cBhvr>
                                          <p:to>
                                            <p:strVal val="visible"/>
                                          </p:to>
                                        </p:set>
                                        <p:anim calcmode="lin" valueType="num" p14:bounceEnd="65000">
                                          <p:cBhvr additive="base">
                                            <p:cTn id="1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41"/>
                                            </p:tgtEl>
                                            <p:attrNameLst>
                                              <p:attrName>ppt_y</p:attrName>
                                            </p:attrNameLst>
                                          </p:cBhvr>
                                          <p:tavLst>
                                            <p:tav tm="0">
                                              <p:val>
                                                <p:strVal val="1+#ppt_h/2"/>
                                              </p:val>
                                            </p:tav>
                                            <p:tav tm="100000">
                                              <p:val>
                                                <p:strVal val="#ppt_y"/>
                                              </p:val>
                                            </p:tav>
                                          </p:tavLst>
                                        </p:anim>
                                      </p:childTnLst>
                                    </p:cTn>
                                  </p:par>
                                </p:childTnLst>
                              </p:cTn>
                            </p:par>
                            <p:par>
                              <p:cTn id="21" fill="hold">
                                <p:stCondLst>
                                  <p:cond delay="32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700"/>
                                </p:stCondLst>
                                <p:childTnLst>
                                  <p:par>
                                    <p:cTn id="26" presetID="1" presetClass="exit" presetSubtype="0" fill="hold" nodeType="after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3700"/>
                                </p:stCondLst>
                                <p:childTnLst>
                                  <p:par>
                                    <p:cTn id="31" presetID="42" presetClass="path" presetSubtype="0" accel="50000" decel="50000" fill="hold" nodeType="afterEffect">
                                      <p:stCondLst>
                                        <p:cond delay="0"/>
                                      </p:stCondLst>
                                      <p:childTnLst>
                                        <p:animMotion origin="layout" path="M 2.70833E-6 -4.81481E-6 L 0.00677 -0.5155 " pathEditMode="relative" rAng="0" ptsTypes="AA">
                                          <p:cBhvr>
                                            <p:cTn id="32" dur="15000" fill="hold"/>
                                            <p:tgtEl>
                                              <p:spTgt spid="9"/>
                                            </p:tgtEl>
                                            <p:attrNameLst>
                                              <p:attrName>ppt_x</p:attrName>
                                              <p:attrName>ppt_y</p:attrName>
                                            </p:attrNameLst>
                                          </p:cBhvr>
                                          <p:rCtr x="339" y="-25787"/>
                                        </p:animMotion>
                                      </p:childTnLst>
                                    </p:cTn>
                                  </p:par>
                                  <p:par>
                                    <p:cTn id="33" presetID="6" presetClass="emph" presetSubtype="0" fill="hold" nodeType="withEffect">
                                      <p:stCondLst>
                                        <p:cond delay="0"/>
                                      </p:stCondLst>
                                      <p:childTnLst>
                                        <p:animScale>
                                          <p:cBhvr>
                                            <p:cTn id="34" dur="15000" fill="hold"/>
                                            <p:tgtEl>
                                              <p:spTgt spid="9"/>
                                            </p:tgtEl>
                                          </p:cBhvr>
                                          <p:by x="50000" y="50000"/>
                                        </p:animScale>
                                      </p:childTnLst>
                                    </p:cTn>
                                  </p:par>
                                  <p:par>
                                    <p:cTn id="35" presetID="22" presetClass="exit" presetSubtype="4" fill="hold" nodeType="withEffect">
                                      <p:stCondLst>
                                        <p:cond delay="0"/>
                                      </p:stCondLst>
                                      <p:childTnLst>
                                        <p:animEffect transition="out" filter="wipe(down)">
                                          <p:cBhvr>
                                            <p:cTn id="36" dur="15000"/>
                                            <p:tgtEl>
                                              <p:spTgt spid="7"/>
                                            </p:tgtEl>
                                          </p:cBhvr>
                                        </p:animEffect>
                                        <p:set>
                                          <p:cBhvr>
                                            <p:cTn id="3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5"/>
                                                </p:cond>
                                              </p:stCondLst>
                                              <p:endCondLst>
                                                <p:cond evt="onStopAudio" delay="0">
                                                  <p:tgtEl>
                                                    <p:sldTgt/>
                                                  </p:tgtEl>
                                                </p:cond>
                                              </p:endCondLst>
                                            </p:cTn>
                                            <p:tgtEl>
                                              <p:sndTgt r:embed="rId6" name="AmThanhDiaBay.wav"/>
                                            </p:tgtEl>
                                          </p:cMediaNode>
                                        </p:audio>
                                      </p:subTnLst>
                                    </p:cTn>
                                  </p:par>
                                </p:childTnLst>
                              </p:cTn>
                            </p:par>
                            <p:par>
                              <p:cTn id="38" fill="hold">
                                <p:stCondLst>
                                  <p:cond delay="18700"/>
                                </p:stCondLst>
                                <p:childTnLst>
                                  <p:par>
                                    <p:cTn id="39" presetID="32" presetClass="emph" presetSubtype="0" repeatCount="3000" fill="hold" nodeType="afterEffect">
                                      <p:stCondLst>
                                        <p:cond delay="0"/>
                                      </p:stCondLst>
                                      <p:childTnLst>
                                        <p:animRot by="120000">
                                          <p:cBhvr>
                                            <p:cTn id="40" dur="75" fill="hold">
                                              <p:stCondLst>
                                                <p:cond delay="0"/>
                                              </p:stCondLst>
                                            </p:cTn>
                                            <p:tgtEl>
                                              <p:spTgt spid="6"/>
                                            </p:tgtEl>
                                            <p:attrNameLst>
                                              <p:attrName>r</p:attrName>
                                            </p:attrNameLst>
                                          </p:cBhvr>
                                        </p:animRot>
                                        <p:animRot by="-240000">
                                          <p:cBhvr>
                                            <p:cTn id="41" dur="150" fill="hold">
                                              <p:stCondLst>
                                                <p:cond delay="150"/>
                                              </p:stCondLst>
                                            </p:cTn>
                                            <p:tgtEl>
                                              <p:spTgt spid="6"/>
                                            </p:tgtEl>
                                            <p:attrNameLst>
                                              <p:attrName>r</p:attrName>
                                            </p:attrNameLst>
                                          </p:cBhvr>
                                        </p:animRot>
                                        <p:animRot by="240000">
                                          <p:cBhvr>
                                            <p:cTn id="42" dur="150" fill="hold">
                                              <p:stCondLst>
                                                <p:cond delay="300"/>
                                              </p:stCondLst>
                                            </p:cTn>
                                            <p:tgtEl>
                                              <p:spTgt spid="6"/>
                                            </p:tgtEl>
                                            <p:attrNameLst>
                                              <p:attrName>r</p:attrName>
                                            </p:attrNameLst>
                                          </p:cBhvr>
                                        </p:animRot>
                                        <p:animRot by="-240000">
                                          <p:cBhvr>
                                            <p:cTn id="43" dur="150" fill="hold">
                                              <p:stCondLst>
                                                <p:cond delay="450"/>
                                              </p:stCondLst>
                                            </p:cTn>
                                            <p:tgtEl>
                                              <p:spTgt spid="6"/>
                                            </p:tgtEl>
                                            <p:attrNameLst>
                                              <p:attrName>r</p:attrName>
                                            </p:attrNameLst>
                                          </p:cBhvr>
                                        </p:animRot>
                                        <p:animRot by="120000">
                                          <p:cBhvr>
                                            <p:cTn id="44" dur="150" fill="hold">
                                              <p:stCondLst>
                                                <p:cond delay="600"/>
                                              </p:stCondLst>
                                            </p:cTn>
                                            <p:tgtEl>
                                              <p:spTgt spid="6"/>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7" name="AmHetGio.wav"/>
                                            </p:tgtEl>
                                          </p:cMediaNode>
                                        </p:audio>
                                      </p:sub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randombar(horizontal)">
                                          <p:cBhvr>
                                            <p:cTn id="49" dur="500"/>
                                            <p:tgtEl>
                                              <p:spTgt spid="50"/>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6" presetClass="entr" presetSubtype="16"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circle(in)">
                                          <p:cBhvr>
                                            <p:cTn id="56" dur="2000"/>
                                            <p:tgtEl>
                                              <p:spTgt spid="3"/>
                                            </p:tgtEl>
                                          </p:cBhvr>
                                        </p:animEffect>
                                      </p:childTnLst>
                                    </p:cTn>
                                  </p:par>
                                  <p:par>
                                    <p:cTn id="57" presetID="6" presetClass="entr" presetSubtype="16"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circle(in)">
                                          <p:cBhvr>
                                            <p:cTn id="5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6"/>
                    </p:tgtEl>
                  </p:cMediaNode>
                </p:audio>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1"/>
                                            </p:tgtEl>
                                          </p:cBhvr>
                                        </p:animEffect>
                                        <p:animScale>
                                          <p:cBhvr>
                                            <p:cTn id="66" dur="250" autoRev="1" fill="hold"/>
                                            <p:tgtEl>
                                              <p:spTgt spid="41"/>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8" name="click.wav"/>
                                            </p:tgtEl>
                                          </p:cMediaNode>
                                        </p:audio>
                                      </p:sub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par>
                              <p:cTn id="74" fill="hold">
                                <p:stCondLst>
                                  <p:cond delay="1000"/>
                                </p:stCondLst>
                                <p:childTnLst>
                                  <p:par>
                                    <p:cTn id="75" presetID="47" presetClass="entr" presetSubtype="0"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4576" fill="hold"/>
                                            <p:tgtEl>
                                              <p:spTgt spid="26"/>
                                            </p:tgtEl>
                                          </p:cBhvr>
                                        </p:cmd>
                                      </p:childTnLst>
                                    </p:cTn>
                                  </p:par>
                                  <p:par>
                                    <p:cTn id="82" presetID="2" presetClass="exit" presetSubtype="3" accel="80000" decel="20000" fill="hold" nodeType="withEffect">
                                      <p:stCondLst>
                                        <p:cond delay="0"/>
                                      </p:stCondLst>
                                      <p:childTnLst>
                                        <p:anim calcmode="lin" valueType="num">
                                          <p:cBhvr additive="base">
                                            <p:cTn id="83" dur="500"/>
                                            <p:tgtEl>
                                              <p:spTgt spid="6"/>
                                            </p:tgtEl>
                                            <p:attrNameLst>
                                              <p:attrName>ppt_x</p:attrName>
                                            </p:attrNameLst>
                                          </p:cBhvr>
                                          <p:tavLst>
                                            <p:tav tm="0">
                                              <p:val>
                                                <p:strVal val="ppt_x"/>
                                              </p:val>
                                            </p:tav>
                                            <p:tav tm="100000">
                                              <p:val>
                                                <p:strVal val="1+ppt_w/2"/>
                                              </p:val>
                                            </p:tav>
                                          </p:tavLst>
                                        </p:anim>
                                        <p:anim calcmode="lin" valueType="num">
                                          <p:cBhvr additive="base">
                                            <p:cTn id="84" dur="500"/>
                                            <p:tgtEl>
                                              <p:spTgt spid="6"/>
                                            </p:tgtEl>
                                            <p:attrNameLst>
                                              <p:attrName>ppt_y</p:attrName>
                                            </p:attrNameLst>
                                          </p:cBhvr>
                                          <p:tavLst>
                                            <p:tav tm="0">
                                              <p:val>
                                                <p:strVal val="ppt_y"/>
                                              </p:val>
                                            </p:tav>
                                            <p:tav tm="100000">
                                              <p:val>
                                                <p:strVal val="0-ppt_h/2"/>
                                              </p:val>
                                            </p:tav>
                                          </p:tavLst>
                                        </p:anim>
                                        <p:set>
                                          <p:cBhvr>
                                            <p:cTn id="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4"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2" presetClass="entr" presetSubtype="4" fill="hold" nodeType="withEffect">
                                      <p:stCondLst>
                                        <p:cond delay="12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childTnLst>
                              </p:cTn>
                            </p:par>
                            <p:par>
                              <p:cTn id="21" fill="hold">
                                <p:stCondLst>
                                  <p:cond delay="32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700"/>
                                </p:stCondLst>
                                <p:childTnLst>
                                  <p:par>
                                    <p:cTn id="26" presetID="1" presetClass="exit" presetSubtype="0" fill="hold" nodeType="after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3700"/>
                                </p:stCondLst>
                                <p:childTnLst>
                                  <p:par>
                                    <p:cTn id="31" presetID="42" presetClass="path" presetSubtype="0" accel="50000" decel="50000" fill="hold" nodeType="afterEffect">
                                      <p:stCondLst>
                                        <p:cond delay="0"/>
                                      </p:stCondLst>
                                      <p:childTnLst>
                                        <p:animMotion origin="layout" path="M 2.70833E-6 -4.81481E-6 L 0.00677 -0.5155 " pathEditMode="relative" rAng="0" ptsTypes="AA">
                                          <p:cBhvr>
                                            <p:cTn id="32" dur="15000" fill="hold"/>
                                            <p:tgtEl>
                                              <p:spTgt spid="9"/>
                                            </p:tgtEl>
                                            <p:attrNameLst>
                                              <p:attrName>ppt_x</p:attrName>
                                              <p:attrName>ppt_y</p:attrName>
                                            </p:attrNameLst>
                                          </p:cBhvr>
                                          <p:rCtr x="339" y="-25787"/>
                                        </p:animMotion>
                                      </p:childTnLst>
                                    </p:cTn>
                                  </p:par>
                                  <p:par>
                                    <p:cTn id="33" presetID="6" presetClass="emph" presetSubtype="0" fill="hold" nodeType="withEffect">
                                      <p:stCondLst>
                                        <p:cond delay="0"/>
                                      </p:stCondLst>
                                      <p:childTnLst>
                                        <p:animScale>
                                          <p:cBhvr>
                                            <p:cTn id="34" dur="15000" fill="hold"/>
                                            <p:tgtEl>
                                              <p:spTgt spid="9"/>
                                            </p:tgtEl>
                                          </p:cBhvr>
                                          <p:by x="50000" y="50000"/>
                                        </p:animScale>
                                      </p:childTnLst>
                                    </p:cTn>
                                  </p:par>
                                  <p:par>
                                    <p:cTn id="35" presetID="22" presetClass="exit" presetSubtype="4" fill="hold" nodeType="withEffect">
                                      <p:stCondLst>
                                        <p:cond delay="0"/>
                                      </p:stCondLst>
                                      <p:childTnLst>
                                        <p:animEffect transition="out" filter="wipe(down)">
                                          <p:cBhvr>
                                            <p:cTn id="36" dur="15000"/>
                                            <p:tgtEl>
                                              <p:spTgt spid="7"/>
                                            </p:tgtEl>
                                          </p:cBhvr>
                                        </p:animEffect>
                                        <p:set>
                                          <p:cBhvr>
                                            <p:cTn id="3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5"/>
                                                </p:cond>
                                              </p:stCondLst>
                                              <p:endCondLst>
                                                <p:cond evt="onStopAudio" delay="0">
                                                  <p:tgtEl>
                                                    <p:sldTgt/>
                                                  </p:tgtEl>
                                                </p:cond>
                                              </p:endCondLst>
                                            </p:cTn>
                                            <p:tgtEl>
                                              <p:sndTgt r:embed="rId25" name="AmThanhDiaBay.wav"/>
                                            </p:tgtEl>
                                          </p:cMediaNode>
                                        </p:audio>
                                      </p:subTnLst>
                                    </p:cTn>
                                  </p:par>
                                </p:childTnLst>
                              </p:cTn>
                            </p:par>
                            <p:par>
                              <p:cTn id="38" fill="hold">
                                <p:stCondLst>
                                  <p:cond delay="18700"/>
                                </p:stCondLst>
                                <p:childTnLst>
                                  <p:par>
                                    <p:cTn id="39" presetID="32" presetClass="emph" presetSubtype="0" repeatCount="3000" fill="hold" nodeType="afterEffect">
                                      <p:stCondLst>
                                        <p:cond delay="0"/>
                                      </p:stCondLst>
                                      <p:childTnLst>
                                        <p:animRot by="120000">
                                          <p:cBhvr>
                                            <p:cTn id="40" dur="75" fill="hold">
                                              <p:stCondLst>
                                                <p:cond delay="0"/>
                                              </p:stCondLst>
                                            </p:cTn>
                                            <p:tgtEl>
                                              <p:spTgt spid="6"/>
                                            </p:tgtEl>
                                            <p:attrNameLst>
                                              <p:attrName>r</p:attrName>
                                            </p:attrNameLst>
                                          </p:cBhvr>
                                        </p:animRot>
                                        <p:animRot by="-240000">
                                          <p:cBhvr>
                                            <p:cTn id="41" dur="150" fill="hold">
                                              <p:stCondLst>
                                                <p:cond delay="150"/>
                                              </p:stCondLst>
                                            </p:cTn>
                                            <p:tgtEl>
                                              <p:spTgt spid="6"/>
                                            </p:tgtEl>
                                            <p:attrNameLst>
                                              <p:attrName>r</p:attrName>
                                            </p:attrNameLst>
                                          </p:cBhvr>
                                        </p:animRot>
                                        <p:animRot by="240000">
                                          <p:cBhvr>
                                            <p:cTn id="42" dur="150" fill="hold">
                                              <p:stCondLst>
                                                <p:cond delay="300"/>
                                              </p:stCondLst>
                                            </p:cTn>
                                            <p:tgtEl>
                                              <p:spTgt spid="6"/>
                                            </p:tgtEl>
                                            <p:attrNameLst>
                                              <p:attrName>r</p:attrName>
                                            </p:attrNameLst>
                                          </p:cBhvr>
                                        </p:animRot>
                                        <p:animRot by="-240000">
                                          <p:cBhvr>
                                            <p:cTn id="43" dur="150" fill="hold">
                                              <p:stCondLst>
                                                <p:cond delay="450"/>
                                              </p:stCondLst>
                                            </p:cTn>
                                            <p:tgtEl>
                                              <p:spTgt spid="6"/>
                                            </p:tgtEl>
                                            <p:attrNameLst>
                                              <p:attrName>r</p:attrName>
                                            </p:attrNameLst>
                                          </p:cBhvr>
                                        </p:animRot>
                                        <p:animRot by="120000">
                                          <p:cBhvr>
                                            <p:cTn id="44" dur="150" fill="hold">
                                              <p:stCondLst>
                                                <p:cond delay="600"/>
                                              </p:stCondLst>
                                            </p:cTn>
                                            <p:tgtEl>
                                              <p:spTgt spid="6"/>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6" name="AmHetGio.wav"/>
                                            </p:tgtEl>
                                          </p:cMediaNode>
                                        </p:audio>
                                      </p:sub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randombar(horizontal)">
                                          <p:cBhvr>
                                            <p:cTn id="49" dur="500"/>
                                            <p:tgtEl>
                                              <p:spTgt spid="50"/>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6" presetClass="entr" presetSubtype="16"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circle(in)">
                                          <p:cBhvr>
                                            <p:cTn id="56" dur="2000"/>
                                            <p:tgtEl>
                                              <p:spTgt spid="3"/>
                                            </p:tgtEl>
                                          </p:cBhvr>
                                        </p:animEffect>
                                      </p:childTnLst>
                                    </p:cTn>
                                  </p:par>
                                  <p:par>
                                    <p:cTn id="57" presetID="6" presetClass="entr" presetSubtype="16"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circle(in)">
                                          <p:cBhvr>
                                            <p:cTn id="5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6"/>
                    </p:tgtEl>
                  </p:cMediaNode>
                </p:audio>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1"/>
                                            </p:tgtEl>
                                          </p:cBhvr>
                                        </p:animEffect>
                                        <p:animScale>
                                          <p:cBhvr>
                                            <p:cTn id="66" dur="250" autoRev="1" fill="hold"/>
                                            <p:tgtEl>
                                              <p:spTgt spid="41"/>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7" name="click.wav"/>
                                            </p:tgtEl>
                                          </p:cMediaNode>
                                        </p:audio>
                                      </p:sub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par>
                              <p:cTn id="74" fill="hold">
                                <p:stCondLst>
                                  <p:cond delay="1000"/>
                                </p:stCondLst>
                                <p:childTnLst>
                                  <p:par>
                                    <p:cTn id="75" presetID="47" presetClass="entr" presetSubtype="0"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4576" fill="hold"/>
                                            <p:tgtEl>
                                              <p:spTgt spid="26"/>
                                            </p:tgtEl>
                                          </p:cBhvr>
                                        </p:cmd>
                                      </p:childTnLst>
                                    </p:cTn>
                                  </p:par>
                                  <p:par>
                                    <p:cTn id="82" presetID="2" presetClass="exit" presetSubtype="3" accel="80000" decel="20000" fill="hold" nodeType="withEffect">
                                      <p:stCondLst>
                                        <p:cond delay="0"/>
                                      </p:stCondLst>
                                      <p:childTnLst>
                                        <p:anim calcmode="lin" valueType="num">
                                          <p:cBhvr additive="base">
                                            <p:cTn id="83" dur="500"/>
                                            <p:tgtEl>
                                              <p:spTgt spid="6"/>
                                            </p:tgtEl>
                                            <p:attrNameLst>
                                              <p:attrName>ppt_x</p:attrName>
                                            </p:attrNameLst>
                                          </p:cBhvr>
                                          <p:tavLst>
                                            <p:tav tm="0">
                                              <p:val>
                                                <p:strVal val="ppt_x"/>
                                              </p:val>
                                            </p:tav>
                                            <p:tav tm="100000">
                                              <p:val>
                                                <p:strVal val="1+ppt_w/2"/>
                                              </p:val>
                                            </p:tav>
                                          </p:tavLst>
                                        </p:anim>
                                        <p:anim calcmode="lin" valueType="num">
                                          <p:cBhvr additive="base">
                                            <p:cTn id="84" dur="500"/>
                                            <p:tgtEl>
                                              <p:spTgt spid="6"/>
                                            </p:tgtEl>
                                            <p:attrNameLst>
                                              <p:attrName>ppt_y</p:attrName>
                                            </p:attrNameLst>
                                          </p:cBhvr>
                                          <p:tavLst>
                                            <p:tav tm="0">
                                              <p:val>
                                                <p:strVal val="ppt_y"/>
                                              </p:val>
                                            </p:tav>
                                            <p:tav tm="100000">
                                              <p:val>
                                                <p:strVal val="0-ppt_h/2"/>
                                              </p:val>
                                            </p:tav>
                                          </p:tavLst>
                                        </p:anim>
                                        <p:set>
                                          <p:cBhvr>
                                            <p:cTn id="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47972" y="685800"/>
            <a:ext cx="7581361" cy="2743200"/>
            <a:chOff x="3827359" y="685799"/>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3827359" y="685799"/>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3890074" y="1226402"/>
              <a:ext cx="7672417" cy="15696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AD47"/>
                  </a:solidFill>
                  <a:effectLst/>
                  <a:uLnTx/>
                  <a:uFillTx/>
                  <a:latin typeface="Times New Roman" panose="02020603050405020304" pitchFamily="18" charset="0"/>
                  <a:cs typeface="Times New Roman" panose="02020603050405020304" pitchFamily="18" charset="0"/>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AD47"/>
                  </a:solidFill>
                  <a:effectLst/>
                  <a:uLnTx/>
                  <a:uFillTx/>
                  <a:latin typeface="Times New Roman" panose="02020603050405020304" pitchFamily="18" charset="0"/>
                  <a:cs typeface="Times New Roman" panose="02020603050405020304" pitchFamily="18" charset="0"/>
                </a:rPr>
                <a:t>ĐÃ GIẢI CỨU CHÚNG TỚ</a:t>
              </a:r>
              <a:r>
                <a:rPr kumimoji="0" lang="en-US" sz="5400" b="0" i="0" u="none" strike="noStrike" kern="1200" cap="none" spc="0" normalizeH="0" baseline="0" noProof="0">
                  <a:ln>
                    <a:noFill/>
                  </a:ln>
                  <a:solidFill>
                    <a:srgbClr val="70AD47"/>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29B4E54-B5DC-44CC-8750-F0016232DA6F}"/>
              </a:ext>
            </a:extLst>
          </p:cNvPr>
          <p:cNvGrpSpPr/>
          <p:nvPr/>
        </p:nvGrpSpPr>
        <p:grpSpPr>
          <a:xfrm rot="19823548">
            <a:off x="11325834" y="-1712039"/>
            <a:ext cx="3136324" cy="8030311"/>
            <a:chOff x="9055676" y="0"/>
            <a:chExt cx="3136324" cy="6858000"/>
          </a:xfrm>
        </p:grpSpPr>
        <p:sp>
          <p:nvSpPr>
            <p:cNvPr id="17" name="Rectangle 16">
              <a:extLst>
                <a:ext uri="{FF2B5EF4-FFF2-40B4-BE49-F238E27FC236}">
                  <a16:creationId xmlns:a16="http://schemas.microsoft.com/office/drawing/2014/main" id="{38B01D01-9D31-4408-9C33-E32A3A55AAD7}"/>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60DFA50-A092-44D5-83FF-FA28ADFDC6B6}"/>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EA3C87-86C5-4CE6-BDC5-B569DFE27576}"/>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1BE9BD1-115F-4831-9A0E-BB8E3F188B43}"/>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F8F9911-E11A-4444-B00A-70509D95FC4E}"/>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图片 3075" descr="5">
            <a:extLst>
              <a:ext uri="{FF2B5EF4-FFF2-40B4-BE49-F238E27FC236}">
                <a16:creationId xmlns:a16="http://schemas.microsoft.com/office/drawing/2014/main" id="{55C9BC88-E78D-4620-878B-48F06CF10B3A}"/>
              </a:ext>
            </a:extLst>
          </p:cNvPr>
          <p:cNvPicPr>
            <a:picLocks noChangeAspect="1"/>
          </p:cNvPicPr>
          <p:nvPr/>
        </p:nvPicPr>
        <p:blipFill>
          <a:blip r:embed="rId2"/>
          <a:stretch>
            <a:fillRect/>
          </a:stretch>
        </p:blipFill>
        <p:spPr>
          <a:xfrm>
            <a:off x="-288923" y="0"/>
            <a:ext cx="12769846" cy="8316011"/>
          </a:xfrm>
          <a:prstGeom prst="rect">
            <a:avLst/>
          </a:prstGeom>
          <a:noFill/>
          <a:ln w="9525">
            <a:noFill/>
          </a:ln>
        </p:spPr>
      </p:pic>
      <p:sp>
        <p:nvSpPr>
          <p:cNvPr id="2" name="Title 1"/>
          <p:cNvSpPr>
            <a:spLocks noGrp="1"/>
          </p:cNvSpPr>
          <p:nvPr>
            <p:ph type="title"/>
          </p:nvPr>
        </p:nvSpPr>
        <p:spPr>
          <a:xfrm>
            <a:off x="1239413" y="493412"/>
            <a:ext cx="9123787" cy="638850"/>
          </a:xfrm>
        </p:spPr>
        <p:txBody>
          <a:bodyPr>
            <a:noAutofit/>
          </a:bodyPr>
          <a:lstStyle/>
          <a:p>
            <a:pPr algn="ctr"/>
            <a:r>
              <a:rPr lang="en-US" sz="32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2:PHƯƠNG TRÌNH BẬC NHẤT HAI ẨN, HỆ HAI PHƯƠNG TRÌNH BẬC NHẤT HAI ẨN</a:t>
            </a:r>
            <a:endPar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39413" y="2743199"/>
            <a:ext cx="2428536" cy="3020292"/>
          </a:xfrm>
        </p:spPr>
        <p:txBody>
          <a:bodyPr>
            <a:normAutofit/>
          </a:bodyPr>
          <a:lstStyle/>
          <a:p>
            <a:pPr marL="0" indent="0" algn="just">
              <a:spcBef>
                <a:spcPts val="1200"/>
              </a:spcBef>
              <a:spcAft>
                <a:spcPts val="1200"/>
              </a:spcAft>
              <a:buNone/>
            </a:pPr>
            <a:endParaRPr lang="en-US" sz="2800"/>
          </a:p>
        </p:txBody>
      </p:sp>
      <p:sp>
        <p:nvSpPr>
          <p:cNvPr id="6" name="Content Placeholder 2"/>
          <p:cNvSpPr txBox="1">
            <a:spLocks/>
          </p:cNvSpPr>
          <p:nvPr/>
        </p:nvSpPr>
        <p:spPr>
          <a:xfrm>
            <a:off x="4131325" y="5110423"/>
            <a:ext cx="7568588" cy="3020292"/>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spcBef>
                <a:spcPts val="1200"/>
              </a:spcBef>
              <a:spcAft>
                <a:spcPts val="1200"/>
              </a:spcAft>
              <a:buFont typeface="Arial"/>
              <a:buNone/>
            </a:pPr>
            <a:endParaRPr lang="en-US" sz="2800"/>
          </a:p>
        </p:txBody>
      </p:sp>
      <p:pic>
        <p:nvPicPr>
          <p:cNvPr id="10" name="图片 3077" descr="7">
            <a:extLst>
              <a:ext uri="{FF2B5EF4-FFF2-40B4-BE49-F238E27FC236}">
                <a16:creationId xmlns:a16="http://schemas.microsoft.com/office/drawing/2014/main" id="{22DFC614-42FB-4D6C-8EAA-BF20C501A2F4}"/>
              </a:ext>
            </a:extLst>
          </p:cNvPr>
          <p:cNvPicPr>
            <a:picLocks noChangeAspect="1"/>
          </p:cNvPicPr>
          <p:nvPr/>
        </p:nvPicPr>
        <p:blipFill>
          <a:blip r:embed="rId3"/>
          <a:stretch>
            <a:fillRect/>
          </a:stretch>
        </p:blipFill>
        <p:spPr>
          <a:xfrm>
            <a:off x="10806926" y="216029"/>
            <a:ext cx="1337155" cy="1928226"/>
          </a:xfrm>
          <a:prstGeom prst="rect">
            <a:avLst/>
          </a:prstGeom>
          <a:noFill/>
          <a:ln w="9525">
            <a:noFill/>
          </a:ln>
        </p:spPr>
      </p:pic>
      <p:pic>
        <p:nvPicPr>
          <p:cNvPr id="11" name="图片 3080" descr="9">
            <a:extLst>
              <a:ext uri="{FF2B5EF4-FFF2-40B4-BE49-F238E27FC236}">
                <a16:creationId xmlns:a16="http://schemas.microsoft.com/office/drawing/2014/main" id="{DC6E967C-DA0E-478F-B032-2763818AFF22}"/>
              </a:ext>
            </a:extLst>
          </p:cNvPr>
          <p:cNvPicPr>
            <a:picLocks noChangeAspect="1"/>
          </p:cNvPicPr>
          <p:nvPr/>
        </p:nvPicPr>
        <p:blipFill>
          <a:blip r:embed="rId4"/>
          <a:stretch>
            <a:fillRect/>
          </a:stretch>
        </p:blipFill>
        <p:spPr>
          <a:xfrm>
            <a:off x="3455169" y="1242608"/>
            <a:ext cx="8627305" cy="2275531"/>
          </a:xfrm>
          <a:prstGeom prst="rect">
            <a:avLst/>
          </a:prstGeom>
          <a:noFill/>
          <a:ln w="9525">
            <a:noFill/>
          </a:ln>
        </p:spPr>
      </p:pic>
      <p:pic>
        <p:nvPicPr>
          <p:cNvPr id="12" name="图片 3081" descr="10">
            <a:extLst>
              <a:ext uri="{FF2B5EF4-FFF2-40B4-BE49-F238E27FC236}">
                <a16:creationId xmlns:a16="http://schemas.microsoft.com/office/drawing/2014/main" id="{5926C988-6E2F-462F-A5AA-60EE461A93D5}"/>
              </a:ext>
            </a:extLst>
          </p:cNvPr>
          <p:cNvPicPr>
            <a:picLocks noChangeAspect="1"/>
          </p:cNvPicPr>
          <p:nvPr/>
        </p:nvPicPr>
        <p:blipFill>
          <a:blip r:embed="rId5"/>
          <a:stretch>
            <a:fillRect/>
          </a:stretch>
        </p:blipFill>
        <p:spPr>
          <a:xfrm>
            <a:off x="3643103" y="3179446"/>
            <a:ext cx="8389681" cy="2513857"/>
          </a:xfrm>
          <a:prstGeom prst="rect">
            <a:avLst/>
          </a:prstGeom>
          <a:noFill/>
          <a:ln w="9525">
            <a:noFill/>
          </a:ln>
        </p:spPr>
      </p:pic>
      <p:pic>
        <p:nvPicPr>
          <p:cNvPr id="14" name="图片 33799" descr="1-25">
            <a:extLst>
              <a:ext uri="{FF2B5EF4-FFF2-40B4-BE49-F238E27FC236}">
                <a16:creationId xmlns:a16="http://schemas.microsoft.com/office/drawing/2014/main" id="{DB4D8558-0369-4263-AD27-F23F8EE1FA47}"/>
              </a:ext>
            </a:extLst>
          </p:cNvPr>
          <p:cNvPicPr>
            <a:picLocks noChangeAspect="1"/>
          </p:cNvPicPr>
          <p:nvPr/>
        </p:nvPicPr>
        <p:blipFill>
          <a:blip r:embed="rId6"/>
          <a:stretch>
            <a:fillRect/>
          </a:stretch>
        </p:blipFill>
        <p:spPr>
          <a:xfrm>
            <a:off x="-9658" y="1940675"/>
            <a:ext cx="3729933" cy="3674717"/>
          </a:xfrm>
          <a:prstGeom prst="rect">
            <a:avLst/>
          </a:prstGeom>
          <a:noFill/>
          <a:ln w="9525">
            <a:noFill/>
          </a:ln>
        </p:spPr>
      </p:pic>
      <p:sp>
        <p:nvSpPr>
          <p:cNvPr id="16" name="TextBox 15">
            <a:extLst>
              <a:ext uri="{FF2B5EF4-FFF2-40B4-BE49-F238E27FC236}">
                <a16:creationId xmlns:a16="http://schemas.microsoft.com/office/drawing/2014/main" id="{59F75772-9E9A-4EB2-B6BD-B4F17F9558E9}"/>
              </a:ext>
            </a:extLst>
          </p:cNvPr>
          <p:cNvSpPr txBox="1"/>
          <p:nvPr/>
        </p:nvSpPr>
        <p:spPr>
          <a:xfrm>
            <a:off x="860890" y="2851074"/>
            <a:ext cx="2289291" cy="1754326"/>
          </a:xfrm>
          <a:prstGeom prst="rect">
            <a:avLst/>
          </a:prstGeom>
          <a:noFill/>
        </p:spPr>
        <p:txBody>
          <a:bodyPr wrap="square" rtlCol="0">
            <a:spAutoFit/>
          </a:bodyPr>
          <a:lstStyle/>
          <a:p>
            <a:pPr algn="ctr"/>
            <a:r>
              <a:rPr lang="en-US" sz="5400" b="1" dirty="0">
                <a:ln w="22225">
                  <a:solidFill>
                    <a:schemeClr val="accent2"/>
                  </a:solidFill>
                  <a:prstDash val="solid"/>
                </a:ln>
                <a:solidFill>
                  <a:srgbClr val="1EB4BE"/>
                </a:solidFill>
                <a:latin typeface="Times New Roman" panose="02020603050405020304" pitchFamily="18" charset="0"/>
                <a:ea typeface="Roboto" panose="02000000000000000000" pitchFamily="2" charset="0"/>
                <a:cs typeface="Times New Roman" panose="02020603050405020304" pitchFamily="18" charset="0"/>
              </a:rPr>
              <a:t>NỘI DUNG</a:t>
            </a:r>
            <a:endParaRPr lang="vi-VN" sz="5400" b="1" dirty="0">
              <a:ln w="22225">
                <a:solidFill>
                  <a:schemeClr val="accent2"/>
                </a:solidFill>
                <a:prstDash val="solid"/>
              </a:ln>
              <a:solidFill>
                <a:srgbClr val="1EB4BE"/>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6F76D6FC-D5F3-4EEA-97C5-5E82C129E99B}"/>
              </a:ext>
            </a:extLst>
          </p:cNvPr>
          <p:cNvSpPr txBox="1"/>
          <p:nvPr/>
        </p:nvSpPr>
        <p:spPr>
          <a:xfrm>
            <a:off x="3976070" y="1631339"/>
            <a:ext cx="8062137" cy="1138773"/>
          </a:xfrm>
          <a:prstGeom prst="rect">
            <a:avLst/>
          </a:prstGeom>
          <a:noFill/>
        </p:spPr>
        <p:txBody>
          <a:bodyPr wrap="square">
            <a:spAutoFit/>
          </a:bodyPr>
          <a:lstStyle/>
          <a:p>
            <a:pPr algn="just">
              <a:spcBef>
                <a:spcPts val="1200"/>
              </a:spcBef>
              <a:spcAft>
                <a:spcPts val="12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 Phương trình bậc nhất một ẩn.</a:t>
            </a:r>
            <a:endParaRPr lang="en-US" sz="2400" dirty="0">
              <a:latin typeface="Times New Roman" panose="02020603050405020304" pitchFamily="18" charset="0"/>
              <a:cs typeface="Times New Roman" panose="02020603050405020304" pitchFamily="18" charset="0"/>
            </a:endParaRPr>
          </a:p>
          <a:p>
            <a:pPr algn="just">
              <a:spcBef>
                <a:spcPts val="1200"/>
              </a:spcBef>
              <a:spcAft>
                <a:spcPts val="12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 Nghiệm của phương trình.</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A2D7E01-7993-411B-9636-E5FA475D2672}"/>
              </a:ext>
            </a:extLst>
          </p:cNvPr>
          <p:cNvSpPr txBox="1"/>
          <p:nvPr/>
        </p:nvSpPr>
        <p:spPr>
          <a:xfrm>
            <a:off x="4131325" y="4008883"/>
            <a:ext cx="7276363" cy="830997"/>
          </a:xfrm>
          <a:prstGeom prst="rect">
            <a:avLst/>
          </a:prstGeom>
          <a:noFill/>
        </p:spPr>
        <p:txBody>
          <a:bodyPr wrap="square">
            <a:spAutoFit/>
          </a:bodyPr>
          <a:lstStyle/>
          <a:p>
            <a:pPr algn="jus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 Tập nghiệm của phương trình bậc nhất hai ẩn.</a:t>
            </a:r>
            <a:endParaRPr lang="en-US" sz="2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817DB191-1116-4E17-BC3C-6236793F523E}"/>
              </a:ext>
            </a:extLst>
          </p:cNvPr>
          <p:cNvSpPr txBox="1"/>
          <p:nvPr/>
        </p:nvSpPr>
        <p:spPr>
          <a:xfrm>
            <a:off x="6989585" y="1342420"/>
            <a:ext cx="203510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TIẾT 1: </a:t>
            </a:r>
          </a:p>
        </p:txBody>
      </p:sp>
      <p:sp>
        <p:nvSpPr>
          <p:cNvPr id="22" name="TextBox 21">
            <a:extLst>
              <a:ext uri="{FF2B5EF4-FFF2-40B4-BE49-F238E27FC236}">
                <a16:creationId xmlns:a16="http://schemas.microsoft.com/office/drawing/2014/main" id="{A731E36E-9C1E-4B73-B0F3-EC7BB57F31EA}"/>
              </a:ext>
            </a:extLst>
          </p:cNvPr>
          <p:cNvSpPr txBox="1"/>
          <p:nvPr/>
        </p:nvSpPr>
        <p:spPr>
          <a:xfrm>
            <a:off x="6820389" y="3465808"/>
            <a:ext cx="203510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TIẾT 2: </a:t>
            </a:r>
          </a:p>
        </p:txBody>
      </p:sp>
      <p:pic>
        <p:nvPicPr>
          <p:cNvPr id="4" name="图片 3081" descr="10">
            <a:extLst>
              <a:ext uri="{FF2B5EF4-FFF2-40B4-BE49-F238E27FC236}">
                <a16:creationId xmlns:a16="http://schemas.microsoft.com/office/drawing/2014/main" id="{A374DDA4-2C02-46FF-7D43-AD2055005EF4}"/>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742481" y="5354610"/>
            <a:ext cx="8389681" cy="2513857"/>
          </a:xfrm>
          <a:prstGeom prst="rect">
            <a:avLst/>
          </a:prstGeom>
          <a:noFill/>
          <a:ln w="9525">
            <a:noFill/>
          </a:ln>
          <a:effectLst>
            <a:outerShdw blurRad="50800" dist="50800" dir="5400000" algn="ctr" rotWithShape="0">
              <a:schemeClr val="bg1"/>
            </a:outerShdw>
          </a:effectLst>
        </p:spPr>
      </p:pic>
      <p:sp>
        <p:nvSpPr>
          <p:cNvPr id="5" name="TextBox 4">
            <a:extLst>
              <a:ext uri="{FF2B5EF4-FFF2-40B4-BE49-F238E27FC236}">
                <a16:creationId xmlns:a16="http://schemas.microsoft.com/office/drawing/2014/main" id="{F409B395-0945-EEB6-9071-6BDB1D8AA3E3}"/>
              </a:ext>
            </a:extLst>
          </p:cNvPr>
          <p:cNvSpPr txBox="1"/>
          <p:nvPr/>
        </p:nvSpPr>
        <p:spPr>
          <a:xfrm>
            <a:off x="4097010" y="6024217"/>
            <a:ext cx="7276363" cy="830997"/>
          </a:xfrm>
          <a:prstGeom prst="rect">
            <a:avLst/>
          </a:prstGeom>
          <a:noFill/>
        </p:spPr>
        <p:txBody>
          <a:bodyPr wrap="square">
            <a:spAutoFit/>
          </a:bodyPr>
          <a:lstStyle/>
          <a:p>
            <a:pPr algn="jus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 Hệ hai phương trình bậc nhất hai ẩn.</a:t>
            </a:r>
            <a:endParaRPr lang="en-US" sz="2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C0CC1E6-0547-2819-3077-A04E87C717C2}"/>
              </a:ext>
            </a:extLst>
          </p:cNvPr>
          <p:cNvSpPr txBox="1"/>
          <p:nvPr/>
        </p:nvSpPr>
        <p:spPr>
          <a:xfrm>
            <a:off x="7011162" y="5682045"/>
            <a:ext cx="2035108"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TIẾT 3: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690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268886" y="147904"/>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839770" y="292203"/>
            <a:ext cx="5717294" cy="1072701"/>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HOẠT ĐỘNG VẬN DỤNG</a:t>
            </a:r>
          </a:p>
        </p:txBody>
      </p:sp>
      <p:sp>
        <p:nvSpPr>
          <p:cNvPr id="6" name="TextBox 5">
            <a:extLst>
              <a:ext uri="{FF2B5EF4-FFF2-40B4-BE49-F238E27FC236}">
                <a16:creationId xmlns:a16="http://schemas.microsoft.com/office/drawing/2014/main" id="{E34BB2B0-0CEF-96A7-FF15-EB951310630F}"/>
              </a:ext>
            </a:extLst>
          </p:cNvPr>
          <p:cNvSpPr txBox="1"/>
          <p:nvPr/>
        </p:nvSpPr>
        <p:spPr>
          <a:xfrm>
            <a:off x="1563437" y="1700511"/>
            <a:ext cx="9571832" cy="2677656"/>
          </a:xfrm>
          <a:prstGeom prst="rect">
            <a:avLst/>
          </a:prstGeom>
          <a:noFill/>
        </p:spPr>
        <p:txBody>
          <a:bodyPr wrap="square">
            <a:spAutoFit/>
          </a:bodyPr>
          <a:lstStyle/>
          <a:p>
            <a:pPr algn="just"/>
            <a:r>
              <a:rPr lang="vi-VN" sz="2800" b="1">
                <a:solidFill>
                  <a:srgbClr val="000000"/>
                </a:solidFill>
                <a:latin typeface="Times New Roman" panose="02020603050405020304" pitchFamily="18" charset="0"/>
              </a:rPr>
              <a:t> </a:t>
            </a:r>
            <a:r>
              <a:rPr lang="vi-VN" sz="2800">
                <a:solidFill>
                  <a:srgbClr val="000000"/>
                </a:solidFill>
                <a:latin typeface="Times New Roman" panose="02020603050405020304" pitchFamily="18" charset="0"/>
              </a:rPr>
              <a:t>Nhân dịp tết Trung thu, một doanh nghiệp dự định sản xuất hai loại bánh : bánh nướng và dánh dẻo. Lượng đường cần cho mỗi chiếc bánh nướng, bánh dẻo lần lượt là </a:t>
            </a:r>
            <a:r>
              <a:rPr lang="en-US" sz="2800">
                <a:solidFill>
                  <a:srgbClr val="000000"/>
                </a:solidFill>
                <a:latin typeface="Times New Roman" panose="02020603050405020304" pitchFamily="18" charset="0"/>
              </a:rPr>
              <a:t>              </a:t>
            </a:r>
            <a:r>
              <a:rPr lang="vi-VN" sz="2800">
                <a:solidFill>
                  <a:srgbClr val="000000"/>
                </a:solidFill>
                <a:latin typeface="Times New Roman" panose="02020603050405020304" pitchFamily="18" charset="0"/>
              </a:rPr>
              <a:t> </a:t>
            </a:r>
            <a:r>
              <a:rPr lang="en-US" sz="2800">
                <a:solidFill>
                  <a:srgbClr val="000000"/>
                </a:solidFill>
                <a:latin typeface="Times New Roman" panose="02020603050405020304" pitchFamily="18" charset="0"/>
              </a:rPr>
              <a:t>  .</a:t>
            </a:r>
            <a:r>
              <a:rPr lang="vi-VN" sz="2800">
                <a:solidFill>
                  <a:srgbClr val="000000"/>
                </a:solidFill>
                <a:latin typeface="Times New Roman" panose="02020603050405020304" pitchFamily="18" charset="0"/>
              </a:rPr>
              <a:t>Gọi  </a:t>
            </a:r>
            <a:r>
              <a:rPr lang="en-US" sz="2800">
                <a:solidFill>
                  <a:srgbClr val="000000"/>
                </a:solidFill>
                <a:latin typeface="Times New Roman" panose="02020603050405020304" pitchFamily="18" charset="0"/>
              </a:rPr>
              <a:t>  </a:t>
            </a:r>
            <a:r>
              <a:rPr lang="vi-VN" sz="2800">
                <a:solidFill>
                  <a:srgbClr val="000000"/>
                </a:solidFill>
                <a:latin typeface="Times New Roman" panose="02020603050405020304" pitchFamily="18" charset="0"/>
              </a:rPr>
              <a:t>và</a:t>
            </a:r>
            <a:r>
              <a:rPr lang="en-US" sz="2800">
                <a:solidFill>
                  <a:srgbClr val="000000"/>
                </a:solidFill>
                <a:latin typeface="Times New Roman" panose="02020603050405020304" pitchFamily="18" charset="0"/>
              </a:rPr>
              <a:t> </a:t>
            </a:r>
            <a:r>
              <a:rPr lang="vi-VN" sz="2800">
                <a:solidFill>
                  <a:srgbClr val="000000"/>
                </a:solidFill>
                <a:latin typeface="Times New Roman" panose="02020603050405020304" pitchFamily="18" charset="0"/>
              </a:rPr>
              <a:t>  lần lượt là số lượng bánh nướng và bánh dẻo mà doanh nghiệp dự định sản xuất để lượng đường sản xuất bánh là </a:t>
            </a:r>
            <a:r>
              <a:rPr lang="en-US" sz="2800">
                <a:solidFill>
                  <a:srgbClr val="000000"/>
                </a:solidFill>
                <a:latin typeface="Times New Roman" panose="02020603050405020304" pitchFamily="18" charset="0"/>
              </a:rPr>
              <a:t>          </a:t>
            </a:r>
            <a:r>
              <a:rPr lang="vi-VN" sz="2800">
                <a:solidFill>
                  <a:srgbClr val="000000"/>
                </a:solidFill>
                <a:latin typeface="Times New Roman" panose="02020603050405020304" pitchFamily="18" charset="0"/>
              </a:rPr>
              <a:t>. Viết phương trình bậc nhất hai ẩn  ?</a:t>
            </a:r>
          </a:p>
        </p:txBody>
      </p:sp>
      <p:sp>
        <p:nvSpPr>
          <p:cNvPr id="4" name="Đám mây 3">
            <a:extLst>
              <a:ext uri="{FF2B5EF4-FFF2-40B4-BE49-F238E27FC236}">
                <a16:creationId xmlns:a16="http://schemas.microsoft.com/office/drawing/2014/main" id="{083E861F-4E3D-1B41-8632-1C6CF97DA05C}"/>
              </a:ext>
            </a:extLst>
          </p:cNvPr>
          <p:cNvSpPr/>
          <p:nvPr/>
        </p:nvSpPr>
        <p:spPr>
          <a:xfrm>
            <a:off x="4767943" y="4047422"/>
            <a:ext cx="5860620" cy="2428523"/>
          </a:xfrm>
          <a:prstGeom prst="cloud">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47" name="Object 46">
            <a:extLst>
              <a:ext uri="{FF2B5EF4-FFF2-40B4-BE49-F238E27FC236}">
                <a16:creationId xmlns:a16="http://schemas.microsoft.com/office/drawing/2014/main" id="{A7BF957B-2649-8370-80FA-DE610822EBB0}"/>
              </a:ext>
            </a:extLst>
          </p:cNvPr>
          <p:cNvGraphicFramePr>
            <a:graphicFrameLocks noChangeAspect="1"/>
          </p:cNvGraphicFramePr>
          <p:nvPr>
            <p:extLst>
              <p:ext uri="{D42A27DB-BD31-4B8C-83A1-F6EECF244321}">
                <p14:modId xmlns:p14="http://schemas.microsoft.com/office/powerpoint/2010/main" val="2300600585"/>
              </p:ext>
            </p:extLst>
          </p:nvPr>
        </p:nvGraphicFramePr>
        <p:xfrm>
          <a:off x="7421788" y="2615545"/>
          <a:ext cx="1518229" cy="516844"/>
        </p:xfrm>
        <a:graphic>
          <a:graphicData uri="http://schemas.openxmlformats.org/presentationml/2006/ole">
            <mc:AlternateContent xmlns:mc="http://schemas.openxmlformats.org/markup-compatibility/2006">
              <mc:Choice xmlns:v="urn:schemas-microsoft-com:vml" Requires="v">
                <p:oleObj name="Equation" r:id="rId3" imgW="596880" imgH="203040" progId="Equation.DSMT4">
                  <p:embed/>
                </p:oleObj>
              </mc:Choice>
              <mc:Fallback>
                <p:oleObj name="Equation" r:id="rId3" imgW="596880" imgH="203040" progId="Equation.DSMT4">
                  <p:embed/>
                  <p:pic>
                    <p:nvPicPr>
                      <p:cNvPr id="0" name=""/>
                      <p:cNvPicPr/>
                      <p:nvPr/>
                    </p:nvPicPr>
                    <p:blipFill>
                      <a:blip r:embed="rId4"/>
                      <a:stretch>
                        <a:fillRect/>
                      </a:stretch>
                    </p:blipFill>
                    <p:spPr>
                      <a:xfrm>
                        <a:off x="7421788" y="2615545"/>
                        <a:ext cx="1518229" cy="516844"/>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5749A787-D04C-982F-35DF-C7F2E4A91D94}"/>
              </a:ext>
            </a:extLst>
          </p:cNvPr>
          <p:cNvGraphicFramePr>
            <a:graphicFrameLocks noChangeAspect="1"/>
          </p:cNvGraphicFramePr>
          <p:nvPr>
            <p:extLst>
              <p:ext uri="{D42A27DB-BD31-4B8C-83A1-F6EECF244321}">
                <p14:modId xmlns:p14="http://schemas.microsoft.com/office/powerpoint/2010/main" val="2911502787"/>
              </p:ext>
            </p:extLst>
          </p:nvPr>
        </p:nvGraphicFramePr>
        <p:xfrm>
          <a:off x="9622785" y="2699681"/>
          <a:ext cx="316883" cy="348571"/>
        </p:xfrm>
        <a:graphic>
          <a:graphicData uri="http://schemas.openxmlformats.org/presentationml/2006/ole">
            <mc:AlternateContent xmlns:mc="http://schemas.openxmlformats.org/markup-compatibility/2006">
              <mc:Choice xmlns:v="urn:schemas-microsoft-com:vml" Requires="v">
                <p:oleObj name="Equation" r:id="rId5" imgW="126720" imgH="139680" progId="Equation.DSMT4">
                  <p:embed/>
                </p:oleObj>
              </mc:Choice>
              <mc:Fallback>
                <p:oleObj name="Equation" r:id="rId5" imgW="126720" imgH="139680" progId="Equation.DSMT4">
                  <p:embed/>
                  <p:pic>
                    <p:nvPicPr>
                      <p:cNvPr id="0" name=""/>
                      <p:cNvPicPr/>
                      <p:nvPr/>
                    </p:nvPicPr>
                    <p:blipFill>
                      <a:blip r:embed="rId6"/>
                      <a:stretch>
                        <a:fillRect/>
                      </a:stretch>
                    </p:blipFill>
                    <p:spPr>
                      <a:xfrm>
                        <a:off x="9622785" y="2699681"/>
                        <a:ext cx="316883" cy="348571"/>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0B474308-CB3E-5E50-91DD-9F9F0C0FBFB0}"/>
              </a:ext>
            </a:extLst>
          </p:cNvPr>
          <p:cNvGraphicFramePr>
            <a:graphicFrameLocks noChangeAspect="1"/>
          </p:cNvGraphicFramePr>
          <p:nvPr>
            <p:extLst>
              <p:ext uri="{D42A27DB-BD31-4B8C-83A1-F6EECF244321}">
                <p14:modId xmlns:p14="http://schemas.microsoft.com/office/powerpoint/2010/main" val="2978872358"/>
              </p:ext>
            </p:extLst>
          </p:nvPr>
        </p:nvGraphicFramePr>
        <p:xfrm>
          <a:off x="10252212" y="2644005"/>
          <a:ext cx="389164" cy="459921"/>
        </p:xfrm>
        <a:graphic>
          <a:graphicData uri="http://schemas.openxmlformats.org/presentationml/2006/ole">
            <mc:AlternateContent xmlns:mc="http://schemas.openxmlformats.org/markup-compatibility/2006">
              <mc:Choice xmlns:v="urn:schemas-microsoft-com:vml" Requires="v">
                <p:oleObj name="Equation" r:id="rId7" imgW="139680" imgH="164880" progId="Equation.DSMT4">
                  <p:embed/>
                </p:oleObj>
              </mc:Choice>
              <mc:Fallback>
                <p:oleObj name="Equation" r:id="rId7" imgW="139680" imgH="164880" progId="Equation.DSMT4">
                  <p:embed/>
                  <p:pic>
                    <p:nvPicPr>
                      <p:cNvPr id="0" name=""/>
                      <p:cNvPicPr/>
                      <p:nvPr/>
                    </p:nvPicPr>
                    <p:blipFill>
                      <a:blip r:embed="rId8"/>
                      <a:stretch>
                        <a:fillRect/>
                      </a:stretch>
                    </p:blipFill>
                    <p:spPr>
                      <a:xfrm>
                        <a:off x="10252212" y="2644005"/>
                        <a:ext cx="389164" cy="459921"/>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EF9F3C02-3750-F44D-F0B3-505197301D45}"/>
              </a:ext>
            </a:extLst>
          </p:cNvPr>
          <p:cNvGraphicFramePr>
            <a:graphicFrameLocks noChangeAspect="1"/>
          </p:cNvGraphicFramePr>
          <p:nvPr>
            <p:extLst>
              <p:ext uri="{D42A27DB-BD31-4B8C-83A1-F6EECF244321}">
                <p14:modId xmlns:p14="http://schemas.microsoft.com/office/powerpoint/2010/main" val="1348337808"/>
              </p:ext>
            </p:extLst>
          </p:nvPr>
        </p:nvGraphicFramePr>
        <p:xfrm>
          <a:off x="9070649" y="3481427"/>
          <a:ext cx="910535" cy="393745"/>
        </p:xfrm>
        <a:graphic>
          <a:graphicData uri="http://schemas.openxmlformats.org/presentationml/2006/ole">
            <mc:AlternateContent xmlns:mc="http://schemas.openxmlformats.org/markup-compatibility/2006">
              <mc:Choice xmlns:v="urn:schemas-microsoft-com:vml" Requires="v">
                <p:oleObj name="Equation" r:id="rId9" imgW="469800" imgH="203040" progId="Equation.DSMT4">
                  <p:embed/>
                </p:oleObj>
              </mc:Choice>
              <mc:Fallback>
                <p:oleObj name="Equation" r:id="rId9" imgW="469800" imgH="203040" progId="Equation.DSMT4">
                  <p:embed/>
                  <p:pic>
                    <p:nvPicPr>
                      <p:cNvPr id="0" name=""/>
                      <p:cNvPicPr/>
                      <p:nvPr/>
                    </p:nvPicPr>
                    <p:blipFill>
                      <a:blip r:embed="rId10"/>
                      <a:stretch>
                        <a:fillRect/>
                      </a:stretch>
                    </p:blipFill>
                    <p:spPr>
                      <a:xfrm>
                        <a:off x="9070649" y="3481427"/>
                        <a:ext cx="910535" cy="393745"/>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644ED3B2-4436-380E-BAD7-E17F4A9D1095}"/>
              </a:ext>
            </a:extLst>
          </p:cNvPr>
          <p:cNvGraphicFramePr>
            <a:graphicFrameLocks noChangeAspect="1"/>
          </p:cNvGraphicFramePr>
          <p:nvPr>
            <p:extLst>
              <p:ext uri="{D42A27DB-BD31-4B8C-83A1-F6EECF244321}">
                <p14:modId xmlns:p14="http://schemas.microsoft.com/office/powerpoint/2010/main" val="51600752"/>
              </p:ext>
            </p:extLst>
          </p:nvPr>
        </p:nvGraphicFramePr>
        <p:xfrm>
          <a:off x="5656130" y="4913305"/>
          <a:ext cx="4084245" cy="664626"/>
        </p:xfrm>
        <a:graphic>
          <a:graphicData uri="http://schemas.openxmlformats.org/presentationml/2006/ole">
            <mc:AlternateContent xmlns:mc="http://schemas.openxmlformats.org/markup-compatibility/2006">
              <mc:Choice xmlns:v="urn:schemas-microsoft-com:vml" Requires="v">
                <p:oleObj name="Equation" r:id="rId11" imgW="1282680" imgH="203040" progId="Equation.DSMT4">
                  <p:embed/>
                </p:oleObj>
              </mc:Choice>
              <mc:Fallback>
                <p:oleObj name="Equation" r:id="rId11" imgW="1282680" imgH="203040" progId="Equation.DSMT4">
                  <p:embed/>
                  <p:pic>
                    <p:nvPicPr>
                      <p:cNvPr id="0" name=""/>
                      <p:cNvPicPr/>
                      <p:nvPr/>
                    </p:nvPicPr>
                    <p:blipFill>
                      <a:blip r:embed="rId12"/>
                      <a:stretch>
                        <a:fillRect/>
                      </a:stretch>
                    </p:blipFill>
                    <p:spPr>
                      <a:xfrm>
                        <a:off x="5656130" y="4913305"/>
                        <a:ext cx="4084245" cy="664626"/>
                      </a:xfrm>
                      <a:prstGeom prst="rect">
                        <a:avLst/>
                      </a:prstGeom>
                    </p:spPr>
                  </p:pic>
                </p:oleObj>
              </mc:Fallback>
            </mc:AlternateContent>
          </a:graphicData>
        </a:graphic>
      </p:graphicFrame>
    </p:spTree>
    <p:extLst>
      <p:ext uri="{BB962C8B-B14F-4D97-AF65-F5344CB8AC3E}">
        <p14:creationId xmlns:p14="http://schemas.microsoft.com/office/powerpoint/2010/main" val="135254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cTn>
                              </p:par>
                              <p:par>
                                <p:cTn id="11" presetID="6" presetClass="entr" presetSubtype="16"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cTn>
                              </p:par>
                              <p:par>
                                <p:cTn id="14" presetID="6" presetClass="entr" presetSubtype="16"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circle(in)">
                                      <p:cBhvr>
                                        <p:cTn id="16" dur="2000"/>
                                        <p:tgtEl>
                                          <p:spTgt spid="50"/>
                                        </p:tgtEl>
                                      </p:cBhvr>
                                    </p:animEffect>
                                  </p:childTnLst>
                                </p:cTn>
                              </p:par>
                              <p:par>
                                <p:cTn id="17" presetID="6" presetClass="entr" presetSubtype="16"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par>
                                <p:cTn id="25" presetID="6"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982079" y="2061114"/>
            <a:ext cx="9896935" cy="1953868"/>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Times New Roman" panose="02020603050405020304" pitchFamily="18" charset="0"/>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lại các kiến thức đã học và ghi nhớ: khái niệm phương trình bậc nhất hai ẩn và xác định được nghiệm của phương trình.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Times New Roman" panose="02020603050405020304" pitchFamily="18" charset="0"/>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 các bài tập 1,2, 3 trong SGK trang 17.</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082481" y="1890968"/>
            <a:ext cx="10079421" cy="2387600"/>
          </a:xfrm>
        </p:spPr>
        <p:txBody>
          <a:bodyPr>
            <a:normAutofit/>
          </a:bodyPr>
          <a:lstStyle/>
          <a:p>
            <a:r>
              <a:rPr lang="en-US" sz="8000" dirty="0" err="1">
                <a:solidFill>
                  <a:schemeClr val="bg1"/>
                </a:solidFill>
                <a:latin typeface="Times New Roman" panose="02020603050405020304" pitchFamily="18" charset="0"/>
                <a:cs typeface="Times New Roman" panose="02020603050405020304" pitchFamily="18" charset="0"/>
              </a:rPr>
              <a:t>Cảm</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ơn</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các</a:t>
            </a:r>
            <a:r>
              <a:rPr lang="en-US" sz="8000" dirty="0">
                <a:solidFill>
                  <a:schemeClr val="bg1"/>
                </a:solidFill>
                <a:latin typeface="Times New Roman" panose="02020603050405020304" pitchFamily="18" charset="0"/>
                <a:cs typeface="Times New Roman" panose="02020603050405020304" pitchFamily="18" charset="0"/>
              </a:rPr>
              <a:t> con </a:t>
            </a:r>
            <a:r>
              <a:rPr lang="en-US" sz="8000" dirty="0" err="1">
                <a:solidFill>
                  <a:schemeClr val="bg1"/>
                </a:solidFill>
                <a:latin typeface="Times New Roman" panose="02020603050405020304" pitchFamily="18" charset="0"/>
                <a:cs typeface="Times New Roman" panose="02020603050405020304" pitchFamily="18" charset="0"/>
              </a:rPr>
              <a:t>đã</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lắng</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nghe</a:t>
            </a:r>
            <a:r>
              <a:rPr lang="en-US" sz="8000" dirty="0">
                <a:solidFill>
                  <a:schemeClr val="bg1"/>
                </a:solidFill>
                <a:latin typeface="Times New Roman" panose="02020603050405020304" pitchFamily="18"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90310" y="4501083"/>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4148604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165363" y="338081"/>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CHƯƠNG I :PHƯƠNG TRÌNH VÀ HỆ PHƯƠNG TRÌNH BẬC NHẤT</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165363" y="2062749"/>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2: PHƯƠNG TRÌNH BẬC NHẤT HAI ẨN,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Times New Roman" panose="02020603050405020304" pitchFamily="18" charset="0"/>
                <a:cs typeface="Times New Roman" panose="02020603050405020304" pitchFamily="18" charset="0"/>
              </a:rPr>
              <a:t>HỆ PHƯƠNG TRÌNH BẬC NHẤT HAI ẨN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538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A07C3-A9A2-04BE-855C-6A9DA6157A7D}"/>
              </a:ext>
            </a:extLst>
          </p:cNvPr>
          <p:cNvSpPr txBox="1"/>
          <p:nvPr/>
        </p:nvSpPr>
        <p:spPr>
          <a:xfrm>
            <a:off x="0" y="576821"/>
            <a:ext cx="12141862" cy="2034660"/>
          </a:xfrm>
          <a:prstGeom prst="rect">
            <a:avLst/>
          </a:prstGeom>
          <a:solidFill>
            <a:schemeClr val="accent4">
              <a:lumMod val="40000"/>
              <a:lumOff val="60000"/>
            </a:schemeClr>
          </a:solidFill>
        </p:spPr>
        <p:txBody>
          <a:bodyPr wrap="square">
            <a:spAutoFit/>
          </a:bodyPr>
          <a:lstStyle/>
          <a:p>
            <a:pPr>
              <a:lnSpc>
                <a:spcPct val="115000"/>
              </a:lnSpc>
              <a:spcBef>
                <a:spcPts val="600"/>
              </a:spcBef>
              <a:spcAft>
                <a:spcPts val="600"/>
              </a:spcAf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lạng thịt bò chứa 26 g protein, một lạng thịt cá chứa 22 g protein . Bác An dự định chỉ bổ sung 70 g protein từ thịt bò và thịt cá trong một ngày.</a:t>
            </a:r>
            <a:r>
              <a:rPr 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Hỏi số lạng thịt bò và số lượng thịt cá mà bác An ăn trong một ngày cần thỏa mãn điều kiện ràng buộc gì để đáp ứng nhu cầu cần bổ sung protein của bác An?</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43830713-DF1A-8B09-B357-3F39EE96EEAA}"/>
              </a:ext>
            </a:extLst>
          </p:cNvPr>
          <p:cNvSpPr txBox="1"/>
          <p:nvPr/>
        </p:nvSpPr>
        <p:spPr>
          <a:xfrm>
            <a:off x="260687" y="4305406"/>
            <a:ext cx="11931313" cy="1844544"/>
          </a:xfrm>
          <a:prstGeom prst="rect">
            <a:avLst/>
          </a:prstGeom>
          <a:noFill/>
        </p:spPr>
        <p:txBody>
          <a:bodyPr wrap="square">
            <a:spAutoFit/>
          </a:bodyPr>
          <a:lstStyle/>
          <a:p>
            <a:pPr>
              <a:lnSpc>
                <a:spcPct val="115000"/>
              </a:lnSpc>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         lần lượt là số lạng thịt bò, số lạng thịt cá.</a:t>
            </a:r>
          </a:p>
          <a:p>
            <a:pPr>
              <a:lnSpc>
                <a:spcPct val="115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có : </a:t>
            </a:r>
          </a:p>
          <a:p>
            <a:pPr>
              <a:lnSpc>
                <a:spcPct val="115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 phương trình bậc nhất hai ẩn</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09A7656-9B83-E86C-0E4E-6976E8A56F31}"/>
              </a:ext>
            </a:extLst>
          </p:cNvPr>
          <p:cNvGraphicFramePr>
            <a:graphicFrameLocks noChangeAspect="1"/>
          </p:cNvGraphicFramePr>
          <p:nvPr>
            <p:extLst>
              <p:ext uri="{D42A27DB-BD31-4B8C-83A1-F6EECF244321}">
                <p14:modId xmlns:p14="http://schemas.microsoft.com/office/powerpoint/2010/main" val="473746258"/>
              </p:ext>
            </p:extLst>
          </p:nvPr>
        </p:nvGraphicFramePr>
        <p:xfrm>
          <a:off x="1038677" y="4453617"/>
          <a:ext cx="666017" cy="412296"/>
        </p:xfrm>
        <a:graphic>
          <a:graphicData uri="http://schemas.openxmlformats.org/presentationml/2006/ole">
            <mc:AlternateContent xmlns:mc="http://schemas.openxmlformats.org/markup-compatibility/2006">
              <mc:Choice xmlns:v="urn:schemas-microsoft-com:vml" Requires="v">
                <p:oleObj name="Equation" r:id="rId3" imgW="266400" imgH="164880" progId="Equation.DSMT4">
                  <p:embed/>
                </p:oleObj>
              </mc:Choice>
              <mc:Fallback>
                <p:oleObj name="Equation" r:id="rId3" imgW="266400" imgH="164880" progId="Equation.DSMT4">
                  <p:embed/>
                  <p:pic>
                    <p:nvPicPr>
                      <p:cNvPr id="2" name="Object 1">
                        <a:extLst>
                          <a:ext uri="{FF2B5EF4-FFF2-40B4-BE49-F238E27FC236}">
                            <a16:creationId xmlns:a16="http://schemas.microsoft.com/office/drawing/2014/main" id="{E09A7656-9B83-E86C-0E4E-6976E8A56F31}"/>
                          </a:ext>
                        </a:extLst>
                      </p:cNvPr>
                      <p:cNvPicPr/>
                      <p:nvPr/>
                    </p:nvPicPr>
                    <p:blipFill>
                      <a:blip r:embed="rId4"/>
                      <a:stretch>
                        <a:fillRect/>
                      </a:stretch>
                    </p:blipFill>
                    <p:spPr>
                      <a:xfrm>
                        <a:off x="1038677" y="4453617"/>
                        <a:ext cx="666017" cy="41229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8CC2C44-CBC7-3730-7E61-EFF69C7AD2B9}"/>
              </a:ext>
            </a:extLst>
          </p:cNvPr>
          <p:cNvGraphicFramePr>
            <a:graphicFrameLocks noChangeAspect="1"/>
          </p:cNvGraphicFramePr>
          <p:nvPr>
            <p:extLst>
              <p:ext uri="{D42A27DB-BD31-4B8C-83A1-F6EECF244321}">
                <p14:modId xmlns:p14="http://schemas.microsoft.com/office/powerpoint/2010/main" val="1899096792"/>
              </p:ext>
            </p:extLst>
          </p:nvPr>
        </p:nvGraphicFramePr>
        <p:xfrm>
          <a:off x="1575218" y="5035896"/>
          <a:ext cx="2572237" cy="541523"/>
        </p:xfrm>
        <a:graphic>
          <a:graphicData uri="http://schemas.openxmlformats.org/presentationml/2006/ole">
            <mc:AlternateContent xmlns:mc="http://schemas.openxmlformats.org/markup-compatibility/2006">
              <mc:Choice xmlns:v="urn:schemas-microsoft-com:vml" Requires="v">
                <p:oleObj name="Equation" r:id="rId5" imgW="965160" imgH="203040" progId="Equation.DSMT4">
                  <p:embed/>
                </p:oleObj>
              </mc:Choice>
              <mc:Fallback>
                <p:oleObj name="Equation" r:id="rId5" imgW="965160" imgH="203040" progId="Equation.DSMT4">
                  <p:embed/>
                  <p:pic>
                    <p:nvPicPr>
                      <p:cNvPr id="3" name="Object 2">
                        <a:extLst>
                          <a:ext uri="{FF2B5EF4-FFF2-40B4-BE49-F238E27FC236}">
                            <a16:creationId xmlns:a16="http://schemas.microsoft.com/office/drawing/2014/main" id="{88CC2C44-CBC7-3730-7E61-EFF69C7AD2B9}"/>
                          </a:ext>
                        </a:extLst>
                      </p:cNvPr>
                      <p:cNvPicPr/>
                      <p:nvPr/>
                    </p:nvPicPr>
                    <p:blipFill>
                      <a:blip r:embed="rId6"/>
                      <a:stretch>
                        <a:fillRect/>
                      </a:stretch>
                    </p:blipFill>
                    <p:spPr>
                      <a:xfrm>
                        <a:off x="1575218" y="5035896"/>
                        <a:ext cx="2572237" cy="541523"/>
                      </a:xfrm>
                      <a:prstGeom prst="rect">
                        <a:avLst/>
                      </a:prstGeom>
                    </p:spPr>
                  </p:pic>
                </p:oleObj>
              </mc:Fallback>
            </mc:AlternateContent>
          </a:graphicData>
        </a:graphic>
      </p:graphicFrame>
      <p:sp>
        <p:nvSpPr>
          <p:cNvPr id="4" name="!!1">
            <a:extLst>
              <a:ext uri="{FF2B5EF4-FFF2-40B4-BE49-F238E27FC236}">
                <a16:creationId xmlns:a16="http://schemas.microsoft.com/office/drawing/2014/main" id="{2FCF3630-F435-151C-B3B2-5176681CF172}"/>
              </a:ext>
            </a:extLst>
          </p:cNvPr>
          <p:cNvSpPr txBox="1"/>
          <p:nvPr/>
        </p:nvSpPr>
        <p:spPr>
          <a:xfrm>
            <a:off x="3727995" y="53601"/>
            <a:ext cx="4736010" cy="523220"/>
          </a:xfrm>
          <a:prstGeom prst="rect">
            <a:avLst/>
          </a:prstGeom>
          <a:noFill/>
        </p:spPr>
        <p:txBody>
          <a:bodyPr wrap="square">
            <a:spAutoFit/>
          </a:bodyPr>
          <a:lstStyle/>
          <a:p>
            <a:r>
              <a:rPr lang="en-US" sz="2800" b="1" dirty="0">
                <a:solidFill>
                  <a:srgbClr val="C55A11"/>
                </a:solidFill>
                <a:latin typeface="Times New Roman" panose="02020603050405020304" pitchFamily="18" charset="0"/>
                <a:cs typeface="Times New Roman" panose="02020603050405020304" pitchFamily="18" charset="0"/>
              </a:rPr>
              <a:t>HOẠT ĐỘNG KHỞI ĐỘNG</a:t>
            </a:r>
            <a:endParaRPr lang="en-US" sz="2800" dirty="0">
              <a:solidFill>
                <a:srgbClr val="C55A1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7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32367" y="34969"/>
            <a:ext cx="1428750" cy="1285875"/>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246860"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10000"/>
              </a:lnSpc>
              <a:spcBef>
                <a:spcPts val="600"/>
              </a:spcBef>
              <a:spcAft>
                <a:spcPts val="600"/>
              </a:spcAft>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5BB9D658-CF2F-44DF-94AE-28B466E4997C}"/>
              </a:ext>
            </a:extLst>
          </p:cNvPr>
          <p:cNvSpPr txBox="1">
            <a:spLocks/>
          </p:cNvSpPr>
          <p:nvPr/>
        </p:nvSpPr>
        <p:spPr>
          <a:xfrm>
            <a:off x="2126175" y="39740"/>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 2. PHƯƠNG TRÌNH BẬC NHẤT HAI ẨN HỆ PHƯƠNG TRÌNH BẬC NHẤT HAI ẨN</a:t>
            </a:r>
            <a:endParaRPr lang="en-US" sz="24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E4AD8F7-25D8-7EA6-FAFE-E7969A4A48CE}"/>
              </a:ext>
            </a:extLst>
          </p:cNvPr>
          <p:cNvSpPr txBox="1"/>
          <p:nvPr/>
        </p:nvSpPr>
        <p:spPr>
          <a:xfrm>
            <a:off x="908517" y="3025606"/>
            <a:ext cx="3303676" cy="545727"/>
          </a:xfrm>
          <a:prstGeom prst="rect">
            <a:avLst/>
          </a:prstGeom>
          <a:solidFill>
            <a:schemeClr val="accent6">
              <a:lumMod val="60000"/>
              <a:lumOff val="40000"/>
            </a:schemeClr>
          </a:solidFill>
        </p:spPr>
        <p:txBody>
          <a:bodyPr wrap="square">
            <a:spAutoFit/>
          </a:bodyPr>
          <a:lstStyle/>
          <a:p>
            <a:pPr algn="just">
              <a:lnSpc>
                <a:spcPct val="115000"/>
              </a:lnSpc>
              <a:spcBef>
                <a:spcPts val="600"/>
              </a:spcBef>
              <a:spcAft>
                <a:spcPts val="6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Khái niệm</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87AEC3D0-D729-8B08-F457-650EFC1908D8}"/>
              </a:ext>
            </a:extLst>
          </p:cNvPr>
          <p:cNvSpPr txBox="1"/>
          <p:nvPr/>
        </p:nvSpPr>
        <p:spPr>
          <a:xfrm>
            <a:off x="5402037" y="2122976"/>
            <a:ext cx="5792485" cy="905633"/>
          </a:xfrm>
          <a:prstGeom prst="rect">
            <a:avLst/>
          </a:prstGeom>
          <a:noFill/>
        </p:spPr>
        <p:txBody>
          <a:bodyPr wrap="square">
            <a:spAutoFit/>
          </a:bodyPr>
          <a:lstStyle/>
          <a:p>
            <a:pPr>
              <a:lnSpc>
                <a:spcPct val="115000"/>
              </a:lnSpc>
              <a:spcBef>
                <a:spcPts val="600"/>
              </a:spcBef>
              <a:spcAft>
                <a:spcPts val="6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trình bậc nhất hai ẩn          là hệ thức có dạng: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4C5A5CA-0FEE-DDE7-9F4D-33BF56686740}"/>
              </a:ext>
            </a:extLst>
          </p:cNvPr>
          <p:cNvSpPr txBox="1"/>
          <p:nvPr/>
        </p:nvSpPr>
        <p:spPr>
          <a:xfrm>
            <a:off x="5393319" y="3210277"/>
            <a:ext cx="5998275" cy="480901"/>
          </a:xfrm>
          <a:prstGeom prst="rect">
            <a:avLst/>
          </a:prstGeom>
          <a:noFill/>
        </p:spPr>
        <p:txBody>
          <a:bodyPr wrap="square">
            <a:spAutoFit/>
          </a:bodyPr>
          <a:lstStyle/>
          <a:p>
            <a:pPr>
              <a:lnSpc>
                <a:spcPct val="115000"/>
              </a:lnSpc>
              <a:spcBef>
                <a:spcPts val="600"/>
              </a:spcBef>
              <a:spcAft>
                <a:spcPts val="6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đó              là những số cho trước</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F61336A4-DECB-A1D6-732D-A8CCF6DC30F7}"/>
              </a:ext>
            </a:extLst>
          </p:cNvPr>
          <p:cNvSpPr txBox="1"/>
          <p:nvPr/>
        </p:nvSpPr>
        <p:spPr>
          <a:xfrm>
            <a:off x="5323172" y="4205437"/>
            <a:ext cx="5957815" cy="480901"/>
          </a:xfrm>
          <a:prstGeom prst="rect">
            <a:avLst/>
          </a:prstGeom>
          <a:noFill/>
        </p:spPr>
        <p:txBody>
          <a:bodyPr wrap="square">
            <a:spAutoFit/>
          </a:bodyPr>
          <a:lstStyle/>
          <a:p>
            <a:pPr>
              <a:lnSpc>
                <a:spcPct val="115000"/>
              </a:lnSpc>
              <a:spcBef>
                <a:spcPts val="600"/>
              </a:spcBef>
              <a:spcAft>
                <a:spcPts val="6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kiện:               hoặc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1" name="Connector: Elbow 40">
            <a:extLst>
              <a:ext uri="{FF2B5EF4-FFF2-40B4-BE49-F238E27FC236}">
                <a16:creationId xmlns:a16="http://schemas.microsoft.com/office/drawing/2014/main" id="{1AF3CE4D-BC15-D670-3145-B043597A9634}"/>
              </a:ext>
            </a:extLst>
          </p:cNvPr>
          <p:cNvCxnSpPr>
            <a:cxnSpLocks/>
          </p:cNvCxnSpPr>
          <p:nvPr/>
        </p:nvCxnSpPr>
        <p:spPr>
          <a:xfrm>
            <a:off x="4644689" y="3831055"/>
            <a:ext cx="757348" cy="628650"/>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59352701-0EC5-5600-A32F-CAE3951E91BD}"/>
              </a:ext>
            </a:extLst>
          </p:cNvPr>
          <p:cNvCxnSpPr>
            <a:cxnSpLocks/>
          </p:cNvCxnSpPr>
          <p:nvPr/>
        </p:nvCxnSpPr>
        <p:spPr>
          <a:xfrm flipV="1">
            <a:off x="4605257" y="2443949"/>
            <a:ext cx="796780" cy="674187"/>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1BD5605-3292-A3D0-8E8C-3E81B2F256A0}"/>
              </a:ext>
            </a:extLst>
          </p:cNvPr>
          <p:cNvCxnSpPr/>
          <p:nvPr/>
        </p:nvCxnSpPr>
        <p:spPr>
          <a:xfrm>
            <a:off x="4605257" y="3461084"/>
            <a:ext cx="71791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71090DC-FC14-DE0E-3ECA-821533381474}"/>
              </a:ext>
            </a:extLst>
          </p:cNvPr>
          <p:cNvSpPr txBox="1"/>
          <p:nvPr/>
        </p:nvSpPr>
        <p:spPr>
          <a:xfrm>
            <a:off x="1306866" y="1048960"/>
            <a:ext cx="9887656" cy="531940"/>
          </a:xfrm>
          <a:prstGeom prst="rect">
            <a:avLst/>
          </a:prstGeom>
          <a:noFill/>
        </p:spPr>
        <p:txBody>
          <a:bodyPr wrap="square">
            <a:spAutoFit/>
          </a:bodyPr>
          <a:lstStyle/>
          <a:p>
            <a:pPr marL="45720" indent="0">
              <a:lnSpc>
                <a:spcPct val="110000"/>
              </a:lnSpc>
              <a:spcBef>
                <a:spcPts val="600"/>
              </a:spcBef>
              <a:spcAft>
                <a:spcPts val="600"/>
              </a:spcAft>
              <a:buNone/>
            </a:pPr>
            <a:r>
              <a:rPr lang="en-US" sz="2400" b="1">
                <a:latin typeface="Times New Roman" panose="02020603050405020304" pitchFamily="18" charset="0"/>
                <a:cs typeface="Times New Roman" panose="02020603050405020304" pitchFamily="18" charset="0"/>
              </a:rPr>
              <a:t> </a:t>
            </a:r>
            <a:r>
              <a:rPr lang="en-US" sz="2800" b="1">
                <a:solidFill>
                  <a:srgbClr val="0000FF"/>
                </a:solidFill>
                <a:latin typeface="Times New Roman" panose="02020603050405020304" pitchFamily="18" charset="0"/>
                <a:cs typeface="Times New Roman" panose="02020603050405020304" pitchFamily="18" charset="0"/>
              </a:rPr>
              <a:t>I. Phương trình bậc nhất hai ẩn.</a:t>
            </a:r>
            <a:endParaRPr lang="en-US" sz="2800" dirty="0">
              <a:solidFill>
                <a:srgbClr val="0000FF"/>
              </a:solidFill>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6184E17B-6550-100F-CD72-96A4FCAD0DE8}"/>
              </a:ext>
            </a:extLst>
          </p:cNvPr>
          <p:cNvGraphicFramePr>
            <a:graphicFrameLocks noChangeAspect="1"/>
          </p:cNvGraphicFramePr>
          <p:nvPr>
            <p:extLst>
              <p:ext uri="{D42A27DB-BD31-4B8C-83A1-F6EECF244321}">
                <p14:modId xmlns:p14="http://schemas.microsoft.com/office/powerpoint/2010/main" val="2309116376"/>
              </p:ext>
            </p:extLst>
          </p:nvPr>
        </p:nvGraphicFramePr>
        <p:xfrm>
          <a:off x="6755776" y="2528835"/>
          <a:ext cx="1896626" cy="551746"/>
        </p:xfrm>
        <a:graphic>
          <a:graphicData uri="http://schemas.openxmlformats.org/presentationml/2006/ole">
            <mc:AlternateContent xmlns:mc="http://schemas.openxmlformats.org/markup-compatibility/2006">
              <mc:Choice xmlns:v="urn:schemas-microsoft-com:vml" Requires="v">
                <p:oleObj name="Equation" r:id="rId3" imgW="698400" imgH="203040" progId="Equation.DSMT4">
                  <p:embed/>
                </p:oleObj>
              </mc:Choice>
              <mc:Fallback>
                <p:oleObj name="Equation" r:id="rId3" imgW="698400" imgH="203040" progId="Equation.DSMT4">
                  <p:embed/>
                  <p:pic>
                    <p:nvPicPr>
                      <p:cNvPr id="12" name="Object 11">
                        <a:extLst>
                          <a:ext uri="{FF2B5EF4-FFF2-40B4-BE49-F238E27FC236}">
                            <a16:creationId xmlns:a16="http://schemas.microsoft.com/office/drawing/2014/main" id="{6184E17B-6550-100F-CD72-96A4FCAD0DE8}"/>
                          </a:ext>
                        </a:extLst>
                      </p:cNvPr>
                      <p:cNvPicPr/>
                      <p:nvPr/>
                    </p:nvPicPr>
                    <p:blipFill>
                      <a:blip r:embed="rId4"/>
                      <a:stretch>
                        <a:fillRect/>
                      </a:stretch>
                    </p:blipFill>
                    <p:spPr>
                      <a:xfrm>
                        <a:off x="6755776" y="2528835"/>
                        <a:ext cx="1896626" cy="551746"/>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BD2C036-569D-2C39-6CA0-C924EC85BBFB}"/>
              </a:ext>
            </a:extLst>
          </p:cNvPr>
          <p:cNvGraphicFramePr>
            <a:graphicFrameLocks noChangeAspect="1"/>
          </p:cNvGraphicFramePr>
          <p:nvPr>
            <p:extLst>
              <p:ext uri="{D42A27DB-BD31-4B8C-83A1-F6EECF244321}">
                <p14:modId xmlns:p14="http://schemas.microsoft.com/office/powerpoint/2010/main" val="722119884"/>
              </p:ext>
            </p:extLst>
          </p:nvPr>
        </p:nvGraphicFramePr>
        <p:xfrm>
          <a:off x="9010295" y="2209239"/>
          <a:ext cx="717243" cy="444007"/>
        </p:xfrm>
        <a:graphic>
          <a:graphicData uri="http://schemas.openxmlformats.org/presentationml/2006/ole">
            <mc:AlternateContent xmlns:mc="http://schemas.openxmlformats.org/markup-compatibility/2006">
              <mc:Choice xmlns:v="urn:schemas-microsoft-com:vml" Requires="v">
                <p:oleObj name="Equation" r:id="rId5" imgW="266400" imgH="164880" progId="Equation.DSMT4">
                  <p:embed/>
                </p:oleObj>
              </mc:Choice>
              <mc:Fallback>
                <p:oleObj name="Equation" r:id="rId5" imgW="266400" imgH="164880" progId="Equation.DSMT4">
                  <p:embed/>
                  <p:pic>
                    <p:nvPicPr>
                      <p:cNvPr id="14" name="Object 13">
                        <a:extLst>
                          <a:ext uri="{FF2B5EF4-FFF2-40B4-BE49-F238E27FC236}">
                            <a16:creationId xmlns:a16="http://schemas.microsoft.com/office/drawing/2014/main" id="{BBD2C036-569D-2C39-6CA0-C924EC85BBFB}"/>
                          </a:ext>
                        </a:extLst>
                      </p:cNvPr>
                      <p:cNvPicPr/>
                      <p:nvPr/>
                    </p:nvPicPr>
                    <p:blipFill>
                      <a:blip r:embed="rId6"/>
                      <a:stretch>
                        <a:fillRect/>
                      </a:stretch>
                    </p:blipFill>
                    <p:spPr>
                      <a:xfrm>
                        <a:off x="9010295" y="2209239"/>
                        <a:ext cx="717243" cy="44400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B1E8573-C4A8-898C-6CB0-936BAC45853A}"/>
              </a:ext>
            </a:extLst>
          </p:cNvPr>
          <p:cNvGraphicFramePr>
            <a:graphicFrameLocks noChangeAspect="1"/>
          </p:cNvGraphicFramePr>
          <p:nvPr>
            <p:extLst>
              <p:ext uri="{D42A27DB-BD31-4B8C-83A1-F6EECF244321}">
                <p14:modId xmlns:p14="http://schemas.microsoft.com/office/powerpoint/2010/main" val="31721632"/>
              </p:ext>
            </p:extLst>
          </p:nvPr>
        </p:nvGraphicFramePr>
        <p:xfrm>
          <a:off x="6637291" y="3152549"/>
          <a:ext cx="1066798" cy="568959"/>
        </p:xfrm>
        <a:graphic>
          <a:graphicData uri="http://schemas.openxmlformats.org/presentationml/2006/ole">
            <mc:AlternateContent xmlns:mc="http://schemas.openxmlformats.org/markup-compatibility/2006">
              <mc:Choice xmlns:v="urn:schemas-microsoft-com:vml" Requires="v">
                <p:oleObj name="Equation" r:id="rId7" imgW="380880" imgH="203040" progId="Equation.DSMT4">
                  <p:embed/>
                </p:oleObj>
              </mc:Choice>
              <mc:Fallback>
                <p:oleObj name="Equation" r:id="rId7" imgW="380880" imgH="203040" progId="Equation.DSMT4">
                  <p:embed/>
                  <p:pic>
                    <p:nvPicPr>
                      <p:cNvPr id="15" name="Object 14">
                        <a:extLst>
                          <a:ext uri="{FF2B5EF4-FFF2-40B4-BE49-F238E27FC236}">
                            <a16:creationId xmlns:a16="http://schemas.microsoft.com/office/drawing/2014/main" id="{1B1E8573-C4A8-898C-6CB0-936BAC45853A}"/>
                          </a:ext>
                        </a:extLst>
                      </p:cNvPr>
                      <p:cNvPicPr/>
                      <p:nvPr/>
                    </p:nvPicPr>
                    <p:blipFill>
                      <a:blip r:embed="rId8"/>
                      <a:stretch>
                        <a:fillRect/>
                      </a:stretch>
                    </p:blipFill>
                    <p:spPr>
                      <a:xfrm>
                        <a:off x="6637291" y="3152549"/>
                        <a:ext cx="1066798" cy="56895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1E3D9A8-E4B0-A43F-7A81-4FB8D8987067}"/>
              </a:ext>
            </a:extLst>
          </p:cNvPr>
          <p:cNvGraphicFramePr>
            <a:graphicFrameLocks noChangeAspect="1"/>
          </p:cNvGraphicFramePr>
          <p:nvPr>
            <p:extLst>
              <p:ext uri="{D42A27DB-BD31-4B8C-83A1-F6EECF244321}">
                <p14:modId xmlns:p14="http://schemas.microsoft.com/office/powerpoint/2010/main" val="676314678"/>
              </p:ext>
            </p:extLst>
          </p:nvPr>
        </p:nvGraphicFramePr>
        <p:xfrm>
          <a:off x="6742406" y="4197240"/>
          <a:ext cx="889000" cy="444500"/>
        </p:xfrm>
        <a:graphic>
          <a:graphicData uri="http://schemas.openxmlformats.org/presentationml/2006/ole">
            <mc:AlternateContent xmlns:mc="http://schemas.openxmlformats.org/markup-compatibility/2006">
              <mc:Choice xmlns:v="urn:schemas-microsoft-com:vml" Requires="v">
                <p:oleObj name="Equation" r:id="rId9" imgW="355320" imgH="177480" progId="Equation.DSMT4">
                  <p:embed/>
                </p:oleObj>
              </mc:Choice>
              <mc:Fallback>
                <p:oleObj name="Equation" r:id="rId9" imgW="355320" imgH="177480" progId="Equation.DSMT4">
                  <p:embed/>
                  <p:pic>
                    <p:nvPicPr>
                      <p:cNvPr id="16" name="Object 15">
                        <a:extLst>
                          <a:ext uri="{FF2B5EF4-FFF2-40B4-BE49-F238E27FC236}">
                            <a16:creationId xmlns:a16="http://schemas.microsoft.com/office/drawing/2014/main" id="{E1E3D9A8-E4B0-A43F-7A81-4FB8D8987067}"/>
                          </a:ext>
                        </a:extLst>
                      </p:cNvPr>
                      <p:cNvPicPr/>
                      <p:nvPr/>
                    </p:nvPicPr>
                    <p:blipFill>
                      <a:blip r:embed="rId10"/>
                      <a:stretch>
                        <a:fillRect/>
                      </a:stretch>
                    </p:blipFill>
                    <p:spPr>
                      <a:xfrm>
                        <a:off x="6742406" y="4197240"/>
                        <a:ext cx="889000" cy="444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30E4BB9-5DF3-914C-446A-9120BA9FF70C}"/>
              </a:ext>
            </a:extLst>
          </p:cNvPr>
          <p:cNvGraphicFramePr>
            <a:graphicFrameLocks noChangeAspect="1"/>
          </p:cNvGraphicFramePr>
          <p:nvPr>
            <p:extLst>
              <p:ext uri="{D42A27DB-BD31-4B8C-83A1-F6EECF244321}">
                <p14:modId xmlns:p14="http://schemas.microsoft.com/office/powerpoint/2010/main" val="784520977"/>
              </p:ext>
            </p:extLst>
          </p:nvPr>
        </p:nvGraphicFramePr>
        <p:xfrm>
          <a:off x="8528769" y="4239039"/>
          <a:ext cx="889000" cy="444500"/>
        </p:xfrm>
        <a:graphic>
          <a:graphicData uri="http://schemas.openxmlformats.org/presentationml/2006/ole">
            <mc:AlternateContent xmlns:mc="http://schemas.openxmlformats.org/markup-compatibility/2006">
              <mc:Choice xmlns:v="urn:schemas-microsoft-com:vml" Requires="v">
                <p:oleObj name="Equation" r:id="rId11" imgW="355320" imgH="177480" progId="Equation.DSMT4">
                  <p:embed/>
                </p:oleObj>
              </mc:Choice>
              <mc:Fallback>
                <p:oleObj name="Equation" r:id="rId11" imgW="355320" imgH="177480" progId="Equation.DSMT4">
                  <p:embed/>
                  <p:pic>
                    <p:nvPicPr>
                      <p:cNvPr id="17" name="Object 16">
                        <a:extLst>
                          <a:ext uri="{FF2B5EF4-FFF2-40B4-BE49-F238E27FC236}">
                            <a16:creationId xmlns:a16="http://schemas.microsoft.com/office/drawing/2014/main" id="{E30E4BB9-5DF3-914C-446A-9120BA9FF70C}"/>
                          </a:ext>
                        </a:extLst>
                      </p:cNvPr>
                      <p:cNvPicPr/>
                      <p:nvPr/>
                    </p:nvPicPr>
                    <p:blipFill>
                      <a:blip r:embed="rId12"/>
                      <a:stretch>
                        <a:fillRect/>
                      </a:stretch>
                    </p:blipFill>
                    <p:spPr>
                      <a:xfrm>
                        <a:off x="8528769" y="4239039"/>
                        <a:ext cx="889000" cy="444500"/>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6"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32367" y="34970"/>
            <a:ext cx="1108142" cy="9973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854179" y="50918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10000"/>
              </a:lnSpc>
              <a:spcBef>
                <a:spcPts val="600"/>
              </a:spcBef>
              <a:spcAft>
                <a:spcPts val="600"/>
              </a:spcAft>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71090DC-FC14-DE0E-3ECA-821533381474}"/>
              </a:ext>
            </a:extLst>
          </p:cNvPr>
          <p:cNvSpPr txBox="1"/>
          <p:nvPr/>
        </p:nvSpPr>
        <p:spPr>
          <a:xfrm>
            <a:off x="0" y="886934"/>
            <a:ext cx="9887656" cy="539828"/>
          </a:xfrm>
          <a:prstGeom prst="rect">
            <a:avLst/>
          </a:prstGeom>
          <a:noFill/>
        </p:spPr>
        <p:txBody>
          <a:bodyPr wrap="square">
            <a:spAutoFit/>
          </a:bodyPr>
          <a:lstStyle/>
          <a:p>
            <a:pPr marL="45720" indent="0">
              <a:lnSpc>
                <a:spcPct val="110000"/>
              </a:lnSpc>
              <a:spcBef>
                <a:spcPts val="600"/>
              </a:spcBef>
              <a:spcAft>
                <a:spcPts val="600"/>
              </a:spcAft>
              <a:buNone/>
            </a:pPr>
            <a:r>
              <a:rPr lang="en-US" sz="2800" b="1">
                <a:latin typeface="Times New Roman" panose="02020603050405020304" pitchFamily="18" charset="0"/>
                <a:cs typeface="Times New Roman" panose="02020603050405020304" pitchFamily="18" charset="0"/>
              </a:rPr>
              <a:t> </a:t>
            </a:r>
            <a:r>
              <a:rPr lang="en-US" sz="2800" b="1">
                <a:solidFill>
                  <a:srgbClr val="0000FF"/>
                </a:solidFill>
                <a:latin typeface="Times New Roman" panose="02020603050405020304" pitchFamily="18" charset="0"/>
                <a:cs typeface="Times New Roman" panose="02020603050405020304" pitchFamily="18" charset="0"/>
              </a:rPr>
              <a:t>a. Ví dụ 1.</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8217D40-8AE7-C50E-B83B-D30EC4535463}"/>
              </a:ext>
            </a:extLst>
          </p:cNvPr>
          <p:cNvSpPr txBox="1"/>
          <p:nvPr/>
        </p:nvSpPr>
        <p:spPr>
          <a:xfrm>
            <a:off x="149700" y="1411085"/>
            <a:ext cx="11283434" cy="3638881"/>
          </a:xfrm>
          <a:prstGeom prst="rect">
            <a:avLst/>
          </a:prstGeom>
          <a:noFill/>
        </p:spPr>
        <p:txBody>
          <a:bodyPr wrap="square">
            <a:spAutoFit/>
          </a:bodyPr>
          <a:lstStyle/>
          <a:p>
            <a:pPr>
              <a:lnSpc>
                <a:spcPct val="115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các phương trình sau phương trình nào là phương trình bậc nhất hai ẩn?</a:t>
            </a:r>
          </a:p>
          <a:p>
            <a:pPr marL="514350" indent="-514350">
              <a:lnSpc>
                <a:spcPct val="115000"/>
              </a:lnSpc>
              <a:spcBef>
                <a:spcPts val="600"/>
              </a:spcBef>
              <a:spcAft>
                <a:spcPts val="600"/>
              </a:spcAft>
              <a:buAutoNum type="alphaLcParen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514350" indent="-514350">
              <a:lnSpc>
                <a:spcPct val="115000"/>
              </a:lnSpc>
              <a:spcBef>
                <a:spcPts val="600"/>
              </a:spcBef>
              <a:spcAft>
                <a:spcPts val="600"/>
              </a:spcAft>
              <a:buAutoNum type="alphaLcParenR"/>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p>
          <a:p>
            <a:pPr marL="514350" indent="-514350">
              <a:lnSpc>
                <a:spcPct val="115000"/>
              </a:lnSpc>
              <a:spcBef>
                <a:spcPts val="600"/>
              </a:spcBef>
              <a:spcAft>
                <a:spcPts val="600"/>
              </a:spcAft>
              <a:buAutoNum type="alphaLcParen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514350" indent="-514350">
              <a:lnSpc>
                <a:spcPct val="115000"/>
              </a:lnSpc>
              <a:spcBef>
                <a:spcPts val="600"/>
              </a:spcBef>
              <a:spcAft>
                <a:spcPts val="600"/>
              </a:spcAft>
              <a:buAutoNum type="alphaLcParen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Title 1">
            <a:extLst>
              <a:ext uri="{FF2B5EF4-FFF2-40B4-BE49-F238E27FC236}">
                <a16:creationId xmlns:a16="http://schemas.microsoft.com/office/drawing/2014/main" id="{94E63235-CE45-FC8C-50CC-C19995ED63A3}"/>
              </a:ext>
            </a:extLst>
          </p:cNvPr>
          <p:cNvSpPr txBox="1">
            <a:spLocks/>
          </p:cNvSpPr>
          <p:nvPr/>
        </p:nvSpPr>
        <p:spPr>
          <a:xfrm>
            <a:off x="2117810" y="91946"/>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b="1">
                <a:latin typeface="Times New Roman" panose="02020603050405020304" pitchFamily="18" charset="0"/>
                <a:cs typeface="Times New Roman" panose="02020603050405020304" pitchFamily="18" charset="0"/>
              </a:rPr>
              <a:t>§ 2. PHƯƠNG TRÌNH BẬC NHẤT HAI ẨN HỆ PHƯƠNG TRÌNH BẬC NHẤT HAI ẨN</a:t>
            </a:r>
            <a:endParaRPr lang="en-US" sz="2400" b="1"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B67F4CBD-0F51-E5AE-5CFC-38D697679670}"/>
              </a:ext>
            </a:extLst>
          </p:cNvPr>
          <p:cNvGraphicFramePr>
            <a:graphicFrameLocks noChangeAspect="1"/>
          </p:cNvGraphicFramePr>
          <p:nvPr>
            <p:extLst>
              <p:ext uri="{D42A27DB-BD31-4B8C-83A1-F6EECF244321}">
                <p14:modId xmlns:p14="http://schemas.microsoft.com/office/powerpoint/2010/main" val="3436740403"/>
              </p:ext>
            </p:extLst>
          </p:nvPr>
        </p:nvGraphicFramePr>
        <p:xfrm>
          <a:off x="892439" y="2636609"/>
          <a:ext cx="1681181" cy="548957"/>
        </p:xfrm>
        <a:graphic>
          <a:graphicData uri="http://schemas.openxmlformats.org/presentationml/2006/ole">
            <mc:AlternateContent xmlns:mc="http://schemas.openxmlformats.org/markup-compatibility/2006">
              <mc:Choice xmlns:v="urn:schemas-microsoft-com:vml" Requires="v">
                <p:oleObj name="Equation" r:id="rId3" imgW="622080" imgH="203040" progId="Equation.DSMT4">
                  <p:embed/>
                </p:oleObj>
              </mc:Choice>
              <mc:Fallback>
                <p:oleObj name="Equation" r:id="rId3" imgW="622080" imgH="203040" progId="Equation.DSMT4">
                  <p:embed/>
                  <p:pic>
                    <p:nvPicPr>
                      <p:cNvPr id="9" name="Object 8">
                        <a:extLst>
                          <a:ext uri="{FF2B5EF4-FFF2-40B4-BE49-F238E27FC236}">
                            <a16:creationId xmlns:a16="http://schemas.microsoft.com/office/drawing/2014/main" id="{B67F4CBD-0F51-E5AE-5CFC-38D697679670}"/>
                          </a:ext>
                        </a:extLst>
                      </p:cNvPr>
                      <p:cNvPicPr/>
                      <p:nvPr/>
                    </p:nvPicPr>
                    <p:blipFill>
                      <a:blip r:embed="rId4"/>
                      <a:stretch>
                        <a:fillRect/>
                      </a:stretch>
                    </p:blipFill>
                    <p:spPr>
                      <a:xfrm>
                        <a:off x="892439" y="2636609"/>
                        <a:ext cx="1681181" cy="54895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B223770-C229-49D2-A405-640097C602E2}"/>
              </a:ext>
            </a:extLst>
          </p:cNvPr>
          <p:cNvGraphicFramePr>
            <a:graphicFrameLocks noChangeAspect="1"/>
          </p:cNvGraphicFramePr>
          <p:nvPr>
            <p:extLst>
              <p:ext uri="{D42A27DB-BD31-4B8C-83A1-F6EECF244321}">
                <p14:modId xmlns:p14="http://schemas.microsoft.com/office/powerpoint/2010/main" val="1405151692"/>
              </p:ext>
            </p:extLst>
          </p:nvPr>
        </p:nvGraphicFramePr>
        <p:xfrm>
          <a:off x="892439" y="3248702"/>
          <a:ext cx="1955659" cy="548957"/>
        </p:xfrm>
        <a:graphic>
          <a:graphicData uri="http://schemas.openxmlformats.org/presentationml/2006/ole">
            <mc:AlternateContent xmlns:mc="http://schemas.openxmlformats.org/markup-compatibility/2006">
              <mc:Choice xmlns:v="urn:schemas-microsoft-com:vml" Requires="v">
                <p:oleObj name="Equation" r:id="rId5" imgW="723600" imgH="203040" progId="Equation.DSMT4">
                  <p:embed/>
                </p:oleObj>
              </mc:Choice>
              <mc:Fallback>
                <p:oleObj name="Equation" r:id="rId5" imgW="723600" imgH="203040" progId="Equation.DSMT4">
                  <p:embed/>
                  <p:pic>
                    <p:nvPicPr>
                      <p:cNvPr id="11" name="Object 10">
                        <a:extLst>
                          <a:ext uri="{FF2B5EF4-FFF2-40B4-BE49-F238E27FC236}">
                            <a16:creationId xmlns:a16="http://schemas.microsoft.com/office/drawing/2014/main" id="{FB223770-C229-49D2-A405-640097C602E2}"/>
                          </a:ext>
                        </a:extLst>
                      </p:cNvPr>
                      <p:cNvPicPr/>
                      <p:nvPr/>
                    </p:nvPicPr>
                    <p:blipFill>
                      <a:blip r:embed="rId6"/>
                      <a:stretch>
                        <a:fillRect/>
                      </a:stretch>
                    </p:blipFill>
                    <p:spPr>
                      <a:xfrm>
                        <a:off x="892439" y="3248702"/>
                        <a:ext cx="1955659" cy="54895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D33369B-671E-EF34-7C57-2639DE5583D2}"/>
              </a:ext>
            </a:extLst>
          </p:cNvPr>
          <p:cNvGraphicFramePr>
            <a:graphicFrameLocks noChangeAspect="1"/>
          </p:cNvGraphicFramePr>
          <p:nvPr>
            <p:extLst>
              <p:ext uri="{D42A27DB-BD31-4B8C-83A1-F6EECF244321}">
                <p14:modId xmlns:p14="http://schemas.microsoft.com/office/powerpoint/2010/main" val="201794863"/>
              </p:ext>
            </p:extLst>
          </p:nvPr>
        </p:nvGraphicFramePr>
        <p:xfrm>
          <a:off x="876788" y="3883419"/>
          <a:ext cx="2195824" cy="548956"/>
        </p:xfrm>
        <a:graphic>
          <a:graphicData uri="http://schemas.openxmlformats.org/presentationml/2006/ole">
            <mc:AlternateContent xmlns:mc="http://schemas.openxmlformats.org/markup-compatibility/2006">
              <mc:Choice xmlns:v="urn:schemas-microsoft-com:vml" Requires="v">
                <p:oleObj name="Equation" r:id="rId7" imgW="812520" imgH="203040" progId="Equation.DSMT4">
                  <p:embed/>
                </p:oleObj>
              </mc:Choice>
              <mc:Fallback>
                <p:oleObj name="Equation" r:id="rId7" imgW="812520" imgH="203040" progId="Equation.DSMT4">
                  <p:embed/>
                  <p:pic>
                    <p:nvPicPr>
                      <p:cNvPr id="12" name="Object 11">
                        <a:extLst>
                          <a:ext uri="{FF2B5EF4-FFF2-40B4-BE49-F238E27FC236}">
                            <a16:creationId xmlns:a16="http://schemas.microsoft.com/office/drawing/2014/main" id="{5D33369B-671E-EF34-7C57-2639DE5583D2}"/>
                          </a:ext>
                        </a:extLst>
                      </p:cNvPr>
                      <p:cNvPicPr/>
                      <p:nvPr/>
                    </p:nvPicPr>
                    <p:blipFill>
                      <a:blip r:embed="rId8"/>
                      <a:stretch>
                        <a:fillRect/>
                      </a:stretch>
                    </p:blipFill>
                    <p:spPr>
                      <a:xfrm>
                        <a:off x="876788" y="3883419"/>
                        <a:ext cx="2195824" cy="548956"/>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49DFEA9-203D-1B0A-1736-647BF400882E}"/>
              </a:ext>
            </a:extLst>
          </p:cNvPr>
          <p:cNvGraphicFramePr>
            <a:graphicFrameLocks noChangeAspect="1"/>
          </p:cNvGraphicFramePr>
          <p:nvPr>
            <p:extLst>
              <p:ext uri="{D42A27DB-BD31-4B8C-83A1-F6EECF244321}">
                <p14:modId xmlns:p14="http://schemas.microsoft.com/office/powerpoint/2010/main" val="2365800151"/>
              </p:ext>
            </p:extLst>
          </p:nvPr>
        </p:nvGraphicFramePr>
        <p:xfrm>
          <a:off x="892439" y="4427873"/>
          <a:ext cx="2102977" cy="675957"/>
        </p:xfrm>
        <a:graphic>
          <a:graphicData uri="http://schemas.openxmlformats.org/presentationml/2006/ole">
            <mc:AlternateContent xmlns:mc="http://schemas.openxmlformats.org/markup-compatibility/2006">
              <mc:Choice xmlns:v="urn:schemas-microsoft-com:vml" Requires="v">
                <p:oleObj name="Equation" r:id="rId9" imgW="711000" imgH="228600" progId="Equation.DSMT4">
                  <p:embed/>
                </p:oleObj>
              </mc:Choice>
              <mc:Fallback>
                <p:oleObj name="Equation" r:id="rId9" imgW="711000" imgH="228600" progId="Equation.DSMT4">
                  <p:embed/>
                  <p:pic>
                    <p:nvPicPr>
                      <p:cNvPr id="14" name="Object 13">
                        <a:extLst>
                          <a:ext uri="{FF2B5EF4-FFF2-40B4-BE49-F238E27FC236}">
                            <a16:creationId xmlns:a16="http://schemas.microsoft.com/office/drawing/2014/main" id="{849DFEA9-203D-1B0A-1736-647BF400882E}"/>
                          </a:ext>
                        </a:extLst>
                      </p:cNvPr>
                      <p:cNvPicPr/>
                      <p:nvPr/>
                    </p:nvPicPr>
                    <p:blipFill>
                      <a:blip r:embed="rId10"/>
                      <a:stretch>
                        <a:fillRect/>
                      </a:stretch>
                    </p:blipFill>
                    <p:spPr>
                      <a:xfrm>
                        <a:off x="892439" y="4427873"/>
                        <a:ext cx="2102977" cy="67595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2A63EAC5-426A-7002-95D0-A5A4B74A8B3C}"/>
              </a:ext>
            </a:extLst>
          </p:cNvPr>
          <p:cNvSpPr txBox="1"/>
          <p:nvPr/>
        </p:nvSpPr>
        <p:spPr>
          <a:xfrm>
            <a:off x="4414865" y="2957568"/>
            <a:ext cx="6428395" cy="1200329"/>
          </a:xfrm>
          <a:prstGeom prst="rect">
            <a:avLst/>
          </a:prstGeom>
          <a:solidFill>
            <a:schemeClr val="accent2">
              <a:lumMod val="20000"/>
              <a:lumOff val="80000"/>
            </a:schemeClr>
          </a:solidFill>
          <a:ln>
            <a:solidFill>
              <a:srgbClr val="0000FF"/>
            </a:solidFill>
          </a:ln>
        </p:spPr>
        <p:txBody>
          <a:bodyPr wrap="square" rtlCol="0">
            <a:spAutoFit/>
          </a:bodyPr>
          <a:lstStyle/>
          <a:p>
            <a:r>
              <a:rPr lang="en-US" sz="2400">
                <a:latin typeface="Times New Roman" panose="02020603050405020304" pitchFamily="18" charset="0"/>
                <a:cs typeface="Times New Roman" panose="02020603050405020304" pitchFamily="18" charset="0"/>
              </a:rPr>
              <a:t>Phương trình ở các câu a, b, c là phương trình bậc nhất hai ẩn         . Phương trình ở câu d không phải là phương trình hai ẩn   </a:t>
            </a:r>
          </a:p>
        </p:txBody>
      </p:sp>
      <p:graphicFrame>
        <p:nvGraphicFramePr>
          <p:cNvPr id="16" name="Object 15">
            <a:extLst>
              <a:ext uri="{FF2B5EF4-FFF2-40B4-BE49-F238E27FC236}">
                <a16:creationId xmlns:a16="http://schemas.microsoft.com/office/drawing/2014/main" id="{DDC782EF-2128-2C75-0158-1CAD0CCBA421}"/>
              </a:ext>
            </a:extLst>
          </p:cNvPr>
          <p:cNvGraphicFramePr>
            <a:graphicFrameLocks noChangeAspect="1"/>
          </p:cNvGraphicFramePr>
          <p:nvPr>
            <p:extLst>
              <p:ext uri="{D42A27DB-BD31-4B8C-83A1-F6EECF244321}">
                <p14:modId xmlns:p14="http://schemas.microsoft.com/office/powerpoint/2010/main" val="3025845020"/>
              </p:ext>
            </p:extLst>
          </p:nvPr>
        </p:nvGraphicFramePr>
        <p:xfrm>
          <a:off x="7176450" y="3783310"/>
          <a:ext cx="648607" cy="401519"/>
        </p:xfrm>
        <a:graphic>
          <a:graphicData uri="http://schemas.openxmlformats.org/presentationml/2006/ole">
            <mc:AlternateContent xmlns:mc="http://schemas.openxmlformats.org/markup-compatibility/2006">
              <mc:Choice xmlns:v="urn:schemas-microsoft-com:vml" Requires="v">
                <p:oleObj name="Equation" r:id="rId11" imgW="266400" imgH="164880" progId="Equation.DSMT4">
                  <p:embed/>
                </p:oleObj>
              </mc:Choice>
              <mc:Fallback>
                <p:oleObj name="Equation" r:id="rId11" imgW="266400" imgH="164880" progId="Equation.DSMT4">
                  <p:embed/>
                  <p:pic>
                    <p:nvPicPr>
                      <p:cNvPr id="16" name="Object 15">
                        <a:extLst>
                          <a:ext uri="{FF2B5EF4-FFF2-40B4-BE49-F238E27FC236}">
                            <a16:creationId xmlns:a16="http://schemas.microsoft.com/office/drawing/2014/main" id="{DDC782EF-2128-2C75-0158-1CAD0CCBA421}"/>
                          </a:ext>
                        </a:extLst>
                      </p:cNvPr>
                      <p:cNvPicPr/>
                      <p:nvPr/>
                    </p:nvPicPr>
                    <p:blipFill>
                      <a:blip r:embed="rId12"/>
                      <a:stretch>
                        <a:fillRect/>
                      </a:stretch>
                    </p:blipFill>
                    <p:spPr>
                      <a:xfrm>
                        <a:off x="7176450" y="3783310"/>
                        <a:ext cx="648607" cy="401519"/>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7ADCD3D-29C2-198A-13E8-99CAAC7A161F}"/>
              </a:ext>
            </a:extLst>
          </p:cNvPr>
          <p:cNvGraphicFramePr>
            <a:graphicFrameLocks noChangeAspect="1"/>
          </p:cNvGraphicFramePr>
          <p:nvPr>
            <p:extLst>
              <p:ext uri="{D42A27DB-BD31-4B8C-83A1-F6EECF244321}">
                <p14:modId xmlns:p14="http://schemas.microsoft.com/office/powerpoint/2010/main" val="2879682765"/>
              </p:ext>
            </p:extLst>
          </p:nvPr>
        </p:nvGraphicFramePr>
        <p:xfrm>
          <a:off x="5946419" y="3421519"/>
          <a:ext cx="648607" cy="401519"/>
        </p:xfrm>
        <a:graphic>
          <a:graphicData uri="http://schemas.openxmlformats.org/presentationml/2006/ole">
            <mc:AlternateContent xmlns:mc="http://schemas.openxmlformats.org/markup-compatibility/2006">
              <mc:Choice xmlns:v="urn:schemas-microsoft-com:vml" Requires="v">
                <p:oleObj name="Equation" r:id="rId13" imgW="266400" imgH="164880" progId="Equation.DSMT4">
                  <p:embed/>
                </p:oleObj>
              </mc:Choice>
              <mc:Fallback>
                <p:oleObj name="Equation" r:id="rId13" imgW="266400" imgH="164880" progId="Equation.DSMT4">
                  <p:embed/>
                  <p:pic>
                    <p:nvPicPr>
                      <p:cNvPr id="17" name="Object 16">
                        <a:extLst>
                          <a:ext uri="{FF2B5EF4-FFF2-40B4-BE49-F238E27FC236}">
                            <a16:creationId xmlns:a16="http://schemas.microsoft.com/office/drawing/2014/main" id="{97ADCD3D-29C2-198A-13E8-99CAAC7A161F}"/>
                          </a:ext>
                        </a:extLst>
                      </p:cNvPr>
                      <p:cNvPicPr/>
                      <p:nvPr/>
                    </p:nvPicPr>
                    <p:blipFill>
                      <a:blip r:embed="rId14"/>
                      <a:stretch>
                        <a:fillRect/>
                      </a:stretch>
                    </p:blipFill>
                    <p:spPr>
                      <a:xfrm>
                        <a:off x="5946419" y="3421519"/>
                        <a:ext cx="648607" cy="401519"/>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48101AF7-D9BD-37F4-425E-3A89CB9FD50E}"/>
              </a:ext>
            </a:extLst>
          </p:cNvPr>
          <p:cNvSpPr txBox="1"/>
          <p:nvPr/>
        </p:nvSpPr>
        <p:spPr>
          <a:xfrm>
            <a:off x="4506923" y="4694459"/>
            <a:ext cx="6428395" cy="830997"/>
          </a:xfrm>
          <a:prstGeom prst="rect">
            <a:avLst/>
          </a:prstGeom>
          <a:solidFill>
            <a:schemeClr val="accent3"/>
          </a:solidFill>
          <a:ln>
            <a:solidFill>
              <a:srgbClr val="0000FF"/>
            </a:solidFill>
          </a:ln>
        </p:spPr>
        <p:txBody>
          <a:bodyPr wrap="square" rtlCol="0">
            <a:spAutoFit/>
          </a:bodyPr>
          <a:lstStyle/>
          <a:p>
            <a:r>
              <a:rPr lang="en-US" sz="2400">
                <a:latin typeface="Times New Roman" panose="02020603050405020304" pitchFamily="18" charset="0"/>
                <a:cs typeface="Times New Roman" panose="02020603050405020304" pitchFamily="18" charset="0"/>
              </a:rPr>
              <a:t>Nêu hai ví dụ về phương trình bậc nhất hai ẩn. Xác định hệ số a, b, c ?</a:t>
            </a:r>
          </a:p>
        </p:txBody>
      </p:sp>
      <p:grpSp>
        <p:nvGrpSpPr>
          <p:cNvPr id="19" name="Group 18">
            <a:extLst>
              <a:ext uri="{FF2B5EF4-FFF2-40B4-BE49-F238E27FC236}">
                <a16:creationId xmlns:a16="http://schemas.microsoft.com/office/drawing/2014/main" id="{94997382-B3F3-BB05-8E2E-2E854937C031}"/>
              </a:ext>
            </a:extLst>
          </p:cNvPr>
          <p:cNvGrpSpPr/>
          <p:nvPr/>
        </p:nvGrpSpPr>
        <p:grpSpPr>
          <a:xfrm rot="5400000">
            <a:off x="8383393" y="3218530"/>
            <a:ext cx="6891246" cy="653685"/>
            <a:chOff x="4871257" y="83128"/>
            <a:chExt cx="7501721" cy="653685"/>
          </a:xfrm>
        </p:grpSpPr>
        <p:sp>
          <p:nvSpPr>
            <p:cNvPr id="20" name="Rectangle: Rounded Corners 19">
              <a:extLst>
                <a:ext uri="{FF2B5EF4-FFF2-40B4-BE49-F238E27FC236}">
                  <a16:creationId xmlns:a16="http://schemas.microsoft.com/office/drawing/2014/main" id="{289DBE0D-C603-80EC-D1AC-026471C60B7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6B00DC87-7577-B885-C285-962C49BDC1D8}"/>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Tree>
    <p:extLst>
      <p:ext uri="{BB962C8B-B14F-4D97-AF65-F5344CB8AC3E}">
        <p14:creationId xmlns:p14="http://schemas.microsoft.com/office/powerpoint/2010/main" val="3164270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607F-1DE5-5746-6A95-1CFCEE3D3ACB}"/>
              </a:ext>
            </a:extLst>
          </p:cNvPr>
          <p:cNvSpPr>
            <a:spLocks noGrp="1"/>
          </p:cNvSpPr>
          <p:nvPr>
            <p:ph type="title"/>
          </p:nvPr>
        </p:nvSpPr>
        <p:spPr>
          <a:xfrm>
            <a:off x="534993" y="789894"/>
            <a:ext cx="10515600" cy="1325563"/>
          </a:xfrm>
          <a:solidFill>
            <a:schemeClr val="accent6">
              <a:lumMod val="20000"/>
              <a:lumOff val="80000"/>
            </a:schemeClr>
          </a:solidFill>
          <a:ln>
            <a:solidFill>
              <a:schemeClr val="accent1"/>
            </a:solidFill>
          </a:ln>
        </p:spPr>
        <p:txBody>
          <a:bodyPr>
            <a:normAutofit/>
          </a:bodyPr>
          <a:lstStyle/>
          <a:p>
            <a:r>
              <a:rPr lang="en-US" sz="2800">
                <a:latin typeface="Times New Roman" panose="02020603050405020304" pitchFamily="18" charset="0"/>
                <a:cs typeface="Times New Roman" panose="02020603050405020304" pitchFamily="18" charset="0"/>
              </a:rPr>
              <a:t>         Cho phương trình bậc nhất hai ẩn          :                             (1)</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Tính giá trị của biểu thức ở vế trái của phương trình (1) tại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Giá trị đó có bằng 6 hay không?</a:t>
            </a:r>
          </a:p>
        </p:txBody>
      </p:sp>
      <p:graphicFrame>
        <p:nvGraphicFramePr>
          <p:cNvPr id="4" name="Object 3">
            <a:extLst>
              <a:ext uri="{FF2B5EF4-FFF2-40B4-BE49-F238E27FC236}">
                <a16:creationId xmlns:a16="http://schemas.microsoft.com/office/drawing/2014/main" id="{1A229555-1B8F-8A53-6761-19F8A8770B6C}"/>
              </a:ext>
            </a:extLst>
          </p:cNvPr>
          <p:cNvGraphicFramePr>
            <a:graphicFrameLocks noChangeAspect="1"/>
          </p:cNvGraphicFramePr>
          <p:nvPr>
            <p:extLst>
              <p:ext uri="{D42A27DB-BD31-4B8C-83A1-F6EECF244321}">
                <p14:modId xmlns:p14="http://schemas.microsoft.com/office/powerpoint/2010/main" val="1780944237"/>
              </p:ext>
            </p:extLst>
          </p:nvPr>
        </p:nvGraphicFramePr>
        <p:xfrm>
          <a:off x="7347222" y="830841"/>
          <a:ext cx="1808955" cy="507777"/>
        </p:xfrm>
        <a:graphic>
          <a:graphicData uri="http://schemas.openxmlformats.org/presentationml/2006/ole">
            <mc:AlternateContent xmlns:mc="http://schemas.openxmlformats.org/markup-compatibility/2006">
              <mc:Choice xmlns:v="urn:schemas-microsoft-com:vml" Requires="v">
                <p:oleObj name="Equation" r:id="rId2" imgW="723600" imgH="203040" progId="Equation.DSMT4">
                  <p:embed/>
                </p:oleObj>
              </mc:Choice>
              <mc:Fallback>
                <p:oleObj name="Equation" r:id="rId2" imgW="723600" imgH="203040" progId="Equation.DSMT4">
                  <p:embed/>
                  <p:pic>
                    <p:nvPicPr>
                      <p:cNvPr id="4" name="Object 3">
                        <a:extLst>
                          <a:ext uri="{FF2B5EF4-FFF2-40B4-BE49-F238E27FC236}">
                            <a16:creationId xmlns:a16="http://schemas.microsoft.com/office/drawing/2014/main" id="{1A229555-1B8F-8A53-6761-19F8A8770B6C}"/>
                          </a:ext>
                        </a:extLst>
                      </p:cNvPr>
                      <p:cNvPicPr/>
                      <p:nvPr/>
                    </p:nvPicPr>
                    <p:blipFill>
                      <a:blip r:embed="rId3"/>
                      <a:stretch>
                        <a:fillRect/>
                      </a:stretch>
                    </p:blipFill>
                    <p:spPr>
                      <a:xfrm>
                        <a:off x="7347222" y="830841"/>
                        <a:ext cx="1808955" cy="50777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73E5168-FD89-B98A-B1F3-F6FB7CE687B1}"/>
              </a:ext>
            </a:extLst>
          </p:cNvPr>
          <p:cNvGraphicFramePr>
            <a:graphicFrameLocks noChangeAspect="1"/>
          </p:cNvGraphicFramePr>
          <p:nvPr>
            <p:extLst>
              <p:ext uri="{D42A27DB-BD31-4B8C-83A1-F6EECF244321}">
                <p14:modId xmlns:p14="http://schemas.microsoft.com/office/powerpoint/2010/main" val="4040091424"/>
              </p:ext>
            </p:extLst>
          </p:nvPr>
        </p:nvGraphicFramePr>
        <p:xfrm>
          <a:off x="9100456" y="1194253"/>
          <a:ext cx="1808954" cy="516844"/>
        </p:xfrm>
        <a:graphic>
          <a:graphicData uri="http://schemas.openxmlformats.org/presentationml/2006/ole">
            <mc:AlternateContent xmlns:mc="http://schemas.openxmlformats.org/markup-compatibility/2006">
              <mc:Choice xmlns:v="urn:schemas-microsoft-com:vml" Requires="v">
                <p:oleObj name="Equation" r:id="rId4" imgW="711000" imgH="203040" progId="Equation.DSMT4">
                  <p:embed/>
                </p:oleObj>
              </mc:Choice>
              <mc:Fallback>
                <p:oleObj name="Equation" r:id="rId4" imgW="711000" imgH="203040" progId="Equation.DSMT4">
                  <p:embed/>
                  <p:pic>
                    <p:nvPicPr>
                      <p:cNvPr id="5" name="Object 4">
                        <a:extLst>
                          <a:ext uri="{FF2B5EF4-FFF2-40B4-BE49-F238E27FC236}">
                            <a16:creationId xmlns:a16="http://schemas.microsoft.com/office/drawing/2014/main" id="{A73E5168-FD89-B98A-B1F3-F6FB7CE687B1}"/>
                          </a:ext>
                        </a:extLst>
                      </p:cNvPr>
                      <p:cNvPicPr/>
                      <p:nvPr/>
                    </p:nvPicPr>
                    <p:blipFill>
                      <a:blip r:embed="rId5"/>
                      <a:stretch>
                        <a:fillRect/>
                      </a:stretch>
                    </p:blipFill>
                    <p:spPr>
                      <a:xfrm>
                        <a:off x="9100456" y="1194253"/>
                        <a:ext cx="1808954" cy="516844"/>
                      </a:xfrm>
                      <a:prstGeom prst="rect">
                        <a:avLst/>
                      </a:prstGeom>
                    </p:spPr>
                  </p:pic>
                </p:oleObj>
              </mc:Fallback>
            </mc:AlternateContent>
          </a:graphicData>
        </a:graphic>
      </p:graphicFrame>
      <p:sp>
        <p:nvSpPr>
          <p:cNvPr id="37" name="Rectangle 30">
            <a:extLst>
              <a:ext uri="{FF2B5EF4-FFF2-40B4-BE49-F238E27FC236}">
                <a16:creationId xmlns:a16="http://schemas.microsoft.com/office/drawing/2014/main" id="{DF18BD7F-3278-1344-5882-9D6F7C5610A2}"/>
              </a:ext>
            </a:extLst>
          </p:cNvPr>
          <p:cNvSpPr>
            <a:spLocks noChangeArrowheads="1"/>
          </p:cNvSpPr>
          <p:nvPr/>
        </p:nvSpPr>
        <p:spPr bwMode="auto">
          <a:xfrm>
            <a:off x="15875" y="136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4" name="Picture 43">
            <a:extLst>
              <a:ext uri="{FF2B5EF4-FFF2-40B4-BE49-F238E27FC236}">
                <a16:creationId xmlns:a16="http://schemas.microsoft.com/office/drawing/2014/main" id="{41510B07-45E8-95AF-D88B-5CBD7BC6DD52}"/>
              </a:ext>
            </a:extLst>
          </p:cNvPr>
          <p:cNvPicPr>
            <a:picLocks noChangeAspect="1"/>
          </p:cNvPicPr>
          <p:nvPr/>
        </p:nvPicPr>
        <p:blipFill>
          <a:blip r:embed="rId6"/>
          <a:stretch>
            <a:fillRect/>
          </a:stretch>
        </p:blipFill>
        <p:spPr>
          <a:xfrm>
            <a:off x="583182" y="853842"/>
            <a:ext cx="807790" cy="396274"/>
          </a:xfrm>
          <a:prstGeom prst="rect">
            <a:avLst/>
          </a:prstGeom>
        </p:spPr>
      </p:pic>
      <p:grpSp>
        <p:nvGrpSpPr>
          <p:cNvPr id="45" name="Group 44">
            <a:extLst>
              <a:ext uri="{FF2B5EF4-FFF2-40B4-BE49-F238E27FC236}">
                <a16:creationId xmlns:a16="http://schemas.microsoft.com/office/drawing/2014/main" id="{CF275446-3118-CE3C-54E5-57201D581C3F}"/>
              </a:ext>
            </a:extLst>
          </p:cNvPr>
          <p:cNvGrpSpPr/>
          <p:nvPr/>
        </p:nvGrpSpPr>
        <p:grpSpPr>
          <a:xfrm rot="5400000">
            <a:off x="8383393" y="3218530"/>
            <a:ext cx="6891246" cy="653685"/>
            <a:chOff x="4871257" y="83128"/>
            <a:chExt cx="7501721" cy="653685"/>
          </a:xfrm>
        </p:grpSpPr>
        <p:sp>
          <p:nvSpPr>
            <p:cNvPr id="46" name="Rectangle: Rounded Corners 45">
              <a:extLst>
                <a:ext uri="{FF2B5EF4-FFF2-40B4-BE49-F238E27FC236}">
                  <a16:creationId xmlns:a16="http://schemas.microsoft.com/office/drawing/2014/main" id="{85909639-C680-CFC8-D531-0C039C49EB3E}"/>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TextBox 46">
              <a:extLst>
                <a:ext uri="{FF2B5EF4-FFF2-40B4-BE49-F238E27FC236}">
                  <a16:creationId xmlns:a16="http://schemas.microsoft.com/office/drawing/2014/main" id="{DAB035B9-72C6-9646-A79C-0F732E2EE68E}"/>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8" name="Object 7">
            <a:extLst>
              <a:ext uri="{FF2B5EF4-FFF2-40B4-BE49-F238E27FC236}">
                <a16:creationId xmlns:a16="http://schemas.microsoft.com/office/drawing/2014/main" id="{0B785250-D80B-79D0-F819-3BCA43BB6488}"/>
              </a:ext>
            </a:extLst>
          </p:cNvPr>
          <p:cNvGraphicFramePr>
            <a:graphicFrameLocks noChangeAspect="1"/>
          </p:cNvGraphicFramePr>
          <p:nvPr>
            <p:extLst>
              <p:ext uri="{D42A27DB-BD31-4B8C-83A1-F6EECF244321}">
                <p14:modId xmlns:p14="http://schemas.microsoft.com/office/powerpoint/2010/main" val="1006288707"/>
              </p:ext>
            </p:extLst>
          </p:nvPr>
        </p:nvGraphicFramePr>
        <p:xfrm>
          <a:off x="6254277" y="874385"/>
          <a:ext cx="789109" cy="488496"/>
        </p:xfrm>
        <a:graphic>
          <a:graphicData uri="http://schemas.openxmlformats.org/presentationml/2006/ole">
            <mc:AlternateContent xmlns:mc="http://schemas.openxmlformats.org/markup-compatibility/2006">
              <mc:Choice xmlns:v="urn:schemas-microsoft-com:vml" Requires="v">
                <p:oleObj name="Equation" r:id="rId7" imgW="266400" imgH="164880" progId="Equation.DSMT4">
                  <p:embed/>
                </p:oleObj>
              </mc:Choice>
              <mc:Fallback>
                <p:oleObj name="Equation" r:id="rId7" imgW="266400" imgH="164880" progId="Equation.DSMT4">
                  <p:embed/>
                  <p:pic>
                    <p:nvPicPr>
                      <p:cNvPr id="7" name="Object 6">
                        <a:extLst>
                          <a:ext uri="{FF2B5EF4-FFF2-40B4-BE49-F238E27FC236}">
                            <a16:creationId xmlns:a16="http://schemas.microsoft.com/office/drawing/2014/main" id="{AD316F5A-662B-9FB9-C8FB-9E2CCD707F8D}"/>
                          </a:ext>
                        </a:extLst>
                      </p:cNvPr>
                      <p:cNvPicPr/>
                      <p:nvPr/>
                    </p:nvPicPr>
                    <p:blipFill>
                      <a:blip r:embed="rId8"/>
                      <a:stretch>
                        <a:fillRect/>
                      </a:stretch>
                    </p:blipFill>
                    <p:spPr>
                      <a:xfrm>
                        <a:off x="6254277" y="874385"/>
                        <a:ext cx="789109" cy="488496"/>
                      </a:xfrm>
                      <a:prstGeom prst="rect">
                        <a:avLst/>
                      </a:prstGeom>
                    </p:spPr>
                  </p:pic>
                </p:oleObj>
              </mc:Fallback>
            </mc:AlternateContent>
          </a:graphicData>
        </a:graphic>
      </p:graphicFrame>
    </p:spTree>
    <p:extLst>
      <p:ext uri="{BB962C8B-B14F-4D97-AF65-F5344CB8AC3E}">
        <p14:creationId xmlns:p14="http://schemas.microsoft.com/office/powerpoint/2010/main" val="16856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EDC508-67EE-B029-6A82-2789FF7A1262}"/>
              </a:ext>
            </a:extLst>
          </p:cNvPr>
          <p:cNvSpPr>
            <a:spLocks noGrp="1"/>
          </p:cNvSpPr>
          <p:nvPr>
            <p:ph idx="1"/>
          </p:nvPr>
        </p:nvSpPr>
        <p:spPr>
          <a:xfrm>
            <a:off x="684675" y="735239"/>
            <a:ext cx="10515600" cy="1777546"/>
          </a:xfrm>
          <a:ln>
            <a:solidFill>
              <a:schemeClr val="tx1"/>
            </a:solidFill>
          </a:ln>
        </p:spPr>
        <p:txBody>
          <a:bodyPr>
            <a:normAutofit lnSpcReduction="10000"/>
          </a:bodyPr>
          <a:lstStyle/>
          <a:p>
            <a:pPr marL="0" indent="0">
              <a:buNone/>
            </a:pPr>
            <a:r>
              <a:rPr lang="en-US">
                <a:solidFill>
                  <a:srgbClr val="0000FF"/>
                </a:solidFill>
                <a:latin typeface="Times New Roman" panose="02020603050405020304" pitchFamily="18" charset="0"/>
                <a:cs typeface="Times New Roman" panose="02020603050405020304" pitchFamily="18" charset="0"/>
              </a:rPr>
              <a:t>b) </a:t>
            </a:r>
            <a:r>
              <a:rPr lang="en-US" u="sng">
                <a:solidFill>
                  <a:srgbClr val="0000FF"/>
                </a:solidFill>
                <a:latin typeface="Times New Roman" panose="02020603050405020304" pitchFamily="18" charset="0"/>
                <a:cs typeface="Times New Roman" panose="02020603050405020304" pitchFamily="18" charset="0"/>
              </a:rPr>
              <a:t>Nghiệm của phương trình:</a:t>
            </a:r>
          </a:p>
          <a:p>
            <a:pPr marL="0" indent="0">
              <a:buNone/>
            </a:pPr>
            <a:r>
              <a:rPr lang="en-US">
                <a:latin typeface="Times New Roman" panose="02020603050405020304" pitchFamily="18" charset="0"/>
                <a:cs typeface="Times New Roman" panose="02020603050405020304" pitchFamily="18" charset="0"/>
              </a:rPr>
              <a:t>Cho phương trình bậc nhất hai ẩn          : </a:t>
            </a:r>
          </a:p>
          <a:p>
            <a:pPr marL="0" marR="0" indent="0" rtl="0">
              <a:buNone/>
            </a:pPr>
            <a:r>
              <a:rPr lang="en-US">
                <a:latin typeface="Times New Roman" panose="02020603050405020304" pitchFamily="18" charset="0"/>
                <a:cs typeface="Times New Roman" panose="02020603050405020304" pitchFamily="18" charset="0"/>
              </a:rPr>
              <a:t>Nếu </a:t>
            </a:r>
            <a:r>
              <a:rPr lang="vi-VN" sz="2800" b="0" i="0" u="none" strike="noStrike" kern="100" baseline="0">
                <a:latin typeface="Times New Roman" panose="02020603050405020304" pitchFamily="18" charset="0"/>
                <a:cs typeface="Times New Roman" panose="02020603050405020304" pitchFamily="18" charset="0"/>
              </a:rPr>
              <a:t> </a:t>
            </a:r>
            <a:r>
              <a:rPr lang="en-US" sz="2800" b="0" i="0" u="none" strike="noStrike" kern="100" baseline="0">
                <a:latin typeface="Times New Roman" panose="02020603050405020304" pitchFamily="18" charset="0"/>
                <a:cs typeface="Times New Roman" panose="02020603050405020304" pitchFamily="18" charset="0"/>
              </a:rPr>
              <a:t>                       </a:t>
            </a:r>
            <a:r>
              <a:rPr lang="vi-VN" sz="2800" b="0" i="0" u="none" strike="noStrike" kern="100" baseline="0">
                <a:latin typeface="Times New Roman" panose="02020603050405020304" pitchFamily="18" charset="0"/>
                <a:cs typeface="Times New Roman" panose="02020603050405020304" pitchFamily="18" charset="0"/>
              </a:rPr>
              <a:t>là một khẳng định đúng thì cặp số  </a:t>
            </a:r>
            <a:r>
              <a:rPr lang="en-US" sz="2800" b="0" i="0" u="none" strike="noStrike" kern="100" baseline="0">
                <a:latin typeface="Times New Roman" panose="02020603050405020304" pitchFamily="18" charset="0"/>
                <a:cs typeface="Times New Roman" panose="02020603050405020304" pitchFamily="18" charset="0"/>
              </a:rPr>
              <a:t>         </a:t>
            </a:r>
            <a:r>
              <a:rPr lang="vi-VN" sz="2800" b="0" i="0" u="none" strike="noStrike" kern="100" baseline="0">
                <a:latin typeface="Times New Roman" panose="02020603050405020304" pitchFamily="18" charset="0"/>
                <a:cs typeface="Times New Roman" panose="02020603050405020304" pitchFamily="18" charset="0"/>
              </a:rPr>
              <a:t>được gọi là một nghiệm của phương trình </a:t>
            </a:r>
          </a:p>
          <a:p>
            <a:pPr marL="0" indent="0">
              <a:buNone/>
            </a:pPr>
            <a:endParaRPr lang="en-US">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5F0103E9-60D0-6A18-6F19-FC4C09E535A4}"/>
              </a:ext>
            </a:extLst>
          </p:cNvPr>
          <p:cNvGraphicFramePr>
            <a:graphicFrameLocks noChangeAspect="1"/>
          </p:cNvGraphicFramePr>
          <p:nvPr>
            <p:extLst>
              <p:ext uri="{D42A27DB-BD31-4B8C-83A1-F6EECF244321}">
                <p14:modId xmlns:p14="http://schemas.microsoft.com/office/powerpoint/2010/main" val="1702819352"/>
              </p:ext>
            </p:extLst>
          </p:nvPr>
        </p:nvGraphicFramePr>
        <p:xfrm>
          <a:off x="5070006" y="1930627"/>
          <a:ext cx="2001168" cy="582158"/>
        </p:xfrm>
        <a:graphic>
          <a:graphicData uri="http://schemas.openxmlformats.org/presentationml/2006/ole">
            <mc:AlternateContent xmlns:mc="http://schemas.openxmlformats.org/markup-compatibility/2006">
              <mc:Choice xmlns:v="urn:schemas-microsoft-com:vml" Requires="v">
                <p:oleObj name="Equation" r:id="rId2" imgW="698400" imgH="203040" progId="Equation.DSMT4">
                  <p:embed/>
                </p:oleObj>
              </mc:Choice>
              <mc:Fallback>
                <p:oleObj name="Equation" r:id="rId2" imgW="698400" imgH="203040" progId="Equation.DSMT4">
                  <p:embed/>
                  <p:pic>
                    <p:nvPicPr>
                      <p:cNvPr id="6" name="Object 5">
                        <a:extLst>
                          <a:ext uri="{FF2B5EF4-FFF2-40B4-BE49-F238E27FC236}">
                            <a16:creationId xmlns:a16="http://schemas.microsoft.com/office/drawing/2014/main" id="{5F0103E9-60D0-6A18-6F19-FC4C09E535A4}"/>
                          </a:ext>
                        </a:extLst>
                      </p:cNvPr>
                      <p:cNvPicPr/>
                      <p:nvPr/>
                    </p:nvPicPr>
                    <p:blipFill>
                      <a:blip r:embed="rId3"/>
                      <a:stretch>
                        <a:fillRect/>
                      </a:stretch>
                    </p:blipFill>
                    <p:spPr>
                      <a:xfrm>
                        <a:off x="5070006" y="1930627"/>
                        <a:ext cx="2001168" cy="58215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D316F5A-662B-9FB9-C8FB-9E2CCD707F8D}"/>
              </a:ext>
            </a:extLst>
          </p:cNvPr>
          <p:cNvGraphicFramePr>
            <a:graphicFrameLocks noChangeAspect="1"/>
          </p:cNvGraphicFramePr>
          <p:nvPr>
            <p:extLst>
              <p:ext uri="{D42A27DB-BD31-4B8C-83A1-F6EECF244321}">
                <p14:modId xmlns:p14="http://schemas.microsoft.com/office/powerpoint/2010/main" val="1455483205"/>
              </p:ext>
            </p:extLst>
          </p:nvPr>
        </p:nvGraphicFramePr>
        <p:xfrm>
          <a:off x="5641118" y="1214698"/>
          <a:ext cx="789109" cy="488496"/>
        </p:xfrm>
        <a:graphic>
          <a:graphicData uri="http://schemas.openxmlformats.org/presentationml/2006/ole">
            <mc:AlternateContent xmlns:mc="http://schemas.openxmlformats.org/markup-compatibility/2006">
              <mc:Choice xmlns:v="urn:schemas-microsoft-com:vml" Requires="v">
                <p:oleObj name="Equation" r:id="rId4" imgW="266400" imgH="164880" progId="Equation.DSMT4">
                  <p:embed/>
                </p:oleObj>
              </mc:Choice>
              <mc:Fallback>
                <p:oleObj name="Equation" r:id="rId4" imgW="266400" imgH="164880" progId="Equation.DSMT4">
                  <p:embed/>
                  <p:pic>
                    <p:nvPicPr>
                      <p:cNvPr id="7" name="Object 6">
                        <a:extLst>
                          <a:ext uri="{FF2B5EF4-FFF2-40B4-BE49-F238E27FC236}">
                            <a16:creationId xmlns:a16="http://schemas.microsoft.com/office/drawing/2014/main" id="{AD316F5A-662B-9FB9-C8FB-9E2CCD707F8D}"/>
                          </a:ext>
                        </a:extLst>
                      </p:cNvPr>
                      <p:cNvPicPr/>
                      <p:nvPr/>
                    </p:nvPicPr>
                    <p:blipFill>
                      <a:blip r:embed="rId5"/>
                      <a:stretch>
                        <a:fillRect/>
                      </a:stretch>
                    </p:blipFill>
                    <p:spPr>
                      <a:xfrm>
                        <a:off x="5641118" y="1214698"/>
                        <a:ext cx="789109" cy="488496"/>
                      </a:xfrm>
                      <a:prstGeom prst="rect">
                        <a:avLst/>
                      </a:prstGeom>
                    </p:spPr>
                  </p:pic>
                </p:oleObj>
              </mc:Fallback>
            </mc:AlternateContent>
          </a:graphicData>
        </a:graphic>
      </p:graphicFrame>
      <p:sp>
        <p:nvSpPr>
          <p:cNvPr id="37" name="Rectangle 30">
            <a:extLst>
              <a:ext uri="{FF2B5EF4-FFF2-40B4-BE49-F238E27FC236}">
                <a16:creationId xmlns:a16="http://schemas.microsoft.com/office/drawing/2014/main" id="{DF18BD7F-3278-1344-5882-9D6F7C5610A2}"/>
              </a:ext>
            </a:extLst>
          </p:cNvPr>
          <p:cNvSpPr>
            <a:spLocks noChangeArrowheads="1"/>
          </p:cNvSpPr>
          <p:nvPr/>
        </p:nvSpPr>
        <p:spPr bwMode="auto">
          <a:xfrm>
            <a:off x="15875" y="136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 name="Object 39">
            <a:extLst>
              <a:ext uri="{FF2B5EF4-FFF2-40B4-BE49-F238E27FC236}">
                <a16:creationId xmlns:a16="http://schemas.microsoft.com/office/drawing/2014/main" id="{73DCECC0-4AF9-49E8-2617-C83D44B5E390}"/>
              </a:ext>
            </a:extLst>
          </p:cNvPr>
          <p:cNvGraphicFramePr>
            <a:graphicFrameLocks noChangeAspect="1"/>
          </p:cNvGraphicFramePr>
          <p:nvPr>
            <p:extLst>
              <p:ext uri="{D42A27DB-BD31-4B8C-83A1-F6EECF244321}">
                <p14:modId xmlns:p14="http://schemas.microsoft.com/office/powerpoint/2010/main" val="3522294459"/>
              </p:ext>
            </p:extLst>
          </p:nvPr>
        </p:nvGraphicFramePr>
        <p:xfrm>
          <a:off x="1386259" y="1574726"/>
          <a:ext cx="2107797" cy="592818"/>
        </p:xfrm>
        <a:graphic>
          <a:graphicData uri="http://schemas.openxmlformats.org/presentationml/2006/ole">
            <mc:AlternateContent xmlns:mc="http://schemas.openxmlformats.org/markup-compatibility/2006">
              <mc:Choice xmlns:v="urn:schemas-microsoft-com:vml" Requires="v">
                <p:oleObj name="Equation" r:id="rId6" imgW="812520" imgH="228600" progId="Equation.DSMT4">
                  <p:embed/>
                </p:oleObj>
              </mc:Choice>
              <mc:Fallback>
                <p:oleObj name="Equation" r:id="rId6" imgW="812520" imgH="228600" progId="Equation.DSMT4">
                  <p:embed/>
                  <p:pic>
                    <p:nvPicPr>
                      <p:cNvPr id="40" name="Object 39">
                        <a:extLst>
                          <a:ext uri="{FF2B5EF4-FFF2-40B4-BE49-F238E27FC236}">
                            <a16:creationId xmlns:a16="http://schemas.microsoft.com/office/drawing/2014/main" id="{73DCECC0-4AF9-49E8-2617-C83D44B5E390}"/>
                          </a:ext>
                        </a:extLst>
                      </p:cNvPr>
                      <p:cNvPicPr/>
                      <p:nvPr/>
                    </p:nvPicPr>
                    <p:blipFill>
                      <a:blip r:embed="rId7"/>
                      <a:stretch>
                        <a:fillRect/>
                      </a:stretch>
                    </p:blipFill>
                    <p:spPr>
                      <a:xfrm>
                        <a:off x="1386259" y="1574726"/>
                        <a:ext cx="2107797" cy="592818"/>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85EB1477-975E-5EAD-5403-E36B2EB285AF}"/>
              </a:ext>
            </a:extLst>
          </p:cNvPr>
          <p:cNvGraphicFramePr>
            <a:graphicFrameLocks noChangeAspect="1"/>
          </p:cNvGraphicFramePr>
          <p:nvPr>
            <p:extLst>
              <p:ext uri="{D42A27DB-BD31-4B8C-83A1-F6EECF244321}">
                <p14:modId xmlns:p14="http://schemas.microsoft.com/office/powerpoint/2010/main" val="1212029919"/>
              </p:ext>
            </p:extLst>
          </p:nvPr>
        </p:nvGraphicFramePr>
        <p:xfrm>
          <a:off x="8473815" y="1654357"/>
          <a:ext cx="887558" cy="455158"/>
        </p:xfrm>
        <a:graphic>
          <a:graphicData uri="http://schemas.openxmlformats.org/presentationml/2006/ole">
            <mc:AlternateContent xmlns:mc="http://schemas.openxmlformats.org/markup-compatibility/2006">
              <mc:Choice xmlns:v="urn:schemas-microsoft-com:vml" Requires="v">
                <p:oleObj name="Equation" r:id="rId8" imgW="495000" imgH="253800" progId="Equation.DSMT4">
                  <p:embed/>
                </p:oleObj>
              </mc:Choice>
              <mc:Fallback>
                <p:oleObj name="Equation" r:id="rId8" imgW="495000" imgH="253800" progId="Equation.DSMT4">
                  <p:embed/>
                  <p:pic>
                    <p:nvPicPr>
                      <p:cNvPr id="41" name="Object 40">
                        <a:extLst>
                          <a:ext uri="{FF2B5EF4-FFF2-40B4-BE49-F238E27FC236}">
                            <a16:creationId xmlns:a16="http://schemas.microsoft.com/office/drawing/2014/main" id="{85EB1477-975E-5EAD-5403-E36B2EB285AF}"/>
                          </a:ext>
                        </a:extLst>
                      </p:cNvPr>
                      <p:cNvPicPr/>
                      <p:nvPr/>
                    </p:nvPicPr>
                    <p:blipFill>
                      <a:blip r:embed="rId9"/>
                      <a:stretch>
                        <a:fillRect/>
                      </a:stretch>
                    </p:blipFill>
                    <p:spPr>
                      <a:xfrm>
                        <a:off x="8473815" y="1654357"/>
                        <a:ext cx="887558" cy="455158"/>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7D521E23-18A2-A27F-CF7F-2D768F34A953}"/>
              </a:ext>
            </a:extLst>
          </p:cNvPr>
          <p:cNvGraphicFramePr>
            <a:graphicFrameLocks noChangeAspect="1"/>
          </p:cNvGraphicFramePr>
          <p:nvPr>
            <p:extLst>
              <p:ext uri="{D42A27DB-BD31-4B8C-83A1-F6EECF244321}">
                <p14:modId xmlns:p14="http://schemas.microsoft.com/office/powerpoint/2010/main" val="3283104956"/>
              </p:ext>
            </p:extLst>
          </p:nvPr>
        </p:nvGraphicFramePr>
        <p:xfrm>
          <a:off x="5035088" y="683890"/>
          <a:ext cx="2001168" cy="582158"/>
        </p:xfrm>
        <a:graphic>
          <a:graphicData uri="http://schemas.openxmlformats.org/presentationml/2006/ole">
            <mc:AlternateContent xmlns:mc="http://schemas.openxmlformats.org/markup-compatibility/2006">
              <mc:Choice xmlns:v="urn:schemas-microsoft-com:vml" Requires="v">
                <p:oleObj name="Equation" r:id="rId2" imgW="698400" imgH="203040" progId="Equation.DSMT4">
                  <p:embed/>
                </p:oleObj>
              </mc:Choice>
              <mc:Fallback>
                <p:oleObj name="Equation" r:id="rId2" imgW="698400" imgH="203040" progId="Equation.DSMT4">
                  <p:embed/>
                  <p:pic>
                    <p:nvPicPr>
                      <p:cNvPr id="42" name="Object 41">
                        <a:extLst>
                          <a:ext uri="{FF2B5EF4-FFF2-40B4-BE49-F238E27FC236}">
                            <a16:creationId xmlns:a16="http://schemas.microsoft.com/office/drawing/2014/main" id="{7D521E23-18A2-A27F-CF7F-2D768F34A953}"/>
                          </a:ext>
                        </a:extLst>
                      </p:cNvPr>
                      <p:cNvPicPr/>
                      <p:nvPr/>
                    </p:nvPicPr>
                    <p:blipFill>
                      <a:blip r:embed="rId3"/>
                      <a:stretch>
                        <a:fillRect/>
                      </a:stretch>
                    </p:blipFill>
                    <p:spPr>
                      <a:xfrm>
                        <a:off x="5035088" y="683890"/>
                        <a:ext cx="2001168" cy="582158"/>
                      </a:xfrm>
                      <a:prstGeom prst="rect">
                        <a:avLst/>
                      </a:prstGeom>
                    </p:spPr>
                  </p:pic>
                </p:oleObj>
              </mc:Fallback>
            </mc:AlternateContent>
          </a:graphicData>
        </a:graphic>
      </p:graphicFrame>
      <p:grpSp>
        <p:nvGrpSpPr>
          <p:cNvPr id="45" name="Group 44">
            <a:extLst>
              <a:ext uri="{FF2B5EF4-FFF2-40B4-BE49-F238E27FC236}">
                <a16:creationId xmlns:a16="http://schemas.microsoft.com/office/drawing/2014/main" id="{CF275446-3118-CE3C-54E5-57201D581C3F}"/>
              </a:ext>
            </a:extLst>
          </p:cNvPr>
          <p:cNvGrpSpPr/>
          <p:nvPr/>
        </p:nvGrpSpPr>
        <p:grpSpPr>
          <a:xfrm rot="5400000">
            <a:off x="8383393" y="3218530"/>
            <a:ext cx="6891246" cy="653685"/>
            <a:chOff x="4871257" y="83128"/>
            <a:chExt cx="7501721" cy="653685"/>
          </a:xfrm>
        </p:grpSpPr>
        <p:sp>
          <p:nvSpPr>
            <p:cNvPr id="46" name="Rectangle: Rounded Corners 45">
              <a:extLst>
                <a:ext uri="{FF2B5EF4-FFF2-40B4-BE49-F238E27FC236}">
                  <a16:creationId xmlns:a16="http://schemas.microsoft.com/office/drawing/2014/main" id="{85909639-C680-CFC8-D531-0C039C49EB3E}"/>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TextBox 46">
              <a:extLst>
                <a:ext uri="{FF2B5EF4-FFF2-40B4-BE49-F238E27FC236}">
                  <a16:creationId xmlns:a16="http://schemas.microsoft.com/office/drawing/2014/main" id="{DAB035B9-72C6-9646-A79C-0F732E2EE68E}"/>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1" name="Object 10">
            <a:extLst>
              <a:ext uri="{FF2B5EF4-FFF2-40B4-BE49-F238E27FC236}">
                <a16:creationId xmlns:a16="http://schemas.microsoft.com/office/drawing/2014/main" id="{14726883-2627-12F5-5D5D-E332EF1C1C05}"/>
              </a:ext>
            </a:extLst>
          </p:cNvPr>
          <p:cNvGraphicFramePr>
            <a:graphicFrameLocks noChangeAspect="1"/>
          </p:cNvGraphicFramePr>
          <p:nvPr>
            <p:extLst>
              <p:ext uri="{D42A27DB-BD31-4B8C-83A1-F6EECF244321}">
                <p14:modId xmlns:p14="http://schemas.microsoft.com/office/powerpoint/2010/main" val="3877351248"/>
              </p:ext>
            </p:extLst>
          </p:nvPr>
        </p:nvGraphicFramePr>
        <p:xfrm>
          <a:off x="6576121" y="1121036"/>
          <a:ext cx="2001168" cy="582158"/>
        </p:xfrm>
        <a:graphic>
          <a:graphicData uri="http://schemas.openxmlformats.org/presentationml/2006/ole">
            <mc:AlternateContent xmlns:mc="http://schemas.openxmlformats.org/markup-compatibility/2006">
              <mc:Choice xmlns:v="urn:schemas-microsoft-com:vml" Requires="v">
                <p:oleObj name="Equation" r:id="rId2" imgW="698400" imgH="203040" progId="Equation.DSMT4">
                  <p:embed/>
                </p:oleObj>
              </mc:Choice>
              <mc:Fallback>
                <p:oleObj name="Equation" r:id="rId2" imgW="698400" imgH="203040" progId="Equation.DSMT4">
                  <p:embed/>
                  <p:pic>
                    <p:nvPicPr>
                      <p:cNvPr id="42" name="Object 41">
                        <a:extLst>
                          <a:ext uri="{FF2B5EF4-FFF2-40B4-BE49-F238E27FC236}">
                            <a16:creationId xmlns:a16="http://schemas.microsoft.com/office/drawing/2014/main" id="{7D521E23-18A2-A27F-CF7F-2D768F34A953}"/>
                          </a:ext>
                        </a:extLst>
                      </p:cNvPr>
                      <p:cNvPicPr/>
                      <p:nvPr/>
                    </p:nvPicPr>
                    <p:blipFill>
                      <a:blip r:embed="rId3"/>
                      <a:stretch>
                        <a:fillRect/>
                      </a:stretch>
                    </p:blipFill>
                    <p:spPr>
                      <a:xfrm>
                        <a:off x="6576121" y="1121036"/>
                        <a:ext cx="2001168" cy="582158"/>
                      </a:xfrm>
                      <a:prstGeom prst="rect">
                        <a:avLst/>
                      </a:prstGeom>
                    </p:spPr>
                  </p:pic>
                </p:oleObj>
              </mc:Fallback>
            </mc:AlternateContent>
          </a:graphicData>
        </a:graphic>
      </p:graphicFrame>
    </p:spTree>
    <p:extLst>
      <p:ext uri="{BB962C8B-B14F-4D97-AF65-F5344CB8AC3E}">
        <p14:creationId xmlns:p14="http://schemas.microsoft.com/office/powerpoint/2010/main" val="112955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32367" y="34970"/>
            <a:ext cx="1108142" cy="9973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854179" y="50918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667937" y="2122976"/>
            <a:ext cx="10441172" cy="3773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071090DC-FC14-DE0E-3ECA-821533381474}"/>
              </a:ext>
            </a:extLst>
          </p:cNvPr>
          <p:cNvSpPr txBox="1"/>
          <p:nvPr/>
        </p:nvSpPr>
        <p:spPr>
          <a:xfrm>
            <a:off x="0" y="886934"/>
            <a:ext cx="9887656" cy="539828"/>
          </a:xfrm>
          <a:prstGeom prst="rect">
            <a:avLst/>
          </a:prstGeom>
          <a:noFill/>
        </p:spPr>
        <p:txBody>
          <a:bodyPr wrap="square">
            <a:spAutoFit/>
          </a:bodyPr>
          <a:lstStyle/>
          <a:p>
            <a:pPr marL="45720" marR="0" lvl="0" indent="0" algn="l" defTabSz="914400" rtl="0" eaLnBrk="1" fontAlgn="auto" latinLnBrk="0" hangingPunct="1">
              <a:lnSpc>
                <a:spcPct val="110000"/>
              </a:lnSpc>
              <a:spcBef>
                <a:spcPts val="60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a:solidFill>
                  <a:srgbClr val="0000FF"/>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Ví dụ 2.</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8217D40-8AE7-C50E-B83B-D30EC4535463}"/>
              </a:ext>
            </a:extLst>
          </p:cNvPr>
          <p:cNvSpPr txBox="1"/>
          <p:nvPr/>
        </p:nvSpPr>
        <p:spPr>
          <a:xfrm>
            <a:off x="149700" y="1376398"/>
            <a:ext cx="11283434" cy="1846916"/>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 các</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cặp số sau, cặp số nào là nghiệm của phương trình: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gn="l" defTabSz="914400" rtl="0" eaLnBrk="1" fontAlgn="auto" latinLnBrk="0" hangingPunct="1">
              <a:lnSpc>
                <a:spcPct val="115000"/>
              </a:lnSpc>
              <a:spcBef>
                <a:spcPts val="600"/>
              </a:spcBef>
              <a:spcAft>
                <a:spcPts val="600"/>
              </a:spcAft>
              <a:buClrTx/>
              <a:buSzTx/>
              <a:buFontTx/>
              <a:buAutoNum type="alphaLcParen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b)               ;        c)                       ; </a:t>
            </a:r>
          </a:p>
          <a:p>
            <a:pPr marR="0" lvl="0" algn="ctr" defTabSz="914400" rtl="0" eaLnBrk="1" fontAlgn="auto" latinLnBrk="0" hangingPunct="1">
              <a:lnSpc>
                <a:spcPct val="115000"/>
              </a:lnSpc>
              <a:spcBef>
                <a:spcPts val="600"/>
              </a:spcBef>
              <a:spcAft>
                <a:spcPts val="600"/>
              </a:spcAft>
              <a:buClrTx/>
              <a:buSzTx/>
              <a:tabLst/>
              <a:defRP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Title 1">
            <a:extLst>
              <a:ext uri="{FF2B5EF4-FFF2-40B4-BE49-F238E27FC236}">
                <a16:creationId xmlns:a16="http://schemas.microsoft.com/office/drawing/2014/main" id="{94E63235-CE45-FC8C-50CC-C19995ED63A3}"/>
              </a:ext>
            </a:extLst>
          </p:cNvPr>
          <p:cNvSpPr txBox="1">
            <a:spLocks/>
          </p:cNvSpPr>
          <p:nvPr/>
        </p:nvSpPr>
        <p:spPr>
          <a:xfrm>
            <a:off x="2117810" y="91946"/>
            <a:ext cx="8478635" cy="837114"/>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3175" cmpd="sng">
                  <a:noFill/>
                </a:ln>
                <a:solidFill>
                  <a:prstClr val="black"/>
                </a:solidFill>
                <a:effectLst/>
                <a:uLnTx/>
                <a:uFillTx/>
                <a:latin typeface="Times New Roman" panose="02020603050405020304" pitchFamily="18" charset="0"/>
                <a:cs typeface="Times New Roman" panose="02020603050405020304" pitchFamily="18" charset="0"/>
              </a:rPr>
              <a:t>§ 2. PHƯƠNG TRÌNH BẬC NHẤT HAI ẨN HỆ PHƯƠNG TRÌNH BẬC NHẤT HAI ẨN</a:t>
            </a:r>
            <a:endParaRPr kumimoji="0" lang="en-US" sz="2400" b="1" i="0" u="none" strike="noStrike" kern="1200" cap="none" spc="0" normalizeH="0" baseline="0" noProof="0" dirty="0">
              <a:ln w="3175" cmpd="sng">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B67F4CBD-0F51-E5AE-5CFC-38D697679670}"/>
              </a:ext>
            </a:extLst>
          </p:cNvPr>
          <p:cNvGraphicFramePr>
            <a:graphicFrameLocks noChangeAspect="1"/>
          </p:cNvGraphicFramePr>
          <p:nvPr>
            <p:extLst>
              <p:ext uri="{D42A27DB-BD31-4B8C-83A1-F6EECF244321}">
                <p14:modId xmlns:p14="http://schemas.microsoft.com/office/powerpoint/2010/main" val="2113796838"/>
              </p:ext>
            </p:extLst>
          </p:nvPr>
        </p:nvGraphicFramePr>
        <p:xfrm>
          <a:off x="764428" y="2102262"/>
          <a:ext cx="986782" cy="493391"/>
        </p:xfrm>
        <a:graphic>
          <a:graphicData uri="http://schemas.openxmlformats.org/presentationml/2006/ole">
            <mc:AlternateContent xmlns:mc="http://schemas.openxmlformats.org/markup-compatibility/2006">
              <mc:Choice xmlns:v="urn:schemas-microsoft-com:vml" Requires="v">
                <p:oleObj name="Equation" r:id="rId3" imgW="406080" imgH="203040" progId="Equation.DSMT4">
                  <p:embed/>
                </p:oleObj>
              </mc:Choice>
              <mc:Fallback>
                <p:oleObj name="Equation" r:id="rId3" imgW="406080" imgH="203040" progId="Equation.DSMT4">
                  <p:embed/>
                  <p:pic>
                    <p:nvPicPr>
                      <p:cNvPr id="9" name="Object 8">
                        <a:extLst>
                          <a:ext uri="{FF2B5EF4-FFF2-40B4-BE49-F238E27FC236}">
                            <a16:creationId xmlns:a16="http://schemas.microsoft.com/office/drawing/2014/main" id="{B67F4CBD-0F51-E5AE-5CFC-38D697679670}"/>
                          </a:ext>
                        </a:extLst>
                      </p:cNvPr>
                      <p:cNvPicPr/>
                      <p:nvPr/>
                    </p:nvPicPr>
                    <p:blipFill>
                      <a:blip r:embed="rId4"/>
                      <a:stretch>
                        <a:fillRect/>
                      </a:stretch>
                    </p:blipFill>
                    <p:spPr>
                      <a:xfrm>
                        <a:off x="764428" y="2102262"/>
                        <a:ext cx="986782" cy="493391"/>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B223770-C229-49D2-A405-640097C602E2}"/>
              </a:ext>
            </a:extLst>
          </p:cNvPr>
          <p:cNvGraphicFramePr>
            <a:graphicFrameLocks noChangeAspect="1"/>
          </p:cNvGraphicFramePr>
          <p:nvPr>
            <p:extLst>
              <p:ext uri="{D42A27DB-BD31-4B8C-83A1-F6EECF244321}">
                <p14:modId xmlns:p14="http://schemas.microsoft.com/office/powerpoint/2010/main" val="3847076580"/>
              </p:ext>
            </p:extLst>
          </p:nvPr>
        </p:nvGraphicFramePr>
        <p:xfrm>
          <a:off x="3904146" y="2133638"/>
          <a:ext cx="862721" cy="493391"/>
        </p:xfrm>
        <a:graphic>
          <a:graphicData uri="http://schemas.openxmlformats.org/presentationml/2006/ole">
            <mc:AlternateContent xmlns:mc="http://schemas.openxmlformats.org/markup-compatibility/2006">
              <mc:Choice xmlns:v="urn:schemas-microsoft-com:vml" Requires="v">
                <p:oleObj name="Equation" r:id="rId5" imgW="355320" imgH="203040" progId="Equation.DSMT4">
                  <p:embed/>
                </p:oleObj>
              </mc:Choice>
              <mc:Fallback>
                <p:oleObj name="Equation" r:id="rId5" imgW="355320" imgH="203040" progId="Equation.DSMT4">
                  <p:embed/>
                  <p:pic>
                    <p:nvPicPr>
                      <p:cNvPr id="11" name="Object 10">
                        <a:extLst>
                          <a:ext uri="{FF2B5EF4-FFF2-40B4-BE49-F238E27FC236}">
                            <a16:creationId xmlns:a16="http://schemas.microsoft.com/office/drawing/2014/main" id="{FB223770-C229-49D2-A405-640097C602E2}"/>
                          </a:ext>
                        </a:extLst>
                      </p:cNvPr>
                      <p:cNvPicPr/>
                      <p:nvPr/>
                    </p:nvPicPr>
                    <p:blipFill>
                      <a:blip r:embed="rId6"/>
                      <a:stretch>
                        <a:fillRect/>
                      </a:stretch>
                    </p:blipFill>
                    <p:spPr>
                      <a:xfrm>
                        <a:off x="3904146" y="2133638"/>
                        <a:ext cx="862721" cy="49339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D33369B-671E-EF34-7C57-2639DE5583D2}"/>
              </a:ext>
            </a:extLst>
          </p:cNvPr>
          <p:cNvGraphicFramePr>
            <a:graphicFrameLocks noChangeAspect="1"/>
          </p:cNvGraphicFramePr>
          <p:nvPr>
            <p:extLst>
              <p:ext uri="{D42A27DB-BD31-4B8C-83A1-F6EECF244321}">
                <p14:modId xmlns:p14="http://schemas.microsoft.com/office/powerpoint/2010/main" val="1111527485"/>
              </p:ext>
            </p:extLst>
          </p:nvPr>
        </p:nvGraphicFramePr>
        <p:xfrm>
          <a:off x="6555089" y="2104323"/>
          <a:ext cx="1263423" cy="493391"/>
        </p:xfrm>
        <a:graphic>
          <a:graphicData uri="http://schemas.openxmlformats.org/presentationml/2006/ole">
            <mc:AlternateContent xmlns:mc="http://schemas.openxmlformats.org/markup-compatibility/2006">
              <mc:Choice xmlns:v="urn:schemas-microsoft-com:vml" Requires="v">
                <p:oleObj name="Equation" r:id="rId7" imgW="520560" imgH="203040" progId="Equation.DSMT4">
                  <p:embed/>
                </p:oleObj>
              </mc:Choice>
              <mc:Fallback>
                <p:oleObj name="Equation" r:id="rId7" imgW="520560" imgH="203040" progId="Equation.DSMT4">
                  <p:embed/>
                  <p:pic>
                    <p:nvPicPr>
                      <p:cNvPr id="12" name="Object 11">
                        <a:extLst>
                          <a:ext uri="{FF2B5EF4-FFF2-40B4-BE49-F238E27FC236}">
                            <a16:creationId xmlns:a16="http://schemas.microsoft.com/office/drawing/2014/main" id="{5D33369B-671E-EF34-7C57-2639DE5583D2}"/>
                          </a:ext>
                        </a:extLst>
                      </p:cNvPr>
                      <p:cNvPicPr/>
                      <p:nvPr/>
                    </p:nvPicPr>
                    <p:blipFill>
                      <a:blip r:embed="rId8"/>
                      <a:stretch>
                        <a:fillRect/>
                      </a:stretch>
                    </p:blipFill>
                    <p:spPr>
                      <a:xfrm>
                        <a:off x="6555089" y="2104323"/>
                        <a:ext cx="1263423" cy="493391"/>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id="{94997382-B3F3-BB05-8E2E-2E854937C031}"/>
              </a:ext>
            </a:extLst>
          </p:cNvPr>
          <p:cNvGrpSpPr/>
          <p:nvPr/>
        </p:nvGrpSpPr>
        <p:grpSpPr>
          <a:xfrm rot="5400000">
            <a:off x="8383393" y="3218530"/>
            <a:ext cx="6891246" cy="653685"/>
            <a:chOff x="4871257" y="83128"/>
            <a:chExt cx="7501721" cy="653685"/>
          </a:xfrm>
        </p:grpSpPr>
        <p:sp>
          <p:nvSpPr>
            <p:cNvPr id="20" name="Rectangle: Rounded Corners 19">
              <a:extLst>
                <a:ext uri="{FF2B5EF4-FFF2-40B4-BE49-F238E27FC236}">
                  <a16:creationId xmlns:a16="http://schemas.microsoft.com/office/drawing/2014/main" id="{289DBE0D-C603-80EC-D1AC-026471C60B7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B00DC87-7577-B885-C285-962C49BDC1D8}"/>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graphicFrame>
        <p:nvGraphicFramePr>
          <p:cNvPr id="22" name="Object 21">
            <a:extLst>
              <a:ext uri="{FF2B5EF4-FFF2-40B4-BE49-F238E27FC236}">
                <a16:creationId xmlns:a16="http://schemas.microsoft.com/office/drawing/2014/main" id="{18D7D44C-95BC-866E-9B29-2A98EF08F612}"/>
              </a:ext>
            </a:extLst>
          </p:cNvPr>
          <p:cNvGraphicFramePr>
            <a:graphicFrameLocks noChangeAspect="1"/>
          </p:cNvGraphicFramePr>
          <p:nvPr>
            <p:extLst>
              <p:ext uri="{D42A27DB-BD31-4B8C-83A1-F6EECF244321}">
                <p14:modId xmlns:p14="http://schemas.microsoft.com/office/powerpoint/2010/main" val="2800868059"/>
              </p:ext>
            </p:extLst>
          </p:nvPr>
        </p:nvGraphicFramePr>
        <p:xfrm>
          <a:off x="9162386" y="1491826"/>
          <a:ext cx="1580355" cy="451530"/>
        </p:xfrm>
        <a:graphic>
          <a:graphicData uri="http://schemas.openxmlformats.org/presentationml/2006/ole">
            <mc:AlternateContent xmlns:mc="http://schemas.openxmlformats.org/markup-compatibility/2006">
              <mc:Choice xmlns:v="urn:schemas-microsoft-com:vml" Requires="v">
                <p:oleObj name="Equation" r:id="rId9" imgW="711000" imgH="203040" progId="Equation.DSMT4">
                  <p:embed/>
                </p:oleObj>
              </mc:Choice>
              <mc:Fallback>
                <p:oleObj name="Equation" r:id="rId9" imgW="711000" imgH="203040" progId="Equation.DSMT4">
                  <p:embed/>
                  <p:pic>
                    <p:nvPicPr>
                      <p:cNvPr id="22" name="Object 21">
                        <a:extLst>
                          <a:ext uri="{FF2B5EF4-FFF2-40B4-BE49-F238E27FC236}">
                            <a16:creationId xmlns:a16="http://schemas.microsoft.com/office/drawing/2014/main" id="{18D7D44C-95BC-866E-9B29-2A98EF08F612}"/>
                          </a:ext>
                        </a:extLst>
                      </p:cNvPr>
                      <p:cNvPicPr/>
                      <p:nvPr/>
                    </p:nvPicPr>
                    <p:blipFill>
                      <a:blip r:embed="rId10"/>
                      <a:stretch>
                        <a:fillRect/>
                      </a:stretch>
                    </p:blipFill>
                    <p:spPr>
                      <a:xfrm>
                        <a:off x="9162386" y="1491826"/>
                        <a:ext cx="1580355" cy="451530"/>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17BD2BA9-4692-7E86-F634-D9D940F40E8A}"/>
              </a:ext>
            </a:extLst>
          </p:cNvPr>
          <p:cNvSpPr txBox="1"/>
          <p:nvPr/>
        </p:nvSpPr>
        <p:spPr>
          <a:xfrm>
            <a:off x="389547" y="3287968"/>
            <a:ext cx="1044117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Thay                      , ta có: </a:t>
            </a:r>
          </a:p>
          <a:p>
            <a:r>
              <a:rPr lang="en-US" sz="2800">
                <a:latin typeface="Times New Roman" panose="02020603050405020304" pitchFamily="18" charset="0"/>
                <a:cs typeface="Times New Roman" panose="02020603050405020304" pitchFamily="18" charset="0"/>
              </a:rPr>
              <a:t>Vậy              là một nghiệm của phương trình đã cho  </a:t>
            </a:r>
          </a:p>
        </p:txBody>
      </p:sp>
      <p:graphicFrame>
        <p:nvGraphicFramePr>
          <p:cNvPr id="25" name="Object 24">
            <a:extLst>
              <a:ext uri="{FF2B5EF4-FFF2-40B4-BE49-F238E27FC236}">
                <a16:creationId xmlns:a16="http://schemas.microsoft.com/office/drawing/2014/main" id="{195715F1-042D-AF76-1A9F-3324551EBA31}"/>
              </a:ext>
            </a:extLst>
          </p:cNvPr>
          <p:cNvGraphicFramePr>
            <a:graphicFrameLocks noChangeAspect="1"/>
          </p:cNvGraphicFramePr>
          <p:nvPr>
            <p:extLst>
              <p:ext uri="{D42A27DB-BD31-4B8C-83A1-F6EECF244321}">
                <p14:modId xmlns:p14="http://schemas.microsoft.com/office/powerpoint/2010/main" val="1133998015"/>
              </p:ext>
            </p:extLst>
          </p:nvPr>
        </p:nvGraphicFramePr>
        <p:xfrm>
          <a:off x="1629788" y="3321055"/>
          <a:ext cx="1760098" cy="549275"/>
        </p:xfrm>
        <a:graphic>
          <a:graphicData uri="http://schemas.openxmlformats.org/presentationml/2006/ole">
            <mc:AlternateContent xmlns:mc="http://schemas.openxmlformats.org/markup-compatibility/2006">
              <mc:Choice xmlns:v="urn:schemas-microsoft-com:vml" Requires="v">
                <p:oleObj name="Equation" r:id="rId11" imgW="774360" imgH="203040" progId="Equation.DSMT4">
                  <p:embed/>
                </p:oleObj>
              </mc:Choice>
              <mc:Fallback>
                <p:oleObj name="Equation" r:id="rId11" imgW="774360" imgH="203040" progId="Equation.DSMT4">
                  <p:embed/>
                  <p:pic>
                    <p:nvPicPr>
                      <p:cNvPr id="25" name="Object 24">
                        <a:extLst>
                          <a:ext uri="{FF2B5EF4-FFF2-40B4-BE49-F238E27FC236}">
                            <a16:creationId xmlns:a16="http://schemas.microsoft.com/office/drawing/2014/main" id="{195715F1-042D-AF76-1A9F-3324551EBA31}"/>
                          </a:ext>
                        </a:extLst>
                      </p:cNvPr>
                      <p:cNvPicPr/>
                      <p:nvPr/>
                    </p:nvPicPr>
                    <p:blipFill>
                      <a:blip r:embed="rId12"/>
                      <a:stretch>
                        <a:fillRect/>
                      </a:stretch>
                    </p:blipFill>
                    <p:spPr>
                      <a:xfrm>
                        <a:off x="1629788" y="3321055"/>
                        <a:ext cx="1760098" cy="54927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1A238C68-C057-5301-0B7C-52F9FFE5C8F9}"/>
              </a:ext>
            </a:extLst>
          </p:cNvPr>
          <p:cNvGraphicFramePr>
            <a:graphicFrameLocks noChangeAspect="1"/>
          </p:cNvGraphicFramePr>
          <p:nvPr>
            <p:extLst>
              <p:ext uri="{D42A27DB-BD31-4B8C-83A1-F6EECF244321}">
                <p14:modId xmlns:p14="http://schemas.microsoft.com/office/powerpoint/2010/main" val="3115095767"/>
              </p:ext>
            </p:extLst>
          </p:nvPr>
        </p:nvGraphicFramePr>
        <p:xfrm>
          <a:off x="4567151" y="3364860"/>
          <a:ext cx="2135197" cy="461664"/>
        </p:xfrm>
        <a:graphic>
          <a:graphicData uri="http://schemas.openxmlformats.org/presentationml/2006/ole">
            <mc:AlternateContent xmlns:mc="http://schemas.openxmlformats.org/markup-compatibility/2006">
              <mc:Choice xmlns:v="urn:schemas-microsoft-com:vml" Requires="v">
                <p:oleObj name="Equation" r:id="rId13" imgW="939600" imgH="203040" progId="Equation.DSMT4">
                  <p:embed/>
                </p:oleObj>
              </mc:Choice>
              <mc:Fallback>
                <p:oleObj name="Equation" r:id="rId13" imgW="939600" imgH="203040" progId="Equation.DSMT4">
                  <p:embed/>
                  <p:pic>
                    <p:nvPicPr>
                      <p:cNvPr id="26" name="Object 25">
                        <a:extLst>
                          <a:ext uri="{FF2B5EF4-FFF2-40B4-BE49-F238E27FC236}">
                            <a16:creationId xmlns:a16="http://schemas.microsoft.com/office/drawing/2014/main" id="{1A238C68-C057-5301-0B7C-52F9FFE5C8F9}"/>
                          </a:ext>
                        </a:extLst>
                      </p:cNvPr>
                      <p:cNvPicPr/>
                      <p:nvPr/>
                    </p:nvPicPr>
                    <p:blipFill>
                      <a:blip r:embed="rId14"/>
                      <a:stretch>
                        <a:fillRect/>
                      </a:stretch>
                    </p:blipFill>
                    <p:spPr>
                      <a:xfrm>
                        <a:off x="4567151" y="3364860"/>
                        <a:ext cx="2135197" cy="461664"/>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A04E6C0-CBCC-F634-C9F5-AE3598F8A842}"/>
              </a:ext>
            </a:extLst>
          </p:cNvPr>
          <p:cNvGraphicFramePr>
            <a:graphicFrameLocks noChangeAspect="1"/>
          </p:cNvGraphicFramePr>
          <p:nvPr>
            <p:extLst>
              <p:ext uri="{D42A27DB-BD31-4B8C-83A1-F6EECF244321}">
                <p14:modId xmlns:p14="http://schemas.microsoft.com/office/powerpoint/2010/main" val="3339719277"/>
              </p:ext>
            </p:extLst>
          </p:nvPr>
        </p:nvGraphicFramePr>
        <p:xfrm>
          <a:off x="1330186" y="4907506"/>
          <a:ext cx="849312" cy="485775"/>
        </p:xfrm>
        <a:graphic>
          <a:graphicData uri="http://schemas.openxmlformats.org/presentationml/2006/ole">
            <mc:AlternateContent xmlns:mc="http://schemas.openxmlformats.org/markup-compatibility/2006">
              <mc:Choice xmlns:v="urn:schemas-microsoft-com:vml" Requires="v">
                <p:oleObj name="Equation" r:id="rId15" imgW="355320" imgH="203040" progId="Equation.DSMT4">
                  <p:embed/>
                </p:oleObj>
              </mc:Choice>
              <mc:Fallback>
                <p:oleObj name="Equation" r:id="rId15" imgW="355320" imgH="203040" progId="Equation.DSMT4">
                  <p:embed/>
                  <p:pic>
                    <p:nvPicPr>
                      <p:cNvPr id="27" name="Object 26">
                        <a:extLst>
                          <a:ext uri="{FF2B5EF4-FFF2-40B4-BE49-F238E27FC236}">
                            <a16:creationId xmlns:a16="http://schemas.microsoft.com/office/drawing/2014/main" id="{7A04E6C0-CBCC-F634-C9F5-AE3598F8A842}"/>
                          </a:ext>
                        </a:extLst>
                      </p:cNvPr>
                      <p:cNvPicPr/>
                      <p:nvPr/>
                    </p:nvPicPr>
                    <p:blipFill>
                      <a:blip r:embed="rId16"/>
                      <a:stretch>
                        <a:fillRect/>
                      </a:stretch>
                    </p:blipFill>
                    <p:spPr>
                      <a:xfrm>
                        <a:off x="1330186" y="4907506"/>
                        <a:ext cx="849312" cy="485775"/>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1B01CDD2-B708-CC88-6399-048C9227B8DF}"/>
              </a:ext>
            </a:extLst>
          </p:cNvPr>
          <p:cNvSpPr txBox="1"/>
          <p:nvPr/>
        </p:nvSpPr>
        <p:spPr>
          <a:xfrm>
            <a:off x="417101" y="4397004"/>
            <a:ext cx="1044117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Thay                      , ta có: </a:t>
            </a:r>
          </a:p>
          <a:p>
            <a:r>
              <a:rPr lang="en-US" sz="2800">
                <a:latin typeface="Times New Roman" panose="02020603050405020304" pitchFamily="18" charset="0"/>
                <a:cs typeface="Times New Roman" panose="02020603050405020304" pitchFamily="18" charset="0"/>
              </a:rPr>
              <a:t>Vậy             không là một nghiệm của phương trình đã cho  </a:t>
            </a:r>
          </a:p>
        </p:txBody>
      </p:sp>
      <p:graphicFrame>
        <p:nvGraphicFramePr>
          <p:cNvPr id="29" name="Object 28">
            <a:extLst>
              <a:ext uri="{FF2B5EF4-FFF2-40B4-BE49-F238E27FC236}">
                <a16:creationId xmlns:a16="http://schemas.microsoft.com/office/drawing/2014/main" id="{F56C825E-BE5E-679E-738A-28F6BAC26FE9}"/>
              </a:ext>
            </a:extLst>
          </p:cNvPr>
          <p:cNvGraphicFramePr>
            <a:graphicFrameLocks noChangeAspect="1"/>
          </p:cNvGraphicFramePr>
          <p:nvPr>
            <p:extLst>
              <p:ext uri="{D42A27DB-BD31-4B8C-83A1-F6EECF244321}">
                <p14:modId xmlns:p14="http://schemas.microsoft.com/office/powerpoint/2010/main" val="2158488915"/>
              </p:ext>
            </p:extLst>
          </p:nvPr>
        </p:nvGraphicFramePr>
        <p:xfrm>
          <a:off x="1783687" y="4463723"/>
          <a:ext cx="1616075" cy="549275"/>
        </p:xfrm>
        <a:graphic>
          <a:graphicData uri="http://schemas.openxmlformats.org/presentationml/2006/ole">
            <mc:AlternateContent xmlns:mc="http://schemas.openxmlformats.org/markup-compatibility/2006">
              <mc:Choice xmlns:v="urn:schemas-microsoft-com:vml" Requires="v">
                <p:oleObj name="Equation" r:id="rId17" imgW="711000" imgH="203040" progId="Equation.DSMT4">
                  <p:embed/>
                </p:oleObj>
              </mc:Choice>
              <mc:Fallback>
                <p:oleObj name="Equation" r:id="rId17" imgW="711000" imgH="203040" progId="Equation.DSMT4">
                  <p:embed/>
                  <p:pic>
                    <p:nvPicPr>
                      <p:cNvPr id="29" name="Object 28">
                        <a:extLst>
                          <a:ext uri="{FF2B5EF4-FFF2-40B4-BE49-F238E27FC236}">
                            <a16:creationId xmlns:a16="http://schemas.microsoft.com/office/drawing/2014/main" id="{F56C825E-BE5E-679E-738A-28F6BAC26FE9}"/>
                          </a:ext>
                        </a:extLst>
                      </p:cNvPr>
                      <p:cNvPicPr/>
                      <p:nvPr/>
                    </p:nvPicPr>
                    <p:blipFill>
                      <a:blip r:embed="rId18"/>
                      <a:stretch>
                        <a:fillRect/>
                      </a:stretch>
                    </p:blipFill>
                    <p:spPr>
                      <a:xfrm>
                        <a:off x="1783687" y="4463723"/>
                        <a:ext cx="1616075" cy="549275"/>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583EAD98-3CEE-2C95-4187-98FDC340CBEC}"/>
              </a:ext>
            </a:extLst>
          </p:cNvPr>
          <p:cNvGraphicFramePr>
            <a:graphicFrameLocks noChangeAspect="1"/>
          </p:cNvGraphicFramePr>
          <p:nvPr>
            <p:extLst>
              <p:ext uri="{D42A27DB-BD31-4B8C-83A1-F6EECF244321}">
                <p14:modId xmlns:p14="http://schemas.microsoft.com/office/powerpoint/2010/main" val="3300621357"/>
              </p:ext>
            </p:extLst>
          </p:nvPr>
        </p:nvGraphicFramePr>
        <p:xfrm>
          <a:off x="4766867" y="4471608"/>
          <a:ext cx="2655887" cy="403225"/>
        </p:xfrm>
        <a:graphic>
          <a:graphicData uri="http://schemas.openxmlformats.org/presentationml/2006/ole">
            <mc:AlternateContent xmlns:mc="http://schemas.openxmlformats.org/markup-compatibility/2006">
              <mc:Choice xmlns:v="urn:schemas-microsoft-com:vml" Requires="v">
                <p:oleObj name="Equation" r:id="rId19" imgW="1168200" imgH="177480" progId="Equation.DSMT4">
                  <p:embed/>
                </p:oleObj>
              </mc:Choice>
              <mc:Fallback>
                <p:oleObj name="Equation" r:id="rId19" imgW="1168200" imgH="177480" progId="Equation.DSMT4">
                  <p:embed/>
                  <p:pic>
                    <p:nvPicPr>
                      <p:cNvPr id="30" name="Object 29">
                        <a:extLst>
                          <a:ext uri="{FF2B5EF4-FFF2-40B4-BE49-F238E27FC236}">
                            <a16:creationId xmlns:a16="http://schemas.microsoft.com/office/drawing/2014/main" id="{583EAD98-3CEE-2C95-4187-98FDC340CBEC}"/>
                          </a:ext>
                        </a:extLst>
                      </p:cNvPr>
                      <p:cNvPicPr/>
                      <p:nvPr/>
                    </p:nvPicPr>
                    <p:blipFill>
                      <a:blip r:embed="rId20"/>
                      <a:stretch>
                        <a:fillRect/>
                      </a:stretch>
                    </p:blipFill>
                    <p:spPr>
                      <a:xfrm>
                        <a:off x="4766867" y="4471608"/>
                        <a:ext cx="2655887" cy="40322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C95145A6-8A51-6D5F-0245-EC70AF34DD1F}"/>
              </a:ext>
            </a:extLst>
          </p:cNvPr>
          <p:cNvGraphicFramePr>
            <a:graphicFrameLocks noChangeAspect="1"/>
          </p:cNvGraphicFramePr>
          <p:nvPr>
            <p:extLst>
              <p:ext uri="{D42A27DB-BD31-4B8C-83A1-F6EECF244321}">
                <p14:modId xmlns:p14="http://schemas.microsoft.com/office/powerpoint/2010/main" val="402804355"/>
              </p:ext>
            </p:extLst>
          </p:nvPr>
        </p:nvGraphicFramePr>
        <p:xfrm>
          <a:off x="1257819" y="3831102"/>
          <a:ext cx="870636" cy="435318"/>
        </p:xfrm>
        <a:graphic>
          <a:graphicData uri="http://schemas.openxmlformats.org/presentationml/2006/ole">
            <mc:AlternateContent xmlns:mc="http://schemas.openxmlformats.org/markup-compatibility/2006">
              <mc:Choice xmlns:v="urn:schemas-microsoft-com:vml" Requires="v">
                <p:oleObj name="Equation" r:id="rId21" imgW="406080" imgH="203040" progId="Equation.DSMT4">
                  <p:embed/>
                </p:oleObj>
              </mc:Choice>
              <mc:Fallback>
                <p:oleObj name="Equation" r:id="rId21" imgW="406080" imgH="203040" progId="Equation.DSMT4">
                  <p:embed/>
                  <p:pic>
                    <p:nvPicPr>
                      <p:cNvPr id="31" name="Object 30">
                        <a:extLst>
                          <a:ext uri="{FF2B5EF4-FFF2-40B4-BE49-F238E27FC236}">
                            <a16:creationId xmlns:a16="http://schemas.microsoft.com/office/drawing/2014/main" id="{C95145A6-8A51-6D5F-0245-EC70AF34DD1F}"/>
                          </a:ext>
                        </a:extLst>
                      </p:cNvPr>
                      <p:cNvPicPr/>
                      <p:nvPr/>
                    </p:nvPicPr>
                    <p:blipFill>
                      <a:blip r:embed="rId22"/>
                      <a:stretch>
                        <a:fillRect/>
                      </a:stretch>
                    </p:blipFill>
                    <p:spPr>
                      <a:xfrm>
                        <a:off x="1257819" y="3831102"/>
                        <a:ext cx="870636" cy="43531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E2B0BAC3-6539-C696-B8B1-D1013EA23B2A}"/>
              </a:ext>
            </a:extLst>
          </p:cNvPr>
          <p:cNvSpPr txBox="1"/>
          <p:nvPr/>
        </p:nvSpPr>
        <p:spPr>
          <a:xfrm>
            <a:off x="431162" y="5590005"/>
            <a:ext cx="1044117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 Thay                          , ta có: </a:t>
            </a:r>
          </a:p>
          <a:p>
            <a:r>
              <a:rPr lang="en-US" sz="2800">
                <a:latin typeface="Times New Roman" panose="02020603050405020304" pitchFamily="18" charset="0"/>
                <a:cs typeface="Times New Roman" panose="02020603050405020304" pitchFamily="18" charset="0"/>
              </a:rPr>
              <a:t>Vậy                   là một nghiệm của phương trình đã cho  </a:t>
            </a:r>
          </a:p>
        </p:txBody>
      </p:sp>
      <p:graphicFrame>
        <p:nvGraphicFramePr>
          <p:cNvPr id="15" name="Object 14">
            <a:extLst>
              <a:ext uri="{FF2B5EF4-FFF2-40B4-BE49-F238E27FC236}">
                <a16:creationId xmlns:a16="http://schemas.microsoft.com/office/drawing/2014/main" id="{C43807E1-87BB-A9F7-5381-5174CD68F147}"/>
              </a:ext>
            </a:extLst>
          </p:cNvPr>
          <p:cNvGraphicFramePr>
            <a:graphicFrameLocks noChangeAspect="1"/>
          </p:cNvGraphicFramePr>
          <p:nvPr>
            <p:extLst>
              <p:ext uri="{D42A27DB-BD31-4B8C-83A1-F6EECF244321}">
                <p14:modId xmlns:p14="http://schemas.microsoft.com/office/powerpoint/2010/main" val="2026355776"/>
              </p:ext>
            </p:extLst>
          </p:nvPr>
        </p:nvGraphicFramePr>
        <p:xfrm>
          <a:off x="1749954" y="5660346"/>
          <a:ext cx="2019300" cy="549275"/>
        </p:xfrm>
        <a:graphic>
          <a:graphicData uri="http://schemas.openxmlformats.org/presentationml/2006/ole">
            <mc:AlternateContent xmlns:mc="http://schemas.openxmlformats.org/markup-compatibility/2006">
              <mc:Choice xmlns:v="urn:schemas-microsoft-com:vml" Requires="v">
                <p:oleObj name="Equation" r:id="rId23" imgW="888840" imgH="203040" progId="Equation.DSMT4">
                  <p:embed/>
                </p:oleObj>
              </mc:Choice>
              <mc:Fallback>
                <p:oleObj name="Equation" r:id="rId23" imgW="888840" imgH="203040" progId="Equation.DSMT4">
                  <p:embed/>
                  <p:pic>
                    <p:nvPicPr>
                      <p:cNvPr id="15" name="Object 14">
                        <a:extLst>
                          <a:ext uri="{FF2B5EF4-FFF2-40B4-BE49-F238E27FC236}">
                            <a16:creationId xmlns:a16="http://schemas.microsoft.com/office/drawing/2014/main" id="{C43807E1-87BB-A9F7-5381-5174CD68F147}"/>
                          </a:ext>
                        </a:extLst>
                      </p:cNvPr>
                      <p:cNvPicPr/>
                      <p:nvPr/>
                    </p:nvPicPr>
                    <p:blipFill>
                      <a:blip r:embed="rId24"/>
                      <a:stretch>
                        <a:fillRect/>
                      </a:stretch>
                    </p:blipFill>
                    <p:spPr>
                      <a:xfrm>
                        <a:off x="1749954" y="5660346"/>
                        <a:ext cx="2019300" cy="5492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AFFFE86-5194-090D-FF59-27E4A5DBB7B0}"/>
              </a:ext>
            </a:extLst>
          </p:cNvPr>
          <p:cNvGraphicFramePr>
            <a:graphicFrameLocks noChangeAspect="1"/>
          </p:cNvGraphicFramePr>
          <p:nvPr>
            <p:extLst>
              <p:ext uri="{D42A27DB-BD31-4B8C-83A1-F6EECF244321}">
                <p14:modId xmlns:p14="http://schemas.microsoft.com/office/powerpoint/2010/main" val="3277025441"/>
              </p:ext>
            </p:extLst>
          </p:nvPr>
        </p:nvGraphicFramePr>
        <p:xfrm>
          <a:off x="5088046" y="5682856"/>
          <a:ext cx="2625725" cy="460375"/>
        </p:xfrm>
        <a:graphic>
          <a:graphicData uri="http://schemas.openxmlformats.org/presentationml/2006/ole">
            <mc:AlternateContent xmlns:mc="http://schemas.openxmlformats.org/markup-compatibility/2006">
              <mc:Choice xmlns:v="urn:schemas-microsoft-com:vml" Requires="v">
                <p:oleObj name="Equation" r:id="rId25" imgW="1155600" imgH="203040" progId="Equation.DSMT4">
                  <p:embed/>
                </p:oleObj>
              </mc:Choice>
              <mc:Fallback>
                <p:oleObj name="Equation" r:id="rId25" imgW="1155600" imgH="203040" progId="Equation.DSMT4">
                  <p:embed/>
                  <p:pic>
                    <p:nvPicPr>
                      <p:cNvPr id="16" name="Object 15">
                        <a:extLst>
                          <a:ext uri="{FF2B5EF4-FFF2-40B4-BE49-F238E27FC236}">
                            <a16:creationId xmlns:a16="http://schemas.microsoft.com/office/drawing/2014/main" id="{EAFFFE86-5194-090D-FF59-27E4A5DBB7B0}"/>
                          </a:ext>
                        </a:extLst>
                      </p:cNvPr>
                      <p:cNvPicPr/>
                      <p:nvPr/>
                    </p:nvPicPr>
                    <p:blipFill>
                      <a:blip r:embed="rId26"/>
                      <a:stretch>
                        <a:fillRect/>
                      </a:stretch>
                    </p:blipFill>
                    <p:spPr>
                      <a:xfrm>
                        <a:off x="5088046" y="5682856"/>
                        <a:ext cx="2625725" cy="4603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AB53F4E-1A12-E7A2-531A-7B5FDB68D432}"/>
              </a:ext>
            </a:extLst>
          </p:cNvPr>
          <p:cNvGraphicFramePr>
            <a:graphicFrameLocks noChangeAspect="1"/>
          </p:cNvGraphicFramePr>
          <p:nvPr>
            <p:extLst>
              <p:ext uri="{D42A27DB-BD31-4B8C-83A1-F6EECF244321}">
                <p14:modId xmlns:p14="http://schemas.microsoft.com/office/powerpoint/2010/main" val="3068190867"/>
              </p:ext>
            </p:extLst>
          </p:nvPr>
        </p:nvGraphicFramePr>
        <p:xfrm>
          <a:off x="1362430" y="6124445"/>
          <a:ext cx="1195582" cy="466898"/>
        </p:xfrm>
        <a:graphic>
          <a:graphicData uri="http://schemas.openxmlformats.org/presentationml/2006/ole">
            <mc:AlternateContent xmlns:mc="http://schemas.openxmlformats.org/markup-compatibility/2006">
              <mc:Choice xmlns:v="urn:schemas-microsoft-com:vml" Requires="v">
                <p:oleObj name="Equation" r:id="rId7" imgW="520560" imgH="203040" progId="Equation.DSMT4">
                  <p:embed/>
                </p:oleObj>
              </mc:Choice>
              <mc:Fallback>
                <p:oleObj name="Equation" r:id="rId7" imgW="520560" imgH="203040" progId="Equation.DSMT4">
                  <p:embed/>
                  <p:pic>
                    <p:nvPicPr>
                      <p:cNvPr id="17" name="Object 16">
                        <a:extLst>
                          <a:ext uri="{FF2B5EF4-FFF2-40B4-BE49-F238E27FC236}">
                            <a16:creationId xmlns:a16="http://schemas.microsoft.com/office/drawing/2014/main" id="{3AB53F4E-1A12-E7A2-531A-7B5FDB68D432}"/>
                          </a:ext>
                        </a:extLst>
                      </p:cNvPr>
                      <p:cNvPicPr/>
                      <p:nvPr/>
                    </p:nvPicPr>
                    <p:blipFill>
                      <a:blip r:embed="rId8"/>
                      <a:stretch>
                        <a:fillRect/>
                      </a:stretch>
                    </p:blipFill>
                    <p:spPr>
                      <a:xfrm>
                        <a:off x="1362430" y="6124445"/>
                        <a:ext cx="1195582" cy="466898"/>
                      </a:xfrm>
                      <a:prstGeom prst="rect">
                        <a:avLst/>
                      </a:prstGeom>
                    </p:spPr>
                  </p:pic>
                </p:oleObj>
              </mc:Fallback>
            </mc:AlternateContent>
          </a:graphicData>
        </a:graphic>
      </p:graphicFrame>
    </p:spTree>
    <p:extLst>
      <p:ext uri="{BB962C8B-B14F-4D97-AF65-F5344CB8AC3E}">
        <p14:creationId xmlns:p14="http://schemas.microsoft.com/office/powerpoint/2010/main" val="543258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par>
                                <p:cTn id="25" presetID="6"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par>
                                <p:cTn id="28" presetID="6"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par>
                                <p:cTn id="31" presetID="6"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ircle(in)">
                                      <p:cBhvr>
                                        <p:cTn id="33" dur="2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circle(in)">
                                      <p:cBhvr>
                                        <p:cTn id="38" dur="2000"/>
                                        <p:tgtEl>
                                          <p:spTgt spid="28"/>
                                        </p:tgtEl>
                                      </p:cBhvr>
                                    </p:animEffect>
                                  </p:childTnLst>
                                </p:cTn>
                              </p:par>
                              <p:par>
                                <p:cTn id="39" presetID="6" presetClass="entr" presetSubtype="16"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par>
                                <p:cTn id="42" presetID="6" presetClass="entr" presetSubtype="16"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cTn>
                              </p:par>
                              <p:par>
                                <p:cTn id="45" presetID="6"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ircle(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par>
                                <p:cTn id="53" presetID="6" presetClass="entr" presetSubtype="16"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par>
                                <p:cTn id="56" presetID="6"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circle(in)">
                                      <p:cBhvr>
                                        <p:cTn id="58" dur="2000"/>
                                        <p:tgtEl>
                                          <p:spTgt spid="16"/>
                                        </p:tgtEl>
                                      </p:cBhvr>
                                    </p:animEffect>
                                  </p:childTnLst>
                                </p:cTn>
                              </p:par>
                              <p:par>
                                <p:cTn id="59" presetID="6"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P spid="28"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Custom 2">
      <a:majorFont>
        <a:latin typeface="Times New Roman"/>
        <a:ea typeface=""/>
        <a:cs typeface=""/>
      </a:majorFont>
      <a:minorFont>
        <a:latin typeface="Times New Roman"/>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2421</TotalTime>
  <Words>1264</Words>
  <Application>Microsoft Office PowerPoint</Application>
  <PresentationFormat>Widescreen</PresentationFormat>
  <Paragraphs>121</Paragraphs>
  <Slides>22</Slides>
  <Notes>10</Notes>
  <HiddenSlides>0</HiddenSlides>
  <MMClips>4</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22</vt:i4>
      </vt:variant>
    </vt:vector>
  </HeadingPairs>
  <TitlesOfParts>
    <vt:vector size="32" baseType="lpstr">
      <vt:lpstr>Arial</vt:lpstr>
      <vt:lpstr>Calibri</vt:lpstr>
      <vt:lpstr>Calibri Light</vt:lpstr>
      <vt:lpstr>iCiel Cadena</vt:lpstr>
      <vt:lpstr>Times New Roman</vt:lpstr>
      <vt:lpstr>Office Theme</vt:lpstr>
      <vt:lpstr>Organic</vt:lpstr>
      <vt:lpstr>2_Office Theme</vt:lpstr>
      <vt:lpstr>Equation</vt:lpstr>
      <vt:lpstr>MathType 7.0 Equation</vt:lpstr>
      <vt:lpstr>ĐẠI SỐ 9</vt:lpstr>
      <vt:lpstr>§ 2:PHƯƠNG TRÌNH BẬC NHẤT HAI ẨN, HỆ HAI PHƯƠNG TRÌNH BẬC NHẤT HAI ẨN</vt:lpstr>
      <vt:lpstr>PowerPoint Presentation</vt:lpstr>
      <vt:lpstr>PowerPoint Presentation</vt:lpstr>
      <vt:lpstr>PowerPoint Presentation</vt:lpstr>
      <vt:lpstr>PowerPoint Presentation</vt:lpstr>
      <vt:lpstr>         Cho phương trình bậc nhất hai ẩn          :                             (1) Tính giá trị của biểu thức ở vế trái của phương trình (1) tại  Giá trị đó có bằng 6 hay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con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Hiền Nguyễn</cp:lastModifiedBy>
  <cp:revision>122</cp:revision>
  <dcterms:created xsi:type="dcterms:W3CDTF">2021-06-07T13:44:30Z</dcterms:created>
  <dcterms:modified xsi:type="dcterms:W3CDTF">2024-07-18T02:26:40Z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