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30"/>
  </p:notesMasterIdLst>
  <p:sldIdLst>
    <p:sldId id="314" r:id="rId2"/>
    <p:sldId id="258" r:id="rId3"/>
    <p:sldId id="315" r:id="rId4"/>
    <p:sldId id="256" r:id="rId5"/>
    <p:sldId id="304" r:id="rId6"/>
    <p:sldId id="257" r:id="rId7"/>
    <p:sldId id="295" r:id="rId8"/>
    <p:sldId id="296" r:id="rId9"/>
    <p:sldId id="297" r:id="rId10"/>
    <p:sldId id="305" r:id="rId11"/>
    <p:sldId id="306" r:id="rId12"/>
    <p:sldId id="298" r:id="rId13"/>
    <p:sldId id="307" r:id="rId14"/>
    <p:sldId id="261" r:id="rId15"/>
    <p:sldId id="262" r:id="rId16"/>
    <p:sldId id="299" r:id="rId17"/>
    <p:sldId id="308" r:id="rId18"/>
    <p:sldId id="300" r:id="rId19"/>
    <p:sldId id="263" r:id="rId20"/>
    <p:sldId id="309" r:id="rId21"/>
    <p:sldId id="301" r:id="rId22"/>
    <p:sldId id="264" r:id="rId23"/>
    <p:sldId id="310" r:id="rId24"/>
    <p:sldId id="311" r:id="rId25"/>
    <p:sldId id="312" r:id="rId26"/>
    <p:sldId id="313" r:id="rId27"/>
    <p:sldId id="277" r:id="rId28"/>
    <p:sldId id="278" r:id="rId29"/>
  </p:sldIdLst>
  <p:sldSz cx="9144000" cy="5143500" type="screen16x9"/>
  <p:notesSz cx="6858000" cy="9144000"/>
  <p:embeddedFontLst>
    <p:embeddedFont>
      <p:font typeface="Asap SemiBold" panose="020F0502020204030204" pitchFamily="3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tamaran" pitchFamily="2" charset="77"/>
      <p:regular r:id="rId39"/>
      <p:bold r:id="rId40"/>
    </p:embeddedFont>
    <p:embeddedFont>
      <p:font typeface="Catamaran Thin" pitchFamily="2" charset="77"/>
      <p:regular r:id="rId41"/>
      <p:bold r:id="rId42"/>
    </p:embeddedFont>
    <p:embeddedFont>
      <p:font typeface="Muli Black" panose="020F0502020204030204" pitchFamily="34" charset="0"/>
      <p:regular r:id="rId43"/>
      <p:bold r:id="rId44"/>
      <p:italic r:id="rId45"/>
      <p:boldItalic r:id="rId46"/>
    </p:embeddedFont>
    <p:embeddedFont>
      <p:font typeface="Roboto" panose="02000000000000000000" pitchFamily="2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3EC2C83-4F27-46E9-AB52-EA9CB43B9D6F}">
  <a:tblStyle styleId="{93EC2C83-4F27-46E9-AB52-EA9CB43B9D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77553AC-1573-4A18-AE2D-678138A4FA2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35"/>
    <p:restoredTop sz="94627"/>
  </p:normalViewPr>
  <p:slideViewPr>
    <p:cSldViewPr snapToGrid="0">
      <p:cViewPr varScale="1">
        <p:scale>
          <a:sx n="118" d="100"/>
          <a:sy n="118" d="100"/>
        </p:scale>
        <p:origin x="912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81CDE-47B8-465B-9B2A-BC830A3C5EAB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E90C676-3C8E-474D-9267-87ECAE4D5BBF}">
      <dgm:prSet phldrT="[Text]" custT="1"/>
      <dgm:spPr/>
      <dgm:t>
        <a:bodyPr/>
        <a:lstStyle/>
        <a:p>
          <a:r>
            <a:rPr lang="en-GB" sz="2400"/>
            <a:t>Nguyên liệu tự nhiên</a:t>
          </a:r>
          <a:endParaRPr lang="en-US" sz="2400"/>
        </a:p>
      </dgm:t>
    </dgm:pt>
    <dgm:pt modelId="{221E9296-72F2-4BD6-8C38-8178A74BED05}" type="parTrans" cxnId="{8C5785A7-339D-4112-BAF9-5DD41DA30BB2}">
      <dgm:prSet/>
      <dgm:spPr/>
      <dgm:t>
        <a:bodyPr/>
        <a:lstStyle/>
        <a:p>
          <a:endParaRPr lang="en-US" sz="2400"/>
        </a:p>
      </dgm:t>
    </dgm:pt>
    <dgm:pt modelId="{9EA3CA7E-028E-4F98-B807-77AC89C48865}" type="sibTrans" cxnId="{8C5785A7-339D-4112-BAF9-5DD41DA30BB2}">
      <dgm:prSet/>
      <dgm:spPr/>
      <dgm:t>
        <a:bodyPr/>
        <a:lstStyle/>
        <a:p>
          <a:endParaRPr lang="en-US" sz="2400"/>
        </a:p>
      </dgm:t>
    </dgm:pt>
    <dgm:pt modelId="{99BEE9CF-0926-4038-A4D4-87B942A5103E}">
      <dgm:prSet phldrT="[Text]" custT="1"/>
      <dgm:spPr/>
      <dgm:t>
        <a:bodyPr/>
        <a:lstStyle/>
        <a:p>
          <a:r>
            <a:rPr lang="en-GB" sz="2400"/>
            <a:t>Đá vôi</a:t>
          </a:r>
          <a:endParaRPr lang="en-US" sz="2400"/>
        </a:p>
      </dgm:t>
    </dgm:pt>
    <dgm:pt modelId="{CB7D27EA-4A04-4C1C-8E3A-DAB4ED34A338}" type="parTrans" cxnId="{2216F6D8-E9D3-45CC-9183-6334F1496FD8}">
      <dgm:prSet/>
      <dgm:spPr/>
      <dgm:t>
        <a:bodyPr/>
        <a:lstStyle/>
        <a:p>
          <a:endParaRPr lang="en-US" sz="2400"/>
        </a:p>
      </dgm:t>
    </dgm:pt>
    <dgm:pt modelId="{B829196F-1138-4F9A-B5E2-947176516F48}" type="sibTrans" cxnId="{2216F6D8-E9D3-45CC-9183-6334F1496FD8}">
      <dgm:prSet/>
      <dgm:spPr/>
      <dgm:t>
        <a:bodyPr/>
        <a:lstStyle/>
        <a:p>
          <a:endParaRPr lang="en-US" sz="2400"/>
        </a:p>
      </dgm:t>
    </dgm:pt>
    <dgm:pt modelId="{B124B283-29CD-4585-847C-DCC0893CCDDB}">
      <dgm:prSet phldrT="[Text]" custT="1"/>
      <dgm:spPr/>
      <dgm:t>
        <a:bodyPr/>
        <a:lstStyle/>
        <a:p>
          <a:r>
            <a:rPr lang="en-GB" sz="2400"/>
            <a:t>Quặng sắt</a:t>
          </a:r>
          <a:endParaRPr lang="en-US" sz="2400"/>
        </a:p>
      </dgm:t>
    </dgm:pt>
    <dgm:pt modelId="{F910F8F5-2262-4715-B3D9-CA450EF66ABB}" type="parTrans" cxnId="{032C95AB-F880-4789-8934-A452C416B708}">
      <dgm:prSet/>
      <dgm:spPr/>
      <dgm:t>
        <a:bodyPr/>
        <a:lstStyle/>
        <a:p>
          <a:endParaRPr lang="en-US" sz="2400"/>
        </a:p>
      </dgm:t>
    </dgm:pt>
    <dgm:pt modelId="{E4703A97-C091-4812-9232-F9A9276DBBC9}" type="sibTrans" cxnId="{032C95AB-F880-4789-8934-A452C416B708}">
      <dgm:prSet/>
      <dgm:spPr/>
      <dgm:t>
        <a:bodyPr/>
        <a:lstStyle/>
        <a:p>
          <a:endParaRPr lang="en-US" sz="2400"/>
        </a:p>
      </dgm:t>
    </dgm:pt>
    <dgm:pt modelId="{A07D310B-2E92-478B-A6FC-C4BBDF8015DF}">
      <dgm:prSet phldrT="[Text]" custT="1"/>
      <dgm:spPr/>
      <dgm:t>
        <a:bodyPr/>
        <a:lstStyle/>
        <a:p>
          <a:r>
            <a:rPr lang="en-GB" sz="2400"/>
            <a:t>Nước biển</a:t>
          </a:r>
        </a:p>
      </dgm:t>
    </dgm:pt>
    <dgm:pt modelId="{733F1AF0-AA93-40C6-B4A6-0D4FF66BF859}" type="parTrans" cxnId="{6E69FB6B-AC34-4CA8-83F2-4CF9F0C1559B}">
      <dgm:prSet/>
      <dgm:spPr/>
      <dgm:t>
        <a:bodyPr/>
        <a:lstStyle/>
        <a:p>
          <a:endParaRPr lang="en-US" sz="2400"/>
        </a:p>
      </dgm:t>
    </dgm:pt>
    <dgm:pt modelId="{86CA3649-5AA0-4B56-9231-9B1C5E3F82BE}" type="sibTrans" cxnId="{6E69FB6B-AC34-4CA8-83F2-4CF9F0C1559B}">
      <dgm:prSet/>
      <dgm:spPr/>
      <dgm:t>
        <a:bodyPr/>
        <a:lstStyle/>
        <a:p>
          <a:endParaRPr lang="en-US" sz="2400"/>
        </a:p>
      </dgm:t>
    </dgm:pt>
    <dgm:pt modelId="{5FAD51B5-B4BC-43DF-9906-31BBA26CCD8D}">
      <dgm:prSet phldrT="[Text]" custT="1"/>
      <dgm:spPr/>
      <dgm:t>
        <a:bodyPr/>
        <a:lstStyle/>
        <a:p>
          <a:r>
            <a:rPr lang="en-GB" sz="2400"/>
            <a:t>Nguyên liệu nhân tạo</a:t>
          </a:r>
          <a:endParaRPr lang="en-US" sz="2400"/>
        </a:p>
      </dgm:t>
    </dgm:pt>
    <dgm:pt modelId="{DC5378C7-21EE-45CD-B120-638CCC8A6613}" type="parTrans" cxnId="{EF26A3BA-21DC-49B3-A479-9A2A31C44271}">
      <dgm:prSet/>
      <dgm:spPr/>
      <dgm:t>
        <a:bodyPr/>
        <a:lstStyle/>
        <a:p>
          <a:endParaRPr lang="en-US" sz="2400"/>
        </a:p>
      </dgm:t>
    </dgm:pt>
    <dgm:pt modelId="{1AC903F3-E125-420A-B4A9-05F1B1B68A34}" type="sibTrans" cxnId="{EF26A3BA-21DC-49B3-A479-9A2A31C44271}">
      <dgm:prSet/>
      <dgm:spPr/>
      <dgm:t>
        <a:bodyPr/>
        <a:lstStyle/>
        <a:p>
          <a:endParaRPr lang="en-US" sz="2400"/>
        </a:p>
      </dgm:t>
    </dgm:pt>
    <dgm:pt modelId="{24D49BAC-6591-475E-8B20-923C86DC9E40}">
      <dgm:prSet phldrT="[Text]" custT="1"/>
      <dgm:spPr/>
      <dgm:t>
        <a:bodyPr/>
        <a:lstStyle/>
        <a:p>
          <a:r>
            <a:rPr lang="en-GB" sz="2400"/>
            <a:t>Dầu ôliu</a:t>
          </a:r>
          <a:endParaRPr lang="en-US" sz="2400"/>
        </a:p>
      </dgm:t>
    </dgm:pt>
    <dgm:pt modelId="{753DECFE-37C9-47ED-BFA0-B3AAF08880CB}" type="parTrans" cxnId="{6A623F97-C412-4110-90FF-4FC97F791B84}">
      <dgm:prSet/>
      <dgm:spPr/>
      <dgm:t>
        <a:bodyPr/>
        <a:lstStyle/>
        <a:p>
          <a:endParaRPr lang="en-US" sz="2400"/>
        </a:p>
      </dgm:t>
    </dgm:pt>
    <dgm:pt modelId="{AB003752-04CA-4480-9EF3-57CC791F00EB}" type="sibTrans" cxnId="{6A623F97-C412-4110-90FF-4FC97F791B84}">
      <dgm:prSet/>
      <dgm:spPr/>
      <dgm:t>
        <a:bodyPr/>
        <a:lstStyle/>
        <a:p>
          <a:endParaRPr lang="en-US" sz="2400"/>
        </a:p>
      </dgm:t>
    </dgm:pt>
    <dgm:pt modelId="{6C5B8EB9-B028-432A-8165-A0D48E5F5ADC}">
      <dgm:prSet phldrT="[Text]" custT="1"/>
      <dgm:spPr/>
      <dgm:t>
        <a:bodyPr/>
        <a:lstStyle/>
        <a:p>
          <a:r>
            <a:rPr lang="en-GB" sz="2400"/>
            <a:t>Bơ</a:t>
          </a:r>
          <a:endParaRPr lang="en-US" sz="2400"/>
        </a:p>
      </dgm:t>
    </dgm:pt>
    <dgm:pt modelId="{D4C595FA-59FE-482A-933E-D3C8D8DD64F1}" type="parTrans" cxnId="{70E57C6A-7928-4CB7-875B-27A1237D341B}">
      <dgm:prSet/>
      <dgm:spPr/>
      <dgm:t>
        <a:bodyPr/>
        <a:lstStyle/>
        <a:p>
          <a:endParaRPr lang="en-US" sz="2400"/>
        </a:p>
      </dgm:t>
    </dgm:pt>
    <dgm:pt modelId="{4A636D5F-C5D9-4C40-9941-1B93B322D7F1}" type="sibTrans" cxnId="{70E57C6A-7928-4CB7-875B-27A1237D341B}">
      <dgm:prSet/>
      <dgm:spPr/>
      <dgm:t>
        <a:bodyPr/>
        <a:lstStyle/>
        <a:p>
          <a:endParaRPr lang="en-US" sz="2400"/>
        </a:p>
      </dgm:t>
    </dgm:pt>
    <dgm:pt modelId="{25A88B6A-C08F-4631-88FB-FE5E77BDA3B7}">
      <dgm:prSet phldrT="[Text]" custT="1"/>
      <dgm:spPr/>
      <dgm:t>
        <a:bodyPr/>
        <a:lstStyle/>
        <a:p>
          <a:r>
            <a:rPr lang="en-GB" sz="2400"/>
            <a:t>Đường</a:t>
          </a:r>
          <a:endParaRPr lang="en-US" sz="2400"/>
        </a:p>
      </dgm:t>
    </dgm:pt>
    <dgm:pt modelId="{21BF29B9-EEF0-427C-98DC-8447BA9E8E43}" type="parTrans" cxnId="{CB332F3F-94D1-4EC7-9716-CAF2C313CEFD}">
      <dgm:prSet/>
      <dgm:spPr/>
      <dgm:t>
        <a:bodyPr/>
        <a:lstStyle/>
        <a:p>
          <a:endParaRPr lang="en-US" sz="2400"/>
        </a:p>
      </dgm:t>
    </dgm:pt>
    <dgm:pt modelId="{86527499-1D0F-47DC-B221-17CA5B921ABC}" type="sibTrans" cxnId="{CB332F3F-94D1-4EC7-9716-CAF2C313CEFD}">
      <dgm:prSet/>
      <dgm:spPr/>
      <dgm:t>
        <a:bodyPr/>
        <a:lstStyle/>
        <a:p>
          <a:endParaRPr lang="en-US" sz="2400"/>
        </a:p>
      </dgm:t>
    </dgm:pt>
    <dgm:pt modelId="{760F4A77-8363-4EE4-B0EB-D3BF4917FCA5}">
      <dgm:prSet phldrT="[Text]" custT="1"/>
      <dgm:spPr/>
      <dgm:t>
        <a:bodyPr/>
        <a:lstStyle/>
        <a:p>
          <a:r>
            <a:rPr lang="en-GB" sz="2400"/>
            <a:t>Cát</a:t>
          </a:r>
        </a:p>
      </dgm:t>
    </dgm:pt>
    <dgm:pt modelId="{9B764466-F244-4C11-91F5-DECE33138965}" type="parTrans" cxnId="{33549001-A708-4BEC-BFC4-49E5784EBEB1}">
      <dgm:prSet/>
      <dgm:spPr/>
      <dgm:t>
        <a:bodyPr/>
        <a:lstStyle/>
        <a:p>
          <a:endParaRPr lang="en-US" sz="2400"/>
        </a:p>
      </dgm:t>
    </dgm:pt>
    <dgm:pt modelId="{9B9B9DFB-0D63-4C92-9C58-8BBFE99B5152}" type="sibTrans" cxnId="{33549001-A708-4BEC-BFC4-49E5784EBEB1}">
      <dgm:prSet/>
      <dgm:spPr/>
      <dgm:t>
        <a:bodyPr/>
        <a:lstStyle/>
        <a:p>
          <a:endParaRPr lang="en-US" sz="2400"/>
        </a:p>
      </dgm:t>
    </dgm:pt>
    <dgm:pt modelId="{AF82DC81-11C6-40BE-A451-FB773260CB63}">
      <dgm:prSet phldrT="[Text]" custT="1"/>
      <dgm:spPr/>
      <dgm:t>
        <a:bodyPr/>
        <a:lstStyle/>
        <a:p>
          <a:r>
            <a:rPr lang="en-GB" sz="2400"/>
            <a:t>Quả nho</a:t>
          </a:r>
        </a:p>
      </dgm:t>
    </dgm:pt>
    <dgm:pt modelId="{974308BE-D8B5-4530-86FF-1587F1981AB2}" type="parTrans" cxnId="{DDC573B2-435D-442B-A23F-0E9D388615DC}">
      <dgm:prSet/>
      <dgm:spPr/>
      <dgm:t>
        <a:bodyPr/>
        <a:lstStyle/>
        <a:p>
          <a:endParaRPr lang="en-US" sz="2400"/>
        </a:p>
      </dgm:t>
    </dgm:pt>
    <dgm:pt modelId="{01870972-ABBF-415D-930E-BA7CDFBF342F}" type="sibTrans" cxnId="{DDC573B2-435D-442B-A23F-0E9D388615DC}">
      <dgm:prSet/>
      <dgm:spPr/>
      <dgm:t>
        <a:bodyPr/>
        <a:lstStyle/>
        <a:p>
          <a:endParaRPr lang="en-US" sz="2400"/>
        </a:p>
      </dgm:t>
    </dgm:pt>
    <dgm:pt modelId="{9C9D52EA-86EE-4C63-B816-1632FF64B616}" type="pres">
      <dgm:prSet presAssocID="{6EB81CDE-47B8-465B-9B2A-BC830A3C5EAB}" presName="layout" presStyleCnt="0">
        <dgm:presLayoutVars>
          <dgm:chMax/>
          <dgm:chPref/>
          <dgm:dir/>
          <dgm:resizeHandles/>
        </dgm:presLayoutVars>
      </dgm:prSet>
      <dgm:spPr/>
    </dgm:pt>
    <dgm:pt modelId="{1295A528-6615-4649-8384-2A366F984616}" type="pres">
      <dgm:prSet presAssocID="{DE90C676-3C8E-474D-9267-87ECAE4D5BBF}" presName="root" presStyleCnt="0">
        <dgm:presLayoutVars>
          <dgm:chMax/>
          <dgm:chPref/>
        </dgm:presLayoutVars>
      </dgm:prSet>
      <dgm:spPr/>
    </dgm:pt>
    <dgm:pt modelId="{BE645FDD-BE9A-4BB9-A3D6-AF8B01EFF3C0}" type="pres">
      <dgm:prSet presAssocID="{DE90C676-3C8E-474D-9267-87ECAE4D5BBF}" presName="rootComposite" presStyleCnt="0">
        <dgm:presLayoutVars/>
      </dgm:prSet>
      <dgm:spPr/>
    </dgm:pt>
    <dgm:pt modelId="{420CAAE9-42BE-4A33-8B45-AD8C2DB60D64}" type="pres">
      <dgm:prSet presAssocID="{DE90C676-3C8E-474D-9267-87ECAE4D5BBF}" presName="ParentAccent" presStyleLbl="alignNode1" presStyleIdx="0" presStyleCnt="2"/>
      <dgm:spPr/>
    </dgm:pt>
    <dgm:pt modelId="{337585DA-5BDD-4547-AD78-C869BB5AF559}" type="pres">
      <dgm:prSet presAssocID="{DE90C676-3C8E-474D-9267-87ECAE4D5BBF}" presName="ParentSmallAccent" presStyleLbl="fgAcc1" presStyleIdx="0" presStyleCnt="2"/>
      <dgm:spPr/>
    </dgm:pt>
    <dgm:pt modelId="{8C7B85EA-6702-498B-B21C-44C47BC62AF3}" type="pres">
      <dgm:prSet presAssocID="{DE90C676-3C8E-474D-9267-87ECAE4D5BBF}" presName="Parent" presStyleLbl="revTx" presStyleIdx="0" presStyleCnt="10">
        <dgm:presLayoutVars>
          <dgm:chMax/>
          <dgm:chPref val="4"/>
          <dgm:bulletEnabled val="1"/>
        </dgm:presLayoutVars>
      </dgm:prSet>
      <dgm:spPr/>
    </dgm:pt>
    <dgm:pt modelId="{B94FE2C7-5E12-4AD0-A01A-C733A0779616}" type="pres">
      <dgm:prSet presAssocID="{DE90C676-3C8E-474D-9267-87ECAE4D5BBF}" presName="childShape" presStyleCnt="0">
        <dgm:presLayoutVars>
          <dgm:chMax val="0"/>
          <dgm:chPref val="0"/>
        </dgm:presLayoutVars>
      </dgm:prSet>
      <dgm:spPr/>
    </dgm:pt>
    <dgm:pt modelId="{CF6D971C-F46D-44E0-82C0-C5BCB4CB0C26}" type="pres">
      <dgm:prSet presAssocID="{99BEE9CF-0926-4038-A4D4-87B942A5103E}" presName="childComposite" presStyleCnt="0">
        <dgm:presLayoutVars>
          <dgm:chMax val="0"/>
          <dgm:chPref val="0"/>
        </dgm:presLayoutVars>
      </dgm:prSet>
      <dgm:spPr/>
    </dgm:pt>
    <dgm:pt modelId="{11849D44-E19D-4F0E-B18C-A48631C87E69}" type="pres">
      <dgm:prSet presAssocID="{99BEE9CF-0926-4038-A4D4-87B942A5103E}" presName="ChildAccent" presStyleLbl="solidFgAcc1" presStyleIdx="0" presStyleCnt="8"/>
      <dgm:spPr/>
    </dgm:pt>
    <dgm:pt modelId="{85677C48-8DCF-4C34-81D7-42DF52843B8A}" type="pres">
      <dgm:prSet presAssocID="{99BEE9CF-0926-4038-A4D4-87B942A5103E}" presName="Child" presStyleLbl="revTx" presStyleIdx="1" presStyleCnt="10">
        <dgm:presLayoutVars>
          <dgm:chMax val="0"/>
          <dgm:chPref val="0"/>
          <dgm:bulletEnabled val="1"/>
        </dgm:presLayoutVars>
      </dgm:prSet>
      <dgm:spPr/>
    </dgm:pt>
    <dgm:pt modelId="{494B1C54-507C-4362-9A9D-D41A03A0261C}" type="pres">
      <dgm:prSet presAssocID="{B124B283-29CD-4585-847C-DCC0893CCDDB}" presName="childComposite" presStyleCnt="0">
        <dgm:presLayoutVars>
          <dgm:chMax val="0"/>
          <dgm:chPref val="0"/>
        </dgm:presLayoutVars>
      </dgm:prSet>
      <dgm:spPr/>
    </dgm:pt>
    <dgm:pt modelId="{01C84DC9-8F67-422D-A25D-69F0C616220C}" type="pres">
      <dgm:prSet presAssocID="{B124B283-29CD-4585-847C-DCC0893CCDDB}" presName="ChildAccent" presStyleLbl="solidFgAcc1" presStyleIdx="1" presStyleCnt="8"/>
      <dgm:spPr/>
    </dgm:pt>
    <dgm:pt modelId="{E0769E26-E3D3-43E1-908B-0E66BBB205DE}" type="pres">
      <dgm:prSet presAssocID="{B124B283-29CD-4585-847C-DCC0893CCDDB}" presName="Child" presStyleLbl="revTx" presStyleIdx="2" presStyleCnt="10">
        <dgm:presLayoutVars>
          <dgm:chMax val="0"/>
          <dgm:chPref val="0"/>
          <dgm:bulletEnabled val="1"/>
        </dgm:presLayoutVars>
      </dgm:prSet>
      <dgm:spPr/>
    </dgm:pt>
    <dgm:pt modelId="{08BEA8B1-1703-497D-A2C9-53C4CA1D842F}" type="pres">
      <dgm:prSet presAssocID="{A07D310B-2E92-478B-A6FC-C4BBDF8015DF}" presName="childComposite" presStyleCnt="0">
        <dgm:presLayoutVars>
          <dgm:chMax val="0"/>
          <dgm:chPref val="0"/>
        </dgm:presLayoutVars>
      </dgm:prSet>
      <dgm:spPr/>
    </dgm:pt>
    <dgm:pt modelId="{4821C780-A93B-4E96-BE23-D6D7A8F0F593}" type="pres">
      <dgm:prSet presAssocID="{A07D310B-2E92-478B-A6FC-C4BBDF8015DF}" presName="ChildAccent" presStyleLbl="solidFgAcc1" presStyleIdx="2" presStyleCnt="8"/>
      <dgm:spPr/>
    </dgm:pt>
    <dgm:pt modelId="{51932551-A6C1-4E94-9FF7-A26D23806568}" type="pres">
      <dgm:prSet presAssocID="{A07D310B-2E92-478B-A6FC-C4BBDF8015DF}" presName="Child" presStyleLbl="revTx" presStyleIdx="3" presStyleCnt="10">
        <dgm:presLayoutVars>
          <dgm:chMax val="0"/>
          <dgm:chPref val="0"/>
          <dgm:bulletEnabled val="1"/>
        </dgm:presLayoutVars>
      </dgm:prSet>
      <dgm:spPr/>
    </dgm:pt>
    <dgm:pt modelId="{E5D35E37-7B1C-4AFD-8253-266BF62EBF90}" type="pres">
      <dgm:prSet presAssocID="{760F4A77-8363-4EE4-B0EB-D3BF4917FCA5}" presName="childComposite" presStyleCnt="0">
        <dgm:presLayoutVars>
          <dgm:chMax val="0"/>
          <dgm:chPref val="0"/>
        </dgm:presLayoutVars>
      </dgm:prSet>
      <dgm:spPr/>
    </dgm:pt>
    <dgm:pt modelId="{79EB897E-C9D2-4B2C-880C-5A755AEA8794}" type="pres">
      <dgm:prSet presAssocID="{760F4A77-8363-4EE4-B0EB-D3BF4917FCA5}" presName="ChildAccent" presStyleLbl="solidFgAcc1" presStyleIdx="3" presStyleCnt="8"/>
      <dgm:spPr/>
    </dgm:pt>
    <dgm:pt modelId="{52D2D40C-43BC-4D3A-BC7F-6F1CE8EC0720}" type="pres">
      <dgm:prSet presAssocID="{760F4A77-8363-4EE4-B0EB-D3BF4917FCA5}" presName="Child" presStyleLbl="revTx" presStyleIdx="4" presStyleCnt="10">
        <dgm:presLayoutVars>
          <dgm:chMax val="0"/>
          <dgm:chPref val="0"/>
          <dgm:bulletEnabled val="1"/>
        </dgm:presLayoutVars>
      </dgm:prSet>
      <dgm:spPr/>
    </dgm:pt>
    <dgm:pt modelId="{6E0DB2EB-AC0F-4115-A0D8-56F7FC1D071F}" type="pres">
      <dgm:prSet presAssocID="{AF82DC81-11C6-40BE-A451-FB773260CB63}" presName="childComposite" presStyleCnt="0">
        <dgm:presLayoutVars>
          <dgm:chMax val="0"/>
          <dgm:chPref val="0"/>
        </dgm:presLayoutVars>
      </dgm:prSet>
      <dgm:spPr/>
    </dgm:pt>
    <dgm:pt modelId="{478752E9-F569-4DB0-9AFB-6000C4D7A874}" type="pres">
      <dgm:prSet presAssocID="{AF82DC81-11C6-40BE-A451-FB773260CB63}" presName="ChildAccent" presStyleLbl="solidFgAcc1" presStyleIdx="4" presStyleCnt="8"/>
      <dgm:spPr/>
    </dgm:pt>
    <dgm:pt modelId="{3D515468-ECCA-4051-AE8D-1613BB4675D6}" type="pres">
      <dgm:prSet presAssocID="{AF82DC81-11C6-40BE-A451-FB773260CB63}" presName="Child" presStyleLbl="revTx" presStyleIdx="5" presStyleCnt="10">
        <dgm:presLayoutVars>
          <dgm:chMax val="0"/>
          <dgm:chPref val="0"/>
          <dgm:bulletEnabled val="1"/>
        </dgm:presLayoutVars>
      </dgm:prSet>
      <dgm:spPr/>
    </dgm:pt>
    <dgm:pt modelId="{C348F5D4-E78C-47B8-A8D6-472BCEBCF749}" type="pres">
      <dgm:prSet presAssocID="{5FAD51B5-B4BC-43DF-9906-31BBA26CCD8D}" presName="root" presStyleCnt="0">
        <dgm:presLayoutVars>
          <dgm:chMax/>
          <dgm:chPref/>
        </dgm:presLayoutVars>
      </dgm:prSet>
      <dgm:spPr/>
    </dgm:pt>
    <dgm:pt modelId="{6AE4E48A-D9A9-4420-B82B-3B19F1F8FD30}" type="pres">
      <dgm:prSet presAssocID="{5FAD51B5-B4BC-43DF-9906-31BBA26CCD8D}" presName="rootComposite" presStyleCnt="0">
        <dgm:presLayoutVars/>
      </dgm:prSet>
      <dgm:spPr/>
    </dgm:pt>
    <dgm:pt modelId="{6E92C7B5-7B5B-4096-8FBE-B8A767A90DCE}" type="pres">
      <dgm:prSet presAssocID="{5FAD51B5-B4BC-43DF-9906-31BBA26CCD8D}" presName="ParentAccent" presStyleLbl="alignNode1" presStyleIdx="1" presStyleCnt="2"/>
      <dgm:spPr/>
    </dgm:pt>
    <dgm:pt modelId="{99E58AC5-3E14-48C0-AFB7-8768B579C179}" type="pres">
      <dgm:prSet presAssocID="{5FAD51B5-B4BC-43DF-9906-31BBA26CCD8D}" presName="ParentSmallAccent" presStyleLbl="fgAcc1" presStyleIdx="1" presStyleCnt="2"/>
      <dgm:spPr/>
    </dgm:pt>
    <dgm:pt modelId="{CB2ECF62-4932-4613-A381-5158E9C6028C}" type="pres">
      <dgm:prSet presAssocID="{5FAD51B5-B4BC-43DF-9906-31BBA26CCD8D}" presName="Parent" presStyleLbl="revTx" presStyleIdx="6" presStyleCnt="10">
        <dgm:presLayoutVars>
          <dgm:chMax/>
          <dgm:chPref val="4"/>
          <dgm:bulletEnabled val="1"/>
        </dgm:presLayoutVars>
      </dgm:prSet>
      <dgm:spPr/>
    </dgm:pt>
    <dgm:pt modelId="{91CFBE98-D8CB-4EC0-AB24-DA3015EE5F00}" type="pres">
      <dgm:prSet presAssocID="{5FAD51B5-B4BC-43DF-9906-31BBA26CCD8D}" presName="childShape" presStyleCnt="0">
        <dgm:presLayoutVars>
          <dgm:chMax val="0"/>
          <dgm:chPref val="0"/>
        </dgm:presLayoutVars>
      </dgm:prSet>
      <dgm:spPr/>
    </dgm:pt>
    <dgm:pt modelId="{5F208D47-DC3D-45C8-A82E-C1F82BBD50A6}" type="pres">
      <dgm:prSet presAssocID="{24D49BAC-6591-475E-8B20-923C86DC9E40}" presName="childComposite" presStyleCnt="0">
        <dgm:presLayoutVars>
          <dgm:chMax val="0"/>
          <dgm:chPref val="0"/>
        </dgm:presLayoutVars>
      </dgm:prSet>
      <dgm:spPr/>
    </dgm:pt>
    <dgm:pt modelId="{07868608-EF6C-43FF-93BC-6FC994E65234}" type="pres">
      <dgm:prSet presAssocID="{24D49BAC-6591-475E-8B20-923C86DC9E40}" presName="ChildAccent" presStyleLbl="solidFgAcc1" presStyleIdx="5" presStyleCnt="8"/>
      <dgm:spPr/>
    </dgm:pt>
    <dgm:pt modelId="{24873983-1685-45D7-A1DB-FCC8AB850EE0}" type="pres">
      <dgm:prSet presAssocID="{24D49BAC-6591-475E-8B20-923C86DC9E40}" presName="Child" presStyleLbl="revTx" presStyleIdx="7" presStyleCnt="10">
        <dgm:presLayoutVars>
          <dgm:chMax val="0"/>
          <dgm:chPref val="0"/>
          <dgm:bulletEnabled val="1"/>
        </dgm:presLayoutVars>
      </dgm:prSet>
      <dgm:spPr/>
    </dgm:pt>
    <dgm:pt modelId="{CCF0D5E0-51CB-430D-A45F-DA759AE7B6B0}" type="pres">
      <dgm:prSet presAssocID="{6C5B8EB9-B028-432A-8165-A0D48E5F5ADC}" presName="childComposite" presStyleCnt="0">
        <dgm:presLayoutVars>
          <dgm:chMax val="0"/>
          <dgm:chPref val="0"/>
        </dgm:presLayoutVars>
      </dgm:prSet>
      <dgm:spPr/>
    </dgm:pt>
    <dgm:pt modelId="{514623B9-ECBC-42C8-9037-B494DCC72852}" type="pres">
      <dgm:prSet presAssocID="{6C5B8EB9-B028-432A-8165-A0D48E5F5ADC}" presName="ChildAccent" presStyleLbl="solidFgAcc1" presStyleIdx="6" presStyleCnt="8"/>
      <dgm:spPr/>
    </dgm:pt>
    <dgm:pt modelId="{27FBFA2D-6E7F-454E-A1D2-EDE83145FDBF}" type="pres">
      <dgm:prSet presAssocID="{6C5B8EB9-B028-432A-8165-A0D48E5F5ADC}" presName="Child" presStyleLbl="revTx" presStyleIdx="8" presStyleCnt="10">
        <dgm:presLayoutVars>
          <dgm:chMax val="0"/>
          <dgm:chPref val="0"/>
          <dgm:bulletEnabled val="1"/>
        </dgm:presLayoutVars>
      </dgm:prSet>
      <dgm:spPr/>
    </dgm:pt>
    <dgm:pt modelId="{66AEF267-9260-442C-95A6-3B9211D60318}" type="pres">
      <dgm:prSet presAssocID="{25A88B6A-C08F-4631-88FB-FE5E77BDA3B7}" presName="childComposite" presStyleCnt="0">
        <dgm:presLayoutVars>
          <dgm:chMax val="0"/>
          <dgm:chPref val="0"/>
        </dgm:presLayoutVars>
      </dgm:prSet>
      <dgm:spPr/>
    </dgm:pt>
    <dgm:pt modelId="{A45A5925-994B-4F3A-AB13-B61F4867728A}" type="pres">
      <dgm:prSet presAssocID="{25A88B6A-C08F-4631-88FB-FE5E77BDA3B7}" presName="ChildAccent" presStyleLbl="solidFgAcc1" presStyleIdx="7" presStyleCnt="8"/>
      <dgm:spPr/>
    </dgm:pt>
    <dgm:pt modelId="{CA9851AE-5762-4CEB-93FB-67C91C1B89D3}" type="pres">
      <dgm:prSet presAssocID="{25A88B6A-C08F-4631-88FB-FE5E77BDA3B7}" presName="Child" presStyleLbl="revTx" presStyleIdx="9" presStyleCnt="10">
        <dgm:presLayoutVars>
          <dgm:chMax val="0"/>
          <dgm:chPref val="0"/>
          <dgm:bulletEnabled val="1"/>
        </dgm:presLayoutVars>
      </dgm:prSet>
      <dgm:spPr/>
    </dgm:pt>
  </dgm:ptLst>
  <dgm:cxnLst>
    <dgm:cxn modelId="{CF0D8B00-2E7E-4659-89A6-72D124458B31}" type="presOf" srcId="{6EB81CDE-47B8-465B-9B2A-BC830A3C5EAB}" destId="{9C9D52EA-86EE-4C63-B816-1632FF64B616}" srcOrd="0" destOrd="0" presId="urn:microsoft.com/office/officeart/2008/layout/SquareAccentList"/>
    <dgm:cxn modelId="{33549001-A708-4BEC-BFC4-49E5784EBEB1}" srcId="{DE90C676-3C8E-474D-9267-87ECAE4D5BBF}" destId="{760F4A77-8363-4EE4-B0EB-D3BF4917FCA5}" srcOrd="3" destOrd="0" parTransId="{9B764466-F244-4C11-91F5-DECE33138965}" sibTransId="{9B9B9DFB-0D63-4C92-9C58-8BBFE99B5152}"/>
    <dgm:cxn modelId="{ACD7AF15-20EF-418D-9954-4D8DAEE55064}" type="presOf" srcId="{DE90C676-3C8E-474D-9267-87ECAE4D5BBF}" destId="{8C7B85EA-6702-498B-B21C-44C47BC62AF3}" srcOrd="0" destOrd="0" presId="urn:microsoft.com/office/officeart/2008/layout/SquareAccentList"/>
    <dgm:cxn modelId="{03A4DC18-A70A-4223-8A62-EB0A20D151A1}" type="presOf" srcId="{760F4A77-8363-4EE4-B0EB-D3BF4917FCA5}" destId="{52D2D40C-43BC-4D3A-BC7F-6F1CE8EC0720}" srcOrd="0" destOrd="0" presId="urn:microsoft.com/office/officeart/2008/layout/SquareAccentList"/>
    <dgm:cxn modelId="{2933131A-B78C-4A2B-B02D-D93927EED179}" type="presOf" srcId="{6C5B8EB9-B028-432A-8165-A0D48E5F5ADC}" destId="{27FBFA2D-6E7F-454E-A1D2-EDE83145FDBF}" srcOrd="0" destOrd="0" presId="urn:microsoft.com/office/officeart/2008/layout/SquareAccentList"/>
    <dgm:cxn modelId="{5F9F0D3B-A344-4D85-A281-5A8E3F0C6915}" type="presOf" srcId="{A07D310B-2E92-478B-A6FC-C4BBDF8015DF}" destId="{51932551-A6C1-4E94-9FF7-A26D23806568}" srcOrd="0" destOrd="0" presId="urn:microsoft.com/office/officeart/2008/layout/SquareAccentList"/>
    <dgm:cxn modelId="{CB332F3F-94D1-4EC7-9716-CAF2C313CEFD}" srcId="{5FAD51B5-B4BC-43DF-9906-31BBA26CCD8D}" destId="{25A88B6A-C08F-4631-88FB-FE5E77BDA3B7}" srcOrd="2" destOrd="0" parTransId="{21BF29B9-EEF0-427C-98DC-8447BA9E8E43}" sibTransId="{86527499-1D0F-47DC-B221-17CA5B921ABC}"/>
    <dgm:cxn modelId="{F4F7F13F-3B78-4944-B489-1D098271A603}" type="presOf" srcId="{25A88B6A-C08F-4631-88FB-FE5E77BDA3B7}" destId="{CA9851AE-5762-4CEB-93FB-67C91C1B89D3}" srcOrd="0" destOrd="0" presId="urn:microsoft.com/office/officeart/2008/layout/SquareAccentList"/>
    <dgm:cxn modelId="{A76E4247-E42C-469C-B98E-375CC370170F}" type="presOf" srcId="{24D49BAC-6591-475E-8B20-923C86DC9E40}" destId="{24873983-1685-45D7-A1DB-FCC8AB850EE0}" srcOrd="0" destOrd="0" presId="urn:microsoft.com/office/officeart/2008/layout/SquareAccentList"/>
    <dgm:cxn modelId="{70E57C6A-7928-4CB7-875B-27A1237D341B}" srcId="{5FAD51B5-B4BC-43DF-9906-31BBA26CCD8D}" destId="{6C5B8EB9-B028-432A-8165-A0D48E5F5ADC}" srcOrd="1" destOrd="0" parTransId="{D4C595FA-59FE-482A-933E-D3C8D8DD64F1}" sibTransId="{4A636D5F-C5D9-4C40-9941-1B93B322D7F1}"/>
    <dgm:cxn modelId="{CA77916A-C1FD-4C5B-A934-DC27C73B2F14}" type="presOf" srcId="{AF82DC81-11C6-40BE-A451-FB773260CB63}" destId="{3D515468-ECCA-4051-AE8D-1613BB4675D6}" srcOrd="0" destOrd="0" presId="urn:microsoft.com/office/officeart/2008/layout/SquareAccentList"/>
    <dgm:cxn modelId="{6E69FB6B-AC34-4CA8-83F2-4CF9F0C1559B}" srcId="{DE90C676-3C8E-474D-9267-87ECAE4D5BBF}" destId="{A07D310B-2E92-478B-A6FC-C4BBDF8015DF}" srcOrd="2" destOrd="0" parTransId="{733F1AF0-AA93-40C6-B4A6-0D4FF66BF859}" sibTransId="{86CA3649-5AA0-4B56-9231-9B1C5E3F82BE}"/>
    <dgm:cxn modelId="{4C498A7A-02D4-41F7-A145-18EC6C8271C8}" type="presOf" srcId="{B124B283-29CD-4585-847C-DCC0893CCDDB}" destId="{E0769E26-E3D3-43E1-908B-0E66BBB205DE}" srcOrd="0" destOrd="0" presId="urn:microsoft.com/office/officeart/2008/layout/SquareAccentList"/>
    <dgm:cxn modelId="{6A623F97-C412-4110-90FF-4FC97F791B84}" srcId="{5FAD51B5-B4BC-43DF-9906-31BBA26CCD8D}" destId="{24D49BAC-6591-475E-8B20-923C86DC9E40}" srcOrd="0" destOrd="0" parTransId="{753DECFE-37C9-47ED-BFA0-B3AAF08880CB}" sibTransId="{AB003752-04CA-4480-9EF3-57CC791F00EB}"/>
    <dgm:cxn modelId="{27D02CA0-D32B-4CBB-B394-698AB857A3E1}" type="presOf" srcId="{5FAD51B5-B4BC-43DF-9906-31BBA26CCD8D}" destId="{CB2ECF62-4932-4613-A381-5158E9C6028C}" srcOrd="0" destOrd="0" presId="urn:microsoft.com/office/officeart/2008/layout/SquareAccentList"/>
    <dgm:cxn modelId="{8C5785A7-339D-4112-BAF9-5DD41DA30BB2}" srcId="{6EB81CDE-47B8-465B-9B2A-BC830A3C5EAB}" destId="{DE90C676-3C8E-474D-9267-87ECAE4D5BBF}" srcOrd="0" destOrd="0" parTransId="{221E9296-72F2-4BD6-8C38-8178A74BED05}" sibTransId="{9EA3CA7E-028E-4F98-B807-77AC89C48865}"/>
    <dgm:cxn modelId="{032C95AB-F880-4789-8934-A452C416B708}" srcId="{DE90C676-3C8E-474D-9267-87ECAE4D5BBF}" destId="{B124B283-29CD-4585-847C-DCC0893CCDDB}" srcOrd="1" destOrd="0" parTransId="{F910F8F5-2262-4715-B3D9-CA450EF66ABB}" sibTransId="{E4703A97-C091-4812-9232-F9A9276DBBC9}"/>
    <dgm:cxn modelId="{DDC573B2-435D-442B-A23F-0E9D388615DC}" srcId="{DE90C676-3C8E-474D-9267-87ECAE4D5BBF}" destId="{AF82DC81-11C6-40BE-A451-FB773260CB63}" srcOrd="4" destOrd="0" parTransId="{974308BE-D8B5-4530-86FF-1587F1981AB2}" sibTransId="{01870972-ABBF-415D-930E-BA7CDFBF342F}"/>
    <dgm:cxn modelId="{EF26A3BA-21DC-49B3-A479-9A2A31C44271}" srcId="{6EB81CDE-47B8-465B-9B2A-BC830A3C5EAB}" destId="{5FAD51B5-B4BC-43DF-9906-31BBA26CCD8D}" srcOrd="1" destOrd="0" parTransId="{DC5378C7-21EE-45CD-B120-638CCC8A6613}" sibTransId="{1AC903F3-E125-420A-B4A9-05F1B1B68A34}"/>
    <dgm:cxn modelId="{2216F6D8-E9D3-45CC-9183-6334F1496FD8}" srcId="{DE90C676-3C8E-474D-9267-87ECAE4D5BBF}" destId="{99BEE9CF-0926-4038-A4D4-87B942A5103E}" srcOrd="0" destOrd="0" parTransId="{CB7D27EA-4A04-4C1C-8E3A-DAB4ED34A338}" sibTransId="{B829196F-1138-4F9A-B5E2-947176516F48}"/>
    <dgm:cxn modelId="{4AC37DFA-2B32-4294-B65E-679261C68DD5}" type="presOf" srcId="{99BEE9CF-0926-4038-A4D4-87B942A5103E}" destId="{85677C48-8DCF-4C34-81D7-42DF52843B8A}" srcOrd="0" destOrd="0" presId="urn:microsoft.com/office/officeart/2008/layout/SquareAccentList"/>
    <dgm:cxn modelId="{EC18C2EE-E1BB-4DE3-BC3E-2CF0C03EB1C4}" type="presParOf" srcId="{9C9D52EA-86EE-4C63-B816-1632FF64B616}" destId="{1295A528-6615-4649-8384-2A366F984616}" srcOrd="0" destOrd="0" presId="urn:microsoft.com/office/officeart/2008/layout/SquareAccentList"/>
    <dgm:cxn modelId="{78C8624B-FD93-4414-BF94-31AF9CB2A04B}" type="presParOf" srcId="{1295A528-6615-4649-8384-2A366F984616}" destId="{BE645FDD-BE9A-4BB9-A3D6-AF8B01EFF3C0}" srcOrd="0" destOrd="0" presId="urn:microsoft.com/office/officeart/2008/layout/SquareAccentList"/>
    <dgm:cxn modelId="{1A78FD3F-BE8D-466D-A286-950B10DF2BBA}" type="presParOf" srcId="{BE645FDD-BE9A-4BB9-A3D6-AF8B01EFF3C0}" destId="{420CAAE9-42BE-4A33-8B45-AD8C2DB60D64}" srcOrd="0" destOrd="0" presId="urn:microsoft.com/office/officeart/2008/layout/SquareAccentList"/>
    <dgm:cxn modelId="{927279E0-B73B-44CC-BA45-5FF7DF102541}" type="presParOf" srcId="{BE645FDD-BE9A-4BB9-A3D6-AF8B01EFF3C0}" destId="{337585DA-5BDD-4547-AD78-C869BB5AF559}" srcOrd="1" destOrd="0" presId="urn:microsoft.com/office/officeart/2008/layout/SquareAccentList"/>
    <dgm:cxn modelId="{C4BB1456-770E-468A-BEE7-9E049A27F557}" type="presParOf" srcId="{BE645FDD-BE9A-4BB9-A3D6-AF8B01EFF3C0}" destId="{8C7B85EA-6702-498B-B21C-44C47BC62AF3}" srcOrd="2" destOrd="0" presId="urn:microsoft.com/office/officeart/2008/layout/SquareAccentList"/>
    <dgm:cxn modelId="{6FB97FB5-6037-4A44-986E-5C7530C5EF51}" type="presParOf" srcId="{1295A528-6615-4649-8384-2A366F984616}" destId="{B94FE2C7-5E12-4AD0-A01A-C733A0779616}" srcOrd="1" destOrd="0" presId="urn:microsoft.com/office/officeart/2008/layout/SquareAccentList"/>
    <dgm:cxn modelId="{50FD8B17-7AE8-4ACB-A1C3-F92FBBA0A030}" type="presParOf" srcId="{B94FE2C7-5E12-4AD0-A01A-C733A0779616}" destId="{CF6D971C-F46D-44E0-82C0-C5BCB4CB0C26}" srcOrd="0" destOrd="0" presId="urn:microsoft.com/office/officeart/2008/layout/SquareAccentList"/>
    <dgm:cxn modelId="{5000A4BA-0818-4958-9469-64DBADC77318}" type="presParOf" srcId="{CF6D971C-F46D-44E0-82C0-C5BCB4CB0C26}" destId="{11849D44-E19D-4F0E-B18C-A48631C87E69}" srcOrd="0" destOrd="0" presId="urn:microsoft.com/office/officeart/2008/layout/SquareAccentList"/>
    <dgm:cxn modelId="{959B7DEF-2FD0-4EA0-A60C-28CFA7644DC5}" type="presParOf" srcId="{CF6D971C-F46D-44E0-82C0-C5BCB4CB0C26}" destId="{85677C48-8DCF-4C34-81D7-42DF52843B8A}" srcOrd="1" destOrd="0" presId="urn:microsoft.com/office/officeart/2008/layout/SquareAccentList"/>
    <dgm:cxn modelId="{020D2ABB-91C1-412B-B388-10AA170FF707}" type="presParOf" srcId="{B94FE2C7-5E12-4AD0-A01A-C733A0779616}" destId="{494B1C54-507C-4362-9A9D-D41A03A0261C}" srcOrd="1" destOrd="0" presId="urn:microsoft.com/office/officeart/2008/layout/SquareAccentList"/>
    <dgm:cxn modelId="{ACED0A25-D833-4E46-98D0-624EFFE0500E}" type="presParOf" srcId="{494B1C54-507C-4362-9A9D-D41A03A0261C}" destId="{01C84DC9-8F67-422D-A25D-69F0C616220C}" srcOrd="0" destOrd="0" presId="urn:microsoft.com/office/officeart/2008/layout/SquareAccentList"/>
    <dgm:cxn modelId="{58086F8B-13FE-4C63-BBA9-4A2513DB742D}" type="presParOf" srcId="{494B1C54-507C-4362-9A9D-D41A03A0261C}" destId="{E0769E26-E3D3-43E1-908B-0E66BBB205DE}" srcOrd="1" destOrd="0" presId="urn:microsoft.com/office/officeart/2008/layout/SquareAccentList"/>
    <dgm:cxn modelId="{9FCDE77C-D55C-4C53-8FCD-89092E80C8DB}" type="presParOf" srcId="{B94FE2C7-5E12-4AD0-A01A-C733A0779616}" destId="{08BEA8B1-1703-497D-A2C9-53C4CA1D842F}" srcOrd="2" destOrd="0" presId="urn:microsoft.com/office/officeart/2008/layout/SquareAccentList"/>
    <dgm:cxn modelId="{792733B8-CD4C-452C-AF55-AAD4B30141E7}" type="presParOf" srcId="{08BEA8B1-1703-497D-A2C9-53C4CA1D842F}" destId="{4821C780-A93B-4E96-BE23-D6D7A8F0F593}" srcOrd="0" destOrd="0" presId="urn:microsoft.com/office/officeart/2008/layout/SquareAccentList"/>
    <dgm:cxn modelId="{5FD0C5F2-B265-411D-B078-7B8F4D2C84F5}" type="presParOf" srcId="{08BEA8B1-1703-497D-A2C9-53C4CA1D842F}" destId="{51932551-A6C1-4E94-9FF7-A26D23806568}" srcOrd="1" destOrd="0" presId="urn:microsoft.com/office/officeart/2008/layout/SquareAccentList"/>
    <dgm:cxn modelId="{236A5921-535F-4100-AEC2-BE974D880385}" type="presParOf" srcId="{B94FE2C7-5E12-4AD0-A01A-C733A0779616}" destId="{E5D35E37-7B1C-4AFD-8253-266BF62EBF90}" srcOrd="3" destOrd="0" presId="urn:microsoft.com/office/officeart/2008/layout/SquareAccentList"/>
    <dgm:cxn modelId="{9CD31548-6B9F-4AEA-8EF7-6D5FC6177403}" type="presParOf" srcId="{E5D35E37-7B1C-4AFD-8253-266BF62EBF90}" destId="{79EB897E-C9D2-4B2C-880C-5A755AEA8794}" srcOrd="0" destOrd="0" presId="urn:microsoft.com/office/officeart/2008/layout/SquareAccentList"/>
    <dgm:cxn modelId="{0D4CCE9A-F18F-4F47-80F9-FD3D69EB5B6A}" type="presParOf" srcId="{E5D35E37-7B1C-4AFD-8253-266BF62EBF90}" destId="{52D2D40C-43BC-4D3A-BC7F-6F1CE8EC0720}" srcOrd="1" destOrd="0" presId="urn:microsoft.com/office/officeart/2008/layout/SquareAccentList"/>
    <dgm:cxn modelId="{EE0E86C0-1089-4AC9-A114-4A3F3B6A41DC}" type="presParOf" srcId="{B94FE2C7-5E12-4AD0-A01A-C733A0779616}" destId="{6E0DB2EB-AC0F-4115-A0D8-56F7FC1D071F}" srcOrd="4" destOrd="0" presId="urn:microsoft.com/office/officeart/2008/layout/SquareAccentList"/>
    <dgm:cxn modelId="{93188993-FF1B-4136-B988-15C437A4C9E2}" type="presParOf" srcId="{6E0DB2EB-AC0F-4115-A0D8-56F7FC1D071F}" destId="{478752E9-F569-4DB0-9AFB-6000C4D7A874}" srcOrd="0" destOrd="0" presId="urn:microsoft.com/office/officeart/2008/layout/SquareAccentList"/>
    <dgm:cxn modelId="{5434B20E-08EE-41C1-A801-AC4D0487FCA4}" type="presParOf" srcId="{6E0DB2EB-AC0F-4115-A0D8-56F7FC1D071F}" destId="{3D515468-ECCA-4051-AE8D-1613BB4675D6}" srcOrd="1" destOrd="0" presId="urn:microsoft.com/office/officeart/2008/layout/SquareAccentList"/>
    <dgm:cxn modelId="{7F9A0FD3-0E37-42AB-A6E5-4BEFA4C29E2E}" type="presParOf" srcId="{9C9D52EA-86EE-4C63-B816-1632FF64B616}" destId="{C348F5D4-E78C-47B8-A8D6-472BCEBCF749}" srcOrd="1" destOrd="0" presId="urn:microsoft.com/office/officeart/2008/layout/SquareAccentList"/>
    <dgm:cxn modelId="{FE5BDF30-7EF1-41E9-B10B-47BB399AA98D}" type="presParOf" srcId="{C348F5D4-E78C-47B8-A8D6-472BCEBCF749}" destId="{6AE4E48A-D9A9-4420-B82B-3B19F1F8FD30}" srcOrd="0" destOrd="0" presId="urn:microsoft.com/office/officeart/2008/layout/SquareAccentList"/>
    <dgm:cxn modelId="{15F86E09-6F65-4AD4-A82B-4A7FFF4E0739}" type="presParOf" srcId="{6AE4E48A-D9A9-4420-B82B-3B19F1F8FD30}" destId="{6E92C7B5-7B5B-4096-8FBE-B8A767A90DCE}" srcOrd="0" destOrd="0" presId="urn:microsoft.com/office/officeart/2008/layout/SquareAccentList"/>
    <dgm:cxn modelId="{93870C3F-18C3-4BF9-AF6D-4D84E779EEA1}" type="presParOf" srcId="{6AE4E48A-D9A9-4420-B82B-3B19F1F8FD30}" destId="{99E58AC5-3E14-48C0-AFB7-8768B579C179}" srcOrd="1" destOrd="0" presId="urn:microsoft.com/office/officeart/2008/layout/SquareAccentList"/>
    <dgm:cxn modelId="{83891FA0-BBAE-4CDB-A6BF-AE3013E75300}" type="presParOf" srcId="{6AE4E48A-D9A9-4420-B82B-3B19F1F8FD30}" destId="{CB2ECF62-4932-4613-A381-5158E9C6028C}" srcOrd="2" destOrd="0" presId="urn:microsoft.com/office/officeart/2008/layout/SquareAccentList"/>
    <dgm:cxn modelId="{70A77624-E462-4BC6-A82B-D211A26FDDE6}" type="presParOf" srcId="{C348F5D4-E78C-47B8-A8D6-472BCEBCF749}" destId="{91CFBE98-D8CB-4EC0-AB24-DA3015EE5F00}" srcOrd="1" destOrd="0" presId="urn:microsoft.com/office/officeart/2008/layout/SquareAccentList"/>
    <dgm:cxn modelId="{6EC677C9-36A3-42F2-A655-7464F86A1063}" type="presParOf" srcId="{91CFBE98-D8CB-4EC0-AB24-DA3015EE5F00}" destId="{5F208D47-DC3D-45C8-A82E-C1F82BBD50A6}" srcOrd="0" destOrd="0" presId="urn:microsoft.com/office/officeart/2008/layout/SquareAccentList"/>
    <dgm:cxn modelId="{F3AEEE17-4CE0-46C0-9710-857F448F349E}" type="presParOf" srcId="{5F208D47-DC3D-45C8-A82E-C1F82BBD50A6}" destId="{07868608-EF6C-43FF-93BC-6FC994E65234}" srcOrd="0" destOrd="0" presId="urn:microsoft.com/office/officeart/2008/layout/SquareAccentList"/>
    <dgm:cxn modelId="{7A638CB2-6BB8-4226-B13D-74AD51AD70EB}" type="presParOf" srcId="{5F208D47-DC3D-45C8-A82E-C1F82BBD50A6}" destId="{24873983-1685-45D7-A1DB-FCC8AB850EE0}" srcOrd="1" destOrd="0" presId="urn:microsoft.com/office/officeart/2008/layout/SquareAccentList"/>
    <dgm:cxn modelId="{E2260530-524F-4D3E-880E-44E8A863866E}" type="presParOf" srcId="{91CFBE98-D8CB-4EC0-AB24-DA3015EE5F00}" destId="{CCF0D5E0-51CB-430D-A45F-DA759AE7B6B0}" srcOrd="1" destOrd="0" presId="urn:microsoft.com/office/officeart/2008/layout/SquareAccentList"/>
    <dgm:cxn modelId="{FBD11173-0CC9-47F9-A477-ED4E81462259}" type="presParOf" srcId="{CCF0D5E0-51CB-430D-A45F-DA759AE7B6B0}" destId="{514623B9-ECBC-42C8-9037-B494DCC72852}" srcOrd="0" destOrd="0" presId="urn:microsoft.com/office/officeart/2008/layout/SquareAccentList"/>
    <dgm:cxn modelId="{B57DAD2F-D1FF-4068-B1E1-D1226061FC58}" type="presParOf" srcId="{CCF0D5E0-51CB-430D-A45F-DA759AE7B6B0}" destId="{27FBFA2D-6E7F-454E-A1D2-EDE83145FDBF}" srcOrd="1" destOrd="0" presId="urn:microsoft.com/office/officeart/2008/layout/SquareAccentList"/>
    <dgm:cxn modelId="{D731DF9D-FCB0-4D2C-80C0-DFBC30B6B343}" type="presParOf" srcId="{91CFBE98-D8CB-4EC0-AB24-DA3015EE5F00}" destId="{66AEF267-9260-442C-95A6-3B9211D60318}" srcOrd="2" destOrd="0" presId="urn:microsoft.com/office/officeart/2008/layout/SquareAccentList"/>
    <dgm:cxn modelId="{34411A6B-75A4-422F-AC92-51C33085FB69}" type="presParOf" srcId="{66AEF267-9260-442C-95A6-3B9211D60318}" destId="{A45A5925-994B-4F3A-AB13-B61F4867728A}" srcOrd="0" destOrd="0" presId="urn:microsoft.com/office/officeart/2008/layout/SquareAccentList"/>
    <dgm:cxn modelId="{76C744E4-802B-4718-9E5C-3B25BB33993F}" type="presParOf" srcId="{66AEF267-9260-442C-95A6-3B9211D60318}" destId="{CA9851AE-5762-4CEB-93FB-67C91C1B89D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0CAAE9-42BE-4A33-8B45-AD8C2DB60D64}">
      <dsp:nvSpPr>
        <dsp:cNvPr id="0" name=""/>
        <dsp:cNvSpPr/>
      </dsp:nvSpPr>
      <dsp:spPr>
        <a:xfrm>
          <a:off x="28" y="628457"/>
          <a:ext cx="2973631" cy="34983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585DA-5BDD-4547-AD78-C869BB5AF559}">
      <dsp:nvSpPr>
        <dsp:cNvPr id="0" name=""/>
        <dsp:cNvSpPr/>
      </dsp:nvSpPr>
      <dsp:spPr>
        <a:xfrm>
          <a:off x="28" y="759843"/>
          <a:ext cx="218453" cy="2184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B85EA-6702-498B-B21C-44C47BC62AF3}">
      <dsp:nvSpPr>
        <dsp:cNvPr id="0" name=""/>
        <dsp:cNvSpPr/>
      </dsp:nvSpPr>
      <dsp:spPr>
        <a:xfrm>
          <a:off x="28" y="0"/>
          <a:ext cx="2973631" cy="628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Nguyên liệu tự nhiên</a:t>
          </a:r>
          <a:endParaRPr lang="en-US" sz="2400" kern="1200"/>
        </a:p>
      </dsp:txBody>
      <dsp:txXfrm>
        <a:off x="28" y="0"/>
        <a:ext cx="2973631" cy="628457"/>
      </dsp:txXfrm>
    </dsp:sp>
    <dsp:sp modelId="{11849D44-E19D-4F0E-B18C-A48631C87E69}">
      <dsp:nvSpPr>
        <dsp:cNvPr id="0" name=""/>
        <dsp:cNvSpPr/>
      </dsp:nvSpPr>
      <dsp:spPr>
        <a:xfrm>
          <a:off x="28" y="1269052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77C48-8DCF-4C34-81D7-42DF52843B8A}">
      <dsp:nvSpPr>
        <dsp:cNvPr id="0" name=""/>
        <dsp:cNvSpPr/>
      </dsp:nvSpPr>
      <dsp:spPr>
        <a:xfrm>
          <a:off x="208182" y="1123674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Đá vôi</a:t>
          </a:r>
          <a:endParaRPr lang="en-US" sz="2400" kern="1200"/>
        </a:p>
      </dsp:txBody>
      <dsp:txXfrm>
        <a:off x="208182" y="1123674"/>
        <a:ext cx="2765476" cy="509203"/>
      </dsp:txXfrm>
    </dsp:sp>
    <dsp:sp modelId="{01C84DC9-8F67-422D-A25D-69F0C616220C}">
      <dsp:nvSpPr>
        <dsp:cNvPr id="0" name=""/>
        <dsp:cNvSpPr/>
      </dsp:nvSpPr>
      <dsp:spPr>
        <a:xfrm>
          <a:off x="28" y="1778255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764506"/>
              <a:satOff val="-3825"/>
              <a:lumOff val="35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769E26-E3D3-43E1-908B-0E66BBB205DE}">
      <dsp:nvSpPr>
        <dsp:cNvPr id="0" name=""/>
        <dsp:cNvSpPr/>
      </dsp:nvSpPr>
      <dsp:spPr>
        <a:xfrm>
          <a:off x="208182" y="1632878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Quặng sắt</a:t>
          </a:r>
          <a:endParaRPr lang="en-US" sz="2400" kern="1200"/>
        </a:p>
      </dsp:txBody>
      <dsp:txXfrm>
        <a:off x="208182" y="1632878"/>
        <a:ext cx="2765476" cy="509203"/>
      </dsp:txXfrm>
    </dsp:sp>
    <dsp:sp modelId="{4821C780-A93B-4E96-BE23-D6D7A8F0F593}">
      <dsp:nvSpPr>
        <dsp:cNvPr id="0" name=""/>
        <dsp:cNvSpPr/>
      </dsp:nvSpPr>
      <dsp:spPr>
        <a:xfrm>
          <a:off x="28" y="2287459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529012"/>
              <a:satOff val="-7649"/>
              <a:lumOff val="71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32551-A6C1-4E94-9FF7-A26D23806568}">
      <dsp:nvSpPr>
        <dsp:cNvPr id="0" name=""/>
        <dsp:cNvSpPr/>
      </dsp:nvSpPr>
      <dsp:spPr>
        <a:xfrm>
          <a:off x="208182" y="2142081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Nước biển</a:t>
          </a:r>
        </a:p>
      </dsp:txBody>
      <dsp:txXfrm>
        <a:off x="208182" y="2142081"/>
        <a:ext cx="2765476" cy="509203"/>
      </dsp:txXfrm>
    </dsp:sp>
    <dsp:sp modelId="{79EB897E-C9D2-4B2C-880C-5A755AEA8794}">
      <dsp:nvSpPr>
        <dsp:cNvPr id="0" name=""/>
        <dsp:cNvSpPr/>
      </dsp:nvSpPr>
      <dsp:spPr>
        <a:xfrm>
          <a:off x="28" y="2796662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5293517"/>
              <a:satOff val="-11474"/>
              <a:lumOff val="10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D2D40C-43BC-4D3A-BC7F-6F1CE8EC0720}">
      <dsp:nvSpPr>
        <dsp:cNvPr id="0" name=""/>
        <dsp:cNvSpPr/>
      </dsp:nvSpPr>
      <dsp:spPr>
        <a:xfrm>
          <a:off x="208182" y="2651285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Cát</a:t>
          </a:r>
        </a:p>
      </dsp:txBody>
      <dsp:txXfrm>
        <a:off x="208182" y="2651285"/>
        <a:ext cx="2765476" cy="509203"/>
      </dsp:txXfrm>
    </dsp:sp>
    <dsp:sp modelId="{478752E9-F569-4DB0-9AFB-6000C4D7A874}">
      <dsp:nvSpPr>
        <dsp:cNvPr id="0" name=""/>
        <dsp:cNvSpPr/>
      </dsp:nvSpPr>
      <dsp:spPr>
        <a:xfrm>
          <a:off x="28" y="3305866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7058024"/>
              <a:satOff val="-15298"/>
              <a:lumOff val="1434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15468-ECCA-4051-AE8D-1613BB4675D6}">
      <dsp:nvSpPr>
        <dsp:cNvPr id="0" name=""/>
        <dsp:cNvSpPr/>
      </dsp:nvSpPr>
      <dsp:spPr>
        <a:xfrm>
          <a:off x="208182" y="3160488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Quả nho</a:t>
          </a:r>
        </a:p>
      </dsp:txBody>
      <dsp:txXfrm>
        <a:off x="208182" y="3160488"/>
        <a:ext cx="2765476" cy="509203"/>
      </dsp:txXfrm>
    </dsp:sp>
    <dsp:sp modelId="{6E92C7B5-7B5B-4096-8FBE-B8A767A90DCE}">
      <dsp:nvSpPr>
        <dsp:cNvPr id="0" name=""/>
        <dsp:cNvSpPr/>
      </dsp:nvSpPr>
      <dsp:spPr>
        <a:xfrm>
          <a:off x="3122340" y="628457"/>
          <a:ext cx="2973631" cy="349838"/>
        </a:xfrm>
        <a:prstGeom prst="rect">
          <a:avLst/>
        </a:prstGeom>
        <a:solidFill>
          <a:schemeClr val="accent4">
            <a:hueOff val="12351541"/>
            <a:satOff val="-26772"/>
            <a:lumOff val="25098"/>
            <a:alphaOff val="0"/>
          </a:schemeClr>
        </a:solidFill>
        <a:ln w="25400" cap="flat" cmpd="sng" algn="ctr">
          <a:solidFill>
            <a:schemeClr val="accent4">
              <a:hueOff val="12351541"/>
              <a:satOff val="-26772"/>
              <a:lumOff val="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E58AC5-3E14-48C0-AFB7-8768B579C179}">
      <dsp:nvSpPr>
        <dsp:cNvPr id="0" name=""/>
        <dsp:cNvSpPr/>
      </dsp:nvSpPr>
      <dsp:spPr>
        <a:xfrm>
          <a:off x="3122340" y="759843"/>
          <a:ext cx="218453" cy="21845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2351541"/>
              <a:satOff val="-26772"/>
              <a:lumOff val="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ECF62-4932-4613-A381-5158E9C6028C}">
      <dsp:nvSpPr>
        <dsp:cNvPr id="0" name=""/>
        <dsp:cNvSpPr/>
      </dsp:nvSpPr>
      <dsp:spPr>
        <a:xfrm>
          <a:off x="3122340" y="0"/>
          <a:ext cx="2973631" cy="6284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Nguyên liệu nhân tạo</a:t>
          </a:r>
          <a:endParaRPr lang="en-US" sz="2400" kern="1200"/>
        </a:p>
      </dsp:txBody>
      <dsp:txXfrm>
        <a:off x="3122340" y="0"/>
        <a:ext cx="2973631" cy="628457"/>
      </dsp:txXfrm>
    </dsp:sp>
    <dsp:sp modelId="{07868608-EF6C-43FF-93BC-6FC994E65234}">
      <dsp:nvSpPr>
        <dsp:cNvPr id="0" name=""/>
        <dsp:cNvSpPr/>
      </dsp:nvSpPr>
      <dsp:spPr>
        <a:xfrm>
          <a:off x="3122340" y="1269052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8822530"/>
              <a:satOff val="-19123"/>
              <a:lumOff val="179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73983-1685-45D7-A1DB-FCC8AB850EE0}">
      <dsp:nvSpPr>
        <dsp:cNvPr id="0" name=""/>
        <dsp:cNvSpPr/>
      </dsp:nvSpPr>
      <dsp:spPr>
        <a:xfrm>
          <a:off x="3330494" y="1123674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Dầu ôliu</a:t>
          </a:r>
          <a:endParaRPr lang="en-US" sz="2400" kern="1200"/>
        </a:p>
      </dsp:txBody>
      <dsp:txXfrm>
        <a:off x="3330494" y="1123674"/>
        <a:ext cx="2765476" cy="509203"/>
      </dsp:txXfrm>
    </dsp:sp>
    <dsp:sp modelId="{514623B9-ECBC-42C8-9037-B494DCC72852}">
      <dsp:nvSpPr>
        <dsp:cNvPr id="0" name=""/>
        <dsp:cNvSpPr/>
      </dsp:nvSpPr>
      <dsp:spPr>
        <a:xfrm>
          <a:off x="3122340" y="1778255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0587035"/>
              <a:satOff val="-22947"/>
              <a:lumOff val="2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FBFA2D-6E7F-454E-A1D2-EDE83145FDBF}">
      <dsp:nvSpPr>
        <dsp:cNvPr id="0" name=""/>
        <dsp:cNvSpPr/>
      </dsp:nvSpPr>
      <dsp:spPr>
        <a:xfrm>
          <a:off x="3330494" y="1632878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Bơ</a:t>
          </a:r>
          <a:endParaRPr lang="en-US" sz="2400" kern="1200"/>
        </a:p>
      </dsp:txBody>
      <dsp:txXfrm>
        <a:off x="3330494" y="1632878"/>
        <a:ext cx="2765476" cy="509203"/>
      </dsp:txXfrm>
    </dsp:sp>
    <dsp:sp modelId="{A45A5925-994B-4F3A-AB13-B61F4867728A}">
      <dsp:nvSpPr>
        <dsp:cNvPr id="0" name=""/>
        <dsp:cNvSpPr/>
      </dsp:nvSpPr>
      <dsp:spPr>
        <a:xfrm>
          <a:off x="3122340" y="2287459"/>
          <a:ext cx="218448" cy="21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12351541"/>
              <a:satOff val="-26772"/>
              <a:lumOff val="250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9851AE-5762-4CEB-93FB-67C91C1B89D3}">
      <dsp:nvSpPr>
        <dsp:cNvPr id="0" name=""/>
        <dsp:cNvSpPr/>
      </dsp:nvSpPr>
      <dsp:spPr>
        <a:xfrm>
          <a:off x="3330494" y="2142081"/>
          <a:ext cx="2765476" cy="5092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Đường</a:t>
          </a:r>
          <a:endParaRPr lang="en-US" sz="2400" kern="1200"/>
        </a:p>
      </dsp:txBody>
      <dsp:txXfrm>
        <a:off x="3330494" y="2142081"/>
        <a:ext cx="2765476" cy="509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83811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d9c6d70173_1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d9c6d70173_1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6480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46131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3077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3204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44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d9c6d70173_1_1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d9c6d70173_1_13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0570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6435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0380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1" name="Google Shape;11;p2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30" name="Google Shape;30;p2"/>
          <p:cNvSpPr txBox="1">
            <a:spLocks noGrp="1"/>
          </p:cNvSpPr>
          <p:nvPr>
            <p:ph type="ctrTitle"/>
          </p:nvPr>
        </p:nvSpPr>
        <p:spPr>
          <a:xfrm>
            <a:off x="702900" y="3250075"/>
            <a:ext cx="49551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72" name="Google Shape;72;p5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73" name="Google Shape;73;p5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1" name="Google Shape;81;p5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2" name="Google Shape;82;p5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⬢"/>
              <a:defRPr/>
            </a:lvl1pPr>
            <a:lvl2pPr marL="914400" lvl="1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2pPr>
            <a:lvl3pPr marL="1371600" lvl="2" indent="-330200" rtl="0">
              <a:spcBef>
                <a:spcPts val="800"/>
              </a:spcBef>
              <a:spcAft>
                <a:spcPts val="0"/>
              </a:spcAft>
              <a:buSzPts val="1600"/>
              <a:buChar char="⬡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89" name="Google Shape;89;p6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90" name="Google Shape;90;p6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2" name="Google Shape;92;p6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3" name="Google Shape;93;p6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0" name="Google Shape;100;p6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6"/>
          <p:cNvSpPr txBox="1">
            <a:spLocks noGrp="1"/>
          </p:cNvSpPr>
          <p:nvPr>
            <p:ph type="body" idx="1"/>
          </p:nvPr>
        </p:nvSpPr>
        <p:spPr>
          <a:xfrm>
            <a:off x="779075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3" name="Google Shape;103;p6"/>
          <p:cNvSpPr txBox="1">
            <a:spLocks noGrp="1"/>
          </p:cNvSpPr>
          <p:nvPr>
            <p:ph type="body" idx="2"/>
          </p:nvPr>
        </p:nvSpPr>
        <p:spPr>
          <a:xfrm>
            <a:off x="3981304" y="1503550"/>
            <a:ext cx="28083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20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04" name="Google Shape;104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/>
          <p:nvPr/>
        </p:nvSpPr>
        <p:spPr>
          <a:xfrm>
            <a:off x="-45517" y="689752"/>
            <a:ext cx="624020" cy="688794"/>
          </a:xfrm>
          <a:custGeom>
            <a:avLst/>
            <a:gdLst/>
            <a:ahLst/>
            <a:cxnLst/>
            <a:rect l="l" t="t" r="r" b="b"/>
            <a:pathLst>
              <a:path w="21598" h="21315" extrusionOk="0">
                <a:moveTo>
                  <a:pt x="21599" y="14389"/>
                </a:moveTo>
                <a:lnTo>
                  <a:pt x="21599" y="6924"/>
                </a:lnTo>
                <a:cubicBezTo>
                  <a:pt x="21599" y="5784"/>
                  <a:pt x="20918" y="4730"/>
                  <a:pt x="19814" y="4161"/>
                </a:cubicBezTo>
                <a:lnTo>
                  <a:pt x="12583" y="428"/>
                </a:lnTo>
                <a:cubicBezTo>
                  <a:pt x="11478" y="-142"/>
                  <a:pt x="10118" y="-142"/>
                  <a:pt x="9013" y="428"/>
                </a:cubicBezTo>
                <a:lnTo>
                  <a:pt x="1783" y="4161"/>
                </a:lnTo>
                <a:cubicBezTo>
                  <a:pt x="679" y="4731"/>
                  <a:pt x="0" y="5784"/>
                  <a:pt x="0" y="6924"/>
                </a:cubicBezTo>
                <a:lnTo>
                  <a:pt x="0" y="14392"/>
                </a:lnTo>
                <a:cubicBezTo>
                  <a:pt x="1" y="15532"/>
                  <a:pt x="681" y="16585"/>
                  <a:pt x="1785" y="17155"/>
                </a:cubicBezTo>
                <a:lnTo>
                  <a:pt x="9016" y="20888"/>
                </a:lnTo>
                <a:cubicBezTo>
                  <a:pt x="10120" y="21458"/>
                  <a:pt x="11481" y="21458"/>
                  <a:pt x="12585" y="20888"/>
                </a:cubicBezTo>
                <a:lnTo>
                  <a:pt x="19816" y="17155"/>
                </a:lnTo>
                <a:cubicBezTo>
                  <a:pt x="20920" y="16584"/>
                  <a:pt x="21600" y="15530"/>
                  <a:pt x="21599" y="1438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i="0" u="none" strike="noStrike" cap="none">
              <a:solidFill>
                <a:srgbClr val="000000"/>
              </a:solidFill>
            </a:endParaRPr>
          </a:p>
        </p:txBody>
      </p:sp>
      <p:grpSp>
        <p:nvGrpSpPr>
          <p:cNvPr id="107" name="Google Shape;107;p7"/>
          <p:cNvGrpSpPr/>
          <p:nvPr/>
        </p:nvGrpSpPr>
        <p:grpSpPr>
          <a:xfrm>
            <a:off x="6320991" y="-7"/>
            <a:ext cx="3630818" cy="5143498"/>
            <a:chOff x="6320991" y="-7"/>
            <a:chExt cx="3630818" cy="5143498"/>
          </a:xfrm>
        </p:grpSpPr>
        <p:sp>
          <p:nvSpPr>
            <p:cNvPr id="108" name="Google Shape;108;p7"/>
            <p:cNvSpPr/>
            <p:nvPr/>
          </p:nvSpPr>
          <p:spPr>
            <a:xfrm>
              <a:off x="6320991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7806636" y="4115782"/>
              <a:ext cx="1403568" cy="1027710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8548210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1" name="Google Shape;111;p7"/>
            <p:cNvSpPr/>
            <p:nvPr/>
          </p:nvSpPr>
          <p:spPr>
            <a:xfrm rot="10800000">
              <a:off x="7806422" y="30"/>
              <a:ext cx="1404540" cy="515400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7806643" y="1543679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7065077" y="260974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8745616" y="1335143"/>
              <a:ext cx="835681" cy="92246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7133773" y="3941724"/>
              <a:ext cx="507445" cy="5601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6" name="Google Shape;116;p7"/>
            <p:cNvSpPr/>
            <p:nvPr/>
          </p:nvSpPr>
          <p:spPr>
            <a:xfrm rot="10800000">
              <a:off x="7406482" y="-7"/>
              <a:ext cx="720792" cy="527782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7331887" y="2181982"/>
              <a:ext cx="962029" cy="106196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5322C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8548210" y="2833077"/>
              <a:ext cx="1403600" cy="1549387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19" name="Google Shape;119;p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6771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2"/>
          </p:nvPr>
        </p:nvSpPr>
        <p:spPr>
          <a:xfrm>
            <a:off x="3077669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2" name="Google Shape;122;p7"/>
          <p:cNvSpPr txBox="1">
            <a:spLocks noGrp="1"/>
          </p:cNvSpPr>
          <p:nvPr>
            <p:ph type="body" idx="3"/>
          </p:nvPr>
        </p:nvSpPr>
        <p:spPr>
          <a:xfrm>
            <a:off x="5376238" y="1503550"/>
            <a:ext cx="2079900" cy="3268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⬢"/>
              <a:defRPr sz="1800"/>
            </a:lvl1pPr>
            <a:lvl2pPr marL="914400" lvl="1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2pPr>
            <a:lvl3pPr marL="1371600" lvl="2" indent="-317500" rtl="0">
              <a:spcBef>
                <a:spcPts val="800"/>
              </a:spcBef>
              <a:spcAft>
                <a:spcPts val="0"/>
              </a:spcAft>
              <a:buSzPts val="1400"/>
              <a:buChar char="⬡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23" name="Google Shape;12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Google Shape;158;p10"/>
          <p:cNvGrpSpPr/>
          <p:nvPr/>
        </p:nvGrpSpPr>
        <p:grpSpPr>
          <a:xfrm>
            <a:off x="-981075" y="-3"/>
            <a:ext cx="11516344" cy="5143455"/>
            <a:chOff x="-981075" y="-3"/>
            <a:chExt cx="11516344" cy="5143455"/>
          </a:xfrm>
        </p:grpSpPr>
        <p:sp>
          <p:nvSpPr>
            <p:cNvPr id="159" name="Google Shape;159;p10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1" name="Google Shape;161;p10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2" name="Google Shape;162;p10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3" name="Google Shape;163;p10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4" name="Google Shape;164;p10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5" name="Google Shape;165;p10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6" name="Google Shape;166;p10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7" name="Google Shape;167;p10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8" name="Google Shape;168;p10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69" name="Google Shape;169;p10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0" name="Google Shape;170;p10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Color background">
  <p:cSld name="BLANK_1">
    <p:bg>
      <p:bgPr>
        <a:solidFill>
          <a:schemeClr val="accen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4" name="Google Shape;174;p11"/>
          <p:cNvGrpSpPr/>
          <p:nvPr/>
        </p:nvGrpSpPr>
        <p:grpSpPr>
          <a:xfrm>
            <a:off x="-981075" y="-78100"/>
            <a:ext cx="11516344" cy="5221552"/>
            <a:chOff x="-981075" y="-78100"/>
            <a:chExt cx="11516344" cy="5221552"/>
          </a:xfrm>
        </p:grpSpPr>
        <p:sp>
          <p:nvSpPr>
            <p:cNvPr id="175" name="Google Shape;175;p11"/>
            <p:cNvSpPr/>
            <p:nvPr/>
          </p:nvSpPr>
          <p:spPr>
            <a:xfrm rot="10800000">
              <a:off x="4304464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 rot="10800000">
              <a:off x="6419277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 rot="10800000">
              <a:off x="2189989" y="-3"/>
              <a:ext cx="2002536" cy="734878"/>
            </a:xfrm>
            <a:custGeom>
              <a:avLst/>
              <a:gdLst/>
              <a:ahLst/>
              <a:cxnLst/>
              <a:rect l="l" t="t" r="r" b="b"/>
              <a:pathLst>
                <a:path w="21600" h="21175" extrusionOk="0">
                  <a:moveTo>
                    <a:pt x="21600" y="21175"/>
                  </a:moveTo>
                  <a:lnTo>
                    <a:pt x="21600" y="20652"/>
                  </a:lnTo>
                  <a:cubicBezTo>
                    <a:pt x="21600" y="17251"/>
                    <a:pt x="20920" y="14109"/>
                    <a:pt x="19815" y="12409"/>
                  </a:cubicBezTo>
                  <a:lnTo>
                    <a:pt x="12585" y="1274"/>
                  </a:lnTo>
                  <a:cubicBezTo>
                    <a:pt x="11480" y="-425"/>
                    <a:pt x="10120" y="-425"/>
                    <a:pt x="9015" y="1274"/>
                  </a:cubicBezTo>
                  <a:lnTo>
                    <a:pt x="1785" y="12409"/>
                  </a:lnTo>
                  <a:cubicBezTo>
                    <a:pt x="680" y="14108"/>
                    <a:pt x="0" y="17251"/>
                    <a:pt x="0" y="20652"/>
                  </a:cubicBezTo>
                  <a:lnTo>
                    <a:pt x="0" y="2117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133400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3247913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7476888" y="4039228"/>
              <a:ext cx="2001186" cy="1104224"/>
            </a:xfrm>
            <a:custGeom>
              <a:avLst/>
              <a:gdLst/>
              <a:ahLst/>
              <a:cxnLst/>
              <a:rect l="l" t="t" r="r" b="b"/>
              <a:pathLst>
                <a:path w="21600" h="21315" extrusionOk="0">
                  <a:moveTo>
                    <a:pt x="21600" y="21315"/>
                  </a:moveTo>
                  <a:lnTo>
                    <a:pt x="21600" y="13849"/>
                  </a:lnTo>
                  <a:cubicBezTo>
                    <a:pt x="21600" y="11569"/>
                    <a:pt x="20920" y="9461"/>
                    <a:pt x="19816" y="8321"/>
                  </a:cubicBezTo>
                  <a:lnTo>
                    <a:pt x="12585" y="855"/>
                  </a:lnTo>
                  <a:cubicBezTo>
                    <a:pt x="11480" y="-285"/>
                    <a:pt x="10120" y="-285"/>
                    <a:pt x="9015" y="855"/>
                  </a:cubicBezTo>
                  <a:lnTo>
                    <a:pt x="1785" y="8321"/>
                  </a:lnTo>
                  <a:cubicBezTo>
                    <a:pt x="680" y="9461"/>
                    <a:pt x="0" y="11569"/>
                    <a:pt x="0" y="13849"/>
                  </a:cubicBezTo>
                  <a:lnTo>
                    <a:pt x="0" y="21315"/>
                  </a:ln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7620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2190677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419630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8534106" y="22008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-98107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3247878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5362355" y="372088"/>
              <a:ext cx="2001163" cy="220898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FFFFFF">
                <a:alpha val="1006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7848601" y="18269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1448201" y="-7810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-581024" y="3340950"/>
              <a:ext cx="1371581" cy="1514058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1152450" y="131360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7496375" y="3161451"/>
              <a:ext cx="723479" cy="798620"/>
            </a:xfrm>
            <a:custGeom>
              <a:avLst/>
              <a:gdLst/>
              <a:ahLst/>
              <a:cxnLst/>
              <a:rect l="l" t="t" r="r" b="b"/>
              <a:pathLst>
                <a:path w="21598" h="21315" extrusionOk="0">
                  <a:moveTo>
                    <a:pt x="21599" y="14389"/>
                  </a:moveTo>
                  <a:lnTo>
                    <a:pt x="21599" y="6924"/>
                  </a:lnTo>
                  <a:cubicBezTo>
                    <a:pt x="21599" y="5784"/>
                    <a:pt x="20918" y="4730"/>
                    <a:pt x="19814" y="4161"/>
                  </a:cubicBezTo>
                  <a:lnTo>
                    <a:pt x="12583" y="428"/>
                  </a:lnTo>
                  <a:cubicBezTo>
                    <a:pt x="11478" y="-142"/>
                    <a:pt x="10118" y="-142"/>
                    <a:pt x="9013" y="428"/>
                  </a:cubicBezTo>
                  <a:lnTo>
                    <a:pt x="1783" y="4161"/>
                  </a:lnTo>
                  <a:cubicBezTo>
                    <a:pt x="679" y="4731"/>
                    <a:pt x="0" y="5784"/>
                    <a:pt x="0" y="6924"/>
                  </a:cubicBezTo>
                  <a:lnTo>
                    <a:pt x="0" y="14392"/>
                  </a:lnTo>
                  <a:cubicBezTo>
                    <a:pt x="1" y="15532"/>
                    <a:pt x="681" y="16585"/>
                    <a:pt x="1785" y="17155"/>
                  </a:cubicBezTo>
                  <a:lnTo>
                    <a:pt x="9016" y="20888"/>
                  </a:lnTo>
                  <a:cubicBezTo>
                    <a:pt x="10120" y="21458"/>
                    <a:pt x="11481" y="21458"/>
                    <a:pt x="12585" y="20888"/>
                  </a:cubicBezTo>
                  <a:lnTo>
                    <a:pt x="19816" y="17155"/>
                  </a:lnTo>
                  <a:cubicBezTo>
                    <a:pt x="20920" y="16584"/>
                    <a:pt x="21600" y="15530"/>
                    <a:pt x="21599" y="14389"/>
                  </a:cubicBez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  <p:sp>
          <p:nvSpPr>
            <p:cNvPr id="193" name="Google Shape;193;p11"/>
            <p:cNvSpPr/>
            <p:nvPr/>
          </p:nvSpPr>
          <p:spPr>
            <a:xfrm rot="10800000">
              <a:off x="7744475" y="-9"/>
              <a:ext cx="1027674" cy="752485"/>
            </a:xfrm>
            <a:custGeom>
              <a:avLst/>
              <a:gdLst/>
              <a:ahLst/>
              <a:cxnLst/>
              <a:rect l="l" t="t" r="r" b="b"/>
              <a:pathLst>
                <a:path w="21600" h="21385" extrusionOk="0">
                  <a:moveTo>
                    <a:pt x="21600" y="21385"/>
                  </a:moveTo>
                  <a:lnTo>
                    <a:pt x="21600" y="10472"/>
                  </a:lnTo>
                  <a:cubicBezTo>
                    <a:pt x="21600" y="8748"/>
                    <a:pt x="20920" y="7155"/>
                    <a:pt x="19816" y="6292"/>
                  </a:cubicBezTo>
                  <a:lnTo>
                    <a:pt x="12585" y="647"/>
                  </a:lnTo>
                  <a:cubicBezTo>
                    <a:pt x="11480" y="-215"/>
                    <a:pt x="10120" y="-215"/>
                    <a:pt x="9015" y="647"/>
                  </a:cubicBezTo>
                  <a:lnTo>
                    <a:pt x="1785" y="6292"/>
                  </a:lnTo>
                  <a:cubicBezTo>
                    <a:pt x="680" y="7154"/>
                    <a:pt x="0" y="8748"/>
                    <a:pt x="0" y="10472"/>
                  </a:cubicBezTo>
                  <a:lnTo>
                    <a:pt x="0" y="21385"/>
                  </a:lnTo>
                  <a:close/>
                </a:path>
              </a:pathLst>
            </a:custGeom>
            <a:solidFill>
              <a:srgbClr val="4F0089">
                <a:alpha val="15080"/>
              </a:srgbClr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i="0" u="none" strike="noStrike" cap="none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79100" y="1503550"/>
            <a:ext cx="6010500" cy="28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302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r" rtl="0">
              <a:buNone/>
              <a:defRPr sz="1300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6" r:id="rId5"/>
    <p:sldLayoutId id="2147483657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36812"/>
            <a:ext cx="931126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GB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CHÀO MỪNG CÁC 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136" y="2493444"/>
            <a:ext cx="818499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GB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ĐẾN VỚI BÀI HỌC HÔM NAY</a:t>
            </a:r>
          </a:p>
        </p:txBody>
      </p:sp>
    </p:spTree>
    <p:extLst>
      <p:ext uri="{BB962C8B-B14F-4D97-AF65-F5344CB8AC3E}">
        <p14:creationId xmlns:p14="http://schemas.microsoft.com/office/powerpoint/2010/main" val="59598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677110640"/>
              </p:ext>
            </p:extLst>
          </p:nvPr>
        </p:nvGraphicFramePr>
        <p:xfrm>
          <a:off x="1620252" y="505377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1382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146" name="Picture 2" descr="Kim loại có thể điều chế được từ quặng boxit là kim loại nào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684" y="1851443"/>
            <a:ext cx="4391526" cy="2898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14399" y="577592"/>
            <a:ext cx="6268453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200">
                <a:latin typeface="+mn-lt"/>
                <a:ea typeface="Calibri" panose="020F0502020204030204" pitchFamily="34" charset="0"/>
              </a:rPr>
              <a:t>Hãy tìm hiểu và cho biết quặng bauxite (bôxit) là nguyên liệu để sản xuất ra sản phẩm gì? </a:t>
            </a:r>
            <a:endParaRPr lang="en-US" sz="2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59854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2243143" y="1319466"/>
            <a:ext cx="5637741" cy="112440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ở Việt Nam có những vùng nào có nhiều núi đá và núi đá vôi.</a:t>
            </a:r>
            <a:endParaRPr lang="vi-VN" sz="22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08685" y="934137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" name="Google Shape;204;p13"/>
          <p:cNvSpPr txBox="1">
            <a:spLocks/>
          </p:cNvSpPr>
          <p:nvPr/>
        </p:nvSpPr>
        <p:spPr>
          <a:xfrm>
            <a:off x="800014" y="754444"/>
            <a:ext cx="8477195" cy="56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ĐÁ VÔI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8095" y="1819832"/>
            <a:ext cx="2726098" cy="2603138"/>
            <a:chOff x="248095" y="1819832"/>
            <a:chExt cx="2726098" cy="2603138"/>
          </a:xfrm>
        </p:grpSpPr>
        <p:pic>
          <p:nvPicPr>
            <p:cNvPr id="7170" name="Picture 2" descr="Các bài viết về Động Hương Tích Hà Nội - Mytour.v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587" y="1819832"/>
              <a:ext cx="2568240" cy="1926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Google Shape;204;p13"/>
            <p:cNvSpPr txBox="1">
              <a:spLocks/>
            </p:cNvSpPr>
            <p:nvPr/>
          </p:nvSpPr>
          <p:spPr>
            <a:xfrm>
              <a:off x="248095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algn="ctr">
                <a:lnSpc>
                  <a:spcPct val="135000"/>
                </a:lnSpc>
              </a:pPr>
              <a:r>
                <a:rPr lang="en-GB" sz="2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Hương Tích</a:t>
              </a:r>
              <a:endParaRPr lang="vi-VN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04147" y="1791190"/>
            <a:ext cx="3015144" cy="2631780"/>
            <a:chOff x="3104147" y="1791190"/>
            <a:chExt cx="3015144" cy="263178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4147" y="1791190"/>
              <a:ext cx="3015144" cy="1939228"/>
            </a:xfrm>
            <a:prstGeom prst="rect">
              <a:avLst/>
            </a:prstGeom>
          </p:spPr>
        </p:pic>
        <p:sp>
          <p:nvSpPr>
            <p:cNvPr id="15" name="Google Shape;204;p13"/>
            <p:cNvSpPr txBox="1">
              <a:spLocks/>
            </p:cNvSpPr>
            <p:nvPr/>
          </p:nvSpPr>
          <p:spPr>
            <a:xfrm>
              <a:off x="3104147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algn="ctr">
                <a:lnSpc>
                  <a:spcPct val="135000"/>
                </a:lnSpc>
              </a:pPr>
              <a:r>
                <a:rPr lang="en-GB" sz="2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Thiên Đường</a:t>
              </a:r>
              <a:endParaRPr lang="vi-VN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26842" y="1805511"/>
            <a:ext cx="2726098" cy="2617459"/>
            <a:chOff x="6226842" y="1805511"/>
            <a:chExt cx="2726098" cy="2617459"/>
          </a:xfrm>
        </p:grpSpPr>
        <p:pic>
          <p:nvPicPr>
            <p:cNvPr id="7172" name="Picture 4" descr="Quảng Ninh: Miễn phí tham quan vịnh Hạ Long | Du lịch | PL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167" y="1805511"/>
              <a:ext cx="2547448" cy="19105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Google Shape;204;p13"/>
            <p:cNvSpPr txBox="1">
              <a:spLocks/>
            </p:cNvSpPr>
            <p:nvPr/>
          </p:nvSpPr>
          <p:spPr>
            <a:xfrm>
              <a:off x="6226842" y="3966312"/>
              <a:ext cx="2726098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algn="ctr">
                <a:lnSpc>
                  <a:spcPct val="135000"/>
                </a:lnSpc>
              </a:pPr>
              <a:r>
                <a:rPr lang="en-GB" sz="2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Vịnh Hạ Long</a:t>
              </a:r>
              <a:endParaRPr lang="vi-VN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06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"/>
          <p:cNvSpPr txBox="1">
            <a:spLocks noGrp="1"/>
          </p:cNvSpPr>
          <p:nvPr>
            <p:ph type="title"/>
          </p:nvPr>
        </p:nvSpPr>
        <p:spPr>
          <a:xfrm>
            <a:off x="731792" y="746778"/>
            <a:ext cx="6735650" cy="58345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nêu thành phần, màu sắc của đá vôi.</a:t>
            </a:r>
            <a:endParaRPr lang="vi-VN" sz="24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08685" y="934137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pic>
        <p:nvPicPr>
          <p:cNvPr id="8194" name="Picture 2" descr="Đá vôi là gì? Phân loại đá vôi - Moneydail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34" y="2521808"/>
            <a:ext cx="2554459" cy="195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a voi - VietL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279" y="2574587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Đá Lông Vũ - Nham Thạch Trắng ICDI Aquarium and Pe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062" y="2574587"/>
            <a:ext cx="2488254" cy="190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04;p13"/>
          <p:cNvSpPr txBox="1">
            <a:spLocks/>
          </p:cNvSpPr>
          <p:nvPr/>
        </p:nvSpPr>
        <p:spPr>
          <a:xfrm>
            <a:off x="3105964" y="4521522"/>
            <a:ext cx="2726098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số mẫu đá vôi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204;p13"/>
          <p:cNvSpPr txBox="1">
            <a:spLocks/>
          </p:cNvSpPr>
          <p:nvPr/>
        </p:nvSpPr>
        <p:spPr>
          <a:xfrm>
            <a:off x="731792" y="418521"/>
            <a:ext cx="6735650" cy="1671571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342900" indent="-342900" algn="just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en-GB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 phần chính là canxi cacbonat.</a:t>
            </a:r>
          </a:p>
          <a:p>
            <a:pPr marL="342900" indent="-342900" algn="just">
              <a:lnSpc>
                <a:spcPct val="135000"/>
              </a:lnSpc>
              <a:buFont typeface="Wingdings" panose="05000000000000000000" pitchFamily="2" charset="2"/>
              <a:buChar char="Ø"/>
            </a:pPr>
            <a:r>
              <a:rPr lang="en-GB"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 sắc đa dạng: Trắng, tro, xanh nhạt, vàng, hồng sẫm hay đen,….</a:t>
            </a:r>
            <a:endParaRPr lang="vi-VN" sz="2400" b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" grpId="0"/>
      <p:bldP spid="204" grpId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7"/>
          <p:cNvSpPr txBox="1">
            <a:spLocks noGrp="1"/>
          </p:cNvSpPr>
          <p:nvPr>
            <p:ph type="title"/>
          </p:nvPr>
        </p:nvSpPr>
        <p:spPr>
          <a:xfrm>
            <a:off x="779100" y="836000"/>
            <a:ext cx="60105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rial" panose="020B0604020202020204" pitchFamily="34" charset="0"/>
                <a:cs typeface="Arial" panose="020B0604020202020204" pitchFamily="34" charset="0"/>
              </a:rPr>
              <a:t>Tìm hiểu tính chất của đá vôi</a:t>
            </a:r>
            <a:endParaRPr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Google Shape;241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pSp>
        <p:nvGrpSpPr>
          <p:cNvPr id="242" name="Google Shape;242;p17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43" name="Google Shape;243;p1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35880" y="1453671"/>
            <a:ext cx="4306913" cy="3492980"/>
            <a:chOff x="1720906" y="1485200"/>
            <a:chExt cx="4306913" cy="349298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2305" y="1485200"/>
              <a:ext cx="2593306" cy="2830138"/>
            </a:xfrm>
            <a:prstGeom prst="rect">
              <a:avLst/>
            </a:prstGeom>
          </p:spPr>
        </p:pic>
        <p:sp>
          <p:nvSpPr>
            <p:cNvPr id="15" name="Google Shape;204;p13"/>
            <p:cNvSpPr txBox="1">
              <a:spLocks/>
            </p:cNvSpPr>
            <p:nvPr/>
          </p:nvSpPr>
          <p:spPr>
            <a:xfrm>
              <a:off x="1720906" y="4521522"/>
              <a:ext cx="4306913" cy="456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algn="ctr">
                <a:lnSpc>
                  <a:spcPct val="135000"/>
                </a:lnSpc>
              </a:pPr>
              <a:r>
                <a:rPr lang="en-GB" sz="2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 nghiệm nhỏ axit và đá vôi</a:t>
              </a:r>
              <a:endParaRPr lang="vi-VN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80369" y="1453671"/>
            <a:ext cx="4032563" cy="3494337"/>
            <a:chOff x="4580369" y="1453671"/>
            <a:chExt cx="4032563" cy="34943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41158" y="1453671"/>
              <a:ext cx="3280158" cy="2396144"/>
            </a:xfrm>
            <a:prstGeom prst="rect">
              <a:avLst/>
            </a:prstGeom>
          </p:spPr>
        </p:pic>
        <p:sp>
          <p:nvSpPr>
            <p:cNvPr id="18" name="Google Shape;204;p13"/>
            <p:cNvSpPr txBox="1">
              <a:spLocks/>
            </p:cNvSpPr>
            <p:nvPr/>
          </p:nvSpPr>
          <p:spPr>
            <a:xfrm>
              <a:off x="4580369" y="4147000"/>
              <a:ext cx="4032563" cy="801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1pPr>
              <a:lvl2pPr marR="0" lvl="1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2pPr>
              <a:lvl3pPr marR="0" lvl="2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3pPr>
              <a:lvl4pPr marR="0" lvl="3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4pPr>
              <a:lvl5pPr marR="0" lvl="4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5pPr>
              <a:lvl6pPr marR="0" lvl="5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6pPr>
              <a:lvl7pPr marR="0" lvl="6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7pPr>
              <a:lvl8pPr marR="0" lvl="7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8pPr>
              <a:lvl9pPr marR="0" lvl="8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3200"/>
                <a:buFont typeface="Catamaran"/>
                <a:buNone/>
                <a:defRPr sz="3200" b="1" i="0" u="none" strike="noStrike" cap="none">
                  <a:solidFill>
                    <a:schemeClr val="accent1"/>
                  </a:solidFill>
                  <a:latin typeface="Catamaran"/>
                  <a:ea typeface="Catamaran"/>
                  <a:cs typeface="Catamaran"/>
                  <a:sym typeface="Catamaran"/>
                </a:defRPr>
              </a:lvl9pPr>
            </a:lstStyle>
            <a:p>
              <a:pPr algn="ctr">
                <a:lnSpc>
                  <a:spcPct val="135000"/>
                </a:lnSpc>
              </a:pPr>
              <a:r>
                <a:rPr lang="en-GB" sz="20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Dùng</a:t>
              </a:r>
              <a:r>
                <a:rPr lang="en-GB" sz="22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chiếc đinh sắt vạch mạnh lên bề mặt hòn đá vôi</a:t>
              </a:r>
              <a:endParaRPr lang="vi-VN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15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3896624" y="1495047"/>
            <a:ext cx="4295397" cy="242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Roboto"/>
              <a:buNone/>
            </a:pPr>
            <a:r>
              <a:rPr lang="en-US" sz="22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GB" sz="2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 hiện thí nghiệm và quan sát hiện tượng</a:t>
            </a: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Hoàn thành bảng sau:</a:t>
            </a:r>
            <a:endParaRPr 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Graphic 5">
            <a:extLst>
              <a:ext uri="{FF2B5EF4-FFF2-40B4-BE49-F238E27FC236}">
                <a16:creationId xmlns:a16="http://schemas.microsoft.com/office/drawing/2014/main" id="{0C278755-B198-4F11-A226-314BB0C52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191" y="1141862"/>
            <a:ext cx="1664768" cy="166476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17201" y="383381"/>
            <a:ext cx="28779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accent3">
                    <a:lumMod val="75000"/>
                  </a:schemeClr>
                </a:solidFill>
              </a:rPr>
              <a:t>Thảo luận nhóm</a:t>
            </a:r>
            <a:endParaRPr lang="en-US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241" y="3338579"/>
            <a:ext cx="2017364" cy="11660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19" grpId="0" uiExpand="1" build="p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grpSp>
        <p:nvGrpSpPr>
          <p:cNvPr id="242" name="Google Shape;242;p17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43" name="Google Shape;243;p17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4" name="Google Shape;244;p17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5" name="Google Shape;245;p17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46" name="Google Shape;246;p17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64885"/>
              </p:ext>
            </p:extLst>
          </p:nvPr>
        </p:nvGraphicFramePr>
        <p:xfrm>
          <a:off x="392998" y="1150917"/>
          <a:ext cx="8523960" cy="321360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130990">
                  <a:extLst>
                    <a:ext uri="{9D8B030D-6E8A-4147-A177-3AD203B41FA5}">
                      <a16:colId xmlns:a16="http://schemas.microsoft.com/office/drawing/2014/main" val="2562999665"/>
                    </a:ext>
                  </a:extLst>
                </a:gridCol>
                <a:gridCol w="2130990">
                  <a:extLst>
                    <a:ext uri="{9D8B030D-6E8A-4147-A177-3AD203B41FA5}">
                      <a16:colId xmlns:a16="http://schemas.microsoft.com/office/drawing/2014/main" val="4107926157"/>
                    </a:ext>
                  </a:extLst>
                </a:gridCol>
                <a:gridCol w="2130990">
                  <a:extLst>
                    <a:ext uri="{9D8B030D-6E8A-4147-A177-3AD203B41FA5}">
                      <a16:colId xmlns:a16="http://schemas.microsoft.com/office/drawing/2014/main" val="1418451478"/>
                    </a:ext>
                  </a:extLst>
                </a:gridCol>
                <a:gridCol w="2130990">
                  <a:extLst>
                    <a:ext uri="{9D8B030D-6E8A-4147-A177-3AD203B41FA5}">
                      <a16:colId xmlns:a16="http://schemas.microsoft.com/office/drawing/2014/main" val="1416577402"/>
                    </a:ext>
                  </a:extLst>
                </a:gridCol>
              </a:tblGrid>
              <a:tr h="842213"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Thí</a:t>
                      </a:r>
                      <a:r>
                        <a:rPr lang="en-GB" sz="2200" baseline="0"/>
                        <a:t> nghiệm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Hiện</a:t>
                      </a:r>
                      <a:r>
                        <a:rPr lang="en-GB" sz="2200" baseline="0"/>
                        <a:t> tượng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Tính</a:t>
                      </a:r>
                      <a:r>
                        <a:rPr lang="en-GB" sz="2200" baseline="0"/>
                        <a:t> chất của nguyên liệu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Kết</a:t>
                      </a:r>
                      <a:r>
                        <a:rPr lang="en-GB" sz="2200" baseline="0"/>
                        <a:t> luận</a:t>
                      </a:r>
                      <a:endParaRPr 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623728"/>
                  </a:ext>
                </a:extLst>
              </a:tr>
              <a:tr h="1152745"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Nhỏ</a:t>
                      </a:r>
                      <a:r>
                        <a:rPr lang="en-GB" sz="2200" baseline="0"/>
                        <a:t> acid vào đá vôi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7397170"/>
                  </a:ext>
                </a:extLst>
              </a:tr>
              <a:tr h="1218651">
                <a:tc>
                  <a:txBody>
                    <a:bodyPr/>
                    <a:lstStyle/>
                    <a:p>
                      <a:pPr algn="ctr"/>
                      <a:r>
                        <a:rPr lang="en-GB" sz="2200"/>
                        <a:t>Vạch</a:t>
                      </a:r>
                      <a:r>
                        <a:rPr lang="en-GB" sz="2200" baseline="0"/>
                        <a:t> đinh sắt</a:t>
                      </a:r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2041558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660236" y="2197182"/>
            <a:ext cx="1877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Có nhiều bọt khí thoát ra</a:t>
            </a:r>
            <a:endParaRPr lang="en-US" sz="2200"/>
          </a:p>
        </p:txBody>
      </p:sp>
      <p:sp>
        <p:nvSpPr>
          <p:cNvPr id="15" name="Rectangle 14"/>
          <p:cNvSpPr/>
          <p:nvPr/>
        </p:nvSpPr>
        <p:spPr>
          <a:xfrm>
            <a:off x="4773438" y="2326834"/>
            <a:ext cx="18772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Tính ăn mòn</a:t>
            </a:r>
            <a:endParaRPr lang="en-US" sz="2200"/>
          </a:p>
        </p:txBody>
      </p:sp>
      <p:sp>
        <p:nvSpPr>
          <p:cNvPr id="16" name="Rectangle 15"/>
          <p:cNvSpPr/>
          <p:nvPr/>
        </p:nvSpPr>
        <p:spPr>
          <a:xfrm>
            <a:off x="6845198" y="2197181"/>
            <a:ext cx="1877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Bị sủi bọt khi nhỏ acid vào</a:t>
            </a:r>
            <a:endParaRPr lang="en-US" sz="2200"/>
          </a:p>
        </p:txBody>
      </p:sp>
      <p:sp>
        <p:nvSpPr>
          <p:cNvPr id="17" name="Rectangle 16"/>
          <p:cNvSpPr/>
          <p:nvPr/>
        </p:nvSpPr>
        <p:spPr>
          <a:xfrm>
            <a:off x="2660235" y="3435494"/>
            <a:ext cx="1877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Đá vôi bị trầy xước</a:t>
            </a:r>
            <a:endParaRPr lang="en-US" sz="2200"/>
          </a:p>
        </p:txBody>
      </p:sp>
      <p:sp>
        <p:nvSpPr>
          <p:cNvPr id="18" name="Rectangle 17"/>
          <p:cNvSpPr/>
          <p:nvPr/>
        </p:nvSpPr>
        <p:spPr>
          <a:xfrm>
            <a:off x="4654978" y="3502751"/>
            <a:ext cx="18772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Tính cứng</a:t>
            </a:r>
            <a:endParaRPr lang="en-US" sz="2200"/>
          </a:p>
        </p:txBody>
      </p:sp>
      <p:sp>
        <p:nvSpPr>
          <p:cNvPr id="19" name="Rectangle 18"/>
          <p:cNvSpPr/>
          <p:nvPr/>
        </p:nvSpPr>
        <p:spPr>
          <a:xfrm>
            <a:off x="6727681" y="3435493"/>
            <a:ext cx="21892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200"/>
              <a:t>Dễ để lại vết xước khi cọ sát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02002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78" y="649704"/>
            <a:ext cx="8088174" cy="75103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sz="2200">
                <a:latin typeface="+mn-lt"/>
              </a:rPr>
              <a:t>Hãy tìm hiểu và cho biết tác hại của việc khai thác đá vôi đối với môi trường.</a:t>
            </a:r>
            <a:endParaRPr lang="en-US" sz="22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9218" name="Picture 2" descr="Khai thác đá vôi, đôlômit để nung vôi xuất khẩu - Tạp chí điện tử Môi  trường và Cuộc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0381" y="2114229"/>
            <a:ext cx="3618293" cy="257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3980" y="1903351"/>
            <a:ext cx="4468885" cy="2917130"/>
            <a:chOff x="106808" y="2129586"/>
            <a:chExt cx="4468885" cy="2917130"/>
          </a:xfrm>
        </p:grpSpPr>
        <p:sp>
          <p:nvSpPr>
            <p:cNvPr id="9" name="Freeform 8"/>
            <p:cNvSpPr/>
            <p:nvPr/>
          </p:nvSpPr>
          <p:spPr>
            <a:xfrm>
              <a:off x="106808" y="2129586"/>
              <a:ext cx="4468885" cy="743481"/>
            </a:xfrm>
            <a:custGeom>
              <a:avLst/>
              <a:gdLst>
                <a:gd name="connsiteX0" fmla="*/ 0 w 4716379"/>
                <a:gd name="connsiteY0" fmla="*/ 202804 h 1216800"/>
                <a:gd name="connsiteX1" fmla="*/ 202804 w 4716379"/>
                <a:gd name="connsiteY1" fmla="*/ 0 h 1216800"/>
                <a:gd name="connsiteX2" fmla="*/ 4513575 w 4716379"/>
                <a:gd name="connsiteY2" fmla="*/ 0 h 1216800"/>
                <a:gd name="connsiteX3" fmla="*/ 4716379 w 4716379"/>
                <a:gd name="connsiteY3" fmla="*/ 202804 h 1216800"/>
                <a:gd name="connsiteX4" fmla="*/ 4716379 w 4716379"/>
                <a:gd name="connsiteY4" fmla="*/ 1013996 h 1216800"/>
                <a:gd name="connsiteX5" fmla="*/ 4513575 w 4716379"/>
                <a:gd name="connsiteY5" fmla="*/ 1216800 h 1216800"/>
                <a:gd name="connsiteX6" fmla="*/ 202804 w 4716379"/>
                <a:gd name="connsiteY6" fmla="*/ 1216800 h 1216800"/>
                <a:gd name="connsiteX7" fmla="*/ 0 w 4716379"/>
                <a:gd name="connsiteY7" fmla="*/ 1013996 h 1216800"/>
                <a:gd name="connsiteX8" fmla="*/ 0 w 4716379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379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4513575" y="0"/>
                  </a:lnTo>
                  <a:cubicBezTo>
                    <a:pt x="4625581" y="0"/>
                    <a:pt x="4716379" y="90798"/>
                    <a:pt x="4716379" y="202804"/>
                  </a:cubicBezTo>
                  <a:lnTo>
                    <a:pt x="4716379" y="1013996"/>
                  </a:lnTo>
                  <a:cubicBezTo>
                    <a:pt x="4716379" y="1126002"/>
                    <a:pt x="4625581" y="1216800"/>
                    <a:pt x="4513575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43219" tIns="143219" rIns="143219" bIns="143219" numCol="1" spcCol="1270" anchor="ctr" anchorCtr="0">
              <a:noAutofit/>
            </a:bodyPr>
            <a:lstStyle/>
            <a:p>
              <a:pPr lvl="0" algn="l" defTabSz="9779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GB" sz="2200" kern="1200"/>
                <a:t>Tác hại đối với môi trường</a:t>
              </a:r>
              <a:endParaRPr lang="en-US" sz="22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6808" y="2893916"/>
              <a:ext cx="4468885" cy="2152800"/>
            </a:xfrm>
            <a:custGeom>
              <a:avLst/>
              <a:gdLst>
                <a:gd name="connsiteX0" fmla="*/ 0 w 4716379"/>
                <a:gd name="connsiteY0" fmla="*/ 0 h 2152800"/>
                <a:gd name="connsiteX1" fmla="*/ 4716379 w 4716379"/>
                <a:gd name="connsiteY1" fmla="*/ 0 h 2152800"/>
                <a:gd name="connsiteX2" fmla="*/ 4716379 w 4716379"/>
                <a:gd name="connsiteY2" fmla="*/ 2152800 h 2152800"/>
                <a:gd name="connsiteX3" fmla="*/ 0 w 4716379"/>
                <a:gd name="connsiteY3" fmla="*/ 2152800 h 2152800"/>
                <a:gd name="connsiteX4" fmla="*/ 0 w 4716379"/>
                <a:gd name="connsiteY4" fmla="*/ 0 h 21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379" h="2152800">
                  <a:moveTo>
                    <a:pt x="0" y="0"/>
                  </a:moveTo>
                  <a:lnTo>
                    <a:pt x="4716379" y="0"/>
                  </a:lnTo>
                  <a:lnTo>
                    <a:pt x="4716379" y="2152800"/>
                  </a:lnTo>
                  <a:lnTo>
                    <a:pt x="0" y="2152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745" tIns="27940" rIns="156464" bIns="27940" numCol="1" spcCol="1270" anchor="t" anchorCtr="0">
              <a:noAutofit/>
            </a:bodyPr>
            <a:lstStyle/>
            <a:p>
              <a:pPr marL="228600" lvl="1" indent="-228600" algn="just" defTabSz="9779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latin typeface="+mn-lt"/>
                  <a:ea typeface="Calibri" panose="020F0502020204030204" pitchFamily="34" charset="0"/>
                </a:rPr>
                <a:t>Phá huỷ nhiều núi đá vôi.</a:t>
              </a:r>
              <a:endParaRPr lang="en-US" sz="2200" kern="1200"/>
            </a:p>
            <a:p>
              <a:pPr marL="228600" lvl="1" indent="-228600" algn="just" defTabSz="9779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latin typeface="+mn-lt"/>
                  <a:ea typeface="Calibri" panose="020F0502020204030204" pitchFamily="34" charset="0"/>
                </a:rPr>
                <a:t>Gây ảnh hưởng cảnh quan và gây sụt lún.</a:t>
              </a:r>
              <a:endParaRPr lang="en-US" sz="2200" kern="1200"/>
            </a:p>
            <a:p>
              <a:pPr marL="228600" lvl="1" indent="-228600" algn="just" defTabSz="9779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latin typeface="+mn-lt"/>
                  <a:ea typeface="Calibri" panose="020F0502020204030204" pitchFamily="34" charset="0"/>
                </a:rPr>
                <a:t>Việc nung vôi xả khí thải làm ô nhiễm không khí.</a:t>
              </a:r>
              <a:endParaRPr lang="en-US" sz="2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360284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grpSp>
        <p:nvGrpSpPr>
          <p:cNvPr id="209" name="Google Shape;209;p13"/>
          <p:cNvGrpSpPr/>
          <p:nvPr/>
        </p:nvGrpSpPr>
        <p:grpSpPr>
          <a:xfrm>
            <a:off x="108684" y="920279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" name="Google Shape;204;p13"/>
          <p:cNvSpPr txBox="1">
            <a:spLocks/>
          </p:cNvSpPr>
          <p:nvPr/>
        </p:nvSpPr>
        <p:spPr>
          <a:xfrm>
            <a:off x="739857" y="826528"/>
            <a:ext cx="2965870" cy="56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QUẶNG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6743E1-2DFC-4963-A6A7-EC3DF8425E5B}"/>
              </a:ext>
            </a:extLst>
          </p:cNvPr>
          <p:cNvSpPr txBox="1">
            <a:spLocks/>
          </p:cNvSpPr>
          <p:nvPr/>
        </p:nvSpPr>
        <p:spPr>
          <a:xfrm>
            <a:off x="4024916" y="1830172"/>
            <a:ext cx="4132495" cy="2680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191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6FA8DC"/>
              </a:buClr>
              <a:buSzPts val="3000"/>
              <a:buFont typeface="Roboto"/>
              <a:buChar char="▸"/>
              <a:defRPr sz="3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▹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2400"/>
              <a:buFont typeface="Roboto"/>
              <a:buChar char="■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A8DC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>
              <a:lnSpc>
                <a:spcPct val="135000"/>
              </a:lnSpc>
              <a:spcAft>
                <a:spcPts val="600"/>
              </a:spcAft>
              <a:buFont typeface="Roboto"/>
              <a:buNone/>
            </a:pPr>
            <a:r>
              <a:rPr lang="en-US" sz="22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 vụ: </a:t>
            </a:r>
          </a:p>
          <a:p>
            <a:pPr algn="just">
              <a:lnSpc>
                <a:spcPct val="135000"/>
              </a:lnSpc>
              <a:spcAft>
                <a:spcPts val="600"/>
              </a:spcAft>
            </a:pPr>
            <a:r>
              <a:rPr lang="en-GB" sz="2200">
                <a:latin typeface="Arial" panose="020B0604020202020204" pitchFamily="34" charset="0"/>
                <a:cs typeface="Arial" panose="020B0604020202020204" pitchFamily="34" charset="0"/>
              </a:rPr>
              <a:t>Nghiên cứu thông tin trong sách giáo khoa, hoàn thành bảng thành phần, ứng dụng của đá vôi và quặng sắt.</a:t>
            </a:r>
          </a:p>
        </p:txBody>
      </p:sp>
      <p:pic>
        <p:nvPicPr>
          <p:cNvPr id="12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039" y="4011668"/>
            <a:ext cx="1563470" cy="90369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83809" y="1530099"/>
            <a:ext cx="2877966" cy="2216176"/>
            <a:chOff x="783809" y="1530099"/>
            <a:chExt cx="2877966" cy="2216176"/>
          </a:xfrm>
        </p:grpSpPr>
        <p:sp>
          <p:nvSpPr>
            <p:cNvPr id="11" name="Rectangle 10"/>
            <p:cNvSpPr/>
            <p:nvPr/>
          </p:nvSpPr>
          <p:spPr>
            <a:xfrm>
              <a:off x="783809" y="1530099"/>
              <a:ext cx="287796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400" b="1">
                  <a:solidFill>
                    <a:schemeClr val="accent3">
                      <a:lumMod val="75000"/>
                    </a:schemeClr>
                  </a:solidFill>
                </a:rPr>
                <a:t>Thảo luận nhóm</a:t>
              </a:r>
              <a:endParaRPr lang="en-US" sz="24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250" y="2177363"/>
              <a:ext cx="2111049" cy="1568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261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0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485455"/>
              </p:ext>
            </p:extLst>
          </p:nvPr>
        </p:nvGraphicFramePr>
        <p:xfrm>
          <a:off x="240633" y="156408"/>
          <a:ext cx="8662737" cy="48479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382252">
                  <a:extLst>
                    <a:ext uri="{9D8B030D-6E8A-4147-A177-3AD203B41FA5}">
                      <a16:colId xmlns:a16="http://schemas.microsoft.com/office/drawing/2014/main" val="905005681"/>
                    </a:ext>
                  </a:extLst>
                </a:gridCol>
                <a:gridCol w="3320715">
                  <a:extLst>
                    <a:ext uri="{9D8B030D-6E8A-4147-A177-3AD203B41FA5}">
                      <a16:colId xmlns:a16="http://schemas.microsoft.com/office/drawing/2014/main" val="3343376568"/>
                    </a:ext>
                  </a:extLst>
                </a:gridCol>
                <a:gridCol w="2959770">
                  <a:extLst>
                    <a:ext uri="{9D8B030D-6E8A-4147-A177-3AD203B41FA5}">
                      <a16:colId xmlns:a16="http://schemas.microsoft.com/office/drawing/2014/main" val="2029439857"/>
                    </a:ext>
                  </a:extLst>
                </a:gridCol>
              </a:tblGrid>
              <a:tr h="614908"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Đá</a:t>
                      </a:r>
                      <a:r>
                        <a:rPr lang="en-GB" sz="2000" baseline="0"/>
                        <a:t> vôi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/>
                        <a:t>Quặng</a:t>
                      </a:r>
                      <a:r>
                        <a:rPr lang="en-GB" sz="2000" baseline="0"/>
                        <a:t> sắt</a:t>
                      </a:r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92644989"/>
                  </a:ext>
                </a:extLst>
              </a:tr>
              <a:tr h="816851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Thành</a:t>
                      </a:r>
                      <a:r>
                        <a:rPr lang="en-GB" sz="2000" baseline="0"/>
                        <a:t> phần chủ yếu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5498162"/>
                  </a:ext>
                </a:extLst>
              </a:tr>
              <a:tr h="1191126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Tập</a:t>
                      </a:r>
                      <a:r>
                        <a:rPr lang="en-GB" sz="2000" baseline="0"/>
                        <a:t> trung chủ yếu thuộc vùng nào của nước ta</a:t>
                      </a:r>
                      <a:endParaRPr lang="en-US" sz="24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39393648"/>
                  </a:ext>
                </a:extLst>
              </a:tr>
              <a:tr h="1087915">
                <a:tc>
                  <a:txBody>
                    <a:bodyPr/>
                    <a:lstStyle/>
                    <a:p>
                      <a:pPr algn="just"/>
                      <a:r>
                        <a:rPr lang="en-GB" sz="2000"/>
                        <a:t>Các</a:t>
                      </a:r>
                      <a:r>
                        <a:rPr lang="en-GB" sz="2000" baseline="0"/>
                        <a:t> ứng dụng chính</a:t>
                      </a:r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  <a:p>
                      <a:pPr algn="ctr"/>
                      <a:endParaRPr lang="en-GB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481955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95992" y="904250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Calcium cacbonate</a:t>
            </a:r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6653841" y="936240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Các oxit sắt</a:t>
            </a:r>
            <a:endParaRPr lang="en-US" sz="2000"/>
          </a:p>
        </p:txBody>
      </p:sp>
      <p:sp>
        <p:nvSpPr>
          <p:cNvPr id="13" name="Rectangle 12"/>
          <p:cNvSpPr/>
          <p:nvPr/>
        </p:nvSpPr>
        <p:spPr>
          <a:xfrm>
            <a:off x="6087979" y="1749373"/>
            <a:ext cx="2654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Thái Nguyên, Cao Bằng, Hà Tĩnh,….</a:t>
            </a:r>
            <a:endParaRPr lang="en-US" sz="2000"/>
          </a:p>
        </p:txBody>
      </p:sp>
      <p:sp>
        <p:nvSpPr>
          <p:cNvPr id="14" name="Rectangle 13"/>
          <p:cNvSpPr/>
          <p:nvPr/>
        </p:nvSpPr>
        <p:spPr>
          <a:xfrm>
            <a:off x="2795992" y="1609807"/>
            <a:ext cx="3039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Các tỉnh phía Bắc và Bắc Trung bộ (Ninh Bình, Thanh Hóa,…)</a:t>
            </a:r>
            <a:endParaRPr lang="en-US" sz="2000"/>
          </a:p>
        </p:txBody>
      </p:sp>
      <p:sp>
        <p:nvSpPr>
          <p:cNvPr id="15" name="Rectangle 14"/>
          <p:cNvSpPr/>
          <p:nvPr/>
        </p:nvSpPr>
        <p:spPr>
          <a:xfrm>
            <a:off x="2795992" y="2931534"/>
            <a:ext cx="30398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- Sản xuất vôi sống</a:t>
            </a:r>
          </a:p>
          <a:p>
            <a:pPr algn="just">
              <a:lnSpc>
                <a:spcPct val="120000"/>
              </a:lnSpc>
            </a:pPr>
            <a:r>
              <a:rPr lang="en-GB" sz="2000"/>
              <a:t>- Làm đường, làm bê tông</a:t>
            </a:r>
          </a:p>
          <a:p>
            <a:pPr algn="just">
              <a:lnSpc>
                <a:spcPct val="120000"/>
              </a:lnSpc>
            </a:pPr>
            <a:r>
              <a:rPr lang="en-GB" sz="2000"/>
              <a:t>- Dùng trong sản xuất cao su, xà phòng.</a:t>
            </a:r>
            <a:endParaRPr lang="en-US" sz="2000"/>
          </a:p>
        </p:txBody>
      </p:sp>
      <p:sp>
        <p:nvSpPr>
          <p:cNvPr id="16" name="Rectangle 15"/>
          <p:cNvSpPr/>
          <p:nvPr/>
        </p:nvSpPr>
        <p:spPr>
          <a:xfrm>
            <a:off x="6087979" y="3435913"/>
            <a:ext cx="26548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GB" sz="2000"/>
              <a:t>Dùng chế tạo gang và thép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" name="KNTT_KHTN6_CĐ3_Bài 13_Trò chơi (1)">
            <a:hlinkClick r:id="" action="ppaction://media"/>
            <a:extLst>
              <a:ext uri="{FF2B5EF4-FFF2-40B4-BE49-F238E27FC236}">
                <a16:creationId xmlns:a16="http://schemas.microsoft.com/office/drawing/2014/main" id="{80FF657A-4C86-F60D-0D2A-47F82FEC20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0519" y="304856"/>
            <a:ext cx="8060065" cy="4533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778" y="745052"/>
            <a:ext cx="8088174" cy="751037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GB" sz="2200">
                <a:latin typeface="+mn-lt"/>
              </a:rPr>
              <a:t>Hãy tìm hiểu và trao đổi với bạn bè về tác động môi trường trong các vùng có khai thác quặng mà em biết.</a:t>
            </a:r>
            <a:endParaRPr lang="en-US" sz="220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grpSp>
        <p:nvGrpSpPr>
          <p:cNvPr id="8" name="Group 7"/>
          <p:cNvGrpSpPr/>
          <p:nvPr/>
        </p:nvGrpSpPr>
        <p:grpSpPr>
          <a:xfrm>
            <a:off x="530706" y="1946960"/>
            <a:ext cx="4468885" cy="2917130"/>
            <a:chOff x="106808" y="2129586"/>
            <a:chExt cx="4468885" cy="2917130"/>
          </a:xfrm>
        </p:grpSpPr>
        <p:sp>
          <p:nvSpPr>
            <p:cNvPr id="9" name="Freeform 8"/>
            <p:cNvSpPr/>
            <p:nvPr/>
          </p:nvSpPr>
          <p:spPr>
            <a:xfrm>
              <a:off x="106808" y="2129586"/>
              <a:ext cx="4468885" cy="743481"/>
            </a:xfrm>
            <a:custGeom>
              <a:avLst/>
              <a:gdLst>
                <a:gd name="connsiteX0" fmla="*/ 0 w 4716379"/>
                <a:gd name="connsiteY0" fmla="*/ 202804 h 1216800"/>
                <a:gd name="connsiteX1" fmla="*/ 202804 w 4716379"/>
                <a:gd name="connsiteY1" fmla="*/ 0 h 1216800"/>
                <a:gd name="connsiteX2" fmla="*/ 4513575 w 4716379"/>
                <a:gd name="connsiteY2" fmla="*/ 0 h 1216800"/>
                <a:gd name="connsiteX3" fmla="*/ 4716379 w 4716379"/>
                <a:gd name="connsiteY3" fmla="*/ 202804 h 1216800"/>
                <a:gd name="connsiteX4" fmla="*/ 4716379 w 4716379"/>
                <a:gd name="connsiteY4" fmla="*/ 1013996 h 1216800"/>
                <a:gd name="connsiteX5" fmla="*/ 4513575 w 4716379"/>
                <a:gd name="connsiteY5" fmla="*/ 1216800 h 1216800"/>
                <a:gd name="connsiteX6" fmla="*/ 202804 w 4716379"/>
                <a:gd name="connsiteY6" fmla="*/ 1216800 h 1216800"/>
                <a:gd name="connsiteX7" fmla="*/ 0 w 4716379"/>
                <a:gd name="connsiteY7" fmla="*/ 1013996 h 1216800"/>
                <a:gd name="connsiteX8" fmla="*/ 0 w 4716379"/>
                <a:gd name="connsiteY8" fmla="*/ 202804 h 121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16379" h="1216800">
                  <a:moveTo>
                    <a:pt x="0" y="202804"/>
                  </a:moveTo>
                  <a:cubicBezTo>
                    <a:pt x="0" y="90798"/>
                    <a:pt x="90798" y="0"/>
                    <a:pt x="202804" y="0"/>
                  </a:cubicBezTo>
                  <a:lnTo>
                    <a:pt x="4513575" y="0"/>
                  </a:lnTo>
                  <a:cubicBezTo>
                    <a:pt x="4625581" y="0"/>
                    <a:pt x="4716379" y="90798"/>
                    <a:pt x="4716379" y="202804"/>
                  </a:cubicBezTo>
                  <a:lnTo>
                    <a:pt x="4716379" y="1013996"/>
                  </a:lnTo>
                  <a:cubicBezTo>
                    <a:pt x="4716379" y="1126002"/>
                    <a:pt x="4625581" y="1216800"/>
                    <a:pt x="4513575" y="1216800"/>
                  </a:cubicBezTo>
                  <a:lnTo>
                    <a:pt x="202804" y="1216800"/>
                  </a:lnTo>
                  <a:cubicBezTo>
                    <a:pt x="90798" y="1216800"/>
                    <a:pt x="0" y="1126002"/>
                    <a:pt x="0" y="1013996"/>
                  </a:cubicBezTo>
                  <a:lnTo>
                    <a:pt x="0" y="202804"/>
                  </a:ln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spcFirstLastPara="0" vert="horz" wrap="square" lIns="143219" tIns="143219" rIns="143219" bIns="143219" numCol="1" spcCol="1270" anchor="ctr" anchorCtr="0">
              <a:noAutofit/>
            </a:bodyPr>
            <a:lstStyle/>
            <a:p>
              <a:pPr lvl="0" algn="l" defTabSz="977900">
                <a:lnSpc>
                  <a:spcPct val="12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en-GB" sz="2200" kern="1200"/>
                <a:t>Tác hại đối với môi trường</a:t>
              </a:r>
              <a:endParaRPr lang="en-US" sz="2200" kern="120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06808" y="2893916"/>
              <a:ext cx="4468885" cy="2152800"/>
            </a:xfrm>
            <a:custGeom>
              <a:avLst/>
              <a:gdLst>
                <a:gd name="connsiteX0" fmla="*/ 0 w 4716379"/>
                <a:gd name="connsiteY0" fmla="*/ 0 h 2152800"/>
                <a:gd name="connsiteX1" fmla="*/ 4716379 w 4716379"/>
                <a:gd name="connsiteY1" fmla="*/ 0 h 2152800"/>
                <a:gd name="connsiteX2" fmla="*/ 4716379 w 4716379"/>
                <a:gd name="connsiteY2" fmla="*/ 2152800 h 2152800"/>
                <a:gd name="connsiteX3" fmla="*/ 0 w 4716379"/>
                <a:gd name="connsiteY3" fmla="*/ 2152800 h 2152800"/>
                <a:gd name="connsiteX4" fmla="*/ 0 w 4716379"/>
                <a:gd name="connsiteY4" fmla="*/ 0 h 215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16379" h="2152800">
                  <a:moveTo>
                    <a:pt x="0" y="0"/>
                  </a:moveTo>
                  <a:lnTo>
                    <a:pt x="4716379" y="0"/>
                  </a:lnTo>
                  <a:lnTo>
                    <a:pt x="4716379" y="2152800"/>
                  </a:lnTo>
                  <a:lnTo>
                    <a:pt x="0" y="21528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9745" tIns="27940" rIns="156464" bIns="27940" numCol="1" spcCol="1270" anchor="t" anchorCtr="0">
              <a:noAutofit/>
            </a:bodyPr>
            <a:lstStyle/>
            <a:p>
              <a:pPr marL="228600" lvl="1" indent="-228600" algn="just" defTabSz="9779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solidFill>
                    <a:schemeClr val="accent6">
                      <a:lumMod val="50000"/>
                    </a:schemeClr>
                  </a:solidFill>
                  <a:ea typeface="Calibri" panose="020F0502020204030204" pitchFamily="34" charset="0"/>
                </a:rPr>
                <a:t>Gây ảnh hưởng cảnh quan và gây sụt lún.</a:t>
              </a:r>
              <a:endParaRPr lang="en-US" sz="2200" kern="1200">
                <a:solidFill>
                  <a:schemeClr val="accent6">
                    <a:lumMod val="50000"/>
                  </a:schemeClr>
                </a:solidFill>
              </a:endParaRPr>
            </a:p>
            <a:p>
              <a:pPr marL="228600" lvl="1" indent="-228600" algn="just" defTabSz="9779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solidFill>
                    <a:schemeClr val="accent6">
                      <a:lumMod val="50000"/>
                    </a:schemeClr>
                  </a:solidFill>
                  <a:latin typeface="+mn-lt"/>
                  <a:ea typeface="Calibri" panose="020F0502020204030204" pitchFamily="34" charset="0"/>
                </a:rPr>
                <a:t>Gây ô nhiễm môi trường,</a:t>
              </a:r>
            </a:p>
            <a:p>
              <a:pPr marL="228600" lvl="1" indent="-228600" algn="just" defTabSz="977900">
                <a:lnSpc>
                  <a:spcPct val="135000"/>
                </a:lnSpc>
                <a:spcBef>
                  <a:spcPts val="600"/>
                </a:spcBef>
                <a:spcAft>
                  <a:spcPts val="600"/>
                </a:spcAft>
                <a:buChar char="••"/>
              </a:pPr>
              <a:r>
                <a:rPr lang="nl-NL" sz="2200" kern="1200">
                  <a:solidFill>
                    <a:schemeClr val="accent6">
                      <a:lumMod val="50000"/>
                    </a:schemeClr>
                  </a:solidFill>
                </a:rPr>
                <a:t>........</a:t>
              </a:r>
              <a:endParaRPr lang="en-US" sz="2200" kern="120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630" y="2318700"/>
            <a:ext cx="2887932" cy="21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01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GHI NHỚ, TỔNG KẾT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13347" y="1577394"/>
            <a:ext cx="8515937" cy="1255714"/>
            <a:chOff x="513347" y="1577394"/>
            <a:chExt cx="8515937" cy="1255714"/>
          </a:xfrm>
        </p:grpSpPr>
        <p:sp>
          <p:nvSpPr>
            <p:cNvPr id="10" name="Freeform 9"/>
            <p:cNvSpPr/>
            <p:nvPr/>
          </p:nvSpPr>
          <p:spPr>
            <a:xfrm>
              <a:off x="513347" y="1577394"/>
              <a:ext cx="878999" cy="1255714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1" rIns="13969" bIns="45346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/>
                <a:t>1</a:t>
              </a:r>
              <a:endParaRPr lang="en-US" sz="2200" b="1" kern="120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392346" y="1577395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lvl="1" indent="-22860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200" kern="1200"/>
                <a:t>Nhận biết được các nguyên liệu tự nhiên và nhân tạo.</a:t>
              </a:r>
              <a:endParaRPr lang="en-US" sz="2200" kern="1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13347" y="2633537"/>
            <a:ext cx="8515937" cy="1255713"/>
            <a:chOff x="513347" y="2633537"/>
            <a:chExt cx="8515937" cy="1255713"/>
          </a:xfrm>
        </p:grpSpPr>
        <p:sp>
          <p:nvSpPr>
            <p:cNvPr id="15" name="Freeform 14"/>
            <p:cNvSpPr/>
            <p:nvPr/>
          </p:nvSpPr>
          <p:spPr>
            <a:xfrm>
              <a:off x="513347" y="2633537"/>
              <a:ext cx="878999" cy="1255713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6175770"/>
                <a:satOff val="-13386"/>
                <a:lumOff val="12549"/>
                <a:alphaOff val="0"/>
              </a:schemeClr>
            </a:lnRef>
            <a:fillRef idx="1">
              <a:schemeClr val="accent4">
                <a:hueOff val="6175770"/>
                <a:satOff val="-13386"/>
                <a:lumOff val="12549"/>
                <a:alphaOff val="0"/>
              </a:schemeClr>
            </a:fillRef>
            <a:effectRef idx="0">
              <a:schemeClr val="accent4">
                <a:hueOff val="6175770"/>
                <a:satOff val="-13386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0" rIns="13969" bIns="45346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/>
                <a:t>2</a:t>
              </a:r>
              <a:endParaRPr lang="en-US" sz="2200" b="1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392346" y="2633537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6175770"/>
                <a:satOff val="-13386"/>
                <a:lumOff val="12549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lvl="1" indent="-22860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200" kern="1200"/>
                <a:t>Dựa vào thành phần, tính chất của các chất chính có trong nguyên liệu để sản xuất ra các sản phẩm cần thiết.</a:t>
              </a:r>
              <a:endParaRPr lang="en-US" sz="2200" kern="120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13347" y="3689678"/>
            <a:ext cx="8515937" cy="1255713"/>
            <a:chOff x="513347" y="3689678"/>
            <a:chExt cx="8515937" cy="1255713"/>
          </a:xfrm>
        </p:grpSpPr>
        <p:sp>
          <p:nvSpPr>
            <p:cNvPr id="17" name="Freeform 16"/>
            <p:cNvSpPr/>
            <p:nvPr/>
          </p:nvSpPr>
          <p:spPr>
            <a:xfrm>
              <a:off x="513347" y="3689678"/>
              <a:ext cx="878999" cy="1255713"/>
            </a:xfrm>
            <a:custGeom>
              <a:avLst/>
              <a:gdLst>
                <a:gd name="connsiteX0" fmla="*/ 0 w 1255713"/>
                <a:gd name="connsiteY0" fmla="*/ 0 h 878999"/>
                <a:gd name="connsiteX1" fmla="*/ 816214 w 1255713"/>
                <a:gd name="connsiteY1" fmla="*/ 0 h 878999"/>
                <a:gd name="connsiteX2" fmla="*/ 1255713 w 1255713"/>
                <a:gd name="connsiteY2" fmla="*/ 439500 h 878999"/>
                <a:gd name="connsiteX3" fmla="*/ 816214 w 1255713"/>
                <a:gd name="connsiteY3" fmla="*/ 878999 h 878999"/>
                <a:gd name="connsiteX4" fmla="*/ 0 w 1255713"/>
                <a:gd name="connsiteY4" fmla="*/ 878999 h 878999"/>
                <a:gd name="connsiteX5" fmla="*/ 439500 w 1255713"/>
                <a:gd name="connsiteY5" fmla="*/ 439500 h 878999"/>
                <a:gd name="connsiteX6" fmla="*/ 0 w 1255713"/>
                <a:gd name="connsiteY6" fmla="*/ 0 h 878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713" h="878999">
                  <a:moveTo>
                    <a:pt x="1255713" y="0"/>
                  </a:moveTo>
                  <a:lnTo>
                    <a:pt x="1255713" y="571350"/>
                  </a:lnTo>
                  <a:lnTo>
                    <a:pt x="627856" y="878999"/>
                  </a:lnTo>
                  <a:lnTo>
                    <a:pt x="0" y="571350"/>
                  </a:lnTo>
                  <a:lnTo>
                    <a:pt x="0" y="0"/>
                  </a:lnTo>
                  <a:lnTo>
                    <a:pt x="627856" y="307650"/>
                  </a:lnTo>
                  <a:lnTo>
                    <a:pt x="1255713" y="0"/>
                  </a:lnTo>
                  <a:close/>
                </a:path>
              </a:pathLst>
            </a:custGeom>
          </p:spPr>
          <p:style>
            <a:lnRef idx="2">
              <a:schemeClr val="accent4">
                <a:hueOff val="12351541"/>
                <a:satOff val="-26772"/>
                <a:lumOff val="25098"/>
                <a:alphaOff val="0"/>
              </a:schemeClr>
            </a:lnRef>
            <a:fillRef idx="1">
              <a:schemeClr val="accent4">
                <a:hueOff val="12351541"/>
                <a:satOff val="-26772"/>
                <a:lumOff val="25098"/>
                <a:alphaOff val="0"/>
              </a:schemeClr>
            </a:fillRef>
            <a:effectRef idx="0">
              <a:schemeClr val="accent4">
                <a:hueOff val="12351541"/>
                <a:satOff val="-26772"/>
                <a:lumOff val="2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971" tIns="453470" rIns="13969" bIns="453469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200" b="1" kern="1200"/>
                <a:t>3</a:t>
              </a:r>
              <a:endParaRPr lang="en-US" sz="2200" b="1" kern="12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1392346" y="3689679"/>
              <a:ext cx="7636938" cy="816215"/>
            </a:xfrm>
            <a:custGeom>
              <a:avLst/>
              <a:gdLst>
                <a:gd name="connsiteX0" fmla="*/ 136038 w 816214"/>
                <a:gd name="connsiteY0" fmla="*/ 0 h 7636937"/>
                <a:gd name="connsiteX1" fmla="*/ 680176 w 816214"/>
                <a:gd name="connsiteY1" fmla="*/ 0 h 7636937"/>
                <a:gd name="connsiteX2" fmla="*/ 816214 w 816214"/>
                <a:gd name="connsiteY2" fmla="*/ 136038 h 7636937"/>
                <a:gd name="connsiteX3" fmla="*/ 816214 w 816214"/>
                <a:gd name="connsiteY3" fmla="*/ 7636937 h 7636937"/>
                <a:gd name="connsiteX4" fmla="*/ 816214 w 816214"/>
                <a:gd name="connsiteY4" fmla="*/ 7636937 h 7636937"/>
                <a:gd name="connsiteX5" fmla="*/ 0 w 816214"/>
                <a:gd name="connsiteY5" fmla="*/ 7636937 h 7636937"/>
                <a:gd name="connsiteX6" fmla="*/ 0 w 816214"/>
                <a:gd name="connsiteY6" fmla="*/ 7636937 h 7636937"/>
                <a:gd name="connsiteX7" fmla="*/ 0 w 816214"/>
                <a:gd name="connsiteY7" fmla="*/ 136038 h 7636937"/>
                <a:gd name="connsiteX8" fmla="*/ 136038 w 816214"/>
                <a:gd name="connsiteY8" fmla="*/ 0 h 763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6214" h="7636937">
                  <a:moveTo>
                    <a:pt x="816214" y="1272848"/>
                  </a:moveTo>
                  <a:lnTo>
                    <a:pt x="816214" y="6364089"/>
                  </a:lnTo>
                  <a:cubicBezTo>
                    <a:pt x="816214" y="7067064"/>
                    <a:pt x="809704" y="7636932"/>
                    <a:pt x="801675" y="7636932"/>
                  </a:cubicBezTo>
                  <a:lnTo>
                    <a:pt x="0" y="7636932"/>
                  </a:lnTo>
                  <a:lnTo>
                    <a:pt x="0" y="7636932"/>
                  </a:lnTo>
                  <a:lnTo>
                    <a:pt x="0" y="5"/>
                  </a:lnTo>
                  <a:lnTo>
                    <a:pt x="0" y="5"/>
                  </a:lnTo>
                  <a:lnTo>
                    <a:pt x="801675" y="5"/>
                  </a:lnTo>
                  <a:cubicBezTo>
                    <a:pt x="809704" y="5"/>
                    <a:pt x="816214" y="569873"/>
                    <a:pt x="816214" y="1272848"/>
                  </a:cubicBezTo>
                  <a:close/>
                </a:path>
              </a:pathLst>
            </a:custGeom>
          </p:spPr>
          <p:style>
            <a:lnRef idx="2">
              <a:schemeClr val="accent4">
                <a:hueOff val="12351541"/>
                <a:satOff val="-26772"/>
                <a:lumOff val="25098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56465" tIns="53814" rIns="53814" bIns="53815" numCol="1" spcCol="1270" anchor="ctr" anchorCtr="0">
              <a:noAutofit/>
            </a:bodyPr>
            <a:lstStyle/>
            <a:p>
              <a:pPr marL="228600" lvl="1" indent="-228600" algn="just" defTabSz="9779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GB" sz="2200" kern="1200"/>
                <a:t>Nguyên liệu tự nhiên là nguồn nguyên liệu hữu hạn nên cần khai thác và sử dụng hợp lí</a:t>
              </a:r>
              <a:endParaRPr lang="en-US" sz="2200" kern="1200"/>
            </a:p>
          </p:txBody>
        </p:sp>
      </p:grpSp>
    </p:spTree>
    <p:extLst>
      <p:ext uri="{BB962C8B-B14F-4D97-AF65-F5344CB8AC3E}">
        <p14:creationId xmlns:p14="http://schemas.microsoft.com/office/powerpoint/2010/main" val="182320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"/>
          <p:cNvSpPr txBox="1">
            <a:spLocks noGrp="1"/>
          </p:cNvSpPr>
          <p:nvPr>
            <p:ph type="title"/>
          </p:nvPr>
        </p:nvSpPr>
        <p:spPr>
          <a:xfrm>
            <a:off x="642385" y="835319"/>
            <a:ext cx="6932924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Arial" panose="020B0604020202020204" pitchFamily="34" charset="0"/>
                <a:cs typeface="Arial" panose="020B0604020202020204" pitchFamily="34" charset="0"/>
              </a:rPr>
              <a:t>LUYỆN TẬP – VẬN DỤNG</a:t>
            </a:r>
            <a:endParaRPr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Google Shape;289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91" name="Google Shape;291;p20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74824" y="1433041"/>
            <a:ext cx="808638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Nguyên liệu nào sau đây được sử dụng trong lò nung vôi?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19200" y="2590999"/>
            <a:ext cx="2779294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Đá vôi.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Cát.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Gạch.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Đất sét.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91" name="Google Shape;291;p20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68552" y="606152"/>
            <a:ext cx="8086382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2: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Khi khai thác quặng sắt, ý nào sau đây là không đúng?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0157" y="2176662"/>
            <a:ext cx="790317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Khai thác tiết kiệm vì nguồn quặng có hạn.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Tránh làm ô nhiễm môi trường.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Nên sử dụng các phương pháp khai thác thủ công.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Chế biến qu</a:t>
            </a:r>
            <a:r>
              <a:rPr lang="en-GB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ặ</a:t>
            </a:r>
            <a:r>
              <a:rPr lang="vi-VN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thành sản phẩm có giá trị để nâng cao hiệu quả kinh tế.</a:t>
            </a:r>
          </a:p>
        </p:txBody>
      </p:sp>
    </p:spTree>
    <p:extLst>
      <p:ext uri="{BB962C8B-B14F-4D97-AF65-F5344CB8AC3E}">
        <p14:creationId xmlns:p14="http://schemas.microsoft.com/office/powerpoint/2010/main" val="93480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91" name="Google Shape;291;p20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68552" y="606152"/>
            <a:ext cx="8086382" cy="10348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2400"/>
              <a:t>Sau khi lấy quặng ra kh</a:t>
            </a:r>
            <a:r>
              <a:rPr lang="en-GB" sz="2400"/>
              <a:t>ỏ</a:t>
            </a:r>
            <a:r>
              <a:rPr lang="vi-VN" sz="2400"/>
              <a:t>i mỏ cần thực hiện quá trình nào để thu được </a:t>
            </a:r>
            <a:r>
              <a:rPr lang="en-GB" sz="2400"/>
              <a:t>k</a:t>
            </a:r>
            <a:r>
              <a:rPr lang="vi-VN" sz="2400"/>
              <a:t>im loại từ quặng?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01836" y="2256091"/>
            <a:ext cx="2717139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</a:rPr>
              <a:t>A</a:t>
            </a:r>
            <a:r>
              <a:rPr lang="en-GB" sz="240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vi-VN" sz="2400">
                <a:solidFill>
                  <a:schemeClr val="accent6">
                    <a:lumMod val="50000"/>
                  </a:schemeClr>
                </a:solidFill>
              </a:rPr>
              <a:t> Bay hơi.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</a:rPr>
              <a:t>B. Lắng gạn.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</a:rPr>
              <a:t>C. Nấu chảy.</a:t>
            </a:r>
          </a:p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400">
                <a:solidFill>
                  <a:schemeClr val="accent6">
                    <a:lumMod val="50000"/>
                  </a:schemeClr>
                </a:solidFill>
              </a:rPr>
              <a:t>D. Chế biến.</a:t>
            </a:r>
          </a:p>
        </p:txBody>
      </p:sp>
    </p:spTree>
    <p:extLst>
      <p:ext uri="{BB962C8B-B14F-4D97-AF65-F5344CB8AC3E}">
        <p14:creationId xmlns:p14="http://schemas.microsoft.com/office/powerpoint/2010/main" val="355083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grpSp>
        <p:nvGrpSpPr>
          <p:cNvPr id="290" name="Google Shape;290;p20"/>
          <p:cNvGrpSpPr/>
          <p:nvPr/>
        </p:nvGrpSpPr>
        <p:grpSpPr>
          <a:xfrm>
            <a:off x="135880" y="874786"/>
            <a:ext cx="257118" cy="276131"/>
            <a:chOff x="611175" y="2326900"/>
            <a:chExt cx="362700" cy="389575"/>
          </a:xfrm>
        </p:grpSpPr>
        <p:sp>
          <p:nvSpPr>
            <p:cNvPr id="291" name="Google Shape;291;p20"/>
            <p:cNvSpPr/>
            <p:nvPr/>
          </p:nvSpPr>
          <p:spPr>
            <a:xfrm>
              <a:off x="611175" y="2326900"/>
              <a:ext cx="362700" cy="389575"/>
            </a:xfrm>
            <a:custGeom>
              <a:avLst/>
              <a:gdLst/>
              <a:ahLst/>
              <a:cxnLst/>
              <a:rect l="l" t="t" r="r" b="b"/>
              <a:pathLst>
                <a:path w="14508" h="15583" extrusionOk="0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4950" y="2500900"/>
              <a:ext cx="24450" cy="23850"/>
            </a:xfrm>
            <a:custGeom>
              <a:avLst/>
              <a:gdLst/>
              <a:ahLst/>
              <a:cxnLst/>
              <a:rect l="l" t="t" r="r" b="b"/>
              <a:pathLst>
                <a:path w="978" h="954" extrusionOk="0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3" name="Google Shape;293;p20"/>
            <p:cNvSpPr/>
            <p:nvPr/>
          </p:nvSpPr>
          <p:spPr>
            <a:xfrm>
              <a:off x="754650" y="2381250"/>
              <a:ext cx="75750" cy="14050"/>
            </a:xfrm>
            <a:custGeom>
              <a:avLst/>
              <a:gdLst/>
              <a:ahLst/>
              <a:cxnLst/>
              <a:rect l="l" t="t" r="r" b="b"/>
              <a:pathLst>
                <a:path w="3030" h="562" extrusionOk="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94" name="Google Shape;294;p20"/>
            <p:cNvSpPr/>
            <p:nvPr/>
          </p:nvSpPr>
          <p:spPr>
            <a:xfrm>
              <a:off x="765025" y="2453900"/>
              <a:ext cx="31175" cy="31150"/>
            </a:xfrm>
            <a:custGeom>
              <a:avLst/>
              <a:gdLst/>
              <a:ahLst/>
              <a:cxnLst/>
              <a:rect l="l" t="t" r="r" b="b"/>
              <a:pathLst>
                <a:path w="1247" h="1246" extrusionOk="0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668552" y="606152"/>
            <a:ext cx="744513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b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4: </a:t>
            </a:r>
            <a:r>
              <a:rPr lang="vi-VN" sz="2400">
                <a:latin typeface="Arial" panose="020B0604020202020204" pitchFamily="34" charset="0"/>
                <a:cs typeface="Arial" panose="020B0604020202020204" pitchFamily="34" charset="0"/>
              </a:rPr>
              <a:t>Khi dùng gỗ  để sản xuất giấy thì người ta sẽ gọi gỗ là</a:t>
            </a:r>
            <a:endParaRPr lang="en-US" sz="24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9567" y="2201461"/>
            <a:ext cx="2501672" cy="2548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vật liệu.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nguyên liệu.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nhiên liệu.</a:t>
            </a:r>
          </a:p>
          <a:p>
            <a:pPr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phế liệu.</a:t>
            </a:r>
          </a:p>
        </p:txBody>
      </p:sp>
    </p:spTree>
    <p:extLst>
      <p:ext uri="{BB962C8B-B14F-4D97-AF65-F5344CB8AC3E}">
        <p14:creationId xmlns:p14="http://schemas.microsoft.com/office/powerpoint/2010/main" val="170357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8" name="Rectangle 7"/>
          <p:cNvSpPr/>
          <p:nvPr/>
        </p:nvSpPr>
        <p:spPr>
          <a:xfrm>
            <a:off x="634805" y="465247"/>
            <a:ext cx="8509195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 b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Câu 5: </a:t>
            </a: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Hãy cho biết đâu là nguyên liệu tự nhiên, đâu là nguyên liệu nhân tạo trong các quá trình sau: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1. Nước biển được dùng để sản xuất muối ăn.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2. Đá vôi được dùng để sản xuất xi măng.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3. Đường ăn được sử dụng để sản xuất bánh, kẹo.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4. Đất sét được sử dụng để sản xuất gạch, ngói.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5. Quặng bôxit được dùng để sản xuất nhôm.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6. Thân cây gỗ được dùng để sản xuất giấy.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7. Dầu oliu được dùng để sản xuất mĩ phẩm.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8. Muối Kali nitrat được dùng để sản xuất phân bón hóa học.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98463" indent="65088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tabLst>
                <a:tab pos="540385" algn="l"/>
              </a:tabLst>
            </a:pPr>
            <a:r>
              <a:rPr lang="en-US" sz="20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9. Cát được dùng để sản xuất thủy tinh.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1238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27</a:t>
            </a:fld>
            <a:endParaRPr>
              <a:solidFill>
                <a:schemeClr val="lt1"/>
              </a:solidFill>
            </a:endParaRPr>
          </a:p>
        </p:txBody>
      </p:sp>
      <p:grpSp>
        <p:nvGrpSpPr>
          <p:cNvPr id="493" name="Google Shape;493;p33"/>
          <p:cNvGrpSpPr/>
          <p:nvPr/>
        </p:nvGrpSpPr>
        <p:grpSpPr>
          <a:xfrm>
            <a:off x="3296992" y="772342"/>
            <a:ext cx="5385063" cy="3977509"/>
            <a:chOff x="1177450" y="241631"/>
            <a:chExt cx="6173152" cy="3616776"/>
          </a:xfrm>
        </p:grpSpPr>
        <p:sp>
          <p:nvSpPr>
            <p:cNvPr id="494" name="Google Shape;494;p33"/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3"/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3"/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9" name="Google Shape;499;p33"/>
          <p:cNvSpPr txBox="1">
            <a:spLocks noGrp="1"/>
          </p:cNvSpPr>
          <p:nvPr>
            <p:ph type="body" idx="4294967295"/>
          </p:nvPr>
        </p:nvSpPr>
        <p:spPr>
          <a:xfrm>
            <a:off x="266082" y="1239693"/>
            <a:ext cx="3858017" cy="22896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b="1">
                <a:solidFill>
                  <a:srgbClr val="FF0000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HƯỚNG DẪN VỀ NHÀ</a:t>
            </a:r>
            <a:endParaRPr lang="vi-V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499;p33"/>
          <p:cNvSpPr txBox="1">
            <a:spLocks/>
          </p:cNvSpPr>
          <p:nvPr/>
        </p:nvSpPr>
        <p:spPr>
          <a:xfrm>
            <a:off x="4407175" y="1239693"/>
            <a:ext cx="3858017" cy="2854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⬢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Catamaran Thin"/>
              <a:buChar char="⬡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302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Catamaran Thin"/>
              <a:buChar char="⬡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buFont typeface="Catamaran Thin"/>
              <a:buNone/>
            </a:pPr>
            <a:endParaRPr lang="vi-VN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gray">
          <a:xfrm>
            <a:off x="3912334" y="1138420"/>
            <a:ext cx="4144407" cy="311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 algn="just" defTabSz="685800" fontAlgn="base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v"/>
            </a:pPr>
            <a:r>
              <a:rPr lang="en-GB" altLang="en-US" sz="2200" kern="120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Đề xuất các hành động để bảo vệ tài nguyên rừng và biển của Việt Nam.</a:t>
            </a:r>
          </a:p>
          <a:p>
            <a:pPr marL="342900" indent="-342900" algn="just" defTabSz="685800" fontAlgn="base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ClrTx/>
              <a:buFont typeface="Wingdings" panose="05000000000000000000" pitchFamily="2" charset="2"/>
              <a:buChar char="v"/>
            </a:pPr>
            <a:r>
              <a:rPr lang="en-US" sz="240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Sử dụng các chất thải sinh hoạt làm nguyên liệu để sản xuất ra một sản phẩm.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28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536812"/>
            <a:ext cx="931126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GB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 ƠN CÁC EM ĐÃ LẮNG NGHE!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3137" y="2847387"/>
            <a:ext cx="818499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threePt" dir="t"/>
            </a:scene3d>
          </a:bodyPr>
          <a:lstStyle/>
          <a:p>
            <a:pPr algn="ctr"/>
            <a:r>
              <a:rPr lang="en-GB" sz="40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HẸN GẶP LẠI VÀO TIẾT 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19" name="Group 4">
            <a:extLst>
              <a:ext uri="{FF2B5EF4-FFF2-40B4-BE49-F238E27FC236}">
                <a16:creationId xmlns:a16="http://schemas.microsoft.com/office/drawing/2014/main" id="{703A8B4D-9866-33C9-5464-7A2280499BEB}"/>
              </a:ext>
            </a:extLst>
          </p:cNvPr>
          <p:cNvGrpSpPr/>
          <p:nvPr/>
        </p:nvGrpSpPr>
        <p:grpSpPr>
          <a:xfrm>
            <a:off x="251980" y="414364"/>
            <a:ext cx="4320020" cy="4314771"/>
            <a:chOff x="0" y="0"/>
            <a:chExt cx="16770037" cy="12697795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29151E65-ADBE-D0DE-6D56-ED2DEB15A808}"/>
                </a:ext>
              </a:extLst>
            </p:cNvPr>
            <p:cNvSpPr/>
            <p:nvPr/>
          </p:nvSpPr>
          <p:spPr>
            <a:xfrm>
              <a:off x="304800" y="30480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16465237" y="0"/>
                  </a:moveTo>
                  <a:lnTo>
                    <a:pt x="16465237" y="12392995"/>
                  </a:lnTo>
                  <a:lnTo>
                    <a:pt x="0" y="12392995"/>
                  </a:lnTo>
                  <a:lnTo>
                    <a:pt x="0" y="12088195"/>
                  </a:lnTo>
                  <a:lnTo>
                    <a:pt x="16160437" y="12088195"/>
                  </a:lnTo>
                  <a:lnTo>
                    <a:pt x="16160437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CC362FE7-BC56-B489-09E4-A0DB1207C20C}"/>
                </a:ext>
              </a:extLst>
            </p:cNvPr>
            <p:cNvSpPr/>
            <p:nvPr/>
          </p:nvSpPr>
          <p:spPr>
            <a:xfrm>
              <a:off x="0" y="0"/>
              <a:ext cx="16465237" cy="12392995"/>
            </a:xfrm>
            <a:custGeom>
              <a:avLst/>
              <a:gdLst/>
              <a:ahLst/>
              <a:cxnLst/>
              <a:rect l="l" t="t" r="r" b="b"/>
              <a:pathLst>
                <a:path w="16465237" h="12392995">
                  <a:moveTo>
                    <a:pt x="0" y="0"/>
                  </a:moveTo>
                  <a:lnTo>
                    <a:pt x="16465237" y="0"/>
                  </a:lnTo>
                  <a:lnTo>
                    <a:pt x="16465237" y="12392995"/>
                  </a:lnTo>
                  <a:lnTo>
                    <a:pt x="0" y="12392995"/>
                  </a:lnTo>
                  <a:close/>
                </a:path>
              </a:pathLst>
            </a:custGeom>
            <a:solidFill>
              <a:srgbClr val="8F8CC1"/>
            </a:solidFill>
          </p:spPr>
        </p:sp>
      </p:grpSp>
      <p:grpSp>
        <p:nvGrpSpPr>
          <p:cNvPr id="22" name="Group 7">
            <a:extLst>
              <a:ext uri="{FF2B5EF4-FFF2-40B4-BE49-F238E27FC236}">
                <a16:creationId xmlns:a16="http://schemas.microsoft.com/office/drawing/2014/main" id="{DFC88811-E543-58FD-1662-7F496F1A8C86}"/>
              </a:ext>
            </a:extLst>
          </p:cNvPr>
          <p:cNvGrpSpPr/>
          <p:nvPr/>
        </p:nvGrpSpPr>
        <p:grpSpPr>
          <a:xfrm>
            <a:off x="4785401" y="466150"/>
            <a:ext cx="4241502" cy="4211199"/>
            <a:chOff x="0" y="0"/>
            <a:chExt cx="16023552" cy="12480977"/>
          </a:xfrm>
        </p:grpSpPr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666C8D32-8761-D94B-2770-9010E7C6971D}"/>
                </a:ext>
              </a:extLst>
            </p:cNvPr>
            <p:cNvSpPr/>
            <p:nvPr/>
          </p:nvSpPr>
          <p:spPr>
            <a:xfrm>
              <a:off x="304800" y="30480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15718752" y="0"/>
                  </a:moveTo>
                  <a:lnTo>
                    <a:pt x="15718752" y="12176177"/>
                  </a:lnTo>
                  <a:lnTo>
                    <a:pt x="0" y="12176177"/>
                  </a:lnTo>
                  <a:lnTo>
                    <a:pt x="0" y="11871377"/>
                  </a:lnTo>
                  <a:lnTo>
                    <a:pt x="15413952" y="11871377"/>
                  </a:lnTo>
                  <a:lnTo>
                    <a:pt x="15413952" y="0"/>
                  </a:lnTo>
                  <a:close/>
                </a:path>
              </a:pathLst>
            </a:custGeom>
            <a:solidFill>
              <a:srgbClr val="1E1C40"/>
            </a:solidFill>
          </p:spPr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834A0DDE-AE5E-2C62-D60D-4DD794097D3E}"/>
                </a:ext>
              </a:extLst>
            </p:cNvPr>
            <p:cNvSpPr/>
            <p:nvPr/>
          </p:nvSpPr>
          <p:spPr>
            <a:xfrm>
              <a:off x="0" y="0"/>
              <a:ext cx="15718752" cy="12176177"/>
            </a:xfrm>
            <a:custGeom>
              <a:avLst/>
              <a:gdLst/>
              <a:ahLst/>
              <a:cxnLst/>
              <a:rect l="l" t="t" r="r" b="b"/>
              <a:pathLst>
                <a:path w="15718752" h="12176177">
                  <a:moveTo>
                    <a:pt x="0" y="0"/>
                  </a:moveTo>
                  <a:lnTo>
                    <a:pt x="15718752" y="0"/>
                  </a:lnTo>
                  <a:lnTo>
                    <a:pt x="15718752" y="12176177"/>
                  </a:lnTo>
                  <a:lnTo>
                    <a:pt x="0" y="12176177"/>
                  </a:lnTo>
                  <a:close/>
                </a:path>
              </a:pathLst>
            </a:custGeom>
            <a:solidFill>
              <a:srgbClr val="A982C8"/>
            </a:solidFill>
          </p:spPr>
        </p:sp>
      </p:grpSp>
      <p:sp>
        <p:nvSpPr>
          <p:cNvPr id="25" name="TextBox 16">
            <a:extLst>
              <a:ext uri="{FF2B5EF4-FFF2-40B4-BE49-F238E27FC236}">
                <a16:creationId xmlns:a16="http://schemas.microsoft.com/office/drawing/2014/main" id="{B3A0AFA7-CB70-2D5D-354D-8E4465FAD63F}"/>
              </a:ext>
            </a:extLst>
          </p:cNvPr>
          <p:cNvSpPr txBox="1"/>
          <p:nvPr/>
        </p:nvSpPr>
        <p:spPr>
          <a:xfrm>
            <a:off x="795993" y="1375647"/>
            <a:ext cx="3310510" cy="31219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>
                <a:solidFill>
                  <a:srgbClr val="FFFFFF"/>
                </a:solidFill>
                <a:latin typeface="Asap SemiBold"/>
              </a:rPr>
              <a:t>Gang</a:t>
            </a: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Thủy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tinh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Nhựa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PVC</a:t>
            </a: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Nhôm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Gỗ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D21384A5-53C0-DF84-F666-22F3812B0924}"/>
              </a:ext>
            </a:extLst>
          </p:cNvPr>
          <p:cNvSpPr txBox="1"/>
          <p:nvPr/>
        </p:nvSpPr>
        <p:spPr>
          <a:xfrm>
            <a:off x="669510" y="618534"/>
            <a:ext cx="3563477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Vật</a:t>
            </a:r>
            <a:r>
              <a:rPr lang="en-US" sz="5911" dirty="0">
                <a:solidFill>
                  <a:srgbClr val="FBE675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FBE675"/>
                </a:solidFill>
                <a:latin typeface="Muli Black"/>
              </a:rPr>
              <a:t>liệu</a:t>
            </a:r>
            <a:endParaRPr lang="en-US" sz="5911" dirty="0">
              <a:solidFill>
                <a:srgbClr val="FBE675"/>
              </a:solidFill>
              <a:latin typeface="Muli Black"/>
            </a:endParaRPr>
          </a:p>
        </p:txBody>
      </p:sp>
      <p:sp>
        <p:nvSpPr>
          <p:cNvPr id="27" name="TextBox 11">
            <a:extLst>
              <a:ext uri="{FF2B5EF4-FFF2-40B4-BE49-F238E27FC236}">
                <a16:creationId xmlns:a16="http://schemas.microsoft.com/office/drawing/2014/main" id="{46B7F484-03E4-1285-637A-E1386794EE27}"/>
              </a:ext>
            </a:extLst>
          </p:cNvPr>
          <p:cNvSpPr txBox="1"/>
          <p:nvPr/>
        </p:nvSpPr>
        <p:spPr>
          <a:xfrm>
            <a:off x="4832494" y="566748"/>
            <a:ext cx="396622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443"/>
              </a:lnSpc>
              <a:spcBef>
                <a:spcPct val="0"/>
              </a:spcBef>
            </a:pPr>
            <a:r>
              <a:rPr lang="en-US" sz="5911" dirty="0" err="1">
                <a:solidFill>
                  <a:srgbClr val="CFFF00"/>
                </a:solidFill>
                <a:latin typeface="Muli Black"/>
              </a:rPr>
              <a:t>Nguyên</a:t>
            </a:r>
            <a:r>
              <a:rPr lang="en-US" sz="5911" dirty="0">
                <a:solidFill>
                  <a:srgbClr val="CFFF00"/>
                </a:solidFill>
                <a:latin typeface="Muli Black"/>
              </a:rPr>
              <a:t> </a:t>
            </a:r>
            <a:r>
              <a:rPr lang="en-US" sz="5911" dirty="0" err="1">
                <a:solidFill>
                  <a:srgbClr val="CFFF00"/>
                </a:solidFill>
                <a:latin typeface="Muli Black"/>
              </a:rPr>
              <a:t>liệu</a:t>
            </a:r>
            <a:endParaRPr lang="en-US" sz="5911" dirty="0">
              <a:solidFill>
                <a:srgbClr val="CFFF00"/>
              </a:solidFill>
              <a:latin typeface="Muli Black"/>
            </a:endParaRP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88C5F320-BA0F-0646-C8FB-7E03C48BAB2A}"/>
              </a:ext>
            </a:extLst>
          </p:cNvPr>
          <p:cNvSpPr txBox="1"/>
          <p:nvPr/>
        </p:nvSpPr>
        <p:spPr>
          <a:xfrm>
            <a:off x="5071902" y="1387486"/>
            <a:ext cx="3587818" cy="25091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Đá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vôi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Quặng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sắt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Cát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  <a:p>
            <a:pPr algn="ctr">
              <a:lnSpc>
                <a:spcPct val="114000"/>
              </a:lnSpc>
            </a:pP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Dầu</a:t>
            </a:r>
            <a:r>
              <a:rPr lang="en-US" sz="3600" dirty="0">
                <a:solidFill>
                  <a:srgbClr val="FFFFFF"/>
                </a:solidFill>
                <a:latin typeface="Asap Semi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Asap SemiBold"/>
              </a:rPr>
              <a:t>mỏ</a:t>
            </a:r>
            <a:endParaRPr lang="en-US" sz="3600" dirty="0">
              <a:solidFill>
                <a:srgbClr val="FFFFFF"/>
              </a:solidFill>
              <a:latin typeface="Asap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38549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99;p12"/>
          <p:cNvSpPr txBox="1">
            <a:spLocks/>
          </p:cNvSpPr>
          <p:nvPr/>
        </p:nvSpPr>
        <p:spPr>
          <a:xfrm>
            <a:off x="87682" y="726509"/>
            <a:ext cx="8866986" cy="27564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  <a:scene3d>
              <a:camera prst="perspectiveRelaxedModerately"/>
              <a:lightRig rig="threePt" dir="t"/>
            </a:scene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tamaran"/>
              <a:buNone/>
              <a:defRPr sz="4800" b="1" i="0" u="none" strike="noStrike" cap="none"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 27,28: BÀI </a:t>
            </a:r>
            <a:r>
              <a:rPr lang="en-GB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r>
              <a:rPr lang="vi-VN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GB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54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NGUYÊN LIỆU</a:t>
            </a:r>
            <a:endParaRPr lang="vi-VN" sz="54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grpSp>
        <p:nvGrpSpPr>
          <p:cNvPr id="6" name="Google Shape;209;p13"/>
          <p:cNvGrpSpPr/>
          <p:nvPr/>
        </p:nvGrpSpPr>
        <p:grpSpPr>
          <a:xfrm>
            <a:off x="144782" y="922106"/>
            <a:ext cx="269364" cy="224087"/>
            <a:chOff x="1926350" y="995225"/>
            <a:chExt cx="428650" cy="356600"/>
          </a:xfrm>
        </p:grpSpPr>
        <p:sp>
          <p:nvSpPr>
            <p:cNvPr id="7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8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9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0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1" name="Google Shape;204;p13"/>
          <p:cNvSpPr txBox="1">
            <a:spLocks/>
          </p:cNvSpPr>
          <p:nvPr/>
        </p:nvSpPr>
        <p:spPr>
          <a:xfrm>
            <a:off x="775090" y="828325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32678" y="1515980"/>
            <a:ext cx="5658238" cy="993824"/>
            <a:chOff x="1127352" y="1528010"/>
            <a:chExt cx="5658238" cy="993824"/>
          </a:xfrm>
        </p:grpSpPr>
        <p:sp>
          <p:nvSpPr>
            <p:cNvPr id="14" name="Freeform 13"/>
            <p:cNvSpPr/>
            <p:nvPr/>
          </p:nvSpPr>
          <p:spPr>
            <a:xfrm>
              <a:off x="1404077" y="1551075"/>
              <a:ext cx="5381513" cy="970759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91441" rIns="170688" bIns="91441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000" kern="1200" dirty="0" err="1"/>
                <a:t>Tìm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hiểu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một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số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nguyên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liệu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thông</a:t>
              </a:r>
              <a:r>
                <a:rPr lang="en-GB" sz="3000" kern="1200" dirty="0"/>
                <a:t> </a:t>
              </a:r>
              <a:r>
                <a:rPr lang="en-GB" sz="3000" kern="1200" dirty="0" err="1"/>
                <a:t>dụng</a:t>
              </a:r>
              <a:endParaRPr lang="en-US" sz="3000" kern="12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1127352" y="1528010"/>
              <a:ext cx="998489" cy="993822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TextBox 19"/>
            <p:cNvSpPr txBox="1"/>
            <p:nvPr/>
          </p:nvSpPr>
          <p:spPr>
            <a:xfrm>
              <a:off x="1488934" y="1811863"/>
              <a:ext cx="842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I</a:t>
              </a:r>
              <a:endParaRPr lang="en-US" sz="24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05215" y="2726237"/>
            <a:ext cx="5685701" cy="983941"/>
            <a:chOff x="1099889" y="2738267"/>
            <a:chExt cx="5685701" cy="983941"/>
          </a:xfrm>
        </p:grpSpPr>
        <p:sp>
          <p:nvSpPr>
            <p:cNvPr id="16" name="Freeform 15"/>
            <p:cNvSpPr/>
            <p:nvPr/>
          </p:nvSpPr>
          <p:spPr>
            <a:xfrm>
              <a:off x="1404077" y="2751451"/>
              <a:ext cx="5381513" cy="970757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175770"/>
                <a:satOff val="-13386"/>
                <a:lumOff val="12549"/>
                <a:alphaOff val="0"/>
              </a:schemeClr>
            </a:fillRef>
            <a:effectRef idx="1">
              <a:schemeClr val="accent4">
                <a:hueOff val="6175770"/>
                <a:satOff val="-13386"/>
                <a:lumOff val="1254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kern="1200" dirty="0" err="1"/>
                <a:t>Tìm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hiểu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về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đá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vôi</a:t>
              </a:r>
              <a:endParaRPr lang="en-US" sz="3200" kern="1200" dirty="0"/>
            </a:p>
          </p:txBody>
        </p:sp>
        <p:sp>
          <p:nvSpPr>
            <p:cNvPr id="17" name="Oval 16"/>
            <p:cNvSpPr/>
            <p:nvPr/>
          </p:nvSpPr>
          <p:spPr>
            <a:xfrm>
              <a:off x="1099889" y="2738267"/>
              <a:ext cx="1025952" cy="970757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6496460"/>
                <a:satOff val="-15459"/>
                <a:lumOff val="1348"/>
                <a:alphaOff val="0"/>
              </a:schemeClr>
            </a:fillRef>
            <a:effectRef idx="1">
              <a:schemeClr val="accent4">
                <a:tint val="50000"/>
                <a:hueOff val="6496460"/>
                <a:satOff val="-15459"/>
                <a:lumOff val="134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1473279" y="3016527"/>
              <a:ext cx="842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II</a:t>
              </a:r>
              <a:endParaRPr lang="en-US" sz="2400" b="1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632678" y="3975893"/>
            <a:ext cx="5658238" cy="970758"/>
            <a:chOff x="1127352" y="3987923"/>
            <a:chExt cx="5658238" cy="970758"/>
          </a:xfrm>
        </p:grpSpPr>
        <p:sp>
          <p:nvSpPr>
            <p:cNvPr id="18" name="Freeform 17"/>
            <p:cNvSpPr/>
            <p:nvPr/>
          </p:nvSpPr>
          <p:spPr>
            <a:xfrm>
              <a:off x="1404077" y="3987923"/>
              <a:ext cx="5381513" cy="970758"/>
            </a:xfrm>
            <a:custGeom>
              <a:avLst/>
              <a:gdLst>
                <a:gd name="connsiteX0" fmla="*/ 0 w 4053840"/>
                <a:gd name="connsiteY0" fmla="*/ 0 h 1128772"/>
                <a:gd name="connsiteX1" fmla="*/ 3489454 w 4053840"/>
                <a:gd name="connsiteY1" fmla="*/ 0 h 1128772"/>
                <a:gd name="connsiteX2" fmla="*/ 4053840 w 4053840"/>
                <a:gd name="connsiteY2" fmla="*/ 564386 h 1128772"/>
                <a:gd name="connsiteX3" fmla="*/ 3489454 w 4053840"/>
                <a:gd name="connsiteY3" fmla="*/ 1128772 h 1128772"/>
                <a:gd name="connsiteX4" fmla="*/ 0 w 4053840"/>
                <a:gd name="connsiteY4" fmla="*/ 1128772 h 1128772"/>
                <a:gd name="connsiteX5" fmla="*/ 0 w 4053840"/>
                <a:gd name="connsiteY5" fmla="*/ 0 h 112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53840" h="1128772">
                  <a:moveTo>
                    <a:pt x="4053840" y="1128771"/>
                  </a:moveTo>
                  <a:lnTo>
                    <a:pt x="564386" y="1128771"/>
                  </a:lnTo>
                  <a:lnTo>
                    <a:pt x="0" y="564386"/>
                  </a:lnTo>
                  <a:lnTo>
                    <a:pt x="564386" y="1"/>
                  </a:lnTo>
                  <a:lnTo>
                    <a:pt x="4053840" y="1"/>
                  </a:lnTo>
                  <a:lnTo>
                    <a:pt x="4053840" y="1128771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2351541"/>
                <a:satOff val="-26772"/>
                <a:lumOff val="25098"/>
                <a:alphaOff val="0"/>
              </a:schemeClr>
            </a:fillRef>
            <a:effectRef idx="1">
              <a:schemeClr val="accent4">
                <a:hueOff val="12351541"/>
                <a:satOff val="-26772"/>
                <a:lumOff val="2509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79950" tIns="91441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3200" kern="1200" dirty="0" err="1"/>
                <a:t>Tìm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hiểu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về</a:t>
              </a:r>
              <a:r>
                <a:rPr lang="en-GB" sz="3200" kern="1200" dirty="0"/>
                <a:t> </a:t>
              </a:r>
              <a:r>
                <a:rPr lang="en-GB" sz="3200" kern="1200" dirty="0" err="1"/>
                <a:t>quặng</a:t>
              </a:r>
              <a:endParaRPr lang="en-US" sz="3200" kern="1200" dirty="0"/>
            </a:p>
          </p:txBody>
        </p:sp>
        <p:sp>
          <p:nvSpPr>
            <p:cNvPr id="19" name="Oval 18"/>
            <p:cNvSpPr/>
            <p:nvPr/>
          </p:nvSpPr>
          <p:spPr>
            <a:xfrm>
              <a:off x="1127352" y="3987924"/>
              <a:ext cx="1025952" cy="970757"/>
            </a:xfrm>
            <a:prstGeom prst="ellipse">
              <a:avLst/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12992921"/>
                <a:satOff val="-30917"/>
                <a:lumOff val="2697"/>
                <a:alphaOff val="0"/>
              </a:schemeClr>
            </a:fillRef>
            <a:effectRef idx="1">
              <a:schemeClr val="accent4">
                <a:tint val="50000"/>
                <a:hueOff val="12992921"/>
                <a:satOff val="-30917"/>
                <a:lumOff val="2697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TextBox 21"/>
            <p:cNvSpPr txBox="1"/>
            <p:nvPr/>
          </p:nvSpPr>
          <p:spPr>
            <a:xfrm>
              <a:off x="1404077" y="4266184"/>
              <a:ext cx="842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III</a:t>
              </a:r>
              <a:endParaRPr lang="en-US" sz="2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835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209" name="Google Shape;209;p13"/>
          <p:cNvGrpSpPr/>
          <p:nvPr/>
        </p:nvGrpSpPr>
        <p:grpSpPr>
          <a:xfrm>
            <a:off x="96654" y="922106"/>
            <a:ext cx="269364" cy="224087"/>
            <a:chOff x="1926350" y="995225"/>
            <a:chExt cx="428650" cy="356600"/>
          </a:xfrm>
        </p:grpSpPr>
        <p:sp>
          <p:nvSpPr>
            <p:cNvPr id="210" name="Google Shape;210;p13"/>
            <p:cNvSpPr/>
            <p:nvPr/>
          </p:nvSpPr>
          <p:spPr>
            <a:xfrm>
              <a:off x="1926350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0" y="0"/>
                  </a:moveTo>
                  <a:lnTo>
                    <a:pt x="0" y="489"/>
                  </a:lnTo>
                  <a:lnTo>
                    <a:pt x="25" y="635"/>
                  </a:lnTo>
                  <a:lnTo>
                    <a:pt x="74" y="758"/>
                  </a:lnTo>
                  <a:lnTo>
                    <a:pt x="147" y="855"/>
                  </a:lnTo>
                  <a:lnTo>
                    <a:pt x="245" y="953"/>
                  </a:lnTo>
                  <a:lnTo>
                    <a:pt x="391" y="1026"/>
                  </a:lnTo>
                  <a:lnTo>
                    <a:pt x="562" y="1051"/>
                  </a:lnTo>
                  <a:lnTo>
                    <a:pt x="733" y="1026"/>
                  </a:lnTo>
                  <a:lnTo>
                    <a:pt x="1295" y="855"/>
                  </a:lnTo>
                  <a:lnTo>
                    <a:pt x="1661" y="782"/>
                  </a:lnTo>
                  <a:lnTo>
                    <a:pt x="2076" y="684"/>
                  </a:lnTo>
                  <a:lnTo>
                    <a:pt x="2540" y="611"/>
                  </a:lnTo>
                  <a:lnTo>
                    <a:pt x="3029" y="562"/>
                  </a:lnTo>
                  <a:lnTo>
                    <a:pt x="3591" y="513"/>
                  </a:lnTo>
                  <a:lnTo>
                    <a:pt x="4177" y="489"/>
                  </a:lnTo>
                  <a:lnTo>
                    <a:pt x="4616" y="513"/>
                  </a:lnTo>
                  <a:lnTo>
                    <a:pt x="5032" y="538"/>
                  </a:lnTo>
                  <a:lnTo>
                    <a:pt x="5422" y="611"/>
                  </a:lnTo>
                  <a:lnTo>
                    <a:pt x="5789" y="684"/>
                  </a:lnTo>
                  <a:lnTo>
                    <a:pt x="6131" y="782"/>
                  </a:lnTo>
                  <a:lnTo>
                    <a:pt x="6448" y="880"/>
                  </a:lnTo>
                  <a:lnTo>
                    <a:pt x="6717" y="1002"/>
                  </a:lnTo>
                  <a:lnTo>
                    <a:pt x="6985" y="1124"/>
                  </a:lnTo>
                  <a:lnTo>
                    <a:pt x="7205" y="1246"/>
                  </a:lnTo>
                  <a:lnTo>
                    <a:pt x="7425" y="1393"/>
                  </a:lnTo>
                  <a:lnTo>
                    <a:pt x="7791" y="1661"/>
                  </a:lnTo>
                  <a:lnTo>
                    <a:pt x="8084" y="1930"/>
                  </a:lnTo>
                  <a:lnTo>
                    <a:pt x="8329" y="2150"/>
                  </a:lnTo>
                  <a:lnTo>
                    <a:pt x="8329" y="1661"/>
                  </a:lnTo>
                  <a:lnTo>
                    <a:pt x="8084" y="1441"/>
                  </a:lnTo>
                  <a:lnTo>
                    <a:pt x="7791" y="1173"/>
                  </a:lnTo>
                  <a:lnTo>
                    <a:pt x="7425" y="904"/>
                  </a:lnTo>
                  <a:lnTo>
                    <a:pt x="7205" y="758"/>
                  </a:lnTo>
                  <a:lnTo>
                    <a:pt x="6985" y="635"/>
                  </a:lnTo>
                  <a:lnTo>
                    <a:pt x="6717" y="513"/>
                  </a:lnTo>
                  <a:lnTo>
                    <a:pt x="6448" y="391"/>
                  </a:lnTo>
                  <a:lnTo>
                    <a:pt x="6131" y="294"/>
                  </a:lnTo>
                  <a:lnTo>
                    <a:pt x="5789" y="196"/>
                  </a:lnTo>
                  <a:lnTo>
                    <a:pt x="5422" y="123"/>
                  </a:lnTo>
                  <a:lnTo>
                    <a:pt x="5032" y="49"/>
                  </a:lnTo>
                  <a:lnTo>
                    <a:pt x="4616" y="25"/>
                  </a:lnTo>
                  <a:lnTo>
                    <a:pt x="4177" y="0"/>
                  </a:lnTo>
                  <a:lnTo>
                    <a:pt x="3591" y="25"/>
                  </a:lnTo>
                  <a:lnTo>
                    <a:pt x="3029" y="74"/>
                  </a:lnTo>
                  <a:lnTo>
                    <a:pt x="2540" y="123"/>
                  </a:lnTo>
                  <a:lnTo>
                    <a:pt x="2076" y="196"/>
                  </a:lnTo>
                  <a:lnTo>
                    <a:pt x="1661" y="294"/>
                  </a:lnTo>
                  <a:lnTo>
                    <a:pt x="1295" y="367"/>
                  </a:lnTo>
                  <a:lnTo>
                    <a:pt x="733" y="538"/>
                  </a:lnTo>
                  <a:lnTo>
                    <a:pt x="562" y="562"/>
                  </a:lnTo>
                  <a:lnTo>
                    <a:pt x="391" y="538"/>
                  </a:lnTo>
                  <a:lnTo>
                    <a:pt x="245" y="465"/>
                  </a:lnTo>
                  <a:lnTo>
                    <a:pt x="147" y="367"/>
                  </a:lnTo>
                  <a:lnTo>
                    <a:pt x="74" y="269"/>
                  </a:lnTo>
                  <a:lnTo>
                    <a:pt x="25" y="1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146775" y="1298075"/>
              <a:ext cx="208225" cy="53750"/>
            </a:xfrm>
            <a:custGeom>
              <a:avLst/>
              <a:gdLst/>
              <a:ahLst/>
              <a:cxnLst/>
              <a:rect l="l" t="t" r="r" b="b"/>
              <a:pathLst>
                <a:path w="8329" h="2150" extrusionOk="0">
                  <a:moveTo>
                    <a:pt x="4152" y="0"/>
                  </a:moveTo>
                  <a:lnTo>
                    <a:pt x="3712" y="25"/>
                  </a:lnTo>
                  <a:lnTo>
                    <a:pt x="3297" y="49"/>
                  </a:lnTo>
                  <a:lnTo>
                    <a:pt x="2907" y="123"/>
                  </a:lnTo>
                  <a:lnTo>
                    <a:pt x="2540" y="196"/>
                  </a:lnTo>
                  <a:lnTo>
                    <a:pt x="2198" y="294"/>
                  </a:lnTo>
                  <a:lnTo>
                    <a:pt x="1881" y="391"/>
                  </a:lnTo>
                  <a:lnTo>
                    <a:pt x="1612" y="513"/>
                  </a:lnTo>
                  <a:lnTo>
                    <a:pt x="1343" y="635"/>
                  </a:lnTo>
                  <a:lnTo>
                    <a:pt x="1124" y="758"/>
                  </a:lnTo>
                  <a:lnTo>
                    <a:pt x="904" y="904"/>
                  </a:lnTo>
                  <a:lnTo>
                    <a:pt x="537" y="1173"/>
                  </a:lnTo>
                  <a:lnTo>
                    <a:pt x="244" y="1441"/>
                  </a:lnTo>
                  <a:lnTo>
                    <a:pt x="0" y="1661"/>
                  </a:lnTo>
                  <a:lnTo>
                    <a:pt x="0" y="2150"/>
                  </a:lnTo>
                  <a:lnTo>
                    <a:pt x="244" y="1930"/>
                  </a:lnTo>
                  <a:lnTo>
                    <a:pt x="537" y="1661"/>
                  </a:lnTo>
                  <a:lnTo>
                    <a:pt x="904" y="1393"/>
                  </a:lnTo>
                  <a:lnTo>
                    <a:pt x="1124" y="1246"/>
                  </a:lnTo>
                  <a:lnTo>
                    <a:pt x="1343" y="1124"/>
                  </a:lnTo>
                  <a:lnTo>
                    <a:pt x="1612" y="1002"/>
                  </a:lnTo>
                  <a:lnTo>
                    <a:pt x="1881" y="880"/>
                  </a:lnTo>
                  <a:lnTo>
                    <a:pt x="2198" y="782"/>
                  </a:lnTo>
                  <a:lnTo>
                    <a:pt x="2540" y="684"/>
                  </a:lnTo>
                  <a:lnTo>
                    <a:pt x="2907" y="611"/>
                  </a:lnTo>
                  <a:lnTo>
                    <a:pt x="3297" y="538"/>
                  </a:lnTo>
                  <a:lnTo>
                    <a:pt x="3712" y="513"/>
                  </a:lnTo>
                  <a:lnTo>
                    <a:pt x="4152" y="489"/>
                  </a:lnTo>
                  <a:lnTo>
                    <a:pt x="4738" y="513"/>
                  </a:lnTo>
                  <a:lnTo>
                    <a:pt x="5300" y="562"/>
                  </a:lnTo>
                  <a:lnTo>
                    <a:pt x="5788" y="611"/>
                  </a:lnTo>
                  <a:lnTo>
                    <a:pt x="6252" y="684"/>
                  </a:lnTo>
                  <a:lnTo>
                    <a:pt x="6668" y="782"/>
                  </a:lnTo>
                  <a:lnTo>
                    <a:pt x="7034" y="855"/>
                  </a:lnTo>
                  <a:lnTo>
                    <a:pt x="7596" y="1026"/>
                  </a:lnTo>
                  <a:lnTo>
                    <a:pt x="7767" y="1051"/>
                  </a:lnTo>
                  <a:lnTo>
                    <a:pt x="7938" y="1026"/>
                  </a:lnTo>
                  <a:lnTo>
                    <a:pt x="8084" y="953"/>
                  </a:lnTo>
                  <a:lnTo>
                    <a:pt x="8182" y="855"/>
                  </a:lnTo>
                  <a:lnTo>
                    <a:pt x="8255" y="758"/>
                  </a:lnTo>
                  <a:lnTo>
                    <a:pt x="8304" y="635"/>
                  </a:lnTo>
                  <a:lnTo>
                    <a:pt x="8328" y="489"/>
                  </a:lnTo>
                  <a:lnTo>
                    <a:pt x="8328" y="0"/>
                  </a:lnTo>
                  <a:lnTo>
                    <a:pt x="8304" y="147"/>
                  </a:lnTo>
                  <a:lnTo>
                    <a:pt x="8255" y="269"/>
                  </a:lnTo>
                  <a:lnTo>
                    <a:pt x="8182" y="367"/>
                  </a:lnTo>
                  <a:lnTo>
                    <a:pt x="8084" y="465"/>
                  </a:lnTo>
                  <a:lnTo>
                    <a:pt x="7938" y="538"/>
                  </a:lnTo>
                  <a:lnTo>
                    <a:pt x="7767" y="562"/>
                  </a:lnTo>
                  <a:lnTo>
                    <a:pt x="7596" y="538"/>
                  </a:lnTo>
                  <a:lnTo>
                    <a:pt x="7034" y="367"/>
                  </a:lnTo>
                  <a:lnTo>
                    <a:pt x="6668" y="294"/>
                  </a:lnTo>
                  <a:lnTo>
                    <a:pt x="6252" y="196"/>
                  </a:lnTo>
                  <a:lnTo>
                    <a:pt x="5788" y="123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1926350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4177" y="1"/>
                  </a:moveTo>
                  <a:lnTo>
                    <a:pt x="3591" y="25"/>
                  </a:lnTo>
                  <a:lnTo>
                    <a:pt x="3029" y="74"/>
                  </a:lnTo>
                  <a:lnTo>
                    <a:pt x="2467" y="196"/>
                  </a:lnTo>
                  <a:lnTo>
                    <a:pt x="1905" y="343"/>
                  </a:lnTo>
                  <a:lnTo>
                    <a:pt x="1393" y="538"/>
                  </a:lnTo>
                  <a:lnTo>
                    <a:pt x="929" y="758"/>
                  </a:lnTo>
                  <a:lnTo>
                    <a:pt x="513" y="978"/>
                  </a:lnTo>
                  <a:lnTo>
                    <a:pt x="342" y="1124"/>
                  </a:lnTo>
                  <a:lnTo>
                    <a:pt x="196" y="1246"/>
                  </a:lnTo>
                  <a:lnTo>
                    <a:pt x="123" y="1319"/>
                  </a:lnTo>
                  <a:lnTo>
                    <a:pt x="49" y="1442"/>
                  </a:lnTo>
                  <a:lnTo>
                    <a:pt x="25" y="1539"/>
                  </a:lnTo>
                  <a:lnTo>
                    <a:pt x="0" y="1661"/>
                  </a:lnTo>
                  <a:lnTo>
                    <a:pt x="0" y="11626"/>
                  </a:lnTo>
                  <a:lnTo>
                    <a:pt x="25" y="11773"/>
                  </a:lnTo>
                  <a:lnTo>
                    <a:pt x="74" y="11895"/>
                  </a:lnTo>
                  <a:lnTo>
                    <a:pt x="147" y="11992"/>
                  </a:lnTo>
                  <a:lnTo>
                    <a:pt x="245" y="12090"/>
                  </a:lnTo>
                  <a:lnTo>
                    <a:pt x="391" y="12163"/>
                  </a:lnTo>
                  <a:lnTo>
                    <a:pt x="562" y="12188"/>
                  </a:lnTo>
                  <a:lnTo>
                    <a:pt x="733" y="12163"/>
                  </a:lnTo>
                  <a:lnTo>
                    <a:pt x="1295" y="11992"/>
                  </a:lnTo>
                  <a:lnTo>
                    <a:pt x="1661" y="11919"/>
                  </a:lnTo>
                  <a:lnTo>
                    <a:pt x="2076" y="11821"/>
                  </a:lnTo>
                  <a:lnTo>
                    <a:pt x="2540" y="11748"/>
                  </a:lnTo>
                  <a:lnTo>
                    <a:pt x="3029" y="11699"/>
                  </a:lnTo>
                  <a:lnTo>
                    <a:pt x="3591" y="11650"/>
                  </a:lnTo>
                  <a:lnTo>
                    <a:pt x="4177" y="11626"/>
                  </a:lnTo>
                  <a:lnTo>
                    <a:pt x="4616" y="11650"/>
                  </a:lnTo>
                  <a:lnTo>
                    <a:pt x="5032" y="11675"/>
                  </a:lnTo>
                  <a:lnTo>
                    <a:pt x="5422" y="11748"/>
                  </a:lnTo>
                  <a:lnTo>
                    <a:pt x="5789" y="11821"/>
                  </a:lnTo>
                  <a:lnTo>
                    <a:pt x="6131" y="11919"/>
                  </a:lnTo>
                  <a:lnTo>
                    <a:pt x="6448" y="12017"/>
                  </a:lnTo>
                  <a:lnTo>
                    <a:pt x="6717" y="12139"/>
                  </a:lnTo>
                  <a:lnTo>
                    <a:pt x="6985" y="12261"/>
                  </a:lnTo>
                  <a:lnTo>
                    <a:pt x="7205" y="12383"/>
                  </a:lnTo>
                  <a:lnTo>
                    <a:pt x="7425" y="12530"/>
                  </a:lnTo>
                  <a:lnTo>
                    <a:pt x="7791" y="12798"/>
                  </a:lnTo>
                  <a:lnTo>
                    <a:pt x="8084" y="13067"/>
                  </a:lnTo>
                  <a:lnTo>
                    <a:pt x="8329" y="13287"/>
                  </a:lnTo>
                  <a:lnTo>
                    <a:pt x="8329" y="2199"/>
                  </a:lnTo>
                  <a:lnTo>
                    <a:pt x="8329" y="2101"/>
                  </a:lnTo>
                  <a:lnTo>
                    <a:pt x="8280" y="1979"/>
                  </a:lnTo>
                  <a:lnTo>
                    <a:pt x="8231" y="1881"/>
                  </a:lnTo>
                  <a:lnTo>
                    <a:pt x="8158" y="1808"/>
                  </a:lnTo>
                  <a:lnTo>
                    <a:pt x="8036" y="1686"/>
                  </a:lnTo>
                  <a:lnTo>
                    <a:pt x="7767" y="1442"/>
                  </a:lnTo>
                  <a:lnTo>
                    <a:pt x="7449" y="1173"/>
                  </a:lnTo>
                  <a:lnTo>
                    <a:pt x="7083" y="904"/>
                  </a:lnTo>
                  <a:lnTo>
                    <a:pt x="6644" y="611"/>
                  </a:lnTo>
                  <a:lnTo>
                    <a:pt x="6375" y="489"/>
                  </a:lnTo>
                  <a:lnTo>
                    <a:pt x="6131" y="367"/>
                  </a:lnTo>
                  <a:lnTo>
                    <a:pt x="5838" y="269"/>
                  </a:lnTo>
                  <a:lnTo>
                    <a:pt x="5544" y="172"/>
                  </a:lnTo>
                  <a:lnTo>
                    <a:pt x="5227" y="98"/>
                  </a:lnTo>
                  <a:lnTo>
                    <a:pt x="4885" y="49"/>
                  </a:lnTo>
                  <a:lnTo>
                    <a:pt x="45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2146775" y="995225"/>
              <a:ext cx="208225" cy="332175"/>
            </a:xfrm>
            <a:custGeom>
              <a:avLst/>
              <a:gdLst/>
              <a:ahLst/>
              <a:cxnLst/>
              <a:rect l="l" t="t" r="r" b="b"/>
              <a:pathLst>
                <a:path w="8329" h="13287" extrusionOk="0">
                  <a:moveTo>
                    <a:pt x="3786" y="1"/>
                  </a:moveTo>
                  <a:lnTo>
                    <a:pt x="3444" y="49"/>
                  </a:lnTo>
                  <a:lnTo>
                    <a:pt x="3102" y="98"/>
                  </a:lnTo>
                  <a:lnTo>
                    <a:pt x="2784" y="172"/>
                  </a:lnTo>
                  <a:lnTo>
                    <a:pt x="2491" y="269"/>
                  </a:lnTo>
                  <a:lnTo>
                    <a:pt x="2198" y="367"/>
                  </a:lnTo>
                  <a:lnTo>
                    <a:pt x="1954" y="489"/>
                  </a:lnTo>
                  <a:lnTo>
                    <a:pt x="1685" y="611"/>
                  </a:lnTo>
                  <a:lnTo>
                    <a:pt x="1246" y="904"/>
                  </a:lnTo>
                  <a:lnTo>
                    <a:pt x="879" y="1173"/>
                  </a:lnTo>
                  <a:lnTo>
                    <a:pt x="562" y="1442"/>
                  </a:lnTo>
                  <a:lnTo>
                    <a:pt x="293" y="1686"/>
                  </a:lnTo>
                  <a:lnTo>
                    <a:pt x="171" y="1808"/>
                  </a:lnTo>
                  <a:lnTo>
                    <a:pt x="98" y="1881"/>
                  </a:lnTo>
                  <a:lnTo>
                    <a:pt x="49" y="1979"/>
                  </a:lnTo>
                  <a:lnTo>
                    <a:pt x="0" y="2101"/>
                  </a:lnTo>
                  <a:lnTo>
                    <a:pt x="0" y="2199"/>
                  </a:lnTo>
                  <a:lnTo>
                    <a:pt x="0" y="13287"/>
                  </a:lnTo>
                  <a:lnTo>
                    <a:pt x="244" y="13067"/>
                  </a:lnTo>
                  <a:lnTo>
                    <a:pt x="537" y="12798"/>
                  </a:lnTo>
                  <a:lnTo>
                    <a:pt x="904" y="12530"/>
                  </a:lnTo>
                  <a:lnTo>
                    <a:pt x="1124" y="12383"/>
                  </a:lnTo>
                  <a:lnTo>
                    <a:pt x="1343" y="12261"/>
                  </a:lnTo>
                  <a:lnTo>
                    <a:pt x="1612" y="12139"/>
                  </a:lnTo>
                  <a:lnTo>
                    <a:pt x="1881" y="12017"/>
                  </a:lnTo>
                  <a:lnTo>
                    <a:pt x="2198" y="11919"/>
                  </a:lnTo>
                  <a:lnTo>
                    <a:pt x="2540" y="11821"/>
                  </a:lnTo>
                  <a:lnTo>
                    <a:pt x="2907" y="11748"/>
                  </a:lnTo>
                  <a:lnTo>
                    <a:pt x="3297" y="11675"/>
                  </a:lnTo>
                  <a:lnTo>
                    <a:pt x="3712" y="11650"/>
                  </a:lnTo>
                  <a:lnTo>
                    <a:pt x="4152" y="11626"/>
                  </a:lnTo>
                  <a:lnTo>
                    <a:pt x="4738" y="11650"/>
                  </a:lnTo>
                  <a:lnTo>
                    <a:pt x="5300" y="11699"/>
                  </a:lnTo>
                  <a:lnTo>
                    <a:pt x="5788" y="11748"/>
                  </a:lnTo>
                  <a:lnTo>
                    <a:pt x="6252" y="11821"/>
                  </a:lnTo>
                  <a:lnTo>
                    <a:pt x="6668" y="11919"/>
                  </a:lnTo>
                  <a:lnTo>
                    <a:pt x="7034" y="11992"/>
                  </a:lnTo>
                  <a:lnTo>
                    <a:pt x="7596" y="12163"/>
                  </a:lnTo>
                  <a:lnTo>
                    <a:pt x="7767" y="12188"/>
                  </a:lnTo>
                  <a:lnTo>
                    <a:pt x="7938" y="12163"/>
                  </a:lnTo>
                  <a:lnTo>
                    <a:pt x="8084" y="12090"/>
                  </a:lnTo>
                  <a:lnTo>
                    <a:pt x="8182" y="11992"/>
                  </a:lnTo>
                  <a:lnTo>
                    <a:pt x="8255" y="11895"/>
                  </a:lnTo>
                  <a:lnTo>
                    <a:pt x="8304" y="11773"/>
                  </a:lnTo>
                  <a:lnTo>
                    <a:pt x="8328" y="11626"/>
                  </a:lnTo>
                  <a:lnTo>
                    <a:pt x="8328" y="1661"/>
                  </a:lnTo>
                  <a:lnTo>
                    <a:pt x="8304" y="1539"/>
                  </a:lnTo>
                  <a:lnTo>
                    <a:pt x="8280" y="1442"/>
                  </a:lnTo>
                  <a:lnTo>
                    <a:pt x="8206" y="1319"/>
                  </a:lnTo>
                  <a:lnTo>
                    <a:pt x="8133" y="1246"/>
                  </a:lnTo>
                  <a:lnTo>
                    <a:pt x="7987" y="1124"/>
                  </a:lnTo>
                  <a:lnTo>
                    <a:pt x="7816" y="978"/>
                  </a:lnTo>
                  <a:lnTo>
                    <a:pt x="7400" y="758"/>
                  </a:lnTo>
                  <a:lnTo>
                    <a:pt x="6936" y="538"/>
                  </a:lnTo>
                  <a:lnTo>
                    <a:pt x="6423" y="343"/>
                  </a:lnTo>
                  <a:lnTo>
                    <a:pt x="5862" y="196"/>
                  </a:lnTo>
                  <a:lnTo>
                    <a:pt x="5300" y="74"/>
                  </a:lnTo>
                  <a:lnTo>
                    <a:pt x="4738" y="25"/>
                  </a:lnTo>
                  <a:lnTo>
                    <a:pt x="41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6" name="Google Shape;204;p13"/>
          <p:cNvSpPr txBox="1">
            <a:spLocks/>
          </p:cNvSpPr>
          <p:nvPr/>
        </p:nvSpPr>
        <p:spPr>
          <a:xfrm>
            <a:off x="871342" y="893717"/>
            <a:ext cx="60105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CÁC LOẠI NGUYÊN LIỆU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78" y="1596560"/>
            <a:ext cx="2493294" cy="2129604"/>
          </a:xfrm>
          <a:prstGeom prst="rect">
            <a:avLst/>
          </a:prstGeom>
        </p:spPr>
      </p:pic>
      <p:pic>
        <p:nvPicPr>
          <p:cNvPr id="2052" name="Picture 4" descr="Nét vàng trên gốm Bát Tràng | Ủy ban Đoàn kết Công giáo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126" y="1938035"/>
            <a:ext cx="3186496" cy="178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hấn viết bảng mic | Shopee Việt N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623" y="1397295"/>
            <a:ext cx="2326921" cy="23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204;p13"/>
          <p:cNvSpPr txBox="1">
            <a:spLocks noGrp="1"/>
          </p:cNvSpPr>
          <p:nvPr>
            <p:ph type="title"/>
          </p:nvPr>
        </p:nvSpPr>
        <p:spPr>
          <a:xfrm>
            <a:off x="144778" y="3801236"/>
            <a:ext cx="2353699" cy="456658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trang sức</a:t>
            </a:r>
            <a:endParaRPr lang="vi-VN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Google Shape;204;p13"/>
          <p:cNvSpPr txBox="1">
            <a:spLocks/>
          </p:cNvSpPr>
          <p:nvPr/>
        </p:nvSpPr>
        <p:spPr>
          <a:xfrm>
            <a:off x="3159824" y="3854024"/>
            <a:ext cx="2353699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 gốm</a:t>
            </a:r>
            <a:endParaRPr lang="vi-VN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04;p13"/>
          <p:cNvSpPr txBox="1">
            <a:spLocks/>
          </p:cNvSpPr>
          <p:nvPr/>
        </p:nvSpPr>
        <p:spPr>
          <a:xfrm>
            <a:off x="6387845" y="3804610"/>
            <a:ext cx="2353699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Phấn viết</a:t>
            </a:r>
            <a:endParaRPr lang="vi-VN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21627" y="4583821"/>
            <a:ext cx="73772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Đều được sản xuất từ các nguyên liệu đất, đá, quặng</a:t>
            </a:r>
            <a:endParaRPr lang="en-US" sz="2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8" name="Google Shape;204;p13"/>
          <p:cNvSpPr txBox="1">
            <a:spLocks noGrp="1"/>
          </p:cNvSpPr>
          <p:nvPr>
            <p:ph type="title"/>
          </p:nvPr>
        </p:nvSpPr>
        <p:spPr>
          <a:xfrm>
            <a:off x="457199" y="709864"/>
            <a:ext cx="8927433" cy="64807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và dự đoán chúng được sản xuất từ nguyên liệu gì?</a:t>
            </a:r>
            <a:endParaRPr lang="vi-VN" sz="220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73" y="1666881"/>
            <a:ext cx="3218408" cy="22451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802" y="1718637"/>
            <a:ext cx="3386132" cy="2125338"/>
          </a:xfrm>
          <a:prstGeom prst="rect">
            <a:avLst/>
          </a:prstGeom>
        </p:spPr>
      </p:pic>
      <p:sp>
        <p:nvSpPr>
          <p:cNvPr id="9" name="Google Shape;204;p13"/>
          <p:cNvSpPr txBox="1">
            <a:spLocks/>
          </p:cNvSpPr>
          <p:nvPr/>
        </p:nvSpPr>
        <p:spPr>
          <a:xfrm>
            <a:off x="583890" y="4204672"/>
            <a:ext cx="327219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liệu tự nhiên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Google Shape;204;p13"/>
          <p:cNvSpPr txBox="1">
            <a:spLocks/>
          </p:cNvSpPr>
          <p:nvPr/>
        </p:nvSpPr>
        <p:spPr>
          <a:xfrm>
            <a:off x="5379440" y="4204672"/>
            <a:ext cx="327219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liệu nhận tạo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5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3630611" y="1328468"/>
            <a:ext cx="5124323" cy="2685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200" b="1">
                <a:solidFill>
                  <a:schemeClr val="accent3"/>
                </a:solidFill>
              </a:rPr>
              <a:t>Nhiệm vụ: </a:t>
            </a: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GB" sz="2200">
                <a:solidFill>
                  <a:schemeClr val="tx1"/>
                </a:solidFill>
              </a:rPr>
              <a:t>Dựa vào guồn gốc của các nguyên liệu, sắp xếp các nguyên liệu sau vào bảng cho phù hợp: </a:t>
            </a:r>
            <a:endParaRPr lang="en-US" sz="220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lnSpc>
                <a:spcPct val="135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endParaRPr lang="en-GB" sz="22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4712" y="670003"/>
            <a:ext cx="36791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1">
                <a:solidFill>
                  <a:schemeClr val="accent5">
                    <a:lumMod val="75000"/>
                  </a:schemeClr>
                </a:solidFill>
              </a:rPr>
              <a:t>Hoạt động cặp đôi</a:t>
            </a:r>
          </a:p>
        </p:txBody>
      </p:sp>
      <p:pic>
        <p:nvPicPr>
          <p:cNvPr id="10" name="Countdown 3 minutes-Nho">
            <a:hlinkClick r:id="" action="ppaction://media"/>
            <a:extLst>
              <a:ext uri="{FF2B5EF4-FFF2-40B4-BE49-F238E27FC236}">
                <a16:creationId xmlns:a16="http://schemas.microsoft.com/office/drawing/2014/main" id="{0123CD6F-260F-40C9-A96B-5E68A99686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6782" y="3713763"/>
            <a:ext cx="1792521" cy="1036088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331057"/>
              </p:ext>
            </p:extLst>
          </p:nvPr>
        </p:nvGraphicFramePr>
        <p:xfrm>
          <a:off x="3733756" y="3661411"/>
          <a:ext cx="5199276" cy="1285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99638">
                  <a:extLst>
                    <a:ext uri="{9D8B030D-6E8A-4147-A177-3AD203B41FA5}">
                      <a16:colId xmlns:a16="http://schemas.microsoft.com/office/drawing/2014/main" val="704915964"/>
                    </a:ext>
                  </a:extLst>
                </a:gridCol>
                <a:gridCol w="2599638">
                  <a:extLst>
                    <a:ext uri="{9D8B030D-6E8A-4147-A177-3AD203B41FA5}">
                      <a16:colId xmlns:a16="http://schemas.microsoft.com/office/drawing/2014/main" val="5907338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Nguyên</a:t>
                      </a:r>
                      <a:r>
                        <a:rPr lang="en-GB" sz="1800" baseline="0"/>
                        <a:t> liệu tự nhiên</a:t>
                      </a:r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Nguyên</a:t>
                      </a:r>
                      <a:r>
                        <a:rPr lang="en-GB" sz="1800" baseline="0"/>
                        <a:t> liệu nhân tạo</a:t>
                      </a:r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72425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….</a:t>
                      </a:r>
                    </a:p>
                    <a:p>
                      <a:pPr algn="ctr"/>
                      <a:endParaRPr lang="en-GB" sz="1800"/>
                    </a:p>
                    <a:p>
                      <a:pPr algn="ctr"/>
                      <a:endParaRPr lang="en-US" sz="1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/>
                        <a:t>…..</a:t>
                      </a:r>
                    </a:p>
                    <a:p>
                      <a:pPr algn="ctr"/>
                      <a:endParaRPr lang="en-GB" sz="1800"/>
                    </a:p>
                    <a:p>
                      <a:pPr algn="ctr"/>
                      <a:endParaRPr lang="en-US" sz="1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5994164"/>
                  </a:ext>
                </a:extLst>
              </a:tr>
            </a:tbl>
          </a:graphicData>
        </a:graphic>
      </p:graphicFrame>
      <p:pic>
        <p:nvPicPr>
          <p:cNvPr id="3074" name="Picture 2" descr="Nhóm máu tiết lộ khá nhiều về tính cách con người - Blog tử vi số mệ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0" y="1453498"/>
            <a:ext cx="2394284" cy="179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7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90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5122" name="Picture 2" descr="Đá vôi là gì? Phân loại đá vôi - Money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99" y="421104"/>
            <a:ext cx="1790202" cy="1368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iá quặng sắt Châu Á &amp;quot;lúc nóng lúc lạnh&amp;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80" y="446446"/>
            <a:ext cx="1903319" cy="131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ùng dầu oliu dưỡng da, làm đẹp có tốt không? Cách dùng ra sa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78" y="357238"/>
            <a:ext cx="1621086" cy="14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ẹo hay khi dùng bơ để nấu ă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042" y="349029"/>
            <a:ext cx="1978707" cy="14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Tìm hiểu về cát | CÔNG TY TNHH LƯU XUÂN THỦ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20" y="2852842"/>
            <a:ext cx="2109472" cy="1582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ắp sản xuất được năng lượng hạt nhân từ nước biển - VIỆN KHOA HỌC MÔI  TRƯỜNG VÀ PHÁT TRIỂN (VESDEC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435" y="2824388"/>
            <a:ext cx="2249808" cy="167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Nho Ngón Tay Đen - Hoàng Long Garden - Giống cây trồng cây ăn trá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06974" y="2829583"/>
            <a:ext cx="1866893" cy="167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0816" y="2871948"/>
            <a:ext cx="2028468" cy="1562998"/>
          </a:xfrm>
          <a:prstGeom prst="rect">
            <a:avLst/>
          </a:prstGeom>
        </p:spPr>
      </p:pic>
      <p:sp>
        <p:nvSpPr>
          <p:cNvPr id="18" name="Google Shape;204;p13"/>
          <p:cNvSpPr txBox="1">
            <a:spLocks/>
          </p:cNvSpPr>
          <p:nvPr/>
        </p:nvSpPr>
        <p:spPr>
          <a:xfrm>
            <a:off x="167220" y="1863249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 vôi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204;p13"/>
          <p:cNvSpPr txBox="1">
            <a:spLocks/>
          </p:cNvSpPr>
          <p:nvPr/>
        </p:nvSpPr>
        <p:spPr>
          <a:xfrm>
            <a:off x="2495435" y="1873635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Quặng sắt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Google Shape;204;p13"/>
          <p:cNvSpPr txBox="1">
            <a:spLocks/>
          </p:cNvSpPr>
          <p:nvPr/>
        </p:nvSpPr>
        <p:spPr>
          <a:xfrm>
            <a:off x="4745243" y="1847980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Dầu ôliu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204;p13"/>
          <p:cNvSpPr txBox="1">
            <a:spLocks/>
          </p:cNvSpPr>
          <p:nvPr/>
        </p:nvSpPr>
        <p:spPr>
          <a:xfrm>
            <a:off x="6788824" y="1854769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Bơ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204;p13"/>
          <p:cNvSpPr txBox="1">
            <a:spLocks/>
          </p:cNvSpPr>
          <p:nvPr/>
        </p:nvSpPr>
        <p:spPr>
          <a:xfrm>
            <a:off x="0" y="4496870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Cát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204;p13"/>
          <p:cNvSpPr txBox="1">
            <a:spLocks/>
          </p:cNvSpPr>
          <p:nvPr/>
        </p:nvSpPr>
        <p:spPr>
          <a:xfrm>
            <a:off x="2453487" y="4540182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biển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Google Shape;204;p13"/>
          <p:cNvSpPr txBox="1">
            <a:spLocks/>
          </p:cNvSpPr>
          <p:nvPr/>
        </p:nvSpPr>
        <p:spPr>
          <a:xfrm>
            <a:off x="4745243" y="4585636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Nho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Google Shape;204;p13"/>
          <p:cNvSpPr txBox="1">
            <a:spLocks/>
          </p:cNvSpPr>
          <p:nvPr/>
        </p:nvSpPr>
        <p:spPr>
          <a:xfrm>
            <a:off x="6937604" y="4540823"/>
            <a:ext cx="2043581" cy="456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tamaran"/>
              <a:buNone/>
              <a:defRPr sz="3200" b="1" i="0" u="none" strike="noStrike" cap="none">
                <a:solidFill>
                  <a:schemeClr val="accen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ctr">
              <a:lnSpc>
                <a:spcPct val="135000"/>
              </a:lnSpc>
            </a:pPr>
            <a:r>
              <a:rPr lang="en-GB" sz="2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lang="vi-VN" sz="2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766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Dauphin template">
  <a:themeElements>
    <a:clrScheme name="Custom 347">
      <a:dk1>
        <a:srgbClr val="210635"/>
      </a:dk1>
      <a:lt1>
        <a:srgbClr val="FFFFFF"/>
      </a:lt1>
      <a:dk2>
        <a:srgbClr val="89828F"/>
      </a:dk2>
      <a:lt2>
        <a:srgbClr val="F4F3F8"/>
      </a:lt2>
      <a:accent1>
        <a:srgbClr val="725DCF"/>
      </a:accent1>
      <a:accent2>
        <a:srgbClr val="BD6DE0"/>
      </a:accent2>
      <a:accent3>
        <a:srgbClr val="F07249"/>
      </a:accent3>
      <a:accent4>
        <a:srgbClr val="FFB200"/>
      </a:accent4>
      <a:accent5>
        <a:srgbClr val="9D91EE"/>
      </a:accent5>
      <a:accent6>
        <a:srgbClr val="3691E0"/>
      </a:accent6>
      <a:hlink>
        <a:srgbClr val="6A5DC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1067</Words>
  <Application>Microsoft Macintosh PowerPoint</Application>
  <PresentationFormat>On-screen Show (16:9)</PresentationFormat>
  <Paragraphs>185</Paragraphs>
  <Slides>28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Asap SemiBold</vt:lpstr>
      <vt:lpstr>Catamaran Thin</vt:lpstr>
      <vt:lpstr>Muli Black</vt:lpstr>
      <vt:lpstr>Calibri</vt:lpstr>
      <vt:lpstr>Roboto</vt:lpstr>
      <vt:lpstr>Wingdings</vt:lpstr>
      <vt:lpstr>Catamaran</vt:lpstr>
      <vt:lpstr>Arial</vt:lpstr>
      <vt:lpstr>Dauphin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Đồ trang sức</vt:lpstr>
      <vt:lpstr>Quan sát và dự đoán chúng được sản xuất từ nguyên liệu gì?</vt:lpstr>
      <vt:lpstr>PowerPoint Presentation</vt:lpstr>
      <vt:lpstr>PowerPoint Presentation</vt:lpstr>
      <vt:lpstr>PowerPoint Presentation</vt:lpstr>
      <vt:lpstr>PowerPoint Presentation</vt:lpstr>
      <vt:lpstr>Tìm hiểu ở Việt Nam có những vùng nào có nhiều núi đá và núi đá vôi.</vt:lpstr>
      <vt:lpstr>Quan sát và nêu thành phần, màu sắc của đá vôi.</vt:lpstr>
      <vt:lpstr>Tìm hiểu tính chất của đá vôi</vt:lpstr>
      <vt:lpstr>PowerPoint Presentation</vt:lpstr>
      <vt:lpstr>PowerPoint Presentation</vt:lpstr>
      <vt:lpstr>Hãy tìm hiểu và cho biết tác hại của việc khai thác đá vôi đối với môi trường.</vt:lpstr>
      <vt:lpstr>PowerPoint Presentation</vt:lpstr>
      <vt:lpstr>PowerPoint Presentation</vt:lpstr>
      <vt:lpstr>Hãy tìm hiểu và trao đổi với bạn bè về tác động môi trường trong các vùng có khai thác quặng mà em biết.</vt:lpstr>
      <vt:lpstr>GHI NHỚ, TỔNG KẾT</vt:lpstr>
      <vt:lpstr>LUYỆN TẬP – VẬN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46:  NĂNG LƯỢNG VÀ  SỰ TRUYỀN NĂNG LƯỢNG</dc:title>
  <cp:lastModifiedBy>nhungglalas@gmail.com</cp:lastModifiedBy>
  <cp:revision>35</cp:revision>
  <dcterms:modified xsi:type="dcterms:W3CDTF">2024-10-25T01:45:40Z</dcterms:modified>
</cp:coreProperties>
</file>